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1" r:id="rId3"/>
    <p:sldId id="262" r:id="rId4"/>
    <p:sldId id="263" r:id="rId5"/>
    <p:sldId id="264"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5"/>
  </p:normalViewPr>
  <p:slideViewPr>
    <p:cSldViewPr snapToGrid="0" snapToObjects="1">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E7E2C-E809-CC42-9E22-D19B44A026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10B4D4-1FC6-724C-BB9C-860521875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131348C-14B4-3D4F-ADA8-6AC15E9DDFFF}"/>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4882B701-3801-BF4A-8491-0EB1FAFB68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4C7168-045A-2047-802A-5B623A5BE9D8}"/>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792872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65A30-B81F-F64A-9C66-E1FC337B97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806366-866E-3342-9320-6C6D90D9D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6B6E0F-E189-684A-881C-AAD4B6453718}"/>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56F78BD6-C5AA-344C-B647-160E983CF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F216B-74FE-CF4A-8D09-837C197197D9}"/>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4253037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6EAA7-A380-C742-81A8-33EE9F1B21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48A544-385C-F041-9215-145F1CA471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407D0E-3C4D-3A44-AC83-4BD88C4DA4D9}"/>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2673A0DA-B2A7-9E4B-BBB8-9D63E06DF4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D6230B-D411-0447-891C-98B76A08270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382014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7594-A62F-BF44-B11F-5854943BD1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07EDD1-8746-A440-9E28-2C8093B3A1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70DC9-F84A-F042-85C4-850451101C8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FEFDBD3-B666-CE46-ABB0-96355CDF0087}"/>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C5DFE7F5-7DBF-904C-8DB2-2F4CE13F53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24AFA6-84D2-544C-B7BD-6834D5974C85}"/>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221332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7502-0200-E74E-A351-E4264EC3DD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E0BBD1-6932-6445-95E3-9A8EC42D27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27F90A-A33F-7346-9A9E-1C1B52B87E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5267AC4-F310-3745-BCD7-7A934C3A8B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316D82-B195-5D4E-AEB9-EDFFC6A332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825E87-690C-2744-863B-9B5E9B4BDA5D}"/>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8" name="Footer Placeholder 7">
            <a:extLst>
              <a:ext uri="{FF2B5EF4-FFF2-40B4-BE49-F238E27FC236}">
                <a16:creationId xmlns:a16="http://schemas.microsoft.com/office/drawing/2014/main" id="{28247C95-2684-8C4E-AB71-6E7BF21AAA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F96E8B-AD53-0949-9AD9-E7C4DCF8DEF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53201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219B-42B5-F948-8D97-DC60294475F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0EAA161-7711-BE4A-A5AD-1A0CC03B2854}"/>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4" name="Footer Placeholder 3">
            <a:extLst>
              <a:ext uri="{FF2B5EF4-FFF2-40B4-BE49-F238E27FC236}">
                <a16:creationId xmlns:a16="http://schemas.microsoft.com/office/drawing/2014/main" id="{AE37B961-DD3F-D546-9A70-80C0F37402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D82483-6DCC-BD4A-98A8-042CE59169F2}"/>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810316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E330F0-EC10-FD41-B812-E329178A584F}"/>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3" name="Footer Placeholder 2">
            <a:extLst>
              <a:ext uri="{FF2B5EF4-FFF2-40B4-BE49-F238E27FC236}">
                <a16:creationId xmlns:a16="http://schemas.microsoft.com/office/drawing/2014/main" id="{65D99CE4-F07F-7D4C-A9FB-C452925ECF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6462A6-74B7-1946-8D3F-DF3EF3F3E9A7}"/>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38975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6A86D-24CF-F447-9C41-CEBF55261A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49EE00-5407-2D41-A47E-EEA1370ECF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CA7CD8-123E-3D44-8874-06C0C9E00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831850-5F7B-3948-B580-E010BD2D9EBC}"/>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5F98EC83-588D-4A43-9F4E-5A9F08E06B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178130-5EE1-5A4A-B408-04E7707A581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0168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DE74-56F3-EE48-8861-3996A3BE03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595E016-D1E9-9D42-855A-47448EFD5C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7FEFE68-E439-7549-A2E6-0985EFCE7A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2F5AC2-6187-8041-9D4C-882D29838FEA}"/>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6" name="Footer Placeholder 5">
            <a:extLst>
              <a:ext uri="{FF2B5EF4-FFF2-40B4-BE49-F238E27FC236}">
                <a16:creationId xmlns:a16="http://schemas.microsoft.com/office/drawing/2014/main" id="{9F3CEFCC-0FE5-AF48-850A-65895ED792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F434F-8C9B-5941-9E0A-D968020F77A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006644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BC872-CD73-5248-96CF-946B95BE044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3649B7-FEBE-3544-9F16-5E6E9DA46E5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E342AC-141B-3B4D-A194-F81A8975B528}"/>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7A888559-EB9B-1D41-9B32-DB978BB9D0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21577F-15C6-814F-8635-7346B70E7C3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7044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0A29A-8C04-6340-8BBF-F344430B80B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8D5659-9CDA-8D42-ADB0-980A3C224F3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0CA678-D8B7-E64D-9D7D-BCAF6CA559FE}"/>
              </a:ext>
            </a:extLst>
          </p:cNvPr>
          <p:cNvSpPr>
            <a:spLocks noGrp="1"/>
          </p:cNvSpPr>
          <p:nvPr>
            <p:ph type="dt" sz="half" idx="10"/>
          </p:nvPr>
        </p:nvSpPr>
        <p:spPr/>
        <p:txBody>
          <a:body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BA32E35B-8C51-BB4E-838D-EF6A7F707E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DA829-0856-5949-87FA-E3E7D314372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4451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356EA-A374-984C-A28D-06B027CE23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A7FFB8-C9A7-9D45-8AC8-42CBAC95A1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F4B581-8F2A-A94B-9454-70F520F5AE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2CAC23-240D-C34D-9E41-B25140751AAE}" type="datetimeFigureOut">
              <a:rPr lang="en-US" smtClean="0"/>
              <a:t>6/11/2020</a:t>
            </a:fld>
            <a:endParaRPr lang="en-US"/>
          </a:p>
        </p:txBody>
      </p:sp>
      <p:sp>
        <p:nvSpPr>
          <p:cNvPr id="5" name="Footer Placeholder 4">
            <a:extLst>
              <a:ext uri="{FF2B5EF4-FFF2-40B4-BE49-F238E27FC236}">
                <a16:creationId xmlns:a16="http://schemas.microsoft.com/office/drawing/2014/main" id="{94A7D872-9962-8241-9BED-B9F0D1A03A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0B9C1F-3491-6849-A04C-9E899CE528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30AFD-0A61-4847-87F9-9F43DD495889}" type="slidenum">
              <a:rPr lang="en-US" smtClean="0"/>
              <a:t>‹#›</a:t>
            </a:fld>
            <a:endParaRPr lang="en-US"/>
          </a:p>
        </p:txBody>
      </p:sp>
    </p:spTree>
    <p:extLst>
      <p:ext uri="{BB962C8B-B14F-4D97-AF65-F5344CB8AC3E}">
        <p14:creationId xmlns:p14="http://schemas.microsoft.com/office/powerpoint/2010/main" val="3207434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4A62-378F-3B4E-93E7-804E0980D8FC}"/>
              </a:ext>
            </a:extLst>
          </p:cNvPr>
          <p:cNvSpPr>
            <a:spLocks noGrp="1"/>
          </p:cNvSpPr>
          <p:nvPr>
            <p:ph type="ctrTitle"/>
          </p:nvPr>
        </p:nvSpPr>
        <p:spPr/>
        <p:txBody>
          <a:bodyPr/>
          <a:lstStyle/>
          <a:p>
            <a:r>
              <a:rPr lang="en-US" dirty="0"/>
              <a:t>Podcast:</a:t>
            </a:r>
          </a:p>
        </p:txBody>
      </p:sp>
      <p:sp>
        <p:nvSpPr>
          <p:cNvPr id="3" name="Subtitle 2">
            <a:extLst>
              <a:ext uri="{FF2B5EF4-FFF2-40B4-BE49-F238E27FC236}">
                <a16:creationId xmlns:a16="http://schemas.microsoft.com/office/drawing/2014/main" id="{86CF8A87-0CF3-D649-8599-2E28182DD75E}"/>
              </a:ext>
            </a:extLst>
          </p:cNvPr>
          <p:cNvSpPr>
            <a:spLocks noGrp="1"/>
          </p:cNvSpPr>
          <p:nvPr>
            <p:ph type="subTitle" idx="1"/>
          </p:nvPr>
        </p:nvSpPr>
        <p:spPr/>
        <p:txBody>
          <a:bodyPr/>
          <a:lstStyle/>
          <a:p>
            <a:r>
              <a:rPr lang="en-US" dirty="0"/>
              <a:t>PCDA Competency Based Workbook 4</a:t>
            </a:r>
          </a:p>
          <a:p>
            <a:r>
              <a:rPr lang="en-US"/>
              <a:t>Year 2</a:t>
            </a:r>
          </a:p>
          <a:p>
            <a:endParaRPr lang="en-US" dirty="0"/>
          </a:p>
          <a:p>
            <a:endParaRPr lang="en-US" dirty="0"/>
          </a:p>
        </p:txBody>
      </p:sp>
    </p:spTree>
    <p:extLst>
      <p:ext uri="{BB962C8B-B14F-4D97-AF65-F5344CB8AC3E}">
        <p14:creationId xmlns:p14="http://schemas.microsoft.com/office/powerpoint/2010/main" val="115453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1</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a:bodyPr>
          <a:lstStyle/>
          <a:p>
            <a:pPr marL="0" indent="0" fontAlgn="base">
              <a:buNone/>
            </a:pPr>
            <a:r>
              <a:rPr lang="en-GB" b="1" dirty="0"/>
              <a:t>Relevant areas of the National Policing Curriculum: </a:t>
            </a:r>
            <a:r>
              <a:rPr lang="en-GB" dirty="0"/>
              <a:t> </a:t>
            </a:r>
          </a:p>
          <a:p>
            <a:pPr marL="0" indent="0" fontAlgn="base">
              <a:buNone/>
            </a:pPr>
            <a:r>
              <a:rPr lang="en-GB" b="1" dirty="0"/>
              <a:t>Wellbeing and Resilience</a:t>
            </a:r>
            <a:r>
              <a:rPr lang="en-GB" dirty="0"/>
              <a:t> </a:t>
            </a:r>
          </a:p>
          <a:p>
            <a:pPr marL="0" indent="0" fontAlgn="base">
              <a:buNone/>
            </a:pPr>
            <a:r>
              <a:rPr lang="en-GB" dirty="0"/>
              <a:t> </a:t>
            </a:r>
          </a:p>
          <a:p>
            <a:pPr marL="0" indent="0" fontAlgn="base">
              <a:buNone/>
            </a:pPr>
            <a:r>
              <a:rPr lang="en-GB" b="1" dirty="0"/>
              <a:t>Consider and reflect</a:t>
            </a:r>
            <a:r>
              <a:rPr lang="en-GB" dirty="0"/>
              <a:t> on the impact of organisational justice on yourself as a member of the police service. (Code of Ethics) </a:t>
            </a:r>
          </a:p>
          <a:p>
            <a:pPr marL="0" indent="0" fontAlgn="base">
              <a:buNone/>
            </a:pPr>
            <a:r>
              <a:rPr lang="en-GB" dirty="0"/>
              <a:t> </a:t>
            </a:r>
          </a:p>
          <a:p>
            <a:pPr marL="0" indent="0" fontAlgn="base">
              <a:buNone/>
            </a:pPr>
            <a:r>
              <a:rPr lang="en-GB" b="1" dirty="0"/>
              <a:t>Consider</a:t>
            </a:r>
            <a:r>
              <a:rPr lang="en-GB" dirty="0"/>
              <a:t> the steps that your organisation is taking to raise ethical standards.  </a:t>
            </a:r>
          </a:p>
          <a:p>
            <a:pPr marL="0" indent="0" fontAlgn="base">
              <a:buNone/>
            </a:pPr>
            <a:r>
              <a:rPr lang="en-GB" dirty="0"/>
              <a:t> </a:t>
            </a:r>
          </a:p>
          <a:p>
            <a:pPr marL="0" indent="0" fontAlgn="base">
              <a:buNone/>
            </a:pPr>
            <a:r>
              <a:rPr lang="en-GB" i="1" dirty="0"/>
              <a:t>1000 words (+/- 10%: include your actual word count at the end of each section)</a:t>
            </a:r>
            <a:r>
              <a:rPr lang="en-GB" dirty="0"/>
              <a:t> </a:t>
            </a:r>
          </a:p>
        </p:txBody>
      </p:sp>
      <p:pic>
        <p:nvPicPr>
          <p:cNvPr id="4" name="Audio 3">
            <a:hlinkClick r:id="" action="ppaction://media"/>
            <a:extLst>
              <a:ext uri="{FF2B5EF4-FFF2-40B4-BE49-F238E27FC236}">
                <a16:creationId xmlns:a16="http://schemas.microsoft.com/office/drawing/2014/main" id="{D5D6167C-ED83-4A15-B7C2-9E9E04E555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26032777"/>
      </p:ext>
    </p:extLst>
  </p:cSld>
  <p:clrMapOvr>
    <a:masterClrMapping/>
  </p:clrMapOvr>
  <mc:AlternateContent xmlns:mc="http://schemas.openxmlformats.org/markup-compatibility/2006">
    <mc:Choice xmlns:p14="http://schemas.microsoft.com/office/powerpoint/2010/main" Requires="p14">
      <p:transition spd="slow" p14:dur="2000" advTm="182184"/>
    </mc:Choice>
    <mc:Fallback>
      <p:transition spd="slow" advTm="182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2</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fontScale="700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Evidence based policing, Research Methods and Skills, Decision-making and Discretion </a:t>
            </a:r>
            <a:r>
              <a:rPr lang="en-GB" dirty="0"/>
              <a:t> </a:t>
            </a:r>
          </a:p>
          <a:p>
            <a:pPr marL="0" indent="0" fontAlgn="base">
              <a:buNone/>
            </a:pPr>
            <a:r>
              <a:rPr lang="en-GB" dirty="0"/>
              <a:t>You must choose </a:t>
            </a:r>
            <a:r>
              <a:rPr lang="en-GB" b="1" u="sng" dirty="0"/>
              <a:t>a policing incident</a:t>
            </a:r>
            <a:r>
              <a:rPr lang="en-GB" b="1" dirty="0"/>
              <a:t> </a:t>
            </a:r>
            <a:r>
              <a:rPr lang="en-GB" dirty="0"/>
              <a:t>involving a partnership approach which you played a significant role with an offender/service</a:t>
            </a:r>
            <a:r>
              <a:rPr lang="en-GB" b="1" dirty="0"/>
              <a:t> </a:t>
            </a:r>
            <a:r>
              <a:rPr lang="en-GB" dirty="0"/>
              <a:t>user/victim and reflect on what happened.  </a:t>
            </a:r>
          </a:p>
          <a:p>
            <a:pPr marL="0" indent="0" fontAlgn="base">
              <a:buNone/>
            </a:pPr>
            <a:r>
              <a:rPr lang="en-GB" dirty="0"/>
              <a:t> </a:t>
            </a:r>
          </a:p>
          <a:p>
            <a:pPr marL="0" indent="0" fontAlgn="base">
              <a:buNone/>
            </a:pPr>
            <a:r>
              <a:rPr lang="en-GB" b="1" dirty="0"/>
              <a:t>Give a brief description</a:t>
            </a:r>
            <a:r>
              <a:rPr lang="en-GB" dirty="0"/>
              <a:t> of the problem including social and legislative contexts and any relevant cultural, ethnicity and language issues.  </a:t>
            </a:r>
          </a:p>
          <a:p>
            <a:pPr marL="0" indent="0" fontAlgn="base">
              <a:buNone/>
            </a:pPr>
            <a:r>
              <a:rPr lang="en-GB" dirty="0"/>
              <a:t> </a:t>
            </a:r>
          </a:p>
          <a:p>
            <a:pPr marL="0" indent="0" fontAlgn="base">
              <a:buNone/>
            </a:pPr>
            <a:r>
              <a:rPr lang="en-GB" dirty="0"/>
              <a:t>What options did you consider when adopting a multi-agency approach?  </a:t>
            </a:r>
          </a:p>
          <a:p>
            <a:pPr marL="0" indent="0" fontAlgn="base">
              <a:buNone/>
            </a:pPr>
            <a:r>
              <a:rPr lang="en-GB" dirty="0"/>
              <a:t> </a:t>
            </a:r>
          </a:p>
          <a:p>
            <a:pPr marL="0" indent="0" fontAlgn="base">
              <a:buNone/>
            </a:pPr>
            <a:r>
              <a:rPr lang="en-GB" dirty="0"/>
              <a:t>How did you decide on the most appropriate option to mitigate or resolve the problem and how did you evaluate the available evidence? </a:t>
            </a:r>
          </a:p>
          <a:p>
            <a:pPr marL="0" indent="0" fontAlgn="base">
              <a:buNone/>
            </a:pPr>
            <a:r>
              <a:rPr lang="en-GB" dirty="0"/>
              <a:t> </a:t>
            </a:r>
          </a:p>
          <a:p>
            <a:pPr marL="0" indent="0" fontAlgn="base">
              <a:buNone/>
            </a:pPr>
            <a:r>
              <a:rPr lang="en-GB" dirty="0"/>
              <a:t>Justify your intervention and highlight potential consequences. </a:t>
            </a:r>
          </a:p>
          <a:p>
            <a:pPr marL="0" indent="0" fontAlgn="base">
              <a:buNone/>
            </a:pPr>
            <a:r>
              <a:rPr lang="en-GB" dirty="0"/>
              <a:t> </a:t>
            </a:r>
          </a:p>
          <a:p>
            <a:pPr marL="0" indent="0" fontAlgn="base">
              <a:buNone/>
            </a:pPr>
            <a:r>
              <a:rPr lang="en-GB" dirty="0"/>
              <a:t>1200 words </a:t>
            </a:r>
            <a:r>
              <a:rPr lang="en-GB" i="1" dirty="0"/>
              <a:t>(+/- 10%: include your actual word count at the end of each section)</a:t>
            </a:r>
            <a:r>
              <a:rPr lang="en-GB" dirty="0"/>
              <a:t> </a:t>
            </a:r>
          </a:p>
        </p:txBody>
      </p:sp>
      <p:pic>
        <p:nvPicPr>
          <p:cNvPr id="4" name="Audio 3">
            <a:hlinkClick r:id="" action="ppaction://media"/>
            <a:extLst>
              <a:ext uri="{FF2B5EF4-FFF2-40B4-BE49-F238E27FC236}">
                <a16:creationId xmlns:a16="http://schemas.microsoft.com/office/drawing/2014/main" id="{E8E43181-2611-4886-8AAD-DA670B92E7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79800566"/>
      </p:ext>
    </p:extLst>
  </p:cSld>
  <p:clrMapOvr>
    <a:masterClrMapping/>
  </p:clrMapOvr>
  <mc:AlternateContent xmlns:mc="http://schemas.openxmlformats.org/markup-compatibility/2006">
    <mc:Choice xmlns:p14="http://schemas.microsoft.com/office/powerpoint/2010/main" Requires="p14">
      <p:transition spd="slow" p14:dur="2000" advTm="214503"/>
    </mc:Choice>
    <mc:Fallback>
      <p:transition spd="slow" advTm="214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3</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fontScale="775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Vulnerability and Risk </a:t>
            </a:r>
            <a:r>
              <a:rPr lang="en-GB" dirty="0"/>
              <a:t> </a:t>
            </a:r>
          </a:p>
          <a:p>
            <a:pPr marL="0" indent="0" fontAlgn="base">
              <a:buNone/>
            </a:pPr>
            <a:r>
              <a:rPr lang="en-GB" dirty="0"/>
              <a:t> </a:t>
            </a:r>
          </a:p>
          <a:p>
            <a:pPr marL="0" indent="0" fontAlgn="base">
              <a:buNone/>
            </a:pPr>
            <a:r>
              <a:rPr lang="en-GB" dirty="0"/>
              <a:t>You must choose </a:t>
            </a:r>
            <a:r>
              <a:rPr lang="en-GB" b="1" u="sng" dirty="0"/>
              <a:t>a policing incident</a:t>
            </a:r>
            <a:r>
              <a:rPr lang="en-GB" b="1" dirty="0"/>
              <a:t> </a:t>
            </a:r>
            <a:r>
              <a:rPr lang="en-GB" dirty="0"/>
              <a:t>in which you played a significant role with a victim of crime or anti-social behaviour and reflect on what happened.  </a:t>
            </a:r>
          </a:p>
          <a:p>
            <a:pPr marL="0" indent="0" fontAlgn="base">
              <a:buNone/>
            </a:pPr>
            <a:r>
              <a:rPr lang="en-GB" dirty="0"/>
              <a:t> </a:t>
            </a:r>
          </a:p>
          <a:p>
            <a:pPr marL="0" indent="0" fontAlgn="base">
              <a:buNone/>
            </a:pPr>
            <a:r>
              <a:rPr lang="en-GB" b="1" dirty="0"/>
              <a:t>Give a brief description</a:t>
            </a:r>
            <a:r>
              <a:rPr lang="en-GB" dirty="0"/>
              <a:t> of the incident including social and legislative contexts and any relevant cultural, ethnicity and language issues.  </a:t>
            </a:r>
          </a:p>
          <a:p>
            <a:pPr marL="0" indent="0" fontAlgn="base">
              <a:buNone/>
            </a:pPr>
            <a:r>
              <a:rPr lang="en-GB" dirty="0"/>
              <a:t> </a:t>
            </a:r>
          </a:p>
          <a:p>
            <a:pPr marL="0" indent="0" fontAlgn="base">
              <a:buNone/>
            </a:pPr>
            <a:r>
              <a:rPr lang="en-GB" dirty="0"/>
              <a:t>Evaluate the appropriateness of different approaches (by professionals and the police) in supporting or managing vulnerable people or people at risk of harm.  </a:t>
            </a:r>
          </a:p>
          <a:p>
            <a:pPr marL="0" indent="0" fontAlgn="base">
              <a:buNone/>
            </a:pPr>
            <a:r>
              <a:rPr lang="en-GB" dirty="0"/>
              <a:t> </a:t>
            </a:r>
          </a:p>
          <a:p>
            <a:pPr marL="0" indent="0" fontAlgn="base">
              <a:buNone/>
            </a:pPr>
            <a:r>
              <a:rPr lang="en-GB" dirty="0"/>
              <a:t>Evaluate what works in relation to tackling repeat victimisation and repeat offending.  </a:t>
            </a:r>
          </a:p>
          <a:p>
            <a:pPr marL="0" indent="0" fontAlgn="base">
              <a:buNone/>
            </a:pPr>
            <a:r>
              <a:rPr lang="en-GB" dirty="0"/>
              <a:t> </a:t>
            </a:r>
          </a:p>
          <a:p>
            <a:pPr marL="0" indent="0" fontAlgn="base">
              <a:buNone/>
            </a:pPr>
            <a:r>
              <a:rPr lang="en-GB" dirty="0"/>
              <a:t>1400 words </a:t>
            </a:r>
            <a:r>
              <a:rPr lang="en-GB" i="1" dirty="0"/>
              <a:t>(+/- 10%: include your actual word count at the end of each section)</a:t>
            </a:r>
            <a:r>
              <a:rPr lang="en-GB" dirty="0"/>
              <a:t> </a:t>
            </a:r>
          </a:p>
        </p:txBody>
      </p:sp>
      <p:pic>
        <p:nvPicPr>
          <p:cNvPr id="4" name="Audio 3">
            <a:hlinkClick r:id="" action="ppaction://media"/>
            <a:extLst>
              <a:ext uri="{FF2B5EF4-FFF2-40B4-BE49-F238E27FC236}">
                <a16:creationId xmlns:a16="http://schemas.microsoft.com/office/drawing/2014/main" id="{F3063D32-DE0C-4264-9AD7-73A00519A9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88208550"/>
      </p:ext>
    </p:extLst>
  </p:cSld>
  <p:clrMapOvr>
    <a:masterClrMapping/>
  </p:clrMapOvr>
  <mc:AlternateContent xmlns:mc="http://schemas.openxmlformats.org/markup-compatibility/2006">
    <mc:Choice xmlns:p14="http://schemas.microsoft.com/office/powerpoint/2010/main" Requires="p14">
      <p:transition spd="slow" p14:dur="2000" advTm="221286"/>
    </mc:Choice>
    <mc:Fallback>
      <p:transition spd="slow" advTm="221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4</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lnSpcReduction="10000"/>
          </a:bodyPr>
          <a:lstStyle/>
          <a:p>
            <a:pPr marL="0" indent="0" fontAlgn="base">
              <a:buNone/>
            </a:pPr>
            <a:r>
              <a:rPr lang="en-GB" sz="1600" b="1" dirty="0"/>
              <a:t>Relevant areas of the National Policing Curriculum: </a:t>
            </a:r>
            <a:r>
              <a:rPr lang="en-GB" sz="1600" dirty="0"/>
              <a:t> </a:t>
            </a:r>
          </a:p>
          <a:p>
            <a:pPr marL="0" indent="0" fontAlgn="base">
              <a:buNone/>
            </a:pPr>
            <a:r>
              <a:rPr lang="en-GB" sz="1600" b="1" dirty="0"/>
              <a:t>Conducting investigations and information and intelligence.</a:t>
            </a:r>
            <a:r>
              <a:rPr lang="en-GB" sz="1600" dirty="0"/>
              <a:t> </a:t>
            </a:r>
          </a:p>
          <a:p>
            <a:pPr marL="0" indent="0" fontAlgn="base">
              <a:buNone/>
            </a:pPr>
            <a:r>
              <a:rPr lang="en-GB" sz="1600" dirty="0"/>
              <a:t>You must choose </a:t>
            </a:r>
            <a:r>
              <a:rPr lang="en-GB" sz="1600" b="1" u="sng" dirty="0"/>
              <a:t>a policing incident which is of serious and complex nature</a:t>
            </a:r>
            <a:r>
              <a:rPr lang="en-GB" sz="1600" b="1" dirty="0"/>
              <a:t> </a:t>
            </a:r>
            <a:r>
              <a:rPr lang="en-GB" sz="1600" dirty="0"/>
              <a:t>in which you played a significant role with an offender/service</a:t>
            </a:r>
            <a:r>
              <a:rPr lang="en-GB" sz="1600" b="1" dirty="0"/>
              <a:t> </a:t>
            </a:r>
            <a:r>
              <a:rPr lang="en-GB" sz="1600" dirty="0"/>
              <a:t>user/victim and reflect on what happened.  </a:t>
            </a:r>
          </a:p>
          <a:p>
            <a:pPr marL="0" indent="0" fontAlgn="base">
              <a:buNone/>
            </a:pPr>
            <a:r>
              <a:rPr lang="en-GB" sz="1600" dirty="0"/>
              <a:t> </a:t>
            </a:r>
          </a:p>
          <a:p>
            <a:pPr marL="0" indent="0" fontAlgn="base">
              <a:buNone/>
            </a:pPr>
            <a:r>
              <a:rPr lang="en-GB" sz="1600" b="1" dirty="0"/>
              <a:t>Give a brief description</a:t>
            </a:r>
            <a:r>
              <a:rPr lang="en-GB" sz="1600" dirty="0"/>
              <a:t> of the incident including social and legislative contexts and any relevant cultural, ethnicity and language issues.  </a:t>
            </a:r>
          </a:p>
          <a:p>
            <a:pPr marL="0" indent="0" fontAlgn="base">
              <a:buNone/>
            </a:pPr>
            <a:r>
              <a:rPr lang="en-GB" sz="1600" dirty="0"/>
              <a:t> </a:t>
            </a:r>
          </a:p>
          <a:p>
            <a:pPr marL="0" indent="0" fontAlgn="base">
              <a:buNone/>
            </a:pPr>
            <a:r>
              <a:rPr lang="en-GB" sz="1600" b="1" dirty="0"/>
              <a:t>Consider how you have gathered, analysed and evaluated</a:t>
            </a:r>
            <a:r>
              <a:rPr lang="en-GB" sz="1600" dirty="0"/>
              <a:t> relevant information or intelligence from a range of sources as appropriate to the policing incident. Additionally, identify how you have developed the information and intelligence for the purpose of informing the tasking and co-ordination process.  </a:t>
            </a:r>
          </a:p>
          <a:p>
            <a:pPr marL="0" indent="0" fontAlgn="base">
              <a:buNone/>
            </a:pPr>
            <a:r>
              <a:rPr lang="en-GB" sz="1600" dirty="0"/>
              <a:t> </a:t>
            </a:r>
          </a:p>
          <a:p>
            <a:pPr marL="0" indent="0" fontAlgn="base">
              <a:buNone/>
            </a:pPr>
            <a:r>
              <a:rPr lang="en-GB" sz="1600" b="1" dirty="0"/>
              <a:t>Focus</a:t>
            </a:r>
            <a:r>
              <a:rPr lang="en-GB" sz="1600" dirty="0"/>
              <a:t> on how you have made use of the additional sources of intelligence obtained through this complex investigation and </a:t>
            </a:r>
            <a:r>
              <a:rPr lang="en-GB" sz="1600" b="1" dirty="0"/>
              <a:t>explain</a:t>
            </a:r>
            <a:r>
              <a:rPr lang="en-GB" sz="1600" dirty="0"/>
              <a:t> how you have </a:t>
            </a:r>
            <a:r>
              <a:rPr lang="en-GB" sz="1600" b="1" dirty="0"/>
              <a:t>applied</a:t>
            </a:r>
            <a:r>
              <a:rPr lang="en-GB" sz="1600" dirty="0"/>
              <a:t> learning from previous serious and complex investigations. </a:t>
            </a:r>
          </a:p>
          <a:p>
            <a:pPr marL="0" indent="0" fontAlgn="base">
              <a:buNone/>
            </a:pPr>
            <a:r>
              <a:rPr lang="en-GB" sz="1600" dirty="0"/>
              <a:t> </a:t>
            </a:r>
          </a:p>
          <a:p>
            <a:pPr marL="0" indent="0" fontAlgn="base">
              <a:buNone/>
            </a:pPr>
            <a:r>
              <a:rPr lang="en-GB" sz="1600" dirty="0"/>
              <a:t>Your reflection must illustrate your understanding and application of core principles of ethics, equality, diversity and human rights, as well as any relevant Code of Practice considerations, culturally sensitive practice and language preference. </a:t>
            </a:r>
          </a:p>
          <a:p>
            <a:pPr marL="0" indent="0" fontAlgn="base">
              <a:buNone/>
            </a:pPr>
            <a:r>
              <a:rPr lang="en-GB" sz="1600" dirty="0"/>
              <a:t> </a:t>
            </a:r>
          </a:p>
          <a:p>
            <a:pPr marL="0" indent="0" fontAlgn="base">
              <a:buNone/>
            </a:pPr>
            <a:r>
              <a:rPr lang="en-GB" sz="1600" dirty="0"/>
              <a:t>1250 words </a:t>
            </a:r>
            <a:r>
              <a:rPr lang="en-GB" sz="1600" i="1" dirty="0"/>
              <a:t>(+/- 10%: include your actual word count at the end of each section)</a:t>
            </a:r>
            <a:r>
              <a:rPr lang="en-GB" sz="1600" dirty="0"/>
              <a:t> </a:t>
            </a:r>
          </a:p>
        </p:txBody>
      </p:sp>
      <p:pic>
        <p:nvPicPr>
          <p:cNvPr id="4" name="Audio 3">
            <a:hlinkClick r:id="" action="ppaction://media"/>
            <a:extLst>
              <a:ext uri="{FF2B5EF4-FFF2-40B4-BE49-F238E27FC236}">
                <a16:creationId xmlns:a16="http://schemas.microsoft.com/office/drawing/2014/main" id="{167A771A-9400-445E-999A-1B87DEE972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38930631"/>
      </p:ext>
    </p:extLst>
  </p:cSld>
  <p:clrMapOvr>
    <a:masterClrMapping/>
  </p:clrMapOvr>
  <mc:AlternateContent xmlns:mc="http://schemas.openxmlformats.org/markup-compatibility/2006">
    <mc:Choice xmlns:p14="http://schemas.microsoft.com/office/powerpoint/2010/main" Requires="p14">
      <p:transition spd="slow" p14:dur="2000" advTm="191341"/>
    </mc:Choice>
    <mc:Fallback>
      <p:transition spd="slow" advTm="191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Task 5</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636608" y="1122744"/>
            <a:ext cx="10717192" cy="5370131"/>
          </a:xfrm>
        </p:spPr>
        <p:txBody>
          <a:bodyPr>
            <a:normAutofit/>
          </a:bodyPr>
          <a:lstStyle/>
          <a:p>
            <a:pPr marL="0" indent="0" fontAlgn="base">
              <a:buNone/>
            </a:pPr>
            <a:r>
              <a:rPr lang="en-GB" b="1" dirty="0"/>
              <a:t>Relevant areas of the National Policing Curriculum: </a:t>
            </a:r>
            <a:r>
              <a:rPr lang="en-GB" dirty="0"/>
              <a:t> </a:t>
            </a:r>
          </a:p>
          <a:p>
            <a:pPr marL="0" indent="0" fontAlgn="base">
              <a:buNone/>
            </a:pPr>
            <a:r>
              <a:rPr lang="en-GB" b="1" dirty="0"/>
              <a:t>Digital Policing, Vulnerability and Risk </a:t>
            </a:r>
            <a:r>
              <a:rPr lang="en-GB" dirty="0"/>
              <a:t> </a:t>
            </a:r>
          </a:p>
          <a:p>
            <a:pPr marL="0" indent="0" fontAlgn="base">
              <a:buNone/>
            </a:pPr>
            <a:r>
              <a:rPr lang="en-GB" dirty="0"/>
              <a:t>You must choose </a:t>
            </a:r>
            <a:r>
              <a:rPr lang="en-GB" b="1" u="sng" dirty="0"/>
              <a:t>an incident</a:t>
            </a:r>
            <a:r>
              <a:rPr lang="en-GB" b="1" dirty="0"/>
              <a:t> </a:t>
            </a:r>
            <a:r>
              <a:rPr lang="en-GB" dirty="0"/>
              <a:t>involving digital technologies and reflect on how you provided an appropriate initial police response.  </a:t>
            </a:r>
          </a:p>
          <a:p>
            <a:pPr marL="0" indent="0" fontAlgn="base">
              <a:buNone/>
            </a:pPr>
            <a:r>
              <a:rPr lang="en-GB" dirty="0"/>
              <a:t> </a:t>
            </a:r>
          </a:p>
          <a:p>
            <a:pPr marL="0" indent="0" fontAlgn="base">
              <a:buNone/>
            </a:pPr>
            <a:r>
              <a:rPr lang="en-GB" dirty="0"/>
              <a:t>Explain the immediate actions that you took to reduce the risk of harm caused by the incident. Detail who may be more vulnerable in this type of incident.  </a:t>
            </a:r>
          </a:p>
          <a:p>
            <a:pPr marL="0" indent="0" fontAlgn="base">
              <a:buNone/>
            </a:pPr>
            <a:r>
              <a:rPr lang="en-GB" dirty="0"/>
              <a:t> </a:t>
            </a:r>
          </a:p>
          <a:p>
            <a:pPr marL="0" indent="0" fontAlgn="base">
              <a:buNone/>
            </a:pPr>
            <a:r>
              <a:rPr lang="en-GB" dirty="0"/>
              <a:t>1250 words </a:t>
            </a:r>
            <a:r>
              <a:rPr lang="en-GB" i="1" dirty="0"/>
              <a:t>(+/- 10%: include your actual word count at the end of each section)</a:t>
            </a:r>
            <a:r>
              <a:rPr lang="en-GB" dirty="0"/>
              <a:t> </a:t>
            </a:r>
          </a:p>
        </p:txBody>
      </p:sp>
      <p:pic>
        <p:nvPicPr>
          <p:cNvPr id="5" name="Audio 4">
            <a:hlinkClick r:id="" action="ppaction://media"/>
            <a:extLst>
              <a:ext uri="{FF2B5EF4-FFF2-40B4-BE49-F238E27FC236}">
                <a16:creationId xmlns:a16="http://schemas.microsoft.com/office/drawing/2014/main" id="{4F388DC7-308C-4051-8FF6-923C01D30A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121952966"/>
      </p:ext>
    </p:extLst>
  </p:cSld>
  <p:clrMapOvr>
    <a:masterClrMapping/>
  </p:clrMapOvr>
  <mc:AlternateContent xmlns:mc="http://schemas.openxmlformats.org/markup-compatibility/2006">
    <mc:Choice xmlns:p14="http://schemas.microsoft.com/office/powerpoint/2010/main" Requires="p14">
      <p:transition spd="slow" p14:dur="2000" advTm="190797"/>
    </mc:Choice>
    <mc:Fallback>
      <p:transition spd="slow" advTm="190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635</Words>
  <Application>Microsoft Office PowerPoint</Application>
  <PresentationFormat>Widescreen</PresentationFormat>
  <Paragraphs>61</Paragraphs>
  <Slides>6</Slides>
  <Notes>0</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Podcast:</vt:lpstr>
      <vt:lpstr>Task 1</vt:lpstr>
      <vt:lpstr>Task 2</vt:lpstr>
      <vt:lpstr>Task 3</vt:lpstr>
      <vt:lpstr>Task 4</vt:lpstr>
      <vt:lpstr>Task 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 Harris (Pontyberem Primary School)</dc:creator>
  <cp:lastModifiedBy>Andrew Edwards</cp:lastModifiedBy>
  <cp:revision>12</cp:revision>
  <dcterms:created xsi:type="dcterms:W3CDTF">2020-06-09T06:07:26Z</dcterms:created>
  <dcterms:modified xsi:type="dcterms:W3CDTF">2020-06-11T08:47:34Z</dcterms:modified>
</cp:coreProperties>
</file>