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56" r:id="rId2"/>
    <p:sldId id="257" r:id="rId3"/>
    <p:sldId id="258" r:id="rId4"/>
    <p:sldId id="263" r:id="rId5"/>
    <p:sldId id="260" r:id="rId6"/>
    <p:sldId id="259" r:id="rId7"/>
    <p:sldId id="261" r:id="rId8"/>
    <p:sldId id="262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6197"/>
  </p:normalViewPr>
  <p:slideViewPr>
    <p:cSldViewPr snapToGrid="0" snapToObjects="1">
      <p:cViewPr>
        <p:scale>
          <a:sx n="134" d="100"/>
          <a:sy n="134" d="100"/>
        </p:scale>
        <p:origin x="144" y="-1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3284890-85D2-4D7B-8EF5-15A9C1DB8F42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925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583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6F822A4-8DA6-4447-9B1F-C5DB58435268}" type="datetimeFigureOut">
              <a:rPr lang="en-US" smtClean="0"/>
              <a:t>12/11/22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5243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190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12/11/22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752027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498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476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59933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3772C379-9A7C-4C87-A116-CBE9F58B04C5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37768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241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36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664C608-40B1-4030-A28D-5B74BC98ADCE}" type="datetimeFigureOut">
              <a:rPr lang="en-US" smtClean="0"/>
              <a:t>12/11/22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343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revisesociology.com/2019/08/14/social-construction-news/" TargetMode="External"/><Relationship Id="rId3" Type="http://schemas.openxmlformats.org/officeDocument/2006/relationships/hyperlink" Target="https://www.britannica.com/topic/propaganda" TargetMode="External"/><Relationship Id="rId7" Type="http://schemas.openxmlformats.org/officeDocument/2006/relationships/hyperlink" Target="https://sociologydictionary.org/inequality/" TargetMode="External"/><Relationship Id="rId2" Type="http://schemas.openxmlformats.org/officeDocument/2006/relationships/hyperlink" Target="https://www.britannica.com/topic/censorshi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ink.springer.com/content/pdf/10.1007/s10796-022-10242-z.pdf?pdf=button%20sticky" TargetMode="External"/><Relationship Id="rId5" Type="http://schemas.openxmlformats.org/officeDocument/2006/relationships/hyperlink" Target="https://www.npr.org/2021/05/25/999841030/black-lives-matter-fights-disinformation-to-keep-the-movement-strong" TargetMode="External"/><Relationship Id="rId4" Type="http://schemas.openxmlformats.org/officeDocument/2006/relationships/hyperlink" Target="https://philarchive.org/archive/DRAD-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AD3DF-47CC-366A-5F84-A187835A818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has the concept of ‘fake news’ altered the public discourse on inequality?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7723CE-6096-7A46-0CCC-211E393118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62100" y="4120588"/>
            <a:ext cx="9070848" cy="1018676"/>
          </a:xfrm>
        </p:spPr>
        <p:txBody>
          <a:bodyPr>
            <a:normAutofit/>
          </a:bodyPr>
          <a:lstStyle/>
          <a:p>
            <a:pPr algn="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Emily Thomas   1906198</a:t>
            </a:r>
          </a:p>
          <a:p>
            <a:pPr algn="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3   ECED7001</a:t>
            </a:r>
          </a:p>
        </p:txBody>
      </p:sp>
    </p:spTree>
    <p:extLst>
      <p:ext uri="{BB962C8B-B14F-4D97-AF65-F5344CB8AC3E}">
        <p14:creationId xmlns:p14="http://schemas.microsoft.com/office/powerpoint/2010/main" val="2344156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80BEC-C182-6CD2-BF2C-98B8A45D6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73FE8-200E-6600-B224-D1E255234E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meant by ‘fake news’?</a:t>
            </a:r>
          </a:p>
          <a:p>
            <a:pPr>
              <a:buFont typeface="Wingdings" pitchFamily="2" charset="2"/>
              <a:buChar char="v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does ‘fake news’ impact on the public?</a:t>
            </a:r>
          </a:p>
          <a:p>
            <a:pPr>
              <a:buFont typeface="Wingdings" pitchFamily="2" charset="2"/>
              <a:buChar char="v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inequality.</a:t>
            </a:r>
          </a:p>
          <a:p>
            <a:pPr>
              <a:buFont typeface="Wingdings" pitchFamily="2" charset="2"/>
              <a:buChar char="v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has ‘fake news’ altered public discourse – inequality?</a:t>
            </a:r>
          </a:p>
          <a:p>
            <a:pPr>
              <a:buFont typeface="Wingdings" pitchFamily="2" charset="2"/>
              <a:buChar char="v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itchFamily="2" charset="2"/>
              <a:buChar char="v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4404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9A4E8-0ED3-03D5-F617-8AF523149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fake news?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79050-CE22-8A51-2512-2A33A60B26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2581175"/>
          </a:xfrm>
        </p:spPr>
        <p:txBody>
          <a:bodyPr/>
          <a:lstStyle/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but increasingly evolving.</a:t>
            </a: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‘Deliberate presentation of (typically) false or misleading claims as news, where these are misleading by design’.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22677A-B35B-2E6A-24EC-6AFD2F03D54F}"/>
              </a:ext>
            </a:extLst>
          </p:cNvPr>
          <p:cNvSpPr txBox="1"/>
          <p:nvPr/>
        </p:nvSpPr>
        <p:spPr>
          <a:xfrm>
            <a:off x="8133348" y="5646820"/>
            <a:ext cx="35453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Gelfert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2019, pp. 84-117).</a:t>
            </a:r>
          </a:p>
        </p:txBody>
      </p:sp>
    </p:spTree>
    <p:extLst>
      <p:ext uri="{BB962C8B-B14F-4D97-AF65-F5344CB8AC3E}">
        <p14:creationId xmlns:p14="http://schemas.microsoft.com/office/powerpoint/2010/main" val="2246350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72381-2CFF-18C3-5F00-325F74B27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Propaganda and Censorship.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39380-0F96-06F7-6599-C0868F7BDA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2740687"/>
          </a:xfrm>
        </p:spPr>
        <p:txBody>
          <a:bodyPr/>
          <a:lstStyle/>
          <a:p>
            <a:r>
              <a:rPr lang="en-GB" sz="2400" b="0" i="0" u="none" strike="noStrike" dirty="0">
                <a:solidFill>
                  <a:srgbClr val="1A1A1A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Cens</a:t>
            </a:r>
            <a:r>
              <a:rPr lang="en-GB" sz="2400" dirty="0">
                <a:solidFill>
                  <a:srgbClr val="1A1A1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orship - </a:t>
            </a:r>
            <a:r>
              <a:rPr lang="en-GB" b="0" i="0" u="none" strike="noStrike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 ’</a:t>
            </a:r>
            <a:r>
              <a:rPr lang="en-GB" sz="2800" b="0" i="0" u="none" strike="noStrike" dirty="0">
                <a:solidFill>
                  <a:srgbClr val="1A1A1A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changing or the suppression or prohibition of speech or writing’.</a:t>
            </a:r>
          </a:p>
          <a:p>
            <a:endParaRPr lang="en-GB" sz="2800" dirty="0">
              <a:solidFill>
                <a:srgbClr val="1A1A1A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solidFill>
                  <a:srgbClr val="1A1A1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Propaganda – ‘</a:t>
            </a:r>
            <a:r>
              <a:rPr lang="en-GB" sz="2400" dirty="0">
                <a:solidFill>
                  <a:srgbClr val="1A1A1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issemination of information—facts, arguments, rumours, half-truths, or lies—to influence </a:t>
            </a:r>
            <a:r>
              <a:rPr lang="en-GB" sz="2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public opinion’.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58FC43-66C3-8980-539A-F12605A3A9F9}"/>
              </a:ext>
            </a:extLst>
          </p:cNvPr>
          <p:cNvSpPr txBox="1"/>
          <p:nvPr/>
        </p:nvSpPr>
        <p:spPr>
          <a:xfrm>
            <a:off x="5102352" y="5742432"/>
            <a:ext cx="602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(Britannica, no date; Britannica, no date).</a:t>
            </a:r>
          </a:p>
        </p:txBody>
      </p:sp>
    </p:spTree>
    <p:extLst>
      <p:ext uri="{BB962C8B-B14F-4D97-AF65-F5344CB8AC3E}">
        <p14:creationId xmlns:p14="http://schemas.microsoft.com/office/powerpoint/2010/main" val="197412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916B1-AAD3-9AE9-880A-FF485FD68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Constructionism.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F9315-46A8-F858-B4A8-4FB7647231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3090672"/>
          </a:xfrm>
        </p:spPr>
        <p:txBody>
          <a:bodyPr>
            <a:normAutofit/>
          </a:bodyPr>
          <a:lstStyle/>
          <a:p>
            <a:pPr algn="l">
              <a:buFont typeface="Wingdings" pitchFamily="2" charset="2"/>
              <a:buChar char="Ø"/>
            </a:pPr>
            <a:r>
              <a:rPr lang="en-GB" sz="2400" b="0" i="0" u="none" strike="noStrike" dirty="0">
                <a:solidFill>
                  <a:srgbClr val="1A1A1A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‘The news is a socially manufactured product, rather than an objective ‘window on the world’.’</a:t>
            </a:r>
          </a:p>
          <a:p>
            <a:pPr marL="0" indent="0" algn="l">
              <a:buNone/>
            </a:pPr>
            <a:endParaRPr lang="en-GB" sz="2400" b="0" i="0" u="none" strike="noStrike" dirty="0">
              <a:solidFill>
                <a:srgbClr val="1A1A1A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2400" b="0" i="0" u="none" strike="noStrike" dirty="0">
                <a:solidFill>
                  <a:srgbClr val="1A1A1A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‘‘The News is Socially Constructed’ = the news is a manufactured product’.</a:t>
            </a:r>
          </a:p>
          <a:p>
            <a:pPr marL="0" indent="0">
              <a:buNone/>
            </a:pPr>
            <a:endParaRPr lang="en-GB" sz="2400" dirty="0">
              <a:solidFill>
                <a:srgbClr val="1A1A1A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2400" dirty="0">
                <a:solidFill>
                  <a:srgbClr val="1A1A1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Arguably, owners/reporters influence the content.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417EED-5BDA-956F-0A68-2670742B4DD0}"/>
              </a:ext>
            </a:extLst>
          </p:cNvPr>
          <p:cNvSpPr txBox="1"/>
          <p:nvPr/>
        </p:nvSpPr>
        <p:spPr>
          <a:xfrm>
            <a:off x="4315968" y="5705856"/>
            <a:ext cx="72054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Lock&amp;Strong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2010; Thompson, 2019; Chesterton, no date).</a:t>
            </a:r>
          </a:p>
        </p:txBody>
      </p:sp>
    </p:spTree>
    <p:extLst>
      <p:ext uri="{BB962C8B-B14F-4D97-AF65-F5344CB8AC3E}">
        <p14:creationId xmlns:p14="http://schemas.microsoft.com/office/powerpoint/2010/main" val="34259929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1B292-1220-F0E5-70CE-B0587154B2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of ‘fake news’ on the public.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A584-5038-916E-B52F-A39E62AA96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2308459"/>
          </a:xfrm>
        </p:spPr>
        <p:txBody>
          <a:bodyPr>
            <a:normAutofit lnSpcReduction="10000"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Leads people to question ‘science, true news, and societal norms’.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Affects ‘societal values, changing opinions on critical issues and topics’.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‘Redefining facts, truths and beliefs’.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B48674-28ED-A5D6-2808-6AFC548C3CCA}"/>
              </a:ext>
            </a:extLst>
          </p:cNvPr>
          <p:cNvSpPr txBox="1"/>
          <p:nvPr/>
        </p:nvSpPr>
        <p:spPr>
          <a:xfrm>
            <a:off x="7106652" y="5846074"/>
            <a:ext cx="3096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(Olan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al,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2022).</a:t>
            </a:r>
          </a:p>
        </p:txBody>
      </p:sp>
    </p:spTree>
    <p:extLst>
      <p:ext uri="{BB962C8B-B14F-4D97-AF65-F5344CB8AC3E}">
        <p14:creationId xmlns:p14="http://schemas.microsoft.com/office/powerpoint/2010/main" val="1635640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0AAA6-0C5D-49A3-EC30-51B72C05A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Inequality.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58CB3-D508-7FA4-D9A3-65A4FC9F8E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30175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‘The uneven and unfair distribution of opportunities and rewards that increase power, prestige, and wealth for individuals or groups; social disparity’.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EC57B6-0B31-64F4-71B6-84FE01E73760}"/>
              </a:ext>
            </a:extLst>
          </p:cNvPr>
          <p:cNvSpPr txBox="1"/>
          <p:nvPr/>
        </p:nvSpPr>
        <p:spPr>
          <a:xfrm>
            <a:off x="6096000" y="5753741"/>
            <a:ext cx="5833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Open Education Sociology Dictionary, 2022.</a:t>
            </a:r>
          </a:p>
        </p:txBody>
      </p:sp>
    </p:spTree>
    <p:extLst>
      <p:ext uri="{BB962C8B-B14F-4D97-AF65-F5344CB8AC3E}">
        <p14:creationId xmlns:p14="http://schemas.microsoft.com/office/powerpoint/2010/main" val="1097196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83BAA-EBB3-CDD9-BC22-983110068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Black Lives Matter and Fake News.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AF7E6-21B8-B250-0878-8F42BCD33C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2740687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False claims published about the movement.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Scaring the public about the movement.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Diminishes support for the Black Lives Matter movement.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56216E-5938-B2DF-3E97-E032690EB5C1}"/>
              </a:ext>
            </a:extLst>
          </p:cNvPr>
          <p:cNvSpPr txBox="1"/>
          <p:nvPr/>
        </p:nvSpPr>
        <p:spPr>
          <a:xfrm>
            <a:off x="8979408" y="5449824"/>
            <a:ext cx="1901952" cy="4023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(Corley, 2021).</a:t>
            </a:r>
          </a:p>
        </p:txBody>
      </p:sp>
    </p:spTree>
    <p:extLst>
      <p:ext uri="{BB962C8B-B14F-4D97-AF65-F5344CB8AC3E}">
        <p14:creationId xmlns:p14="http://schemas.microsoft.com/office/powerpoint/2010/main" val="36321649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D91D6-0CE3-D977-C3F4-249238D05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2743200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Conclusion.</a:t>
            </a:r>
          </a:p>
        </p:txBody>
      </p:sp>
    </p:spTree>
    <p:extLst>
      <p:ext uri="{BB962C8B-B14F-4D97-AF65-F5344CB8AC3E}">
        <p14:creationId xmlns:p14="http://schemas.microsoft.com/office/powerpoint/2010/main" val="35931760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648AE-4B4F-72CE-0DAA-639950035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074898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Recommendations.</a:t>
            </a:r>
          </a:p>
        </p:txBody>
      </p:sp>
    </p:spTree>
    <p:extLst>
      <p:ext uri="{BB962C8B-B14F-4D97-AF65-F5344CB8AC3E}">
        <p14:creationId xmlns:p14="http://schemas.microsoft.com/office/powerpoint/2010/main" val="6201611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57F9B-B226-1B2A-297D-FEF1F8CF3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582702"/>
          </a:xfrm>
        </p:spPr>
        <p:txBody>
          <a:bodyPr>
            <a:normAutofit fontScale="90000"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041F2-1F3A-26F2-2BC0-A72523210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225296"/>
            <a:ext cx="10058400" cy="4809744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Britannica (no date)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Censorship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https://www.britannica.com/topic/censorship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December 2022). 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Britannica (no date)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Propaganda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https://www.britannica.com/topic/propaganda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December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Chesterton, G.K. (no date)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Fake news, a construction of reality.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at:</a:t>
            </a:r>
            <a:r>
              <a:rPr lang="en-GB" sz="1800" u="sng" dirty="0" err="1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://philarchive.org/archive/DRAD-4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December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Corley, C. (2021)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Black Lives Matter Fights Disinformation To Keep The Movement Strong.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https://www.npr.org/2021/05/25/999841030/black-lives-matter-fights-disinformation-to-keep-the-movement-strong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4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December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Gelfert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(2019) ‘Fake News: A Definition’,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Informal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Logic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38(1), pp.84-117.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Lock, A. and Strong, T. (2010)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Constructionism: Sources and Stirrings in Theory and Practice.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Cambridge: Cambridge University Press.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Olan, F., et al (2022)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Fake news on Social Media: the Impact on Society.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https://link.springer.com/content/pdf/10.1007/s10796-022-10242-z.pdf?pdf=button%20sticky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December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Sociology Dictionary (2022)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Inequality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https://sociologydictionary.org/inequality/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December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Thompson, K. (2019)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Social Construction of News.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https://revisesociology.com/2019/08/14/social-construction-news/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December 2022)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3437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{DBD37079-41AD-7340-ACA1-9E1BF4F500D5}tf10001067_mac</Template>
  <TotalTime>1401</TotalTime>
  <Words>641</Words>
  <Application>Microsoft Macintosh PowerPoint</Application>
  <PresentationFormat>Widescreen</PresentationFormat>
  <Paragraphs>61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Calibri</vt:lpstr>
      <vt:lpstr>Century Gothic</vt:lpstr>
      <vt:lpstr>Garamond</vt:lpstr>
      <vt:lpstr>Georgia</vt:lpstr>
      <vt:lpstr>Times New Roman</vt:lpstr>
      <vt:lpstr>Wingdings</vt:lpstr>
      <vt:lpstr>Savon</vt:lpstr>
      <vt:lpstr>How has the concept of ‘fake news’ altered the public discourse on inequality?</vt:lpstr>
      <vt:lpstr>Introduction.</vt:lpstr>
      <vt:lpstr>What is fake news?</vt:lpstr>
      <vt:lpstr>Propaganda and Censorship.</vt:lpstr>
      <vt:lpstr>Social Constructionism.</vt:lpstr>
      <vt:lpstr>Impact of ‘fake news’ on the public.</vt:lpstr>
      <vt:lpstr>Inequality.</vt:lpstr>
      <vt:lpstr>Black Lives Matter and Fake News.</vt:lpstr>
      <vt:lpstr>Conclusion.</vt:lpstr>
      <vt:lpstr>Recommendations.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has the concept of ‘fake news’ altered the public discourse on inequality?</dc:title>
  <dc:creator>Emily Thomas (1906198)</dc:creator>
  <cp:lastModifiedBy>Emily Thomas (1906198)</cp:lastModifiedBy>
  <cp:revision>1</cp:revision>
  <dcterms:created xsi:type="dcterms:W3CDTF">2022-12-11T19:45:04Z</dcterms:created>
  <dcterms:modified xsi:type="dcterms:W3CDTF">2022-12-12T19:06:30Z</dcterms:modified>
</cp:coreProperties>
</file>