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B62EF-E44C-4F9B-93D7-559F72606C61}" type="datetimeFigureOut">
              <a:rPr lang="en-GB"/>
              <a:pPr>
                <a:defRPr/>
              </a:pPr>
              <a:t>08/02/2012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E7843-E85D-4DE1-923D-91F2814084E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A968C-A0FF-4D14-AA54-02A6B93279FB}" type="datetimeFigureOut">
              <a:rPr lang="en-GB"/>
              <a:pPr>
                <a:defRPr/>
              </a:pPr>
              <a:t>08/02/2012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8F252-92CE-42DB-947B-DC7C5D6510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6D8CB-BB15-4954-A3DA-2BF52A776F5A}" type="datetimeFigureOut">
              <a:rPr lang="en-GB"/>
              <a:pPr>
                <a:defRPr/>
              </a:pPr>
              <a:t>08/02/2012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C8887-D732-41CF-B0C3-41F9AA3C52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3BB82-B2AC-44F9-AF73-01F5B78057BF}" type="datetimeFigureOut">
              <a:rPr lang="en-GB"/>
              <a:pPr>
                <a:defRPr/>
              </a:pPr>
              <a:t>08/02/2012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45166-06C0-4857-AB00-AEBD1CF5DAA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C27AF-7C68-4790-A5DD-BB83888D6EA5}" type="datetimeFigureOut">
              <a:rPr lang="en-GB"/>
              <a:pPr>
                <a:defRPr/>
              </a:pPr>
              <a:t>08/02/2012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DA2A8-8D21-4862-A812-AFB548484AD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DD7C3-621E-4274-8BD0-2ECE181EF89A}" type="datetimeFigureOut">
              <a:rPr lang="en-GB"/>
              <a:pPr>
                <a:defRPr/>
              </a:pPr>
              <a:t>08/02/2012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9829C-1713-40DA-B5D8-7346300F34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C9C-8900-4B65-9E99-B2EA7FBA2E8C}" type="datetimeFigureOut">
              <a:rPr lang="en-GB"/>
              <a:pPr>
                <a:defRPr/>
              </a:pPr>
              <a:t>08/02/2012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2F69F-3B69-444F-9A7C-81B2DC4721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15972-6FFF-42C0-A271-C8D7A8DAD7C4}" type="datetimeFigureOut">
              <a:rPr lang="en-GB"/>
              <a:pPr>
                <a:defRPr/>
              </a:pPr>
              <a:t>08/02/2012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BF63C-B0A7-451E-B6D2-7AA81E6195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0EE8D-0D93-4FBE-BC9B-6D772B4100A6}" type="datetimeFigureOut">
              <a:rPr lang="en-GB"/>
              <a:pPr>
                <a:defRPr/>
              </a:pPr>
              <a:t>08/02/2012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E8174-89E0-4A9E-9134-7E389BBB62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6F6F2-00FC-4AA2-8368-4E947EE646DD}" type="datetimeFigureOut">
              <a:rPr lang="en-GB"/>
              <a:pPr>
                <a:defRPr/>
              </a:pPr>
              <a:t>08/02/2012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82514-D810-4A33-A3F7-742232139F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A0733-DEC7-43BD-996C-4F35906F8A7F}" type="datetimeFigureOut">
              <a:rPr lang="en-GB"/>
              <a:pPr>
                <a:defRPr/>
              </a:pPr>
              <a:t>08/02/2012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83F4C-7442-432A-9008-CECBCED38A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36E60E-6570-4AFA-B66B-A7E33DD1BE20}" type="datetimeFigureOut">
              <a:rPr lang="en-GB"/>
              <a:pPr>
                <a:defRPr/>
              </a:pPr>
              <a:t>08/02/2012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A72BEF-2234-431A-A923-0266C323B11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Meditations on the First Philosophy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First Meditation </a:t>
            </a:r>
            <a:br>
              <a:rPr lang="en-GB" dirty="0" smtClean="0"/>
            </a:br>
            <a:r>
              <a:rPr lang="en-GB" sz="2800" dirty="0" smtClean="0"/>
              <a:t>What can be called into doubt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smtClean="0"/>
              <a:t>Can we doubt the foundations on which our knowledge is built. </a:t>
            </a:r>
          </a:p>
          <a:p>
            <a:r>
              <a:rPr lang="en-GB" sz="2400" smtClean="0"/>
              <a:t>We can doubt our sense.</a:t>
            </a:r>
          </a:p>
          <a:p>
            <a:pPr lvl="1"/>
            <a:r>
              <a:rPr lang="en-GB" sz="2000" smtClean="0"/>
              <a:t>Only usually objects that are very small or far away</a:t>
            </a:r>
          </a:p>
          <a:p>
            <a:r>
              <a:rPr lang="en-GB" sz="2400" smtClean="0"/>
              <a:t>When we dream we can be convinced we perceive real objects.</a:t>
            </a:r>
          </a:p>
          <a:p>
            <a:r>
              <a:rPr lang="en-GB" sz="2400" smtClean="0"/>
              <a:t>We now believe we are not dreaming, but dreams can appear to be like this.</a:t>
            </a:r>
          </a:p>
          <a:p>
            <a:r>
              <a:rPr lang="en-GB" sz="2400" smtClean="0"/>
              <a:t>Dream imagines are drawn from our experiences – or composites</a:t>
            </a:r>
          </a:p>
          <a:p>
            <a:r>
              <a:rPr lang="en-GB" sz="2400" smtClean="0"/>
              <a:t>We do not doubt geometry or arithmetic.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218113"/>
          </a:xfrm>
        </p:spPr>
        <p:txBody>
          <a:bodyPr/>
          <a:lstStyle/>
          <a:p>
            <a:r>
              <a:rPr lang="en-GB" sz="2400" smtClean="0"/>
              <a:t>God could make our conception of these things false.</a:t>
            </a:r>
          </a:p>
          <a:p>
            <a:endParaRPr lang="en-GB" sz="2400" smtClean="0"/>
          </a:p>
          <a:p>
            <a:r>
              <a:rPr lang="en-GB" sz="2400" smtClean="0"/>
              <a:t>But God would not deceive us.</a:t>
            </a:r>
          </a:p>
          <a:p>
            <a:endParaRPr lang="en-GB" sz="2400" smtClean="0"/>
          </a:p>
          <a:p>
            <a:r>
              <a:rPr lang="en-GB" sz="2400" smtClean="0"/>
              <a:t>But yet we are deceived.</a:t>
            </a:r>
          </a:p>
          <a:p>
            <a:endParaRPr lang="en-GB" sz="2400" smtClean="0"/>
          </a:p>
          <a:p>
            <a:r>
              <a:rPr lang="en-GB" sz="2400" smtClean="0"/>
              <a:t>If there is no God it is even more likely that our senses are deceived. We have not been created by a perfect being.</a:t>
            </a:r>
          </a:p>
          <a:p>
            <a:endParaRPr lang="en-GB" sz="2400" smtClean="0"/>
          </a:p>
          <a:p>
            <a:r>
              <a:rPr lang="en-GB" sz="2400" smtClean="0"/>
              <a:t>What if an evil demon is deceiving us?</a:t>
            </a:r>
          </a:p>
          <a:p>
            <a:endParaRPr lang="en-GB" sz="2400" smtClean="0"/>
          </a:p>
          <a:p>
            <a:r>
              <a:rPr lang="en-GB" sz="2400" smtClean="0"/>
              <a:t>What we think we know could be false. </a:t>
            </a:r>
          </a:p>
          <a:p>
            <a:endParaRPr lang="en-GB" sz="2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Second Meditation </a:t>
            </a:r>
            <a:br>
              <a:rPr lang="en-GB" dirty="0" smtClean="0"/>
            </a:br>
            <a:r>
              <a:rPr lang="en-GB" sz="2200" dirty="0" smtClean="0"/>
              <a:t>The nature of the human mind and how it is better known than the body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en-GB" smtClean="0"/>
              <a:t>The cogito:</a:t>
            </a:r>
          </a:p>
          <a:p>
            <a:pPr>
              <a:buFont typeface="Arial" charset="0"/>
              <a:buNone/>
            </a:pPr>
            <a:r>
              <a:rPr lang="en-GB" smtClean="0"/>
              <a:t>	</a:t>
            </a:r>
          </a:p>
          <a:p>
            <a:pPr>
              <a:buFont typeface="Arial" charset="0"/>
              <a:buNone/>
            </a:pPr>
            <a:r>
              <a:rPr lang="en-GB" smtClean="0"/>
              <a:t>‘So after considering everything very thoroughly, I must finally conclude that this proposition, I am, I exist, is necessarily true whenever it is put forward by me or conceived in my mind.’   </a:t>
            </a:r>
          </a:p>
          <a:p>
            <a:pPr>
              <a:buFont typeface="Arial" charset="0"/>
              <a:buNone/>
            </a:pPr>
            <a:endParaRPr lang="en-GB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smtClean="0"/>
              <a:t>He cannot know that he has a body or a soul, but his thoughts are inseparable from his existence</a:t>
            </a:r>
          </a:p>
          <a:p>
            <a:endParaRPr lang="en-GB" smtClean="0"/>
          </a:p>
          <a:p>
            <a:r>
              <a:rPr lang="en-GB" sz="2400" smtClean="0"/>
              <a:t>Sum res cogitans – I am a thinking thing</a:t>
            </a:r>
          </a:p>
          <a:p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Sum res cogitans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9138"/>
            <a:ext cx="8229600" cy="4137025"/>
          </a:xfrm>
        </p:spPr>
        <p:txBody>
          <a:bodyPr/>
          <a:lstStyle/>
          <a:p>
            <a:r>
              <a:rPr lang="en-GB" sz="2400" smtClean="0"/>
              <a:t>Epistemological claim – All I can know is that I am a thinking thing</a:t>
            </a:r>
          </a:p>
          <a:p>
            <a:endParaRPr lang="en-GB" sz="2400" smtClean="0"/>
          </a:p>
          <a:p>
            <a:r>
              <a:rPr lang="en-GB" sz="2400" smtClean="0"/>
              <a:t>Metaphysical Claim – All I am is a thinking thing</a:t>
            </a:r>
          </a:p>
          <a:p>
            <a:pPr lvl="1"/>
            <a:r>
              <a:rPr lang="en-GB" sz="2400" smtClean="0"/>
              <a:t>They are distinct as one can be known directly and the other is unknown.</a:t>
            </a:r>
          </a:p>
          <a:p>
            <a:pPr lvl="1"/>
            <a:r>
              <a:rPr lang="en-GB" sz="2400" smtClean="0"/>
              <a:t>‘Intentional Fallacy’ – Basing an argument on what we do not know</a:t>
            </a:r>
          </a:p>
          <a:p>
            <a:pPr lvl="2"/>
            <a:r>
              <a:rPr lang="en-GB" smtClean="0"/>
              <a:t>Do things have to be both known or unknown in order to be identical.</a:t>
            </a:r>
          </a:p>
          <a:p>
            <a:pPr lvl="2"/>
            <a:endParaRPr lang="en-GB" sz="1600" smtClean="0"/>
          </a:p>
          <a:p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Substance Dualism 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Mind (res cogitans)</a:t>
            </a:r>
          </a:p>
          <a:p>
            <a:endParaRPr lang="en-GB" smtClean="0"/>
          </a:p>
          <a:p>
            <a:r>
              <a:rPr lang="en-GB" smtClean="0"/>
              <a:t>Body (res extensa)</a:t>
            </a:r>
          </a:p>
          <a:p>
            <a:endParaRPr lang="en-GB" smtClean="0"/>
          </a:p>
          <a:p>
            <a:r>
              <a:rPr lang="en-GB" smtClean="0"/>
              <a:t>Two distinct substances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The Mind is Better Known than the Body.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Wax example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What I know is through intellectual perception rather than senses.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Perception demonstrates our existence, but how do we know what we perceive is real?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There is a divide between our minds and the world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Third Meditation </a:t>
            </a:r>
            <a:br>
              <a:rPr lang="en-GB" dirty="0" smtClean="0"/>
            </a:br>
            <a:r>
              <a:rPr lang="en-GB" sz="3100" dirty="0" smtClean="0"/>
              <a:t>The Existence of God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800" dirty="0" smtClean="0"/>
              <a:t>Different categories of thought: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sz="2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 smtClean="0"/>
              <a:t>Ideas – man, sky, God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 smtClean="0"/>
              <a:t>Volitions, emotions and judgments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 smtClean="0"/>
              <a:t>Affirmations or fears (for example) directed towards the object of that thought.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800" dirty="0" smtClean="0"/>
              <a:t>Only mistaken in judgments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Sources of Knowledge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Innate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Outside sources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Invention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How do we know that knowledge that comes from outside sources represents the world as it is?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mtClean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An effect cannot have a greater amount of reality than a cause</a:t>
            </a:r>
          </a:p>
          <a:p>
            <a:endParaRPr lang="en-GB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Descartes Ontology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45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The fundamental stuff of reality is substances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There are two kinds of substance Mind and Body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There are two kinds of substance Mind and Body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There are 2 types of minds finite and infinite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Circular Argument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We can be sure that God exists because we have a clear and distinct knowledge of him</a:t>
            </a:r>
          </a:p>
          <a:p>
            <a:endParaRPr lang="en-GB" smtClean="0"/>
          </a:p>
          <a:p>
            <a:r>
              <a:rPr lang="en-GB" smtClean="0"/>
              <a:t>We only have clear and distinct knowledge because of God</a:t>
            </a:r>
          </a:p>
          <a:p>
            <a:endParaRPr lang="en-GB" smtClean="0"/>
          </a:p>
          <a:p>
            <a:r>
              <a:rPr lang="en-GB" smtClean="0"/>
              <a:t>Direct experience of God rather than reasoning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Fourth Meditation</a:t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sz="3100" dirty="0" smtClean="0"/>
              <a:t>Truth and Falsity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The faculty of judgment is infallible as long as it is employed correctly.</a:t>
            </a:r>
          </a:p>
          <a:p>
            <a:endParaRPr lang="en-GB" smtClean="0"/>
          </a:p>
          <a:p>
            <a:r>
              <a:rPr lang="en-GB" smtClean="0"/>
              <a:t>The Intellect – perceive ideas, but does not make judgment. </a:t>
            </a:r>
          </a:p>
          <a:p>
            <a:endParaRPr lang="en-GB" smtClean="0"/>
          </a:p>
          <a:p>
            <a:r>
              <a:rPr lang="en-GB" smtClean="0"/>
              <a:t>The intellect is limited but it is not the source of error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mtClean="0"/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The Will is equal to God’s</a:t>
            </a:r>
          </a:p>
          <a:p>
            <a:endParaRPr lang="en-GB" smtClean="0"/>
          </a:p>
          <a:p>
            <a:r>
              <a:rPr lang="en-GB" smtClean="0"/>
              <a:t>Since the will is perfect it cannot be the source of error</a:t>
            </a:r>
          </a:p>
          <a:p>
            <a:endParaRPr lang="en-GB" smtClean="0"/>
          </a:p>
          <a:p>
            <a:r>
              <a:rPr lang="en-GB" smtClean="0"/>
              <a:t>The errors come in passing judgment on this we do not have a full understanding of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Fifth Meditation</a:t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sz="2700" dirty="0" smtClean="0"/>
              <a:t>‘The essence of material things, and the existence of God considered a second time.’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 smtClean="0"/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r>
              <a:rPr lang="en-GB" sz="2400" smtClean="0"/>
              <a:t>He examines the ideas that relate to material things (we have a distinct idea of their extension and size for example)</a:t>
            </a:r>
          </a:p>
          <a:p>
            <a:r>
              <a:rPr lang="en-GB" sz="2400" smtClean="0"/>
              <a:t>There are some things which do not exist in the material world such as triangles.</a:t>
            </a:r>
          </a:p>
          <a:p>
            <a:r>
              <a:rPr lang="en-GB" sz="2400" smtClean="0"/>
              <a:t>In the same way as he has an idea of triangle he also has an idea of God.</a:t>
            </a:r>
          </a:p>
          <a:p>
            <a:r>
              <a:rPr lang="en-GB" sz="2400" smtClean="0"/>
              <a:t>One of the qualities of God is existence.</a:t>
            </a:r>
          </a:p>
          <a:p>
            <a:r>
              <a:rPr lang="en-GB" sz="2400" smtClean="0"/>
              <a:t>So God must be at least as certain as the objects of geometry.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Sixth Meditation</a:t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sz="2200" dirty="0" smtClean="0"/>
              <a:t>The Existence of Material things, and the real distinction between mind and body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 smtClean="0"/>
              <a:t>The distinction between imagination and pure understanding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2000" dirty="0" smtClean="0"/>
              <a:t>Triangle / 1000 sided object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GB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 smtClean="0"/>
              <a:t>The imagination is not an essential part of the mind as the I could still exist without it.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 smtClean="0"/>
              <a:t>The imagination must rely on something else for its existence.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2000" dirty="0" smtClean="0"/>
              <a:t>The imagination somehow connected with the body. It allows the mind to picture corporeal objects.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GB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 smtClean="0"/>
              <a:t>The mind turns inwards imagination outwards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473700"/>
          </a:xfrm>
        </p:spPr>
        <p:txBody>
          <a:bodyPr/>
          <a:lstStyle/>
          <a:p>
            <a:r>
              <a:rPr lang="en-GB" sz="2400" smtClean="0"/>
              <a:t>He perceives that the body exists in the world and experiences emotions, pleasure and pains etc.</a:t>
            </a:r>
          </a:p>
          <a:p>
            <a:r>
              <a:rPr lang="en-GB" sz="2400" smtClean="0"/>
              <a:t> It is easy to think that all knowledge comes from outside as these experiences are more vivid. </a:t>
            </a:r>
          </a:p>
          <a:p>
            <a:r>
              <a:rPr lang="en-GB" sz="2400" smtClean="0"/>
              <a:t>He can imagine himself without imagination or sensory perception so they are not essential to him.</a:t>
            </a:r>
          </a:p>
          <a:p>
            <a:r>
              <a:rPr lang="en-GB" sz="2400" smtClean="0"/>
              <a:t>There are material objects because God would not have misled us.</a:t>
            </a:r>
          </a:p>
          <a:p>
            <a:r>
              <a:rPr lang="en-GB" sz="2400" smtClean="0"/>
              <a:t>The mind and the body are intermingled.</a:t>
            </a:r>
          </a:p>
          <a:p>
            <a:pPr lvl="1"/>
            <a:r>
              <a:rPr lang="en-GB" sz="2000" smtClean="0"/>
              <a:t>His knowledge of his own body is vivid. Mind and body form one unit </a:t>
            </a:r>
          </a:p>
          <a:p>
            <a:pPr lvl="1"/>
            <a:r>
              <a:rPr lang="en-GB" sz="2000" smtClean="0"/>
              <a:t>Sensations are not intellectually understood. They are experienced directly as if the mind is suffering.</a:t>
            </a:r>
          </a:p>
          <a:p>
            <a:endParaRPr lang="en-GB" sz="2400" smtClean="0"/>
          </a:p>
          <a:p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smtClean="0"/>
              <a:t>Primary and Secondary Qualities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smtClean="0"/>
              <a:t>We can make a mistake in thinking that our senses inform us of the true nature of things, rather than just act as a guide to what is beneficial. So the heat is not necessarily in the flame.</a:t>
            </a:r>
          </a:p>
          <a:p>
            <a:endParaRPr lang="en-GB" sz="2400" smtClean="0"/>
          </a:p>
          <a:p>
            <a:r>
              <a:rPr lang="en-GB" sz="2400" smtClean="0"/>
              <a:t>We can distinctly perceive primary qualities, but not secondary qualities. </a:t>
            </a:r>
          </a:p>
          <a:p>
            <a:endParaRPr lang="en-GB" sz="2400" smtClean="0"/>
          </a:p>
          <a:p>
            <a:pPr>
              <a:buFont typeface="Arial" charset="0"/>
              <a:buNone/>
            </a:pPr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Why does the body sometimes get things wrong?</a:t>
            </a:r>
          </a:p>
          <a:p>
            <a:endParaRPr lang="en-GB" smtClean="0"/>
          </a:p>
          <a:p>
            <a:r>
              <a:rPr lang="en-GB" smtClean="0"/>
              <a:t>The pineal gland receive information from nervous signals</a:t>
            </a:r>
          </a:p>
          <a:p>
            <a:endParaRPr lang="en-GB" smtClean="0"/>
          </a:p>
          <a:p>
            <a:r>
              <a:rPr lang="en-GB" smtClean="0"/>
              <a:t>The body is divisible but the mind is not.</a:t>
            </a:r>
          </a:p>
          <a:p>
            <a:pPr>
              <a:buFont typeface="Arial" charset="0"/>
              <a:buNone/>
            </a:pPr>
            <a:endParaRPr lang="en-GB" smtClean="0"/>
          </a:p>
          <a:p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876</Words>
  <Application>Microsoft Office PowerPoint</Application>
  <PresentationFormat>On-screen Show (4:3)</PresentationFormat>
  <Paragraphs>124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Calibri</vt:lpstr>
      <vt:lpstr>Arial</vt:lpstr>
      <vt:lpstr>Office Theme</vt:lpstr>
      <vt:lpstr>Meditations on the First Philosophy</vt:lpstr>
      <vt:lpstr>First Meditation  What can be called into doubt</vt:lpstr>
      <vt:lpstr>Slide 3</vt:lpstr>
      <vt:lpstr>Second Meditation  The nature of the human mind and how it is better known than the body</vt:lpstr>
      <vt:lpstr>Slide 5</vt:lpstr>
      <vt:lpstr>Sum res cogitans</vt:lpstr>
      <vt:lpstr>Substance Dualism </vt:lpstr>
      <vt:lpstr>The Mind is Better Known than the Body.</vt:lpstr>
      <vt:lpstr>Third Meditation  The Existence of God</vt:lpstr>
      <vt:lpstr>Sources of Knowledge</vt:lpstr>
      <vt:lpstr>Slide 11</vt:lpstr>
      <vt:lpstr>Descartes Ontology</vt:lpstr>
      <vt:lpstr>Circular Argument</vt:lpstr>
      <vt:lpstr>Fourth Meditation  Truth and Falsity</vt:lpstr>
      <vt:lpstr>Slide 15</vt:lpstr>
      <vt:lpstr>  Fifth Meditation  ‘The essence of material things, and the existence of God considered a second time.’ </vt:lpstr>
      <vt:lpstr>Sixth Meditation  The Existence of Material things, and the real distinction between mind and body</vt:lpstr>
      <vt:lpstr>Slide 18</vt:lpstr>
      <vt:lpstr>Primary and Secondary Qualities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Meditations on the First Philosophy</dc:title>
  <dc:creator>Tristan Nash</dc:creator>
  <cp:lastModifiedBy>Tristan Nash</cp:lastModifiedBy>
  <cp:revision>3</cp:revision>
  <dcterms:created xsi:type="dcterms:W3CDTF">2012-02-06T12:44:13Z</dcterms:created>
  <dcterms:modified xsi:type="dcterms:W3CDTF">2012-02-08T15:19:32Z</dcterms:modified>
</cp:coreProperties>
</file>