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sldIdLst>
    <p:sldId id="256" r:id="rId5"/>
    <p:sldId id="257" r:id="rId6"/>
    <p:sldId id="266" r:id="rId7"/>
    <p:sldId id="262" r:id="rId8"/>
    <p:sldId id="269" r:id="rId9"/>
    <p:sldId id="270" r:id="rId10"/>
    <p:sldId id="263" r:id="rId11"/>
    <p:sldId id="264" r:id="rId12"/>
    <p:sldId id="268" r:id="rId13"/>
    <p:sldId id="277" r:id="rId14"/>
    <p:sldId id="272" r:id="rId15"/>
    <p:sldId id="259" r:id="rId16"/>
    <p:sldId id="258" r:id="rId17"/>
    <p:sldId id="267" r:id="rId18"/>
    <p:sldId id="273" r:id="rId19"/>
    <p:sldId id="271" r:id="rId20"/>
    <p:sldId id="274" r:id="rId21"/>
    <p:sldId id="275" r:id="rId22"/>
    <p:sldId id="276" r:id="rId23"/>
    <p:sldId id="265" r:id="rId24"/>
    <p:sldId id="279" r:id="rId25"/>
    <p:sldId id="280" r:id="rId26"/>
    <p:sldId id="281" r:id="rId27"/>
    <p:sldId id="283" r:id="rId28"/>
    <p:sldId id="282" r:id="rId29"/>
    <p:sldId id="284" r:id="rId30"/>
    <p:sldId id="285" r:id="rId31"/>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134898-99FA-479F-AEA0-15871C3CC43E}" v="762" dt="2024-05-02T11:53:16.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844" autoAdjust="0"/>
    <p:restoredTop sz="53508" autoAdjust="0"/>
  </p:normalViewPr>
  <p:slideViewPr>
    <p:cSldViewPr snapToGrid="0">
      <p:cViewPr varScale="1">
        <p:scale>
          <a:sx n="44" d="100"/>
          <a:sy n="44" d="100"/>
        </p:scale>
        <p:origin x="2568" y="48"/>
      </p:cViewPr>
      <p:guideLst/>
    </p:cSldViewPr>
  </p:slideViewPr>
  <p:notesTextViewPr>
    <p:cViewPr>
      <p:scale>
        <a:sx n="150" d="100"/>
        <a:sy n="150" d="100"/>
      </p:scale>
      <p:origin x="0" y="0"/>
    </p:cViewPr>
  </p:notesTextViewPr>
  <p:sorterViewPr>
    <p:cViewPr>
      <p:scale>
        <a:sx n="100" d="100"/>
        <a:sy n="100" d="100"/>
      </p:scale>
      <p:origin x="0" y="-1315"/>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10.xml.rels><?xml version="1.0" encoding="UTF-8" standalone="yes"?>
<Relationships xmlns="http://schemas.openxmlformats.org/package/2006/relationships"><Relationship Id="rId3" Type="http://schemas.openxmlformats.org/officeDocument/2006/relationships/hyperlink" Target="http://www.ncsc.gov.uk/" TargetMode="External"/><Relationship Id="rId2" Type="http://schemas.openxmlformats.org/officeDocument/2006/relationships/hyperlink" Target="https://www.cyberaware.gov.uk/" TargetMode="External"/><Relationship Id="rId1" Type="http://schemas.openxmlformats.org/officeDocument/2006/relationships/hyperlink" Target="http://www.actionfraud.police.uk/" TargetMode="External"/></Relationships>
</file>

<file path=ppt/diagrams/_rels/drawing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0.xml.rels><?xml version="1.0" encoding="UTF-8" standalone="yes"?>
<Relationships xmlns="http://schemas.openxmlformats.org/package/2006/relationships"><Relationship Id="rId3" Type="http://schemas.openxmlformats.org/officeDocument/2006/relationships/hyperlink" Target="http://www.ncsc.gov.uk/" TargetMode="External"/><Relationship Id="rId2" Type="http://schemas.openxmlformats.org/officeDocument/2006/relationships/hyperlink" Target="https://www.cyberaware.gov.uk/" TargetMode="External"/><Relationship Id="rId1" Type="http://schemas.openxmlformats.org/officeDocument/2006/relationships/hyperlink" Target="http://www.actionfraud.police.uk/" TargetMode="Externa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3379AD-49F8-41E2-AE46-DBF83A5637D3}" type="doc">
      <dgm:prSet loTypeId="urn:microsoft.com/office/officeart/2005/8/layout/default" loCatId="list" qsTypeId="urn:microsoft.com/office/officeart/2005/8/quickstyle/simple1" qsCatId="simple" csTypeId="urn:microsoft.com/office/officeart/2005/8/colors/colorful4" csCatId="colorful" phldr="1"/>
      <dgm:spPr/>
      <dgm:t>
        <a:bodyPr/>
        <a:lstStyle/>
        <a:p>
          <a:endParaRPr lang="en-US"/>
        </a:p>
      </dgm:t>
    </dgm:pt>
    <dgm:pt modelId="{4403CFBF-66F7-4523-B00A-02B10B563159}">
      <dgm:prSet/>
      <dgm:spPr/>
      <dgm:t>
        <a:bodyPr/>
        <a:lstStyle/>
        <a:p>
          <a:r>
            <a:rPr lang="en-GB" dirty="0"/>
            <a:t>Geopolitical Instability and International Conflict </a:t>
          </a:r>
          <a:endParaRPr lang="en-US" dirty="0"/>
        </a:p>
      </dgm:t>
    </dgm:pt>
    <dgm:pt modelId="{24BCB022-7D9D-4057-ACDF-AED64F6399A4}" type="parTrans" cxnId="{30592DB2-B33F-49F1-90B3-BD75D355CB17}">
      <dgm:prSet/>
      <dgm:spPr/>
      <dgm:t>
        <a:bodyPr/>
        <a:lstStyle/>
        <a:p>
          <a:endParaRPr lang="en-US"/>
        </a:p>
      </dgm:t>
    </dgm:pt>
    <dgm:pt modelId="{A95E5AF0-D0FF-4CEE-88BC-927470F77A9F}" type="sibTrans" cxnId="{30592DB2-B33F-49F1-90B3-BD75D355CB17}">
      <dgm:prSet/>
      <dgm:spPr/>
      <dgm:t>
        <a:bodyPr/>
        <a:lstStyle/>
        <a:p>
          <a:endParaRPr lang="en-US"/>
        </a:p>
      </dgm:t>
    </dgm:pt>
    <dgm:pt modelId="{590ECCD6-9325-44BC-8FEB-B7A262753A0E}">
      <dgm:prSet/>
      <dgm:spPr/>
      <dgm:t>
        <a:bodyPr/>
        <a:lstStyle/>
        <a:p>
          <a:r>
            <a:rPr lang="en-GB" dirty="0"/>
            <a:t>The Cost of Living</a:t>
          </a:r>
          <a:endParaRPr lang="en-US" dirty="0"/>
        </a:p>
      </dgm:t>
    </dgm:pt>
    <dgm:pt modelId="{681A76AE-84D3-452E-958B-9ECC1744BFF9}" type="parTrans" cxnId="{6BE0094D-47E3-4E7D-BFE5-E55D5DC847A7}">
      <dgm:prSet/>
      <dgm:spPr/>
      <dgm:t>
        <a:bodyPr/>
        <a:lstStyle/>
        <a:p>
          <a:endParaRPr lang="en-US"/>
        </a:p>
      </dgm:t>
    </dgm:pt>
    <dgm:pt modelId="{D86375E2-D32C-47D9-BF1B-477D16256977}" type="sibTrans" cxnId="{6BE0094D-47E3-4E7D-BFE5-E55D5DC847A7}">
      <dgm:prSet/>
      <dgm:spPr/>
      <dgm:t>
        <a:bodyPr/>
        <a:lstStyle/>
        <a:p>
          <a:endParaRPr lang="en-US"/>
        </a:p>
      </dgm:t>
    </dgm:pt>
    <dgm:pt modelId="{1163583F-1852-40C0-A771-0458B5D40E18}">
      <dgm:prSet/>
      <dgm:spPr/>
      <dgm:t>
        <a:bodyPr/>
        <a:lstStyle/>
        <a:p>
          <a:r>
            <a:rPr lang="en-GB" dirty="0"/>
            <a:t>Exploitation of Technology </a:t>
          </a:r>
          <a:endParaRPr lang="en-US" dirty="0"/>
        </a:p>
      </dgm:t>
    </dgm:pt>
    <dgm:pt modelId="{6A552546-6FFE-4111-AD8F-A93B5EDA2148}" type="parTrans" cxnId="{9D60FE5B-48C2-4818-8966-50C8FAA6B6D2}">
      <dgm:prSet/>
      <dgm:spPr/>
      <dgm:t>
        <a:bodyPr/>
        <a:lstStyle/>
        <a:p>
          <a:endParaRPr lang="en-US"/>
        </a:p>
      </dgm:t>
    </dgm:pt>
    <dgm:pt modelId="{47187D2E-361B-4FC4-A400-8F4D9EE051F2}" type="sibTrans" cxnId="{9D60FE5B-48C2-4818-8966-50C8FAA6B6D2}">
      <dgm:prSet/>
      <dgm:spPr/>
      <dgm:t>
        <a:bodyPr/>
        <a:lstStyle/>
        <a:p>
          <a:endParaRPr lang="en-US"/>
        </a:p>
      </dgm:t>
    </dgm:pt>
    <dgm:pt modelId="{618D28DE-D155-43E8-AE55-AB050C21D5F4}">
      <dgm:prSet/>
      <dgm:spPr/>
      <dgm:t>
        <a:bodyPr/>
        <a:lstStyle/>
        <a:p>
          <a:r>
            <a:rPr lang="en-GB" dirty="0"/>
            <a:t>Criminal Resilience and Adaptability</a:t>
          </a:r>
          <a:endParaRPr lang="en-US" dirty="0"/>
        </a:p>
      </dgm:t>
    </dgm:pt>
    <dgm:pt modelId="{6DA163F0-D514-4502-BAF8-0DB6BA78DBAE}" type="parTrans" cxnId="{02C9F864-CF66-4232-AC30-69F38E3FE156}">
      <dgm:prSet/>
      <dgm:spPr/>
      <dgm:t>
        <a:bodyPr/>
        <a:lstStyle/>
        <a:p>
          <a:endParaRPr lang="en-US"/>
        </a:p>
      </dgm:t>
    </dgm:pt>
    <dgm:pt modelId="{C6C0A408-78B2-4CA3-A53C-480F65EB9B76}" type="sibTrans" cxnId="{02C9F864-CF66-4232-AC30-69F38E3FE156}">
      <dgm:prSet/>
      <dgm:spPr/>
      <dgm:t>
        <a:bodyPr/>
        <a:lstStyle/>
        <a:p>
          <a:endParaRPr lang="en-US"/>
        </a:p>
      </dgm:t>
    </dgm:pt>
    <dgm:pt modelId="{95095236-6042-4C39-BE6C-FB3DEA996713}" type="pres">
      <dgm:prSet presAssocID="{1F3379AD-49F8-41E2-AE46-DBF83A5637D3}" presName="diagram" presStyleCnt="0">
        <dgm:presLayoutVars>
          <dgm:dir/>
          <dgm:resizeHandles val="exact"/>
        </dgm:presLayoutVars>
      </dgm:prSet>
      <dgm:spPr/>
    </dgm:pt>
    <dgm:pt modelId="{8889D5F5-2585-44B1-AAB1-CB5015BD6F26}" type="pres">
      <dgm:prSet presAssocID="{4403CFBF-66F7-4523-B00A-02B10B563159}" presName="node" presStyleLbl="node1" presStyleIdx="0" presStyleCnt="4">
        <dgm:presLayoutVars>
          <dgm:bulletEnabled val="1"/>
        </dgm:presLayoutVars>
      </dgm:prSet>
      <dgm:spPr/>
    </dgm:pt>
    <dgm:pt modelId="{429A7117-6AA8-42D7-842B-40C66A4E85AA}" type="pres">
      <dgm:prSet presAssocID="{A95E5AF0-D0FF-4CEE-88BC-927470F77A9F}" presName="sibTrans" presStyleCnt="0"/>
      <dgm:spPr/>
    </dgm:pt>
    <dgm:pt modelId="{B8C54DC4-805D-4F01-A36C-86D42467A47B}" type="pres">
      <dgm:prSet presAssocID="{590ECCD6-9325-44BC-8FEB-B7A262753A0E}" presName="node" presStyleLbl="node1" presStyleIdx="1" presStyleCnt="4">
        <dgm:presLayoutVars>
          <dgm:bulletEnabled val="1"/>
        </dgm:presLayoutVars>
      </dgm:prSet>
      <dgm:spPr/>
    </dgm:pt>
    <dgm:pt modelId="{50C90380-359A-4056-BC68-8AE76C6F98A6}" type="pres">
      <dgm:prSet presAssocID="{D86375E2-D32C-47D9-BF1B-477D16256977}" presName="sibTrans" presStyleCnt="0"/>
      <dgm:spPr/>
    </dgm:pt>
    <dgm:pt modelId="{6A576786-2CFC-47E5-8CA6-97662CF9C950}" type="pres">
      <dgm:prSet presAssocID="{1163583F-1852-40C0-A771-0458B5D40E18}" presName="node" presStyleLbl="node1" presStyleIdx="2" presStyleCnt="4">
        <dgm:presLayoutVars>
          <dgm:bulletEnabled val="1"/>
        </dgm:presLayoutVars>
      </dgm:prSet>
      <dgm:spPr/>
    </dgm:pt>
    <dgm:pt modelId="{09101313-422C-460D-BC8F-0403BD51D72E}" type="pres">
      <dgm:prSet presAssocID="{47187D2E-361B-4FC4-A400-8F4D9EE051F2}" presName="sibTrans" presStyleCnt="0"/>
      <dgm:spPr/>
    </dgm:pt>
    <dgm:pt modelId="{D18731CF-F7D3-4636-AF85-4AE91B22C7E2}" type="pres">
      <dgm:prSet presAssocID="{618D28DE-D155-43E8-AE55-AB050C21D5F4}" presName="node" presStyleLbl="node1" presStyleIdx="3" presStyleCnt="4">
        <dgm:presLayoutVars>
          <dgm:bulletEnabled val="1"/>
        </dgm:presLayoutVars>
      </dgm:prSet>
      <dgm:spPr/>
    </dgm:pt>
  </dgm:ptLst>
  <dgm:cxnLst>
    <dgm:cxn modelId="{A4E5243D-6990-4C0A-9906-442E2E2E73F9}" type="presOf" srcId="{618D28DE-D155-43E8-AE55-AB050C21D5F4}" destId="{D18731CF-F7D3-4636-AF85-4AE91B22C7E2}" srcOrd="0" destOrd="0" presId="urn:microsoft.com/office/officeart/2005/8/layout/default"/>
    <dgm:cxn modelId="{9D60FE5B-48C2-4818-8966-50C8FAA6B6D2}" srcId="{1F3379AD-49F8-41E2-AE46-DBF83A5637D3}" destId="{1163583F-1852-40C0-A771-0458B5D40E18}" srcOrd="2" destOrd="0" parTransId="{6A552546-6FFE-4111-AD8F-A93B5EDA2148}" sibTransId="{47187D2E-361B-4FC4-A400-8F4D9EE051F2}"/>
    <dgm:cxn modelId="{02C9F864-CF66-4232-AC30-69F38E3FE156}" srcId="{1F3379AD-49F8-41E2-AE46-DBF83A5637D3}" destId="{618D28DE-D155-43E8-AE55-AB050C21D5F4}" srcOrd="3" destOrd="0" parTransId="{6DA163F0-D514-4502-BAF8-0DB6BA78DBAE}" sibTransId="{C6C0A408-78B2-4CA3-A53C-480F65EB9B76}"/>
    <dgm:cxn modelId="{6BE0094D-47E3-4E7D-BFE5-E55D5DC847A7}" srcId="{1F3379AD-49F8-41E2-AE46-DBF83A5637D3}" destId="{590ECCD6-9325-44BC-8FEB-B7A262753A0E}" srcOrd="1" destOrd="0" parTransId="{681A76AE-84D3-452E-958B-9ECC1744BFF9}" sibTransId="{D86375E2-D32C-47D9-BF1B-477D16256977}"/>
    <dgm:cxn modelId="{23215D70-B537-49AB-BB81-9DBECA270F81}" type="presOf" srcId="{1163583F-1852-40C0-A771-0458B5D40E18}" destId="{6A576786-2CFC-47E5-8CA6-97662CF9C950}" srcOrd="0" destOrd="0" presId="urn:microsoft.com/office/officeart/2005/8/layout/default"/>
    <dgm:cxn modelId="{6673AD78-9B05-433F-B17D-4B358B468B92}" type="presOf" srcId="{1F3379AD-49F8-41E2-AE46-DBF83A5637D3}" destId="{95095236-6042-4C39-BE6C-FB3DEA996713}" srcOrd="0" destOrd="0" presId="urn:microsoft.com/office/officeart/2005/8/layout/default"/>
    <dgm:cxn modelId="{A7A67290-7C2B-4B36-9DE5-7EB38D368D91}" type="presOf" srcId="{590ECCD6-9325-44BC-8FEB-B7A262753A0E}" destId="{B8C54DC4-805D-4F01-A36C-86D42467A47B}" srcOrd="0" destOrd="0" presId="urn:microsoft.com/office/officeart/2005/8/layout/default"/>
    <dgm:cxn modelId="{30592DB2-B33F-49F1-90B3-BD75D355CB17}" srcId="{1F3379AD-49F8-41E2-AE46-DBF83A5637D3}" destId="{4403CFBF-66F7-4523-B00A-02B10B563159}" srcOrd="0" destOrd="0" parTransId="{24BCB022-7D9D-4057-ACDF-AED64F6399A4}" sibTransId="{A95E5AF0-D0FF-4CEE-88BC-927470F77A9F}"/>
    <dgm:cxn modelId="{F8D476BB-E918-4947-81D7-AAC8B76F6CDD}" type="presOf" srcId="{4403CFBF-66F7-4523-B00A-02B10B563159}" destId="{8889D5F5-2585-44B1-AAB1-CB5015BD6F26}" srcOrd="0" destOrd="0" presId="urn:microsoft.com/office/officeart/2005/8/layout/default"/>
    <dgm:cxn modelId="{9F263242-4888-4EFE-97E0-8F6941D8156A}" type="presParOf" srcId="{95095236-6042-4C39-BE6C-FB3DEA996713}" destId="{8889D5F5-2585-44B1-AAB1-CB5015BD6F26}" srcOrd="0" destOrd="0" presId="urn:microsoft.com/office/officeart/2005/8/layout/default"/>
    <dgm:cxn modelId="{FCD9FC4D-80B6-421C-947F-C59D6B6044DD}" type="presParOf" srcId="{95095236-6042-4C39-BE6C-FB3DEA996713}" destId="{429A7117-6AA8-42D7-842B-40C66A4E85AA}" srcOrd="1" destOrd="0" presId="urn:microsoft.com/office/officeart/2005/8/layout/default"/>
    <dgm:cxn modelId="{265A4B38-6C23-4D26-AB92-25C8F3EA1590}" type="presParOf" srcId="{95095236-6042-4C39-BE6C-FB3DEA996713}" destId="{B8C54DC4-805D-4F01-A36C-86D42467A47B}" srcOrd="2" destOrd="0" presId="urn:microsoft.com/office/officeart/2005/8/layout/default"/>
    <dgm:cxn modelId="{0A6E6CCA-A111-4B09-BA1A-58B77CED6234}" type="presParOf" srcId="{95095236-6042-4C39-BE6C-FB3DEA996713}" destId="{50C90380-359A-4056-BC68-8AE76C6F98A6}" srcOrd="3" destOrd="0" presId="urn:microsoft.com/office/officeart/2005/8/layout/default"/>
    <dgm:cxn modelId="{7DE3EBD9-47E2-46D6-BF1B-AAC29F237EBB}" type="presParOf" srcId="{95095236-6042-4C39-BE6C-FB3DEA996713}" destId="{6A576786-2CFC-47E5-8CA6-97662CF9C950}" srcOrd="4" destOrd="0" presId="urn:microsoft.com/office/officeart/2005/8/layout/default"/>
    <dgm:cxn modelId="{EA2A856B-2090-4313-B087-7CDD59B8F606}" type="presParOf" srcId="{95095236-6042-4C39-BE6C-FB3DEA996713}" destId="{09101313-422C-460D-BC8F-0403BD51D72E}" srcOrd="5" destOrd="0" presId="urn:microsoft.com/office/officeart/2005/8/layout/default"/>
    <dgm:cxn modelId="{06EF1915-7EA7-4F73-9AB2-91B2F887886D}" type="presParOf" srcId="{95095236-6042-4C39-BE6C-FB3DEA996713}" destId="{D18731CF-F7D3-4636-AF85-4AE91B22C7E2}"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39C7AD2F-0671-4363-8CC9-4E0348D87B38}"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BEA4E5E1-041B-4198-9F4F-3B5C30246175}">
      <dgm:prSet/>
      <dgm:spPr/>
      <dgm:t>
        <a:bodyPr/>
        <a:lstStyle/>
        <a:p>
          <a:r>
            <a:rPr lang="en-GB" dirty="0"/>
            <a:t>Cyber dependant – Unlawful ways of accessing computer networks ( hacking).</a:t>
          </a:r>
          <a:endParaRPr lang="en-US" dirty="0"/>
        </a:p>
      </dgm:t>
    </dgm:pt>
    <dgm:pt modelId="{69297D7B-7A99-4E5F-AA6D-AB9F1BFA5C7E}" type="parTrans" cxnId="{5107932C-36B3-4353-A0CF-25D495844D50}">
      <dgm:prSet/>
      <dgm:spPr/>
      <dgm:t>
        <a:bodyPr/>
        <a:lstStyle/>
        <a:p>
          <a:endParaRPr lang="en-US"/>
        </a:p>
      </dgm:t>
    </dgm:pt>
    <dgm:pt modelId="{6B4F7871-F8BE-4653-B054-6CE867AFA22E}" type="sibTrans" cxnId="{5107932C-36B3-4353-A0CF-25D495844D50}">
      <dgm:prSet phldrT="01" phldr="0"/>
      <dgm:spPr/>
      <dgm:t>
        <a:bodyPr/>
        <a:lstStyle/>
        <a:p>
          <a:r>
            <a:rPr lang="en-US" dirty="0"/>
            <a:t>01</a:t>
          </a:r>
        </a:p>
      </dgm:t>
    </dgm:pt>
    <dgm:pt modelId="{3AEDCA30-4AAD-444E-993E-0D24E013C8F8}">
      <dgm:prSet/>
      <dgm:spPr/>
      <dgm:t>
        <a:bodyPr/>
        <a:lstStyle/>
        <a:p>
          <a:r>
            <a:rPr lang="en-GB" dirty="0"/>
            <a:t>Examples – Malware, Ransomware, Denial of Service (DOS ) or Distributed Denial of Service (DDOS) attacks (Curtis and Oxburgh, 2022).</a:t>
          </a:r>
          <a:endParaRPr lang="en-US" dirty="0"/>
        </a:p>
      </dgm:t>
    </dgm:pt>
    <dgm:pt modelId="{FF835863-087E-4660-AA2D-72E2EBAB921D}" type="parTrans" cxnId="{FC18846E-3FD4-4700-951D-E7B5B57CE9A3}">
      <dgm:prSet/>
      <dgm:spPr/>
      <dgm:t>
        <a:bodyPr/>
        <a:lstStyle/>
        <a:p>
          <a:endParaRPr lang="en-US"/>
        </a:p>
      </dgm:t>
    </dgm:pt>
    <dgm:pt modelId="{D6A36DE1-0F12-42D7-A9D1-9396480495D5}" type="sibTrans" cxnId="{FC18846E-3FD4-4700-951D-E7B5B57CE9A3}">
      <dgm:prSet phldrT="02" phldr="0"/>
      <dgm:spPr/>
      <dgm:t>
        <a:bodyPr/>
        <a:lstStyle/>
        <a:p>
          <a:r>
            <a:rPr lang="en-US" dirty="0"/>
            <a:t>02</a:t>
          </a:r>
        </a:p>
      </dgm:t>
    </dgm:pt>
    <dgm:pt modelId="{54A66B23-06EF-42F6-B3E8-EA65B007BBF9}">
      <dgm:prSet/>
      <dgm:spPr/>
      <dgm:t>
        <a:bodyPr/>
        <a:lstStyle/>
        <a:p>
          <a:r>
            <a:rPr lang="en-GB" dirty="0"/>
            <a:t>Cyber enabled – Not dependent on computers or networking, developed due to technologies.</a:t>
          </a:r>
          <a:endParaRPr lang="en-US" dirty="0"/>
        </a:p>
      </dgm:t>
    </dgm:pt>
    <dgm:pt modelId="{851D97F3-FF9D-4258-8F3C-435117ED1296}" type="parTrans" cxnId="{FA87038E-15E2-46C1-9F04-F7DC7E8195C7}">
      <dgm:prSet/>
      <dgm:spPr/>
      <dgm:t>
        <a:bodyPr/>
        <a:lstStyle/>
        <a:p>
          <a:endParaRPr lang="en-US"/>
        </a:p>
      </dgm:t>
    </dgm:pt>
    <dgm:pt modelId="{00E0A5FB-72E5-44B9-ABCC-983742E79360}" type="sibTrans" cxnId="{FA87038E-15E2-46C1-9F04-F7DC7E8195C7}">
      <dgm:prSet phldrT="03" phldr="0"/>
      <dgm:spPr/>
      <dgm:t>
        <a:bodyPr/>
        <a:lstStyle/>
        <a:p>
          <a:r>
            <a:rPr lang="en-US" dirty="0"/>
            <a:t>03</a:t>
          </a:r>
        </a:p>
      </dgm:t>
    </dgm:pt>
    <dgm:pt modelId="{4619E108-D2B1-4714-A844-2F9015A42F0E}">
      <dgm:prSet/>
      <dgm:spPr/>
      <dgm:t>
        <a:bodyPr/>
        <a:lstStyle/>
        <a:p>
          <a:r>
            <a:rPr lang="en-GB" dirty="0"/>
            <a:t>Examples – Cyber bullying, Fraud (Maimon and Louderback, 2019).</a:t>
          </a:r>
          <a:endParaRPr lang="en-US" dirty="0"/>
        </a:p>
      </dgm:t>
    </dgm:pt>
    <dgm:pt modelId="{4B4C7149-BF05-4D6D-85B0-DE9672E90DEC}" type="parTrans" cxnId="{6033B92D-5AEF-441C-A6BE-6F0BCB9BC523}">
      <dgm:prSet/>
      <dgm:spPr/>
      <dgm:t>
        <a:bodyPr/>
        <a:lstStyle/>
        <a:p>
          <a:endParaRPr lang="en-US"/>
        </a:p>
      </dgm:t>
    </dgm:pt>
    <dgm:pt modelId="{C93A2B18-6CC8-43B0-87F0-D42C211C4213}" type="sibTrans" cxnId="{6033B92D-5AEF-441C-A6BE-6F0BCB9BC523}">
      <dgm:prSet phldrT="04" phldr="0"/>
      <dgm:spPr/>
      <dgm:t>
        <a:bodyPr/>
        <a:lstStyle/>
        <a:p>
          <a:r>
            <a:rPr lang="en-US" dirty="0"/>
            <a:t>04</a:t>
          </a:r>
        </a:p>
      </dgm:t>
    </dgm:pt>
    <dgm:pt modelId="{7B795E79-8033-400A-A6F9-61EF32A1E6C7}" type="pres">
      <dgm:prSet presAssocID="{39C7AD2F-0671-4363-8CC9-4E0348D87B38}" presName="Name0" presStyleCnt="0">
        <dgm:presLayoutVars>
          <dgm:animLvl val="lvl"/>
          <dgm:resizeHandles val="exact"/>
        </dgm:presLayoutVars>
      </dgm:prSet>
      <dgm:spPr/>
    </dgm:pt>
    <dgm:pt modelId="{347B3EB0-8FFB-42AC-8B8F-4F1C93077A1A}" type="pres">
      <dgm:prSet presAssocID="{BEA4E5E1-041B-4198-9F4F-3B5C30246175}" presName="compositeNode" presStyleCnt="0">
        <dgm:presLayoutVars>
          <dgm:bulletEnabled val="1"/>
        </dgm:presLayoutVars>
      </dgm:prSet>
      <dgm:spPr/>
    </dgm:pt>
    <dgm:pt modelId="{243BAF93-3B93-4BBD-9D74-C4802439B9DC}" type="pres">
      <dgm:prSet presAssocID="{BEA4E5E1-041B-4198-9F4F-3B5C30246175}" presName="bgRect" presStyleLbl="alignNode1" presStyleIdx="0" presStyleCnt="4"/>
      <dgm:spPr/>
    </dgm:pt>
    <dgm:pt modelId="{D2A88D8E-DE3D-4B81-B18F-8E08686ADDBE}" type="pres">
      <dgm:prSet presAssocID="{6B4F7871-F8BE-4653-B054-6CE867AFA22E}" presName="sibTransNodeRect" presStyleLbl="alignNode1" presStyleIdx="0" presStyleCnt="4">
        <dgm:presLayoutVars>
          <dgm:chMax val="0"/>
          <dgm:bulletEnabled val="1"/>
        </dgm:presLayoutVars>
      </dgm:prSet>
      <dgm:spPr/>
    </dgm:pt>
    <dgm:pt modelId="{BA4396F3-8067-4193-9068-C12F25844A02}" type="pres">
      <dgm:prSet presAssocID="{BEA4E5E1-041B-4198-9F4F-3B5C30246175}" presName="nodeRect" presStyleLbl="alignNode1" presStyleIdx="0" presStyleCnt="4">
        <dgm:presLayoutVars>
          <dgm:bulletEnabled val="1"/>
        </dgm:presLayoutVars>
      </dgm:prSet>
      <dgm:spPr/>
    </dgm:pt>
    <dgm:pt modelId="{1EBD5291-1432-40BB-96ED-A4362DD0D2D3}" type="pres">
      <dgm:prSet presAssocID="{6B4F7871-F8BE-4653-B054-6CE867AFA22E}" presName="sibTrans" presStyleCnt="0"/>
      <dgm:spPr/>
    </dgm:pt>
    <dgm:pt modelId="{A1ADA8D9-8DD6-441E-B88B-085D85F53456}" type="pres">
      <dgm:prSet presAssocID="{3AEDCA30-4AAD-444E-993E-0D24E013C8F8}" presName="compositeNode" presStyleCnt="0">
        <dgm:presLayoutVars>
          <dgm:bulletEnabled val="1"/>
        </dgm:presLayoutVars>
      </dgm:prSet>
      <dgm:spPr/>
    </dgm:pt>
    <dgm:pt modelId="{B90066AE-5050-4FF1-9000-FC3A9FD57F41}" type="pres">
      <dgm:prSet presAssocID="{3AEDCA30-4AAD-444E-993E-0D24E013C8F8}" presName="bgRect" presStyleLbl="alignNode1" presStyleIdx="1" presStyleCnt="4"/>
      <dgm:spPr/>
    </dgm:pt>
    <dgm:pt modelId="{49CAFA1E-0379-405D-8AF7-783FE652B777}" type="pres">
      <dgm:prSet presAssocID="{D6A36DE1-0F12-42D7-A9D1-9396480495D5}" presName="sibTransNodeRect" presStyleLbl="alignNode1" presStyleIdx="1" presStyleCnt="4">
        <dgm:presLayoutVars>
          <dgm:chMax val="0"/>
          <dgm:bulletEnabled val="1"/>
        </dgm:presLayoutVars>
      </dgm:prSet>
      <dgm:spPr/>
    </dgm:pt>
    <dgm:pt modelId="{6720542B-E9D5-49C2-AA9D-FE9F4D3E913B}" type="pres">
      <dgm:prSet presAssocID="{3AEDCA30-4AAD-444E-993E-0D24E013C8F8}" presName="nodeRect" presStyleLbl="alignNode1" presStyleIdx="1" presStyleCnt="4">
        <dgm:presLayoutVars>
          <dgm:bulletEnabled val="1"/>
        </dgm:presLayoutVars>
      </dgm:prSet>
      <dgm:spPr/>
    </dgm:pt>
    <dgm:pt modelId="{09AC2256-CA9F-4FA9-B664-A40FCAEE81B0}" type="pres">
      <dgm:prSet presAssocID="{D6A36DE1-0F12-42D7-A9D1-9396480495D5}" presName="sibTrans" presStyleCnt="0"/>
      <dgm:spPr/>
    </dgm:pt>
    <dgm:pt modelId="{9C063C65-E764-4DF0-9C01-A551F6F41865}" type="pres">
      <dgm:prSet presAssocID="{54A66B23-06EF-42F6-B3E8-EA65B007BBF9}" presName="compositeNode" presStyleCnt="0">
        <dgm:presLayoutVars>
          <dgm:bulletEnabled val="1"/>
        </dgm:presLayoutVars>
      </dgm:prSet>
      <dgm:spPr/>
    </dgm:pt>
    <dgm:pt modelId="{3395080D-90CB-4622-B97B-94EA9D46F897}" type="pres">
      <dgm:prSet presAssocID="{54A66B23-06EF-42F6-B3E8-EA65B007BBF9}" presName="bgRect" presStyleLbl="alignNode1" presStyleIdx="2" presStyleCnt="4"/>
      <dgm:spPr/>
    </dgm:pt>
    <dgm:pt modelId="{67AC0813-8FD9-4302-A08A-61A824B0B803}" type="pres">
      <dgm:prSet presAssocID="{00E0A5FB-72E5-44B9-ABCC-983742E79360}" presName="sibTransNodeRect" presStyleLbl="alignNode1" presStyleIdx="2" presStyleCnt="4">
        <dgm:presLayoutVars>
          <dgm:chMax val="0"/>
          <dgm:bulletEnabled val="1"/>
        </dgm:presLayoutVars>
      </dgm:prSet>
      <dgm:spPr/>
    </dgm:pt>
    <dgm:pt modelId="{D88BA6DA-E16B-497E-939A-74C136F5F7A5}" type="pres">
      <dgm:prSet presAssocID="{54A66B23-06EF-42F6-B3E8-EA65B007BBF9}" presName="nodeRect" presStyleLbl="alignNode1" presStyleIdx="2" presStyleCnt="4">
        <dgm:presLayoutVars>
          <dgm:bulletEnabled val="1"/>
        </dgm:presLayoutVars>
      </dgm:prSet>
      <dgm:spPr/>
    </dgm:pt>
    <dgm:pt modelId="{B0BE92BB-753C-4E5F-9540-15820FB13373}" type="pres">
      <dgm:prSet presAssocID="{00E0A5FB-72E5-44B9-ABCC-983742E79360}" presName="sibTrans" presStyleCnt="0"/>
      <dgm:spPr/>
    </dgm:pt>
    <dgm:pt modelId="{071DF977-21A3-42BA-B519-26EE7F0E207C}" type="pres">
      <dgm:prSet presAssocID="{4619E108-D2B1-4714-A844-2F9015A42F0E}" presName="compositeNode" presStyleCnt="0">
        <dgm:presLayoutVars>
          <dgm:bulletEnabled val="1"/>
        </dgm:presLayoutVars>
      </dgm:prSet>
      <dgm:spPr/>
    </dgm:pt>
    <dgm:pt modelId="{35CA7ECC-CB4F-47AC-A139-D82A9ADB088C}" type="pres">
      <dgm:prSet presAssocID="{4619E108-D2B1-4714-A844-2F9015A42F0E}" presName="bgRect" presStyleLbl="alignNode1" presStyleIdx="3" presStyleCnt="4"/>
      <dgm:spPr/>
    </dgm:pt>
    <dgm:pt modelId="{7DAA7FAA-F251-4178-8252-DEFE98265B1B}" type="pres">
      <dgm:prSet presAssocID="{C93A2B18-6CC8-43B0-87F0-D42C211C4213}" presName="sibTransNodeRect" presStyleLbl="alignNode1" presStyleIdx="3" presStyleCnt="4">
        <dgm:presLayoutVars>
          <dgm:chMax val="0"/>
          <dgm:bulletEnabled val="1"/>
        </dgm:presLayoutVars>
      </dgm:prSet>
      <dgm:spPr/>
    </dgm:pt>
    <dgm:pt modelId="{818CD1AC-A7A9-474B-9A44-541F8241DFCE}" type="pres">
      <dgm:prSet presAssocID="{4619E108-D2B1-4714-A844-2F9015A42F0E}" presName="nodeRect" presStyleLbl="alignNode1" presStyleIdx="3" presStyleCnt="4">
        <dgm:presLayoutVars>
          <dgm:bulletEnabled val="1"/>
        </dgm:presLayoutVars>
      </dgm:prSet>
      <dgm:spPr/>
    </dgm:pt>
  </dgm:ptLst>
  <dgm:cxnLst>
    <dgm:cxn modelId="{99414319-98BC-4662-98D6-A0C1F41AB41C}" type="presOf" srcId="{4619E108-D2B1-4714-A844-2F9015A42F0E}" destId="{818CD1AC-A7A9-474B-9A44-541F8241DFCE}" srcOrd="1" destOrd="0" presId="urn:microsoft.com/office/officeart/2016/7/layout/LinearBlockProcessNumbered"/>
    <dgm:cxn modelId="{0839E719-0690-4566-9927-5EE04D287FED}" type="presOf" srcId="{D6A36DE1-0F12-42D7-A9D1-9396480495D5}" destId="{49CAFA1E-0379-405D-8AF7-783FE652B777}" srcOrd="0" destOrd="0" presId="urn:microsoft.com/office/officeart/2016/7/layout/LinearBlockProcessNumbered"/>
    <dgm:cxn modelId="{5107932C-36B3-4353-A0CF-25D495844D50}" srcId="{39C7AD2F-0671-4363-8CC9-4E0348D87B38}" destId="{BEA4E5E1-041B-4198-9F4F-3B5C30246175}" srcOrd="0" destOrd="0" parTransId="{69297D7B-7A99-4E5F-AA6D-AB9F1BFA5C7E}" sibTransId="{6B4F7871-F8BE-4653-B054-6CE867AFA22E}"/>
    <dgm:cxn modelId="{6033B92D-5AEF-441C-A6BE-6F0BCB9BC523}" srcId="{39C7AD2F-0671-4363-8CC9-4E0348D87B38}" destId="{4619E108-D2B1-4714-A844-2F9015A42F0E}" srcOrd="3" destOrd="0" parTransId="{4B4C7149-BF05-4D6D-85B0-DE9672E90DEC}" sibTransId="{C93A2B18-6CC8-43B0-87F0-D42C211C4213}"/>
    <dgm:cxn modelId="{D53B763A-D91D-4DDF-8CF8-C951F55243DE}" type="presOf" srcId="{6B4F7871-F8BE-4653-B054-6CE867AFA22E}" destId="{D2A88D8E-DE3D-4B81-B18F-8E08686ADDBE}" srcOrd="0" destOrd="0" presId="urn:microsoft.com/office/officeart/2016/7/layout/LinearBlockProcessNumbered"/>
    <dgm:cxn modelId="{571AE741-64F8-4C2B-BB82-12C97DF30F3C}" type="presOf" srcId="{54A66B23-06EF-42F6-B3E8-EA65B007BBF9}" destId="{D88BA6DA-E16B-497E-939A-74C136F5F7A5}" srcOrd="1" destOrd="0" presId="urn:microsoft.com/office/officeart/2016/7/layout/LinearBlockProcessNumbered"/>
    <dgm:cxn modelId="{B385EA68-323A-47D2-8DFA-96FF8A501EF4}" type="presOf" srcId="{54A66B23-06EF-42F6-B3E8-EA65B007BBF9}" destId="{3395080D-90CB-4622-B97B-94EA9D46F897}" srcOrd="0" destOrd="0" presId="urn:microsoft.com/office/officeart/2016/7/layout/LinearBlockProcessNumbered"/>
    <dgm:cxn modelId="{FC18846E-3FD4-4700-951D-E7B5B57CE9A3}" srcId="{39C7AD2F-0671-4363-8CC9-4E0348D87B38}" destId="{3AEDCA30-4AAD-444E-993E-0D24E013C8F8}" srcOrd="1" destOrd="0" parTransId="{FF835863-087E-4660-AA2D-72E2EBAB921D}" sibTransId="{D6A36DE1-0F12-42D7-A9D1-9396480495D5}"/>
    <dgm:cxn modelId="{A27B148B-54A6-4F1A-BB42-F35F1F1C213C}" type="presOf" srcId="{00E0A5FB-72E5-44B9-ABCC-983742E79360}" destId="{67AC0813-8FD9-4302-A08A-61A824B0B803}" srcOrd="0" destOrd="0" presId="urn:microsoft.com/office/officeart/2016/7/layout/LinearBlockProcessNumbered"/>
    <dgm:cxn modelId="{5B185E8B-7813-485B-BD35-75AD0B163FEF}" type="presOf" srcId="{BEA4E5E1-041B-4198-9F4F-3B5C30246175}" destId="{243BAF93-3B93-4BBD-9D74-C4802439B9DC}" srcOrd="0" destOrd="0" presId="urn:microsoft.com/office/officeart/2016/7/layout/LinearBlockProcessNumbered"/>
    <dgm:cxn modelId="{FA87038E-15E2-46C1-9F04-F7DC7E8195C7}" srcId="{39C7AD2F-0671-4363-8CC9-4E0348D87B38}" destId="{54A66B23-06EF-42F6-B3E8-EA65B007BBF9}" srcOrd="2" destOrd="0" parTransId="{851D97F3-FF9D-4258-8F3C-435117ED1296}" sibTransId="{00E0A5FB-72E5-44B9-ABCC-983742E79360}"/>
    <dgm:cxn modelId="{F6A723BF-7F83-4325-9B38-5E8B8A8EC46A}" type="presOf" srcId="{4619E108-D2B1-4714-A844-2F9015A42F0E}" destId="{35CA7ECC-CB4F-47AC-A139-D82A9ADB088C}" srcOrd="0" destOrd="0" presId="urn:microsoft.com/office/officeart/2016/7/layout/LinearBlockProcessNumbered"/>
    <dgm:cxn modelId="{E520F7C3-BFB1-4B15-8922-F64D4DF98DD7}" type="presOf" srcId="{3AEDCA30-4AAD-444E-993E-0D24E013C8F8}" destId="{B90066AE-5050-4FF1-9000-FC3A9FD57F41}" srcOrd="0" destOrd="0" presId="urn:microsoft.com/office/officeart/2016/7/layout/LinearBlockProcessNumbered"/>
    <dgm:cxn modelId="{D90028D4-5AD2-4624-98D4-3EA5445FDB7F}" type="presOf" srcId="{3AEDCA30-4AAD-444E-993E-0D24E013C8F8}" destId="{6720542B-E9D5-49C2-AA9D-FE9F4D3E913B}" srcOrd="1" destOrd="0" presId="urn:microsoft.com/office/officeart/2016/7/layout/LinearBlockProcessNumbered"/>
    <dgm:cxn modelId="{6D8A53E1-1E4C-4AD3-ABD0-769DC3D207BA}" type="presOf" srcId="{BEA4E5E1-041B-4198-9F4F-3B5C30246175}" destId="{BA4396F3-8067-4193-9068-C12F25844A02}" srcOrd="1" destOrd="0" presId="urn:microsoft.com/office/officeart/2016/7/layout/LinearBlockProcessNumbered"/>
    <dgm:cxn modelId="{165C40ED-DE99-4CCB-A497-E1D58AECA752}" type="presOf" srcId="{C93A2B18-6CC8-43B0-87F0-D42C211C4213}" destId="{7DAA7FAA-F251-4178-8252-DEFE98265B1B}" srcOrd="0" destOrd="0" presId="urn:microsoft.com/office/officeart/2016/7/layout/LinearBlockProcessNumbered"/>
    <dgm:cxn modelId="{501679F6-DE6F-4DE7-8836-CFB868D2E3A4}" type="presOf" srcId="{39C7AD2F-0671-4363-8CC9-4E0348D87B38}" destId="{7B795E79-8033-400A-A6F9-61EF32A1E6C7}" srcOrd="0" destOrd="0" presId="urn:microsoft.com/office/officeart/2016/7/layout/LinearBlockProcessNumbered"/>
    <dgm:cxn modelId="{99B45ED2-9249-4A64-9FBC-ADCF0C1DA224}" type="presParOf" srcId="{7B795E79-8033-400A-A6F9-61EF32A1E6C7}" destId="{347B3EB0-8FFB-42AC-8B8F-4F1C93077A1A}" srcOrd="0" destOrd="0" presId="urn:microsoft.com/office/officeart/2016/7/layout/LinearBlockProcessNumbered"/>
    <dgm:cxn modelId="{3F2D8868-2838-4615-8BD4-82C5AF6044B1}" type="presParOf" srcId="{347B3EB0-8FFB-42AC-8B8F-4F1C93077A1A}" destId="{243BAF93-3B93-4BBD-9D74-C4802439B9DC}" srcOrd="0" destOrd="0" presId="urn:microsoft.com/office/officeart/2016/7/layout/LinearBlockProcessNumbered"/>
    <dgm:cxn modelId="{9C136A20-999F-442B-B6C2-BE29183CC3BE}" type="presParOf" srcId="{347B3EB0-8FFB-42AC-8B8F-4F1C93077A1A}" destId="{D2A88D8E-DE3D-4B81-B18F-8E08686ADDBE}" srcOrd="1" destOrd="0" presId="urn:microsoft.com/office/officeart/2016/7/layout/LinearBlockProcessNumbered"/>
    <dgm:cxn modelId="{897135A7-FBD6-4225-ABAE-14979953E9AA}" type="presParOf" srcId="{347B3EB0-8FFB-42AC-8B8F-4F1C93077A1A}" destId="{BA4396F3-8067-4193-9068-C12F25844A02}" srcOrd="2" destOrd="0" presId="urn:microsoft.com/office/officeart/2016/7/layout/LinearBlockProcessNumbered"/>
    <dgm:cxn modelId="{295AC4F9-425C-411E-B582-2D1B60593A2A}" type="presParOf" srcId="{7B795E79-8033-400A-A6F9-61EF32A1E6C7}" destId="{1EBD5291-1432-40BB-96ED-A4362DD0D2D3}" srcOrd="1" destOrd="0" presId="urn:microsoft.com/office/officeart/2016/7/layout/LinearBlockProcessNumbered"/>
    <dgm:cxn modelId="{473478CF-74B1-4EAE-A195-08AC4C70CE73}" type="presParOf" srcId="{7B795E79-8033-400A-A6F9-61EF32A1E6C7}" destId="{A1ADA8D9-8DD6-441E-B88B-085D85F53456}" srcOrd="2" destOrd="0" presId="urn:microsoft.com/office/officeart/2016/7/layout/LinearBlockProcessNumbered"/>
    <dgm:cxn modelId="{691D0C06-12F2-409D-8CFA-08735A99CF3D}" type="presParOf" srcId="{A1ADA8D9-8DD6-441E-B88B-085D85F53456}" destId="{B90066AE-5050-4FF1-9000-FC3A9FD57F41}" srcOrd="0" destOrd="0" presId="urn:microsoft.com/office/officeart/2016/7/layout/LinearBlockProcessNumbered"/>
    <dgm:cxn modelId="{9D8D5ADD-5A9E-4709-9EF2-1F360A9383E7}" type="presParOf" srcId="{A1ADA8D9-8DD6-441E-B88B-085D85F53456}" destId="{49CAFA1E-0379-405D-8AF7-783FE652B777}" srcOrd="1" destOrd="0" presId="urn:microsoft.com/office/officeart/2016/7/layout/LinearBlockProcessNumbered"/>
    <dgm:cxn modelId="{A8294635-AD5A-4829-BE82-2DDD1D0A620D}" type="presParOf" srcId="{A1ADA8D9-8DD6-441E-B88B-085D85F53456}" destId="{6720542B-E9D5-49C2-AA9D-FE9F4D3E913B}" srcOrd="2" destOrd="0" presId="urn:microsoft.com/office/officeart/2016/7/layout/LinearBlockProcessNumbered"/>
    <dgm:cxn modelId="{54B8D810-9319-4F3B-BECF-61E31237579A}" type="presParOf" srcId="{7B795E79-8033-400A-A6F9-61EF32A1E6C7}" destId="{09AC2256-CA9F-4FA9-B664-A40FCAEE81B0}" srcOrd="3" destOrd="0" presId="urn:microsoft.com/office/officeart/2016/7/layout/LinearBlockProcessNumbered"/>
    <dgm:cxn modelId="{A44BF678-AAA6-41AF-B87F-C45D362B837C}" type="presParOf" srcId="{7B795E79-8033-400A-A6F9-61EF32A1E6C7}" destId="{9C063C65-E764-4DF0-9C01-A551F6F41865}" srcOrd="4" destOrd="0" presId="urn:microsoft.com/office/officeart/2016/7/layout/LinearBlockProcessNumbered"/>
    <dgm:cxn modelId="{A7A98C41-CA5C-4B41-8DFF-15FE9D7E8B81}" type="presParOf" srcId="{9C063C65-E764-4DF0-9C01-A551F6F41865}" destId="{3395080D-90CB-4622-B97B-94EA9D46F897}" srcOrd="0" destOrd="0" presId="urn:microsoft.com/office/officeart/2016/7/layout/LinearBlockProcessNumbered"/>
    <dgm:cxn modelId="{825F9971-C290-4892-9458-860607B920DA}" type="presParOf" srcId="{9C063C65-E764-4DF0-9C01-A551F6F41865}" destId="{67AC0813-8FD9-4302-A08A-61A824B0B803}" srcOrd="1" destOrd="0" presId="urn:microsoft.com/office/officeart/2016/7/layout/LinearBlockProcessNumbered"/>
    <dgm:cxn modelId="{D4321357-A210-4EE0-9809-867FDF21BBB6}" type="presParOf" srcId="{9C063C65-E764-4DF0-9C01-A551F6F41865}" destId="{D88BA6DA-E16B-497E-939A-74C136F5F7A5}" srcOrd="2" destOrd="0" presId="urn:microsoft.com/office/officeart/2016/7/layout/LinearBlockProcessNumbered"/>
    <dgm:cxn modelId="{482C46DC-2555-411A-A948-37ABA2BD4DDD}" type="presParOf" srcId="{7B795E79-8033-400A-A6F9-61EF32A1E6C7}" destId="{B0BE92BB-753C-4E5F-9540-15820FB13373}" srcOrd="5" destOrd="0" presId="urn:microsoft.com/office/officeart/2016/7/layout/LinearBlockProcessNumbered"/>
    <dgm:cxn modelId="{7D6A1F5D-111F-44B2-BEB4-6A11C9E52FAE}" type="presParOf" srcId="{7B795E79-8033-400A-A6F9-61EF32A1E6C7}" destId="{071DF977-21A3-42BA-B519-26EE7F0E207C}" srcOrd="6" destOrd="0" presId="urn:microsoft.com/office/officeart/2016/7/layout/LinearBlockProcessNumbered"/>
    <dgm:cxn modelId="{B4D43997-E61C-4661-93FB-BD9BF0BA53C9}" type="presParOf" srcId="{071DF977-21A3-42BA-B519-26EE7F0E207C}" destId="{35CA7ECC-CB4F-47AC-A139-D82A9ADB088C}" srcOrd="0" destOrd="0" presId="urn:microsoft.com/office/officeart/2016/7/layout/LinearBlockProcessNumbered"/>
    <dgm:cxn modelId="{A5D6BB97-2548-4C05-BB64-D89EE278726F}" type="presParOf" srcId="{071DF977-21A3-42BA-B519-26EE7F0E207C}" destId="{7DAA7FAA-F251-4178-8252-DEFE98265B1B}" srcOrd="1" destOrd="0" presId="urn:microsoft.com/office/officeart/2016/7/layout/LinearBlockProcessNumbered"/>
    <dgm:cxn modelId="{BED85C28-FEE0-4E01-9919-A78B75F1CB4F}" type="presParOf" srcId="{071DF977-21A3-42BA-B519-26EE7F0E207C}" destId="{818CD1AC-A7A9-474B-9A44-541F8241DFCE}"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4F0B65-ED2A-4685-9326-9F9DB811EB27}"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AF9806E5-2F73-4CBD-B189-D1299CB6BDB9}">
      <dgm:prSet/>
      <dgm:spPr/>
      <dgm:t>
        <a:bodyPr/>
        <a:lstStyle/>
        <a:p>
          <a:r>
            <a:rPr lang="en-GB" dirty="0"/>
            <a:t>The percentage of fraud cases attributed to cyber-related incidents rose to 61% from 53% in the period ending March 2020. </a:t>
          </a:r>
          <a:endParaRPr lang="en-US" dirty="0"/>
        </a:p>
      </dgm:t>
    </dgm:pt>
    <dgm:pt modelId="{58745F70-6B7E-49F8-9372-5A0C7369CB3C}" type="parTrans" cxnId="{65668343-A1F4-4DFB-B59B-0EBD3B0412A2}">
      <dgm:prSet/>
      <dgm:spPr/>
      <dgm:t>
        <a:bodyPr/>
        <a:lstStyle/>
        <a:p>
          <a:endParaRPr lang="en-US"/>
        </a:p>
      </dgm:t>
    </dgm:pt>
    <dgm:pt modelId="{BE07285F-609B-418A-8531-CCEE84F0856C}" type="sibTrans" cxnId="{65668343-A1F4-4DFB-B59B-0EBD3B0412A2}">
      <dgm:prSet/>
      <dgm:spPr/>
      <dgm:t>
        <a:bodyPr/>
        <a:lstStyle/>
        <a:p>
          <a:endParaRPr lang="en-US" dirty="0"/>
        </a:p>
      </dgm:t>
    </dgm:pt>
    <dgm:pt modelId="{1A30BEBE-E443-49E1-9DB2-5C941EFDD9B3}">
      <dgm:prSet/>
      <dgm:spPr/>
      <dgm:t>
        <a:bodyPr/>
        <a:lstStyle/>
        <a:p>
          <a:r>
            <a:rPr lang="en-GB" dirty="0"/>
            <a:t>Computer misuse increased by 89% which was up to 1.6 offences compared to the year ending March 2020 (Jones, 2022).</a:t>
          </a:r>
          <a:endParaRPr lang="en-US" dirty="0"/>
        </a:p>
      </dgm:t>
    </dgm:pt>
    <dgm:pt modelId="{D84518C6-6FD1-48F9-8CA2-C006D27DAF35}" type="parTrans" cxnId="{21635084-C53F-47B2-9E4E-C4F6EEB00B4C}">
      <dgm:prSet/>
      <dgm:spPr/>
      <dgm:t>
        <a:bodyPr/>
        <a:lstStyle/>
        <a:p>
          <a:endParaRPr lang="en-US"/>
        </a:p>
      </dgm:t>
    </dgm:pt>
    <dgm:pt modelId="{1D69EEE1-75D7-40C2-8F11-C3ED7412124C}" type="sibTrans" cxnId="{21635084-C53F-47B2-9E4E-C4F6EEB00B4C}">
      <dgm:prSet/>
      <dgm:spPr/>
      <dgm:t>
        <a:bodyPr/>
        <a:lstStyle/>
        <a:p>
          <a:endParaRPr lang="en-US" dirty="0"/>
        </a:p>
      </dgm:t>
    </dgm:pt>
    <dgm:pt modelId="{E3805DAE-9073-41DF-9005-063119883AA7}">
      <dgm:prSet/>
      <dgm:spPr/>
      <dgm:t>
        <a:bodyPr/>
        <a:lstStyle/>
        <a:p>
          <a:r>
            <a:rPr lang="en-GB" dirty="0"/>
            <a:t>42 million people in the UK had their financial data taken by hackers, which shows a 1777% increase in the last 12 months (Crimestoppers, 2022).</a:t>
          </a:r>
          <a:endParaRPr lang="en-US" dirty="0"/>
        </a:p>
      </dgm:t>
    </dgm:pt>
    <dgm:pt modelId="{99F2082E-E4DF-4A87-809C-CA778160F7A5}" type="parTrans" cxnId="{D124497A-8714-45EB-B909-0A8BAEE476C0}">
      <dgm:prSet/>
      <dgm:spPr/>
      <dgm:t>
        <a:bodyPr/>
        <a:lstStyle/>
        <a:p>
          <a:endParaRPr lang="en-US"/>
        </a:p>
      </dgm:t>
    </dgm:pt>
    <dgm:pt modelId="{5D1B31A4-FB94-4602-82AB-959F22A9EE79}" type="sibTrans" cxnId="{D124497A-8714-45EB-B909-0A8BAEE476C0}">
      <dgm:prSet/>
      <dgm:spPr/>
      <dgm:t>
        <a:bodyPr/>
        <a:lstStyle/>
        <a:p>
          <a:endParaRPr lang="en-US" dirty="0"/>
        </a:p>
      </dgm:t>
    </dgm:pt>
    <dgm:pt modelId="{6E2CB416-66A8-4DC7-B324-08577D591278}">
      <dgm:prSet/>
      <dgm:spPr/>
      <dgm:t>
        <a:bodyPr/>
        <a:lstStyle/>
        <a:p>
          <a:r>
            <a:rPr lang="en-GB" dirty="0"/>
            <a:t>Cybercrime alone cost the UK on average £4200 per victim in 2022 (Griffiths, 2023).</a:t>
          </a:r>
          <a:endParaRPr lang="en-US" dirty="0"/>
        </a:p>
      </dgm:t>
    </dgm:pt>
    <dgm:pt modelId="{395F6624-4DFB-4DC2-86D6-CC1583654177}" type="parTrans" cxnId="{8C685B3D-8678-4F1A-ADD8-C59E26C9A29C}">
      <dgm:prSet/>
      <dgm:spPr/>
      <dgm:t>
        <a:bodyPr/>
        <a:lstStyle/>
        <a:p>
          <a:endParaRPr lang="en-US"/>
        </a:p>
      </dgm:t>
    </dgm:pt>
    <dgm:pt modelId="{A40D04E9-7099-4CBF-950A-4DE77C02587E}" type="sibTrans" cxnId="{8C685B3D-8678-4F1A-ADD8-C59E26C9A29C}">
      <dgm:prSet/>
      <dgm:spPr/>
      <dgm:t>
        <a:bodyPr/>
        <a:lstStyle/>
        <a:p>
          <a:endParaRPr lang="en-US"/>
        </a:p>
      </dgm:t>
    </dgm:pt>
    <dgm:pt modelId="{60AD11D4-C2FC-4B5E-B54F-E81288A914C6}" type="pres">
      <dgm:prSet presAssocID="{AA4F0B65-ED2A-4685-9326-9F9DB811EB27}" presName="diagram" presStyleCnt="0">
        <dgm:presLayoutVars>
          <dgm:dir/>
          <dgm:resizeHandles val="exact"/>
        </dgm:presLayoutVars>
      </dgm:prSet>
      <dgm:spPr/>
    </dgm:pt>
    <dgm:pt modelId="{C50F7ACE-9649-48CC-9203-8F808B5AEB1A}" type="pres">
      <dgm:prSet presAssocID="{AF9806E5-2F73-4CBD-B189-D1299CB6BDB9}" presName="node" presStyleLbl="node1" presStyleIdx="0" presStyleCnt="4">
        <dgm:presLayoutVars>
          <dgm:bulletEnabled val="1"/>
        </dgm:presLayoutVars>
      </dgm:prSet>
      <dgm:spPr/>
    </dgm:pt>
    <dgm:pt modelId="{08897720-B1BB-474E-9B87-C65681A1CA92}" type="pres">
      <dgm:prSet presAssocID="{BE07285F-609B-418A-8531-CCEE84F0856C}" presName="sibTrans" presStyleLbl="sibTrans2D1" presStyleIdx="0" presStyleCnt="3"/>
      <dgm:spPr/>
    </dgm:pt>
    <dgm:pt modelId="{08032C6C-1399-4CD5-9269-CF3BC4CABACA}" type="pres">
      <dgm:prSet presAssocID="{BE07285F-609B-418A-8531-CCEE84F0856C}" presName="connectorText" presStyleLbl="sibTrans2D1" presStyleIdx="0" presStyleCnt="3"/>
      <dgm:spPr/>
    </dgm:pt>
    <dgm:pt modelId="{EA443AC6-C5E3-4475-8C49-17B4F588E62B}" type="pres">
      <dgm:prSet presAssocID="{1A30BEBE-E443-49E1-9DB2-5C941EFDD9B3}" presName="node" presStyleLbl="node1" presStyleIdx="1" presStyleCnt="4">
        <dgm:presLayoutVars>
          <dgm:bulletEnabled val="1"/>
        </dgm:presLayoutVars>
      </dgm:prSet>
      <dgm:spPr/>
    </dgm:pt>
    <dgm:pt modelId="{74E10ABC-5F0E-400E-8C28-602793F7EB0B}" type="pres">
      <dgm:prSet presAssocID="{1D69EEE1-75D7-40C2-8F11-C3ED7412124C}" presName="sibTrans" presStyleLbl="sibTrans2D1" presStyleIdx="1" presStyleCnt="3"/>
      <dgm:spPr/>
    </dgm:pt>
    <dgm:pt modelId="{3E4C0DDD-3BEC-444E-AA0C-5B13150A636F}" type="pres">
      <dgm:prSet presAssocID="{1D69EEE1-75D7-40C2-8F11-C3ED7412124C}" presName="connectorText" presStyleLbl="sibTrans2D1" presStyleIdx="1" presStyleCnt="3"/>
      <dgm:spPr/>
    </dgm:pt>
    <dgm:pt modelId="{6A2C2C9C-4314-4797-8FEB-124E67A699CA}" type="pres">
      <dgm:prSet presAssocID="{E3805DAE-9073-41DF-9005-063119883AA7}" presName="node" presStyleLbl="node1" presStyleIdx="2" presStyleCnt="4">
        <dgm:presLayoutVars>
          <dgm:bulletEnabled val="1"/>
        </dgm:presLayoutVars>
      </dgm:prSet>
      <dgm:spPr/>
    </dgm:pt>
    <dgm:pt modelId="{62857192-AF76-40BE-B091-76A468259203}" type="pres">
      <dgm:prSet presAssocID="{5D1B31A4-FB94-4602-82AB-959F22A9EE79}" presName="sibTrans" presStyleLbl="sibTrans2D1" presStyleIdx="2" presStyleCnt="3"/>
      <dgm:spPr/>
    </dgm:pt>
    <dgm:pt modelId="{438EB7F7-35C9-4EA8-A2DA-998ADD124214}" type="pres">
      <dgm:prSet presAssocID="{5D1B31A4-FB94-4602-82AB-959F22A9EE79}" presName="connectorText" presStyleLbl="sibTrans2D1" presStyleIdx="2" presStyleCnt="3"/>
      <dgm:spPr/>
    </dgm:pt>
    <dgm:pt modelId="{DE10C334-599F-4FC5-A1DA-836AE8E3F45E}" type="pres">
      <dgm:prSet presAssocID="{6E2CB416-66A8-4DC7-B324-08577D591278}" presName="node" presStyleLbl="node1" presStyleIdx="3" presStyleCnt="4">
        <dgm:presLayoutVars>
          <dgm:bulletEnabled val="1"/>
        </dgm:presLayoutVars>
      </dgm:prSet>
      <dgm:spPr/>
    </dgm:pt>
  </dgm:ptLst>
  <dgm:cxnLst>
    <dgm:cxn modelId="{41904E33-CB3B-400A-BFB3-00ED32480B2F}" type="presOf" srcId="{6E2CB416-66A8-4DC7-B324-08577D591278}" destId="{DE10C334-599F-4FC5-A1DA-836AE8E3F45E}" srcOrd="0" destOrd="0" presId="urn:microsoft.com/office/officeart/2005/8/layout/process5"/>
    <dgm:cxn modelId="{8C685B3D-8678-4F1A-ADD8-C59E26C9A29C}" srcId="{AA4F0B65-ED2A-4685-9326-9F9DB811EB27}" destId="{6E2CB416-66A8-4DC7-B324-08577D591278}" srcOrd="3" destOrd="0" parTransId="{395F6624-4DFB-4DC2-86D6-CC1583654177}" sibTransId="{A40D04E9-7099-4CBF-950A-4DE77C02587E}"/>
    <dgm:cxn modelId="{65668343-A1F4-4DFB-B59B-0EBD3B0412A2}" srcId="{AA4F0B65-ED2A-4685-9326-9F9DB811EB27}" destId="{AF9806E5-2F73-4CBD-B189-D1299CB6BDB9}" srcOrd="0" destOrd="0" parTransId="{58745F70-6B7E-49F8-9372-5A0C7369CB3C}" sibTransId="{BE07285F-609B-418A-8531-CCEE84F0856C}"/>
    <dgm:cxn modelId="{9FDBA548-864F-49FF-8585-4D6013FE04A6}" type="presOf" srcId="{1D69EEE1-75D7-40C2-8F11-C3ED7412124C}" destId="{74E10ABC-5F0E-400E-8C28-602793F7EB0B}" srcOrd="0" destOrd="0" presId="urn:microsoft.com/office/officeart/2005/8/layout/process5"/>
    <dgm:cxn modelId="{9478EB4C-73CD-48D4-891B-4F831A9EAAF7}" type="presOf" srcId="{5D1B31A4-FB94-4602-82AB-959F22A9EE79}" destId="{62857192-AF76-40BE-B091-76A468259203}" srcOrd="0" destOrd="0" presId="urn:microsoft.com/office/officeart/2005/8/layout/process5"/>
    <dgm:cxn modelId="{6FED174E-CBBA-462B-8540-AC495C471980}" type="presOf" srcId="{5D1B31A4-FB94-4602-82AB-959F22A9EE79}" destId="{438EB7F7-35C9-4EA8-A2DA-998ADD124214}" srcOrd="1" destOrd="0" presId="urn:microsoft.com/office/officeart/2005/8/layout/process5"/>
    <dgm:cxn modelId="{BB5E6D71-2EE4-4916-AEA1-065A518D9702}" type="presOf" srcId="{1D69EEE1-75D7-40C2-8F11-C3ED7412124C}" destId="{3E4C0DDD-3BEC-444E-AA0C-5B13150A636F}" srcOrd="1" destOrd="0" presId="urn:microsoft.com/office/officeart/2005/8/layout/process5"/>
    <dgm:cxn modelId="{46D5E556-5C66-49D8-9014-77EF5BCCA1FD}" type="presOf" srcId="{BE07285F-609B-418A-8531-CCEE84F0856C}" destId="{08897720-B1BB-474E-9B87-C65681A1CA92}" srcOrd="0" destOrd="0" presId="urn:microsoft.com/office/officeart/2005/8/layout/process5"/>
    <dgm:cxn modelId="{82A6F477-3051-4AB0-9BBF-B73A716C85FE}" type="presOf" srcId="{AA4F0B65-ED2A-4685-9326-9F9DB811EB27}" destId="{60AD11D4-C2FC-4B5E-B54F-E81288A914C6}" srcOrd="0" destOrd="0" presId="urn:microsoft.com/office/officeart/2005/8/layout/process5"/>
    <dgm:cxn modelId="{D124497A-8714-45EB-B909-0A8BAEE476C0}" srcId="{AA4F0B65-ED2A-4685-9326-9F9DB811EB27}" destId="{E3805DAE-9073-41DF-9005-063119883AA7}" srcOrd="2" destOrd="0" parTransId="{99F2082E-E4DF-4A87-809C-CA778160F7A5}" sibTransId="{5D1B31A4-FB94-4602-82AB-959F22A9EE79}"/>
    <dgm:cxn modelId="{21635084-C53F-47B2-9E4E-C4F6EEB00B4C}" srcId="{AA4F0B65-ED2A-4685-9326-9F9DB811EB27}" destId="{1A30BEBE-E443-49E1-9DB2-5C941EFDD9B3}" srcOrd="1" destOrd="0" parTransId="{D84518C6-6FD1-48F9-8CA2-C006D27DAF35}" sibTransId="{1D69EEE1-75D7-40C2-8F11-C3ED7412124C}"/>
    <dgm:cxn modelId="{56BF12B7-811D-4A20-B869-9839403A1B2A}" type="presOf" srcId="{BE07285F-609B-418A-8531-CCEE84F0856C}" destId="{08032C6C-1399-4CD5-9269-CF3BC4CABACA}" srcOrd="1" destOrd="0" presId="urn:microsoft.com/office/officeart/2005/8/layout/process5"/>
    <dgm:cxn modelId="{9C8E4DD3-A561-4700-96C7-417A068EB9FC}" type="presOf" srcId="{1A30BEBE-E443-49E1-9DB2-5C941EFDD9B3}" destId="{EA443AC6-C5E3-4475-8C49-17B4F588E62B}" srcOrd="0" destOrd="0" presId="urn:microsoft.com/office/officeart/2005/8/layout/process5"/>
    <dgm:cxn modelId="{8A5A91EC-91E8-4D30-93BB-9199A2DDC7F7}" type="presOf" srcId="{E3805DAE-9073-41DF-9005-063119883AA7}" destId="{6A2C2C9C-4314-4797-8FEB-124E67A699CA}" srcOrd="0" destOrd="0" presId="urn:microsoft.com/office/officeart/2005/8/layout/process5"/>
    <dgm:cxn modelId="{DA03F7F1-2119-4D2F-8DEF-E1CA28943B6C}" type="presOf" srcId="{AF9806E5-2F73-4CBD-B189-D1299CB6BDB9}" destId="{C50F7ACE-9649-48CC-9203-8F808B5AEB1A}" srcOrd="0" destOrd="0" presId="urn:microsoft.com/office/officeart/2005/8/layout/process5"/>
    <dgm:cxn modelId="{46E6E041-42FD-4DF2-BE50-09365BCA3C83}" type="presParOf" srcId="{60AD11D4-C2FC-4B5E-B54F-E81288A914C6}" destId="{C50F7ACE-9649-48CC-9203-8F808B5AEB1A}" srcOrd="0" destOrd="0" presId="urn:microsoft.com/office/officeart/2005/8/layout/process5"/>
    <dgm:cxn modelId="{45C383CB-6645-4F35-98D7-8BF2E53C1D46}" type="presParOf" srcId="{60AD11D4-C2FC-4B5E-B54F-E81288A914C6}" destId="{08897720-B1BB-474E-9B87-C65681A1CA92}" srcOrd="1" destOrd="0" presId="urn:microsoft.com/office/officeart/2005/8/layout/process5"/>
    <dgm:cxn modelId="{E2E6771F-3321-4272-8339-2CD6AD6A2288}" type="presParOf" srcId="{08897720-B1BB-474E-9B87-C65681A1CA92}" destId="{08032C6C-1399-4CD5-9269-CF3BC4CABACA}" srcOrd="0" destOrd="0" presId="urn:microsoft.com/office/officeart/2005/8/layout/process5"/>
    <dgm:cxn modelId="{350BB955-8C65-49B4-853F-1D7EB7322CE0}" type="presParOf" srcId="{60AD11D4-C2FC-4B5E-B54F-E81288A914C6}" destId="{EA443AC6-C5E3-4475-8C49-17B4F588E62B}" srcOrd="2" destOrd="0" presId="urn:microsoft.com/office/officeart/2005/8/layout/process5"/>
    <dgm:cxn modelId="{2F78CDFF-480C-46D4-9209-A4CB6FEB5B47}" type="presParOf" srcId="{60AD11D4-C2FC-4B5E-B54F-E81288A914C6}" destId="{74E10ABC-5F0E-400E-8C28-602793F7EB0B}" srcOrd="3" destOrd="0" presId="urn:microsoft.com/office/officeart/2005/8/layout/process5"/>
    <dgm:cxn modelId="{3188C3DC-FFA1-42D6-9607-51CEB05E3AF7}" type="presParOf" srcId="{74E10ABC-5F0E-400E-8C28-602793F7EB0B}" destId="{3E4C0DDD-3BEC-444E-AA0C-5B13150A636F}" srcOrd="0" destOrd="0" presId="urn:microsoft.com/office/officeart/2005/8/layout/process5"/>
    <dgm:cxn modelId="{3BE7FECB-8B05-43D9-9BE8-080700DFAE68}" type="presParOf" srcId="{60AD11D4-C2FC-4B5E-B54F-E81288A914C6}" destId="{6A2C2C9C-4314-4797-8FEB-124E67A699CA}" srcOrd="4" destOrd="0" presId="urn:microsoft.com/office/officeart/2005/8/layout/process5"/>
    <dgm:cxn modelId="{5FC593DE-4BA7-4FD7-88BA-2152CDBC1816}" type="presParOf" srcId="{60AD11D4-C2FC-4B5E-B54F-E81288A914C6}" destId="{62857192-AF76-40BE-B091-76A468259203}" srcOrd="5" destOrd="0" presId="urn:microsoft.com/office/officeart/2005/8/layout/process5"/>
    <dgm:cxn modelId="{7E4DCAB1-2FE2-4D8B-86B8-864A4D725E19}" type="presParOf" srcId="{62857192-AF76-40BE-B091-76A468259203}" destId="{438EB7F7-35C9-4EA8-A2DA-998ADD124214}" srcOrd="0" destOrd="0" presId="urn:microsoft.com/office/officeart/2005/8/layout/process5"/>
    <dgm:cxn modelId="{671B9F88-461D-4044-96D0-39F8242BCA2A}" type="presParOf" srcId="{60AD11D4-C2FC-4B5E-B54F-E81288A914C6}" destId="{DE10C334-599F-4FC5-A1DA-836AE8E3F45E}"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33A9CC7-0475-442F-9BAE-D585F9AEF222}"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E449A20-D6E2-4ABF-AC75-5AD89A7086E5}">
      <dgm:prSet/>
      <dgm:spPr/>
      <dgm:t>
        <a:bodyPr/>
        <a:lstStyle/>
        <a:p>
          <a:r>
            <a:rPr lang="en-GB" dirty="0"/>
            <a:t>Females</a:t>
          </a:r>
        </a:p>
        <a:p>
          <a:r>
            <a:rPr lang="en-GB" dirty="0">
              <a:latin typeface="+mn-lt"/>
            </a:rPr>
            <a:t>(Banerjee and Singh, 2021)</a:t>
          </a:r>
          <a:endParaRPr lang="en-US" dirty="0">
            <a:latin typeface="+mn-lt"/>
          </a:endParaRPr>
        </a:p>
      </dgm:t>
    </dgm:pt>
    <dgm:pt modelId="{57AC9D55-73A6-4437-BCC9-72245F077717}" type="sibTrans" cxnId="{811556DA-3562-409B-9176-555F0DBD16D9}">
      <dgm:prSet/>
      <dgm:spPr/>
      <dgm:t>
        <a:bodyPr/>
        <a:lstStyle/>
        <a:p>
          <a:endParaRPr lang="en-US"/>
        </a:p>
      </dgm:t>
    </dgm:pt>
    <dgm:pt modelId="{EB38E6DF-ADF0-445B-B031-66785A48867F}" type="parTrans" cxnId="{811556DA-3562-409B-9176-555F0DBD16D9}">
      <dgm:prSet/>
      <dgm:spPr/>
      <dgm:t>
        <a:bodyPr/>
        <a:lstStyle/>
        <a:p>
          <a:endParaRPr lang="en-US"/>
        </a:p>
      </dgm:t>
    </dgm:pt>
    <dgm:pt modelId="{0F59B911-F44C-4051-8F6B-1D2A6D89FD69}">
      <dgm:prSet/>
      <dgm:spPr/>
      <dgm:t>
        <a:bodyPr/>
        <a:lstStyle/>
        <a:p>
          <a:r>
            <a:rPr lang="en-GB" dirty="0">
              <a:latin typeface="+mn-lt"/>
            </a:rPr>
            <a:t>Children</a:t>
          </a:r>
        </a:p>
        <a:p>
          <a:r>
            <a:rPr lang="en-GB" dirty="0"/>
            <a:t>(Wood, 2020)</a:t>
          </a:r>
        </a:p>
        <a:p>
          <a:r>
            <a:rPr lang="en-GB" dirty="0"/>
            <a:t>    </a:t>
          </a:r>
          <a:endParaRPr lang="en-US" dirty="0"/>
        </a:p>
      </dgm:t>
    </dgm:pt>
    <dgm:pt modelId="{B807FC26-70F6-470D-BDB3-4909540DBCAE}" type="sibTrans" cxnId="{9814CC8B-199C-4E9B-9251-9A3390CE3D8D}">
      <dgm:prSet/>
      <dgm:spPr/>
      <dgm:t>
        <a:bodyPr/>
        <a:lstStyle/>
        <a:p>
          <a:endParaRPr lang="en-US"/>
        </a:p>
      </dgm:t>
    </dgm:pt>
    <dgm:pt modelId="{27BBD21B-454E-46B2-B30C-2E494F877D44}" type="parTrans" cxnId="{9814CC8B-199C-4E9B-9251-9A3390CE3D8D}">
      <dgm:prSet/>
      <dgm:spPr/>
      <dgm:t>
        <a:bodyPr/>
        <a:lstStyle/>
        <a:p>
          <a:endParaRPr lang="en-US"/>
        </a:p>
      </dgm:t>
    </dgm:pt>
    <dgm:pt modelId="{85ECFD8D-9734-4959-8D8B-4FACDBFA67E5}">
      <dgm:prSet custT="1"/>
      <dgm:spPr/>
      <dgm:t>
        <a:bodyPr/>
        <a:lstStyle/>
        <a:p>
          <a:r>
            <a:rPr lang="en-GB" sz="2800" dirty="0"/>
            <a:t>Elderly </a:t>
          </a:r>
        </a:p>
        <a:p>
          <a:r>
            <a:rPr lang="en-GB" sz="2400" dirty="0">
              <a:latin typeface="+mn-lt"/>
            </a:rPr>
            <a:t>(Burton et al., 2022) </a:t>
          </a:r>
          <a:endParaRPr lang="en-US" sz="4000" dirty="0">
            <a:latin typeface="+mn-lt"/>
          </a:endParaRPr>
        </a:p>
      </dgm:t>
    </dgm:pt>
    <dgm:pt modelId="{BBE04D4C-13E1-47DA-87D6-926FE3B041F5}" type="sibTrans" cxnId="{600228D7-8BE6-4824-A58F-D0809094C8A8}">
      <dgm:prSet/>
      <dgm:spPr/>
      <dgm:t>
        <a:bodyPr/>
        <a:lstStyle/>
        <a:p>
          <a:endParaRPr lang="en-US"/>
        </a:p>
      </dgm:t>
    </dgm:pt>
    <dgm:pt modelId="{E00835A7-C335-4866-9690-4E989104B902}" type="parTrans" cxnId="{600228D7-8BE6-4824-A58F-D0809094C8A8}">
      <dgm:prSet/>
      <dgm:spPr/>
      <dgm:t>
        <a:bodyPr/>
        <a:lstStyle/>
        <a:p>
          <a:endParaRPr lang="en-US"/>
        </a:p>
      </dgm:t>
    </dgm:pt>
    <dgm:pt modelId="{1D236C94-DFD3-4CC1-8C8A-800F08DF6BB0}" type="pres">
      <dgm:prSet presAssocID="{133A9CC7-0475-442F-9BAE-D585F9AEF222}" presName="linear" presStyleCnt="0">
        <dgm:presLayoutVars>
          <dgm:animLvl val="lvl"/>
          <dgm:resizeHandles val="exact"/>
        </dgm:presLayoutVars>
      </dgm:prSet>
      <dgm:spPr/>
    </dgm:pt>
    <dgm:pt modelId="{6041445E-098C-4903-9A6F-B8695AAC5E59}" type="pres">
      <dgm:prSet presAssocID="{0E449A20-D6E2-4ABF-AC75-5AD89A7086E5}" presName="parentText" presStyleLbl="node1" presStyleIdx="0" presStyleCnt="3">
        <dgm:presLayoutVars>
          <dgm:chMax val="0"/>
          <dgm:bulletEnabled val="1"/>
        </dgm:presLayoutVars>
      </dgm:prSet>
      <dgm:spPr/>
    </dgm:pt>
    <dgm:pt modelId="{7A73A3FB-2850-4304-BAD1-B41B4B26564E}" type="pres">
      <dgm:prSet presAssocID="{57AC9D55-73A6-4437-BCC9-72245F077717}" presName="spacer" presStyleCnt="0"/>
      <dgm:spPr/>
    </dgm:pt>
    <dgm:pt modelId="{88841986-0268-4308-96E1-66837951E662}" type="pres">
      <dgm:prSet presAssocID="{0F59B911-F44C-4051-8F6B-1D2A6D89FD69}" presName="parentText" presStyleLbl="node1" presStyleIdx="1" presStyleCnt="3">
        <dgm:presLayoutVars>
          <dgm:chMax val="0"/>
          <dgm:bulletEnabled val="1"/>
        </dgm:presLayoutVars>
      </dgm:prSet>
      <dgm:spPr/>
    </dgm:pt>
    <dgm:pt modelId="{A4A90D91-F091-42F6-B2F8-BBF4033E19B2}" type="pres">
      <dgm:prSet presAssocID="{B807FC26-70F6-470D-BDB3-4909540DBCAE}" presName="spacer" presStyleCnt="0"/>
      <dgm:spPr/>
    </dgm:pt>
    <dgm:pt modelId="{7FB026A7-8465-4429-9D9F-F2D99BFC1201}" type="pres">
      <dgm:prSet presAssocID="{85ECFD8D-9734-4959-8D8B-4FACDBFA67E5}" presName="parentText" presStyleLbl="node1" presStyleIdx="2" presStyleCnt="3">
        <dgm:presLayoutVars>
          <dgm:chMax val="0"/>
          <dgm:bulletEnabled val="1"/>
        </dgm:presLayoutVars>
      </dgm:prSet>
      <dgm:spPr/>
    </dgm:pt>
  </dgm:ptLst>
  <dgm:cxnLst>
    <dgm:cxn modelId="{7D41993F-FCA5-4511-B7F6-482696508FC9}" type="presOf" srcId="{85ECFD8D-9734-4959-8D8B-4FACDBFA67E5}" destId="{7FB026A7-8465-4429-9D9F-F2D99BFC1201}" srcOrd="0" destOrd="0" presId="urn:microsoft.com/office/officeart/2005/8/layout/vList2"/>
    <dgm:cxn modelId="{994A2645-20CE-497A-B85C-D9F9F4F2147D}" type="presOf" srcId="{133A9CC7-0475-442F-9BAE-D585F9AEF222}" destId="{1D236C94-DFD3-4CC1-8C8A-800F08DF6BB0}" srcOrd="0" destOrd="0" presId="urn:microsoft.com/office/officeart/2005/8/layout/vList2"/>
    <dgm:cxn modelId="{9814CC8B-199C-4E9B-9251-9A3390CE3D8D}" srcId="{133A9CC7-0475-442F-9BAE-D585F9AEF222}" destId="{0F59B911-F44C-4051-8F6B-1D2A6D89FD69}" srcOrd="1" destOrd="0" parTransId="{27BBD21B-454E-46B2-B30C-2E494F877D44}" sibTransId="{B807FC26-70F6-470D-BDB3-4909540DBCAE}"/>
    <dgm:cxn modelId="{C55CB298-AFCC-478A-9D80-FB0173BC34B2}" type="presOf" srcId="{0E449A20-D6E2-4ABF-AC75-5AD89A7086E5}" destId="{6041445E-098C-4903-9A6F-B8695AAC5E59}" srcOrd="0" destOrd="0" presId="urn:microsoft.com/office/officeart/2005/8/layout/vList2"/>
    <dgm:cxn modelId="{AE119BA2-F515-4492-B6F0-64A1D8349EB8}" type="presOf" srcId="{0F59B911-F44C-4051-8F6B-1D2A6D89FD69}" destId="{88841986-0268-4308-96E1-66837951E662}" srcOrd="0" destOrd="0" presId="urn:microsoft.com/office/officeart/2005/8/layout/vList2"/>
    <dgm:cxn modelId="{600228D7-8BE6-4824-A58F-D0809094C8A8}" srcId="{133A9CC7-0475-442F-9BAE-D585F9AEF222}" destId="{85ECFD8D-9734-4959-8D8B-4FACDBFA67E5}" srcOrd="2" destOrd="0" parTransId="{E00835A7-C335-4866-9690-4E989104B902}" sibTransId="{BBE04D4C-13E1-47DA-87D6-926FE3B041F5}"/>
    <dgm:cxn modelId="{811556DA-3562-409B-9176-555F0DBD16D9}" srcId="{133A9CC7-0475-442F-9BAE-D585F9AEF222}" destId="{0E449A20-D6E2-4ABF-AC75-5AD89A7086E5}" srcOrd="0" destOrd="0" parTransId="{EB38E6DF-ADF0-445B-B031-66785A48867F}" sibTransId="{57AC9D55-73A6-4437-BCC9-72245F077717}"/>
    <dgm:cxn modelId="{D30EFF99-F200-4512-BAA1-FFAA3F15E7B0}" type="presParOf" srcId="{1D236C94-DFD3-4CC1-8C8A-800F08DF6BB0}" destId="{6041445E-098C-4903-9A6F-B8695AAC5E59}" srcOrd="0" destOrd="0" presId="urn:microsoft.com/office/officeart/2005/8/layout/vList2"/>
    <dgm:cxn modelId="{8069764D-67D6-45CE-844F-020AC25F61BF}" type="presParOf" srcId="{1D236C94-DFD3-4CC1-8C8A-800F08DF6BB0}" destId="{7A73A3FB-2850-4304-BAD1-B41B4B26564E}" srcOrd="1" destOrd="0" presId="urn:microsoft.com/office/officeart/2005/8/layout/vList2"/>
    <dgm:cxn modelId="{C27A3E58-4A0D-4FC2-B873-4ACE8BF1C6DA}" type="presParOf" srcId="{1D236C94-DFD3-4CC1-8C8A-800F08DF6BB0}" destId="{88841986-0268-4308-96E1-66837951E662}" srcOrd="2" destOrd="0" presId="urn:microsoft.com/office/officeart/2005/8/layout/vList2"/>
    <dgm:cxn modelId="{FB3180F9-CEEA-4205-8FA4-2B72D0578A10}" type="presParOf" srcId="{1D236C94-DFD3-4CC1-8C8A-800F08DF6BB0}" destId="{A4A90D91-F091-42F6-B2F8-BBF4033E19B2}" srcOrd="3" destOrd="0" presId="urn:microsoft.com/office/officeart/2005/8/layout/vList2"/>
    <dgm:cxn modelId="{ED685723-F1BC-4D89-8F59-229796FE2E05}" type="presParOf" srcId="{1D236C94-DFD3-4CC1-8C8A-800F08DF6BB0}" destId="{7FB026A7-8465-4429-9D9F-F2D99BFC120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98B6C1E-5BAC-4200-933F-987458C8155D}"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6B33C8B-BC61-4347-B296-46824443A219}">
      <dgm:prSet/>
      <dgm:spPr/>
      <dgm:t>
        <a:bodyPr/>
        <a:lstStyle/>
        <a:p>
          <a:pPr>
            <a:lnSpc>
              <a:spcPct val="100000"/>
            </a:lnSpc>
            <a:defRPr cap="all"/>
          </a:pPr>
          <a:r>
            <a:rPr lang="en-GB" dirty="0"/>
            <a:t>Psychologically and emotionally</a:t>
          </a:r>
          <a:endParaRPr lang="en-US" dirty="0"/>
        </a:p>
      </dgm:t>
    </dgm:pt>
    <dgm:pt modelId="{DE474A41-79D6-4CAC-A324-C43CCAF8C772}" type="parTrans" cxnId="{D530914A-8C5E-4361-ADFD-AFD54C0EDD96}">
      <dgm:prSet/>
      <dgm:spPr/>
      <dgm:t>
        <a:bodyPr/>
        <a:lstStyle/>
        <a:p>
          <a:endParaRPr lang="en-US"/>
        </a:p>
      </dgm:t>
    </dgm:pt>
    <dgm:pt modelId="{6875B553-0974-46A2-827D-28F5FC34928D}" type="sibTrans" cxnId="{D530914A-8C5E-4361-ADFD-AFD54C0EDD96}">
      <dgm:prSet/>
      <dgm:spPr/>
      <dgm:t>
        <a:bodyPr/>
        <a:lstStyle/>
        <a:p>
          <a:endParaRPr lang="en-US"/>
        </a:p>
      </dgm:t>
    </dgm:pt>
    <dgm:pt modelId="{F78554CD-A47D-4AE0-91AF-C1B2C1EE3BB2}">
      <dgm:prSet/>
      <dgm:spPr/>
      <dgm:t>
        <a:bodyPr/>
        <a:lstStyle/>
        <a:p>
          <a:pPr>
            <a:lnSpc>
              <a:spcPct val="100000"/>
            </a:lnSpc>
            <a:defRPr cap="all"/>
          </a:pPr>
          <a:r>
            <a:rPr lang="en-US" dirty="0"/>
            <a:t>	Physically</a:t>
          </a:r>
        </a:p>
      </dgm:t>
    </dgm:pt>
    <dgm:pt modelId="{537BBD31-24B2-4973-8A99-EC77865E408D}" type="parTrans" cxnId="{4C6DD6A8-89B1-40F1-9271-E6B4C2D887C8}">
      <dgm:prSet/>
      <dgm:spPr/>
      <dgm:t>
        <a:bodyPr/>
        <a:lstStyle/>
        <a:p>
          <a:endParaRPr lang="en-US"/>
        </a:p>
      </dgm:t>
    </dgm:pt>
    <dgm:pt modelId="{44023221-DA50-47BE-8660-3037E98C9B1D}" type="sibTrans" cxnId="{4C6DD6A8-89B1-40F1-9271-E6B4C2D887C8}">
      <dgm:prSet/>
      <dgm:spPr/>
      <dgm:t>
        <a:bodyPr/>
        <a:lstStyle/>
        <a:p>
          <a:endParaRPr lang="en-US"/>
        </a:p>
      </dgm:t>
    </dgm:pt>
    <dgm:pt modelId="{31C3DBC3-1AB1-45DA-A8CD-AE8D1EF9E571}">
      <dgm:prSet/>
      <dgm:spPr/>
      <dgm:t>
        <a:bodyPr/>
        <a:lstStyle/>
        <a:p>
          <a:pPr>
            <a:lnSpc>
              <a:spcPct val="100000"/>
            </a:lnSpc>
            <a:defRPr cap="all"/>
          </a:pPr>
          <a:r>
            <a:rPr lang="en-GB" dirty="0"/>
            <a:t>Financially </a:t>
          </a:r>
          <a:endParaRPr lang="en-US" dirty="0"/>
        </a:p>
      </dgm:t>
    </dgm:pt>
    <dgm:pt modelId="{1044C9C8-FEDB-452D-B3F9-8B7D3EB70154}" type="parTrans" cxnId="{0955730D-58DD-47B3-A5E3-F1F5495F58F9}">
      <dgm:prSet/>
      <dgm:spPr/>
      <dgm:t>
        <a:bodyPr/>
        <a:lstStyle/>
        <a:p>
          <a:endParaRPr lang="en-US"/>
        </a:p>
      </dgm:t>
    </dgm:pt>
    <dgm:pt modelId="{648AA07F-C2B0-414E-9EDF-49451FD2B356}" type="sibTrans" cxnId="{0955730D-58DD-47B3-A5E3-F1F5495F58F9}">
      <dgm:prSet/>
      <dgm:spPr/>
      <dgm:t>
        <a:bodyPr/>
        <a:lstStyle/>
        <a:p>
          <a:endParaRPr lang="en-US"/>
        </a:p>
      </dgm:t>
    </dgm:pt>
    <dgm:pt modelId="{91E3C365-89E7-4F0F-AA7E-0214644C8F23}" type="pres">
      <dgm:prSet presAssocID="{998B6C1E-5BAC-4200-933F-987458C8155D}" presName="root" presStyleCnt="0">
        <dgm:presLayoutVars>
          <dgm:dir/>
          <dgm:resizeHandles val="exact"/>
        </dgm:presLayoutVars>
      </dgm:prSet>
      <dgm:spPr/>
    </dgm:pt>
    <dgm:pt modelId="{F1B5BCF5-3CB4-420D-9C79-9B578C9F2225}" type="pres">
      <dgm:prSet presAssocID="{A6B33C8B-BC61-4347-B296-46824443A219}" presName="compNode" presStyleCnt="0"/>
      <dgm:spPr/>
    </dgm:pt>
    <dgm:pt modelId="{9F7D23C3-F32E-47BD-833D-09CEB44C219C}" type="pres">
      <dgm:prSet presAssocID="{A6B33C8B-BC61-4347-B296-46824443A219}" presName="iconBgRect" presStyleLbl="bgShp" presStyleIdx="0" presStyleCnt="3"/>
      <dgm:spPr/>
    </dgm:pt>
    <dgm:pt modelId="{4118669F-9FE8-4AC2-B2A5-D4D97D6B380E}" type="pres">
      <dgm:prSet presAssocID="{A6B33C8B-BC61-4347-B296-46824443A2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01EA5C2A-650E-4E33-B9B9-AEF6708338EC}" type="pres">
      <dgm:prSet presAssocID="{A6B33C8B-BC61-4347-B296-46824443A219}" presName="spaceRect" presStyleCnt="0"/>
      <dgm:spPr/>
    </dgm:pt>
    <dgm:pt modelId="{6C46AE9D-67EA-433F-B3AC-34F2468559BE}" type="pres">
      <dgm:prSet presAssocID="{A6B33C8B-BC61-4347-B296-46824443A219}" presName="textRect" presStyleLbl="revTx" presStyleIdx="0" presStyleCnt="3">
        <dgm:presLayoutVars>
          <dgm:chMax val="1"/>
          <dgm:chPref val="1"/>
        </dgm:presLayoutVars>
      </dgm:prSet>
      <dgm:spPr/>
    </dgm:pt>
    <dgm:pt modelId="{37E7F2A9-2AE7-44DC-9D1B-CED07717B265}" type="pres">
      <dgm:prSet presAssocID="{6875B553-0974-46A2-827D-28F5FC34928D}" presName="sibTrans" presStyleCnt="0"/>
      <dgm:spPr/>
    </dgm:pt>
    <dgm:pt modelId="{39EDB25A-0FAB-47F0-82A1-0EA631E61D1F}" type="pres">
      <dgm:prSet presAssocID="{F78554CD-A47D-4AE0-91AF-C1B2C1EE3BB2}" presName="compNode" presStyleCnt="0"/>
      <dgm:spPr/>
    </dgm:pt>
    <dgm:pt modelId="{C80F4D92-9757-4A13-8872-782BB722533A}" type="pres">
      <dgm:prSet presAssocID="{F78554CD-A47D-4AE0-91AF-C1B2C1EE3BB2}" presName="iconBgRect" presStyleLbl="bgShp" presStyleIdx="1" presStyleCnt="3"/>
      <dgm:spPr/>
    </dgm:pt>
    <dgm:pt modelId="{5C13BE74-1C81-45D5-AEAD-60922263E03F}" type="pres">
      <dgm:prSet presAssocID="{F78554CD-A47D-4AE0-91AF-C1B2C1EE3B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a:ext>
      </dgm:extLst>
    </dgm:pt>
    <dgm:pt modelId="{2E1B8BC1-C333-4458-AE46-902F0C701AD2}" type="pres">
      <dgm:prSet presAssocID="{F78554CD-A47D-4AE0-91AF-C1B2C1EE3BB2}" presName="spaceRect" presStyleCnt="0"/>
      <dgm:spPr/>
    </dgm:pt>
    <dgm:pt modelId="{F6BFDCFB-C840-4D6E-AE8C-269AAA14BA93}" type="pres">
      <dgm:prSet presAssocID="{F78554CD-A47D-4AE0-91AF-C1B2C1EE3BB2}" presName="textRect" presStyleLbl="revTx" presStyleIdx="1" presStyleCnt="3" custScaleX="103786" custLinFactNeighborX="-16665" custLinFactNeighborY="-3276">
        <dgm:presLayoutVars>
          <dgm:chMax val="1"/>
          <dgm:chPref val="1"/>
        </dgm:presLayoutVars>
      </dgm:prSet>
      <dgm:spPr/>
    </dgm:pt>
    <dgm:pt modelId="{3EA7CC56-BB17-454F-BCFD-B5AEE88B239E}" type="pres">
      <dgm:prSet presAssocID="{44023221-DA50-47BE-8660-3037E98C9B1D}" presName="sibTrans" presStyleCnt="0"/>
      <dgm:spPr/>
    </dgm:pt>
    <dgm:pt modelId="{B4E49639-EFD5-4A63-BF8A-782B947275E0}" type="pres">
      <dgm:prSet presAssocID="{31C3DBC3-1AB1-45DA-A8CD-AE8D1EF9E571}" presName="compNode" presStyleCnt="0"/>
      <dgm:spPr/>
    </dgm:pt>
    <dgm:pt modelId="{D3A16A76-BDB6-478A-9910-6D5B20A53468}" type="pres">
      <dgm:prSet presAssocID="{31C3DBC3-1AB1-45DA-A8CD-AE8D1EF9E571}" presName="iconBgRect" presStyleLbl="bgShp" presStyleIdx="2" presStyleCnt="3"/>
      <dgm:spPr/>
    </dgm:pt>
    <dgm:pt modelId="{3190F150-F48E-41FD-822F-79E0353FB112}" type="pres">
      <dgm:prSet presAssocID="{31C3DBC3-1AB1-45DA-A8CD-AE8D1EF9E5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FC36AADC-5D1E-4531-A53D-A26A0E264096}" type="pres">
      <dgm:prSet presAssocID="{31C3DBC3-1AB1-45DA-A8CD-AE8D1EF9E571}" presName="spaceRect" presStyleCnt="0"/>
      <dgm:spPr/>
    </dgm:pt>
    <dgm:pt modelId="{6F651A87-2D0C-4928-AC9B-9B9F78FA6219}" type="pres">
      <dgm:prSet presAssocID="{31C3DBC3-1AB1-45DA-A8CD-AE8D1EF9E571}" presName="textRect" presStyleLbl="revTx" presStyleIdx="2" presStyleCnt="3">
        <dgm:presLayoutVars>
          <dgm:chMax val="1"/>
          <dgm:chPref val="1"/>
        </dgm:presLayoutVars>
      </dgm:prSet>
      <dgm:spPr/>
    </dgm:pt>
  </dgm:ptLst>
  <dgm:cxnLst>
    <dgm:cxn modelId="{0955730D-58DD-47B3-A5E3-F1F5495F58F9}" srcId="{998B6C1E-5BAC-4200-933F-987458C8155D}" destId="{31C3DBC3-1AB1-45DA-A8CD-AE8D1EF9E571}" srcOrd="2" destOrd="0" parTransId="{1044C9C8-FEDB-452D-B3F9-8B7D3EB70154}" sibTransId="{648AA07F-C2B0-414E-9EDF-49451FD2B356}"/>
    <dgm:cxn modelId="{9720DE3C-D25C-45AC-8781-846E66338971}" type="presOf" srcId="{A6B33C8B-BC61-4347-B296-46824443A219}" destId="{6C46AE9D-67EA-433F-B3AC-34F2468559BE}" srcOrd="0" destOrd="0" presId="urn:microsoft.com/office/officeart/2018/5/layout/IconCircleLabelList"/>
    <dgm:cxn modelId="{D530914A-8C5E-4361-ADFD-AFD54C0EDD96}" srcId="{998B6C1E-5BAC-4200-933F-987458C8155D}" destId="{A6B33C8B-BC61-4347-B296-46824443A219}" srcOrd="0" destOrd="0" parTransId="{DE474A41-79D6-4CAC-A324-C43CCAF8C772}" sibTransId="{6875B553-0974-46A2-827D-28F5FC34928D}"/>
    <dgm:cxn modelId="{52DD9587-4583-4B11-AC18-4B5B398D3ABB}" type="presOf" srcId="{998B6C1E-5BAC-4200-933F-987458C8155D}" destId="{91E3C365-89E7-4F0F-AA7E-0214644C8F23}" srcOrd="0" destOrd="0" presId="urn:microsoft.com/office/officeart/2018/5/layout/IconCircleLabelList"/>
    <dgm:cxn modelId="{4C6DD6A8-89B1-40F1-9271-E6B4C2D887C8}" srcId="{998B6C1E-5BAC-4200-933F-987458C8155D}" destId="{F78554CD-A47D-4AE0-91AF-C1B2C1EE3BB2}" srcOrd="1" destOrd="0" parTransId="{537BBD31-24B2-4973-8A99-EC77865E408D}" sibTransId="{44023221-DA50-47BE-8660-3037E98C9B1D}"/>
    <dgm:cxn modelId="{07D018C6-18B8-443D-B11B-70F4CBF88D27}" type="presOf" srcId="{F78554CD-A47D-4AE0-91AF-C1B2C1EE3BB2}" destId="{F6BFDCFB-C840-4D6E-AE8C-269AAA14BA93}" srcOrd="0" destOrd="0" presId="urn:microsoft.com/office/officeart/2018/5/layout/IconCircleLabelList"/>
    <dgm:cxn modelId="{DF5FB2FD-4784-4D99-92C3-0908C88BB065}" type="presOf" srcId="{31C3DBC3-1AB1-45DA-A8CD-AE8D1EF9E571}" destId="{6F651A87-2D0C-4928-AC9B-9B9F78FA6219}" srcOrd="0" destOrd="0" presId="urn:microsoft.com/office/officeart/2018/5/layout/IconCircleLabelList"/>
    <dgm:cxn modelId="{ACFF8436-81AF-4D65-96FF-6BE531F47AD8}" type="presParOf" srcId="{91E3C365-89E7-4F0F-AA7E-0214644C8F23}" destId="{F1B5BCF5-3CB4-420D-9C79-9B578C9F2225}" srcOrd="0" destOrd="0" presId="urn:microsoft.com/office/officeart/2018/5/layout/IconCircleLabelList"/>
    <dgm:cxn modelId="{838CA5EF-EEB9-47F0-82B7-56A4E479DE4E}" type="presParOf" srcId="{F1B5BCF5-3CB4-420D-9C79-9B578C9F2225}" destId="{9F7D23C3-F32E-47BD-833D-09CEB44C219C}" srcOrd="0" destOrd="0" presId="urn:microsoft.com/office/officeart/2018/5/layout/IconCircleLabelList"/>
    <dgm:cxn modelId="{84B0581F-34B5-4330-8185-ACD8B19FD71A}" type="presParOf" srcId="{F1B5BCF5-3CB4-420D-9C79-9B578C9F2225}" destId="{4118669F-9FE8-4AC2-B2A5-D4D97D6B380E}" srcOrd="1" destOrd="0" presId="urn:microsoft.com/office/officeart/2018/5/layout/IconCircleLabelList"/>
    <dgm:cxn modelId="{F66186F8-1CED-401B-90F1-56C9D2B321F9}" type="presParOf" srcId="{F1B5BCF5-3CB4-420D-9C79-9B578C9F2225}" destId="{01EA5C2A-650E-4E33-B9B9-AEF6708338EC}" srcOrd="2" destOrd="0" presId="urn:microsoft.com/office/officeart/2018/5/layout/IconCircleLabelList"/>
    <dgm:cxn modelId="{31D3632B-58C6-4773-95A5-20A3FD1B9385}" type="presParOf" srcId="{F1B5BCF5-3CB4-420D-9C79-9B578C9F2225}" destId="{6C46AE9D-67EA-433F-B3AC-34F2468559BE}" srcOrd="3" destOrd="0" presId="urn:microsoft.com/office/officeart/2018/5/layout/IconCircleLabelList"/>
    <dgm:cxn modelId="{0B675E05-3D52-4F31-8FCB-FEBC2A9DE2EC}" type="presParOf" srcId="{91E3C365-89E7-4F0F-AA7E-0214644C8F23}" destId="{37E7F2A9-2AE7-44DC-9D1B-CED07717B265}" srcOrd="1" destOrd="0" presId="urn:microsoft.com/office/officeart/2018/5/layout/IconCircleLabelList"/>
    <dgm:cxn modelId="{E5A48076-04D2-47FE-8FEB-D892927CD2BF}" type="presParOf" srcId="{91E3C365-89E7-4F0F-AA7E-0214644C8F23}" destId="{39EDB25A-0FAB-47F0-82A1-0EA631E61D1F}" srcOrd="2" destOrd="0" presId="urn:microsoft.com/office/officeart/2018/5/layout/IconCircleLabelList"/>
    <dgm:cxn modelId="{8740E4A4-2946-4710-A56E-0F9366008638}" type="presParOf" srcId="{39EDB25A-0FAB-47F0-82A1-0EA631E61D1F}" destId="{C80F4D92-9757-4A13-8872-782BB722533A}" srcOrd="0" destOrd="0" presId="urn:microsoft.com/office/officeart/2018/5/layout/IconCircleLabelList"/>
    <dgm:cxn modelId="{1D9ECA4B-ED86-4BF6-9219-EFAEE5AB8353}" type="presParOf" srcId="{39EDB25A-0FAB-47F0-82A1-0EA631E61D1F}" destId="{5C13BE74-1C81-45D5-AEAD-60922263E03F}" srcOrd="1" destOrd="0" presId="urn:microsoft.com/office/officeart/2018/5/layout/IconCircleLabelList"/>
    <dgm:cxn modelId="{0BAC75DD-4631-472F-BDB7-15858FAE6916}" type="presParOf" srcId="{39EDB25A-0FAB-47F0-82A1-0EA631E61D1F}" destId="{2E1B8BC1-C333-4458-AE46-902F0C701AD2}" srcOrd="2" destOrd="0" presId="urn:microsoft.com/office/officeart/2018/5/layout/IconCircleLabelList"/>
    <dgm:cxn modelId="{BB7545FB-95E0-4BB2-A06A-A66ED5DB2345}" type="presParOf" srcId="{39EDB25A-0FAB-47F0-82A1-0EA631E61D1F}" destId="{F6BFDCFB-C840-4D6E-AE8C-269AAA14BA93}" srcOrd="3" destOrd="0" presId="urn:microsoft.com/office/officeart/2018/5/layout/IconCircleLabelList"/>
    <dgm:cxn modelId="{43264FB6-DCE2-40A9-A962-403C8E6B3C35}" type="presParOf" srcId="{91E3C365-89E7-4F0F-AA7E-0214644C8F23}" destId="{3EA7CC56-BB17-454F-BCFD-B5AEE88B239E}" srcOrd="3" destOrd="0" presId="urn:microsoft.com/office/officeart/2018/5/layout/IconCircleLabelList"/>
    <dgm:cxn modelId="{E952A8D3-5A45-408B-A5A5-B0156656DAC3}" type="presParOf" srcId="{91E3C365-89E7-4F0F-AA7E-0214644C8F23}" destId="{B4E49639-EFD5-4A63-BF8A-782B947275E0}" srcOrd="4" destOrd="0" presId="urn:microsoft.com/office/officeart/2018/5/layout/IconCircleLabelList"/>
    <dgm:cxn modelId="{48984C87-DB4B-49DC-93A7-F4EA28432CF0}" type="presParOf" srcId="{B4E49639-EFD5-4A63-BF8A-782B947275E0}" destId="{D3A16A76-BDB6-478A-9910-6D5B20A53468}" srcOrd="0" destOrd="0" presId="urn:microsoft.com/office/officeart/2018/5/layout/IconCircleLabelList"/>
    <dgm:cxn modelId="{4D81691F-AEF7-4394-A7B2-3D6E170D5001}" type="presParOf" srcId="{B4E49639-EFD5-4A63-BF8A-782B947275E0}" destId="{3190F150-F48E-41FD-822F-79E0353FB112}" srcOrd="1" destOrd="0" presId="urn:microsoft.com/office/officeart/2018/5/layout/IconCircleLabelList"/>
    <dgm:cxn modelId="{E2701EA8-4D2A-4ADC-A0CF-9E36921D7FFB}" type="presParOf" srcId="{B4E49639-EFD5-4A63-BF8A-782B947275E0}" destId="{FC36AADC-5D1E-4531-A53D-A26A0E264096}" srcOrd="2" destOrd="0" presId="urn:microsoft.com/office/officeart/2018/5/layout/IconCircleLabelList"/>
    <dgm:cxn modelId="{50158744-5205-4FBC-BBC7-75D100BB0E4E}" type="presParOf" srcId="{B4E49639-EFD5-4A63-BF8A-782B947275E0}" destId="{6F651A87-2D0C-4928-AC9B-9B9F78FA621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ACED53-5492-4522-9B91-710498E7DEF5}"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8D3E2939-E3AD-4FC4-98E2-3F3943A41D2C}">
      <dgm:prSet/>
      <dgm:spPr/>
      <dgm:t>
        <a:bodyPr/>
        <a:lstStyle/>
        <a:p>
          <a:r>
            <a:rPr lang="en-GB" b="0" i="0" u="sng" baseline="0" dirty="0"/>
            <a:t>Developing technology </a:t>
          </a:r>
        </a:p>
        <a:p>
          <a:r>
            <a:rPr lang="en-GB" b="0" i="0" baseline="0" dirty="0"/>
            <a:t>UK as well as worldwide countries are facing a large shift in technologies through the use of AI and many developing technologies (Bellasio et al., 2020)</a:t>
          </a:r>
          <a:endParaRPr lang="en-US" dirty="0"/>
        </a:p>
      </dgm:t>
    </dgm:pt>
    <dgm:pt modelId="{259939AD-5BAA-426D-97E0-D0570181AE7A}" type="parTrans" cxnId="{E04C756D-C4CA-4A75-A519-68F36BAFFC37}">
      <dgm:prSet/>
      <dgm:spPr/>
      <dgm:t>
        <a:bodyPr/>
        <a:lstStyle/>
        <a:p>
          <a:endParaRPr lang="en-US"/>
        </a:p>
      </dgm:t>
    </dgm:pt>
    <dgm:pt modelId="{BAFB0563-E3C8-4F63-8640-B0B6E433FB5A}" type="sibTrans" cxnId="{E04C756D-C4CA-4A75-A519-68F36BAFFC37}">
      <dgm:prSet/>
      <dgm:spPr/>
      <dgm:t>
        <a:bodyPr/>
        <a:lstStyle/>
        <a:p>
          <a:endParaRPr lang="en-US"/>
        </a:p>
      </dgm:t>
    </dgm:pt>
    <dgm:pt modelId="{FAE2EF44-ECBB-4529-B8DC-7F88A3FFAFA6}">
      <dgm:prSet/>
      <dgm:spPr/>
      <dgm:t>
        <a:bodyPr/>
        <a:lstStyle/>
        <a:p>
          <a:r>
            <a:rPr lang="en-GB" u="sng" dirty="0"/>
            <a:t>Cryptocurrency </a:t>
          </a:r>
          <a:endParaRPr lang="en-US" dirty="0"/>
        </a:p>
      </dgm:t>
    </dgm:pt>
    <dgm:pt modelId="{F5A6E388-1540-4571-A60B-E5429742847A}" type="parTrans" cxnId="{A3621E80-16DA-42C8-891C-18B0C2F15A4E}">
      <dgm:prSet/>
      <dgm:spPr/>
      <dgm:t>
        <a:bodyPr/>
        <a:lstStyle/>
        <a:p>
          <a:endParaRPr lang="en-US"/>
        </a:p>
      </dgm:t>
    </dgm:pt>
    <dgm:pt modelId="{BDFD1E7F-A13F-4B55-8A8E-1A47DCE424A0}" type="sibTrans" cxnId="{A3621E80-16DA-42C8-891C-18B0C2F15A4E}">
      <dgm:prSet/>
      <dgm:spPr/>
      <dgm:t>
        <a:bodyPr/>
        <a:lstStyle/>
        <a:p>
          <a:endParaRPr lang="en-US"/>
        </a:p>
      </dgm:t>
    </dgm:pt>
    <dgm:pt modelId="{60233269-205F-4D40-A9F4-192E4FD9F553}">
      <dgm:prSet/>
      <dgm:spPr/>
      <dgm:t>
        <a:bodyPr/>
        <a:lstStyle/>
        <a:p>
          <a:r>
            <a:rPr lang="en-GB" dirty="0"/>
            <a:t>Increases in Cryptocurrency has related in many different types of cryptocurrency frauds. Cryptocurrency has increased use of bitcoin exchanges as well as hacking against markets and exchanges (Anderson et al., 2019)</a:t>
          </a:r>
          <a:endParaRPr lang="en-US" dirty="0"/>
        </a:p>
      </dgm:t>
    </dgm:pt>
    <dgm:pt modelId="{8E174828-EFE9-4267-A67C-B64280AF3CED}" type="parTrans" cxnId="{42B6B2A5-2C9F-4F1B-AF8F-10BA5BDC0BCC}">
      <dgm:prSet/>
      <dgm:spPr/>
      <dgm:t>
        <a:bodyPr/>
        <a:lstStyle/>
        <a:p>
          <a:endParaRPr lang="en-US"/>
        </a:p>
      </dgm:t>
    </dgm:pt>
    <dgm:pt modelId="{9E2BC837-DAF6-4EBD-9E6B-68DE98382B0D}" type="sibTrans" cxnId="{42B6B2A5-2C9F-4F1B-AF8F-10BA5BDC0BCC}">
      <dgm:prSet/>
      <dgm:spPr/>
      <dgm:t>
        <a:bodyPr/>
        <a:lstStyle/>
        <a:p>
          <a:endParaRPr lang="en-US"/>
        </a:p>
      </dgm:t>
    </dgm:pt>
    <dgm:pt modelId="{4B286D14-A850-429A-94F9-4DE48C300001}">
      <dgm:prSet/>
      <dgm:spPr/>
      <dgm:t>
        <a:bodyPr/>
        <a:lstStyle/>
        <a:p>
          <a:r>
            <a:rPr lang="en-GB" u="sng" dirty="0"/>
            <a:t>Coronavirus Pandemic</a:t>
          </a:r>
          <a:endParaRPr lang="en-US" dirty="0"/>
        </a:p>
      </dgm:t>
    </dgm:pt>
    <dgm:pt modelId="{DE43BD8C-E2F0-4296-9FAF-1BC37458BC77}" type="parTrans" cxnId="{B2547437-DFA6-453E-B1CF-7D9A6E1E312A}">
      <dgm:prSet/>
      <dgm:spPr/>
      <dgm:t>
        <a:bodyPr/>
        <a:lstStyle/>
        <a:p>
          <a:endParaRPr lang="en-US"/>
        </a:p>
      </dgm:t>
    </dgm:pt>
    <dgm:pt modelId="{BE72F940-E226-4BA9-8FC1-090572056476}" type="sibTrans" cxnId="{B2547437-DFA6-453E-B1CF-7D9A6E1E312A}">
      <dgm:prSet/>
      <dgm:spPr/>
      <dgm:t>
        <a:bodyPr/>
        <a:lstStyle/>
        <a:p>
          <a:endParaRPr lang="en-US"/>
        </a:p>
      </dgm:t>
    </dgm:pt>
    <dgm:pt modelId="{F0D9491A-5F54-444F-AA0C-5D1C38887AC1}">
      <dgm:prSet/>
      <dgm:spPr/>
      <dgm:t>
        <a:bodyPr/>
        <a:lstStyle/>
        <a:p>
          <a:r>
            <a:rPr lang="en-GB" dirty="0"/>
            <a:t>According to Payne (2020) most fraud types had increased during the first few months intro the pandemic in 2020, compared to the same months in 2019. </a:t>
          </a:r>
          <a:endParaRPr lang="en-US" dirty="0"/>
        </a:p>
      </dgm:t>
    </dgm:pt>
    <dgm:pt modelId="{B8211087-5E67-48A7-A23C-573743757A99}" type="parTrans" cxnId="{D96346AF-CBD7-45BF-92C5-2A70BF96990A}">
      <dgm:prSet/>
      <dgm:spPr/>
      <dgm:t>
        <a:bodyPr/>
        <a:lstStyle/>
        <a:p>
          <a:endParaRPr lang="en-US"/>
        </a:p>
      </dgm:t>
    </dgm:pt>
    <dgm:pt modelId="{D508F553-9B86-44DC-929A-EEAF75DAF63F}" type="sibTrans" cxnId="{D96346AF-CBD7-45BF-92C5-2A70BF96990A}">
      <dgm:prSet/>
      <dgm:spPr/>
      <dgm:t>
        <a:bodyPr/>
        <a:lstStyle/>
        <a:p>
          <a:endParaRPr lang="en-US"/>
        </a:p>
      </dgm:t>
    </dgm:pt>
    <dgm:pt modelId="{D9108CB5-948F-42DA-ADA7-710C6B77CF9C}" type="pres">
      <dgm:prSet presAssocID="{7AACED53-5492-4522-9B91-710498E7DEF5}" presName="CompostProcess" presStyleCnt="0">
        <dgm:presLayoutVars>
          <dgm:dir/>
          <dgm:resizeHandles val="exact"/>
        </dgm:presLayoutVars>
      </dgm:prSet>
      <dgm:spPr/>
    </dgm:pt>
    <dgm:pt modelId="{87BBB45D-9009-4BB8-8068-4B68DC220BEA}" type="pres">
      <dgm:prSet presAssocID="{7AACED53-5492-4522-9B91-710498E7DEF5}" presName="arrow" presStyleLbl="bgShp" presStyleIdx="0" presStyleCnt="1" custScaleX="110332"/>
      <dgm:spPr/>
    </dgm:pt>
    <dgm:pt modelId="{75F87D8D-16E0-4334-92FA-D93B34E601DC}" type="pres">
      <dgm:prSet presAssocID="{7AACED53-5492-4522-9B91-710498E7DEF5}" presName="linearProcess" presStyleCnt="0"/>
      <dgm:spPr/>
    </dgm:pt>
    <dgm:pt modelId="{94EE3F75-993F-4BD5-B564-32BAA4A619D3}" type="pres">
      <dgm:prSet presAssocID="{8D3E2939-E3AD-4FC4-98E2-3F3943A41D2C}" presName="textNode" presStyleLbl="node1" presStyleIdx="0" presStyleCnt="3" custScaleY="144571">
        <dgm:presLayoutVars>
          <dgm:bulletEnabled val="1"/>
        </dgm:presLayoutVars>
      </dgm:prSet>
      <dgm:spPr/>
    </dgm:pt>
    <dgm:pt modelId="{4D607181-2AA2-4F64-A36E-442BB5CC9EF7}" type="pres">
      <dgm:prSet presAssocID="{BAFB0563-E3C8-4F63-8640-B0B6E433FB5A}" presName="sibTrans" presStyleCnt="0"/>
      <dgm:spPr/>
    </dgm:pt>
    <dgm:pt modelId="{547A3AAA-2E94-4472-B29E-4204D01174C0}" type="pres">
      <dgm:prSet presAssocID="{FAE2EF44-ECBB-4529-B8DC-7F88A3FFAFA6}" presName="textNode" presStyleLbl="node1" presStyleIdx="1" presStyleCnt="3" custScaleY="147800">
        <dgm:presLayoutVars>
          <dgm:bulletEnabled val="1"/>
        </dgm:presLayoutVars>
      </dgm:prSet>
      <dgm:spPr/>
    </dgm:pt>
    <dgm:pt modelId="{301B4EFD-C5E4-49C2-9C7D-853F60D579CA}" type="pres">
      <dgm:prSet presAssocID="{BDFD1E7F-A13F-4B55-8A8E-1A47DCE424A0}" presName="sibTrans" presStyleCnt="0"/>
      <dgm:spPr/>
    </dgm:pt>
    <dgm:pt modelId="{C45F3B38-72AC-4C39-B4E1-7B67F783D6A0}" type="pres">
      <dgm:prSet presAssocID="{4B286D14-A850-429A-94F9-4DE48C300001}" presName="textNode" presStyleLbl="node1" presStyleIdx="2" presStyleCnt="3" custScaleY="146185">
        <dgm:presLayoutVars>
          <dgm:bulletEnabled val="1"/>
        </dgm:presLayoutVars>
      </dgm:prSet>
      <dgm:spPr/>
    </dgm:pt>
  </dgm:ptLst>
  <dgm:cxnLst>
    <dgm:cxn modelId="{FBE12C00-5BE0-41BB-8A86-476FBD2D9995}" type="presOf" srcId="{F0D9491A-5F54-444F-AA0C-5D1C38887AC1}" destId="{C45F3B38-72AC-4C39-B4E1-7B67F783D6A0}" srcOrd="0" destOrd="1" presId="urn:microsoft.com/office/officeart/2005/8/layout/hProcess9"/>
    <dgm:cxn modelId="{B2547437-DFA6-453E-B1CF-7D9A6E1E312A}" srcId="{7AACED53-5492-4522-9B91-710498E7DEF5}" destId="{4B286D14-A850-429A-94F9-4DE48C300001}" srcOrd="2" destOrd="0" parTransId="{DE43BD8C-E2F0-4296-9FAF-1BC37458BC77}" sibTransId="{BE72F940-E226-4BA9-8FC1-090572056476}"/>
    <dgm:cxn modelId="{63E5A942-A716-4A49-B494-D2F2A9E7AA2D}" type="presOf" srcId="{7AACED53-5492-4522-9B91-710498E7DEF5}" destId="{D9108CB5-948F-42DA-ADA7-710C6B77CF9C}" srcOrd="0" destOrd="0" presId="urn:microsoft.com/office/officeart/2005/8/layout/hProcess9"/>
    <dgm:cxn modelId="{E04C756D-C4CA-4A75-A519-68F36BAFFC37}" srcId="{7AACED53-5492-4522-9B91-710498E7DEF5}" destId="{8D3E2939-E3AD-4FC4-98E2-3F3943A41D2C}" srcOrd="0" destOrd="0" parTransId="{259939AD-5BAA-426D-97E0-D0570181AE7A}" sibTransId="{BAFB0563-E3C8-4F63-8640-B0B6E433FB5A}"/>
    <dgm:cxn modelId="{A3621E80-16DA-42C8-891C-18B0C2F15A4E}" srcId="{7AACED53-5492-4522-9B91-710498E7DEF5}" destId="{FAE2EF44-ECBB-4529-B8DC-7F88A3FFAFA6}" srcOrd="1" destOrd="0" parTransId="{F5A6E388-1540-4571-A60B-E5429742847A}" sibTransId="{BDFD1E7F-A13F-4B55-8A8E-1A47DCE424A0}"/>
    <dgm:cxn modelId="{0D2AE6A4-3083-4B41-B14D-CD27E5BD6C7F}" type="presOf" srcId="{FAE2EF44-ECBB-4529-B8DC-7F88A3FFAFA6}" destId="{547A3AAA-2E94-4472-B29E-4204D01174C0}" srcOrd="0" destOrd="0" presId="urn:microsoft.com/office/officeart/2005/8/layout/hProcess9"/>
    <dgm:cxn modelId="{42B6B2A5-2C9F-4F1B-AF8F-10BA5BDC0BCC}" srcId="{FAE2EF44-ECBB-4529-B8DC-7F88A3FFAFA6}" destId="{60233269-205F-4D40-A9F4-192E4FD9F553}" srcOrd="0" destOrd="0" parTransId="{8E174828-EFE9-4267-A67C-B64280AF3CED}" sibTransId="{9E2BC837-DAF6-4EBD-9E6B-68DE98382B0D}"/>
    <dgm:cxn modelId="{D96346AF-CBD7-45BF-92C5-2A70BF96990A}" srcId="{4B286D14-A850-429A-94F9-4DE48C300001}" destId="{F0D9491A-5F54-444F-AA0C-5D1C38887AC1}" srcOrd="0" destOrd="0" parTransId="{B8211087-5E67-48A7-A23C-573743757A99}" sibTransId="{D508F553-9B86-44DC-929A-EEAF75DAF63F}"/>
    <dgm:cxn modelId="{BB9993AF-7106-4CC7-BA25-617543394E16}" type="presOf" srcId="{4B286D14-A850-429A-94F9-4DE48C300001}" destId="{C45F3B38-72AC-4C39-B4E1-7B67F783D6A0}" srcOrd="0" destOrd="0" presId="urn:microsoft.com/office/officeart/2005/8/layout/hProcess9"/>
    <dgm:cxn modelId="{F30A2FBA-52FB-4C2B-8676-F6A0481CD097}" type="presOf" srcId="{60233269-205F-4D40-A9F4-192E4FD9F553}" destId="{547A3AAA-2E94-4472-B29E-4204D01174C0}" srcOrd="0" destOrd="1" presId="urn:microsoft.com/office/officeart/2005/8/layout/hProcess9"/>
    <dgm:cxn modelId="{10FFA0C4-5858-456C-A829-411B44CB4D45}" type="presOf" srcId="{8D3E2939-E3AD-4FC4-98E2-3F3943A41D2C}" destId="{94EE3F75-993F-4BD5-B564-32BAA4A619D3}" srcOrd="0" destOrd="0" presId="urn:microsoft.com/office/officeart/2005/8/layout/hProcess9"/>
    <dgm:cxn modelId="{F1C5D245-4430-4492-96E1-EEB0EB378E6D}" type="presParOf" srcId="{D9108CB5-948F-42DA-ADA7-710C6B77CF9C}" destId="{87BBB45D-9009-4BB8-8068-4B68DC220BEA}" srcOrd="0" destOrd="0" presId="urn:microsoft.com/office/officeart/2005/8/layout/hProcess9"/>
    <dgm:cxn modelId="{C0189EC4-F66B-417C-B927-5BCC18F71AD0}" type="presParOf" srcId="{D9108CB5-948F-42DA-ADA7-710C6B77CF9C}" destId="{75F87D8D-16E0-4334-92FA-D93B34E601DC}" srcOrd="1" destOrd="0" presId="urn:microsoft.com/office/officeart/2005/8/layout/hProcess9"/>
    <dgm:cxn modelId="{0D873D6D-10E1-4F26-B862-6D6E89C2B7F3}" type="presParOf" srcId="{75F87D8D-16E0-4334-92FA-D93B34E601DC}" destId="{94EE3F75-993F-4BD5-B564-32BAA4A619D3}" srcOrd="0" destOrd="0" presId="urn:microsoft.com/office/officeart/2005/8/layout/hProcess9"/>
    <dgm:cxn modelId="{761597A9-E785-4088-8F92-39C6C16FD351}" type="presParOf" srcId="{75F87D8D-16E0-4334-92FA-D93B34E601DC}" destId="{4D607181-2AA2-4F64-A36E-442BB5CC9EF7}" srcOrd="1" destOrd="0" presId="urn:microsoft.com/office/officeart/2005/8/layout/hProcess9"/>
    <dgm:cxn modelId="{7413065E-FCEC-4BD3-AA8C-8C69DA9FC5AB}" type="presParOf" srcId="{75F87D8D-16E0-4334-92FA-D93B34E601DC}" destId="{547A3AAA-2E94-4472-B29E-4204D01174C0}" srcOrd="2" destOrd="0" presId="urn:microsoft.com/office/officeart/2005/8/layout/hProcess9"/>
    <dgm:cxn modelId="{8CD4F1F8-DD3D-44F4-85E2-EB6D4AAA150F}" type="presParOf" srcId="{75F87D8D-16E0-4334-92FA-D93B34E601DC}" destId="{301B4EFD-C5E4-49C2-9C7D-853F60D579CA}" srcOrd="3" destOrd="0" presId="urn:microsoft.com/office/officeart/2005/8/layout/hProcess9"/>
    <dgm:cxn modelId="{3CC17ACF-8A62-4169-8003-7B67087ADB34}" type="presParOf" srcId="{75F87D8D-16E0-4334-92FA-D93B34E601DC}" destId="{C45F3B38-72AC-4C39-B4E1-7B67F783D6A0}"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531783-7425-47BD-8ABC-AA20182B7302}"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E75A684E-3EFF-46E9-9046-424C4C3BEEF2}">
      <dgm:prSet/>
      <dgm:spPr/>
      <dgm:t>
        <a:bodyPr/>
        <a:lstStyle/>
        <a:p>
          <a:pPr>
            <a:defRPr cap="all"/>
          </a:pPr>
          <a:r>
            <a:rPr lang="en-GB" dirty="0"/>
            <a:t>Pursue </a:t>
          </a:r>
          <a:endParaRPr lang="en-US" dirty="0"/>
        </a:p>
      </dgm:t>
    </dgm:pt>
    <dgm:pt modelId="{5D3BB00A-D260-4818-A640-E4016F45D817}" type="parTrans" cxnId="{900C17EE-10AC-4D32-941C-25B0D6516C3A}">
      <dgm:prSet/>
      <dgm:spPr/>
      <dgm:t>
        <a:bodyPr/>
        <a:lstStyle/>
        <a:p>
          <a:endParaRPr lang="en-US"/>
        </a:p>
      </dgm:t>
    </dgm:pt>
    <dgm:pt modelId="{7008F906-DA58-46A8-A7D5-BBC4D34BE18B}" type="sibTrans" cxnId="{900C17EE-10AC-4D32-941C-25B0D6516C3A}">
      <dgm:prSet/>
      <dgm:spPr/>
      <dgm:t>
        <a:bodyPr/>
        <a:lstStyle/>
        <a:p>
          <a:endParaRPr lang="en-US"/>
        </a:p>
      </dgm:t>
    </dgm:pt>
    <dgm:pt modelId="{68E3A240-BEFC-4D15-8303-7336D0CF21B7}">
      <dgm:prSet/>
      <dgm:spPr/>
      <dgm:t>
        <a:bodyPr/>
        <a:lstStyle/>
        <a:p>
          <a:pPr>
            <a:defRPr cap="all"/>
          </a:pPr>
          <a:r>
            <a:rPr lang="en-GB" dirty="0"/>
            <a:t>Prevent</a:t>
          </a:r>
          <a:endParaRPr lang="en-US" dirty="0"/>
        </a:p>
      </dgm:t>
    </dgm:pt>
    <dgm:pt modelId="{E2598E00-E7DC-40DF-8B52-F96747B7EF6C}" type="parTrans" cxnId="{D5655449-8213-4BB2-9524-935CBF487E5C}">
      <dgm:prSet/>
      <dgm:spPr/>
      <dgm:t>
        <a:bodyPr/>
        <a:lstStyle/>
        <a:p>
          <a:endParaRPr lang="en-US"/>
        </a:p>
      </dgm:t>
    </dgm:pt>
    <dgm:pt modelId="{CE73B7CF-6766-4635-8717-2652C870C88F}" type="sibTrans" cxnId="{D5655449-8213-4BB2-9524-935CBF487E5C}">
      <dgm:prSet/>
      <dgm:spPr/>
      <dgm:t>
        <a:bodyPr/>
        <a:lstStyle/>
        <a:p>
          <a:endParaRPr lang="en-US"/>
        </a:p>
      </dgm:t>
    </dgm:pt>
    <dgm:pt modelId="{BF66BC21-D914-40BD-8551-2A49CAFD84AF}">
      <dgm:prSet/>
      <dgm:spPr/>
      <dgm:t>
        <a:bodyPr/>
        <a:lstStyle/>
        <a:p>
          <a:pPr>
            <a:defRPr cap="all"/>
          </a:pPr>
          <a:r>
            <a:rPr lang="en-GB" dirty="0"/>
            <a:t>Protect </a:t>
          </a:r>
          <a:endParaRPr lang="en-US" dirty="0"/>
        </a:p>
      </dgm:t>
    </dgm:pt>
    <dgm:pt modelId="{A39BC070-A7F0-4EE6-A72F-94EE3483526E}" type="parTrans" cxnId="{2D8C770A-C586-4114-91DF-41EA45B028B4}">
      <dgm:prSet/>
      <dgm:spPr/>
      <dgm:t>
        <a:bodyPr/>
        <a:lstStyle/>
        <a:p>
          <a:endParaRPr lang="en-US"/>
        </a:p>
      </dgm:t>
    </dgm:pt>
    <dgm:pt modelId="{909380AE-0097-456E-B284-1DE212920F3D}" type="sibTrans" cxnId="{2D8C770A-C586-4114-91DF-41EA45B028B4}">
      <dgm:prSet/>
      <dgm:spPr/>
      <dgm:t>
        <a:bodyPr/>
        <a:lstStyle/>
        <a:p>
          <a:endParaRPr lang="en-US"/>
        </a:p>
      </dgm:t>
    </dgm:pt>
    <dgm:pt modelId="{D8092037-5147-4671-97F4-1948663C454C}">
      <dgm:prSet/>
      <dgm:spPr/>
      <dgm:t>
        <a:bodyPr/>
        <a:lstStyle/>
        <a:p>
          <a:pPr>
            <a:defRPr cap="all"/>
          </a:pPr>
          <a:r>
            <a:rPr lang="en-GB" dirty="0"/>
            <a:t>Prepare</a:t>
          </a:r>
          <a:endParaRPr lang="en-US" dirty="0"/>
        </a:p>
      </dgm:t>
    </dgm:pt>
    <dgm:pt modelId="{8AC34C3D-C802-4260-9FC9-8DF06D6194BF}" type="parTrans" cxnId="{C0FA0412-84D1-4A73-8FC8-4B8AE8FDE2E4}">
      <dgm:prSet/>
      <dgm:spPr/>
      <dgm:t>
        <a:bodyPr/>
        <a:lstStyle/>
        <a:p>
          <a:endParaRPr lang="en-US"/>
        </a:p>
      </dgm:t>
    </dgm:pt>
    <dgm:pt modelId="{A29D5937-8905-4328-ABD9-46B4880E808C}" type="sibTrans" cxnId="{C0FA0412-84D1-4A73-8FC8-4B8AE8FDE2E4}">
      <dgm:prSet/>
      <dgm:spPr/>
      <dgm:t>
        <a:bodyPr/>
        <a:lstStyle/>
        <a:p>
          <a:endParaRPr lang="en-US"/>
        </a:p>
      </dgm:t>
    </dgm:pt>
    <dgm:pt modelId="{E57565EC-DC4A-4605-8B83-46B646C326C2}" type="pres">
      <dgm:prSet presAssocID="{22531783-7425-47BD-8ABC-AA20182B7302}" presName="root" presStyleCnt="0">
        <dgm:presLayoutVars>
          <dgm:dir/>
          <dgm:resizeHandles val="exact"/>
        </dgm:presLayoutVars>
      </dgm:prSet>
      <dgm:spPr/>
    </dgm:pt>
    <dgm:pt modelId="{A92BB3AB-565D-4BBD-920B-161B33A6411B}" type="pres">
      <dgm:prSet presAssocID="{E75A684E-3EFF-46E9-9046-424C4C3BEEF2}" presName="compNode" presStyleCnt="0"/>
      <dgm:spPr/>
    </dgm:pt>
    <dgm:pt modelId="{7A3BBC61-AAEE-4D9D-8682-5DD49D3CFB97}" type="pres">
      <dgm:prSet presAssocID="{E75A684E-3EFF-46E9-9046-424C4C3BEEF2}" presName="iconBgRect" presStyleLbl="bgShp" presStyleIdx="0" presStyleCnt="4"/>
      <dgm:spPr/>
    </dgm:pt>
    <dgm:pt modelId="{79210A65-21D8-4EFC-B41C-AAD1D4659C66}" type="pres">
      <dgm:prSet presAssocID="{E75A684E-3EFF-46E9-9046-424C4C3BEE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DBF19F77-DB05-41B1-AEC2-CF838875360D}" type="pres">
      <dgm:prSet presAssocID="{E75A684E-3EFF-46E9-9046-424C4C3BEEF2}" presName="spaceRect" presStyleCnt="0"/>
      <dgm:spPr/>
    </dgm:pt>
    <dgm:pt modelId="{B2F32C65-21A1-47F4-94C7-4395E068847D}" type="pres">
      <dgm:prSet presAssocID="{E75A684E-3EFF-46E9-9046-424C4C3BEEF2}" presName="textRect" presStyleLbl="revTx" presStyleIdx="0" presStyleCnt="4">
        <dgm:presLayoutVars>
          <dgm:chMax val="1"/>
          <dgm:chPref val="1"/>
        </dgm:presLayoutVars>
      </dgm:prSet>
      <dgm:spPr/>
    </dgm:pt>
    <dgm:pt modelId="{E3EF2467-BC5C-4DC2-9CD5-392F35AE9010}" type="pres">
      <dgm:prSet presAssocID="{7008F906-DA58-46A8-A7D5-BBC4D34BE18B}" presName="sibTrans" presStyleCnt="0"/>
      <dgm:spPr/>
    </dgm:pt>
    <dgm:pt modelId="{1F14DC18-FF08-4ED9-A89D-B13183BB792A}" type="pres">
      <dgm:prSet presAssocID="{68E3A240-BEFC-4D15-8303-7336D0CF21B7}" presName="compNode" presStyleCnt="0"/>
      <dgm:spPr/>
    </dgm:pt>
    <dgm:pt modelId="{198497FC-70D5-4013-9F85-38C0ADB49D86}" type="pres">
      <dgm:prSet presAssocID="{68E3A240-BEFC-4D15-8303-7336D0CF21B7}" presName="iconBgRect" presStyleLbl="bgShp" presStyleIdx="1" presStyleCnt="4"/>
      <dgm:spPr/>
    </dgm:pt>
    <dgm:pt modelId="{366603A1-330B-4776-B953-18CD9943339D}" type="pres">
      <dgm:prSet presAssocID="{68E3A240-BEFC-4D15-8303-7336D0CF21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 Sign"/>
        </a:ext>
      </dgm:extLst>
    </dgm:pt>
    <dgm:pt modelId="{61FF9CAE-384F-4772-B174-6194EDA89F3B}" type="pres">
      <dgm:prSet presAssocID="{68E3A240-BEFC-4D15-8303-7336D0CF21B7}" presName="spaceRect" presStyleCnt="0"/>
      <dgm:spPr/>
    </dgm:pt>
    <dgm:pt modelId="{869FB923-F3E2-49C7-AD5A-0C911E459BB4}" type="pres">
      <dgm:prSet presAssocID="{68E3A240-BEFC-4D15-8303-7336D0CF21B7}" presName="textRect" presStyleLbl="revTx" presStyleIdx="1" presStyleCnt="4">
        <dgm:presLayoutVars>
          <dgm:chMax val="1"/>
          <dgm:chPref val="1"/>
        </dgm:presLayoutVars>
      </dgm:prSet>
      <dgm:spPr/>
    </dgm:pt>
    <dgm:pt modelId="{C73F71A9-4C91-4FB7-AA37-94F8E097A5A6}" type="pres">
      <dgm:prSet presAssocID="{CE73B7CF-6766-4635-8717-2652C870C88F}" presName="sibTrans" presStyleCnt="0"/>
      <dgm:spPr/>
    </dgm:pt>
    <dgm:pt modelId="{E6184578-1710-4F9A-9043-625ECE1BF73D}" type="pres">
      <dgm:prSet presAssocID="{BF66BC21-D914-40BD-8551-2A49CAFD84AF}" presName="compNode" presStyleCnt="0"/>
      <dgm:spPr/>
    </dgm:pt>
    <dgm:pt modelId="{DF887D88-694F-47B3-AFF1-B91AD740C9C8}" type="pres">
      <dgm:prSet presAssocID="{BF66BC21-D914-40BD-8551-2A49CAFD84AF}" presName="iconBgRect" presStyleLbl="bgShp" presStyleIdx="2" presStyleCnt="4"/>
      <dgm:spPr/>
    </dgm:pt>
    <dgm:pt modelId="{077A0C0C-274E-46E6-BD28-46891B00FED2}" type="pres">
      <dgm:prSet presAssocID="{BF66BC21-D914-40BD-8551-2A49CAFD84A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6DEF41B-EF23-4F45-B996-1815F0D0E7FC}" type="pres">
      <dgm:prSet presAssocID="{BF66BC21-D914-40BD-8551-2A49CAFD84AF}" presName="spaceRect" presStyleCnt="0"/>
      <dgm:spPr/>
    </dgm:pt>
    <dgm:pt modelId="{255A7408-F48D-434C-BFE4-0413A7A85B3F}" type="pres">
      <dgm:prSet presAssocID="{BF66BC21-D914-40BD-8551-2A49CAFD84AF}" presName="textRect" presStyleLbl="revTx" presStyleIdx="2" presStyleCnt="4">
        <dgm:presLayoutVars>
          <dgm:chMax val="1"/>
          <dgm:chPref val="1"/>
        </dgm:presLayoutVars>
      </dgm:prSet>
      <dgm:spPr/>
    </dgm:pt>
    <dgm:pt modelId="{DC6FD9D6-59AD-46E4-8084-ED17BDA60A0F}" type="pres">
      <dgm:prSet presAssocID="{909380AE-0097-456E-B284-1DE212920F3D}" presName="sibTrans" presStyleCnt="0"/>
      <dgm:spPr/>
    </dgm:pt>
    <dgm:pt modelId="{8C0A1639-E010-47B4-A765-EAB5824D8164}" type="pres">
      <dgm:prSet presAssocID="{D8092037-5147-4671-97F4-1948663C454C}" presName="compNode" presStyleCnt="0"/>
      <dgm:spPr/>
    </dgm:pt>
    <dgm:pt modelId="{3EFBD315-742D-49FD-B066-3F5145BF0FC2}" type="pres">
      <dgm:prSet presAssocID="{D8092037-5147-4671-97F4-1948663C454C}" presName="iconBgRect" presStyleLbl="bgShp" presStyleIdx="3" presStyleCnt="4"/>
      <dgm:spPr/>
    </dgm:pt>
    <dgm:pt modelId="{D6B119DD-BD4A-48B5-A989-9FC81D3E3881}" type="pres">
      <dgm:prSet presAssocID="{D8092037-5147-4671-97F4-1948663C45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CB7F10BF-9C22-4C84-929C-DDB270D13C45}" type="pres">
      <dgm:prSet presAssocID="{D8092037-5147-4671-97F4-1948663C454C}" presName="spaceRect" presStyleCnt="0"/>
      <dgm:spPr/>
    </dgm:pt>
    <dgm:pt modelId="{AB6B70CB-426C-43CC-8DC9-3816953EB794}" type="pres">
      <dgm:prSet presAssocID="{D8092037-5147-4671-97F4-1948663C454C}" presName="textRect" presStyleLbl="revTx" presStyleIdx="3" presStyleCnt="4">
        <dgm:presLayoutVars>
          <dgm:chMax val="1"/>
          <dgm:chPref val="1"/>
        </dgm:presLayoutVars>
      </dgm:prSet>
      <dgm:spPr/>
    </dgm:pt>
  </dgm:ptLst>
  <dgm:cxnLst>
    <dgm:cxn modelId="{2D8C770A-C586-4114-91DF-41EA45B028B4}" srcId="{22531783-7425-47BD-8ABC-AA20182B7302}" destId="{BF66BC21-D914-40BD-8551-2A49CAFD84AF}" srcOrd="2" destOrd="0" parTransId="{A39BC070-A7F0-4EE6-A72F-94EE3483526E}" sibTransId="{909380AE-0097-456E-B284-1DE212920F3D}"/>
    <dgm:cxn modelId="{C0FA0412-84D1-4A73-8FC8-4B8AE8FDE2E4}" srcId="{22531783-7425-47BD-8ABC-AA20182B7302}" destId="{D8092037-5147-4671-97F4-1948663C454C}" srcOrd="3" destOrd="0" parTransId="{8AC34C3D-C802-4260-9FC9-8DF06D6194BF}" sibTransId="{A29D5937-8905-4328-ABD9-46B4880E808C}"/>
    <dgm:cxn modelId="{5AE3BE42-5606-44E2-BA59-D1BD866329FD}" type="presOf" srcId="{D8092037-5147-4671-97F4-1948663C454C}" destId="{AB6B70CB-426C-43CC-8DC9-3816953EB794}" srcOrd="0" destOrd="0" presId="urn:microsoft.com/office/officeart/2018/5/layout/IconCircleLabelList"/>
    <dgm:cxn modelId="{EC2C2667-BFD0-48B1-9DF5-7B7F0F6B92D0}" type="presOf" srcId="{68E3A240-BEFC-4D15-8303-7336D0CF21B7}" destId="{869FB923-F3E2-49C7-AD5A-0C911E459BB4}" srcOrd="0" destOrd="0" presId="urn:microsoft.com/office/officeart/2018/5/layout/IconCircleLabelList"/>
    <dgm:cxn modelId="{D5655449-8213-4BB2-9524-935CBF487E5C}" srcId="{22531783-7425-47BD-8ABC-AA20182B7302}" destId="{68E3A240-BEFC-4D15-8303-7336D0CF21B7}" srcOrd="1" destOrd="0" parTransId="{E2598E00-E7DC-40DF-8B52-F96747B7EF6C}" sibTransId="{CE73B7CF-6766-4635-8717-2652C870C88F}"/>
    <dgm:cxn modelId="{3BB21B50-A863-40DD-8A22-C1F2C03B70E1}" type="presOf" srcId="{BF66BC21-D914-40BD-8551-2A49CAFD84AF}" destId="{255A7408-F48D-434C-BFE4-0413A7A85B3F}" srcOrd="0" destOrd="0" presId="urn:microsoft.com/office/officeart/2018/5/layout/IconCircleLabelList"/>
    <dgm:cxn modelId="{158A0ED0-48CC-46E4-AB4F-A4966BB66179}" type="presOf" srcId="{22531783-7425-47BD-8ABC-AA20182B7302}" destId="{E57565EC-DC4A-4605-8B83-46B646C326C2}" srcOrd="0" destOrd="0" presId="urn:microsoft.com/office/officeart/2018/5/layout/IconCircleLabelList"/>
    <dgm:cxn modelId="{900C17EE-10AC-4D32-941C-25B0D6516C3A}" srcId="{22531783-7425-47BD-8ABC-AA20182B7302}" destId="{E75A684E-3EFF-46E9-9046-424C4C3BEEF2}" srcOrd="0" destOrd="0" parTransId="{5D3BB00A-D260-4818-A640-E4016F45D817}" sibTransId="{7008F906-DA58-46A8-A7D5-BBC4D34BE18B}"/>
    <dgm:cxn modelId="{F2D36AF4-49D1-43EC-B145-70FE308E25AD}" type="presOf" srcId="{E75A684E-3EFF-46E9-9046-424C4C3BEEF2}" destId="{B2F32C65-21A1-47F4-94C7-4395E068847D}" srcOrd="0" destOrd="0" presId="urn:microsoft.com/office/officeart/2018/5/layout/IconCircleLabelList"/>
    <dgm:cxn modelId="{40E9BBBA-E53B-4885-B64E-A4C87B3DDC38}" type="presParOf" srcId="{E57565EC-DC4A-4605-8B83-46B646C326C2}" destId="{A92BB3AB-565D-4BBD-920B-161B33A6411B}" srcOrd="0" destOrd="0" presId="urn:microsoft.com/office/officeart/2018/5/layout/IconCircleLabelList"/>
    <dgm:cxn modelId="{31EC20C8-838F-4861-98FC-01BC5FCFB32A}" type="presParOf" srcId="{A92BB3AB-565D-4BBD-920B-161B33A6411B}" destId="{7A3BBC61-AAEE-4D9D-8682-5DD49D3CFB97}" srcOrd="0" destOrd="0" presId="urn:microsoft.com/office/officeart/2018/5/layout/IconCircleLabelList"/>
    <dgm:cxn modelId="{B5464903-36E5-4BB4-A607-091616C6594A}" type="presParOf" srcId="{A92BB3AB-565D-4BBD-920B-161B33A6411B}" destId="{79210A65-21D8-4EFC-B41C-AAD1D4659C66}" srcOrd="1" destOrd="0" presId="urn:microsoft.com/office/officeart/2018/5/layout/IconCircleLabelList"/>
    <dgm:cxn modelId="{A5E3C3BB-8096-4C36-A289-E6268CB070A5}" type="presParOf" srcId="{A92BB3AB-565D-4BBD-920B-161B33A6411B}" destId="{DBF19F77-DB05-41B1-AEC2-CF838875360D}" srcOrd="2" destOrd="0" presId="urn:microsoft.com/office/officeart/2018/5/layout/IconCircleLabelList"/>
    <dgm:cxn modelId="{45B5B2DC-9F72-4F1C-B7F9-9345E692C88B}" type="presParOf" srcId="{A92BB3AB-565D-4BBD-920B-161B33A6411B}" destId="{B2F32C65-21A1-47F4-94C7-4395E068847D}" srcOrd="3" destOrd="0" presId="urn:microsoft.com/office/officeart/2018/5/layout/IconCircleLabelList"/>
    <dgm:cxn modelId="{BA8A4754-FA3B-432E-915B-4939BDD3B931}" type="presParOf" srcId="{E57565EC-DC4A-4605-8B83-46B646C326C2}" destId="{E3EF2467-BC5C-4DC2-9CD5-392F35AE9010}" srcOrd="1" destOrd="0" presId="urn:microsoft.com/office/officeart/2018/5/layout/IconCircleLabelList"/>
    <dgm:cxn modelId="{A181AE48-67AB-4D06-A1B4-B146B0B5156B}" type="presParOf" srcId="{E57565EC-DC4A-4605-8B83-46B646C326C2}" destId="{1F14DC18-FF08-4ED9-A89D-B13183BB792A}" srcOrd="2" destOrd="0" presId="urn:microsoft.com/office/officeart/2018/5/layout/IconCircleLabelList"/>
    <dgm:cxn modelId="{EEE73AAA-61C4-4D78-B1CF-9D2C7C90D4E1}" type="presParOf" srcId="{1F14DC18-FF08-4ED9-A89D-B13183BB792A}" destId="{198497FC-70D5-4013-9F85-38C0ADB49D86}" srcOrd="0" destOrd="0" presId="urn:microsoft.com/office/officeart/2018/5/layout/IconCircleLabelList"/>
    <dgm:cxn modelId="{D14E391A-63AE-4EF9-8B8B-8D5B7387DD38}" type="presParOf" srcId="{1F14DC18-FF08-4ED9-A89D-B13183BB792A}" destId="{366603A1-330B-4776-B953-18CD9943339D}" srcOrd="1" destOrd="0" presId="urn:microsoft.com/office/officeart/2018/5/layout/IconCircleLabelList"/>
    <dgm:cxn modelId="{9A635840-591F-4E34-926D-B54FFADECC59}" type="presParOf" srcId="{1F14DC18-FF08-4ED9-A89D-B13183BB792A}" destId="{61FF9CAE-384F-4772-B174-6194EDA89F3B}" srcOrd="2" destOrd="0" presId="urn:microsoft.com/office/officeart/2018/5/layout/IconCircleLabelList"/>
    <dgm:cxn modelId="{86832171-C09D-4F48-8E34-60719A044665}" type="presParOf" srcId="{1F14DC18-FF08-4ED9-A89D-B13183BB792A}" destId="{869FB923-F3E2-49C7-AD5A-0C911E459BB4}" srcOrd="3" destOrd="0" presId="urn:microsoft.com/office/officeart/2018/5/layout/IconCircleLabelList"/>
    <dgm:cxn modelId="{ADB36571-3AC7-4373-8362-A0CD49268581}" type="presParOf" srcId="{E57565EC-DC4A-4605-8B83-46B646C326C2}" destId="{C73F71A9-4C91-4FB7-AA37-94F8E097A5A6}" srcOrd="3" destOrd="0" presId="urn:microsoft.com/office/officeart/2018/5/layout/IconCircleLabelList"/>
    <dgm:cxn modelId="{8791380C-44E9-4127-A48D-F6B219B49B65}" type="presParOf" srcId="{E57565EC-DC4A-4605-8B83-46B646C326C2}" destId="{E6184578-1710-4F9A-9043-625ECE1BF73D}" srcOrd="4" destOrd="0" presId="urn:microsoft.com/office/officeart/2018/5/layout/IconCircleLabelList"/>
    <dgm:cxn modelId="{CC5A61E7-9EDE-4C95-8155-62FA7A525E51}" type="presParOf" srcId="{E6184578-1710-4F9A-9043-625ECE1BF73D}" destId="{DF887D88-694F-47B3-AFF1-B91AD740C9C8}" srcOrd="0" destOrd="0" presId="urn:microsoft.com/office/officeart/2018/5/layout/IconCircleLabelList"/>
    <dgm:cxn modelId="{CE7C3C5E-6892-4DF2-B242-5429CCF20419}" type="presParOf" srcId="{E6184578-1710-4F9A-9043-625ECE1BF73D}" destId="{077A0C0C-274E-46E6-BD28-46891B00FED2}" srcOrd="1" destOrd="0" presId="urn:microsoft.com/office/officeart/2018/5/layout/IconCircleLabelList"/>
    <dgm:cxn modelId="{B58512E0-0E17-4508-B6AB-8E1DB56CAE31}" type="presParOf" srcId="{E6184578-1710-4F9A-9043-625ECE1BF73D}" destId="{16DEF41B-EF23-4F45-B996-1815F0D0E7FC}" srcOrd="2" destOrd="0" presId="urn:microsoft.com/office/officeart/2018/5/layout/IconCircleLabelList"/>
    <dgm:cxn modelId="{35E3C144-285B-4A50-9635-812DE6BD7A82}" type="presParOf" srcId="{E6184578-1710-4F9A-9043-625ECE1BF73D}" destId="{255A7408-F48D-434C-BFE4-0413A7A85B3F}" srcOrd="3" destOrd="0" presId="urn:microsoft.com/office/officeart/2018/5/layout/IconCircleLabelList"/>
    <dgm:cxn modelId="{1FE57E74-59E0-4FE8-94CE-DAFE55090EA6}" type="presParOf" srcId="{E57565EC-DC4A-4605-8B83-46B646C326C2}" destId="{DC6FD9D6-59AD-46E4-8084-ED17BDA60A0F}" srcOrd="5" destOrd="0" presId="urn:microsoft.com/office/officeart/2018/5/layout/IconCircleLabelList"/>
    <dgm:cxn modelId="{23C22C51-6DDD-4666-807F-BEA2835082FF}" type="presParOf" srcId="{E57565EC-DC4A-4605-8B83-46B646C326C2}" destId="{8C0A1639-E010-47B4-A765-EAB5824D8164}" srcOrd="6" destOrd="0" presId="urn:microsoft.com/office/officeart/2018/5/layout/IconCircleLabelList"/>
    <dgm:cxn modelId="{4BC4B3AC-5D15-49BE-A7E7-1F7F7EE8F83D}" type="presParOf" srcId="{8C0A1639-E010-47B4-A765-EAB5824D8164}" destId="{3EFBD315-742D-49FD-B066-3F5145BF0FC2}" srcOrd="0" destOrd="0" presId="urn:microsoft.com/office/officeart/2018/5/layout/IconCircleLabelList"/>
    <dgm:cxn modelId="{29832AC8-5E08-45E3-97F4-ABAD29B451A5}" type="presParOf" srcId="{8C0A1639-E010-47B4-A765-EAB5824D8164}" destId="{D6B119DD-BD4A-48B5-A989-9FC81D3E3881}" srcOrd="1" destOrd="0" presId="urn:microsoft.com/office/officeart/2018/5/layout/IconCircleLabelList"/>
    <dgm:cxn modelId="{A4864F64-DD34-4C5C-AFF1-20D1FC1F707C}" type="presParOf" srcId="{8C0A1639-E010-47B4-A765-EAB5824D8164}" destId="{CB7F10BF-9C22-4C84-929C-DDB270D13C45}" srcOrd="2" destOrd="0" presId="urn:microsoft.com/office/officeart/2018/5/layout/IconCircleLabelList"/>
    <dgm:cxn modelId="{BB6B2D0A-BEE4-4F6F-A79D-ACE91A1C10E8}" type="presParOf" srcId="{8C0A1639-E010-47B4-A765-EAB5824D8164}" destId="{AB6B70CB-426C-43CC-8DC9-3816953EB79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710C97D-17C6-47AF-8F68-E10BAC2B8F2B}" type="doc">
      <dgm:prSet loTypeId="urn:microsoft.com/office/officeart/2005/8/layout/cycle5" loCatId="cycle" qsTypeId="urn:microsoft.com/office/officeart/2005/8/quickstyle/simple1" qsCatId="simple" csTypeId="urn:microsoft.com/office/officeart/2005/8/colors/colorful1" csCatId="colorful" phldr="1"/>
      <dgm:spPr/>
      <dgm:t>
        <a:bodyPr/>
        <a:lstStyle/>
        <a:p>
          <a:endParaRPr lang="en-US"/>
        </a:p>
      </dgm:t>
    </dgm:pt>
    <dgm:pt modelId="{C8931330-B96B-405C-B845-CE2C11C1B3D1}">
      <dgm:prSet/>
      <dgm:spPr/>
      <dgm:t>
        <a:bodyPr/>
        <a:lstStyle/>
        <a:p>
          <a:r>
            <a:rPr lang="en-GB" dirty="0"/>
            <a:t>In country</a:t>
          </a:r>
          <a:endParaRPr lang="en-US" dirty="0"/>
        </a:p>
      </dgm:t>
    </dgm:pt>
    <dgm:pt modelId="{7508BCC2-2728-4C12-9192-D6984F9AFEB2}" type="parTrans" cxnId="{A76725E4-40AD-4589-BF97-FA32E603B5A2}">
      <dgm:prSet/>
      <dgm:spPr/>
      <dgm:t>
        <a:bodyPr/>
        <a:lstStyle/>
        <a:p>
          <a:endParaRPr lang="en-US"/>
        </a:p>
      </dgm:t>
    </dgm:pt>
    <dgm:pt modelId="{96690110-7BCD-4B34-B37A-513964F01814}" type="sibTrans" cxnId="{A76725E4-40AD-4589-BF97-FA32E603B5A2}">
      <dgm:prSet/>
      <dgm:spPr/>
      <dgm:t>
        <a:bodyPr/>
        <a:lstStyle/>
        <a:p>
          <a:endParaRPr lang="en-US"/>
        </a:p>
      </dgm:t>
    </dgm:pt>
    <dgm:pt modelId="{C2CD01BA-B0E9-44B2-9CD4-65BFA0C47CCD}">
      <dgm:prSet/>
      <dgm:spPr/>
      <dgm:t>
        <a:bodyPr/>
        <a:lstStyle/>
        <a:p>
          <a:r>
            <a:rPr lang="en-GB" dirty="0"/>
            <a:t>UK Border</a:t>
          </a:r>
          <a:endParaRPr lang="en-US" dirty="0"/>
        </a:p>
      </dgm:t>
    </dgm:pt>
    <dgm:pt modelId="{FB01C8F7-61E5-4DEE-885A-91A22B26A3C5}" type="parTrans" cxnId="{28A04370-887A-4B42-AB24-E4B94764B9F6}">
      <dgm:prSet/>
      <dgm:spPr/>
      <dgm:t>
        <a:bodyPr/>
        <a:lstStyle/>
        <a:p>
          <a:endParaRPr lang="en-US"/>
        </a:p>
      </dgm:t>
    </dgm:pt>
    <dgm:pt modelId="{857EB302-B3C4-48AE-B957-58FE2BB3C660}" type="sibTrans" cxnId="{28A04370-887A-4B42-AB24-E4B94764B9F6}">
      <dgm:prSet/>
      <dgm:spPr/>
      <dgm:t>
        <a:bodyPr/>
        <a:lstStyle/>
        <a:p>
          <a:endParaRPr lang="en-US"/>
        </a:p>
      </dgm:t>
    </dgm:pt>
    <dgm:pt modelId="{9C304CC8-804B-4D62-9923-F5A94948D907}">
      <dgm:prSet/>
      <dgm:spPr/>
      <dgm:t>
        <a:bodyPr/>
        <a:lstStyle/>
        <a:p>
          <a:r>
            <a:rPr lang="en-GB" dirty="0"/>
            <a:t>International </a:t>
          </a:r>
          <a:endParaRPr lang="en-US" dirty="0"/>
        </a:p>
      </dgm:t>
    </dgm:pt>
    <dgm:pt modelId="{16064ED2-7585-4F6E-B518-D2B79A8A0243}" type="parTrans" cxnId="{4855BC93-88D3-46FD-BA7A-5D9BBED62F0A}">
      <dgm:prSet/>
      <dgm:spPr/>
      <dgm:t>
        <a:bodyPr/>
        <a:lstStyle/>
        <a:p>
          <a:endParaRPr lang="en-US"/>
        </a:p>
      </dgm:t>
    </dgm:pt>
    <dgm:pt modelId="{458EDE6C-E6C6-4C95-8A13-E65EF373BC5E}" type="sibTrans" cxnId="{4855BC93-88D3-46FD-BA7A-5D9BBED62F0A}">
      <dgm:prSet/>
      <dgm:spPr/>
      <dgm:t>
        <a:bodyPr/>
        <a:lstStyle/>
        <a:p>
          <a:endParaRPr lang="en-US"/>
        </a:p>
      </dgm:t>
    </dgm:pt>
    <dgm:pt modelId="{CA712968-AD3E-454E-A74A-FC6DB99207C0}">
      <dgm:prSet/>
      <dgm:spPr/>
      <dgm:t>
        <a:bodyPr/>
        <a:lstStyle/>
        <a:p>
          <a:r>
            <a:rPr lang="en-GB" dirty="0"/>
            <a:t>Technology and capabilities </a:t>
          </a:r>
          <a:endParaRPr lang="en-US" dirty="0"/>
        </a:p>
      </dgm:t>
    </dgm:pt>
    <dgm:pt modelId="{E10AA8BF-2A4A-4799-A69B-791AE9AEF359}" type="parTrans" cxnId="{5EF43429-DC04-42C1-A659-443653E25FB7}">
      <dgm:prSet/>
      <dgm:spPr/>
      <dgm:t>
        <a:bodyPr/>
        <a:lstStyle/>
        <a:p>
          <a:endParaRPr lang="en-US"/>
        </a:p>
      </dgm:t>
    </dgm:pt>
    <dgm:pt modelId="{9A20B90B-466B-405F-92EB-8E694A83DDF9}" type="sibTrans" cxnId="{5EF43429-DC04-42C1-A659-443653E25FB7}">
      <dgm:prSet/>
      <dgm:spPr/>
      <dgm:t>
        <a:bodyPr/>
        <a:lstStyle/>
        <a:p>
          <a:endParaRPr lang="en-US"/>
        </a:p>
      </dgm:t>
    </dgm:pt>
    <dgm:pt modelId="{28B35EDB-309E-499C-BE7A-5AA3279DB8E1}">
      <dgm:prSet/>
      <dgm:spPr/>
      <dgm:t>
        <a:bodyPr/>
        <a:lstStyle/>
        <a:p>
          <a:r>
            <a:rPr lang="en-GB" dirty="0"/>
            <a:t>Multi Agency Response </a:t>
          </a:r>
          <a:endParaRPr lang="en-US" dirty="0"/>
        </a:p>
      </dgm:t>
    </dgm:pt>
    <dgm:pt modelId="{355231D3-1C8A-4162-A1E5-3FD9C124D42F}" type="parTrans" cxnId="{68FD54AE-731C-4019-9714-ECEBFAD7E4FA}">
      <dgm:prSet/>
      <dgm:spPr/>
      <dgm:t>
        <a:bodyPr/>
        <a:lstStyle/>
        <a:p>
          <a:endParaRPr lang="en-US"/>
        </a:p>
      </dgm:t>
    </dgm:pt>
    <dgm:pt modelId="{AEC895A6-2CC8-486C-9002-A257C39CB984}" type="sibTrans" cxnId="{68FD54AE-731C-4019-9714-ECEBFAD7E4FA}">
      <dgm:prSet/>
      <dgm:spPr/>
      <dgm:t>
        <a:bodyPr/>
        <a:lstStyle/>
        <a:p>
          <a:endParaRPr lang="en-US"/>
        </a:p>
      </dgm:t>
    </dgm:pt>
    <dgm:pt modelId="{0A8FE9BF-6693-4A08-9A07-84DB088A1749}" type="pres">
      <dgm:prSet presAssocID="{D710C97D-17C6-47AF-8F68-E10BAC2B8F2B}" presName="cycle" presStyleCnt="0">
        <dgm:presLayoutVars>
          <dgm:dir/>
          <dgm:resizeHandles val="exact"/>
        </dgm:presLayoutVars>
      </dgm:prSet>
      <dgm:spPr/>
    </dgm:pt>
    <dgm:pt modelId="{194DFEF9-333F-4E87-B5C6-61095BA5680D}" type="pres">
      <dgm:prSet presAssocID="{C8931330-B96B-405C-B845-CE2C11C1B3D1}" presName="node" presStyleLbl="node1" presStyleIdx="0" presStyleCnt="5">
        <dgm:presLayoutVars>
          <dgm:bulletEnabled val="1"/>
        </dgm:presLayoutVars>
      </dgm:prSet>
      <dgm:spPr/>
    </dgm:pt>
    <dgm:pt modelId="{022517BF-C2C0-453C-AFB4-2CF9370037D6}" type="pres">
      <dgm:prSet presAssocID="{C8931330-B96B-405C-B845-CE2C11C1B3D1}" presName="spNode" presStyleCnt="0"/>
      <dgm:spPr/>
    </dgm:pt>
    <dgm:pt modelId="{251835E3-AD25-470C-B7BA-CE14DFD04FE0}" type="pres">
      <dgm:prSet presAssocID="{96690110-7BCD-4B34-B37A-513964F01814}" presName="sibTrans" presStyleLbl="sibTrans1D1" presStyleIdx="0" presStyleCnt="5"/>
      <dgm:spPr/>
    </dgm:pt>
    <dgm:pt modelId="{7A9CE85F-1CD0-4AAF-A5E3-9C0F1DCE404F}" type="pres">
      <dgm:prSet presAssocID="{C2CD01BA-B0E9-44B2-9CD4-65BFA0C47CCD}" presName="node" presStyleLbl="node1" presStyleIdx="1" presStyleCnt="5">
        <dgm:presLayoutVars>
          <dgm:bulletEnabled val="1"/>
        </dgm:presLayoutVars>
      </dgm:prSet>
      <dgm:spPr/>
    </dgm:pt>
    <dgm:pt modelId="{E9D0CEDF-9B74-4964-A17A-0AEBDA368930}" type="pres">
      <dgm:prSet presAssocID="{C2CD01BA-B0E9-44B2-9CD4-65BFA0C47CCD}" presName="spNode" presStyleCnt="0"/>
      <dgm:spPr/>
    </dgm:pt>
    <dgm:pt modelId="{FCF571F4-2F4B-448A-BE0F-52474CEFFCB4}" type="pres">
      <dgm:prSet presAssocID="{857EB302-B3C4-48AE-B957-58FE2BB3C660}" presName="sibTrans" presStyleLbl="sibTrans1D1" presStyleIdx="1" presStyleCnt="5"/>
      <dgm:spPr/>
    </dgm:pt>
    <dgm:pt modelId="{1F0A2457-2832-4109-9096-76647F8D5A4C}" type="pres">
      <dgm:prSet presAssocID="{9C304CC8-804B-4D62-9923-F5A94948D907}" presName="node" presStyleLbl="node1" presStyleIdx="2" presStyleCnt="5">
        <dgm:presLayoutVars>
          <dgm:bulletEnabled val="1"/>
        </dgm:presLayoutVars>
      </dgm:prSet>
      <dgm:spPr/>
    </dgm:pt>
    <dgm:pt modelId="{F8F58BD0-F963-44E3-8D93-9E16782A29E5}" type="pres">
      <dgm:prSet presAssocID="{9C304CC8-804B-4D62-9923-F5A94948D907}" presName="spNode" presStyleCnt="0"/>
      <dgm:spPr/>
    </dgm:pt>
    <dgm:pt modelId="{9BE718BA-329A-451B-893C-797824DEFE4F}" type="pres">
      <dgm:prSet presAssocID="{458EDE6C-E6C6-4C95-8A13-E65EF373BC5E}" presName="sibTrans" presStyleLbl="sibTrans1D1" presStyleIdx="2" presStyleCnt="5"/>
      <dgm:spPr/>
    </dgm:pt>
    <dgm:pt modelId="{A242B395-4EE8-4724-8CA5-05700B0153F9}" type="pres">
      <dgm:prSet presAssocID="{CA712968-AD3E-454E-A74A-FC6DB99207C0}" presName="node" presStyleLbl="node1" presStyleIdx="3" presStyleCnt="5">
        <dgm:presLayoutVars>
          <dgm:bulletEnabled val="1"/>
        </dgm:presLayoutVars>
      </dgm:prSet>
      <dgm:spPr/>
    </dgm:pt>
    <dgm:pt modelId="{2259B92F-CB9A-470F-AA18-4FBB8B1F823D}" type="pres">
      <dgm:prSet presAssocID="{CA712968-AD3E-454E-A74A-FC6DB99207C0}" presName="spNode" presStyleCnt="0"/>
      <dgm:spPr/>
    </dgm:pt>
    <dgm:pt modelId="{1F39E67F-AF1A-4397-84B1-D44F0D1FE54F}" type="pres">
      <dgm:prSet presAssocID="{9A20B90B-466B-405F-92EB-8E694A83DDF9}" presName="sibTrans" presStyleLbl="sibTrans1D1" presStyleIdx="3" presStyleCnt="5"/>
      <dgm:spPr/>
    </dgm:pt>
    <dgm:pt modelId="{7B67FD30-F8E7-4205-8ABF-5C7115CC1CBC}" type="pres">
      <dgm:prSet presAssocID="{28B35EDB-309E-499C-BE7A-5AA3279DB8E1}" presName="node" presStyleLbl="node1" presStyleIdx="4" presStyleCnt="5">
        <dgm:presLayoutVars>
          <dgm:bulletEnabled val="1"/>
        </dgm:presLayoutVars>
      </dgm:prSet>
      <dgm:spPr/>
    </dgm:pt>
    <dgm:pt modelId="{C21955D4-7341-4B86-B39E-E3418AEE1391}" type="pres">
      <dgm:prSet presAssocID="{28B35EDB-309E-499C-BE7A-5AA3279DB8E1}" presName="spNode" presStyleCnt="0"/>
      <dgm:spPr/>
    </dgm:pt>
    <dgm:pt modelId="{9940C956-8A69-4E7F-A7E8-2DB89EBE8A09}" type="pres">
      <dgm:prSet presAssocID="{AEC895A6-2CC8-486C-9002-A257C39CB984}" presName="sibTrans" presStyleLbl="sibTrans1D1" presStyleIdx="4" presStyleCnt="5"/>
      <dgm:spPr/>
    </dgm:pt>
  </dgm:ptLst>
  <dgm:cxnLst>
    <dgm:cxn modelId="{C7F9C606-65DC-439F-AB34-55E493B20C2F}" type="presOf" srcId="{C8931330-B96B-405C-B845-CE2C11C1B3D1}" destId="{194DFEF9-333F-4E87-B5C6-61095BA5680D}" srcOrd="0" destOrd="0" presId="urn:microsoft.com/office/officeart/2005/8/layout/cycle5"/>
    <dgm:cxn modelId="{5EF43429-DC04-42C1-A659-443653E25FB7}" srcId="{D710C97D-17C6-47AF-8F68-E10BAC2B8F2B}" destId="{CA712968-AD3E-454E-A74A-FC6DB99207C0}" srcOrd="3" destOrd="0" parTransId="{E10AA8BF-2A4A-4799-A69B-791AE9AEF359}" sibTransId="{9A20B90B-466B-405F-92EB-8E694A83DDF9}"/>
    <dgm:cxn modelId="{081FBB36-9ECC-4D21-B302-C2B00E8E2447}" type="presOf" srcId="{9A20B90B-466B-405F-92EB-8E694A83DDF9}" destId="{1F39E67F-AF1A-4397-84B1-D44F0D1FE54F}" srcOrd="0" destOrd="0" presId="urn:microsoft.com/office/officeart/2005/8/layout/cycle5"/>
    <dgm:cxn modelId="{F119C238-7D82-4D87-8356-E4F8511636B6}" type="presOf" srcId="{857EB302-B3C4-48AE-B957-58FE2BB3C660}" destId="{FCF571F4-2F4B-448A-BE0F-52474CEFFCB4}" srcOrd="0" destOrd="0" presId="urn:microsoft.com/office/officeart/2005/8/layout/cycle5"/>
    <dgm:cxn modelId="{28A04370-887A-4B42-AB24-E4B94764B9F6}" srcId="{D710C97D-17C6-47AF-8F68-E10BAC2B8F2B}" destId="{C2CD01BA-B0E9-44B2-9CD4-65BFA0C47CCD}" srcOrd="1" destOrd="0" parTransId="{FB01C8F7-61E5-4DEE-885A-91A22B26A3C5}" sibTransId="{857EB302-B3C4-48AE-B957-58FE2BB3C660}"/>
    <dgm:cxn modelId="{07E4EF75-2781-4CE0-98CC-BBCA73BBDB74}" type="presOf" srcId="{28B35EDB-309E-499C-BE7A-5AA3279DB8E1}" destId="{7B67FD30-F8E7-4205-8ABF-5C7115CC1CBC}" srcOrd="0" destOrd="0" presId="urn:microsoft.com/office/officeart/2005/8/layout/cycle5"/>
    <dgm:cxn modelId="{4855BC93-88D3-46FD-BA7A-5D9BBED62F0A}" srcId="{D710C97D-17C6-47AF-8F68-E10BAC2B8F2B}" destId="{9C304CC8-804B-4D62-9923-F5A94948D907}" srcOrd="2" destOrd="0" parTransId="{16064ED2-7585-4F6E-B518-D2B79A8A0243}" sibTransId="{458EDE6C-E6C6-4C95-8A13-E65EF373BC5E}"/>
    <dgm:cxn modelId="{1DEF1197-A6F5-439F-9425-FE3492760B3D}" type="presOf" srcId="{D710C97D-17C6-47AF-8F68-E10BAC2B8F2B}" destId="{0A8FE9BF-6693-4A08-9A07-84DB088A1749}" srcOrd="0" destOrd="0" presId="urn:microsoft.com/office/officeart/2005/8/layout/cycle5"/>
    <dgm:cxn modelId="{68FD54AE-731C-4019-9714-ECEBFAD7E4FA}" srcId="{D710C97D-17C6-47AF-8F68-E10BAC2B8F2B}" destId="{28B35EDB-309E-499C-BE7A-5AA3279DB8E1}" srcOrd="4" destOrd="0" parTransId="{355231D3-1C8A-4162-A1E5-3FD9C124D42F}" sibTransId="{AEC895A6-2CC8-486C-9002-A257C39CB984}"/>
    <dgm:cxn modelId="{D489FEC8-A1E2-4887-9BED-BF211989942A}" type="presOf" srcId="{AEC895A6-2CC8-486C-9002-A257C39CB984}" destId="{9940C956-8A69-4E7F-A7E8-2DB89EBE8A09}" srcOrd="0" destOrd="0" presId="urn:microsoft.com/office/officeart/2005/8/layout/cycle5"/>
    <dgm:cxn modelId="{55CFA9D3-DF22-48B0-A1AD-CF0A4586E23C}" type="presOf" srcId="{CA712968-AD3E-454E-A74A-FC6DB99207C0}" destId="{A242B395-4EE8-4724-8CA5-05700B0153F9}" srcOrd="0" destOrd="0" presId="urn:microsoft.com/office/officeart/2005/8/layout/cycle5"/>
    <dgm:cxn modelId="{5F6B11DA-539F-4311-9E4E-3572D075D616}" type="presOf" srcId="{C2CD01BA-B0E9-44B2-9CD4-65BFA0C47CCD}" destId="{7A9CE85F-1CD0-4AAF-A5E3-9C0F1DCE404F}" srcOrd="0" destOrd="0" presId="urn:microsoft.com/office/officeart/2005/8/layout/cycle5"/>
    <dgm:cxn modelId="{417D39DD-C19C-4F1F-ADA2-61ED894D515F}" type="presOf" srcId="{96690110-7BCD-4B34-B37A-513964F01814}" destId="{251835E3-AD25-470C-B7BA-CE14DFD04FE0}" srcOrd="0" destOrd="0" presId="urn:microsoft.com/office/officeart/2005/8/layout/cycle5"/>
    <dgm:cxn modelId="{A76725E4-40AD-4589-BF97-FA32E603B5A2}" srcId="{D710C97D-17C6-47AF-8F68-E10BAC2B8F2B}" destId="{C8931330-B96B-405C-B845-CE2C11C1B3D1}" srcOrd="0" destOrd="0" parTransId="{7508BCC2-2728-4C12-9192-D6984F9AFEB2}" sibTransId="{96690110-7BCD-4B34-B37A-513964F01814}"/>
    <dgm:cxn modelId="{DEA01BF6-78BD-463A-ABC5-5738289CBA81}" type="presOf" srcId="{458EDE6C-E6C6-4C95-8A13-E65EF373BC5E}" destId="{9BE718BA-329A-451B-893C-797824DEFE4F}" srcOrd="0" destOrd="0" presId="urn:microsoft.com/office/officeart/2005/8/layout/cycle5"/>
    <dgm:cxn modelId="{552A40F7-C2A4-4C60-B60C-EF5EE0772509}" type="presOf" srcId="{9C304CC8-804B-4D62-9923-F5A94948D907}" destId="{1F0A2457-2832-4109-9096-76647F8D5A4C}" srcOrd="0" destOrd="0" presId="urn:microsoft.com/office/officeart/2005/8/layout/cycle5"/>
    <dgm:cxn modelId="{78C0D182-F901-491C-8241-AF7A19EA3DBF}" type="presParOf" srcId="{0A8FE9BF-6693-4A08-9A07-84DB088A1749}" destId="{194DFEF9-333F-4E87-B5C6-61095BA5680D}" srcOrd="0" destOrd="0" presId="urn:microsoft.com/office/officeart/2005/8/layout/cycle5"/>
    <dgm:cxn modelId="{B6951159-CC9D-4543-98F5-A288476887AF}" type="presParOf" srcId="{0A8FE9BF-6693-4A08-9A07-84DB088A1749}" destId="{022517BF-C2C0-453C-AFB4-2CF9370037D6}" srcOrd="1" destOrd="0" presId="urn:microsoft.com/office/officeart/2005/8/layout/cycle5"/>
    <dgm:cxn modelId="{7D79721B-E36B-47AC-BDB5-2E373AC2FEB8}" type="presParOf" srcId="{0A8FE9BF-6693-4A08-9A07-84DB088A1749}" destId="{251835E3-AD25-470C-B7BA-CE14DFD04FE0}" srcOrd="2" destOrd="0" presId="urn:microsoft.com/office/officeart/2005/8/layout/cycle5"/>
    <dgm:cxn modelId="{4F702597-9A30-4999-A21A-7591D64DD036}" type="presParOf" srcId="{0A8FE9BF-6693-4A08-9A07-84DB088A1749}" destId="{7A9CE85F-1CD0-4AAF-A5E3-9C0F1DCE404F}" srcOrd="3" destOrd="0" presId="urn:microsoft.com/office/officeart/2005/8/layout/cycle5"/>
    <dgm:cxn modelId="{102323D4-2A7E-438F-A186-94939D703D8C}" type="presParOf" srcId="{0A8FE9BF-6693-4A08-9A07-84DB088A1749}" destId="{E9D0CEDF-9B74-4964-A17A-0AEBDA368930}" srcOrd="4" destOrd="0" presId="urn:microsoft.com/office/officeart/2005/8/layout/cycle5"/>
    <dgm:cxn modelId="{E84992CF-7EBC-42CF-A118-DA7C171A15CF}" type="presParOf" srcId="{0A8FE9BF-6693-4A08-9A07-84DB088A1749}" destId="{FCF571F4-2F4B-448A-BE0F-52474CEFFCB4}" srcOrd="5" destOrd="0" presId="urn:microsoft.com/office/officeart/2005/8/layout/cycle5"/>
    <dgm:cxn modelId="{6A13F597-6F5F-4F40-BC98-477FFEB10763}" type="presParOf" srcId="{0A8FE9BF-6693-4A08-9A07-84DB088A1749}" destId="{1F0A2457-2832-4109-9096-76647F8D5A4C}" srcOrd="6" destOrd="0" presId="urn:microsoft.com/office/officeart/2005/8/layout/cycle5"/>
    <dgm:cxn modelId="{62EE8706-4853-48C3-8FFC-F721280D08DB}" type="presParOf" srcId="{0A8FE9BF-6693-4A08-9A07-84DB088A1749}" destId="{F8F58BD0-F963-44E3-8D93-9E16782A29E5}" srcOrd="7" destOrd="0" presId="urn:microsoft.com/office/officeart/2005/8/layout/cycle5"/>
    <dgm:cxn modelId="{6421BC25-862D-41DC-A016-4AE461173BAF}" type="presParOf" srcId="{0A8FE9BF-6693-4A08-9A07-84DB088A1749}" destId="{9BE718BA-329A-451B-893C-797824DEFE4F}" srcOrd="8" destOrd="0" presId="urn:microsoft.com/office/officeart/2005/8/layout/cycle5"/>
    <dgm:cxn modelId="{CE99C2CF-0268-41B8-8479-A7174B9044B1}" type="presParOf" srcId="{0A8FE9BF-6693-4A08-9A07-84DB088A1749}" destId="{A242B395-4EE8-4724-8CA5-05700B0153F9}" srcOrd="9" destOrd="0" presId="urn:microsoft.com/office/officeart/2005/8/layout/cycle5"/>
    <dgm:cxn modelId="{0C5DAE6C-2457-4103-814C-4E62C39CD30B}" type="presParOf" srcId="{0A8FE9BF-6693-4A08-9A07-84DB088A1749}" destId="{2259B92F-CB9A-470F-AA18-4FBB8B1F823D}" srcOrd="10" destOrd="0" presId="urn:microsoft.com/office/officeart/2005/8/layout/cycle5"/>
    <dgm:cxn modelId="{51E9AFA1-61B4-4996-AD09-22DD3E0356BE}" type="presParOf" srcId="{0A8FE9BF-6693-4A08-9A07-84DB088A1749}" destId="{1F39E67F-AF1A-4397-84B1-D44F0D1FE54F}" srcOrd="11" destOrd="0" presId="urn:microsoft.com/office/officeart/2005/8/layout/cycle5"/>
    <dgm:cxn modelId="{7880C43A-A469-4DC6-8C79-D505F18CA840}" type="presParOf" srcId="{0A8FE9BF-6693-4A08-9A07-84DB088A1749}" destId="{7B67FD30-F8E7-4205-8ABF-5C7115CC1CBC}" srcOrd="12" destOrd="0" presId="urn:microsoft.com/office/officeart/2005/8/layout/cycle5"/>
    <dgm:cxn modelId="{5C32CACD-384E-4778-AB9D-E8EC0EB87699}" type="presParOf" srcId="{0A8FE9BF-6693-4A08-9A07-84DB088A1749}" destId="{C21955D4-7341-4B86-B39E-E3418AEE1391}" srcOrd="13" destOrd="0" presId="urn:microsoft.com/office/officeart/2005/8/layout/cycle5"/>
    <dgm:cxn modelId="{182AAE49-B361-4F05-A1B0-F1B1C72CE8F1}" type="presParOf" srcId="{0A8FE9BF-6693-4A08-9A07-84DB088A1749}" destId="{9940C956-8A69-4E7F-A7E8-2DB89EBE8A09}"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DD5DB8A-FD69-449B-AF04-CA096F0BF196}" type="doc">
      <dgm:prSet loTypeId="urn:microsoft.com/office/officeart/2005/8/layout/vList5" loCatId="list" qsTypeId="urn:microsoft.com/office/officeart/2005/8/quickstyle/simple2" qsCatId="simple" csTypeId="urn:microsoft.com/office/officeart/2005/8/colors/accent2_2" csCatId="accent2" phldr="1"/>
      <dgm:spPr/>
      <dgm:t>
        <a:bodyPr/>
        <a:lstStyle/>
        <a:p>
          <a:endParaRPr lang="en-GB"/>
        </a:p>
      </dgm:t>
    </dgm:pt>
    <dgm:pt modelId="{1829BBEB-2907-4A6F-9D4D-95A76D2395D4}">
      <dgm:prSet/>
      <dgm:spPr/>
      <dgm:t>
        <a:bodyPr/>
        <a:lstStyle/>
        <a:p>
          <a:r>
            <a:rPr lang="en-GB" dirty="0"/>
            <a:t>Resilience </a:t>
          </a:r>
        </a:p>
      </dgm:t>
    </dgm:pt>
    <dgm:pt modelId="{A2AA8685-35DA-4E66-9748-D62CE6A17792}" type="parTrans" cxnId="{5C93A8FF-926D-4F54-9776-C97048CE1AB3}">
      <dgm:prSet/>
      <dgm:spPr/>
      <dgm:t>
        <a:bodyPr/>
        <a:lstStyle/>
        <a:p>
          <a:endParaRPr lang="en-GB"/>
        </a:p>
      </dgm:t>
    </dgm:pt>
    <dgm:pt modelId="{B02966AD-32E2-4F58-8735-787CDD8CFCBC}" type="sibTrans" cxnId="{5C93A8FF-926D-4F54-9776-C97048CE1AB3}">
      <dgm:prSet/>
      <dgm:spPr/>
      <dgm:t>
        <a:bodyPr/>
        <a:lstStyle/>
        <a:p>
          <a:endParaRPr lang="en-GB"/>
        </a:p>
      </dgm:t>
    </dgm:pt>
    <dgm:pt modelId="{C7B6C204-AD00-476A-AFD4-5CD5CD8FECAE}">
      <dgm:prSet/>
      <dgm:spPr/>
      <dgm:t>
        <a:bodyPr/>
        <a:lstStyle/>
        <a:p>
          <a:r>
            <a:rPr lang="en-GB" dirty="0"/>
            <a:t>Deter</a:t>
          </a:r>
        </a:p>
      </dgm:t>
    </dgm:pt>
    <dgm:pt modelId="{BBBE858D-7C53-4D29-A469-E4EA5FE877CA}" type="parTrans" cxnId="{AE4D2F1D-ADE8-40A1-8197-00338828CF13}">
      <dgm:prSet/>
      <dgm:spPr/>
      <dgm:t>
        <a:bodyPr/>
        <a:lstStyle/>
        <a:p>
          <a:endParaRPr lang="en-GB"/>
        </a:p>
      </dgm:t>
    </dgm:pt>
    <dgm:pt modelId="{D6646861-AAEF-4D1C-A148-1F7F27969518}" type="sibTrans" cxnId="{AE4D2F1D-ADE8-40A1-8197-00338828CF13}">
      <dgm:prSet/>
      <dgm:spPr/>
      <dgm:t>
        <a:bodyPr/>
        <a:lstStyle/>
        <a:p>
          <a:endParaRPr lang="en-GB"/>
        </a:p>
      </dgm:t>
    </dgm:pt>
    <dgm:pt modelId="{03CB3710-9B91-4009-8724-7E652BCAA79E}">
      <dgm:prSet/>
      <dgm:spPr/>
      <dgm:t>
        <a:bodyPr/>
        <a:lstStyle/>
        <a:p>
          <a:r>
            <a:rPr lang="en-GB" dirty="0"/>
            <a:t>Divert </a:t>
          </a:r>
        </a:p>
      </dgm:t>
    </dgm:pt>
    <dgm:pt modelId="{EAB18CA2-DA16-475C-89D8-C77C6C534FC8}" type="parTrans" cxnId="{7A80CA23-343E-4323-B27C-B297ADB1BB82}">
      <dgm:prSet/>
      <dgm:spPr/>
      <dgm:t>
        <a:bodyPr/>
        <a:lstStyle/>
        <a:p>
          <a:endParaRPr lang="en-GB"/>
        </a:p>
      </dgm:t>
    </dgm:pt>
    <dgm:pt modelId="{E937D81E-76C7-48A8-9983-A935969CDF03}" type="sibTrans" cxnId="{7A80CA23-343E-4323-B27C-B297ADB1BB82}">
      <dgm:prSet/>
      <dgm:spPr/>
      <dgm:t>
        <a:bodyPr/>
        <a:lstStyle/>
        <a:p>
          <a:endParaRPr lang="en-GB"/>
        </a:p>
      </dgm:t>
    </dgm:pt>
    <dgm:pt modelId="{32B3B315-0840-4188-ABB6-7464EC3DACC2}">
      <dgm:prSet/>
      <dgm:spPr/>
      <dgm:t>
        <a:bodyPr/>
        <a:lstStyle/>
        <a:p>
          <a:r>
            <a:rPr lang="en-GB" dirty="0"/>
            <a:t>Raise awareness online</a:t>
          </a:r>
        </a:p>
      </dgm:t>
    </dgm:pt>
    <dgm:pt modelId="{C431858A-C034-45B5-A84B-B41855A0665D}" type="parTrans" cxnId="{C89BB59C-19ED-46B0-AE68-2972DDDADBF3}">
      <dgm:prSet/>
      <dgm:spPr/>
      <dgm:t>
        <a:bodyPr/>
        <a:lstStyle/>
        <a:p>
          <a:endParaRPr lang="en-GB"/>
        </a:p>
      </dgm:t>
    </dgm:pt>
    <dgm:pt modelId="{97DFC55E-D3B6-4B88-9A38-D1EFF837C095}" type="sibTrans" cxnId="{C89BB59C-19ED-46B0-AE68-2972DDDADBF3}">
      <dgm:prSet/>
      <dgm:spPr/>
      <dgm:t>
        <a:bodyPr/>
        <a:lstStyle/>
        <a:p>
          <a:endParaRPr lang="en-GB"/>
        </a:p>
      </dgm:t>
    </dgm:pt>
    <dgm:pt modelId="{41A47935-9515-49E9-9D0A-D10736EBBF05}" type="pres">
      <dgm:prSet presAssocID="{0DD5DB8A-FD69-449B-AF04-CA096F0BF196}" presName="Name0" presStyleCnt="0">
        <dgm:presLayoutVars>
          <dgm:dir/>
          <dgm:animLvl val="lvl"/>
          <dgm:resizeHandles val="exact"/>
        </dgm:presLayoutVars>
      </dgm:prSet>
      <dgm:spPr/>
    </dgm:pt>
    <dgm:pt modelId="{419CE0E9-252D-43A6-9111-58EF1B1F6CDE}" type="pres">
      <dgm:prSet presAssocID="{1829BBEB-2907-4A6F-9D4D-95A76D2395D4}" presName="linNode" presStyleCnt="0"/>
      <dgm:spPr/>
    </dgm:pt>
    <dgm:pt modelId="{24E5F84F-6BE0-4F47-9854-DC6CBC1931D7}" type="pres">
      <dgm:prSet presAssocID="{1829BBEB-2907-4A6F-9D4D-95A76D2395D4}" presName="parentText" presStyleLbl="node1" presStyleIdx="0" presStyleCnt="4">
        <dgm:presLayoutVars>
          <dgm:chMax val="1"/>
          <dgm:bulletEnabled val="1"/>
        </dgm:presLayoutVars>
      </dgm:prSet>
      <dgm:spPr/>
    </dgm:pt>
    <dgm:pt modelId="{18100DA6-346A-4F48-94D4-72C6219F1917}" type="pres">
      <dgm:prSet presAssocID="{B02966AD-32E2-4F58-8735-787CDD8CFCBC}" presName="sp" presStyleCnt="0"/>
      <dgm:spPr/>
    </dgm:pt>
    <dgm:pt modelId="{01C4FB0D-4C30-4E97-9465-D7D533D61E62}" type="pres">
      <dgm:prSet presAssocID="{C7B6C204-AD00-476A-AFD4-5CD5CD8FECAE}" presName="linNode" presStyleCnt="0"/>
      <dgm:spPr/>
    </dgm:pt>
    <dgm:pt modelId="{4E4713E8-25F4-45C8-B888-3493275F92BF}" type="pres">
      <dgm:prSet presAssocID="{C7B6C204-AD00-476A-AFD4-5CD5CD8FECAE}" presName="parentText" presStyleLbl="node1" presStyleIdx="1" presStyleCnt="4">
        <dgm:presLayoutVars>
          <dgm:chMax val="1"/>
          <dgm:bulletEnabled val="1"/>
        </dgm:presLayoutVars>
      </dgm:prSet>
      <dgm:spPr/>
    </dgm:pt>
    <dgm:pt modelId="{3F21629C-2D21-4AC1-8334-EF07419C82C4}" type="pres">
      <dgm:prSet presAssocID="{D6646861-AAEF-4D1C-A148-1F7F27969518}" presName="sp" presStyleCnt="0"/>
      <dgm:spPr/>
    </dgm:pt>
    <dgm:pt modelId="{EFF97B7E-85D5-404F-9775-95550AFA01B4}" type="pres">
      <dgm:prSet presAssocID="{03CB3710-9B91-4009-8724-7E652BCAA79E}" presName="linNode" presStyleCnt="0"/>
      <dgm:spPr/>
    </dgm:pt>
    <dgm:pt modelId="{3F528477-E0D7-4FB5-B065-AEDD21960C41}" type="pres">
      <dgm:prSet presAssocID="{03CB3710-9B91-4009-8724-7E652BCAA79E}" presName="parentText" presStyleLbl="node1" presStyleIdx="2" presStyleCnt="4">
        <dgm:presLayoutVars>
          <dgm:chMax val="1"/>
          <dgm:bulletEnabled val="1"/>
        </dgm:presLayoutVars>
      </dgm:prSet>
      <dgm:spPr/>
    </dgm:pt>
    <dgm:pt modelId="{9C114A2B-32EC-4E42-9BCC-53C1E1719EC1}" type="pres">
      <dgm:prSet presAssocID="{E937D81E-76C7-48A8-9983-A935969CDF03}" presName="sp" presStyleCnt="0"/>
      <dgm:spPr/>
    </dgm:pt>
    <dgm:pt modelId="{148FD720-0B0B-4F20-B884-F082A9FF6C32}" type="pres">
      <dgm:prSet presAssocID="{32B3B315-0840-4188-ABB6-7464EC3DACC2}" presName="linNode" presStyleCnt="0"/>
      <dgm:spPr/>
    </dgm:pt>
    <dgm:pt modelId="{B5CAAD89-A6D9-4320-99C3-72E39FD3E5C4}" type="pres">
      <dgm:prSet presAssocID="{32B3B315-0840-4188-ABB6-7464EC3DACC2}" presName="parentText" presStyleLbl="node1" presStyleIdx="3" presStyleCnt="4">
        <dgm:presLayoutVars>
          <dgm:chMax val="1"/>
          <dgm:bulletEnabled val="1"/>
        </dgm:presLayoutVars>
      </dgm:prSet>
      <dgm:spPr/>
    </dgm:pt>
  </dgm:ptLst>
  <dgm:cxnLst>
    <dgm:cxn modelId="{380CD604-B004-4F32-9789-B2E1C188DED0}" type="presOf" srcId="{C7B6C204-AD00-476A-AFD4-5CD5CD8FECAE}" destId="{4E4713E8-25F4-45C8-B888-3493275F92BF}" srcOrd="0" destOrd="0" presId="urn:microsoft.com/office/officeart/2005/8/layout/vList5"/>
    <dgm:cxn modelId="{7581D11A-7D5B-4EAC-B4B8-45CE942909C5}" type="presOf" srcId="{1829BBEB-2907-4A6F-9D4D-95A76D2395D4}" destId="{24E5F84F-6BE0-4F47-9854-DC6CBC1931D7}" srcOrd="0" destOrd="0" presId="urn:microsoft.com/office/officeart/2005/8/layout/vList5"/>
    <dgm:cxn modelId="{AE4D2F1D-ADE8-40A1-8197-00338828CF13}" srcId="{0DD5DB8A-FD69-449B-AF04-CA096F0BF196}" destId="{C7B6C204-AD00-476A-AFD4-5CD5CD8FECAE}" srcOrd="1" destOrd="0" parTransId="{BBBE858D-7C53-4D29-A469-E4EA5FE877CA}" sibTransId="{D6646861-AAEF-4D1C-A148-1F7F27969518}"/>
    <dgm:cxn modelId="{7A80CA23-343E-4323-B27C-B297ADB1BB82}" srcId="{0DD5DB8A-FD69-449B-AF04-CA096F0BF196}" destId="{03CB3710-9B91-4009-8724-7E652BCAA79E}" srcOrd="2" destOrd="0" parTransId="{EAB18CA2-DA16-475C-89D8-C77C6C534FC8}" sibTransId="{E937D81E-76C7-48A8-9983-A935969CDF03}"/>
    <dgm:cxn modelId="{C89BB59C-19ED-46B0-AE68-2972DDDADBF3}" srcId="{0DD5DB8A-FD69-449B-AF04-CA096F0BF196}" destId="{32B3B315-0840-4188-ABB6-7464EC3DACC2}" srcOrd="3" destOrd="0" parTransId="{C431858A-C034-45B5-A84B-B41855A0665D}" sibTransId="{97DFC55E-D3B6-4B88-9A38-D1EFF837C095}"/>
    <dgm:cxn modelId="{2E4488BA-E6E9-4A97-ABB0-AB10D5E431C4}" type="presOf" srcId="{03CB3710-9B91-4009-8724-7E652BCAA79E}" destId="{3F528477-E0D7-4FB5-B065-AEDD21960C41}" srcOrd="0" destOrd="0" presId="urn:microsoft.com/office/officeart/2005/8/layout/vList5"/>
    <dgm:cxn modelId="{99E8FDE3-9410-401C-B1ED-3DEC1AF0F8E7}" type="presOf" srcId="{32B3B315-0840-4188-ABB6-7464EC3DACC2}" destId="{B5CAAD89-A6D9-4320-99C3-72E39FD3E5C4}" srcOrd="0" destOrd="0" presId="urn:microsoft.com/office/officeart/2005/8/layout/vList5"/>
    <dgm:cxn modelId="{449FB9FC-8B2F-4B7A-BBAE-17F39B91EFF5}" type="presOf" srcId="{0DD5DB8A-FD69-449B-AF04-CA096F0BF196}" destId="{41A47935-9515-49E9-9D0A-D10736EBBF05}" srcOrd="0" destOrd="0" presId="urn:microsoft.com/office/officeart/2005/8/layout/vList5"/>
    <dgm:cxn modelId="{5C93A8FF-926D-4F54-9776-C97048CE1AB3}" srcId="{0DD5DB8A-FD69-449B-AF04-CA096F0BF196}" destId="{1829BBEB-2907-4A6F-9D4D-95A76D2395D4}" srcOrd="0" destOrd="0" parTransId="{A2AA8685-35DA-4E66-9748-D62CE6A17792}" sibTransId="{B02966AD-32E2-4F58-8735-787CDD8CFCBC}"/>
    <dgm:cxn modelId="{85D64956-3AB1-4EE2-B4EF-01C4657F81A4}" type="presParOf" srcId="{41A47935-9515-49E9-9D0A-D10736EBBF05}" destId="{419CE0E9-252D-43A6-9111-58EF1B1F6CDE}" srcOrd="0" destOrd="0" presId="urn:microsoft.com/office/officeart/2005/8/layout/vList5"/>
    <dgm:cxn modelId="{EF4637DA-0971-4464-B70A-DCFF464276F4}" type="presParOf" srcId="{419CE0E9-252D-43A6-9111-58EF1B1F6CDE}" destId="{24E5F84F-6BE0-4F47-9854-DC6CBC1931D7}" srcOrd="0" destOrd="0" presId="urn:microsoft.com/office/officeart/2005/8/layout/vList5"/>
    <dgm:cxn modelId="{76E3C2DA-FDC1-4BD9-BBA0-17A975F08F19}" type="presParOf" srcId="{41A47935-9515-49E9-9D0A-D10736EBBF05}" destId="{18100DA6-346A-4F48-94D4-72C6219F1917}" srcOrd="1" destOrd="0" presId="urn:microsoft.com/office/officeart/2005/8/layout/vList5"/>
    <dgm:cxn modelId="{BC55B3C3-B34F-45E9-9323-4936D9F5E670}" type="presParOf" srcId="{41A47935-9515-49E9-9D0A-D10736EBBF05}" destId="{01C4FB0D-4C30-4E97-9465-D7D533D61E62}" srcOrd="2" destOrd="0" presId="urn:microsoft.com/office/officeart/2005/8/layout/vList5"/>
    <dgm:cxn modelId="{FEAD10AD-C55B-4545-866A-FAB3C1D1FDC6}" type="presParOf" srcId="{01C4FB0D-4C30-4E97-9465-D7D533D61E62}" destId="{4E4713E8-25F4-45C8-B888-3493275F92BF}" srcOrd="0" destOrd="0" presId="urn:microsoft.com/office/officeart/2005/8/layout/vList5"/>
    <dgm:cxn modelId="{49A7C260-1AE9-457B-9D60-540309258054}" type="presParOf" srcId="{41A47935-9515-49E9-9D0A-D10736EBBF05}" destId="{3F21629C-2D21-4AC1-8334-EF07419C82C4}" srcOrd="3" destOrd="0" presId="urn:microsoft.com/office/officeart/2005/8/layout/vList5"/>
    <dgm:cxn modelId="{3DA61DBA-212C-49DD-9990-0C667F17F918}" type="presParOf" srcId="{41A47935-9515-49E9-9D0A-D10736EBBF05}" destId="{EFF97B7E-85D5-404F-9775-95550AFA01B4}" srcOrd="4" destOrd="0" presId="urn:microsoft.com/office/officeart/2005/8/layout/vList5"/>
    <dgm:cxn modelId="{0551C304-5254-4413-A09D-12BCEA819E15}" type="presParOf" srcId="{EFF97B7E-85D5-404F-9775-95550AFA01B4}" destId="{3F528477-E0D7-4FB5-B065-AEDD21960C41}" srcOrd="0" destOrd="0" presId="urn:microsoft.com/office/officeart/2005/8/layout/vList5"/>
    <dgm:cxn modelId="{DB99DC0D-443C-433D-8F18-5E10B5820553}" type="presParOf" srcId="{41A47935-9515-49E9-9D0A-D10736EBBF05}" destId="{9C114A2B-32EC-4E42-9BCC-53C1E1719EC1}" srcOrd="5" destOrd="0" presId="urn:microsoft.com/office/officeart/2005/8/layout/vList5"/>
    <dgm:cxn modelId="{D94B34A2-500C-4ABD-8ACA-9372EA8C1C00}" type="presParOf" srcId="{41A47935-9515-49E9-9D0A-D10736EBBF05}" destId="{148FD720-0B0B-4F20-B884-F082A9FF6C32}" srcOrd="6" destOrd="0" presId="urn:microsoft.com/office/officeart/2005/8/layout/vList5"/>
    <dgm:cxn modelId="{5A7C7637-B040-433D-9C52-96114DE07032}" type="presParOf" srcId="{148FD720-0B0B-4F20-B884-F082A9FF6C32}" destId="{B5CAAD89-A6D9-4320-99C3-72E39FD3E5C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CA92D69-11BA-4AB8-AF60-82C71A8788B8}"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4CF18EB4-12E7-413F-8A7A-5F63E186E5E4}">
      <dgm:prSet/>
      <dgm:spPr/>
      <dgm:t>
        <a:bodyPr/>
        <a:lstStyle/>
        <a:p>
          <a:r>
            <a:rPr lang="en-GB" b="0" i="0" u="sng" dirty="0">
              <a:solidFill>
                <a:srgbClr val="92D050"/>
              </a:solidFill>
              <a:hlinkClick xmlns:r="http://schemas.openxmlformats.org/officeDocument/2006/relationships" r:id="rId1">
                <a:extLst>
                  <a:ext uri="{A12FA001-AC4F-418D-AE19-62706E023703}">
                    <ahyp:hlinkClr xmlns:ahyp="http://schemas.microsoft.com/office/drawing/2018/hyperlinkcolor" val="tx"/>
                  </a:ext>
                </a:extLst>
              </a:hlinkClick>
            </a:rPr>
            <a:t>Action Fraud</a:t>
          </a:r>
          <a:r>
            <a:rPr lang="en-GB" b="0" i="0" dirty="0">
              <a:solidFill>
                <a:srgbClr val="92D050"/>
              </a:solidFill>
            </a:rPr>
            <a:t> </a:t>
          </a:r>
          <a:r>
            <a:rPr lang="en-GB" b="0" i="0" dirty="0"/>
            <a:t>– report any cybercrime and fraud here at the UK’s National helpline.</a:t>
          </a:r>
          <a:endParaRPr lang="en-US" dirty="0"/>
        </a:p>
      </dgm:t>
    </dgm:pt>
    <dgm:pt modelId="{48D52A6C-05C9-48AA-9AFB-4BDEDBE63FDA}" type="parTrans" cxnId="{4C203C94-FD83-4B40-842D-07C8A4E09C3E}">
      <dgm:prSet/>
      <dgm:spPr/>
      <dgm:t>
        <a:bodyPr/>
        <a:lstStyle/>
        <a:p>
          <a:endParaRPr lang="en-US"/>
        </a:p>
      </dgm:t>
    </dgm:pt>
    <dgm:pt modelId="{50AEB30C-EDED-4A1B-95C9-04E3256B75D7}" type="sibTrans" cxnId="{4C203C94-FD83-4B40-842D-07C8A4E09C3E}">
      <dgm:prSet phldrT="01" phldr="0"/>
      <dgm:spPr/>
      <dgm:t>
        <a:bodyPr/>
        <a:lstStyle/>
        <a:p>
          <a:r>
            <a:rPr lang="en-US"/>
            <a:t>01</a:t>
          </a:r>
        </a:p>
      </dgm:t>
    </dgm:pt>
    <dgm:pt modelId="{25277EC4-D093-4482-8F97-122A9DB8094C}">
      <dgm:prSet/>
      <dgm:spPr/>
      <dgm:t>
        <a:bodyPr/>
        <a:lstStyle/>
        <a:p>
          <a:r>
            <a:rPr lang="en-GB" b="0" i="0" u="sng" dirty="0">
              <a:solidFill>
                <a:srgbClr val="92D050"/>
              </a:solidFill>
              <a:hlinkClick xmlns:r="http://schemas.openxmlformats.org/officeDocument/2006/relationships" r:id="rId2">
                <a:extLst>
                  <a:ext uri="{A12FA001-AC4F-418D-AE19-62706E023703}">
                    <ahyp:hlinkClr xmlns:ahyp="http://schemas.microsoft.com/office/drawing/2018/hyperlinkcolor" val="tx"/>
                  </a:ext>
                </a:extLst>
              </a:hlinkClick>
            </a:rPr>
            <a:t>Cyber Aware</a:t>
          </a:r>
          <a:r>
            <a:rPr lang="en-GB" b="0" i="0" dirty="0">
              <a:solidFill>
                <a:srgbClr val="92D050"/>
              </a:solidFill>
            </a:rPr>
            <a:t> </a:t>
          </a:r>
          <a:r>
            <a:rPr lang="en-GB" b="0" i="0" dirty="0"/>
            <a:t>– Provides advice on protecting yourself and others online against cybercrimes.</a:t>
          </a:r>
          <a:endParaRPr lang="en-US" dirty="0"/>
        </a:p>
      </dgm:t>
    </dgm:pt>
    <dgm:pt modelId="{6674FB84-F9DB-446A-935B-3DFB342E9FD2}" type="parTrans" cxnId="{8E4E4330-B825-4C97-83AD-2C2E3E984A0C}">
      <dgm:prSet/>
      <dgm:spPr/>
      <dgm:t>
        <a:bodyPr/>
        <a:lstStyle/>
        <a:p>
          <a:endParaRPr lang="en-US"/>
        </a:p>
      </dgm:t>
    </dgm:pt>
    <dgm:pt modelId="{97870554-332C-42DF-B2FC-6CBB402CEA31}" type="sibTrans" cxnId="{8E4E4330-B825-4C97-83AD-2C2E3E984A0C}">
      <dgm:prSet phldrT="02" phldr="0"/>
      <dgm:spPr/>
      <dgm:t>
        <a:bodyPr/>
        <a:lstStyle/>
        <a:p>
          <a:r>
            <a:rPr lang="en-US"/>
            <a:t>02</a:t>
          </a:r>
        </a:p>
      </dgm:t>
    </dgm:pt>
    <dgm:pt modelId="{CFE5C3C3-0A15-4333-81B4-D192B7253104}">
      <dgm:prSet/>
      <dgm:spPr/>
      <dgm:t>
        <a:bodyPr/>
        <a:lstStyle/>
        <a:p>
          <a:r>
            <a:rPr lang="en-GB" b="0" i="0" u="sng" dirty="0">
              <a:solidFill>
                <a:srgbClr val="92D050"/>
              </a:solidFill>
              <a:hlinkClick xmlns:r="http://schemas.openxmlformats.org/officeDocument/2006/relationships" r:id="rId3">
                <a:extLst>
                  <a:ext uri="{A12FA001-AC4F-418D-AE19-62706E023703}">
                    <ahyp:hlinkClr xmlns:ahyp="http://schemas.microsoft.com/office/drawing/2018/hyperlinkcolor" val="tx"/>
                  </a:ext>
                </a:extLst>
              </a:hlinkClick>
            </a:rPr>
            <a:t>National Cyber Security Centre</a:t>
          </a:r>
          <a:r>
            <a:rPr lang="en-GB" b="0" i="0" dirty="0">
              <a:solidFill>
                <a:srgbClr val="92D050"/>
              </a:solidFill>
            </a:rPr>
            <a:t> </a:t>
          </a:r>
          <a:r>
            <a:rPr lang="en-GB" b="0" i="0" dirty="0"/>
            <a:t>– Provides help to the UK and communities to ensure they live safer.</a:t>
          </a:r>
          <a:endParaRPr lang="en-US" dirty="0"/>
        </a:p>
      </dgm:t>
    </dgm:pt>
    <dgm:pt modelId="{436482F5-576E-4E12-A287-D50E61B23D90}" type="parTrans" cxnId="{5EAAB590-8A7C-4C0E-B6CD-8272B5F430A5}">
      <dgm:prSet/>
      <dgm:spPr/>
      <dgm:t>
        <a:bodyPr/>
        <a:lstStyle/>
        <a:p>
          <a:endParaRPr lang="en-US"/>
        </a:p>
      </dgm:t>
    </dgm:pt>
    <dgm:pt modelId="{45B85586-398B-4CF6-957B-76BC748241C7}" type="sibTrans" cxnId="{5EAAB590-8A7C-4C0E-B6CD-8272B5F430A5}">
      <dgm:prSet phldrT="03" phldr="0"/>
      <dgm:spPr/>
      <dgm:t>
        <a:bodyPr/>
        <a:lstStyle/>
        <a:p>
          <a:r>
            <a:rPr lang="en-US"/>
            <a:t>03</a:t>
          </a:r>
        </a:p>
      </dgm:t>
    </dgm:pt>
    <dgm:pt modelId="{2097B99C-54AF-4BF2-A373-2A5C8E462EEE}" type="pres">
      <dgm:prSet presAssocID="{DCA92D69-11BA-4AB8-AF60-82C71A8788B8}" presName="Name0" presStyleCnt="0">
        <dgm:presLayoutVars>
          <dgm:animLvl val="lvl"/>
          <dgm:resizeHandles val="exact"/>
        </dgm:presLayoutVars>
      </dgm:prSet>
      <dgm:spPr/>
    </dgm:pt>
    <dgm:pt modelId="{076F392E-F1FC-4956-85EC-1B7880CEBA7E}" type="pres">
      <dgm:prSet presAssocID="{4CF18EB4-12E7-413F-8A7A-5F63E186E5E4}" presName="compositeNode" presStyleCnt="0">
        <dgm:presLayoutVars>
          <dgm:bulletEnabled val="1"/>
        </dgm:presLayoutVars>
      </dgm:prSet>
      <dgm:spPr/>
    </dgm:pt>
    <dgm:pt modelId="{340A625D-6C92-4790-B02E-606A1103323A}" type="pres">
      <dgm:prSet presAssocID="{4CF18EB4-12E7-413F-8A7A-5F63E186E5E4}" presName="bgRect" presStyleLbl="alignNode1" presStyleIdx="0" presStyleCnt="3"/>
      <dgm:spPr/>
    </dgm:pt>
    <dgm:pt modelId="{4C513AC9-5777-4234-A15A-43861271A9B5}" type="pres">
      <dgm:prSet presAssocID="{50AEB30C-EDED-4A1B-95C9-04E3256B75D7}" presName="sibTransNodeRect" presStyleLbl="alignNode1" presStyleIdx="0" presStyleCnt="3">
        <dgm:presLayoutVars>
          <dgm:chMax val="0"/>
          <dgm:bulletEnabled val="1"/>
        </dgm:presLayoutVars>
      </dgm:prSet>
      <dgm:spPr/>
    </dgm:pt>
    <dgm:pt modelId="{687C6C6A-E150-4B80-9C74-B8118F9DA089}" type="pres">
      <dgm:prSet presAssocID="{4CF18EB4-12E7-413F-8A7A-5F63E186E5E4}" presName="nodeRect" presStyleLbl="alignNode1" presStyleIdx="0" presStyleCnt="3">
        <dgm:presLayoutVars>
          <dgm:bulletEnabled val="1"/>
        </dgm:presLayoutVars>
      </dgm:prSet>
      <dgm:spPr/>
    </dgm:pt>
    <dgm:pt modelId="{FF85D1A8-482B-4230-83C6-47A93A0A9B1B}" type="pres">
      <dgm:prSet presAssocID="{50AEB30C-EDED-4A1B-95C9-04E3256B75D7}" presName="sibTrans" presStyleCnt="0"/>
      <dgm:spPr/>
    </dgm:pt>
    <dgm:pt modelId="{4CC063BF-F7B6-4995-AEE4-9FC3AA6B9593}" type="pres">
      <dgm:prSet presAssocID="{25277EC4-D093-4482-8F97-122A9DB8094C}" presName="compositeNode" presStyleCnt="0">
        <dgm:presLayoutVars>
          <dgm:bulletEnabled val="1"/>
        </dgm:presLayoutVars>
      </dgm:prSet>
      <dgm:spPr/>
    </dgm:pt>
    <dgm:pt modelId="{3DCDE213-5186-4768-BA3C-52ED0C0D5CFD}" type="pres">
      <dgm:prSet presAssocID="{25277EC4-D093-4482-8F97-122A9DB8094C}" presName="bgRect" presStyleLbl="alignNode1" presStyleIdx="1" presStyleCnt="3"/>
      <dgm:spPr/>
    </dgm:pt>
    <dgm:pt modelId="{E3C80DFB-41FE-4174-8165-BD90A3DA8FA6}" type="pres">
      <dgm:prSet presAssocID="{97870554-332C-42DF-B2FC-6CBB402CEA31}" presName="sibTransNodeRect" presStyleLbl="alignNode1" presStyleIdx="1" presStyleCnt="3">
        <dgm:presLayoutVars>
          <dgm:chMax val="0"/>
          <dgm:bulletEnabled val="1"/>
        </dgm:presLayoutVars>
      </dgm:prSet>
      <dgm:spPr/>
    </dgm:pt>
    <dgm:pt modelId="{ECF30B16-7F19-4128-9ABE-20EF20ACA312}" type="pres">
      <dgm:prSet presAssocID="{25277EC4-D093-4482-8F97-122A9DB8094C}" presName="nodeRect" presStyleLbl="alignNode1" presStyleIdx="1" presStyleCnt="3">
        <dgm:presLayoutVars>
          <dgm:bulletEnabled val="1"/>
        </dgm:presLayoutVars>
      </dgm:prSet>
      <dgm:spPr/>
    </dgm:pt>
    <dgm:pt modelId="{FC4B355B-0289-4B7A-800F-8BEF92854069}" type="pres">
      <dgm:prSet presAssocID="{97870554-332C-42DF-B2FC-6CBB402CEA31}" presName="sibTrans" presStyleCnt="0"/>
      <dgm:spPr/>
    </dgm:pt>
    <dgm:pt modelId="{218E33F7-672A-413E-A8DF-86FDAED04F4E}" type="pres">
      <dgm:prSet presAssocID="{CFE5C3C3-0A15-4333-81B4-D192B7253104}" presName="compositeNode" presStyleCnt="0">
        <dgm:presLayoutVars>
          <dgm:bulletEnabled val="1"/>
        </dgm:presLayoutVars>
      </dgm:prSet>
      <dgm:spPr/>
    </dgm:pt>
    <dgm:pt modelId="{7DCDC902-F20F-4BC8-96AF-13FF883376DC}" type="pres">
      <dgm:prSet presAssocID="{CFE5C3C3-0A15-4333-81B4-D192B7253104}" presName="bgRect" presStyleLbl="alignNode1" presStyleIdx="2" presStyleCnt="3"/>
      <dgm:spPr/>
    </dgm:pt>
    <dgm:pt modelId="{926072D2-37F6-49E7-A04F-B3A5C4657938}" type="pres">
      <dgm:prSet presAssocID="{45B85586-398B-4CF6-957B-76BC748241C7}" presName="sibTransNodeRect" presStyleLbl="alignNode1" presStyleIdx="2" presStyleCnt="3">
        <dgm:presLayoutVars>
          <dgm:chMax val="0"/>
          <dgm:bulletEnabled val="1"/>
        </dgm:presLayoutVars>
      </dgm:prSet>
      <dgm:spPr/>
    </dgm:pt>
    <dgm:pt modelId="{3FB1D247-9AE2-4FF3-8C0D-487CC9467A40}" type="pres">
      <dgm:prSet presAssocID="{CFE5C3C3-0A15-4333-81B4-D192B7253104}" presName="nodeRect" presStyleLbl="alignNode1" presStyleIdx="2" presStyleCnt="3">
        <dgm:presLayoutVars>
          <dgm:bulletEnabled val="1"/>
        </dgm:presLayoutVars>
      </dgm:prSet>
      <dgm:spPr/>
    </dgm:pt>
  </dgm:ptLst>
  <dgm:cxnLst>
    <dgm:cxn modelId="{7CF1C308-FF4A-4581-952C-E93AC685C322}" type="presOf" srcId="{DCA92D69-11BA-4AB8-AF60-82C71A8788B8}" destId="{2097B99C-54AF-4BF2-A373-2A5C8E462EEE}" srcOrd="0" destOrd="0" presId="urn:microsoft.com/office/officeart/2016/7/layout/LinearBlockProcessNumbered"/>
    <dgm:cxn modelId="{8E4E4330-B825-4C97-83AD-2C2E3E984A0C}" srcId="{DCA92D69-11BA-4AB8-AF60-82C71A8788B8}" destId="{25277EC4-D093-4482-8F97-122A9DB8094C}" srcOrd="1" destOrd="0" parTransId="{6674FB84-F9DB-446A-935B-3DFB342E9FD2}" sibTransId="{97870554-332C-42DF-B2FC-6CBB402CEA31}"/>
    <dgm:cxn modelId="{BE277041-E098-483C-B562-D752C1133332}" type="presOf" srcId="{CFE5C3C3-0A15-4333-81B4-D192B7253104}" destId="{3FB1D247-9AE2-4FF3-8C0D-487CC9467A40}" srcOrd="1" destOrd="0" presId="urn:microsoft.com/office/officeart/2016/7/layout/LinearBlockProcessNumbered"/>
    <dgm:cxn modelId="{9110B348-202D-4614-8B26-6BB61B799195}" type="presOf" srcId="{CFE5C3C3-0A15-4333-81B4-D192B7253104}" destId="{7DCDC902-F20F-4BC8-96AF-13FF883376DC}" srcOrd="0" destOrd="0" presId="urn:microsoft.com/office/officeart/2016/7/layout/LinearBlockProcessNumbered"/>
    <dgm:cxn modelId="{16C4C44B-7EAB-40DE-A1C9-6660DDE10D64}" type="presOf" srcId="{50AEB30C-EDED-4A1B-95C9-04E3256B75D7}" destId="{4C513AC9-5777-4234-A15A-43861271A9B5}" srcOrd="0" destOrd="0" presId="urn:microsoft.com/office/officeart/2016/7/layout/LinearBlockProcessNumbered"/>
    <dgm:cxn modelId="{BE5BDB4B-5520-4E03-AA3E-7A4246D8357B}" type="presOf" srcId="{25277EC4-D093-4482-8F97-122A9DB8094C}" destId="{3DCDE213-5186-4768-BA3C-52ED0C0D5CFD}" srcOrd="0" destOrd="0" presId="urn:microsoft.com/office/officeart/2016/7/layout/LinearBlockProcessNumbered"/>
    <dgm:cxn modelId="{04AD4F8C-CF45-4101-89BF-87A6ABD81EC2}" type="presOf" srcId="{4CF18EB4-12E7-413F-8A7A-5F63E186E5E4}" destId="{340A625D-6C92-4790-B02E-606A1103323A}" srcOrd="0" destOrd="0" presId="urn:microsoft.com/office/officeart/2016/7/layout/LinearBlockProcessNumbered"/>
    <dgm:cxn modelId="{5EAAB590-8A7C-4C0E-B6CD-8272B5F430A5}" srcId="{DCA92D69-11BA-4AB8-AF60-82C71A8788B8}" destId="{CFE5C3C3-0A15-4333-81B4-D192B7253104}" srcOrd="2" destOrd="0" parTransId="{436482F5-576E-4E12-A287-D50E61B23D90}" sibTransId="{45B85586-398B-4CF6-957B-76BC748241C7}"/>
    <dgm:cxn modelId="{4C203C94-FD83-4B40-842D-07C8A4E09C3E}" srcId="{DCA92D69-11BA-4AB8-AF60-82C71A8788B8}" destId="{4CF18EB4-12E7-413F-8A7A-5F63E186E5E4}" srcOrd="0" destOrd="0" parTransId="{48D52A6C-05C9-48AA-9AFB-4BDEDBE63FDA}" sibTransId="{50AEB30C-EDED-4A1B-95C9-04E3256B75D7}"/>
    <dgm:cxn modelId="{B1FE52D1-0B64-4FC0-8DE2-CC49E519AE98}" type="presOf" srcId="{4CF18EB4-12E7-413F-8A7A-5F63E186E5E4}" destId="{687C6C6A-E150-4B80-9C74-B8118F9DA089}" srcOrd="1" destOrd="0" presId="urn:microsoft.com/office/officeart/2016/7/layout/LinearBlockProcessNumbered"/>
    <dgm:cxn modelId="{A2A28BE3-A099-4DB4-9D7A-87A0D8A0F076}" type="presOf" srcId="{25277EC4-D093-4482-8F97-122A9DB8094C}" destId="{ECF30B16-7F19-4128-9ABE-20EF20ACA312}" srcOrd="1" destOrd="0" presId="urn:microsoft.com/office/officeart/2016/7/layout/LinearBlockProcessNumbered"/>
    <dgm:cxn modelId="{A088ADFB-75F3-41C8-9288-30526A659825}" type="presOf" srcId="{45B85586-398B-4CF6-957B-76BC748241C7}" destId="{926072D2-37F6-49E7-A04F-B3A5C4657938}" srcOrd="0" destOrd="0" presId="urn:microsoft.com/office/officeart/2016/7/layout/LinearBlockProcessNumbered"/>
    <dgm:cxn modelId="{FBFC44FD-D7EA-4C1C-9A8B-7629CB3D5C0D}" type="presOf" srcId="{97870554-332C-42DF-B2FC-6CBB402CEA31}" destId="{E3C80DFB-41FE-4174-8165-BD90A3DA8FA6}" srcOrd="0" destOrd="0" presId="urn:microsoft.com/office/officeart/2016/7/layout/LinearBlockProcessNumbered"/>
    <dgm:cxn modelId="{84BD0758-0263-4E6D-B293-B2BD47C47354}" type="presParOf" srcId="{2097B99C-54AF-4BF2-A373-2A5C8E462EEE}" destId="{076F392E-F1FC-4956-85EC-1B7880CEBA7E}" srcOrd="0" destOrd="0" presId="urn:microsoft.com/office/officeart/2016/7/layout/LinearBlockProcessNumbered"/>
    <dgm:cxn modelId="{071ADE6F-12F2-439A-A593-B86EDA4680A1}" type="presParOf" srcId="{076F392E-F1FC-4956-85EC-1B7880CEBA7E}" destId="{340A625D-6C92-4790-B02E-606A1103323A}" srcOrd="0" destOrd="0" presId="urn:microsoft.com/office/officeart/2016/7/layout/LinearBlockProcessNumbered"/>
    <dgm:cxn modelId="{DFC737E4-1ED5-45CE-9446-2870244C4A9C}" type="presParOf" srcId="{076F392E-F1FC-4956-85EC-1B7880CEBA7E}" destId="{4C513AC9-5777-4234-A15A-43861271A9B5}" srcOrd="1" destOrd="0" presId="urn:microsoft.com/office/officeart/2016/7/layout/LinearBlockProcessNumbered"/>
    <dgm:cxn modelId="{9F4D977D-132C-4E27-8C70-750CF892FADE}" type="presParOf" srcId="{076F392E-F1FC-4956-85EC-1B7880CEBA7E}" destId="{687C6C6A-E150-4B80-9C74-B8118F9DA089}" srcOrd="2" destOrd="0" presId="urn:microsoft.com/office/officeart/2016/7/layout/LinearBlockProcessNumbered"/>
    <dgm:cxn modelId="{AF074A16-960D-4FC8-B15C-5C72B75D0277}" type="presParOf" srcId="{2097B99C-54AF-4BF2-A373-2A5C8E462EEE}" destId="{FF85D1A8-482B-4230-83C6-47A93A0A9B1B}" srcOrd="1" destOrd="0" presId="urn:microsoft.com/office/officeart/2016/7/layout/LinearBlockProcessNumbered"/>
    <dgm:cxn modelId="{A73D94EF-6E17-420E-A224-53B0E00B67B0}" type="presParOf" srcId="{2097B99C-54AF-4BF2-A373-2A5C8E462EEE}" destId="{4CC063BF-F7B6-4995-AEE4-9FC3AA6B9593}" srcOrd="2" destOrd="0" presId="urn:microsoft.com/office/officeart/2016/7/layout/LinearBlockProcessNumbered"/>
    <dgm:cxn modelId="{E218CFF8-2646-454C-A0F6-918A61A8D858}" type="presParOf" srcId="{4CC063BF-F7B6-4995-AEE4-9FC3AA6B9593}" destId="{3DCDE213-5186-4768-BA3C-52ED0C0D5CFD}" srcOrd="0" destOrd="0" presId="urn:microsoft.com/office/officeart/2016/7/layout/LinearBlockProcessNumbered"/>
    <dgm:cxn modelId="{6658C24E-0853-42B4-B6F3-1C00889B513A}" type="presParOf" srcId="{4CC063BF-F7B6-4995-AEE4-9FC3AA6B9593}" destId="{E3C80DFB-41FE-4174-8165-BD90A3DA8FA6}" srcOrd="1" destOrd="0" presId="urn:microsoft.com/office/officeart/2016/7/layout/LinearBlockProcessNumbered"/>
    <dgm:cxn modelId="{53461C67-6344-48CD-84F0-181726A900E8}" type="presParOf" srcId="{4CC063BF-F7B6-4995-AEE4-9FC3AA6B9593}" destId="{ECF30B16-7F19-4128-9ABE-20EF20ACA312}" srcOrd="2" destOrd="0" presId="urn:microsoft.com/office/officeart/2016/7/layout/LinearBlockProcessNumbered"/>
    <dgm:cxn modelId="{7F0650B1-D71C-4A3A-871F-96659BB290BC}" type="presParOf" srcId="{2097B99C-54AF-4BF2-A373-2A5C8E462EEE}" destId="{FC4B355B-0289-4B7A-800F-8BEF92854069}" srcOrd="3" destOrd="0" presId="urn:microsoft.com/office/officeart/2016/7/layout/LinearBlockProcessNumbered"/>
    <dgm:cxn modelId="{DC83AA2C-738F-44AE-9A5F-584C23D61053}" type="presParOf" srcId="{2097B99C-54AF-4BF2-A373-2A5C8E462EEE}" destId="{218E33F7-672A-413E-A8DF-86FDAED04F4E}" srcOrd="4" destOrd="0" presId="urn:microsoft.com/office/officeart/2016/7/layout/LinearBlockProcessNumbered"/>
    <dgm:cxn modelId="{366C7143-56EF-4224-AA84-1E70C3FA2BF0}" type="presParOf" srcId="{218E33F7-672A-413E-A8DF-86FDAED04F4E}" destId="{7DCDC902-F20F-4BC8-96AF-13FF883376DC}" srcOrd="0" destOrd="0" presId="urn:microsoft.com/office/officeart/2016/7/layout/LinearBlockProcessNumbered"/>
    <dgm:cxn modelId="{0C3B0822-913A-4AED-BA61-973F33A4AEE4}" type="presParOf" srcId="{218E33F7-672A-413E-A8DF-86FDAED04F4E}" destId="{926072D2-37F6-49E7-A04F-B3A5C4657938}" srcOrd="1" destOrd="0" presId="urn:microsoft.com/office/officeart/2016/7/layout/LinearBlockProcessNumbered"/>
    <dgm:cxn modelId="{2C825976-09A9-4818-838A-514AC0004DD9}" type="presParOf" srcId="{218E33F7-672A-413E-A8DF-86FDAED04F4E}" destId="{3FB1D247-9AE2-4FF3-8C0D-487CC9467A40}"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9D5F5-2585-44B1-AAB1-CB5015BD6F26}">
      <dsp:nvSpPr>
        <dsp:cNvPr id="0" name=""/>
        <dsp:cNvSpPr/>
      </dsp:nvSpPr>
      <dsp:spPr>
        <a:xfrm>
          <a:off x="1742673" y="241"/>
          <a:ext cx="3347739" cy="20086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Geopolitical Instability and International Conflict </a:t>
          </a:r>
          <a:endParaRPr lang="en-US" sz="3100" kern="1200" dirty="0"/>
        </a:p>
      </dsp:txBody>
      <dsp:txXfrm>
        <a:off x="1742673" y="241"/>
        <a:ext cx="3347739" cy="2008643"/>
      </dsp:txXfrm>
    </dsp:sp>
    <dsp:sp modelId="{B8C54DC4-805D-4F01-A36C-86D42467A47B}">
      <dsp:nvSpPr>
        <dsp:cNvPr id="0" name=""/>
        <dsp:cNvSpPr/>
      </dsp:nvSpPr>
      <dsp:spPr>
        <a:xfrm>
          <a:off x="5425186" y="241"/>
          <a:ext cx="3347739" cy="2008643"/>
        </a:xfrm>
        <a:prstGeom prst="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The Cost of Living</a:t>
          </a:r>
          <a:endParaRPr lang="en-US" sz="3100" kern="1200" dirty="0"/>
        </a:p>
      </dsp:txBody>
      <dsp:txXfrm>
        <a:off x="5425186" y="241"/>
        <a:ext cx="3347739" cy="2008643"/>
      </dsp:txXfrm>
    </dsp:sp>
    <dsp:sp modelId="{6A576786-2CFC-47E5-8CA6-97662CF9C950}">
      <dsp:nvSpPr>
        <dsp:cNvPr id="0" name=""/>
        <dsp:cNvSpPr/>
      </dsp:nvSpPr>
      <dsp:spPr>
        <a:xfrm>
          <a:off x="1742673" y="2343658"/>
          <a:ext cx="3347739" cy="2008643"/>
        </a:xfrm>
        <a:prstGeom prst="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Exploitation of Technology </a:t>
          </a:r>
          <a:endParaRPr lang="en-US" sz="3100" kern="1200" dirty="0"/>
        </a:p>
      </dsp:txBody>
      <dsp:txXfrm>
        <a:off x="1742673" y="2343658"/>
        <a:ext cx="3347739" cy="2008643"/>
      </dsp:txXfrm>
    </dsp:sp>
    <dsp:sp modelId="{D18731CF-F7D3-4636-AF85-4AE91B22C7E2}">
      <dsp:nvSpPr>
        <dsp:cNvPr id="0" name=""/>
        <dsp:cNvSpPr/>
      </dsp:nvSpPr>
      <dsp:spPr>
        <a:xfrm>
          <a:off x="5425186" y="2343658"/>
          <a:ext cx="3347739" cy="2008643"/>
        </a:xfrm>
        <a:prstGeom prst="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Criminal Resilience and Adaptability</a:t>
          </a:r>
          <a:endParaRPr lang="en-US" sz="3100" kern="1200" dirty="0"/>
        </a:p>
      </dsp:txBody>
      <dsp:txXfrm>
        <a:off x="5425186" y="2343658"/>
        <a:ext cx="3347739" cy="20086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BAF93-3B93-4BBD-9D74-C4802439B9DC}">
      <dsp:nvSpPr>
        <dsp:cNvPr id="0" name=""/>
        <dsp:cNvSpPr/>
      </dsp:nvSpPr>
      <dsp:spPr>
        <a:xfrm>
          <a:off x="202" y="136361"/>
          <a:ext cx="2447649" cy="2937179"/>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773" tIns="0" rIns="241773" bIns="330200" numCol="1" spcCol="1270" anchor="t" anchorCtr="0">
          <a:noAutofit/>
        </a:bodyPr>
        <a:lstStyle/>
        <a:p>
          <a:pPr marL="0" lvl="0" indent="0" algn="l" defTabSz="622300">
            <a:lnSpc>
              <a:spcPct val="90000"/>
            </a:lnSpc>
            <a:spcBef>
              <a:spcPct val="0"/>
            </a:spcBef>
            <a:spcAft>
              <a:spcPct val="35000"/>
            </a:spcAft>
            <a:buNone/>
          </a:pPr>
          <a:r>
            <a:rPr lang="en-GB" sz="1400" kern="1200" dirty="0"/>
            <a:t>Cyber dependant – Unlawful ways of accessing computer networks ( hacking).</a:t>
          </a:r>
          <a:endParaRPr lang="en-US" sz="1400" kern="1200" dirty="0"/>
        </a:p>
      </dsp:txBody>
      <dsp:txXfrm>
        <a:off x="202" y="1311233"/>
        <a:ext cx="2447649" cy="1762307"/>
      </dsp:txXfrm>
    </dsp:sp>
    <dsp:sp modelId="{D2A88D8E-DE3D-4B81-B18F-8E08686ADDBE}">
      <dsp:nvSpPr>
        <dsp:cNvPr id="0" name=""/>
        <dsp:cNvSpPr/>
      </dsp:nvSpPr>
      <dsp:spPr>
        <a:xfrm>
          <a:off x="202" y="136361"/>
          <a:ext cx="2447649" cy="117487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773" tIns="165100" rIns="241773" bIns="165100" numCol="1" spcCol="1270" anchor="ctr" anchorCtr="0">
          <a:noAutofit/>
        </a:bodyPr>
        <a:lstStyle/>
        <a:p>
          <a:pPr marL="0" lvl="0" indent="0" algn="l" defTabSz="2667000">
            <a:lnSpc>
              <a:spcPct val="90000"/>
            </a:lnSpc>
            <a:spcBef>
              <a:spcPct val="0"/>
            </a:spcBef>
            <a:spcAft>
              <a:spcPct val="35000"/>
            </a:spcAft>
            <a:buNone/>
          </a:pPr>
          <a:r>
            <a:rPr lang="en-US" sz="6000" kern="1200" dirty="0"/>
            <a:t>01</a:t>
          </a:r>
        </a:p>
      </dsp:txBody>
      <dsp:txXfrm>
        <a:off x="202" y="136361"/>
        <a:ext cx="2447649" cy="1174871"/>
      </dsp:txXfrm>
    </dsp:sp>
    <dsp:sp modelId="{B90066AE-5050-4FF1-9000-FC3A9FD57F41}">
      <dsp:nvSpPr>
        <dsp:cNvPr id="0" name=""/>
        <dsp:cNvSpPr/>
      </dsp:nvSpPr>
      <dsp:spPr>
        <a:xfrm>
          <a:off x="2643664" y="136361"/>
          <a:ext cx="2447649" cy="2937179"/>
        </a:xfrm>
        <a:prstGeom prst="rect">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773" tIns="0" rIns="241773" bIns="330200" numCol="1" spcCol="1270" anchor="t" anchorCtr="0">
          <a:noAutofit/>
        </a:bodyPr>
        <a:lstStyle/>
        <a:p>
          <a:pPr marL="0" lvl="0" indent="0" algn="l" defTabSz="622300">
            <a:lnSpc>
              <a:spcPct val="90000"/>
            </a:lnSpc>
            <a:spcBef>
              <a:spcPct val="0"/>
            </a:spcBef>
            <a:spcAft>
              <a:spcPct val="35000"/>
            </a:spcAft>
            <a:buNone/>
          </a:pPr>
          <a:r>
            <a:rPr lang="en-GB" sz="1400" kern="1200" dirty="0"/>
            <a:t>Examples – Malware, Ransomware, Denial of Service (DOS ) or Distributed Denial of Service (DDOS) attacks (Curtis and Oxburgh, 2022).</a:t>
          </a:r>
          <a:endParaRPr lang="en-US" sz="1400" kern="1200" dirty="0"/>
        </a:p>
      </dsp:txBody>
      <dsp:txXfrm>
        <a:off x="2643664" y="1311233"/>
        <a:ext cx="2447649" cy="1762307"/>
      </dsp:txXfrm>
    </dsp:sp>
    <dsp:sp modelId="{49CAFA1E-0379-405D-8AF7-783FE652B777}">
      <dsp:nvSpPr>
        <dsp:cNvPr id="0" name=""/>
        <dsp:cNvSpPr/>
      </dsp:nvSpPr>
      <dsp:spPr>
        <a:xfrm>
          <a:off x="2643664" y="136361"/>
          <a:ext cx="2447649" cy="117487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773" tIns="165100" rIns="241773" bIns="165100" numCol="1" spcCol="1270" anchor="ctr" anchorCtr="0">
          <a:noAutofit/>
        </a:bodyPr>
        <a:lstStyle/>
        <a:p>
          <a:pPr marL="0" lvl="0" indent="0" algn="l" defTabSz="2667000">
            <a:lnSpc>
              <a:spcPct val="90000"/>
            </a:lnSpc>
            <a:spcBef>
              <a:spcPct val="0"/>
            </a:spcBef>
            <a:spcAft>
              <a:spcPct val="35000"/>
            </a:spcAft>
            <a:buNone/>
          </a:pPr>
          <a:r>
            <a:rPr lang="en-US" sz="6000" kern="1200" dirty="0"/>
            <a:t>02</a:t>
          </a:r>
        </a:p>
      </dsp:txBody>
      <dsp:txXfrm>
        <a:off x="2643664" y="136361"/>
        <a:ext cx="2447649" cy="1174871"/>
      </dsp:txXfrm>
    </dsp:sp>
    <dsp:sp modelId="{3395080D-90CB-4622-B97B-94EA9D46F897}">
      <dsp:nvSpPr>
        <dsp:cNvPr id="0" name=""/>
        <dsp:cNvSpPr/>
      </dsp:nvSpPr>
      <dsp:spPr>
        <a:xfrm>
          <a:off x="5287125" y="136361"/>
          <a:ext cx="2447649" cy="2937179"/>
        </a:xfrm>
        <a:prstGeom prst="rect">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773" tIns="0" rIns="241773" bIns="330200" numCol="1" spcCol="1270" anchor="t" anchorCtr="0">
          <a:noAutofit/>
        </a:bodyPr>
        <a:lstStyle/>
        <a:p>
          <a:pPr marL="0" lvl="0" indent="0" algn="l" defTabSz="622300">
            <a:lnSpc>
              <a:spcPct val="90000"/>
            </a:lnSpc>
            <a:spcBef>
              <a:spcPct val="0"/>
            </a:spcBef>
            <a:spcAft>
              <a:spcPct val="35000"/>
            </a:spcAft>
            <a:buNone/>
          </a:pPr>
          <a:r>
            <a:rPr lang="en-GB" sz="1400" kern="1200" dirty="0"/>
            <a:t>Cyber enabled – Not dependent on computers or networking, developed due to technologies.</a:t>
          </a:r>
          <a:endParaRPr lang="en-US" sz="1400" kern="1200" dirty="0"/>
        </a:p>
      </dsp:txBody>
      <dsp:txXfrm>
        <a:off x="5287125" y="1311233"/>
        <a:ext cx="2447649" cy="1762307"/>
      </dsp:txXfrm>
    </dsp:sp>
    <dsp:sp modelId="{67AC0813-8FD9-4302-A08A-61A824B0B803}">
      <dsp:nvSpPr>
        <dsp:cNvPr id="0" name=""/>
        <dsp:cNvSpPr/>
      </dsp:nvSpPr>
      <dsp:spPr>
        <a:xfrm>
          <a:off x="5287125" y="136361"/>
          <a:ext cx="2447649" cy="117487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773" tIns="165100" rIns="241773" bIns="165100" numCol="1" spcCol="1270" anchor="ctr" anchorCtr="0">
          <a:noAutofit/>
        </a:bodyPr>
        <a:lstStyle/>
        <a:p>
          <a:pPr marL="0" lvl="0" indent="0" algn="l" defTabSz="2667000">
            <a:lnSpc>
              <a:spcPct val="90000"/>
            </a:lnSpc>
            <a:spcBef>
              <a:spcPct val="0"/>
            </a:spcBef>
            <a:spcAft>
              <a:spcPct val="35000"/>
            </a:spcAft>
            <a:buNone/>
          </a:pPr>
          <a:r>
            <a:rPr lang="en-US" sz="6000" kern="1200" dirty="0"/>
            <a:t>03</a:t>
          </a:r>
        </a:p>
      </dsp:txBody>
      <dsp:txXfrm>
        <a:off x="5287125" y="136361"/>
        <a:ext cx="2447649" cy="1174871"/>
      </dsp:txXfrm>
    </dsp:sp>
    <dsp:sp modelId="{35CA7ECC-CB4F-47AC-A139-D82A9ADB088C}">
      <dsp:nvSpPr>
        <dsp:cNvPr id="0" name=""/>
        <dsp:cNvSpPr/>
      </dsp:nvSpPr>
      <dsp:spPr>
        <a:xfrm>
          <a:off x="7930587" y="136361"/>
          <a:ext cx="2447649" cy="2937179"/>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773" tIns="0" rIns="241773" bIns="330200" numCol="1" spcCol="1270" anchor="t" anchorCtr="0">
          <a:noAutofit/>
        </a:bodyPr>
        <a:lstStyle/>
        <a:p>
          <a:pPr marL="0" lvl="0" indent="0" algn="l" defTabSz="622300">
            <a:lnSpc>
              <a:spcPct val="90000"/>
            </a:lnSpc>
            <a:spcBef>
              <a:spcPct val="0"/>
            </a:spcBef>
            <a:spcAft>
              <a:spcPct val="35000"/>
            </a:spcAft>
            <a:buNone/>
          </a:pPr>
          <a:r>
            <a:rPr lang="en-GB" sz="1400" kern="1200" dirty="0"/>
            <a:t>Examples – Cyber bullying, Fraud (Maimon and Louderback, 2019).</a:t>
          </a:r>
          <a:endParaRPr lang="en-US" sz="1400" kern="1200" dirty="0"/>
        </a:p>
      </dsp:txBody>
      <dsp:txXfrm>
        <a:off x="7930587" y="1311233"/>
        <a:ext cx="2447649" cy="1762307"/>
      </dsp:txXfrm>
    </dsp:sp>
    <dsp:sp modelId="{7DAA7FAA-F251-4178-8252-DEFE98265B1B}">
      <dsp:nvSpPr>
        <dsp:cNvPr id="0" name=""/>
        <dsp:cNvSpPr/>
      </dsp:nvSpPr>
      <dsp:spPr>
        <a:xfrm>
          <a:off x="7930587" y="136361"/>
          <a:ext cx="2447649" cy="1174871"/>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1773" tIns="165100" rIns="241773" bIns="165100" numCol="1" spcCol="1270" anchor="ctr" anchorCtr="0">
          <a:noAutofit/>
        </a:bodyPr>
        <a:lstStyle/>
        <a:p>
          <a:pPr marL="0" lvl="0" indent="0" algn="l" defTabSz="2667000">
            <a:lnSpc>
              <a:spcPct val="90000"/>
            </a:lnSpc>
            <a:spcBef>
              <a:spcPct val="0"/>
            </a:spcBef>
            <a:spcAft>
              <a:spcPct val="35000"/>
            </a:spcAft>
            <a:buNone/>
          </a:pPr>
          <a:r>
            <a:rPr lang="en-US" sz="6000" kern="1200" dirty="0"/>
            <a:t>04</a:t>
          </a:r>
        </a:p>
      </dsp:txBody>
      <dsp:txXfrm>
        <a:off x="7930587" y="136361"/>
        <a:ext cx="2447649" cy="11748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F7ACE-9649-48CC-9203-8F808B5AEB1A}">
      <dsp:nvSpPr>
        <dsp:cNvPr id="0" name=""/>
        <dsp:cNvSpPr/>
      </dsp:nvSpPr>
      <dsp:spPr>
        <a:xfrm>
          <a:off x="466248" y="597"/>
          <a:ext cx="2437209" cy="1462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The percentage of fraud cases attributed to cyber-related incidents rose to 61% from 53% in the period ending March 2020. </a:t>
          </a:r>
          <a:endParaRPr lang="en-US" sz="1500" kern="1200" dirty="0"/>
        </a:p>
      </dsp:txBody>
      <dsp:txXfrm>
        <a:off x="509078" y="43427"/>
        <a:ext cx="2351549" cy="1376665"/>
      </dsp:txXfrm>
    </dsp:sp>
    <dsp:sp modelId="{08897720-B1BB-474E-9B87-C65681A1CA92}">
      <dsp:nvSpPr>
        <dsp:cNvPr id="0" name=""/>
        <dsp:cNvSpPr/>
      </dsp:nvSpPr>
      <dsp:spPr>
        <a:xfrm>
          <a:off x="3117932" y="429546"/>
          <a:ext cx="516688" cy="6044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3117932" y="550431"/>
        <a:ext cx="361682" cy="362657"/>
      </dsp:txXfrm>
    </dsp:sp>
    <dsp:sp modelId="{EA443AC6-C5E3-4475-8C49-17B4F588E62B}">
      <dsp:nvSpPr>
        <dsp:cNvPr id="0" name=""/>
        <dsp:cNvSpPr/>
      </dsp:nvSpPr>
      <dsp:spPr>
        <a:xfrm>
          <a:off x="3878341" y="597"/>
          <a:ext cx="2437209" cy="1462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Computer misuse increased by 89% which was up to 1.6 offences compared to the year ending March 2020 (Jones, 2022).</a:t>
          </a:r>
          <a:endParaRPr lang="en-US" sz="1500" kern="1200" dirty="0"/>
        </a:p>
      </dsp:txBody>
      <dsp:txXfrm>
        <a:off x="3921171" y="43427"/>
        <a:ext cx="2351549" cy="1376665"/>
      </dsp:txXfrm>
    </dsp:sp>
    <dsp:sp modelId="{74E10ABC-5F0E-400E-8C28-602793F7EB0B}">
      <dsp:nvSpPr>
        <dsp:cNvPr id="0" name=""/>
        <dsp:cNvSpPr/>
      </dsp:nvSpPr>
      <dsp:spPr>
        <a:xfrm rot="5400000">
          <a:off x="4838602" y="1633527"/>
          <a:ext cx="516688" cy="6044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rot="-5400000">
        <a:off x="4915618" y="1677396"/>
        <a:ext cx="362657" cy="361682"/>
      </dsp:txXfrm>
    </dsp:sp>
    <dsp:sp modelId="{6A2C2C9C-4314-4797-8FEB-124E67A699CA}">
      <dsp:nvSpPr>
        <dsp:cNvPr id="0" name=""/>
        <dsp:cNvSpPr/>
      </dsp:nvSpPr>
      <dsp:spPr>
        <a:xfrm>
          <a:off x="3878341" y="2437806"/>
          <a:ext cx="2437209" cy="1462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42 million people in the UK had their financial data taken by hackers, which shows a 1777% increase in the last 12 months (Crimestoppers, 2022).</a:t>
          </a:r>
          <a:endParaRPr lang="en-US" sz="1500" kern="1200" dirty="0"/>
        </a:p>
      </dsp:txBody>
      <dsp:txXfrm>
        <a:off x="3921171" y="2480636"/>
        <a:ext cx="2351549" cy="1376665"/>
      </dsp:txXfrm>
    </dsp:sp>
    <dsp:sp modelId="{62857192-AF76-40BE-B091-76A468259203}">
      <dsp:nvSpPr>
        <dsp:cNvPr id="0" name=""/>
        <dsp:cNvSpPr/>
      </dsp:nvSpPr>
      <dsp:spPr>
        <a:xfrm rot="10800000">
          <a:off x="3147179" y="2866755"/>
          <a:ext cx="516688" cy="60442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rot="10800000">
        <a:off x="3302185" y="2987640"/>
        <a:ext cx="361682" cy="362657"/>
      </dsp:txXfrm>
    </dsp:sp>
    <dsp:sp modelId="{DE10C334-599F-4FC5-A1DA-836AE8E3F45E}">
      <dsp:nvSpPr>
        <dsp:cNvPr id="0" name=""/>
        <dsp:cNvSpPr/>
      </dsp:nvSpPr>
      <dsp:spPr>
        <a:xfrm>
          <a:off x="466248" y="2437806"/>
          <a:ext cx="2437209" cy="1462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Cybercrime alone cost the UK on average £4200 per victim in 2022 (Griffiths, 2023).</a:t>
          </a:r>
          <a:endParaRPr lang="en-US" sz="1500" kern="1200" dirty="0"/>
        </a:p>
      </dsp:txBody>
      <dsp:txXfrm>
        <a:off x="509078" y="2480636"/>
        <a:ext cx="2351549" cy="13766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41445E-098C-4903-9A6F-B8695AAC5E59}">
      <dsp:nvSpPr>
        <dsp:cNvPr id="0" name=""/>
        <dsp:cNvSpPr/>
      </dsp:nvSpPr>
      <dsp:spPr>
        <a:xfrm>
          <a:off x="0" y="7855"/>
          <a:ext cx="5918184" cy="160845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Females</a:t>
          </a:r>
        </a:p>
        <a:p>
          <a:pPr marL="0" lvl="0" indent="0" algn="l" defTabSz="1066800">
            <a:lnSpc>
              <a:spcPct val="90000"/>
            </a:lnSpc>
            <a:spcBef>
              <a:spcPct val="0"/>
            </a:spcBef>
            <a:spcAft>
              <a:spcPct val="35000"/>
            </a:spcAft>
            <a:buNone/>
          </a:pPr>
          <a:r>
            <a:rPr lang="en-GB" sz="2400" kern="1200" dirty="0">
              <a:latin typeface="+mn-lt"/>
            </a:rPr>
            <a:t>(Banerjee and Singh, 2021)</a:t>
          </a:r>
          <a:endParaRPr lang="en-US" sz="2400" kern="1200" dirty="0">
            <a:latin typeface="+mn-lt"/>
          </a:endParaRPr>
        </a:p>
      </dsp:txBody>
      <dsp:txXfrm>
        <a:off x="78518" y="86373"/>
        <a:ext cx="5761148" cy="1451421"/>
      </dsp:txXfrm>
    </dsp:sp>
    <dsp:sp modelId="{88841986-0268-4308-96E1-66837951E662}">
      <dsp:nvSpPr>
        <dsp:cNvPr id="0" name=""/>
        <dsp:cNvSpPr/>
      </dsp:nvSpPr>
      <dsp:spPr>
        <a:xfrm>
          <a:off x="0" y="1685433"/>
          <a:ext cx="5918184" cy="1608457"/>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mn-lt"/>
            </a:rPr>
            <a:t>Children</a:t>
          </a:r>
        </a:p>
        <a:p>
          <a:pPr marL="0" lvl="0" indent="0" algn="l" defTabSz="1066800">
            <a:lnSpc>
              <a:spcPct val="90000"/>
            </a:lnSpc>
            <a:spcBef>
              <a:spcPct val="0"/>
            </a:spcBef>
            <a:spcAft>
              <a:spcPct val="35000"/>
            </a:spcAft>
            <a:buNone/>
          </a:pPr>
          <a:r>
            <a:rPr lang="en-GB" sz="2400" kern="1200" dirty="0"/>
            <a:t>(Wood, 2020)</a:t>
          </a:r>
        </a:p>
        <a:p>
          <a:pPr marL="0" lvl="0" indent="0" algn="l" defTabSz="1066800">
            <a:lnSpc>
              <a:spcPct val="90000"/>
            </a:lnSpc>
            <a:spcBef>
              <a:spcPct val="0"/>
            </a:spcBef>
            <a:spcAft>
              <a:spcPct val="35000"/>
            </a:spcAft>
            <a:buNone/>
          </a:pPr>
          <a:r>
            <a:rPr lang="en-GB" sz="2400" kern="1200" dirty="0"/>
            <a:t>    </a:t>
          </a:r>
          <a:endParaRPr lang="en-US" sz="2400" kern="1200" dirty="0"/>
        </a:p>
      </dsp:txBody>
      <dsp:txXfrm>
        <a:off x="78518" y="1763951"/>
        <a:ext cx="5761148" cy="1451421"/>
      </dsp:txXfrm>
    </dsp:sp>
    <dsp:sp modelId="{7FB026A7-8465-4429-9D9F-F2D99BFC1201}">
      <dsp:nvSpPr>
        <dsp:cNvPr id="0" name=""/>
        <dsp:cNvSpPr/>
      </dsp:nvSpPr>
      <dsp:spPr>
        <a:xfrm>
          <a:off x="0" y="3363010"/>
          <a:ext cx="5918184" cy="160845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Elderly </a:t>
          </a:r>
        </a:p>
        <a:p>
          <a:pPr marL="0" lvl="0" indent="0" algn="l" defTabSz="1244600">
            <a:lnSpc>
              <a:spcPct val="90000"/>
            </a:lnSpc>
            <a:spcBef>
              <a:spcPct val="0"/>
            </a:spcBef>
            <a:spcAft>
              <a:spcPct val="35000"/>
            </a:spcAft>
            <a:buNone/>
          </a:pPr>
          <a:r>
            <a:rPr lang="en-GB" sz="2400" kern="1200" dirty="0">
              <a:latin typeface="+mn-lt"/>
            </a:rPr>
            <a:t>(Burton et al., 2022) </a:t>
          </a:r>
          <a:endParaRPr lang="en-US" sz="4000" kern="1200" dirty="0">
            <a:latin typeface="+mn-lt"/>
          </a:endParaRPr>
        </a:p>
      </dsp:txBody>
      <dsp:txXfrm>
        <a:off x="78518" y="3441528"/>
        <a:ext cx="5761148" cy="14514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D23C3-F32E-47BD-833D-09CEB44C219C}">
      <dsp:nvSpPr>
        <dsp:cNvPr id="0" name=""/>
        <dsp:cNvSpPr/>
      </dsp:nvSpPr>
      <dsp:spPr>
        <a:xfrm>
          <a:off x="636220" y="29950"/>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18669F-9FE8-4AC2-B2A5-D4D97D6B380E}">
      <dsp:nvSpPr>
        <dsp:cNvPr id="0" name=""/>
        <dsp:cNvSpPr/>
      </dsp:nvSpPr>
      <dsp:spPr>
        <a:xfrm>
          <a:off x="1031095" y="424825"/>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46AE9D-67EA-433F-B3AC-34F2468559BE}">
      <dsp:nvSpPr>
        <dsp:cNvPr id="0" name=""/>
        <dsp:cNvSpPr/>
      </dsp:nvSpPr>
      <dsp:spPr>
        <a:xfrm>
          <a:off x="43907" y="245995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Psychologically and emotionally</a:t>
          </a:r>
          <a:endParaRPr lang="en-US" sz="2300" kern="1200" dirty="0"/>
        </a:p>
      </dsp:txBody>
      <dsp:txXfrm>
        <a:off x="43907" y="2459951"/>
        <a:ext cx="3037500" cy="720000"/>
      </dsp:txXfrm>
    </dsp:sp>
    <dsp:sp modelId="{C80F4D92-9757-4A13-8872-782BB722533A}">
      <dsp:nvSpPr>
        <dsp:cNvPr id="0" name=""/>
        <dsp:cNvSpPr/>
      </dsp:nvSpPr>
      <dsp:spPr>
        <a:xfrm>
          <a:off x="4262782" y="29950"/>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3BE74-1C81-45D5-AEAD-60922263E03F}">
      <dsp:nvSpPr>
        <dsp:cNvPr id="0" name=""/>
        <dsp:cNvSpPr/>
      </dsp:nvSpPr>
      <dsp:spPr>
        <a:xfrm>
          <a:off x="4657657" y="424825"/>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FDCFB-C840-4D6E-AE8C-269AAA14BA93}">
      <dsp:nvSpPr>
        <dsp:cNvPr id="0" name=""/>
        <dsp:cNvSpPr/>
      </dsp:nvSpPr>
      <dsp:spPr>
        <a:xfrm>
          <a:off x="3106770" y="2436363"/>
          <a:ext cx="315249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dirty="0"/>
            <a:t>	Physically</a:t>
          </a:r>
        </a:p>
      </dsp:txBody>
      <dsp:txXfrm>
        <a:off x="3106770" y="2436363"/>
        <a:ext cx="3152499" cy="720000"/>
      </dsp:txXfrm>
    </dsp:sp>
    <dsp:sp modelId="{D3A16A76-BDB6-478A-9910-6D5B20A53468}">
      <dsp:nvSpPr>
        <dsp:cNvPr id="0" name=""/>
        <dsp:cNvSpPr/>
      </dsp:nvSpPr>
      <dsp:spPr>
        <a:xfrm>
          <a:off x="7889344" y="29950"/>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90F150-F48E-41FD-822F-79E0353FB112}">
      <dsp:nvSpPr>
        <dsp:cNvPr id="0" name=""/>
        <dsp:cNvSpPr/>
      </dsp:nvSpPr>
      <dsp:spPr>
        <a:xfrm>
          <a:off x="8284219" y="424825"/>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651A87-2D0C-4928-AC9B-9B9F78FA6219}">
      <dsp:nvSpPr>
        <dsp:cNvPr id="0" name=""/>
        <dsp:cNvSpPr/>
      </dsp:nvSpPr>
      <dsp:spPr>
        <a:xfrm>
          <a:off x="7297032" y="2459951"/>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Financially </a:t>
          </a:r>
          <a:endParaRPr lang="en-US" sz="2300" kern="1200" dirty="0"/>
        </a:p>
      </dsp:txBody>
      <dsp:txXfrm>
        <a:off x="7297032" y="2459951"/>
        <a:ext cx="30375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BB45D-9009-4BB8-8068-4B68DC220BEA}">
      <dsp:nvSpPr>
        <dsp:cNvPr id="0" name=""/>
        <dsp:cNvSpPr/>
      </dsp:nvSpPr>
      <dsp:spPr>
        <a:xfrm>
          <a:off x="353054" y="0"/>
          <a:ext cx="10650148" cy="5056086"/>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E3F75-993F-4BD5-B564-32BAA4A619D3}">
      <dsp:nvSpPr>
        <dsp:cNvPr id="0" name=""/>
        <dsp:cNvSpPr/>
      </dsp:nvSpPr>
      <dsp:spPr>
        <a:xfrm>
          <a:off x="5545" y="1066116"/>
          <a:ext cx="3659731" cy="292385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u="sng" kern="1200" baseline="0" dirty="0"/>
            <a:t>Developing technology </a:t>
          </a:r>
        </a:p>
        <a:p>
          <a:pPr marL="0" lvl="0" indent="0" algn="ctr" defTabSz="800100">
            <a:lnSpc>
              <a:spcPct val="90000"/>
            </a:lnSpc>
            <a:spcBef>
              <a:spcPct val="0"/>
            </a:spcBef>
            <a:spcAft>
              <a:spcPct val="35000"/>
            </a:spcAft>
            <a:buNone/>
          </a:pPr>
          <a:r>
            <a:rPr lang="en-GB" sz="1800" b="0" i="0" kern="1200" baseline="0" dirty="0"/>
            <a:t>UK as well as worldwide countries are facing a large shift in technologies through the use of AI and many developing technologies (Bellasio et al., 2020)</a:t>
          </a:r>
          <a:endParaRPr lang="en-US" sz="1800" kern="1200" dirty="0"/>
        </a:p>
      </dsp:txBody>
      <dsp:txXfrm>
        <a:off x="148276" y="1208847"/>
        <a:ext cx="3374269" cy="2638391"/>
      </dsp:txXfrm>
    </dsp:sp>
    <dsp:sp modelId="{547A3AAA-2E94-4472-B29E-4204D01174C0}">
      <dsp:nvSpPr>
        <dsp:cNvPr id="0" name=""/>
        <dsp:cNvSpPr/>
      </dsp:nvSpPr>
      <dsp:spPr>
        <a:xfrm>
          <a:off x="3848263" y="1033463"/>
          <a:ext cx="3659731" cy="298915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dirty="0"/>
            <a:t>Cryptocurrency </a:t>
          </a:r>
          <a:endParaRPr lang="en-US" sz="1800" kern="1200" dirty="0"/>
        </a:p>
        <a:p>
          <a:pPr marL="114300" lvl="1" indent="-114300" algn="l" defTabSz="622300">
            <a:lnSpc>
              <a:spcPct val="90000"/>
            </a:lnSpc>
            <a:spcBef>
              <a:spcPct val="0"/>
            </a:spcBef>
            <a:spcAft>
              <a:spcPct val="15000"/>
            </a:spcAft>
            <a:buChar char="•"/>
          </a:pPr>
          <a:r>
            <a:rPr lang="en-GB" sz="1400" kern="1200" dirty="0"/>
            <a:t>Increases in Cryptocurrency has related in many different types of cryptocurrency frauds. Cryptocurrency has increased use of bitcoin exchanges as well as hacking against markets and exchanges (Anderson et al., 2019)</a:t>
          </a:r>
          <a:endParaRPr lang="en-US" sz="1400" kern="1200" dirty="0"/>
        </a:p>
      </dsp:txBody>
      <dsp:txXfrm>
        <a:off x="3994182" y="1179382"/>
        <a:ext cx="3367893" cy="2697320"/>
      </dsp:txXfrm>
    </dsp:sp>
    <dsp:sp modelId="{C45F3B38-72AC-4C39-B4E1-7B67F783D6A0}">
      <dsp:nvSpPr>
        <dsp:cNvPr id="0" name=""/>
        <dsp:cNvSpPr/>
      </dsp:nvSpPr>
      <dsp:spPr>
        <a:xfrm>
          <a:off x="7690981" y="1049795"/>
          <a:ext cx="3659731" cy="295649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dirty="0"/>
            <a:t>Coronavirus Pandemic</a:t>
          </a:r>
          <a:endParaRPr lang="en-US" sz="1800" kern="1200" dirty="0"/>
        </a:p>
        <a:p>
          <a:pPr marL="114300" lvl="1" indent="-114300" algn="l" defTabSz="622300">
            <a:lnSpc>
              <a:spcPct val="90000"/>
            </a:lnSpc>
            <a:spcBef>
              <a:spcPct val="0"/>
            </a:spcBef>
            <a:spcAft>
              <a:spcPct val="15000"/>
            </a:spcAft>
            <a:buChar char="•"/>
          </a:pPr>
          <a:r>
            <a:rPr lang="en-GB" sz="1400" kern="1200" dirty="0"/>
            <a:t>According to Payne (2020) most fraud types had increased during the first few months intro the pandemic in 2020, compared to the same months in 2019. </a:t>
          </a:r>
          <a:endParaRPr lang="en-US" sz="1400" kern="1200" dirty="0"/>
        </a:p>
      </dsp:txBody>
      <dsp:txXfrm>
        <a:off x="7835305" y="1194119"/>
        <a:ext cx="3371083" cy="26678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BBC61-AAEE-4D9D-8682-5DD49D3CFB97}">
      <dsp:nvSpPr>
        <dsp:cNvPr id="0" name=""/>
        <dsp:cNvSpPr/>
      </dsp:nvSpPr>
      <dsp:spPr>
        <a:xfrm>
          <a:off x="562927" y="536506"/>
          <a:ext cx="1445998" cy="144599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10A65-21D8-4EFC-B41C-AAD1D4659C66}">
      <dsp:nvSpPr>
        <dsp:cNvPr id="0" name=""/>
        <dsp:cNvSpPr/>
      </dsp:nvSpPr>
      <dsp:spPr>
        <a:xfrm>
          <a:off x="871091" y="844670"/>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F32C65-21A1-47F4-94C7-4395E068847D}">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dirty="0"/>
            <a:t>Pursue </a:t>
          </a:r>
          <a:endParaRPr lang="en-US" sz="3200" kern="1200" dirty="0"/>
        </a:p>
      </dsp:txBody>
      <dsp:txXfrm>
        <a:off x="100682" y="2432898"/>
        <a:ext cx="2370489" cy="720000"/>
      </dsp:txXfrm>
    </dsp:sp>
    <dsp:sp modelId="{198497FC-70D5-4013-9F85-38C0ADB49D86}">
      <dsp:nvSpPr>
        <dsp:cNvPr id="0" name=""/>
        <dsp:cNvSpPr/>
      </dsp:nvSpPr>
      <dsp:spPr>
        <a:xfrm>
          <a:off x="3348252" y="536506"/>
          <a:ext cx="1445998" cy="144599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6603A1-330B-4776-B953-18CD9943339D}">
      <dsp:nvSpPr>
        <dsp:cNvPr id="0" name=""/>
        <dsp:cNvSpPr/>
      </dsp:nvSpPr>
      <dsp:spPr>
        <a:xfrm>
          <a:off x="3656416" y="844670"/>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9FB923-F3E2-49C7-AD5A-0C911E459BB4}">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dirty="0"/>
            <a:t>Prevent</a:t>
          </a:r>
          <a:endParaRPr lang="en-US" sz="3200" kern="1200" dirty="0"/>
        </a:p>
      </dsp:txBody>
      <dsp:txXfrm>
        <a:off x="2886007" y="2432898"/>
        <a:ext cx="2370489" cy="720000"/>
      </dsp:txXfrm>
    </dsp:sp>
    <dsp:sp modelId="{DF887D88-694F-47B3-AFF1-B91AD740C9C8}">
      <dsp:nvSpPr>
        <dsp:cNvPr id="0" name=""/>
        <dsp:cNvSpPr/>
      </dsp:nvSpPr>
      <dsp:spPr>
        <a:xfrm>
          <a:off x="6133577" y="536506"/>
          <a:ext cx="1445998" cy="144599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7A0C0C-274E-46E6-BD28-46891B00FED2}">
      <dsp:nvSpPr>
        <dsp:cNvPr id="0" name=""/>
        <dsp:cNvSpPr/>
      </dsp:nvSpPr>
      <dsp:spPr>
        <a:xfrm>
          <a:off x="6441741" y="844670"/>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5A7408-F48D-434C-BFE4-0413A7A85B3F}">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dirty="0"/>
            <a:t>Protect </a:t>
          </a:r>
          <a:endParaRPr lang="en-US" sz="3200" kern="1200" dirty="0"/>
        </a:p>
      </dsp:txBody>
      <dsp:txXfrm>
        <a:off x="5671332" y="2432898"/>
        <a:ext cx="2370489" cy="720000"/>
      </dsp:txXfrm>
    </dsp:sp>
    <dsp:sp modelId="{3EFBD315-742D-49FD-B066-3F5145BF0FC2}">
      <dsp:nvSpPr>
        <dsp:cNvPr id="0" name=""/>
        <dsp:cNvSpPr/>
      </dsp:nvSpPr>
      <dsp:spPr>
        <a:xfrm>
          <a:off x="8918902" y="536506"/>
          <a:ext cx="1445998" cy="144599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B119DD-BD4A-48B5-A989-9FC81D3E3881}">
      <dsp:nvSpPr>
        <dsp:cNvPr id="0" name=""/>
        <dsp:cNvSpPr/>
      </dsp:nvSpPr>
      <dsp:spPr>
        <a:xfrm>
          <a:off x="9227066" y="844670"/>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6B70CB-426C-43CC-8DC9-3816953EB794}">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defRPr cap="all"/>
          </a:pPr>
          <a:r>
            <a:rPr lang="en-GB" sz="3200" kern="1200" dirty="0"/>
            <a:t>Prepare</a:t>
          </a:r>
          <a:endParaRPr lang="en-US" sz="3200" kern="1200" dirty="0"/>
        </a:p>
      </dsp:txBody>
      <dsp:txXfrm>
        <a:off x="8456657" y="2432898"/>
        <a:ext cx="2370489"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DFEF9-333F-4E87-B5C6-61095BA5680D}">
      <dsp:nvSpPr>
        <dsp:cNvPr id="0" name=""/>
        <dsp:cNvSpPr/>
      </dsp:nvSpPr>
      <dsp:spPr>
        <a:xfrm>
          <a:off x="2119316" y="117177"/>
          <a:ext cx="1715221" cy="11148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country</a:t>
          </a:r>
          <a:endParaRPr lang="en-US" sz="2000" kern="1200" dirty="0"/>
        </a:p>
      </dsp:txBody>
      <dsp:txXfrm>
        <a:off x="2173741" y="171602"/>
        <a:ext cx="1606371" cy="1006044"/>
      </dsp:txXfrm>
    </dsp:sp>
    <dsp:sp modelId="{251835E3-AD25-470C-B7BA-CE14DFD04FE0}">
      <dsp:nvSpPr>
        <dsp:cNvPr id="0" name=""/>
        <dsp:cNvSpPr/>
      </dsp:nvSpPr>
      <dsp:spPr>
        <a:xfrm>
          <a:off x="749566" y="674625"/>
          <a:ext cx="4454722" cy="4454722"/>
        </a:xfrm>
        <a:custGeom>
          <a:avLst/>
          <a:gdLst/>
          <a:ahLst/>
          <a:cxnLst/>
          <a:rect l="0" t="0" r="0" b="0"/>
          <a:pathLst>
            <a:path>
              <a:moveTo>
                <a:pt x="3314734" y="283458"/>
              </a:moveTo>
              <a:arcTo wR="2227361" hR="2227361" stAng="17953298" swAng="1211757"/>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A9CE85F-1CD0-4AAF-A5E3-9C0F1DCE404F}">
      <dsp:nvSpPr>
        <dsp:cNvPr id="0" name=""/>
        <dsp:cNvSpPr/>
      </dsp:nvSpPr>
      <dsp:spPr>
        <a:xfrm>
          <a:off x="4237662" y="1656246"/>
          <a:ext cx="1715221" cy="11148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UK Border</a:t>
          </a:r>
          <a:endParaRPr lang="en-US" sz="2000" kern="1200" dirty="0"/>
        </a:p>
      </dsp:txBody>
      <dsp:txXfrm>
        <a:off x="4292087" y="1710671"/>
        <a:ext cx="1606371" cy="1006044"/>
      </dsp:txXfrm>
    </dsp:sp>
    <dsp:sp modelId="{FCF571F4-2F4B-448A-BE0F-52474CEFFCB4}">
      <dsp:nvSpPr>
        <dsp:cNvPr id="0" name=""/>
        <dsp:cNvSpPr/>
      </dsp:nvSpPr>
      <dsp:spPr>
        <a:xfrm>
          <a:off x="749566" y="674625"/>
          <a:ext cx="4454722" cy="4454722"/>
        </a:xfrm>
        <a:custGeom>
          <a:avLst/>
          <a:gdLst/>
          <a:ahLst/>
          <a:cxnLst/>
          <a:rect l="0" t="0" r="0" b="0"/>
          <a:pathLst>
            <a:path>
              <a:moveTo>
                <a:pt x="4449382" y="2381499"/>
              </a:moveTo>
              <a:arcTo wR="2227361" hR="2227361" stAng="21838091" swAng="1359895"/>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F0A2457-2832-4109-9096-76647F8D5A4C}">
      <dsp:nvSpPr>
        <dsp:cNvPr id="0" name=""/>
        <dsp:cNvSpPr/>
      </dsp:nvSpPr>
      <dsp:spPr>
        <a:xfrm>
          <a:off x="3428526" y="4146512"/>
          <a:ext cx="1715221" cy="11148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International </a:t>
          </a:r>
          <a:endParaRPr lang="en-US" sz="2000" kern="1200" dirty="0"/>
        </a:p>
      </dsp:txBody>
      <dsp:txXfrm>
        <a:off x="3482951" y="4200937"/>
        <a:ext cx="1606371" cy="1006044"/>
      </dsp:txXfrm>
    </dsp:sp>
    <dsp:sp modelId="{9BE718BA-329A-451B-893C-797824DEFE4F}">
      <dsp:nvSpPr>
        <dsp:cNvPr id="0" name=""/>
        <dsp:cNvSpPr/>
      </dsp:nvSpPr>
      <dsp:spPr>
        <a:xfrm>
          <a:off x="749566" y="674625"/>
          <a:ext cx="4454722" cy="4454722"/>
        </a:xfrm>
        <a:custGeom>
          <a:avLst/>
          <a:gdLst/>
          <a:ahLst/>
          <a:cxnLst/>
          <a:rect l="0" t="0" r="0" b="0"/>
          <a:pathLst>
            <a:path>
              <a:moveTo>
                <a:pt x="2500782" y="4437876"/>
              </a:moveTo>
              <a:arcTo wR="2227361" hR="2227361" stAng="4976931" swAng="846139"/>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42B395-4EE8-4724-8CA5-05700B0153F9}">
      <dsp:nvSpPr>
        <dsp:cNvPr id="0" name=""/>
        <dsp:cNvSpPr/>
      </dsp:nvSpPr>
      <dsp:spPr>
        <a:xfrm>
          <a:off x="810106" y="4146512"/>
          <a:ext cx="1715221" cy="11148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Technology and capabilities </a:t>
          </a:r>
          <a:endParaRPr lang="en-US" sz="2000" kern="1200" dirty="0"/>
        </a:p>
      </dsp:txBody>
      <dsp:txXfrm>
        <a:off x="864531" y="4200937"/>
        <a:ext cx="1606371" cy="1006044"/>
      </dsp:txXfrm>
    </dsp:sp>
    <dsp:sp modelId="{1F39E67F-AF1A-4397-84B1-D44F0D1FE54F}">
      <dsp:nvSpPr>
        <dsp:cNvPr id="0" name=""/>
        <dsp:cNvSpPr/>
      </dsp:nvSpPr>
      <dsp:spPr>
        <a:xfrm>
          <a:off x="749566" y="674625"/>
          <a:ext cx="4454722" cy="4454722"/>
        </a:xfrm>
        <a:custGeom>
          <a:avLst/>
          <a:gdLst/>
          <a:ahLst/>
          <a:cxnLst/>
          <a:rect l="0" t="0" r="0" b="0"/>
          <a:pathLst>
            <a:path>
              <a:moveTo>
                <a:pt x="236333" y="3225832"/>
              </a:moveTo>
              <a:arcTo wR="2227361" hR="2227361" stAng="9202015" swAng="1359895"/>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B67FD30-F8E7-4205-8ABF-5C7115CC1CBC}">
      <dsp:nvSpPr>
        <dsp:cNvPr id="0" name=""/>
        <dsp:cNvSpPr/>
      </dsp:nvSpPr>
      <dsp:spPr>
        <a:xfrm>
          <a:off x="970" y="1656246"/>
          <a:ext cx="1715221" cy="1114894"/>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Multi Agency Response </a:t>
          </a:r>
          <a:endParaRPr lang="en-US" sz="2000" kern="1200" dirty="0"/>
        </a:p>
      </dsp:txBody>
      <dsp:txXfrm>
        <a:off x="55395" y="1710671"/>
        <a:ext cx="1606371" cy="1006044"/>
      </dsp:txXfrm>
    </dsp:sp>
    <dsp:sp modelId="{9940C956-8A69-4E7F-A7E8-2DB89EBE8A09}">
      <dsp:nvSpPr>
        <dsp:cNvPr id="0" name=""/>
        <dsp:cNvSpPr/>
      </dsp:nvSpPr>
      <dsp:spPr>
        <a:xfrm>
          <a:off x="749566" y="674625"/>
          <a:ext cx="4454722" cy="4454722"/>
        </a:xfrm>
        <a:custGeom>
          <a:avLst/>
          <a:gdLst/>
          <a:ahLst/>
          <a:cxnLst/>
          <a:rect l="0" t="0" r="0" b="0"/>
          <a:pathLst>
            <a:path>
              <a:moveTo>
                <a:pt x="535745" y="778370"/>
              </a:moveTo>
              <a:arcTo wR="2227361" hR="2227361" stAng="13234945" swAng="1211757"/>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E5F84F-6BE0-4F47-9854-DC6CBC1931D7}">
      <dsp:nvSpPr>
        <dsp:cNvPr id="0" name=""/>
        <dsp:cNvSpPr/>
      </dsp:nvSpPr>
      <dsp:spPr>
        <a:xfrm>
          <a:off x="3252869" y="2261"/>
          <a:ext cx="3659478" cy="108773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Resilience </a:t>
          </a:r>
        </a:p>
      </dsp:txBody>
      <dsp:txXfrm>
        <a:off x="3305968" y="55360"/>
        <a:ext cx="3553280" cy="981540"/>
      </dsp:txXfrm>
    </dsp:sp>
    <dsp:sp modelId="{4E4713E8-25F4-45C8-B888-3493275F92BF}">
      <dsp:nvSpPr>
        <dsp:cNvPr id="0" name=""/>
        <dsp:cNvSpPr/>
      </dsp:nvSpPr>
      <dsp:spPr>
        <a:xfrm>
          <a:off x="3252869" y="1144386"/>
          <a:ext cx="3659478" cy="108773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Deter</a:t>
          </a:r>
        </a:p>
      </dsp:txBody>
      <dsp:txXfrm>
        <a:off x="3305968" y="1197485"/>
        <a:ext cx="3553280" cy="981540"/>
      </dsp:txXfrm>
    </dsp:sp>
    <dsp:sp modelId="{3F528477-E0D7-4FB5-B065-AEDD21960C41}">
      <dsp:nvSpPr>
        <dsp:cNvPr id="0" name=""/>
        <dsp:cNvSpPr/>
      </dsp:nvSpPr>
      <dsp:spPr>
        <a:xfrm>
          <a:off x="3252869" y="2286511"/>
          <a:ext cx="3659478" cy="108773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Divert </a:t>
          </a:r>
        </a:p>
      </dsp:txBody>
      <dsp:txXfrm>
        <a:off x="3305968" y="2339610"/>
        <a:ext cx="3553280" cy="981540"/>
      </dsp:txXfrm>
    </dsp:sp>
    <dsp:sp modelId="{B5CAAD89-A6D9-4320-99C3-72E39FD3E5C4}">
      <dsp:nvSpPr>
        <dsp:cNvPr id="0" name=""/>
        <dsp:cNvSpPr/>
      </dsp:nvSpPr>
      <dsp:spPr>
        <a:xfrm>
          <a:off x="3252869" y="3428637"/>
          <a:ext cx="3659478" cy="108773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Raise awareness online</a:t>
          </a:r>
        </a:p>
      </dsp:txBody>
      <dsp:txXfrm>
        <a:off x="3305968" y="3481736"/>
        <a:ext cx="3553280" cy="981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A625D-6C92-4790-B02E-606A1103323A}">
      <dsp:nvSpPr>
        <dsp:cNvPr id="0" name=""/>
        <dsp:cNvSpPr/>
      </dsp:nvSpPr>
      <dsp:spPr>
        <a:xfrm>
          <a:off x="821" y="0"/>
          <a:ext cx="3327201" cy="315458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u="sng" kern="1200" dirty="0">
              <a:solidFill>
                <a:srgbClr val="92D050"/>
              </a:solidFill>
              <a:hlinkClick xmlns:r="http://schemas.openxmlformats.org/officeDocument/2006/relationships" r:id="rId1">
                <a:extLst>
                  <a:ext uri="{A12FA001-AC4F-418D-AE19-62706E023703}">
                    <ahyp:hlinkClr xmlns:ahyp="http://schemas.microsoft.com/office/drawing/2018/hyperlinkcolor" val="tx"/>
                  </a:ext>
                </a:extLst>
              </a:hlinkClick>
            </a:rPr>
            <a:t>Action Fraud</a:t>
          </a:r>
          <a:r>
            <a:rPr lang="en-GB" sz="2100" b="0" i="0" kern="1200" dirty="0">
              <a:solidFill>
                <a:srgbClr val="92D050"/>
              </a:solidFill>
            </a:rPr>
            <a:t> </a:t>
          </a:r>
          <a:r>
            <a:rPr lang="en-GB" sz="2100" b="0" i="0" kern="1200" dirty="0"/>
            <a:t>– report any cybercrime and fraud here at the UK’s National helpline.</a:t>
          </a:r>
          <a:endParaRPr lang="en-US" sz="2100" kern="1200" dirty="0"/>
        </a:p>
      </dsp:txBody>
      <dsp:txXfrm>
        <a:off x="821" y="1261835"/>
        <a:ext cx="3327201" cy="1892753"/>
      </dsp:txXfrm>
    </dsp:sp>
    <dsp:sp modelId="{4C513AC9-5777-4234-A15A-43861271A9B5}">
      <dsp:nvSpPr>
        <dsp:cNvPr id="0" name=""/>
        <dsp:cNvSpPr/>
      </dsp:nvSpPr>
      <dsp:spPr>
        <a:xfrm>
          <a:off x="821" y="0"/>
          <a:ext cx="3327201" cy="12618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0"/>
        <a:ext cx="3327201" cy="1261835"/>
      </dsp:txXfrm>
    </dsp:sp>
    <dsp:sp modelId="{3DCDE213-5186-4768-BA3C-52ED0C0D5CFD}">
      <dsp:nvSpPr>
        <dsp:cNvPr id="0" name=""/>
        <dsp:cNvSpPr/>
      </dsp:nvSpPr>
      <dsp:spPr>
        <a:xfrm>
          <a:off x="3594199" y="0"/>
          <a:ext cx="3327201" cy="315458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u="sng" kern="1200" dirty="0">
              <a:solidFill>
                <a:srgbClr val="92D050"/>
              </a:solidFill>
              <a:hlinkClick xmlns:r="http://schemas.openxmlformats.org/officeDocument/2006/relationships" r:id="rId2">
                <a:extLst>
                  <a:ext uri="{A12FA001-AC4F-418D-AE19-62706E023703}">
                    <ahyp:hlinkClr xmlns:ahyp="http://schemas.microsoft.com/office/drawing/2018/hyperlinkcolor" val="tx"/>
                  </a:ext>
                </a:extLst>
              </a:hlinkClick>
            </a:rPr>
            <a:t>Cyber Aware</a:t>
          </a:r>
          <a:r>
            <a:rPr lang="en-GB" sz="2100" b="0" i="0" kern="1200" dirty="0">
              <a:solidFill>
                <a:srgbClr val="92D050"/>
              </a:solidFill>
            </a:rPr>
            <a:t> </a:t>
          </a:r>
          <a:r>
            <a:rPr lang="en-GB" sz="2100" b="0" i="0" kern="1200" dirty="0"/>
            <a:t>– Provides advice on protecting yourself and others online against cybercrimes.</a:t>
          </a:r>
          <a:endParaRPr lang="en-US" sz="2100" kern="1200" dirty="0"/>
        </a:p>
      </dsp:txBody>
      <dsp:txXfrm>
        <a:off x="3594199" y="1261835"/>
        <a:ext cx="3327201" cy="1892753"/>
      </dsp:txXfrm>
    </dsp:sp>
    <dsp:sp modelId="{E3C80DFB-41FE-4174-8165-BD90A3DA8FA6}">
      <dsp:nvSpPr>
        <dsp:cNvPr id="0" name=""/>
        <dsp:cNvSpPr/>
      </dsp:nvSpPr>
      <dsp:spPr>
        <a:xfrm>
          <a:off x="3594199" y="0"/>
          <a:ext cx="3327201" cy="12618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0"/>
        <a:ext cx="3327201" cy="1261835"/>
      </dsp:txXfrm>
    </dsp:sp>
    <dsp:sp modelId="{7DCDC902-F20F-4BC8-96AF-13FF883376DC}">
      <dsp:nvSpPr>
        <dsp:cNvPr id="0" name=""/>
        <dsp:cNvSpPr/>
      </dsp:nvSpPr>
      <dsp:spPr>
        <a:xfrm>
          <a:off x="7187576" y="0"/>
          <a:ext cx="3327201" cy="3154589"/>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933450">
            <a:lnSpc>
              <a:spcPct val="90000"/>
            </a:lnSpc>
            <a:spcBef>
              <a:spcPct val="0"/>
            </a:spcBef>
            <a:spcAft>
              <a:spcPct val="35000"/>
            </a:spcAft>
            <a:buNone/>
          </a:pPr>
          <a:r>
            <a:rPr lang="en-GB" sz="2100" b="0" i="0" u="sng" kern="1200" dirty="0">
              <a:solidFill>
                <a:srgbClr val="92D050"/>
              </a:solidFill>
              <a:hlinkClick xmlns:r="http://schemas.openxmlformats.org/officeDocument/2006/relationships" r:id="rId3">
                <a:extLst>
                  <a:ext uri="{A12FA001-AC4F-418D-AE19-62706E023703}">
                    <ahyp:hlinkClr xmlns:ahyp="http://schemas.microsoft.com/office/drawing/2018/hyperlinkcolor" val="tx"/>
                  </a:ext>
                </a:extLst>
              </a:hlinkClick>
            </a:rPr>
            <a:t>National Cyber Security Centre</a:t>
          </a:r>
          <a:r>
            <a:rPr lang="en-GB" sz="2100" b="0" i="0" kern="1200" dirty="0">
              <a:solidFill>
                <a:srgbClr val="92D050"/>
              </a:solidFill>
            </a:rPr>
            <a:t> </a:t>
          </a:r>
          <a:r>
            <a:rPr lang="en-GB" sz="2100" b="0" i="0" kern="1200" dirty="0"/>
            <a:t>– Provides help to the UK and communities to ensure they live safer.</a:t>
          </a:r>
          <a:endParaRPr lang="en-US" sz="2100" kern="1200" dirty="0"/>
        </a:p>
      </dsp:txBody>
      <dsp:txXfrm>
        <a:off x="7187576" y="1261835"/>
        <a:ext cx="3327201" cy="1892753"/>
      </dsp:txXfrm>
    </dsp:sp>
    <dsp:sp modelId="{926072D2-37F6-49E7-A04F-B3A5C4657938}">
      <dsp:nvSpPr>
        <dsp:cNvPr id="0" name=""/>
        <dsp:cNvSpPr/>
      </dsp:nvSpPr>
      <dsp:spPr>
        <a:xfrm>
          <a:off x="7187576" y="0"/>
          <a:ext cx="3327201" cy="126183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0"/>
        <a:ext cx="3327201" cy="12618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GB" dirty="0"/>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7D9CD14E-60E3-41CD-9980-EA28185A9C0A}" type="datetimeFigureOut">
              <a:rPr lang="en-GB" smtClean="0"/>
              <a:t>02/05/2024</a:t>
            </a:fld>
            <a:endParaRPr lang="en-GB" dirty="0"/>
          </a:p>
        </p:txBody>
      </p:sp>
      <p:sp>
        <p:nvSpPr>
          <p:cNvPr id="4" name="Slide Image Placeholder 3"/>
          <p:cNvSpPr>
            <a:spLocks noGrp="1" noRot="1" noChangeAspect="1"/>
          </p:cNvSpPr>
          <p:nvPr>
            <p:ph type="sldImg" idx="2"/>
          </p:nvPr>
        </p:nvSpPr>
        <p:spPr>
          <a:xfrm>
            <a:off x="438150" y="1250950"/>
            <a:ext cx="5999163" cy="3375025"/>
          </a:xfrm>
          <a:prstGeom prst="rect">
            <a:avLst/>
          </a:prstGeom>
          <a:noFill/>
          <a:ln w="12700">
            <a:solidFill>
              <a:prstClr val="black"/>
            </a:solidFill>
          </a:ln>
        </p:spPr>
        <p:txBody>
          <a:bodyPr vert="horz" lIns="96442" tIns="48221" rIns="96442" bIns="48221" rtlCol="0" anchor="ctr"/>
          <a:lstStyle/>
          <a:p>
            <a:endParaRPr lang="en-GB" dirty="0"/>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C802BE8A-E627-4EB1-A545-1453D13A09EA}" type="slidenum">
              <a:rPr lang="en-GB" smtClean="0"/>
              <a:t>‹#›</a:t>
            </a:fld>
            <a:endParaRPr lang="en-GB" dirty="0"/>
          </a:p>
        </p:txBody>
      </p:sp>
    </p:spTree>
    <p:extLst>
      <p:ext uri="{BB962C8B-B14F-4D97-AF65-F5344CB8AC3E}">
        <p14:creationId xmlns:p14="http://schemas.microsoft.com/office/powerpoint/2010/main" val="2553852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C802BE8A-E627-4EB1-A545-1453D13A09EA}" type="slidenum">
              <a:rPr lang="en-GB" smtClean="0"/>
              <a:t>1</a:t>
            </a:fld>
            <a:endParaRPr lang="en-GB" dirty="0"/>
          </a:p>
        </p:txBody>
      </p:sp>
    </p:spTree>
    <p:extLst>
      <p:ext uri="{BB962C8B-B14F-4D97-AF65-F5344CB8AC3E}">
        <p14:creationId xmlns:p14="http://schemas.microsoft.com/office/powerpoint/2010/main" val="37716702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41104" indent="-241104" defTabSz="964418">
              <a:lnSpc>
                <a:spcPct val="90000"/>
              </a:lnSpc>
              <a:spcBef>
                <a:spcPts val="1055"/>
              </a:spcBef>
              <a:buFont typeface="Arial" panose="020B0604020202020204" pitchFamily="34" charset="0"/>
              <a:buChar char="•"/>
              <a:defRPr/>
            </a:pPr>
            <a:r>
              <a:rPr lang="en-GB" sz="1700" dirty="0">
                <a:solidFill>
                  <a:prstClr val="black"/>
                </a:solidFill>
                <a:latin typeface="Aptos Display" panose="02110004020202020204"/>
              </a:rPr>
              <a:t>Serious and organised crime can be identified as deliberate planning, coordination, and commission of significant acts by individuals, whether acting alone or in groups </a:t>
            </a:r>
            <a:r>
              <a:rPr lang="en-GB" sz="1700" dirty="0">
                <a:solidFill>
                  <a:prstClr val="black"/>
                </a:solidFill>
                <a:latin typeface="Aptos" panose="02110004020202020204"/>
              </a:rPr>
              <a:t>(Home Office, 2014).</a:t>
            </a:r>
          </a:p>
          <a:p>
            <a:pPr marL="241104" indent="-241104" defTabSz="964418">
              <a:lnSpc>
                <a:spcPct val="90000"/>
              </a:lnSpc>
              <a:spcBef>
                <a:spcPts val="1055"/>
              </a:spcBef>
              <a:buFont typeface="Arial" panose="020B0604020202020204" pitchFamily="34" charset="0"/>
              <a:buChar char="•"/>
              <a:defRPr/>
            </a:pPr>
            <a:r>
              <a:rPr lang="en-GB" sz="1700" dirty="0">
                <a:solidFill>
                  <a:prstClr val="black"/>
                </a:solidFill>
                <a:latin typeface="Aptos" panose="02110004020202020204"/>
              </a:rPr>
              <a:t>Criminals aim to gather maximum profit  through illegal actions.</a:t>
            </a:r>
          </a:p>
          <a:p>
            <a:pPr marL="241104" indent="-241104" defTabSz="964418">
              <a:lnSpc>
                <a:spcPct val="90000"/>
              </a:lnSpc>
              <a:spcBef>
                <a:spcPts val="1055"/>
              </a:spcBef>
              <a:buFont typeface="Arial" panose="020B0604020202020204" pitchFamily="34" charset="0"/>
              <a:buChar char="•"/>
              <a:defRPr/>
            </a:pPr>
            <a:r>
              <a:rPr lang="en-GB" sz="1700" dirty="0">
                <a:solidFill>
                  <a:prstClr val="black"/>
                </a:solidFill>
                <a:latin typeface="Aptos" panose="02110004020202020204"/>
              </a:rPr>
              <a:t>Serious and Organised crime affect the UK on a large international base as many are exploited from overseas but directly influence individuals in the UK (Home Department , 2023)</a:t>
            </a:r>
          </a:p>
          <a:p>
            <a:pPr marL="241104" indent="-241104" defTabSz="964418">
              <a:lnSpc>
                <a:spcPct val="90000"/>
              </a:lnSpc>
              <a:spcBef>
                <a:spcPts val="1055"/>
              </a:spcBef>
              <a:buFont typeface="Arial" panose="020B0604020202020204" pitchFamily="34" charset="0"/>
              <a:buChar char="•"/>
              <a:defRPr/>
            </a:pPr>
            <a:r>
              <a:rPr lang="en-GB" sz="1700" dirty="0">
                <a:solidFill>
                  <a:prstClr val="black"/>
                </a:solidFill>
                <a:latin typeface="Aptos" panose="02110004020202020204"/>
              </a:rPr>
              <a:t>SOC has been influenced by Covid 19, Russia invasion of Ukraine and many other international disasters.</a:t>
            </a:r>
            <a:endParaRPr lang="en-GB" u="sng" dirty="0"/>
          </a:p>
          <a:p>
            <a:r>
              <a:rPr lang="en-GB" u="sng" dirty="0"/>
              <a:t>Examples of SOC</a:t>
            </a:r>
          </a:p>
          <a:p>
            <a:pPr marL="180828" indent="-180828">
              <a:buFont typeface="Arial" panose="020B0604020202020204" pitchFamily="34" charset="0"/>
              <a:buChar char="•"/>
            </a:pPr>
            <a:r>
              <a:rPr lang="en-GB" dirty="0"/>
              <a:t>child sexual exploitation and abuse</a:t>
            </a:r>
          </a:p>
          <a:p>
            <a:pPr marL="180828" indent="-180828">
              <a:buFont typeface="Arial" panose="020B0604020202020204" pitchFamily="34" charset="0"/>
              <a:buChar char="•"/>
            </a:pPr>
            <a:r>
              <a:rPr lang="en-GB" dirty="0"/>
              <a:t>illegal drugs</a:t>
            </a:r>
          </a:p>
          <a:p>
            <a:pPr marL="180828" indent="-180828">
              <a:buFont typeface="Arial" panose="020B0604020202020204" pitchFamily="34" charset="0"/>
              <a:buChar char="•"/>
            </a:pPr>
            <a:r>
              <a:rPr lang="en-GB" dirty="0"/>
              <a:t>illegal firearms</a:t>
            </a:r>
          </a:p>
          <a:p>
            <a:pPr marL="180828" indent="-180828">
              <a:buFont typeface="Arial" panose="020B0604020202020204" pitchFamily="34" charset="0"/>
              <a:buChar char="•"/>
            </a:pPr>
            <a:r>
              <a:rPr lang="en-GB" dirty="0"/>
              <a:t>fraud</a:t>
            </a:r>
          </a:p>
          <a:p>
            <a:pPr marL="180828" indent="-180828">
              <a:buFont typeface="Arial" panose="020B0604020202020204" pitchFamily="34" charset="0"/>
              <a:buChar char="•"/>
            </a:pPr>
            <a:r>
              <a:rPr lang="en-GB" dirty="0"/>
              <a:t>money laundering and other economic crime</a:t>
            </a:r>
          </a:p>
          <a:p>
            <a:pPr marL="180828" indent="-180828">
              <a:buFont typeface="Arial" panose="020B0604020202020204" pitchFamily="34" charset="0"/>
              <a:buChar char="•"/>
            </a:pPr>
            <a:r>
              <a:rPr lang="en-GB" dirty="0"/>
              <a:t>bribery and corruption</a:t>
            </a:r>
          </a:p>
          <a:p>
            <a:pPr marL="180828" indent="-180828">
              <a:buFont typeface="Arial" panose="020B0604020202020204" pitchFamily="34" charset="0"/>
              <a:buChar char="•"/>
            </a:pPr>
            <a:r>
              <a:rPr lang="en-GB" dirty="0"/>
              <a:t>organised immigration crime</a:t>
            </a:r>
          </a:p>
          <a:p>
            <a:pPr marL="180828" indent="-180828">
              <a:buFont typeface="Arial" panose="020B0604020202020204" pitchFamily="34" charset="0"/>
              <a:buChar char="•"/>
            </a:pPr>
            <a:r>
              <a:rPr lang="en-GB" dirty="0"/>
              <a:t>modern slavery and human trafficking</a:t>
            </a:r>
          </a:p>
          <a:p>
            <a:pPr marL="180828" indent="-180828">
              <a:buFont typeface="Arial" panose="020B0604020202020204" pitchFamily="34" charset="0"/>
              <a:buChar char="•"/>
            </a:pPr>
            <a:r>
              <a:rPr lang="en-GB" dirty="0"/>
              <a:t>cyber crime</a:t>
            </a:r>
          </a:p>
          <a:p>
            <a:r>
              <a:rPr lang="en-GB" dirty="0"/>
              <a:t>(Home Office, 2014)</a:t>
            </a:r>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2</a:t>
            </a:fld>
            <a:endParaRPr lang="en-GB" dirty="0"/>
          </a:p>
        </p:txBody>
      </p:sp>
    </p:spTree>
    <p:extLst>
      <p:ext uri="{BB962C8B-B14F-4D97-AF65-F5344CB8AC3E}">
        <p14:creationId xmlns:p14="http://schemas.microsoft.com/office/powerpoint/2010/main" val="2608771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500" dirty="0"/>
              <a:t> Geopolitical Instability and International  Conflict – This is where organised crime groups are involved in international conflict, instability, and poverty which is a good group for organised crime groups to exploit vulnerable individuals. Organised crime is an international issue which has also been demonstrated through the rise of migrants entering the UK through small boats, drugs smuggling and firearms.</a:t>
            </a:r>
          </a:p>
          <a:p>
            <a:endParaRPr lang="en-GB" sz="1500" dirty="0"/>
          </a:p>
          <a:p>
            <a:r>
              <a:rPr lang="en-GB" sz="1500" dirty="0"/>
              <a:t>The Cost of Living – due to the rises in the cost of living, criminals have been taking advantage of people’s vulnerability. This has been done through the difficult economic circumstances and pressures on individuals and businesses. This is where organised crime groups took advantage for cybercrime and fraud as well as using the vulnerable for modern slavery and human trafficking</a:t>
            </a:r>
          </a:p>
          <a:p>
            <a:endParaRPr lang="en-GB" sz="1500" dirty="0"/>
          </a:p>
          <a:p>
            <a:r>
              <a:rPr lang="en-GB" sz="1500" dirty="0"/>
              <a:t>Exploitation of Technology – technology is key to committing cybercrime with technology being so accessible to anyone. Ransomware is the most significant threat to cybercrime and serious organised crime. Technology is an easy access route to target individuals through social media platforms for victim identification and communication. Criminals employ technological tools to aid criminal activities, which include cryptocurrency for ransom payments and tracking mechanisms to monitor illegal shipments to and from the UK.</a:t>
            </a:r>
          </a:p>
          <a:p>
            <a:r>
              <a:rPr lang="en-GB" sz="1500" dirty="0"/>
              <a:t> </a:t>
            </a:r>
          </a:p>
          <a:p>
            <a:r>
              <a:rPr lang="en-GB" sz="1500" dirty="0"/>
              <a:t>Criminal Resilience and Adaptability – criminals are easily adaptable to changing their environments especially in the aspect of breaching legal boundaries. Criminals took advantage of their ability to adapt their ways in response to leaving the EU as well as the Covid 19 pandemic. As restrictions lifted, criminal groups continued to adapt their ways to detect enforcement laws.</a:t>
            </a:r>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3</a:t>
            </a:fld>
            <a:endParaRPr lang="en-GB" dirty="0"/>
          </a:p>
        </p:txBody>
      </p:sp>
    </p:spTree>
    <p:extLst>
      <p:ext uri="{BB962C8B-B14F-4D97-AF65-F5344CB8AC3E}">
        <p14:creationId xmlns:p14="http://schemas.microsoft.com/office/powerpoint/2010/main" val="1675237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a:t>According to the National Crime Agency  (NCA) cybercrime is continuing to be a threat in UK and is constantly growing.</a:t>
            </a:r>
          </a:p>
          <a:p>
            <a:endParaRPr lang="en-GB" u="none" dirty="0"/>
          </a:p>
          <a:p>
            <a:r>
              <a:rPr lang="en-GB" u="none" dirty="0"/>
              <a:t>Ways to commit crime using a computer, electronic device and internet.</a:t>
            </a:r>
          </a:p>
          <a:p>
            <a:endParaRPr lang="en-GB" u="none" dirty="0"/>
          </a:p>
          <a:p>
            <a:r>
              <a:rPr lang="en-GB" u="none" dirty="0"/>
              <a:t>Ransomware is a national security threat with significant impact in the UK</a:t>
            </a:r>
          </a:p>
          <a:p>
            <a:r>
              <a:rPr lang="en-GB" u="none" dirty="0"/>
              <a:t>(National Crime Agency, 2019)</a:t>
            </a:r>
          </a:p>
          <a:p>
            <a:endParaRPr lang="en-GB" u="none" dirty="0"/>
          </a:p>
          <a:p>
            <a:r>
              <a:rPr lang="en-GB" u="none" dirty="0"/>
              <a:t>Computer Misuse Act 1990 – Main piece for legislation that allows criminalises cybercrime criminals for accessing any computer systems and data as well as damaging and destroying even with no authorisation from the owner</a:t>
            </a:r>
          </a:p>
          <a:p>
            <a:r>
              <a:rPr lang="en-GB" u="none" dirty="0"/>
              <a:t>Allows for tougher sentencing (Home Office, 2023).</a:t>
            </a:r>
          </a:p>
          <a:p>
            <a:endParaRPr lang="en-GB" u="none" dirty="0"/>
          </a:p>
          <a:p>
            <a:r>
              <a:rPr lang="en-GB" u="none" dirty="0"/>
              <a:t>Types of Cyber crime </a:t>
            </a:r>
          </a:p>
          <a:p>
            <a:pPr marL="180828" indent="-180828">
              <a:buFont typeface="Arial" panose="020B0604020202020204" pitchFamily="34" charset="0"/>
              <a:buChar char="•"/>
            </a:pPr>
            <a:r>
              <a:rPr lang="en-GB" dirty="0"/>
              <a:t>Identity theft</a:t>
            </a:r>
          </a:p>
          <a:p>
            <a:pPr marL="180828" indent="-180828">
              <a:buFont typeface="Arial" panose="020B0604020202020204" pitchFamily="34" charset="0"/>
              <a:buChar char="•"/>
            </a:pPr>
            <a:r>
              <a:rPr lang="en-GB" dirty="0"/>
              <a:t>Phishing and crimes that involve emails </a:t>
            </a:r>
          </a:p>
          <a:p>
            <a:pPr marL="180828" indent="-180828">
              <a:buFont typeface="Arial" panose="020B0604020202020204" pitchFamily="34" charset="0"/>
              <a:buChar char="•"/>
            </a:pPr>
            <a:r>
              <a:rPr lang="en-GB" dirty="0"/>
              <a:t>Malware and ransomware</a:t>
            </a:r>
          </a:p>
          <a:p>
            <a:pPr marL="180828" indent="-180828">
              <a:buFont typeface="Arial" panose="020B0604020202020204" pitchFamily="34" charset="0"/>
              <a:buChar char="•"/>
            </a:pPr>
            <a:r>
              <a:rPr lang="en-GB" dirty="0"/>
              <a:t>Stealing passwords</a:t>
            </a:r>
          </a:p>
          <a:p>
            <a:r>
              <a:rPr lang="en-GB" dirty="0"/>
              <a:t>(Crimestoppers, 2022)</a:t>
            </a:r>
          </a:p>
        </p:txBody>
      </p:sp>
      <p:sp>
        <p:nvSpPr>
          <p:cNvPr id="4" name="Slide Number Placeholder 3"/>
          <p:cNvSpPr>
            <a:spLocks noGrp="1"/>
          </p:cNvSpPr>
          <p:nvPr>
            <p:ph type="sldNum" sz="quarter" idx="5"/>
          </p:nvPr>
        </p:nvSpPr>
        <p:spPr/>
        <p:txBody>
          <a:bodyPr/>
          <a:lstStyle/>
          <a:p>
            <a:fld id="{C802BE8A-E627-4EB1-A545-1453D13A09EA}" type="slidenum">
              <a:rPr lang="en-GB" smtClean="0"/>
              <a:t>4</a:t>
            </a:fld>
            <a:endParaRPr lang="en-GB" dirty="0"/>
          </a:p>
        </p:txBody>
      </p:sp>
    </p:spTree>
    <p:extLst>
      <p:ext uri="{BB962C8B-B14F-4D97-AF65-F5344CB8AC3E}">
        <p14:creationId xmlns:p14="http://schemas.microsoft.com/office/powerpoint/2010/main" val="24486646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Cyber dependant – Unlawful ways of accessing computer networks ( hacking). Used to gain financial information.</a:t>
            </a:r>
          </a:p>
          <a:p>
            <a:r>
              <a:rPr lang="en-GB" dirty="0"/>
              <a:t>Examples – Malware, Ransomware, Denial of Service (DOS ) or Distributed Denial of Service (DDOS) attacks (Curtis and Oxburgh, 2022).</a:t>
            </a:r>
          </a:p>
          <a:p>
            <a:endParaRPr lang="en-GB" dirty="0"/>
          </a:p>
          <a:p>
            <a:r>
              <a:rPr lang="en-GB" dirty="0"/>
              <a:t>Cyber enabled – Not dependent on computers or networking, developed due to technologies.</a:t>
            </a:r>
          </a:p>
          <a:p>
            <a:r>
              <a:rPr lang="en-GB" dirty="0"/>
              <a:t>Examples – Cyber bullying, Fraud (Maimon and Louderback, 2019).</a:t>
            </a:r>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5</a:t>
            </a:fld>
            <a:endParaRPr lang="en-GB" dirty="0"/>
          </a:p>
        </p:txBody>
      </p:sp>
    </p:spTree>
    <p:extLst>
      <p:ext uri="{BB962C8B-B14F-4D97-AF65-F5344CB8AC3E}">
        <p14:creationId xmlns:p14="http://schemas.microsoft.com/office/powerpoint/2010/main" val="2252101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6</a:t>
            </a:fld>
            <a:endParaRPr lang="en-GB" dirty="0"/>
          </a:p>
        </p:txBody>
      </p:sp>
    </p:spTree>
    <p:extLst>
      <p:ext uri="{BB962C8B-B14F-4D97-AF65-F5344CB8AC3E}">
        <p14:creationId xmlns:p14="http://schemas.microsoft.com/office/powerpoint/2010/main" val="18937472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700" dirty="0"/>
              <a:t>  1. The percentage of fraud cases attributed to cyber-related incidents rose to 61% from 53% in the period ending March 2020.  This suggests that a large amount of fraud offences have potentially increased cyber related crimes like fraud, by the change in behaviours during the Covid 19 pandemic and increase in online engagement throughout covid.</a:t>
            </a:r>
          </a:p>
          <a:p>
            <a:pPr marL="0" indent="0">
              <a:buFontTx/>
              <a:buNone/>
            </a:pPr>
            <a:endParaRPr lang="en-GB" sz="1700" dirty="0"/>
          </a:p>
          <a:p>
            <a:r>
              <a:rPr lang="en-GB" sz="1700" dirty="0"/>
              <a:t>2. Computer misuse increased by 89% which was up to 1.6 offences compared to the year ending March 2020 (Jones, 2022). Increase in remote working , In person activities have moved to teams, more access to online sources and use of technology.</a:t>
            </a:r>
          </a:p>
          <a:p>
            <a:endParaRPr lang="en-GB" sz="1700" dirty="0"/>
          </a:p>
          <a:p>
            <a:pPr lvl="0"/>
            <a:r>
              <a:rPr lang="en-GB" sz="1700" dirty="0"/>
              <a:t>3. 42 million people in the UK had their financial data taken by hackers, which shows a 1777% increase in the last 12 months (Crimestoppers, 2022). This shows a large amounts of individuals who are affected in the UK</a:t>
            </a:r>
          </a:p>
          <a:p>
            <a:pPr lvl="0"/>
            <a:endParaRPr lang="en-US" sz="1700" dirty="0"/>
          </a:p>
          <a:p>
            <a:pPr lvl="0"/>
            <a:r>
              <a:rPr lang="en-GB" sz="1700" dirty="0"/>
              <a:t>4. Cybercrime alone cost the UK on average £4200 per victim in 2022 (Griffiths, 2023). This has a large negative impact on the UK economy in the long run as the government are having to find more money to put into tackling SOC.</a:t>
            </a:r>
            <a:endParaRPr lang="en-US" sz="1700" dirty="0"/>
          </a:p>
          <a:p>
            <a:r>
              <a:rPr lang="en-GB" dirty="0"/>
              <a:t> </a:t>
            </a:r>
          </a:p>
        </p:txBody>
      </p:sp>
      <p:sp>
        <p:nvSpPr>
          <p:cNvPr id="4" name="Slide Number Placeholder 3"/>
          <p:cNvSpPr>
            <a:spLocks noGrp="1"/>
          </p:cNvSpPr>
          <p:nvPr>
            <p:ph type="sldNum" sz="quarter" idx="5"/>
          </p:nvPr>
        </p:nvSpPr>
        <p:spPr/>
        <p:txBody>
          <a:bodyPr/>
          <a:lstStyle/>
          <a:p>
            <a:fld id="{C802BE8A-E627-4EB1-A545-1453D13A09EA}" type="slidenum">
              <a:rPr lang="en-GB" smtClean="0"/>
              <a:t>7</a:t>
            </a:fld>
            <a:endParaRPr lang="en-GB" dirty="0"/>
          </a:p>
        </p:txBody>
      </p:sp>
    </p:spTree>
    <p:extLst>
      <p:ext uri="{BB962C8B-B14F-4D97-AF65-F5344CB8AC3E}">
        <p14:creationId xmlns:p14="http://schemas.microsoft.com/office/powerpoint/2010/main" val="1129009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Evaluation of statistics </a:t>
            </a:r>
          </a:p>
          <a:p>
            <a:r>
              <a:rPr lang="en-GB" dirty="0"/>
              <a:t>Government could be spending the money elsewhere within other priorities in the country.</a:t>
            </a:r>
          </a:p>
          <a:p>
            <a:endParaRPr lang="en-GB" dirty="0"/>
          </a:p>
          <a:p>
            <a:r>
              <a:rPr lang="en-GB" dirty="0"/>
              <a:t>Constant growth deals to issues within communications internationally between agencies</a:t>
            </a:r>
          </a:p>
          <a:p>
            <a:r>
              <a:rPr lang="en-GB" dirty="0"/>
              <a:t>Underreporting of economic cybercrime incidents</a:t>
            </a:r>
          </a:p>
          <a:p>
            <a:r>
              <a:rPr lang="en-GB" dirty="0"/>
              <a:t>Victims are often not aware of cybercrime and consequences</a:t>
            </a:r>
          </a:p>
          <a:p>
            <a:pPr defTabSz="964418">
              <a:defRPr/>
            </a:pPr>
            <a:r>
              <a:rPr lang="en-GB" sz="1900" dirty="0">
                <a:solidFill>
                  <a:prstClr val="black"/>
                </a:solidFill>
                <a:latin typeface="Aptos" panose="02110004020202020204"/>
              </a:rPr>
              <a:t>(Akdemir, Sungur and Basaranel, 2020)</a:t>
            </a:r>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8</a:t>
            </a:fld>
            <a:endParaRPr lang="en-GB" dirty="0"/>
          </a:p>
        </p:txBody>
      </p:sp>
    </p:spTree>
    <p:extLst>
      <p:ext uri="{BB962C8B-B14F-4D97-AF65-F5344CB8AC3E}">
        <p14:creationId xmlns:p14="http://schemas.microsoft.com/office/powerpoint/2010/main" val="3544713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three chosen categories of individuals who can be vulnerable in relation to cybercrimes.</a:t>
            </a:r>
          </a:p>
          <a:p>
            <a:r>
              <a:rPr lang="en-GB" dirty="0"/>
              <a:t> </a:t>
            </a:r>
          </a:p>
          <a:p>
            <a:pPr algn="l"/>
            <a:r>
              <a:rPr lang="en-GB" dirty="0"/>
              <a:t>Females – less likely to report a cybercrime, more likely to become victims of more than one time of cybercrime. Access through social media platforms, dating sites and many other social networking had increased the chances of vulnerability of young females through behaviours like cohesive control and money (Banerjee and Singh, 2021)</a:t>
            </a:r>
          </a:p>
          <a:p>
            <a:pPr algn="l"/>
            <a:r>
              <a:rPr lang="en-GB" dirty="0"/>
              <a:t> </a:t>
            </a:r>
          </a:p>
          <a:p>
            <a:pPr algn="l"/>
            <a:r>
              <a:rPr lang="en-GB" dirty="0"/>
              <a:t>Children – Children are often exploited often with within cybercrime through child sexual exploitation and abuse. This results in long and short-term effects of emotionally and mentally on children (Wood, 2020).</a:t>
            </a:r>
          </a:p>
          <a:p>
            <a:pPr algn="l"/>
            <a:endParaRPr lang="en-GB" dirty="0"/>
          </a:p>
          <a:p>
            <a:pPr algn="l"/>
            <a:r>
              <a:rPr lang="en-GB" dirty="0"/>
              <a:t>Elderly - due to the shift in technology throughout recent years and the influences on covid 19 and technology more older generations are now using online banking and online systems for daily activities (Burton et al., 2022). </a:t>
            </a:r>
          </a:p>
          <a:p>
            <a:pPr algn="l"/>
            <a:r>
              <a:rPr lang="en-GB" dirty="0"/>
              <a:t>Code of Practice for Victims of Crime in England and Wales – put in place to ensure victims are looked after, made priority, offered services that they need. If the victim feels they are not receiving the support this is also in place to make sure issues are rectified and rights of the victim are met (Ministry of Justice, 2020).</a:t>
            </a:r>
          </a:p>
        </p:txBody>
      </p:sp>
      <p:sp>
        <p:nvSpPr>
          <p:cNvPr id="4" name="Slide Number Placeholder 3"/>
          <p:cNvSpPr>
            <a:spLocks noGrp="1"/>
          </p:cNvSpPr>
          <p:nvPr>
            <p:ph type="sldNum" sz="quarter" idx="5"/>
          </p:nvPr>
        </p:nvSpPr>
        <p:spPr/>
        <p:txBody>
          <a:bodyPr/>
          <a:lstStyle/>
          <a:p>
            <a:fld id="{C802BE8A-E627-4EB1-A545-1453D13A09EA}" type="slidenum">
              <a:rPr lang="en-GB" smtClean="0"/>
              <a:t>9</a:t>
            </a:fld>
            <a:endParaRPr lang="en-GB" dirty="0"/>
          </a:p>
        </p:txBody>
      </p:sp>
    </p:spTree>
    <p:extLst>
      <p:ext uri="{BB962C8B-B14F-4D97-AF65-F5344CB8AC3E}">
        <p14:creationId xmlns:p14="http://schemas.microsoft.com/office/powerpoint/2010/main" val="3745118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Psychological and emotional - Mental Health (Hanson et al., 2010)</a:t>
            </a:r>
          </a:p>
          <a:p>
            <a:r>
              <a:rPr lang="en-GB" dirty="0"/>
              <a:t>Feeling sad, empty, lonely, shock, embarrassed (Dinisman and Moroz, 2017).</a:t>
            </a:r>
          </a:p>
          <a:p>
            <a:r>
              <a:rPr lang="en-GB" dirty="0"/>
              <a:t>Physically – serious health problems or injury, crying, difficulty sleeping (Button, Lewis and Tapley, 2012).</a:t>
            </a:r>
          </a:p>
          <a:p>
            <a:r>
              <a:rPr lang="en-GB" dirty="0"/>
              <a:t>Financially – loss of income, loss of belongings or possession.</a:t>
            </a:r>
          </a:p>
          <a:p>
            <a:endParaRPr lang="en-GB" dirty="0"/>
          </a:p>
          <a:p>
            <a:r>
              <a:rPr lang="en-GB" dirty="0"/>
              <a:t>According to National Cyber Security Centre (2020) most scams identified have been through Covid 19.</a:t>
            </a:r>
          </a:p>
          <a:p>
            <a:r>
              <a:rPr lang="en-GB" dirty="0"/>
              <a:t>Covid vaccination text messages, track and trace, and through platforms like teams and zoom calls. </a:t>
            </a:r>
          </a:p>
          <a:p>
            <a:endParaRPr lang="en-GB" dirty="0"/>
          </a:p>
          <a:p>
            <a:r>
              <a:rPr lang="en-GB" dirty="0"/>
              <a:t>Covid vaccination text messages, track and trace, and through platforms like teams and zoom calls. </a:t>
            </a:r>
          </a:p>
          <a:p>
            <a:r>
              <a:rPr lang="en-GB" dirty="0"/>
              <a:t>Exploitation of personal data – fake messages from track and trace people actually not needed to self-isolate, fake texts and links people continuing to fill out personal information as they believed it was actually from government or booking a covid 19 test.</a:t>
            </a:r>
          </a:p>
          <a:p>
            <a:r>
              <a:rPr lang="de-DE" dirty="0"/>
              <a:t>(Notté, Leukfeldt and Malsch, 2021). </a:t>
            </a:r>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10</a:t>
            </a:fld>
            <a:endParaRPr lang="en-GB" dirty="0"/>
          </a:p>
        </p:txBody>
      </p:sp>
    </p:spTree>
    <p:extLst>
      <p:ext uri="{BB962C8B-B14F-4D97-AF65-F5344CB8AC3E}">
        <p14:creationId xmlns:p14="http://schemas.microsoft.com/office/powerpoint/2010/main" val="2692535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Increases in Cryptocurrency has related in many different types of cryptocurrency frauds. Cryptocurrency has increased use of bitcoin exchanges as well as hacking against markets and exchanges (Anderson et al., 2019)</a:t>
            </a:r>
          </a:p>
          <a:p>
            <a:endParaRPr lang="en-GB" dirty="0"/>
          </a:p>
          <a:p>
            <a:r>
              <a:rPr lang="en-GB" dirty="0"/>
              <a:t>According to Felson, Jiang and Xu (2020) during to government restrictions, lockdown announcements more people working from home has increased the use of internet access, as well as individuals using their own devices for working remotely, increased risks from covid 19  in relation to cybercrime.</a:t>
            </a:r>
          </a:p>
          <a:p>
            <a:endParaRPr lang="en-GB" dirty="0"/>
          </a:p>
          <a:p>
            <a:r>
              <a:rPr lang="en-GB" dirty="0"/>
              <a:t>According to Payne (2020) most fraud types had increased during the first few months into the pandemic in 2020, compared to the same months in 2019. </a:t>
            </a:r>
          </a:p>
          <a:p>
            <a:endParaRPr lang="en-GB" dirty="0"/>
          </a:p>
          <a:p>
            <a:r>
              <a:rPr lang="en-GB" dirty="0"/>
              <a:t>The use of technology through platforms like the ‘dark web’, encryption promote anonymous operations for criminality</a:t>
            </a:r>
          </a:p>
          <a:p>
            <a:endParaRPr lang="en-GB" dirty="0"/>
          </a:p>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11</a:t>
            </a:fld>
            <a:endParaRPr lang="en-GB" dirty="0"/>
          </a:p>
        </p:txBody>
      </p:sp>
    </p:spTree>
    <p:extLst>
      <p:ext uri="{BB962C8B-B14F-4D97-AF65-F5344CB8AC3E}">
        <p14:creationId xmlns:p14="http://schemas.microsoft.com/office/powerpoint/2010/main" val="13910984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Pursue – Stops the risks of serious and organised crimes happening like different cybercrimes, as well as sending criminals through prosecution and CJS which allows for victims to receive full justice of the crime.</a:t>
            </a:r>
          </a:p>
          <a:p>
            <a:r>
              <a:rPr lang="en-GB" dirty="0"/>
              <a:t>Prevent – Aims to stop individuals becoming a part of any cybercrime or criminal behaviour</a:t>
            </a:r>
          </a:p>
          <a:p>
            <a:r>
              <a:rPr lang="en-GB" dirty="0"/>
              <a:t>Protect – ensures vulnerable are protecting from any cybercrimes, as well as businesses, systems in order to ensure individuals do not become victims of any cybercrime.</a:t>
            </a:r>
          </a:p>
          <a:p>
            <a:r>
              <a:rPr lang="en-GB" dirty="0"/>
              <a:t>Prepare – Allows for preparation for a known serious organised crime or cybercrime attack in order to reduce the impact so the outcome/consequence is not as severe.</a:t>
            </a:r>
          </a:p>
          <a:p>
            <a:r>
              <a:rPr lang="en-GB" dirty="0"/>
              <a:t>Allow for the overall cybercrime criminal market to be degraded and raising the barriers to enter the nature of cybercrime.</a:t>
            </a:r>
          </a:p>
          <a:p>
            <a:r>
              <a:rPr lang="en-GB" sz="1300" dirty="0">
                <a:latin typeface="Times New Roman" panose="02020603050405020304" pitchFamily="18" charset="0"/>
              </a:rPr>
              <a:t>(Saunders, 2017)</a:t>
            </a:r>
          </a:p>
        </p:txBody>
      </p:sp>
      <p:sp>
        <p:nvSpPr>
          <p:cNvPr id="4" name="Slide Number Placeholder 3"/>
          <p:cNvSpPr>
            <a:spLocks noGrp="1"/>
          </p:cNvSpPr>
          <p:nvPr>
            <p:ph type="sldNum" sz="quarter" idx="5"/>
          </p:nvPr>
        </p:nvSpPr>
        <p:spPr/>
        <p:txBody>
          <a:bodyPr/>
          <a:lstStyle/>
          <a:p>
            <a:fld id="{C802BE8A-E627-4EB1-A545-1453D13A09EA}" type="slidenum">
              <a:rPr lang="en-GB" smtClean="0"/>
              <a:t>12</a:t>
            </a:fld>
            <a:endParaRPr lang="en-GB" dirty="0"/>
          </a:p>
        </p:txBody>
      </p:sp>
    </p:spTree>
    <p:extLst>
      <p:ext uri="{BB962C8B-B14F-4D97-AF65-F5344CB8AC3E}">
        <p14:creationId xmlns:p14="http://schemas.microsoft.com/office/powerpoint/2010/main" val="15936196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828" indent="-180828">
              <a:buFont typeface="Wingdings" panose="05000000000000000000" pitchFamily="2" charset="2"/>
              <a:buChar char="§"/>
            </a:pPr>
            <a:r>
              <a:rPr lang="en-GB" dirty="0"/>
              <a:t>They have allocated resources to forces and NCA – National Cyber Crime Unit - to ensure they are equipped to tacking the rising quantity and complexity of cybercrime.</a:t>
            </a:r>
          </a:p>
          <a:p>
            <a:pPr marL="180828" indent="-180828">
              <a:buFont typeface="Wingdings" panose="05000000000000000000" pitchFamily="2" charset="2"/>
              <a:buChar char="§"/>
            </a:pPr>
            <a:endParaRPr lang="en-GB" dirty="0"/>
          </a:p>
          <a:p>
            <a:pPr marL="180828" indent="-180828">
              <a:buFont typeface="Wingdings" panose="05000000000000000000" pitchFamily="2" charset="2"/>
              <a:buChar char="§"/>
            </a:pPr>
            <a:r>
              <a:rPr lang="en-GB" dirty="0"/>
              <a:t>UK Anti-Corruption strategy 2017-2022 aims to reduce threats to national security, provide economic opportunities and increase public threat and confidence in UK</a:t>
            </a:r>
          </a:p>
          <a:p>
            <a:pPr marL="180828" indent="-180828">
              <a:buFont typeface="Wingdings" panose="05000000000000000000" pitchFamily="2" charset="2"/>
              <a:buChar char="§"/>
            </a:pPr>
            <a:r>
              <a:rPr lang="en-GB" dirty="0"/>
              <a:t>Aims to make the UK hostile towards cybercrime and other serious and organised crimes (Saunders, 2017).</a:t>
            </a:r>
          </a:p>
          <a:p>
            <a:pPr marL="180828" indent="-180828">
              <a:buFont typeface="Wingdings" panose="05000000000000000000" pitchFamily="2" charset="2"/>
              <a:buChar char="§"/>
            </a:pPr>
            <a:r>
              <a:rPr lang="en-GB" dirty="0"/>
              <a:t>Law enforcement agencies, private sector companies and communities working together</a:t>
            </a:r>
          </a:p>
          <a:p>
            <a:pPr marL="180828" marR="0" lvl="0" indent="-180828"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dirty="0"/>
              <a:t>Reduce gaps in the market for criminals to access and exploit(Levi and Maguire, 2014)</a:t>
            </a:r>
          </a:p>
          <a:p>
            <a:pPr marL="180828" indent="-180828">
              <a:buFont typeface="Wingdings" panose="05000000000000000000" pitchFamily="2" charset="2"/>
              <a:buChar char="§"/>
            </a:pPr>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13</a:t>
            </a:fld>
            <a:endParaRPr lang="en-GB" dirty="0"/>
          </a:p>
        </p:txBody>
      </p:sp>
    </p:spTree>
    <p:extLst>
      <p:ext uri="{BB962C8B-B14F-4D97-AF65-F5344CB8AC3E}">
        <p14:creationId xmlns:p14="http://schemas.microsoft.com/office/powerpoint/2010/main" val="2767642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introduced to tackle any types of cybercrimes which are being carried out against this country as well as inside.</a:t>
            </a:r>
          </a:p>
          <a:p>
            <a:endParaRPr lang="en-GB" dirty="0"/>
          </a:p>
          <a:p>
            <a:r>
              <a:rPr lang="en-GB" dirty="0"/>
              <a:t>Build resilience in communities </a:t>
            </a:r>
          </a:p>
          <a:p>
            <a:r>
              <a:rPr lang="en-GB" dirty="0"/>
              <a:t>Deter individuals away from the crime</a:t>
            </a:r>
          </a:p>
          <a:p>
            <a:r>
              <a:rPr lang="en-GB" dirty="0"/>
              <a:t>Divert individuals away from becoming victims of cyber crime</a:t>
            </a:r>
          </a:p>
          <a:p>
            <a:r>
              <a:rPr lang="en-GB" dirty="0"/>
              <a:t>These will be done by :</a:t>
            </a:r>
          </a:p>
          <a:p>
            <a:r>
              <a:rPr lang="en-GB" dirty="0"/>
              <a:t>Raise barriers online by ensuring awareness </a:t>
            </a:r>
          </a:p>
        </p:txBody>
      </p:sp>
      <p:sp>
        <p:nvSpPr>
          <p:cNvPr id="4" name="Slide Number Placeholder 3"/>
          <p:cNvSpPr>
            <a:spLocks noGrp="1"/>
          </p:cNvSpPr>
          <p:nvPr>
            <p:ph type="sldNum" sz="quarter" idx="5"/>
          </p:nvPr>
        </p:nvSpPr>
        <p:spPr/>
        <p:txBody>
          <a:bodyPr/>
          <a:lstStyle/>
          <a:p>
            <a:fld id="{C802BE8A-E627-4EB1-A545-1453D13A09EA}" type="slidenum">
              <a:rPr lang="en-GB" smtClean="0"/>
              <a:t>15</a:t>
            </a:fld>
            <a:endParaRPr lang="en-GB" dirty="0"/>
          </a:p>
        </p:txBody>
      </p:sp>
    </p:spTree>
    <p:extLst>
      <p:ext uri="{BB962C8B-B14F-4D97-AF65-F5344CB8AC3E}">
        <p14:creationId xmlns:p14="http://schemas.microsoft.com/office/powerpoint/2010/main" val="41525324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16</a:t>
            </a:fld>
            <a:endParaRPr lang="en-GB" dirty="0"/>
          </a:p>
        </p:txBody>
      </p:sp>
    </p:spTree>
    <p:extLst>
      <p:ext uri="{BB962C8B-B14F-4D97-AF65-F5344CB8AC3E}">
        <p14:creationId xmlns:p14="http://schemas.microsoft.com/office/powerpoint/2010/main" val="15830195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20</a:t>
            </a:fld>
            <a:endParaRPr lang="en-GB" dirty="0"/>
          </a:p>
        </p:txBody>
      </p:sp>
    </p:spTree>
    <p:extLst>
      <p:ext uri="{BB962C8B-B14F-4D97-AF65-F5344CB8AC3E}">
        <p14:creationId xmlns:p14="http://schemas.microsoft.com/office/powerpoint/2010/main" val="24166142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02BE8A-E627-4EB1-A545-1453D13A09EA}" type="slidenum">
              <a:rPr lang="en-GB" smtClean="0"/>
              <a:t>27</a:t>
            </a:fld>
            <a:endParaRPr lang="en-GB" dirty="0"/>
          </a:p>
        </p:txBody>
      </p:sp>
    </p:spTree>
    <p:extLst>
      <p:ext uri="{BB962C8B-B14F-4D97-AF65-F5344CB8AC3E}">
        <p14:creationId xmlns:p14="http://schemas.microsoft.com/office/powerpoint/2010/main" val="3014855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65663-B9D0-4583-DE20-ADED61B9A10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BF4C97-DEA3-E68E-21D7-2EDF91F2C41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2314DD-DCA6-32E1-6F8A-3DF0DA6A3AB5}"/>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012B0814-D599-8D28-FCB1-7B687DB5FE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0A6E987-8A42-0260-5D4A-6F3BB709D9AC}"/>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4093227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71F75-42B4-520E-8840-548E33862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1A1C2F-2888-3D01-6CFA-FA90E9F0DF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5DD1B2-64D8-C833-13C3-FD7D9864D50F}"/>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1DD7B8A0-2D4B-A126-63DB-8849568ED41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C8677AD-D370-73EB-F498-821DDC1DE444}"/>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1925796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0F1B-74E1-F50E-D278-02A6C486D7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DD101D0-2CB5-6B30-EFE4-4E2FFF5DFA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9951E2-F4BC-C3B9-1DDD-0946D26C90B5}"/>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C042107F-260F-FA2F-7B51-3F4E6727996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ACD543E-5B3C-2B4B-DF34-35BBB04DF177}"/>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1654655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6440A-3627-16AE-32DF-478CEC3EE2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D1F32-3E9C-59AC-5F68-BDC4DE7E59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3C7CCC-4CC9-04B1-6E0F-6F610C4155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B66B59-4433-8753-8F85-F3F9455A6B5F}"/>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6" name="Footer Placeholder 5">
            <a:extLst>
              <a:ext uri="{FF2B5EF4-FFF2-40B4-BE49-F238E27FC236}">
                <a16:creationId xmlns:a16="http://schemas.microsoft.com/office/drawing/2014/main" id="{C3D60CCF-9184-09AD-F268-C1704293D09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2D881A9-2668-1AD6-FF24-F2A8F7683677}"/>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41200344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13BF8-0D59-81CE-2303-EA2BA12A03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DDFEF8-741A-7463-BDDD-628E321300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FA97B3-AEF8-FAAF-4921-AAC921D45C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72623B-27D1-E741-A69C-93D1F6A76E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5AA213-A241-9F3A-4E5A-9053B88E8B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96A12B-ACE9-31CC-FAE4-E022B1EEC00F}"/>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8" name="Footer Placeholder 7">
            <a:extLst>
              <a:ext uri="{FF2B5EF4-FFF2-40B4-BE49-F238E27FC236}">
                <a16:creationId xmlns:a16="http://schemas.microsoft.com/office/drawing/2014/main" id="{DD6C5D7F-0CA6-3213-1220-1B1E94383BA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CB001985-E278-E907-1585-4CC537B4ED91}"/>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2947357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7DD80-61C9-12A3-1BAD-FA1438DF33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C997707-7F04-1BA1-39A1-0EFA46AA7E85}"/>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4" name="Footer Placeholder 3">
            <a:extLst>
              <a:ext uri="{FF2B5EF4-FFF2-40B4-BE49-F238E27FC236}">
                <a16:creationId xmlns:a16="http://schemas.microsoft.com/office/drawing/2014/main" id="{87ADCD6E-F8CC-2485-FA58-91D8727812C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5FF73A5-4246-75B4-1D9A-3267FCA0E625}"/>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3311062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E247DE-0F4C-1DD5-73EA-A0C0CB638463}"/>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3" name="Footer Placeholder 2">
            <a:extLst>
              <a:ext uri="{FF2B5EF4-FFF2-40B4-BE49-F238E27FC236}">
                <a16:creationId xmlns:a16="http://schemas.microsoft.com/office/drawing/2014/main" id="{D3DC429A-CDE7-FE0E-F546-3C54EB90BC1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A469FFD-5BB6-0453-9176-9ABF99CA7DD0}"/>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22599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7AD8-214F-7686-1988-B556923C11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1C7B7E-A3C4-1B9E-EEF8-E8F1D7B6C5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E2F419F-1A34-3178-FE2A-88A3721D3C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8910D9-C24D-7846-B823-311934D05E40}"/>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6" name="Footer Placeholder 5">
            <a:extLst>
              <a:ext uri="{FF2B5EF4-FFF2-40B4-BE49-F238E27FC236}">
                <a16:creationId xmlns:a16="http://schemas.microsoft.com/office/drawing/2014/main" id="{55B98A69-C501-C8C8-5302-73B9EE69F21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B758FD-60D4-498C-0AE0-85224C6DD163}"/>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2063037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EB491-DE71-FC1F-4673-DEDAC5E1BE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14088F-D154-AAF2-C1EE-BF705197349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B7157F8-2B3F-5D01-265F-304CB2976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B2F929-F38F-E40A-0F67-04AC239FE7B4}"/>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6" name="Footer Placeholder 5">
            <a:extLst>
              <a:ext uri="{FF2B5EF4-FFF2-40B4-BE49-F238E27FC236}">
                <a16:creationId xmlns:a16="http://schemas.microsoft.com/office/drawing/2014/main" id="{B90B5C9C-AAC0-8E0F-7934-4F52C42FC02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3C2707-A55C-D95E-3EF2-D0880EA82A19}"/>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2794701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8051-7546-61C7-E793-204A6E5F9C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789103-BDB9-A8C5-72DE-4068BE5A3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8596B-885F-7E64-CE1E-29D46433A768}"/>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70A99E6D-9FA1-78A0-F5AA-4D69D50DB0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B8DA3E-8E40-FC4E-DDAC-2CCED9A62510}"/>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147961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D39EC1-907B-8DED-FE1F-413CA274BF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B55E3B-D3C2-B3BD-1E8A-92884C310A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041952-2553-CC59-4228-468D08A1725B}"/>
              </a:ext>
            </a:extLst>
          </p:cNvPr>
          <p:cNvSpPr>
            <a:spLocks noGrp="1"/>
          </p:cNvSpPr>
          <p:nvPr>
            <p:ph type="dt" sz="half" idx="10"/>
          </p:nvPr>
        </p:nvSpPr>
        <p:spPr/>
        <p:txBody>
          <a:body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5E041791-26C3-4521-2B94-61370567172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F01A29E-9596-9575-0626-9AA4F471F5CF}"/>
              </a:ext>
            </a:extLst>
          </p:cNvPr>
          <p:cNvSpPr>
            <a:spLocks noGrp="1"/>
          </p:cNvSpPr>
          <p:nvPr>
            <p:ph type="sldNum" sz="quarter" idx="12"/>
          </p:nvPr>
        </p:nvSpPr>
        <p:spPr/>
        <p:txBody>
          <a:bodyPr/>
          <a:lstStyle/>
          <a:p>
            <a:fld id="{879E7F27-E1F8-48B1-AE8D-6BE73B1B77FB}" type="slidenum">
              <a:rPr lang="en-GB" smtClean="0"/>
              <a:t>‹#›</a:t>
            </a:fld>
            <a:endParaRPr lang="en-GB" dirty="0"/>
          </a:p>
        </p:txBody>
      </p:sp>
    </p:spTree>
    <p:extLst>
      <p:ext uri="{BB962C8B-B14F-4D97-AF65-F5344CB8AC3E}">
        <p14:creationId xmlns:p14="http://schemas.microsoft.com/office/powerpoint/2010/main" val="41957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CD0996-0C74-799A-5471-619C572573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007C37-2D2E-309E-E566-79DCC428BD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5E7365-E4F4-861B-EB61-9A870434C4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DF65BAE-9E9A-417C-8055-DF7C688C0EA6}" type="datetimeFigureOut">
              <a:rPr lang="en-GB" smtClean="0"/>
              <a:t>02/05/2024</a:t>
            </a:fld>
            <a:endParaRPr lang="en-GB" dirty="0"/>
          </a:p>
        </p:txBody>
      </p:sp>
      <p:sp>
        <p:nvSpPr>
          <p:cNvPr id="5" name="Footer Placeholder 4">
            <a:extLst>
              <a:ext uri="{FF2B5EF4-FFF2-40B4-BE49-F238E27FC236}">
                <a16:creationId xmlns:a16="http://schemas.microsoft.com/office/drawing/2014/main" id="{A555B9FC-BF23-802D-9638-E4371E7F7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A44AD42E-34DB-EBA5-8C61-61CC988989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9E7F27-E1F8-48B1-AE8D-6BE73B1B77FB}" type="slidenum">
              <a:rPr lang="en-GB" smtClean="0"/>
              <a:t>‹#›</a:t>
            </a:fld>
            <a:endParaRPr lang="en-GB" dirty="0"/>
          </a:p>
        </p:txBody>
      </p:sp>
    </p:spTree>
    <p:extLst>
      <p:ext uri="{BB962C8B-B14F-4D97-AF65-F5344CB8AC3E}">
        <p14:creationId xmlns:p14="http://schemas.microsoft.com/office/powerpoint/2010/main" val="2063899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FFD990-87B1-B0EA-2863-BA5B8BE5E3B3}"/>
              </a:ext>
            </a:extLst>
          </p:cNvPr>
          <p:cNvSpPr>
            <a:spLocks noGrp="1"/>
          </p:cNvSpPr>
          <p:nvPr>
            <p:ph type="ctrTitle"/>
          </p:nvPr>
        </p:nvSpPr>
        <p:spPr>
          <a:xfrm>
            <a:off x="5297593" y="-25322"/>
            <a:ext cx="6251110" cy="4494628"/>
          </a:xfrm>
        </p:spPr>
        <p:txBody>
          <a:bodyPr vert="horz" lIns="91440" tIns="45720" rIns="91440" bIns="45720" rtlCol="0" anchor="b">
            <a:normAutofit fontScale="90000"/>
          </a:bodyPr>
          <a:lstStyle/>
          <a:p>
            <a:pPr algn="l"/>
            <a:br>
              <a:rPr lang="en-US" sz="5400" dirty="0"/>
            </a:br>
            <a:r>
              <a:rPr lang="en-US" sz="5400" dirty="0"/>
              <a:t>SERIOUS AND ORGANISED CRIME – THE THREAT IT POSES WITHIN CONTEMPORARY SOCIETY </a:t>
            </a:r>
            <a:endParaRPr lang="en-US" sz="5400" u="sng" dirty="0"/>
          </a:p>
        </p:txBody>
      </p:sp>
      <p:sp>
        <p:nvSpPr>
          <p:cNvPr id="3" name="Title 1">
            <a:extLst>
              <a:ext uri="{FF2B5EF4-FFF2-40B4-BE49-F238E27FC236}">
                <a16:creationId xmlns:a16="http://schemas.microsoft.com/office/drawing/2014/main" id="{3D1FC0BA-800E-3807-E04E-571ABF78EA1C}"/>
              </a:ext>
            </a:extLst>
          </p:cNvPr>
          <p:cNvSpPr txBox="1">
            <a:spLocks/>
          </p:cNvSpPr>
          <p:nvPr/>
        </p:nvSpPr>
        <p:spPr>
          <a:xfrm>
            <a:off x="5297760" y="4636008"/>
            <a:ext cx="6251111" cy="1572768"/>
          </a:xfrm>
          <a:prstGeom prst="rect">
            <a:avLst/>
          </a:prstGeom>
        </p:spPr>
        <p:txBody>
          <a:bodyPr vert="horz" lIns="91440" tIns="45720" rIns="91440" bIns="45720" rtlCol="0">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Bef>
                <a:spcPts val="1000"/>
              </a:spcBef>
            </a:pPr>
            <a:br>
              <a:rPr lang="en-US" sz="5100" dirty="0">
                <a:latin typeface="+mn-lt"/>
                <a:ea typeface="+mn-ea"/>
                <a:cs typeface="+mn-cs"/>
              </a:rPr>
            </a:br>
            <a:r>
              <a:rPr lang="en-US" sz="5100" dirty="0">
                <a:latin typeface="+mn-lt"/>
                <a:ea typeface="+mn-ea"/>
                <a:cs typeface="+mn-cs"/>
              </a:rPr>
              <a:t>Cybercrime</a:t>
            </a:r>
          </a:p>
        </p:txBody>
      </p:sp>
      <p:pic>
        <p:nvPicPr>
          <p:cNvPr id="75" name="Picture 74" descr="Padlock on computer motherboard">
            <a:extLst>
              <a:ext uri="{FF2B5EF4-FFF2-40B4-BE49-F238E27FC236}">
                <a16:creationId xmlns:a16="http://schemas.microsoft.com/office/drawing/2014/main" id="{2212A32B-F871-864B-4A41-B18BEEEA962D}"/>
              </a:ext>
            </a:extLst>
          </p:cNvPr>
          <p:cNvPicPr>
            <a:picLocks noChangeAspect="1"/>
          </p:cNvPicPr>
          <p:nvPr/>
        </p:nvPicPr>
        <p:blipFill rotWithShape="1">
          <a:blip r:embed="rId3"/>
          <a:srcRect l="15658" r="3901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559717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F48616-24A6-86CC-44E0-0F3D290B8A5F}"/>
              </a:ext>
            </a:extLst>
          </p:cNvPr>
          <p:cNvSpPr>
            <a:spLocks noGrp="1"/>
          </p:cNvSpPr>
          <p:nvPr>
            <p:ph type="title"/>
          </p:nvPr>
        </p:nvSpPr>
        <p:spPr>
          <a:xfrm>
            <a:off x="761803" y="350196"/>
            <a:ext cx="4646904" cy="1624520"/>
          </a:xfrm>
        </p:spPr>
        <p:txBody>
          <a:bodyPr anchor="ctr">
            <a:normAutofit/>
          </a:bodyPr>
          <a:lstStyle/>
          <a:p>
            <a:r>
              <a:rPr lang="en-GB" sz="3700" u="sng" dirty="0"/>
              <a:t>What is Serious and Organised Crime (SOC)?</a:t>
            </a:r>
          </a:p>
        </p:txBody>
      </p:sp>
      <p:sp>
        <p:nvSpPr>
          <p:cNvPr id="3" name="Content Placeholder 2">
            <a:extLst>
              <a:ext uri="{FF2B5EF4-FFF2-40B4-BE49-F238E27FC236}">
                <a16:creationId xmlns:a16="http://schemas.microsoft.com/office/drawing/2014/main" id="{02DFC73B-E010-F09F-0B7B-5845F5EC3A9F}"/>
              </a:ext>
            </a:extLst>
          </p:cNvPr>
          <p:cNvSpPr>
            <a:spLocks noGrp="1"/>
          </p:cNvSpPr>
          <p:nvPr>
            <p:ph idx="1"/>
          </p:nvPr>
        </p:nvSpPr>
        <p:spPr>
          <a:xfrm>
            <a:off x="541559" y="1547229"/>
            <a:ext cx="4646905" cy="5310771"/>
          </a:xfrm>
        </p:spPr>
        <p:txBody>
          <a:bodyPr anchor="ctr">
            <a:normAutofit/>
          </a:bodyPr>
          <a:lstStyle/>
          <a:p>
            <a:r>
              <a:rPr lang="en-GB" sz="1600" dirty="0">
                <a:latin typeface="+mj-lt"/>
              </a:rPr>
              <a:t>Serious and organised crime can be identified as deliberate planning, preparation and coordination, of criminal behaviour, whether acting alone or in groups </a:t>
            </a:r>
            <a:r>
              <a:rPr lang="en-GB" sz="1600" dirty="0"/>
              <a:t>(Home Office, 2014).</a:t>
            </a:r>
          </a:p>
          <a:p>
            <a:r>
              <a:rPr lang="en-GB" sz="1600" dirty="0"/>
              <a:t>Criminals aim to gather maximum profit  through illegal actions (Hutchings, 2014).</a:t>
            </a:r>
          </a:p>
          <a:p>
            <a:r>
              <a:rPr lang="en-GB" sz="1600" dirty="0"/>
              <a:t>Serious and Organised crime affect the UK on a large international base as many are exploited from overseas but directly influence individuals in the UK (Home Department , 2023).</a:t>
            </a:r>
          </a:p>
          <a:p>
            <a:r>
              <a:rPr lang="en-GB" sz="1600" dirty="0"/>
              <a:t>SOC has been influenced by Covid 19, Russia invasion of Ukraine and many other international disasters (Allam, Bibri and Sharpe, 2022).</a:t>
            </a:r>
          </a:p>
        </p:txBody>
      </p:sp>
      <p:pic>
        <p:nvPicPr>
          <p:cNvPr id="6" name="Picture 5" descr="Computer script on a screen">
            <a:extLst>
              <a:ext uri="{FF2B5EF4-FFF2-40B4-BE49-F238E27FC236}">
                <a16:creationId xmlns:a16="http://schemas.microsoft.com/office/drawing/2014/main" id="{AD837BF8-B094-90B5-CFB8-B1D7FDDE770F}"/>
              </a:ext>
            </a:extLst>
          </p:cNvPr>
          <p:cNvPicPr>
            <a:picLocks noChangeAspect="1"/>
          </p:cNvPicPr>
          <p:nvPr/>
        </p:nvPicPr>
        <p:blipFill rotWithShape="1">
          <a:blip r:embed="rId3"/>
          <a:srcRect l="414" r="40186" b="-2"/>
          <a:stretch/>
        </p:blipFill>
        <p:spPr>
          <a:xfrm>
            <a:off x="6096000" y="1"/>
            <a:ext cx="6102825" cy="6858000"/>
          </a:xfrm>
          <a:prstGeom prst="rect">
            <a:avLst/>
          </a:prstGeom>
        </p:spPr>
      </p:pic>
    </p:spTree>
    <p:extLst>
      <p:ext uri="{BB962C8B-B14F-4D97-AF65-F5344CB8AC3E}">
        <p14:creationId xmlns:p14="http://schemas.microsoft.com/office/powerpoint/2010/main" val="82875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8A92-6AF6-7D85-82B3-60AF48AE5D12}"/>
              </a:ext>
            </a:extLst>
          </p:cNvPr>
          <p:cNvSpPr>
            <a:spLocks noGrp="1"/>
          </p:cNvSpPr>
          <p:nvPr>
            <p:ph type="title"/>
          </p:nvPr>
        </p:nvSpPr>
        <p:spPr>
          <a:xfrm>
            <a:off x="838200" y="557188"/>
            <a:ext cx="10515600" cy="1133499"/>
          </a:xfrm>
        </p:spPr>
        <p:txBody>
          <a:bodyPr>
            <a:normAutofit/>
          </a:bodyPr>
          <a:lstStyle/>
          <a:p>
            <a:pPr algn="ctr"/>
            <a:r>
              <a:rPr lang="en-GB" u="sng" dirty="0"/>
              <a:t>Themes within Serious and Organised crime</a:t>
            </a:r>
          </a:p>
        </p:txBody>
      </p:sp>
      <p:graphicFrame>
        <p:nvGraphicFramePr>
          <p:cNvPr id="5" name="Content Placeholder 2">
            <a:extLst>
              <a:ext uri="{FF2B5EF4-FFF2-40B4-BE49-F238E27FC236}">
                <a16:creationId xmlns:a16="http://schemas.microsoft.com/office/drawing/2014/main" id="{053034DD-5662-3046-DCE9-B77BC57DD16F}"/>
              </a:ext>
            </a:extLst>
          </p:cNvPr>
          <p:cNvGraphicFramePr>
            <a:graphicFrameLocks noGrp="1"/>
          </p:cNvGraphicFramePr>
          <p:nvPr>
            <p:ph idx="1"/>
            <p:extLst>
              <p:ext uri="{D42A27DB-BD31-4B8C-83A1-F6EECF244321}">
                <p14:modId xmlns:p14="http://schemas.microsoft.com/office/powerpoint/2010/main" val="133604227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524D4D5-69FC-9CFC-C124-A8016A33255A}"/>
              </a:ext>
            </a:extLst>
          </p:cNvPr>
          <p:cNvSpPr txBox="1"/>
          <p:nvPr/>
        </p:nvSpPr>
        <p:spPr>
          <a:xfrm>
            <a:off x="8307266" y="6300812"/>
            <a:ext cx="6093068" cy="369332"/>
          </a:xfrm>
          <a:prstGeom prst="rect">
            <a:avLst/>
          </a:prstGeom>
          <a:noFill/>
        </p:spPr>
        <p:txBody>
          <a:bodyPr wrap="square">
            <a:spAutoFit/>
          </a:bodyPr>
          <a:lstStyle/>
          <a:p>
            <a:r>
              <a:rPr lang="en-GB" dirty="0"/>
              <a:t>(Home Department, 2023).</a:t>
            </a:r>
          </a:p>
        </p:txBody>
      </p:sp>
    </p:spTree>
    <p:extLst>
      <p:ext uri="{BB962C8B-B14F-4D97-AF65-F5344CB8AC3E}">
        <p14:creationId xmlns:p14="http://schemas.microsoft.com/office/powerpoint/2010/main" val="327899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CPU with binary numbers and blueprint">
            <a:extLst>
              <a:ext uri="{FF2B5EF4-FFF2-40B4-BE49-F238E27FC236}">
                <a16:creationId xmlns:a16="http://schemas.microsoft.com/office/drawing/2014/main" id="{5E3B77D2-610C-E5B9-344E-6C193A0D0DA7}"/>
              </a:ext>
            </a:extLst>
          </p:cNvPr>
          <p:cNvPicPr>
            <a:picLocks noChangeAspect="1"/>
          </p:cNvPicPr>
          <p:nvPr/>
        </p:nvPicPr>
        <p:blipFill rotWithShape="1">
          <a:blip r:embed="rId3"/>
          <a:srcRect l="12813" r="7875"/>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4AD876-931C-B02A-B3DD-B231A3B15FDB}"/>
              </a:ext>
            </a:extLst>
          </p:cNvPr>
          <p:cNvSpPr>
            <a:spLocks noGrp="1"/>
          </p:cNvSpPr>
          <p:nvPr>
            <p:ph type="title"/>
          </p:nvPr>
        </p:nvSpPr>
        <p:spPr>
          <a:xfrm>
            <a:off x="849774" y="-294632"/>
            <a:ext cx="3822189" cy="1899912"/>
          </a:xfrm>
        </p:spPr>
        <p:txBody>
          <a:bodyPr>
            <a:normAutofit/>
          </a:bodyPr>
          <a:lstStyle/>
          <a:p>
            <a:r>
              <a:rPr lang="en-GB" sz="4000" u="sng" dirty="0"/>
              <a:t>WHAT IS CYBER CRIME?</a:t>
            </a:r>
          </a:p>
        </p:txBody>
      </p:sp>
      <p:sp>
        <p:nvSpPr>
          <p:cNvPr id="15" name="Content Placeholder 2">
            <a:extLst>
              <a:ext uri="{FF2B5EF4-FFF2-40B4-BE49-F238E27FC236}">
                <a16:creationId xmlns:a16="http://schemas.microsoft.com/office/drawing/2014/main" id="{307094BB-33E0-7755-C406-78C91DAB91B1}"/>
              </a:ext>
            </a:extLst>
          </p:cNvPr>
          <p:cNvSpPr>
            <a:spLocks noGrp="1"/>
          </p:cNvSpPr>
          <p:nvPr>
            <p:ph idx="1"/>
          </p:nvPr>
        </p:nvSpPr>
        <p:spPr>
          <a:xfrm>
            <a:off x="297829" y="1605280"/>
            <a:ext cx="3822189" cy="4506762"/>
          </a:xfrm>
        </p:spPr>
        <p:txBody>
          <a:bodyPr>
            <a:normAutofit/>
          </a:bodyPr>
          <a:lstStyle/>
          <a:p>
            <a:r>
              <a:rPr lang="en-GB" sz="1900" dirty="0"/>
              <a:t>According to the National Crime Agency  (NCA) cybercrime is continuing to be a threat in UK and is constantly growing.</a:t>
            </a:r>
          </a:p>
          <a:p>
            <a:pPr marL="0" indent="0">
              <a:buNone/>
            </a:pPr>
            <a:r>
              <a:rPr lang="en-GB" sz="1900" dirty="0"/>
              <a:t>A way to commit crime using a computer, electronic device and internet.</a:t>
            </a:r>
          </a:p>
          <a:p>
            <a:r>
              <a:rPr lang="en-GB" sz="1900" dirty="0"/>
              <a:t>Ransomware is a national security threat with significant impact in the UK.</a:t>
            </a:r>
          </a:p>
          <a:p>
            <a:pPr marL="0" indent="0">
              <a:buNone/>
            </a:pPr>
            <a:r>
              <a:rPr lang="en-GB" sz="1900" dirty="0"/>
              <a:t>(National Crime Agency, 2019)</a:t>
            </a:r>
          </a:p>
          <a:p>
            <a:pPr marL="0" indent="0">
              <a:buNone/>
            </a:pPr>
            <a:r>
              <a:rPr lang="en-GB" sz="1900" dirty="0"/>
              <a:t>Computer Misuse Act 1990 (Home Office, 2023)</a:t>
            </a:r>
          </a:p>
        </p:txBody>
      </p:sp>
    </p:spTree>
    <p:extLst>
      <p:ext uri="{BB962C8B-B14F-4D97-AF65-F5344CB8AC3E}">
        <p14:creationId xmlns:p14="http://schemas.microsoft.com/office/powerpoint/2010/main" val="216634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15">
                                            <p:txEl>
                                              <p:pRg st="0" end="0"/>
                                            </p:txEl>
                                          </p:spTgt>
                                        </p:tgtEl>
                                        <p:attrNameLst>
                                          <p:attrName>style.visibility</p:attrName>
                                        </p:attrNameLst>
                                      </p:cBhvr>
                                      <p:to>
                                        <p:strVal val="visible"/>
                                      </p:to>
                                    </p:set>
                                    <p:animEffect transition="in" filter="barn(inVertical)">
                                      <p:cBhvr>
                                        <p:cTn id="11" dur="500"/>
                                        <p:tgtEl>
                                          <p:spTgt spid="1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15">
                                            <p:txEl>
                                              <p:pRg st="1" end="1"/>
                                            </p:txEl>
                                          </p:spTgt>
                                        </p:tgtEl>
                                        <p:attrNameLst>
                                          <p:attrName>style.visibility</p:attrName>
                                        </p:attrNameLst>
                                      </p:cBhvr>
                                      <p:to>
                                        <p:strVal val="visible"/>
                                      </p:to>
                                    </p:set>
                                    <p:animEffect transition="in" filter="barn(inVertical)">
                                      <p:cBhvr>
                                        <p:cTn id="16" dur="500"/>
                                        <p:tgtEl>
                                          <p:spTgt spid="1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15">
                                            <p:txEl>
                                              <p:pRg st="2" end="2"/>
                                            </p:txEl>
                                          </p:spTgt>
                                        </p:tgtEl>
                                        <p:attrNameLst>
                                          <p:attrName>style.visibility</p:attrName>
                                        </p:attrNameLst>
                                      </p:cBhvr>
                                      <p:to>
                                        <p:strVal val="visible"/>
                                      </p:to>
                                    </p:set>
                                    <p:animEffect transition="in" filter="barn(inVertical)">
                                      <p:cBhvr>
                                        <p:cTn id="21" dur="500"/>
                                        <p:tgtEl>
                                          <p:spTgt spid="15">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15">
                                            <p:txEl>
                                              <p:pRg st="3" end="3"/>
                                            </p:txEl>
                                          </p:spTgt>
                                        </p:tgtEl>
                                        <p:attrNameLst>
                                          <p:attrName>style.visibility</p:attrName>
                                        </p:attrNameLst>
                                      </p:cBhvr>
                                      <p:to>
                                        <p:strVal val="visible"/>
                                      </p:to>
                                    </p:set>
                                    <p:animEffect transition="in" filter="barn(inVertical)">
                                      <p:cBhvr>
                                        <p:cTn id="26" dur="500"/>
                                        <p:tgtEl>
                                          <p:spTgt spid="15">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5">
                                            <p:txEl>
                                              <p:pRg st="4" end="4"/>
                                            </p:txEl>
                                          </p:spTgt>
                                        </p:tgtEl>
                                        <p:attrNameLst>
                                          <p:attrName>style.visibility</p:attrName>
                                        </p:attrNameLst>
                                      </p:cBhvr>
                                      <p:to>
                                        <p:strVal val="visible"/>
                                      </p:to>
                                    </p:set>
                                    <p:animEffect transition="in" filter="barn(inVertical)">
                                      <p:cBhvr>
                                        <p:cTn id="31" dur="5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BB1E14-CC2A-8C57-1CEF-A747CBAE7F4C}"/>
              </a:ext>
            </a:extLst>
          </p:cNvPr>
          <p:cNvSpPr>
            <a:spLocks noGrp="1"/>
          </p:cNvSpPr>
          <p:nvPr>
            <p:ph type="title"/>
          </p:nvPr>
        </p:nvSpPr>
        <p:spPr>
          <a:xfrm>
            <a:off x="1043631" y="809898"/>
            <a:ext cx="10173010" cy="1554480"/>
          </a:xfrm>
        </p:spPr>
        <p:txBody>
          <a:bodyPr anchor="ctr">
            <a:normAutofit/>
          </a:bodyPr>
          <a:lstStyle/>
          <a:p>
            <a:r>
              <a:rPr lang="en-GB" sz="4800" u="sng" dirty="0"/>
              <a:t>Types of Cybercrime</a:t>
            </a:r>
          </a:p>
        </p:txBody>
      </p:sp>
      <p:cxnSp>
        <p:nvCxnSpPr>
          <p:cNvPr id="21" name="Straight Connector 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C74D52DD-B238-C614-5AC8-C8A4A7259ACC}"/>
              </a:ext>
            </a:extLst>
          </p:cNvPr>
          <p:cNvGraphicFramePr>
            <a:graphicFrameLocks noGrp="1"/>
          </p:cNvGraphicFramePr>
          <p:nvPr>
            <p:ph idx="1"/>
            <p:extLst>
              <p:ext uri="{D42A27DB-BD31-4B8C-83A1-F6EECF244321}">
                <p14:modId xmlns:p14="http://schemas.microsoft.com/office/powerpoint/2010/main" val="2709341482"/>
              </p:ext>
            </p:extLst>
          </p:nvPr>
        </p:nvGraphicFramePr>
        <p:xfrm>
          <a:off x="838200" y="2017138"/>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563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barn(inVertical)">
                                      <p:cBhvr>
                                        <p:cTn id="11" dur="5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1"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Graphic spid="7" grpId="1">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26855-EC8D-2690-81A7-0C93E2FB5E8A}"/>
              </a:ext>
            </a:extLst>
          </p:cNvPr>
          <p:cNvSpPr>
            <a:spLocks noGrp="1"/>
          </p:cNvSpPr>
          <p:nvPr>
            <p:ph type="title"/>
          </p:nvPr>
        </p:nvSpPr>
        <p:spPr>
          <a:xfrm>
            <a:off x="838200" y="-72232"/>
            <a:ext cx="10515600" cy="1325563"/>
          </a:xfrm>
        </p:spPr>
        <p:txBody>
          <a:bodyPr/>
          <a:lstStyle/>
          <a:p>
            <a:r>
              <a:rPr lang="en-GB" u="sng" dirty="0"/>
              <a:t>Cybercrime Case - UK</a:t>
            </a:r>
          </a:p>
        </p:txBody>
      </p:sp>
      <p:sp>
        <p:nvSpPr>
          <p:cNvPr id="3" name="Content Placeholder 2">
            <a:extLst>
              <a:ext uri="{FF2B5EF4-FFF2-40B4-BE49-F238E27FC236}">
                <a16:creationId xmlns:a16="http://schemas.microsoft.com/office/drawing/2014/main" id="{973483A7-53C7-40FC-F787-F96B83DCE173}"/>
              </a:ext>
            </a:extLst>
          </p:cNvPr>
          <p:cNvSpPr>
            <a:spLocks noGrp="1"/>
          </p:cNvSpPr>
          <p:nvPr>
            <p:ph idx="1"/>
          </p:nvPr>
        </p:nvSpPr>
        <p:spPr>
          <a:xfrm>
            <a:off x="356494" y="1498268"/>
            <a:ext cx="6444343" cy="4774195"/>
          </a:xfrm>
        </p:spPr>
        <p:txBody>
          <a:bodyPr/>
          <a:lstStyle/>
          <a:p>
            <a:r>
              <a:rPr lang="en-GB" dirty="0"/>
              <a:t>Dumfries and Galloway Royal Infirmary cyber-attack by ransomware.</a:t>
            </a:r>
          </a:p>
          <a:p>
            <a:r>
              <a:rPr lang="en-GB" dirty="0"/>
              <a:t>Large amounts of patients and staff data had been accessed. </a:t>
            </a:r>
          </a:p>
          <a:p>
            <a:r>
              <a:rPr lang="en-GB" dirty="0"/>
              <a:t>No data was deleted or altered.</a:t>
            </a:r>
          </a:p>
          <a:p>
            <a:pPr marL="0" indent="0">
              <a:buNone/>
            </a:pPr>
            <a:r>
              <a:rPr lang="en-GB" dirty="0"/>
              <a:t>(Rinaldi, 2024)</a:t>
            </a:r>
          </a:p>
        </p:txBody>
      </p:sp>
      <p:pic>
        <p:nvPicPr>
          <p:cNvPr id="5" name="Picture 4">
            <a:extLst>
              <a:ext uri="{FF2B5EF4-FFF2-40B4-BE49-F238E27FC236}">
                <a16:creationId xmlns:a16="http://schemas.microsoft.com/office/drawing/2014/main" id="{A27E9E05-3F87-7E83-D928-5D79F8E379B4}"/>
              </a:ext>
            </a:extLst>
          </p:cNvPr>
          <p:cNvPicPr>
            <a:picLocks noChangeAspect="1"/>
          </p:cNvPicPr>
          <p:nvPr/>
        </p:nvPicPr>
        <p:blipFill>
          <a:blip r:embed="rId3"/>
          <a:stretch>
            <a:fillRect/>
          </a:stretch>
        </p:blipFill>
        <p:spPr>
          <a:xfrm>
            <a:off x="7166796" y="831898"/>
            <a:ext cx="4460366" cy="3689885"/>
          </a:xfrm>
          <a:prstGeom prst="rect">
            <a:avLst/>
          </a:prstGeom>
        </p:spPr>
      </p:pic>
    </p:spTree>
    <p:extLst>
      <p:ext uri="{BB962C8B-B14F-4D97-AF65-F5344CB8AC3E}">
        <p14:creationId xmlns:p14="http://schemas.microsoft.com/office/powerpoint/2010/main" val="423826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8C5F67-1B58-C062-FE32-24A470CC840E}"/>
              </a:ext>
            </a:extLst>
          </p:cNvPr>
          <p:cNvSpPr>
            <a:spLocks noGrp="1"/>
          </p:cNvSpPr>
          <p:nvPr>
            <p:ph type="title"/>
          </p:nvPr>
        </p:nvSpPr>
        <p:spPr>
          <a:xfrm>
            <a:off x="6434052" y="431631"/>
            <a:ext cx="2394064" cy="1338696"/>
          </a:xfrm>
        </p:spPr>
        <p:txBody>
          <a:bodyPr>
            <a:normAutofit/>
          </a:bodyPr>
          <a:lstStyle/>
          <a:p>
            <a:r>
              <a:rPr lang="en-GB" u="sng" dirty="0"/>
              <a:t>Statistics</a:t>
            </a:r>
            <a:r>
              <a:rPr lang="en-GB" dirty="0"/>
              <a:t> </a:t>
            </a:r>
          </a:p>
        </p:txBody>
      </p:sp>
      <p:pic>
        <p:nvPicPr>
          <p:cNvPr id="12" name="Picture 11" descr="Closeup of a keyboard">
            <a:extLst>
              <a:ext uri="{FF2B5EF4-FFF2-40B4-BE49-F238E27FC236}">
                <a16:creationId xmlns:a16="http://schemas.microsoft.com/office/drawing/2014/main" id="{4A2D27D3-4C3A-0AEC-46DA-0DDBBC02E9F7}"/>
              </a:ext>
            </a:extLst>
          </p:cNvPr>
          <p:cNvPicPr>
            <a:picLocks noChangeAspect="1"/>
          </p:cNvPicPr>
          <p:nvPr/>
        </p:nvPicPr>
        <p:blipFill rotWithShape="1">
          <a:blip r:embed="rId3"/>
          <a:srcRect l="22249" r="42301"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graphicFrame>
        <p:nvGraphicFramePr>
          <p:cNvPr id="15" name="Content Placeholder 2">
            <a:extLst>
              <a:ext uri="{FF2B5EF4-FFF2-40B4-BE49-F238E27FC236}">
                <a16:creationId xmlns:a16="http://schemas.microsoft.com/office/drawing/2014/main" id="{FA248480-A63F-70B4-1967-03B432169AB6}"/>
              </a:ext>
            </a:extLst>
          </p:cNvPr>
          <p:cNvGraphicFramePr>
            <a:graphicFrameLocks noGrp="1"/>
          </p:cNvGraphicFramePr>
          <p:nvPr>
            <p:ph idx="1"/>
            <p:extLst>
              <p:ext uri="{D42A27DB-BD31-4B8C-83A1-F6EECF244321}">
                <p14:modId xmlns:p14="http://schemas.microsoft.com/office/powerpoint/2010/main" val="1680280401"/>
              </p:ext>
            </p:extLst>
          </p:nvPr>
        </p:nvGraphicFramePr>
        <p:xfrm>
          <a:off x="4572001" y="2201958"/>
          <a:ext cx="6781800" cy="39007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2006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randombar(horizontal)">
                                      <p:cBhvr>
                                        <p:cTn id="14" dur="500"/>
                                        <p:tgtEl>
                                          <p:spTgt spid="15"/>
                                        </p:tgtEl>
                                      </p:cBhvr>
                                    </p:animEffect>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grpId="1"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2000"/>
                                        <p:tgtEl>
                                          <p:spTgt spid="15"/>
                                        </p:tgtEl>
                                      </p:cBhvr>
                                    </p:animEffect>
                                    <p:anim calcmode="lin" valueType="num">
                                      <p:cBhvr>
                                        <p:cTn id="20" dur="2000" fill="hold"/>
                                        <p:tgtEl>
                                          <p:spTgt spid="15"/>
                                        </p:tgtEl>
                                        <p:attrNameLst>
                                          <p:attrName>ppt_w</p:attrName>
                                        </p:attrNameLst>
                                      </p:cBhvr>
                                      <p:tavLst>
                                        <p:tav tm="0" fmla="#ppt_w*sin(2.5*pi*$)">
                                          <p:val>
                                            <p:fltVal val="0"/>
                                          </p:val>
                                        </p:tav>
                                        <p:tav tm="100000">
                                          <p:val>
                                            <p:fltVal val="1"/>
                                          </p:val>
                                        </p:tav>
                                      </p:tavLst>
                                    </p:anim>
                                    <p:anim calcmode="lin" valueType="num">
                                      <p:cBhvr>
                                        <p:cTn id="21" dur="20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2" nodeType="clickEffect">
                                  <p:stCondLst>
                                    <p:cond delay="0"/>
                                  </p:stCondLst>
                                  <p:childTnLst>
                                    <p:set>
                                      <p:cBhvr>
                                        <p:cTn id="25" dur="1" fill="hold">
                                          <p:stCondLst>
                                            <p:cond delay="0"/>
                                          </p:stCondLst>
                                        </p:cTn>
                                        <p:tgtEl>
                                          <p:spTgt spid="15"/>
                                        </p:tgtEl>
                                        <p:attrNameLst>
                                          <p:attrName>style.visibility</p:attrName>
                                        </p:attrNameLst>
                                      </p:cBhvr>
                                      <p:to>
                                        <p:strVal val="visible"/>
                                      </p:to>
                                    </p:set>
                                    <p:animEffect transition="in" filter="wheel(1)">
                                      <p:cBhvr>
                                        <p:cTn id="26"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Graphic spid="15" grpId="1">
        <p:bldAsOne/>
      </p:bldGraphic>
      <p:bldGraphic spid="15" grpId="2">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8953E74-D241-4DDF-8508-F0365EA13A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5C3C901A-B2F4-4A3C-BCDD-7C8D587EC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371134"/>
          </a:xfrm>
          <a:custGeom>
            <a:avLst/>
            <a:gdLst>
              <a:gd name="connsiteX0" fmla="*/ 0 w 12192000"/>
              <a:gd name="connsiteY0" fmla="*/ 0 h 2515690"/>
              <a:gd name="connsiteX1" fmla="*/ 170442 w 12192000"/>
              <a:gd name="connsiteY1" fmla="*/ 96074 h 2515690"/>
              <a:gd name="connsiteX2" fmla="*/ 424739 w 12192000"/>
              <a:gd name="connsiteY2" fmla="*/ 224865 h 2515690"/>
              <a:gd name="connsiteX3" fmla="*/ 748273 w 12192000"/>
              <a:gd name="connsiteY3" fmla="*/ 373939 h 2515690"/>
              <a:gd name="connsiteX4" fmla="*/ 1037058 w 12192000"/>
              <a:gd name="connsiteY4" fmla="*/ 499994 h 2515690"/>
              <a:gd name="connsiteX5" fmla="*/ 1101312 w 12192000"/>
              <a:gd name="connsiteY5" fmla="*/ 428540 h 2515690"/>
              <a:gd name="connsiteX6" fmla="*/ 1367071 w 12192000"/>
              <a:gd name="connsiteY6" fmla="*/ 516118 h 2515690"/>
              <a:gd name="connsiteX7" fmla="*/ 2189943 w 12192000"/>
              <a:gd name="connsiteY7" fmla="*/ 794533 h 2515690"/>
              <a:gd name="connsiteX8" fmla="*/ 2390329 w 12192000"/>
              <a:gd name="connsiteY8" fmla="*/ 920897 h 2515690"/>
              <a:gd name="connsiteX9" fmla="*/ 2459570 w 12192000"/>
              <a:gd name="connsiteY9" fmla="*/ 983740 h 2515690"/>
              <a:gd name="connsiteX10" fmla="*/ 2503252 w 12192000"/>
              <a:gd name="connsiteY10" fmla="*/ 1000151 h 2515690"/>
              <a:gd name="connsiteX11" fmla="*/ 2503252 w 12192000"/>
              <a:gd name="connsiteY11" fmla="*/ 1008273 h 2515690"/>
              <a:gd name="connsiteX12" fmla="*/ 2511191 w 12192000"/>
              <a:gd name="connsiteY12" fmla="*/ 1009499 h 2515690"/>
              <a:gd name="connsiteX13" fmla="*/ 2565029 w 12192000"/>
              <a:gd name="connsiteY13" fmla="*/ 1015977 h 2515690"/>
              <a:gd name="connsiteX14" fmla="*/ 2593745 w 12192000"/>
              <a:gd name="connsiteY14" fmla="*/ 1019963 h 2515690"/>
              <a:gd name="connsiteX15" fmla="*/ 2591015 w 12192000"/>
              <a:gd name="connsiteY15" fmla="*/ 1019651 h 2515690"/>
              <a:gd name="connsiteX16" fmla="*/ 2590137 w 12192000"/>
              <a:gd name="connsiteY16" fmla="*/ 1019549 h 2515690"/>
              <a:gd name="connsiteX17" fmla="*/ 2589021 w 12192000"/>
              <a:gd name="connsiteY17" fmla="*/ 1019424 h 2515690"/>
              <a:gd name="connsiteX18" fmla="*/ 2591015 w 12192000"/>
              <a:gd name="connsiteY18" fmla="*/ 1019651 h 2515690"/>
              <a:gd name="connsiteX19" fmla="*/ 2602385 w 12192000"/>
              <a:gd name="connsiteY19" fmla="*/ 1020975 h 2515690"/>
              <a:gd name="connsiteX20" fmla="*/ 2614445 w 12192000"/>
              <a:gd name="connsiteY20" fmla="*/ 1022389 h 2515690"/>
              <a:gd name="connsiteX21" fmla="*/ 2614445 w 12192000"/>
              <a:gd name="connsiteY21" fmla="*/ 1020966 h 2515690"/>
              <a:gd name="connsiteX22" fmla="*/ 2676661 w 12192000"/>
              <a:gd name="connsiteY22" fmla="*/ 1029355 h 2515690"/>
              <a:gd name="connsiteX23" fmla="*/ 2788597 w 12192000"/>
              <a:gd name="connsiteY23" fmla="*/ 1048926 h 2515690"/>
              <a:gd name="connsiteX24" fmla="*/ 2812742 w 12192000"/>
              <a:gd name="connsiteY24" fmla="*/ 1057667 h 2515690"/>
              <a:gd name="connsiteX25" fmla="*/ 2970201 w 12192000"/>
              <a:gd name="connsiteY25" fmla="*/ 949091 h 2515690"/>
              <a:gd name="connsiteX26" fmla="*/ 3030610 w 12192000"/>
              <a:gd name="connsiteY26" fmla="*/ 1049340 h 2515690"/>
              <a:gd name="connsiteX27" fmla="*/ 3058913 w 12192000"/>
              <a:gd name="connsiteY27" fmla="*/ 1048085 h 2515690"/>
              <a:gd name="connsiteX28" fmla="*/ 3072697 w 12192000"/>
              <a:gd name="connsiteY28" fmla="*/ 1045316 h 2515690"/>
              <a:gd name="connsiteX29" fmla="*/ 3083305 w 12192000"/>
              <a:gd name="connsiteY29" fmla="*/ 1040550 h 2515690"/>
              <a:gd name="connsiteX30" fmla="*/ 3125603 w 12192000"/>
              <a:gd name="connsiteY30" fmla="*/ 1004583 h 2515690"/>
              <a:gd name="connsiteX31" fmla="*/ 3385106 w 12192000"/>
              <a:gd name="connsiteY31" fmla="*/ 1042233 h 2515690"/>
              <a:gd name="connsiteX32" fmla="*/ 3424945 w 12192000"/>
              <a:gd name="connsiteY32" fmla="*/ 1065268 h 2515690"/>
              <a:gd name="connsiteX33" fmla="*/ 3436948 w 12192000"/>
              <a:gd name="connsiteY33" fmla="*/ 1068018 h 2515690"/>
              <a:gd name="connsiteX34" fmla="*/ 3466714 w 12192000"/>
              <a:gd name="connsiteY34" fmla="*/ 1063419 h 2515690"/>
              <a:gd name="connsiteX35" fmla="*/ 3550909 w 12192000"/>
              <a:gd name="connsiteY35" fmla="*/ 1044511 h 2515690"/>
              <a:gd name="connsiteX36" fmla="*/ 3555900 w 12192000"/>
              <a:gd name="connsiteY36" fmla="*/ 1041996 h 2515690"/>
              <a:gd name="connsiteX37" fmla="*/ 3625978 w 12192000"/>
              <a:gd name="connsiteY37" fmla="*/ 1023459 h 2515690"/>
              <a:gd name="connsiteX38" fmla="*/ 3632465 w 12192000"/>
              <a:gd name="connsiteY38" fmla="*/ 1023522 h 2515690"/>
              <a:gd name="connsiteX39" fmla="*/ 3649063 w 12192000"/>
              <a:gd name="connsiteY39" fmla="*/ 1018726 h 2515690"/>
              <a:gd name="connsiteX40" fmla="*/ 3805954 w 12192000"/>
              <a:gd name="connsiteY40" fmla="*/ 917517 h 2515690"/>
              <a:gd name="connsiteX41" fmla="*/ 4020506 w 12192000"/>
              <a:gd name="connsiteY41" fmla="*/ 816231 h 2515690"/>
              <a:gd name="connsiteX42" fmla="*/ 4233682 w 12192000"/>
              <a:gd name="connsiteY42" fmla="*/ 799511 h 2515690"/>
              <a:gd name="connsiteX43" fmla="*/ 4306552 w 12192000"/>
              <a:gd name="connsiteY43" fmla="*/ 610207 h 2515690"/>
              <a:gd name="connsiteX44" fmla="*/ 4816604 w 12192000"/>
              <a:gd name="connsiteY44" fmla="*/ 773163 h 2515690"/>
              <a:gd name="connsiteX45" fmla="*/ 4916502 w 12192000"/>
              <a:gd name="connsiteY45" fmla="*/ 788104 h 2515690"/>
              <a:gd name="connsiteX46" fmla="*/ 5224415 w 12192000"/>
              <a:gd name="connsiteY46" fmla="*/ 674418 h 2515690"/>
              <a:gd name="connsiteX47" fmla="*/ 5274077 w 12192000"/>
              <a:gd name="connsiteY47" fmla="*/ 655978 h 2515690"/>
              <a:gd name="connsiteX48" fmla="*/ 5371217 w 12192000"/>
              <a:gd name="connsiteY48" fmla="*/ 614372 h 2515690"/>
              <a:gd name="connsiteX49" fmla="*/ 5364523 w 12192000"/>
              <a:gd name="connsiteY49" fmla="*/ 502501 h 2515690"/>
              <a:gd name="connsiteX50" fmla="*/ 5457871 w 12192000"/>
              <a:gd name="connsiteY50" fmla="*/ 558285 h 2515690"/>
              <a:gd name="connsiteX51" fmla="*/ 5750580 w 12192000"/>
              <a:gd name="connsiteY51" fmla="*/ 663503 h 2515690"/>
              <a:gd name="connsiteX52" fmla="*/ 5976618 w 12192000"/>
              <a:gd name="connsiteY52" fmla="*/ 582652 h 2515690"/>
              <a:gd name="connsiteX53" fmla="*/ 6009346 w 12192000"/>
              <a:gd name="connsiteY53" fmla="*/ 559470 h 2515690"/>
              <a:gd name="connsiteX54" fmla="*/ 6069735 w 12192000"/>
              <a:gd name="connsiteY54" fmla="*/ 587803 h 2515690"/>
              <a:gd name="connsiteX55" fmla="*/ 6270319 w 12192000"/>
              <a:gd name="connsiteY55" fmla="*/ 643982 h 2515690"/>
              <a:gd name="connsiteX56" fmla="*/ 6406781 w 12192000"/>
              <a:gd name="connsiteY56" fmla="*/ 672327 h 2515690"/>
              <a:gd name="connsiteX57" fmla="*/ 6469508 w 12192000"/>
              <a:gd name="connsiteY57" fmla="*/ 708574 h 2515690"/>
              <a:gd name="connsiteX58" fmla="*/ 6515869 w 12192000"/>
              <a:gd name="connsiteY58" fmla="*/ 715738 h 2515690"/>
              <a:gd name="connsiteX59" fmla="*/ 6725938 w 12192000"/>
              <a:gd name="connsiteY59" fmla="*/ 691128 h 2515690"/>
              <a:gd name="connsiteX60" fmla="*/ 6778240 w 12192000"/>
              <a:gd name="connsiteY60" fmla="*/ 678998 h 2515690"/>
              <a:gd name="connsiteX61" fmla="*/ 6806944 w 12192000"/>
              <a:gd name="connsiteY61" fmla="*/ 646178 h 2515690"/>
              <a:gd name="connsiteX62" fmla="*/ 6830632 w 12192000"/>
              <a:gd name="connsiteY62" fmla="*/ 633915 h 2515690"/>
              <a:gd name="connsiteX63" fmla="*/ 6858072 w 12192000"/>
              <a:gd name="connsiteY63" fmla="*/ 646178 h 2515690"/>
              <a:gd name="connsiteX64" fmla="*/ 6891322 w 12192000"/>
              <a:gd name="connsiteY64" fmla="*/ 678998 h 2515690"/>
              <a:gd name="connsiteX65" fmla="*/ 6951905 w 12192000"/>
              <a:gd name="connsiteY65" fmla="*/ 691128 h 2515690"/>
              <a:gd name="connsiteX66" fmla="*/ 7195246 w 12192000"/>
              <a:gd name="connsiteY66" fmla="*/ 715738 h 2515690"/>
              <a:gd name="connsiteX67" fmla="*/ 7248949 w 12192000"/>
              <a:gd name="connsiteY67" fmla="*/ 708574 h 2515690"/>
              <a:gd name="connsiteX68" fmla="*/ 7321609 w 12192000"/>
              <a:gd name="connsiteY68" fmla="*/ 672327 h 2515690"/>
              <a:gd name="connsiteX69" fmla="*/ 7479684 w 12192000"/>
              <a:gd name="connsiteY69" fmla="*/ 643982 h 2515690"/>
              <a:gd name="connsiteX70" fmla="*/ 7712035 w 12192000"/>
              <a:gd name="connsiteY70" fmla="*/ 587803 h 2515690"/>
              <a:gd name="connsiteX71" fmla="*/ 7781987 w 12192000"/>
              <a:gd name="connsiteY71" fmla="*/ 559470 h 2515690"/>
              <a:gd name="connsiteX72" fmla="*/ 7819900 w 12192000"/>
              <a:gd name="connsiteY72" fmla="*/ 582652 h 2515690"/>
              <a:gd name="connsiteX73" fmla="*/ 8081736 w 12192000"/>
              <a:gd name="connsiteY73" fmla="*/ 663503 h 2515690"/>
              <a:gd name="connsiteX74" fmla="*/ 8420801 w 12192000"/>
              <a:gd name="connsiteY74" fmla="*/ 558285 h 2515690"/>
              <a:gd name="connsiteX75" fmla="*/ 8528933 w 12192000"/>
              <a:gd name="connsiteY75" fmla="*/ 502501 h 2515690"/>
              <a:gd name="connsiteX76" fmla="*/ 8521178 w 12192000"/>
              <a:gd name="connsiteY76" fmla="*/ 614372 h 2515690"/>
              <a:gd name="connsiteX77" fmla="*/ 8633702 w 12192000"/>
              <a:gd name="connsiteY77" fmla="*/ 655978 h 2515690"/>
              <a:gd name="connsiteX78" fmla="*/ 8691231 w 12192000"/>
              <a:gd name="connsiteY78" fmla="*/ 674418 h 2515690"/>
              <a:gd name="connsiteX79" fmla="*/ 9047908 w 12192000"/>
              <a:gd name="connsiteY79" fmla="*/ 788104 h 2515690"/>
              <a:gd name="connsiteX80" fmla="*/ 9163628 w 12192000"/>
              <a:gd name="connsiteY80" fmla="*/ 773163 h 2515690"/>
              <a:gd name="connsiteX81" fmla="*/ 9754459 w 12192000"/>
              <a:gd name="connsiteY81" fmla="*/ 610207 h 2515690"/>
              <a:gd name="connsiteX82" fmla="*/ 9838868 w 12192000"/>
              <a:gd name="connsiteY82" fmla="*/ 799511 h 2515690"/>
              <a:gd name="connsiteX83" fmla="*/ 10085808 w 12192000"/>
              <a:gd name="connsiteY83" fmla="*/ 816231 h 2515690"/>
              <a:gd name="connsiteX84" fmla="*/ 10334338 w 12192000"/>
              <a:gd name="connsiteY84" fmla="*/ 917517 h 2515690"/>
              <a:gd name="connsiteX85" fmla="*/ 10516076 w 12192000"/>
              <a:gd name="connsiteY85" fmla="*/ 1018726 h 2515690"/>
              <a:gd name="connsiteX86" fmla="*/ 10535302 w 12192000"/>
              <a:gd name="connsiteY86" fmla="*/ 1023522 h 2515690"/>
              <a:gd name="connsiteX87" fmla="*/ 10542819 w 12192000"/>
              <a:gd name="connsiteY87" fmla="*/ 1023458 h 2515690"/>
              <a:gd name="connsiteX88" fmla="*/ 10623994 w 12192000"/>
              <a:gd name="connsiteY88" fmla="*/ 1041996 h 2515690"/>
              <a:gd name="connsiteX89" fmla="*/ 10629774 w 12192000"/>
              <a:gd name="connsiteY89" fmla="*/ 1044511 h 2515690"/>
              <a:gd name="connsiteX90" fmla="*/ 10727305 w 12192000"/>
              <a:gd name="connsiteY90" fmla="*/ 1063419 h 2515690"/>
              <a:gd name="connsiteX91" fmla="*/ 10761785 w 12192000"/>
              <a:gd name="connsiteY91" fmla="*/ 1068017 h 2515690"/>
              <a:gd name="connsiteX92" fmla="*/ 10775688 w 12192000"/>
              <a:gd name="connsiteY92" fmla="*/ 1065268 h 2515690"/>
              <a:gd name="connsiteX93" fmla="*/ 10821837 w 12192000"/>
              <a:gd name="connsiteY93" fmla="*/ 1042232 h 2515690"/>
              <a:gd name="connsiteX94" fmla="*/ 11122438 w 12192000"/>
              <a:gd name="connsiteY94" fmla="*/ 1004583 h 2515690"/>
              <a:gd name="connsiteX95" fmla="*/ 11171433 w 12192000"/>
              <a:gd name="connsiteY95" fmla="*/ 1040550 h 2515690"/>
              <a:gd name="connsiteX96" fmla="*/ 11183724 w 12192000"/>
              <a:gd name="connsiteY96" fmla="*/ 1045316 h 2515690"/>
              <a:gd name="connsiteX97" fmla="*/ 11199690 w 12192000"/>
              <a:gd name="connsiteY97" fmla="*/ 1048085 h 2515690"/>
              <a:gd name="connsiteX98" fmla="*/ 11232475 w 12192000"/>
              <a:gd name="connsiteY98" fmla="*/ 1049340 h 2515690"/>
              <a:gd name="connsiteX99" fmla="*/ 11302451 w 12192000"/>
              <a:gd name="connsiteY99" fmla="*/ 949091 h 2515690"/>
              <a:gd name="connsiteX100" fmla="*/ 11484849 w 12192000"/>
              <a:gd name="connsiteY100" fmla="*/ 1057667 h 2515690"/>
              <a:gd name="connsiteX101" fmla="*/ 11512818 w 12192000"/>
              <a:gd name="connsiteY101" fmla="*/ 1048926 h 2515690"/>
              <a:gd name="connsiteX102" fmla="*/ 11642481 w 12192000"/>
              <a:gd name="connsiteY102" fmla="*/ 1029355 h 2515690"/>
              <a:gd name="connsiteX103" fmla="*/ 11714551 w 12192000"/>
              <a:gd name="connsiteY103" fmla="*/ 1020966 h 2515690"/>
              <a:gd name="connsiteX104" fmla="*/ 11714551 w 12192000"/>
              <a:gd name="connsiteY104" fmla="*/ 1022389 h 2515690"/>
              <a:gd name="connsiteX105" fmla="*/ 11728519 w 12192000"/>
              <a:gd name="connsiteY105" fmla="*/ 1020975 h 2515690"/>
              <a:gd name="connsiteX106" fmla="*/ 11741691 w 12192000"/>
              <a:gd name="connsiteY106" fmla="*/ 1019651 h 2515690"/>
              <a:gd name="connsiteX107" fmla="*/ 11743999 w 12192000"/>
              <a:gd name="connsiteY107" fmla="*/ 1019424 h 2515690"/>
              <a:gd name="connsiteX108" fmla="*/ 11742709 w 12192000"/>
              <a:gd name="connsiteY108" fmla="*/ 1019549 h 2515690"/>
              <a:gd name="connsiteX109" fmla="*/ 11741691 w 12192000"/>
              <a:gd name="connsiteY109" fmla="*/ 1019651 h 2515690"/>
              <a:gd name="connsiteX110" fmla="*/ 11738529 w 12192000"/>
              <a:gd name="connsiteY110" fmla="*/ 1019963 h 2515690"/>
              <a:gd name="connsiteX111" fmla="*/ 11771791 w 12192000"/>
              <a:gd name="connsiteY111" fmla="*/ 1015977 h 2515690"/>
              <a:gd name="connsiteX112" fmla="*/ 11834157 w 12192000"/>
              <a:gd name="connsiteY112" fmla="*/ 1009499 h 2515690"/>
              <a:gd name="connsiteX113" fmla="*/ 11843354 w 12192000"/>
              <a:gd name="connsiteY113" fmla="*/ 1008273 h 2515690"/>
              <a:gd name="connsiteX114" fmla="*/ 11843354 w 12192000"/>
              <a:gd name="connsiteY114" fmla="*/ 1000151 h 2515690"/>
              <a:gd name="connsiteX115" fmla="*/ 11893955 w 12192000"/>
              <a:gd name="connsiteY115" fmla="*/ 983740 h 2515690"/>
              <a:gd name="connsiteX116" fmla="*/ 11974160 w 12192000"/>
              <a:gd name="connsiteY116" fmla="*/ 920897 h 2515690"/>
              <a:gd name="connsiteX117" fmla="*/ 12143531 w 12192000"/>
              <a:gd name="connsiteY117" fmla="*/ 823664 h 2515690"/>
              <a:gd name="connsiteX118" fmla="*/ 12192000 w 12192000"/>
              <a:gd name="connsiteY118" fmla="*/ 801163 h 2515690"/>
              <a:gd name="connsiteX119" fmla="*/ 12192000 w 12192000"/>
              <a:gd name="connsiteY119" fmla="*/ 2515690 h 2515690"/>
              <a:gd name="connsiteX120" fmla="*/ 0 w 12192000"/>
              <a:gd name="connsiteY120" fmla="*/ 2515690 h 2515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12192000" h="2515690">
                <a:moveTo>
                  <a:pt x="0" y="0"/>
                </a:moveTo>
                <a:lnTo>
                  <a:pt x="170442" y="96074"/>
                </a:lnTo>
                <a:cubicBezTo>
                  <a:pt x="323315" y="179510"/>
                  <a:pt x="418777" y="223899"/>
                  <a:pt x="424739" y="224865"/>
                </a:cubicBezTo>
                <a:cubicBezTo>
                  <a:pt x="573781" y="248496"/>
                  <a:pt x="654649" y="314572"/>
                  <a:pt x="748273" y="373939"/>
                </a:cubicBezTo>
                <a:cubicBezTo>
                  <a:pt x="830321" y="425631"/>
                  <a:pt x="917271" y="480784"/>
                  <a:pt x="1037058" y="499994"/>
                </a:cubicBezTo>
                <a:cubicBezTo>
                  <a:pt x="1195925" y="525362"/>
                  <a:pt x="1048105" y="445478"/>
                  <a:pt x="1101312" y="428540"/>
                </a:cubicBezTo>
                <a:cubicBezTo>
                  <a:pt x="1188473" y="458169"/>
                  <a:pt x="1274625" y="505369"/>
                  <a:pt x="1367071" y="516118"/>
                </a:cubicBezTo>
                <a:cubicBezTo>
                  <a:pt x="1701323" y="554463"/>
                  <a:pt x="1964451" y="648887"/>
                  <a:pt x="2189943" y="794533"/>
                </a:cubicBezTo>
                <a:cubicBezTo>
                  <a:pt x="2255082" y="836300"/>
                  <a:pt x="2357481" y="862342"/>
                  <a:pt x="2390329" y="920897"/>
                </a:cubicBezTo>
                <a:cubicBezTo>
                  <a:pt x="2406050" y="949359"/>
                  <a:pt x="2430126" y="969285"/>
                  <a:pt x="2459570" y="983740"/>
                </a:cubicBezTo>
                <a:lnTo>
                  <a:pt x="2503252" y="1000151"/>
                </a:lnTo>
                <a:lnTo>
                  <a:pt x="2503252" y="1008273"/>
                </a:lnTo>
                <a:lnTo>
                  <a:pt x="2511191" y="1009499"/>
                </a:lnTo>
                <a:cubicBezTo>
                  <a:pt x="2529847" y="1011974"/>
                  <a:pt x="2562849" y="1015701"/>
                  <a:pt x="2565029" y="1015977"/>
                </a:cubicBezTo>
                <a:cubicBezTo>
                  <a:pt x="2610845" y="1021778"/>
                  <a:pt x="2601577" y="1020837"/>
                  <a:pt x="2593745" y="1019963"/>
                </a:cubicBezTo>
                <a:lnTo>
                  <a:pt x="2591015" y="1019651"/>
                </a:lnTo>
                <a:lnTo>
                  <a:pt x="2590137" y="1019549"/>
                </a:lnTo>
                <a:cubicBezTo>
                  <a:pt x="2588203" y="1019326"/>
                  <a:pt x="2588125" y="1019321"/>
                  <a:pt x="2589021" y="1019424"/>
                </a:cubicBezTo>
                <a:lnTo>
                  <a:pt x="2591015" y="1019651"/>
                </a:lnTo>
                <a:lnTo>
                  <a:pt x="2602385" y="1020975"/>
                </a:lnTo>
                <a:lnTo>
                  <a:pt x="2614445" y="1022389"/>
                </a:lnTo>
                <a:lnTo>
                  <a:pt x="2614445" y="1020966"/>
                </a:lnTo>
                <a:lnTo>
                  <a:pt x="2676661" y="1029355"/>
                </a:lnTo>
                <a:cubicBezTo>
                  <a:pt x="2715592" y="1034194"/>
                  <a:pt x="2753901" y="1039695"/>
                  <a:pt x="2788597" y="1048926"/>
                </a:cubicBezTo>
                <a:lnTo>
                  <a:pt x="2812742" y="1057667"/>
                </a:lnTo>
                <a:lnTo>
                  <a:pt x="2970201" y="949091"/>
                </a:lnTo>
                <a:cubicBezTo>
                  <a:pt x="3052785" y="982961"/>
                  <a:pt x="2996105" y="1020057"/>
                  <a:pt x="3030610" y="1049340"/>
                </a:cubicBezTo>
                <a:cubicBezTo>
                  <a:pt x="3039005" y="1048442"/>
                  <a:pt x="3049621" y="1048500"/>
                  <a:pt x="3058913" y="1048085"/>
                </a:cubicBezTo>
                <a:lnTo>
                  <a:pt x="3072697" y="1045316"/>
                </a:lnTo>
                <a:lnTo>
                  <a:pt x="3083305" y="1040550"/>
                </a:lnTo>
                <a:lnTo>
                  <a:pt x="3125603" y="1004583"/>
                </a:lnTo>
                <a:cubicBezTo>
                  <a:pt x="3221669" y="925596"/>
                  <a:pt x="3242489" y="937564"/>
                  <a:pt x="3385106" y="1042233"/>
                </a:cubicBezTo>
                <a:cubicBezTo>
                  <a:pt x="3399403" y="1052670"/>
                  <a:pt x="3412529" y="1060209"/>
                  <a:pt x="3424945" y="1065268"/>
                </a:cubicBezTo>
                <a:lnTo>
                  <a:pt x="3436948" y="1068018"/>
                </a:lnTo>
                <a:lnTo>
                  <a:pt x="3466714" y="1063419"/>
                </a:lnTo>
                <a:lnTo>
                  <a:pt x="3550909" y="1044511"/>
                </a:lnTo>
                <a:lnTo>
                  <a:pt x="3555900" y="1041996"/>
                </a:lnTo>
                <a:cubicBezTo>
                  <a:pt x="3573827" y="1033454"/>
                  <a:pt x="3594382" y="1025941"/>
                  <a:pt x="3625978" y="1023459"/>
                </a:cubicBezTo>
                <a:lnTo>
                  <a:pt x="3632465" y="1023522"/>
                </a:lnTo>
                <a:lnTo>
                  <a:pt x="3649063" y="1018726"/>
                </a:lnTo>
                <a:cubicBezTo>
                  <a:pt x="3741849" y="989371"/>
                  <a:pt x="3810578" y="953657"/>
                  <a:pt x="3805954" y="917517"/>
                </a:cubicBezTo>
                <a:cubicBezTo>
                  <a:pt x="4031729" y="953901"/>
                  <a:pt x="4031729" y="953901"/>
                  <a:pt x="4020506" y="816231"/>
                </a:cubicBezTo>
                <a:cubicBezTo>
                  <a:pt x="4171643" y="865324"/>
                  <a:pt x="4206308" y="864422"/>
                  <a:pt x="4233682" y="799511"/>
                </a:cubicBezTo>
                <a:cubicBezTo>
                  <a:pt x="4260226" y="737017"/>
                  <a:pt x="4254728" y="668575"/>
                  <a:pt x="4306552" y="610207"/>
                </a:cubicBezTo>
                <a:cubicBezTo>
                  <a:pt x="4495313" y="657923"/>
                  <a:pt x="4699922" y="667347"/>
                  <a:pt x="4816604" y="773163"/>
                </a:cubicBezTo>
                <a:cubicBezTo>
                  <a:pt x="4834734" y="789836"/>
                  <a:pt x="4890507" y="799946"/>
                  <a:pt x="4916502" y="788104"/>
                </a:cubicBezTo>
                <a:cubicBezTo>
                  <a:pt x="5013526" y="746101"/>
                  <a:pt x="5238129" y="796871"/>
                  <a:pt x="5224415" y="674418"/>
                </a:cubicBezTo>
                <a:cubicBezTo>
                  <a:pt x="5223051" y="659300"/>
                  <a:pt x="5240524" y="644890"/>
                  <a:pt x="5274077" y="655978"/>
                </a:cubicBezTo>
                <a:cubicBezTo>
                  <a:pt x="5388582" y="694066"/>
                  <a:pt x="5367022" y="644784"/>
                  <a:pt x="5371217" y="614372"/>
                </a:cubicBezTo>
                <a:cubicBezTo>
                  <a:pt x="5375856" y="577567"/>
                  <a:pt x="5319010" y="537578"/>
                  <a:pt x="5364523" y="502501"/>
                </a:cubicBezTo>
                <a:cubicBezTo>
                  <a:pt x="5425408" y="508891"/>
                  <a:pt x="5433299" y="538191"/>
                  <a:pt x="5457871" y="558285"/>
                </a:cubicBezTo>
                <a:cubicBezTo>
                  <a:pt x="5530352" y="617005"/>
                  <a:pt x="5609566" y="664386"/>
                  <a:pt x="5750580" y="663503"/>
                </a:cubicBezTo>
                <a:cubicBezTo>
                  <a:pt x="5864519" y="662926"/>
                  <a:pt x="5966527" y="666650"/>
                  <a:pt x="5976618" y="582652"/>
                </a:cubicBezTo>
                <a:cubicBezTo>
                  <a:pt x="5978145" y="569455"/>
                  <a:pt x="5990792" y="562346"/>
                  <a:pt x="6009346" y="559470"/>
                </a:cubicBezTo>
                <a:cubicBezTo>
                  <a:pt x="6030639" y="568485"/>
                  <a:pt x="6052592" y="577083"/>
                  <a:pt x="6069735" y="587803"/>
                </a:cubicBezTo>
                <a:cubicBezTo>
                  <a:pt x="6126182" y="623812"/>
                  <a:pt x="6196945" y="634730"/>
                  <a:pt x="6270319" y="643982"/>
                </a:cubicBezTo>
                <a:cubicBezTo>
                  <a:pt x="6317101" y="649940"/>
                  <a:pt x="6363466" y="657107"/>
                  <a:pt x="6406781" y="672327"/>
                </a:cubicBezTo>
                <a:cubicBezTo>
                  <a:pt x="6433586" y="681598"/>
                  <a:pt x="6454928" y="693402"/>
                  <a:pt x="6469508" y="708574"/>
                </a:cubicBezTo>
                <a:cubicBezTo>
                  <a:pt x="6482729" y="721786"/>
                  <a:pt x="6496225" y="725422"/>
                  <a:pt x="6515869" y="715738"/>
                </a:cubicBezTo>
                <a:cubicBezTo>
                  <a:pt x="6572200" y="688353"/>
                  <a:pt x="6639257" y="676241"/>
                  <a:pt x="6725938" y="691128"/>
                </a:cubicBezTo>
                <a:cubicBezTo>
                  <a:pt x="6752109" y="695629"/>
                  <a:pt x="6772625" y="691505"/>
                  <a:pt x="6778240" y="678998"/>
                </a:cubicBezTo>
                <a:cubicBezTo>
                  <a:pt x="6784286" y="665981"/>
                  <a:pt x="6794269" y="655280"/>
                  <a:pt x="6806944" y="646178"/>
                </a:cubicBezTo>
                <a:lnTo>
                  <a:pt x="6830632" y="633915"/>
                </a:lnTo>
                <a:lnTo>
                  <a:pt x="6858072" y="646178"/>
                </a:lnTo>
                <a:cubicBezTo>
                  <a:pt x="6872754" y="655280"/>
                  <a:pt x="6884317" y="665981"/>
                  <a:pt x="6891322" y="678998"/>
                </a:cubicBezTo>
                <a:cubicBezTo>
                  <a:pt x="6897826" y="691505"/>
                  <a:pt x="6921592" y="695629"/>
                  <a:pt x="6951905" y="691128"/>
                </a:cubicBezTo>
                <a:cubicBezTo>
                  <a:pt x="7052317" y="676241"/>
                  <a:pt x="7129994" y="688353"/>
                  <a:pt x="7195246" y="715738"/>
                </a:cubicBezTo>
                <a:cubicBezTo>
                  <a:pt x="7217999" y="725422"/>
                  <a:pt x="7233634" y="721786"/>
                  <a:pt x="7248949" y="708574"/>
                </a:cubicBezTo>
                <a:cubicBezTo>
                  <a:pt x="7265838" y="693402"/>
                  <a:pt x="7290560" y="681598"/>
                  <a:pt x="7321609" y="672327"/>
                </a:cubicBezTo>
                <a:cubicBezTo>
                  <a:pt x="7371785" y="657107"/>
                  <a:pt x="7425493" y="649940"/>
                  <a:pt x="7479684" y="643982"/>
                </a:cubicBezTo>
                <a:cubicBezTo>
                  <a:pt x="7564679" y="634730"/>
                  <a:pt x="7646649" y="623812"/>
                  <a:pt x="7712035" y="587803"/>
                </a:cubicBezTo>
                <a:cubicBezTo>
                  <a:pt x="7731892" y="577083"/>
                  <a:pt x="7757322" y="568485"/>
                  <a:pt x="7781987" y="559470"/>
                </a:cubicBezTo>
                <a:cubicBezTo>
                  <a:pt x="7803481" y="562346"/>
                  <a:pt x="7818130" y="569455"/>
                  <a:pt x="7819900" y="582652"/>
                </a:cubicBezTo>
                <a:cubicBezTo>
                  <a:pt x="7831588" y="666650"/>
                  <a:pt x="7949751" y="662926"/>
                  <a:pt x="8081736" y="663503"/>
                </a:cubicBezTo>
                <a:cubicBezTo>
                  <a:pt x="8245081" y="664386"/>
                  <a:pt x="8336842" y="617005"/>
                  <a:pt x="8420801" y="558285"/>
                </a:cubicBezTo>
                <a:cubicBezTo>
                  <a:pt x="8449265" y="538191"/>
                  <a:pt x="8458404" y="508890"/>
                  <a:pt x="8528933" y="502501"/>
                </a:cubicBezTo>
                <a:cubicBezTo>
                  <a:pt x="8581654" y="537578"/>
                  <a:pt x="8515805" y="577567"/>
                  <a:pt x="8521178" y="614372"/>
                </a:cubicBezTo>
                <a:cubicBezTo>
                  <a:pt x="8526038" y="644784"/>
                  <a:pt x="8501063" y="694066"/>
                  <a:pt x="8633702" y="655978"/>
                </a:cubicBezTo>
                <a:cubicBezTo>
                  <a:pt x="8672570" y="644890"/>
                  <a:pt x="8692811" y="659300"/>
                  <a:pt x="8691231" y="674418"/>
                </a:cubicBezTo>
                <a:cubicBezTo>
                  <a:pt x="8675345" y="796871"/>
                  <a:pt x="8935518" y="746101"/>
                  <a:pt x="9047908" y="788104"/>
                </a:cubicBezTo>
                <a:cubicBezTo>
                  <a:pt x="9078021" y="799946"/>
                  <a:pt x="9142627" y="789836"/>
                  <a:pt x="9163628" y="773163"/>
                </a:cubicBezTo>
                <a:cubicBezTo>
                  <a:pt x="9298789" y="667347"/>
                  <a:pt x="9535801" y="657923"/>
                  <a:pt x="9754459" y="610207"/>
                </a:cubicBezTo>
                <a:cubicBezTo>
                  <a:pt x="9814490" y="668575"/>
                  <a:pt x="9808123" y="737017"/>
                  <a:pt x="9838868" y="799511"/>
                </a:cubicBezTo>
                <a:cubicBezTo>
                  <a:pt x="9870579" y="864422"/>
                  <a:pt x="9910733" y="865324"/>
                  <a:pt x="10085808" y="816231"/>
                </a:cubicBezTo>
                <a:cubicBezTo>
                  <a:pt x="10072804" y="953901"/>
                  <a:pt x="10072804" y="953901"/>
                  <a:pt x="10334338" y="917517"/>
                </a:cubicBezTo>
                <a:cubicBezTo>
                  <a:pt x="10328982" y="953657"/>
                  <a:pt x="10408594" y="989371"/>
                  <a:pt x="10516076" y="1018726"/>
                </a:cubicBezTo>
                <a:lnTo>
                  <a:pt x="10535302" y="1023522"/>
                </a:lnTo>
                <a:lnTo>
                  <a:pt x="10542819" y="1023458"/>
                </a:lnTo>
                <a:cubicBezTo>
                  <a:pt x="10579419" y="1025941"/>
                  <a:pt x="10603227" y="1033454"/>
                  <a:pt x="10623994" y="1041996"/>
                </a:cubicBezTo>
                <a:lnTo>
                  <a:pt x="10629774" y="1044511"/>
                </a:lnTo>
                <a:lnTo>
                  <a:pt x="10727305" y="1063419"/>
                </a:lnTo>
                <a:lnTo>
                  <a:pt x="10761785" y="1068017"/>
                </a:lnTo>
                <a:lnTo>
                  <a:pt x="10775688" y="1065268"/>
                </a:lnTo>
                <a:cubicBezTo>
                  <a:pt x="10790070" y="1060209"/>
                  <a:pt x="10805275" y="1052670"/>
                  <a:pt x="10821837" y="1042232"/>
                </a:cubicBezTo>
                <a:cubicBezTo>
                  <a:pt x="10987041" y="937564"/>
                  <a:pt x="11011156" y="925596"/>
                  <a:pt x="11122438" y="1004583"/>
                </a:cubicBezTo>
                <a:lnTo>
                  <a:pt x="11171433" y="1040550"/>
                </a:lnTo>
                <a:lnTo>
                  <a:pt x="11183724" y="1045316"/>
                </a:lnTo>
                <a:lnTo>
                  <a:pt x="11199690" y="1048085"/>
                </a:lnTo>
                <a:cubicBezTo>
                  <a:pt x="11210452" y="1048499"/>
                  <a:pt x="11222752" y="1048442"/>
                  <a:pt x="11232475" y="1049340"/>
                </a:cubicBezTo>
                <a:cubicBezTo>
                  <a:pt x="11272445" y="1020057"/>
                  <a:pt x="11206789" y="982961"/>
                  <a:pt x="11302451" y="949091"/>
                </a:cubicBezTo>
                <a:lnTo>
                  <a:pt x="11484849" y="1057667"/>
                </a:lnTo>
                <a:lnTo>
                  <a:pt x="11512818" y="1048926"/>
                </a:lnTo>
                <a:cubicBezTo>
                  <a:pt x="11553007" y="1039695"/>
                  <a:pt x="11597385" y="1034194"/>
                  <a:pt x="11642481" y="1029355"/>
                </a:cubicBezTo>
                <a:lnTo>
                  <a:pt x="11714551" y="1020966"/>
                </a:lnTo>
                <a:lnTo>
                  <a:pt x="11714551" y="1022389"/>
                </a:lnTo>
                <a:lnTo>
                  <a:pt x="11728519" y="1020975"/>
                </a:lnTo>
                <a:lnTo>
                  <a:pt x="11741691" y="1019651"/>
                </a:lnTo>
                <a:lnTo>
                  <a:pt x="11743999" y="1019424"/>
                </a:lnTo>
                <a:cubicBezTo>
                  <a:pt x="11745037" y="1019320"/>
                  <a:pt x="11744948" y="1019326"/>
                  <a:pt x="11742709" y="1019549"/>
                </a:cubicBezTo>
                <a:lnTo>
                  <a:pt x="11741691" y="1019651"/>
                </a:lnTo>
                <a:lnTo>
                  <a:pt x="11738529" y="1019963"/>
                </a:lnTo>
                <a:cubicBezTo>
                  <a:pt x="11729455" y="1020837"/>
                  <a:pt x="11718720" y="1021778"/>
                  <a:pt x="11771791" y="1015977"/>
                </a:cubicBezTo>
                <a:cubicBezTo>
                  <a:pt x="11774317" y="1015701"/>
                  <a:pt x="11812546" y="1011974"/>
                  <a:pt x="11834157" y="1009499"/>
                </a:cubicBezTo>
                <a:lnTo>
                  <a:pt x="11843354" y="1008273"/>
                </a:lnTo>
                <a:lnTo>
                  <a:pt x="11843354" y="1000151"/>
                </a:lnTo>
                <a:lnTo>
                  <a:pt x="11893955" y="983740"/>
                </a:lnTo>
                <a:cubicBezTo>
                  <a:pt x="11928061" y="969285"/>
                  <a:pt x="11955951" y="949359"/>
                  <a:pt x="11974160" y="920897"/>
                </a:cubicBezTo>
                <a:cubicBezTo>
                  <a:pt x="12002698" y="876981"/>
                  <a:pt x="12076554" y="851353"/>
                  <a:pt x="12143531" y="823664"/>
                </a:cubicBezTo>
                <a:lnTo>
                  <a:pt x="12192000" y="801163"/>
                </a:lnTo>
                <a:lnTo>
                  <a:pt x="12192000" y="2515690"/>
                </a:lnTo>
                <a:lnTo>
                  <a:pt x="0" y="251569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2D9A0DE9-341A-CEC4-210C-40F2272D1265}"/>
              </a:ext>
            </a:extLst>
          </p:cNvPr>
          <p:cNvSpPr>
            <a:spLocks noGrp="1"/>
          </p:cNvSpPr>
          <p:nvPr>
            <p:ph type="title"/>
          </p:nvPr>
        </p:nvSpPr>
        <p:spPr>
          <a:xfrm>
            <a:off x="838200" y="365125"/>
            <a:ext cx="10515600" cy="930275"/>
          </a:xfrm>
        </p:spPr>
        <p:txBody>
          <a:bodyPr>
            <a:normAutofit/>
          </a:bodyPr>
          <a:lstStyle/>
          <a:p>
            <a:r>
              <a:rPr lang="en-GB" dirty="0"/>
              <a:t>Effects of Cybercrime</a:t>
            </a:r>
          </a:p>
        </p:txBody>
      </p:sp>
      <p:sp>
        <p:nvSpPr>
          <p:cNvPr id="3" name="Content Placeholder 2">
            <a:extLst>
              <a:ext uri="{FF2B5EF4-FFF2-40B4-BE49-F238E27FC236}">
                <a16:creationId xmlns:a16="http://schemas.microsoft.com/office/drawing/2014/main" id="{25485840-7F20-5515-A154-B22AE25152CA}"/>
              </a:ext>
            </a:extLst>
          </p:cNvPr>
          <p:cNvSpPr>
            <a:spLocks/>
          </p:cNvSpPr>
          <p:nvPr/>
        </p:nvSpPr>
        <p:spPr>
          <a:xfrm>
            <a:off x="293445" y="1421254"/>
            <a:ext cx="3236289" cy="4636270"/>
          </a:xfrm>
          <a:prstGeom prst="rect">
            <a:avLst/>
          </a:prstGeom>
        </p:spPr>
        <p:txBody>
          <a:bodyPr/>
          <a:lstStyle/>
          <a:p>
            <a:pPr defTabSz="667512">
              <a:spcAft>
                <a:spcPts val="600"/>
              </a:spcAft>
            </a:pPr>
            <a:r>
              <a:rPr lang="en-GB" sz="1314" u="sng" dirty="0"/>
              <a:t>Effects </a:t>
            </a:r>
          </a:p>
          <a:p>
            <a:pPr marL="285750" indent="-285750" defTabSz="667512">
              <a:spcAft>
                <a:spcPts val="600"/>
              </a:spcAft>
              <a:buFont typeface="Arial" panose="020B0604020202020204" pitchFamily="34" charset="0"/>
              <a:buChar char="•"/>
            </a:pPr>
            <a:r>
              <a:rPr lang="en-GB" sz="1314" kern="1200" dirty="0">
                <a:solidFill>
                  <a:schemeClr val="tx1"/>
                </a:solidFill>
                <a:latin typeface="+mn-lt"/>
                <a:ea typeface="+mn-ea"/>
                <a:cs typeface="+mn-cs"/>
              </a:rPr>
              <a:t>Financial losses</a:t>
            </a:r>
          </a:p>
          <a:p>
            <a:pPr marL="285750" indent="-285750" defTabSz="667512">
              <a:spcAft>
                <a:spcPts val="600"/>
              </a:spcAft>
              <a:buFont typeface="Arial" panose="020B0604020202020204" pitchFamily="34" charset="0"/>
              <a:buChar char="•"/>
            </a:pPr>
            <a:r>
              <a:rPr lang="en-GB" sz="1314" dirty="0"/>
              <a:t>Damaged reputation of companies if personal data is leaked</a:t>
            </a:r>
          </a:p>
          <a:p>
            <a:pPr marL="285750" indent="-285750" defTabSz="667512">
              <a:spcAft>
                <a:spcPts val="600"/>
              </a:spcAft>
              <a:buFont typeface="Arial" panose="020B0604020202020204" pitchFamily="34" charset="0"/>
              <a:buChar char="•"/>
            </a:pPr>
            <a:r>
              <a:rPr lang="en-GB" sz="1314" kern="1200" dirty="0">
                <a:solidFill>
                  <a:schemeClr val="tx1"/>
                </a:solidFill>
                <a:latin typeface="+mn-lt"/>
                <a:ea typeface="+mn-ea"/>
                <a:cs typeface="+mn-cs"/>
              </a:rPr>
              <a:t>Government could be </a:t>
            </a:r>
            <a:r>
              <a:rPr lang="en-GB" sz="1314" dirty="0"/>
              <a:t>using the money for other priorities within the country</a:t>
            </a:r>
          </a:p>
          <a:p>
            <a:pPr defTabSz="667512">
              <a:spcAft>
                <a:spcPts val="600"/>
              </a:spcAft>
            </a:pPr>
            <a:r>
              <a:rPr lang="en-GB" sz="1314" kern="1200" dirty="0">
                <a:solidFill>
                  <a:schemeClr val="tx1"/>
                </a:solidFill>
                <a:latin typeface="+mn-lt"/>
                <a:ea typeface="+mn-ea"/>
                <a:cs typeface="+mn-cs"/>
              </a:rPr>
              <a:t>(Viraja and Purandare, 2021)</a:t>
            </a:r>
          </a:p>
          <a:p>
            <a:pPr marL="285750" indent="-285750" defTabSz="667512">
              <a:spcAft>
                <a:spcPts val="600"/>
              </a:spcAft>
              <a:buFont typeface="Arial" panose="020B0604020202020204" pitchFamily="34" charset="0"/>
              <a:buChar char="•"/>
            </a:pPr>
            <a:r>
              <a:rPr lang="en-GB" sz="1314" dirty="0"/>
              <a:t>Under reporting of economic cybercrime incidents</a:t>
            </a:r>
          </a:p>
          <a:p>
            <a:pPr marL="285750" indent="-285750" defTabSz="667512">
              <a:spcAft>
                <a:spcPts val="600"/>
              </a:spcAft>
              <a:buFont typeface="Arial" panose="020B0604020202020204" pitchFamily="34" charset="0"/>
              <a:buChar char="•"/>
            </a:pPr>
            <a:r>
              <a:rPr lang="en-GB" sz="1314" kern="1200" dirty="0">
                <a:solidFill>
                  <a:schemeClr val="tx1"/>
                </a:solidFill>
                <a:latin typeface="+mn-lt"/>
                <a:ea typeface="+mn-ea"/>
                <a:cs typeface="+mn-cs"/>
              </a:rPr>
              <a:t>Constant grow</a:t>
            </a:r>
            <a:r>
              <a:rPr lang="en-GB" sz="1314" dirty="0"/>
              <a:t>th  to cybercrime leads to communication issues internationally between agencies.</a:t>
            </a:r>
          </a:p>
          <a:p>
            <a:pPr defTabSz="667512">
              <a:spcAft>
                <a:spcPts val="600"/>
              </a:spcAft>
            </a:pPr>
            <a:r>
              <a:rPr lang="en-GB" sz="1400" dirty="0">
                <a:solidFill>
                  <a:prstClr val="black"/>
                </a:solidFill>
                <a:latin typeface="Aptos" panose="02110004020202020204"/>
              </a:rPr>
              <a:t>(Akdemir, Sungur and Basaranel, 2020)</a:t>
            </a:r>
            <a:endParaRPr lang="en-GB" sz="1314" dirty="0"/>
          </a:p>
          <a:p>
            <a:pPr marL="285750" indent="-285750" defTabSz="667512">
              <a:spcAft>
                <a:spcPts val="600"/>
              </a:spcAft>
              <a:buFont typeface="Arial" panose="020B0604020202020204" pitchFamily="34" charset="0"/>
              <a:buChar char="•"/>
            </a:pPr>
            <a:r>
              <a:rPr lang="en-GB" sz="1314" dirty="0"/>
              <a:t>IP Theft uses other identities, is a form of copy right, costs UK government the most when it comes to cybercrimes (Crown Prosecution Service, 2019)</a:t>
            </a:r>
            <a:endParaRPr lang="en-GB" sz="1314" kern="1200" dirty="0">
              <a:solidFill>
                <a:schemeClr val="tx1"/>
              </a:solidFill>
              <a:latin typeface="+mn-lt"/>
              <a:ea typeface="+mn-ea"/>
              <a:cs typeface="+mn-cs"/>
            </a:endParaRPr>
          </a:p>
        </p:txBody>
      </p:sp>
      <p:pic>
        <p:nvPicPr>
          <p:cNvPr id="6" name="Picture 5">
            <a:extLst>
              <a:ext uri="{FF2B5EF4-FFF2-40B4-BE49-F238E27FC236}">
                <a16:creationId xmlns:a16="http://schemas.microsoft.com/office/drawing/2014/main" id="{4C673613-7965-AB2A-EF38-E97E955DBFB9}"/>
              </a:ext>
            </a:extLst>
          </p:cNvPr>
          <p:cNvPicPr>
            <a:picLocks noChangeAspect="1"/>
          </p:cNvPicPr>
          <p:nvPr/>
        </p:nvPicPr>
        <p:blipFill>
          <a:blip r:embed="rId3"/>
          <a:stretch>
            <a:fillRect/>
          </a:stretch>
        </p:blipFill>
        <p:spPr>
          <a:xfrm>
            <a:off x="3591957" y="1867515"/>
            <a:ext cx="8162153" cy="4151189"/>
          </a:xfrm>
          <a:prstGeom prst="rect">
            <a:avLst/>
          </a:prstGeom>
        </p:spPr>
      </p:pic>
      <p:sp>
        <p:nvSpPr>
          <p:cNvPr id="9" name="TextBox 8">
            <a:extLst>
              <a:ext uri="{FF2B5EF4-FFF2-40B4-BE49-F238E27FC236}">
                <a16:creationId xmlns:a16="http://schemas.microsoft.com/office/drawing/2014/main" id="{E3A06B85-2CF7-D924-0B7F-051337A304A7}"/>
              </a:ext>
            </a:extLst>
          </p:cNvPr>
          <p:cNvSpPr txBox="1"/>
          <p:nvPr/>
        </p:nvSpPr>
        <p:spPr>
          <a:xfrm>
            <a:off x="8613991" y="2047122"/>
            <a:ext cx="1816538" cy="294568"/>
          </a:xfrm>
          <a:prstGeom prst="rect">
            <a:avLst/>
          </a:prstGeom>
          <a:noFill/>
        </p:spPr>
        <p:txBody>
          <a:bodyPr wrap="square">
            <a:spAutoFit/>
          </a:bodyPr>
          <a:lstStyle/>
          <a:p>
            <a:pPr defTabSz="667512">
              <a:spcAft>
                <a:spcPts val="600"/>
              </a:spcAft>
            </a:pPr>
            <a:r>
              <a:rPr lang="en-GB" sz="1314" kern="1200" dirty="0">
                <a:solidFill>
                  <a:schemeClr val="tx1"/>
                </a:solidFill>
                <a:latin typeface="+mn-lt"/>
                <a:ea typeface="+mn-ea"/>
                <a:cs typeface="+mn-cs"/>
              </a:rPr>
              <a:t>(Cabinet Office , 2021)</a:t>
            </a:r>
            <a:endParaRPr lang="en-GB" dirty="0"/>
          </a:p>
        </p:txBody>
      </p:sp>
      <p:sp>
        <p:nvSpPr>
          <p:cNvPr id="15" name="TextBox 14">
            <a:extLst>
              <a:ext uri="{FF2B5EF4-FFF2-40B4-BE49-F238E27FC236}">
                <a16:creationId xmlns:a16="http://schemas.microsoft.com/office/drawing/2014/main" id="{E55B4F32-4003-9896-CDE0-903A2090268D}"/>
              </a:ext>
            </a:extLst>
          </p:cNvPr>
          <p:cNvSpPr txBox="1"/>
          <p:nvPr/>
        </p:nvSpPr>
        <p:spPr>
          <a:xfrm>
            <a:off x="4054488" y="1151841"/>
            <a:ext cx="7237089" cy="646331"/>
          </a:xfrm>
          <a:prstGeom prst="rect">
            <a:avLst/>
          </a:prstGeom>
          <a:noFill/>
        </p:spPr>
        <p:txBody>
          <a:bodyPr wrap="square">
            <a:spAutoFit/>
          </a:bodyPr>
          <a:lstStyle/>
          <a:p>
            <a:pPr defTabSz="667512">
              <a:spcAft>
                <a:spcPts val="600"/>
              </a:spcAft>
            </a:pPr>
            <a:r>
              <a:rPr lang="en-GB" sz="1800" kern="1200" dirty="0">
                <a:solidFill>
                  <a:schemeClr val="tx1"/>
                </a:solidFill>
                <a:latin typeface="+mn-lt"/>
                <a:ea typeface="+mn-ea"/>
                <a:cs typeface="+mn-cs"/>
              </a:rPr>
              <a:t>Cybercrime on average costs the government £2.7 billion a year in the UK (Cabinet Office , 2021).</a:t>
            </a:r>
          </a:p>
        </p:txBody>
      </p:sp>
    </p:spTree>
    <p:extLst>
      <p:ext uri="{BB962C8B-B14F-4D97-AF65-F5344CB8AC3E}">
        <p14:creationId xmlns:p14="http://schemas.microsoft.com/office/powerpoint/2010/main" val="2436723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AEFCB9-5C85-A06E-CBB7-11C73DE37F80}"/>
              </a:ext>
            </a:extLst>
          </p:cNvPr>
          <p:cNvSpPr>
            <a:spLocks noGrp="1"/>
          </p:cNvSpPr>
          <p:nvPr>
            <p:ph type="title"/>
          </p:nvPr>
        </p:nvSpPr>
        <p:spPr>
          <a:xfrm>
            <a:off x="645065" y="1097280"/>
            <a:ext cx="3796306" cy="5172891"/>
          </a:xfrm>
        </p:spPr>
        <p:txBody>
          <a:bodyPr anchor="ctr">
            <a:normAutofit/>
          </a:bodyPr>
          <a:lstStyle/>
          <a:p>
            <a:r>
              <a:rPr lang="en-GB" sz="4800" u="sng" dirty="0"/>
              <a:t>Exploitation of vulnerable</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E10D261-F58A-8B09-C12E-991628A7FD34}"/>
              </a:ext>
            </a:extLst>
          </p:cNvPr>
          <p:cNvGraphicFramePr>
            <a:graphicFrameLocks noGrp="1"/>
          </p:cNvGraphicFramePr>
          <p:nvPr>
            <p:ph idx="1"/>
            <p:extLst>
              <p:ext uri="{D42A27DB-BD31-4B8C-83A1-F6EECF244321}">
                <p14:modId xmlns:p14="http://schemas.microsoft.com/office/powerpoint/2010/main" val="2148458024"/>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358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wipe(down)">
                                      <p:cBhvr>
                                        <p:cTn id="14" dur="580">
                                          <p:stCondLst>
                                            <p:cond delay="0"/>
                                          </p:stCondLst>
                                        </p:cTn>
                                        <p:tgtEl>
                                          <p:spTgt spid="5"/>
                                        </p:tgtEl>
                                      </p:cBhvr>
                                    </p:animEffect>
                                    <p:anim calcmode="lin" valueType="num">
                                      <p:cBhvr>
                                        <p:cTn id="15"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0" dur="26">
                                          <p:stCondLst>
                                            <p:cond delay="650"/>
                                          </p:stCondLst>
                                        </p:cTn>
                                        <p:tgtEl>
                                          <p:spTgt spid="5"/>
                                        </p:tgtEl>
                                      </p:cBhvr>
                                      <p:to x="100000" y="60000"/>
                                    </p:animScale>
                                    <p:animScale>
                                      <p:cBhvr>
                                        <p:cTn id="21" dur="166" decel="50000">
                                          <p:stCondLst>
                                            <p:cond delay="676"/>
                                          </p:stCondLst>
                                        </p:cTn>
                                        <p:tgtEl>
                                          <p:spTgt spid="5"/>
                                        </p:tgtEl>
                                      </p:cBhvr>
                                      <p:to x="100000" y="100000"/>
                                    </p:animScale>
                                    <p:animScale>
                                      <p:cBhvr>
                                        <p:cTn id="22" dur="26">
                                          <p:stCondLst>
                                            <p:cond delay="1312"/>
                                          </p:stCondLst>
                                        </p:cTn>
                                        <p:tgtEl>
                                          <p:spTgt spid="5"/>
                                        </p:tgtEl>
                                      </p:cBhvr>
                                      <p:to x="100000" y="80000"/>
                                    </p:animScale>
                                    <p:animScale>
                                      <p:cBhvr>
                                        <p:cTn id="23" dur="166" decel="50000">
                                          <p:stCondLst>
                                            <p:cond delay="1338"/>
                                          </p:stCondLst>
                                        </p:cTn>
                                        <p:tgtEl>
                                          <p:spTgt spid="5"/>
                                        </p:tgtEl>
                                      </p:cBhvr>
                                      <p:to x="100000" y="100000"/>
                                    </p:animScale>
                                    <p:animScale>
                                      <p:cBhvr>
                                        <p:cTn id="24" dur="26">
                                          <p:stCondLst>
                                            <p:cond delay="1642"/>
                                          </p:stCondLst>
                                        </p:cTn>
                                        <p:tgtEl>
                                          <p:spTgt spid="5"/>
                                        </p:tgtEl>
                                      </p:cBhvr>
                                      <p:to x="100000" y="90000"/>
                                    </p:animScale>
                                    <p:animScale>
                                      <p:cBhvr>
                                        <p:cTn id="25" dur="166" decel="50000">
                                          <p:stCondLst>
                                            <p:cond delay="1668"/>
                                          </p:stCondLst>
                                        </p:cTn>
                                        <p:tgtEl>
                                          <p:spTgt spid="5"/>
                                        </p:tgtEl>
                                      </p:cBhvr>
                                      <p:to x="100000" y="100000"/>
                                    </p:animScale>
                                    <p:animScale>
                                      <p:cBhvr>
                                        <p:cTn id="26" dur="26">
                                          <p:stCondLst>
                                            <p:cond delay="1808"/>
                                          </p:stCondLst>
                                        </p:cTn>
                                        <p:tgtEl>
                                          <p:spTgt spid="5"/>
                                        </p:tgtEl>
                                      </p:cBhvr>
                                      <p:to x="100000" y="95000"/>
                                    </p:animScale>
                                    <p:animScale>
                                      <p:cBhvr>
                                        <p:cTn id="27" dur="166" decel="50000">
                                          <p:stCondLst>
                                            <p:cond delay="1834"/>
                                          </p:stCondLst>
                                        </p:cTn>
                                        <p:tgtEl>
                                          <p:spTgt spid="5"/>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1"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ipe(down)">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2"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wheel(1)">
                                      <p:cBhvr>
                                        <p:cTn id="3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6A0B44-9E88-4CA9-4CBA-7DC0370FEED7}"/>
              </a:ext>
            </a:extLst>
          </p:cNvPr>
          <p:cNvSpPr>
            <a:spLocks noGrp="1"/>
          </p:cNvSpPr>
          <p:nvPr>
            <p:ph type="title"/>
          </p:nvPr>
        </p:nvSpPr>
        <p:spPr>
          <a:xfrm>
            <a:off x="1043631" y="809898"/>
            <a:ext cx="10173010" cy="1554480"/>
          </a:xfrm>
        </p:spPr>
        <p:txBody>
          <a:bodyPr anchor="ctr">
            <a:normAutofit/>
          </a:bodyPr>
          <a:lstStyle/>
          <a:p>
            <a:r>
              <a:rPr lang="en-GB" sz="4800" dirty="0"/>
              <a:t>Impact of exploitation on victims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926EBF-71C7-75B0-0BAD-FBA716E3F906}"/>
              </a:ext>
            </a:extLst>
          </p:cNvPr>
          <p:cNvGraphicFramePr>
            <a:graphicFrameLocks noGrp="1"/>
          </p:cNvGraphicFramePr>
          <p:nvPr>
            <p:ph idx="1"/>
            <p:extLst>
              <p:ext uri="{D42A27DB-BD31-4B8C-83A1-F6EECF244321}">
                <p14:modId xmlns:p14="http://schemas.microsoft.com/office/powerpoint/2010/main" val="2646350508"/>
              </p:ext>
            </p:extLst>
          </p:nvPr>
        </p:nvGraphicFramePr>
        <p:xfrm>
          <a:off x="975360" y="2891740"/>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6373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D11FD0E-2D27-4A5A-949D-222E61ECB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1BC8109F-B452-45EE-8BB3-65433C039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EB2E346-E3B5-97C1-96D6-6C5C81B6DE96}"/>
              </a:ext>
            </a:extLst>
          </p:cNvPr>
          <p:cNvSpPr>
            <a:spLocks noGrp="1"/>
          </p:cNvSpPr>
          <p:nvPr>
            <p:ph type="title"/>
          </p:nvPr>
        </p:nvSpPr>
        <p:spPr>
          <a:xfrm>
            <a:off x="1887794" y="279400"/>
            <a:ext cx="9466007" cy="1892300"/>
          </a:xfrm>
        </p:spPr>
        <p:txBody>
          <a:bodyPr vert="horz" lIns="91440" tIns="45720" rIns="91440" bIns="45720" rtlCol="0" anchor="ctr">
            <a:normAutofit/>
          </a:bodyPr>
          <a:lstStyle/>
          <a:p>
            <a:r>
              <a:rPr lang="en-US" kern="1200" dirty="0">
                <a:solidFill>
                  <a:schemeClr val="tx1"/>
                </a:solidFill>
                <a:latin typeface="+mj-lt"/>
                <a:ea typeface="+mj-ea"/>
                <a:cs typeface="+mj-cs"/>
              </a:rPr>
              <a:t>Advances in Technology </a:t>
            </a:r>
          </a:p>
        </p:txBody>
      </p:sp>
      <p:graphicFrame>
        <p:nvGraphicFramePr>
          <p:cNvPr id="38" name="TextBox 10">
            <a:extLst>
              <a:ext uri="{FF2B5EF4-FFF2-40B4-BE49-F238E27FC236}">
                <a16:creationId xmlns:a16="http://schemas.microsoft.com/office/drawing/2014/main" id="{DE3E1E0D-3C8B-7E27-9B4C-51E5516078F9}"/>
              </a:ext>
            </a:extLst>
          </p:cNvPr>
          <p:cNvGraphicFramePr/>
          <p:nvPr>
            <p:extLst>
              <p:ext uri="{D42A27DB-BD31-4B8C-83A1-F6EECF244321}">
                <p14:modId xmlns:p14="http://schemas.microsoft.com/office/powerpoint/2010/main" val="937715922"/>
              </p:ext>
            </p:extLst>
          </p:nvPr>
        </p:nvGraphicFramePr>
        <p:xfrm>
          <a:off x="575187" y="1120878"/>
          <a:ext cx="11356258" cy="5056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94117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30C7A6-A238-1304-0173-72687EC8E83E}"/>
              </a:ext>
            </a:extLst>
          </p:cNvPr>
          <p:cNvSpPr>
            <a:spLocks noGrp="1"/>
          </p:cNvSpPr>
          <p:nvPr>
            <p:ph type="title"/>
          </p:nvPr>
        </p:nvSpPr>
        <p:spPr>
          <a:xfrm>
            <a:off x="1383564" y="348865"/>
            <a:ext cx="9718111" cy="1576446"/>
          </a:xfrm>
        </p:spPr>
        <p:txBody>
          <a:bodyPr anchor="ctr">
            <a:normAutofit/>
          </a:bodyPr>
          <a:lstStyle/>
          <a:p>
            <a:r>
              <a:rPr lang="en-GB" sz="4000" u="sng" dirty="0">
                <a:solidFill>
                  <a:srgbClr val="FFFFFF"/>
                </a:solidFill>
              </a:rPr>
              <a:t>Cybercrime and the 4 P’s</a:t>
            </a:r>
          </a:p>
        </p:txBody>
      </p:sp>
      <p:graphicFrame>
        <p:nvGraphicFramePr>
          <p:cNvPr id="5" name="Content Placeholder 2">
            <a:extLst>
              <a:ext uri="{FF2B5EF4-FFF2-40B4-BE49-F238E27FC236}">
                <a16:creationId xmlns:a16="http://schemas.microsoft.com/office/drawing/2014/main" id="{7E2AB985-8C5F-0168-8813-78B56A194039}"/>
              </a:ext>
            </a:extLst>
          </p:cNvPr>
          <p:cNvGraphicFramePr>
            <a:graphicFrameLocks noGrp="1"/>
          </p:cNvGraphicFramePr>
          <p:nvPr>
            <p:ph idx="1"/>
            <p:extLst>
              <p:ext uri="{D42A27DB-BD31-4B8C-83A1-F6EECF244321}">
                <p14:modId xmlns:p14="http://schemas.microsoft.com/office/powerpoint/2010/main" val="302313346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16AAA38-B3C6-5695-31F3-1A75A8661C88}"/>
              </a:ext>
            </a:extLst>
          </p:cNvPr>
          <p:cNvSpPr txBox="1"/>
          <p:nvPr/>
        </p:nvSpPr>
        <p:spPr>
          <a:xfrm>
            <a:off x="10131424" y="6139803"/>
            <a:ext cx="6091084" cy="369332"/>
          </a:xfrm>
          <a:prstGeom prst="rect">
            <a:avLst/>
          </a:prstGeom>
          <a:noFill/>
        </p:spPr>
        <p:txBody>
          <a:bodyPr wrap="square">
            <a:spAutoFit/>
          </a:bodyPr>
          <a:lstStyle/>
          <a:p>
            <a:r>
              <a:rPr lang="en-GB" dirty="0"/>
              <a:t>(HMICFRS, 2023)</a:t>
            </a:r>
          </a:p>
        </p:txBody>
      </p:sp>
    </p:spTree>
    <p:extLst>
      <p:ext uri="{BB962C8B-B14F-4D97-AF65-F5344CB8AC3E}">
        <p14:creationId xmlns:p14="http://schemas.microsoft.com/office/powerpoint/2010/main" val="6068245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E2929-9D69-82A4-83BE-D380ED103441}"/>
              </a:ext>
            </a:extLst>
          </p:cNvPr>
          <p:cNvSpPr>
            <a:spLocks noGrp="1"/>
          </p:cNvSpPr>
          <p:nvPr>
            <p:ph type="title"/>
          </p:nvPr>
        </p:nvSpPr>
        <p:spPr/>
        <p:txBody>
          <a:bodyPr/>
          <a:lstStyle/>
          <a:p>
            <a:r>
              <a:rPr lang="en-GB" u="sng" dirty="0"/>
              <a:t>No Place to Hide strategy – How it combats and prevents crime</a:t>
            </a:r>
          </a:p>
        </p:txBody>
      </p:sp>
      <p:sp>
        <p:nvSpPr>
          <p:cNvPr id="3" name="Content Placeholder 2">
            <a:extLst>
              <a:ext uri="{FF2B5EF4-FFF2-40B4-BE49-F238E27FC236}">
                <a16:creationId xmlns:a16="http://schemas.microsoft.com/office/drawing/2014/main" id="{1E081519-D906-5DE2-1EAA-D1DAA0D60287}"/>
              </a:ext>
            </a:extLst>
          </p:cNvPr>
          <p:cNvSpPr>
            <a:spLocks noGrp="1"/>
          </p:cNvSpPr>
          <p:nvPr>
            <p:ph idx="1"/>
          </p:nvPr>
        </p:nvSpPr>
        <p:spPr>
          <a:xfrm>
            <a:off x="413474" y="2055813"/>
            <a:ext cx="11633199" cy="4802187"/>
          </a:xfrm>
        </p:spPr>
        <p:txBody>
          <a:bodyPr>
            <a:normAutofit/>
          </a:bodyPr>
          <a:lstStyle/>
          <a:p>
            <a:r>
              <a:rPr lang="en-GB" sz="2400" dirty="0"/>
              <a:t>Allocated resources to law enforcement  to ensure they're equipped to tackle the rising quantity and complexity of cybercrime, including support for the NCA's National Cyber Crime Unit (NPCC,2022)</a:t>
            </a:r>
          </a:p>
          <a:p>
            <a:r>
              <a:rPr lang="en-GB" sz="2400" dirty="0"/>
              <a:t>UK Anti-Corruption Strategy 2017-2022</a:t>
            </a:r>
          </a:p>
          <a:p>
            <a:r>
              <a:rPr lang="en-GB" sz="2400" dirty="0"/>
              <a:t>Aims to make the UK hostile towards cybercrime and other serious and organised crimes (Saunders, 2017).</a:t>
            </a:r>
          </a:p>
          <a:p>
            <a:r>
              <a:rPr lang="en-GB" sz="2400" dirty="0"/>
              <a:t>Law enforcement agencies, private sector companies and communities working together</a:t>
            </a:r>
          </a:p>
          <a:p>
            <a:r>
              <a:rPr lang="en-GB" sz="2400" dirty="0"/>
              <a:t>Reduce gaps in the market for criminals to access and exploit(Levi and Maguire, 2004)</a:t>
            </a:r>
          </a:p>
        </p:txBody>
      </p:sp>
    </p:spTree>
    <p:extLst>
      <p:ext uri="{BB962C8B-B14F-4D97-AF65-F5344CB8AC3E}">
        <p14:creationId xmlns:p14="http://schemas.microsoft.com/office/powerpoint/2010/main" val="3384503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2D3768-2063-57B6-B59B-550BDEBD4643}"/>
              </a:ext>
            </a:extLst>
          </p:cNvPr>
          <p:cNvSpPr>
            <a:spLocks noGrp="1"/>
          </p:cNvSpPr>
          <p:nvPr>
            <p:ph type="title"/>
          </p:nvPr>
        </p:nvSpPr>
        <p:spPr>
          <a:xfrm>
            <a:off x="668700" y="587829"/>
            <a:ext cx="3796306" cy="2042160"/>
          </a:xfrm>
        </p:spPr>
        <p:txBody>
          <a:bodyPr anchor="ctr">
            <a:normAutofit/>
          </a:bodyPr>
          <a:lstStyle/>
          <a:p>
            <a:r>
              <a:rPr lang="en-GB" sz="4800" dirty="0"/>
              <a:t>No Place to Hide Strategy </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2962A08-8400-6BAB-958E-567CD9D958DD}"/>
              </a:ext>
            </a:extLst>
          </p:cNvPr>
          <p:cNvGraphicFramePr>
            <a:graphicFrameLocks noGrp="1"/>
          </p:cNvGraphicFramePr>
          <p:nvPr>
            <p:ph idx="1"/>
            <p:extLst>
              <p:ext uri="{D42A27DB-BD31-4B8C-83A1-F6EECF244321}">
                <p14:modId xmlns:p14="http://schemas.microsoft.com/office/powerpoint/2010/main" val="2156425394"/>
              </p:ext>
            </p:extLst>
          </p:nvPr>
        </p:nvGraphicFramePr>
        <p:xfrm>
          <a:off x="5409428" y="590596"/>
          <a:ext cx="5953855" cy="5452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4FA806AB-19C3-48C1-92BF-11F9CCC5ECD0}"/>
              </a:ext>
            </a:extLst>
          </p:cNvPr>
          <p:cNvSpPr txBox="1"/>
          <p:nvPr/>
        </p:nvSpPr>
        <p:spPr>
          <a:xfrm>
            <a:off x="0" y="2752760"/>
            <a:ext cx="5013960" cy="592535"/>
          </a:xfrm>
          <a:prstGeom prst="rect">
            <a:avLst/>
          </a:prstGeom>
          <a:noFill/>
        </p:spPr>
        <p:txBody>
          <a:bodyPr wrap="square">
            <a:spAutoFit/>
          </a:bodyPr>
          <a:lstStyle/>
          <a:p>
            <a:pPr marL="0" lvl="0" indent="0" algn="ctr" defTabSz="444500">
              <a:lnSpc>
                <a:spcPct val="90000"/>
              </a:lnSpc>
              <a:spcBef>
                <a:spcPct val="0"/>
              </a:spcBef>
              <a:spcAft>
                <a:spcPct val="35000"/>
              </a:spcAft>
              <a:buNone/>
            </a:pPr>
            <a:r>
              <a:rPr lang="en-GB" sz="1800" kern="1200" dirty="0"/>
              <a:t>The new strategy aims to reduce serious and organised crime through a five-line structure:</a:t>
            </a:r>
            <a:endParaRPr lang="en-US" sz="1800" kern="1200" dirty="0"/>
          </a:p>
        </p:txBody>
      </p:sp>
    </p:spTree>
    <p:extLst>
      <p:ext uri="{BB962C8B-B14F-4D97-AF65-F5344CB8AC3E}">
        <p14:creationId xmlns:p14="http://schemas.microsoft.com/office/powerpoint/2010/main" val="3691405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53FA52-08FF-765F-1E0E-D000E6D22345}"/>
              </a:ext>
            </a:extLst>
          </p:cNvPr>
          <p:cNvSpPr>
            <a:spLocks noGrp="1"/>
          </p:cNvSpPr>
          <p:nvPr>
            <p:ph type="title"/>
          </p:nvPr>
        </p:nvSpPr>
        <p:spPr>
          <a:xfrm>
            <a:off x="460829" y="535758"/>
            <a:ext cx="10165218" cy="878787"/>
          </a:xfrm>
        </p:spPr>
        <p:txBody>
          <a:bodyPr anchor="b">
            <a:normAutofit/>
          </a:bodyPr>
          <a:lstStyle/>
          <a:p>
            <a:r>
              <a:rPr lang="en-GB" sz="4000" u="sng" dirty="0">
                <a:solidFill>
                  <a:srgbClr val="000000"/>
                </a:solidFill>
              </a:rPr>
              <a:t>In Country </a:t>
            </a:r>
          </a:p>
        </p:txBody>
      </p:sp>
      <p:graphicFrame>
        <p:nvGraphicFramePr>
          <p:cNvPr id="8" name="Content Placeholder 7">
            <a:extLst>
              <a:ext uri="{FF2B5EF4-FFF2-40B4-BE49-F238E27FC236}">
                <a16:creationId xmlns:a16="http://schemas.microsoft.com/office/drawing/2014/main" id="{96FBB541-B7A9-F428-CCE2-FB8675F8AE08}"/>
              </a:ext>
            </a:extLst>
          </p:cNvPr>
          <p:cNvGraphicFramePr>
            <a:graphicFrameLocks noGrp="1"/>
          </p:cNvGraphicFramePr>
          <p:nvPr>
            <p:ph idx="1"/>
            <p:extLst>
              <p:ext uri="{D42A27DB-BD31-4B8C-83A1-F6EECF244321}">
                <p14:modId xmlns:p14="http://schemas.microsoft.com/office/powerpoint/2010/main" val="2316146567"/>
              </p:ext>
            </p:extLst>
          </p:nvPr>
        </p:nvGraphicFramePr>
        <p:xfrm>
          <a:off x="838200" y="1596121"/>
          <a:ext cx="10165218" cy="4518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8506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45" name="Group 4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46" name="Freeform: Shape 4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Freeform: Shape 4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Freeform: Shape 4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E828E887-AF73-D0E0-3D2D-D4882129FC69}"/>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UK Border</a:t>
            </a:r>
          </a:p>
        </p:txBody>
      </p:sp>
      <p:sp>
        <p:nvSpPr>
          <p:cNvPr id="22" name="Content Placeholder 2">
            <a:extLst>
              <a:ext uri="{FF2B5EF4-FFF2-40B4-BE49-F238E27FC236}">
                <a16:creationId xmlns:a16="http://schemas.microsoft.com/office/drawing/2014/main" id="{F16059EF-F11E-E612-6D9D-80FDFDCC92C9}"/>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Strengthening the UK borders </a:t>
            </a:r>
          </a:p>
          <a:p>
            <a:r>
              <a:rPr lang="en-GB" sz="1800" dirty="0">
                <a:solidFill>
                  <a:schemeClr val="tx2"/>
                </a:solidFill>
              </a:rPr>
              <a:t>Destroying and distributing the models and methods criminals use in order to carry out cybercrime.</a:t>
            </a:r>
          </a:p>
          <a:p>
            <a:r>
              <a:rPr lang="en-GB" sz="1800" dirty="0">
                <a:solidFill>
                  <a:schemeClr val="tx2"/>
                </a:solidFill>
              </a:rPr>
              <a:t>Prevent immigration cybercrimes</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83801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ED3100-3941-4F9A-9FAB-4A7A9B4A0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a:extLst>
              <a:ext uri="{FF2B5EF4-FFF2-40B4-BE49-F238E27FC236}">
                <a16:creationId xmlns:a16="http://schemas.microsoft.com/office/drawing/2014/main" id="{8CBEFB3C-8BDC-4A1B-94A5-A6A24CBB6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descr="Low angle view of modern skyscrapers rising straight up against a dramatic sky">
            <a:extLst>
              <a:ext uri="{FF2B5EF4-FFF2-40B4-BE49-F238E27FC236}">
                <a16:creationId xmlns:a16="http://schemas.microsoft.com/office/drawing/2014/main" id="{7BA5F24B-E5BC-D476-18CC-7FF8D5EC46E8}"/>
              </a:ext>
            </a:extLst>
          </p:cNvPr>
          <p:cNvPicPr>
            <a:picLocks noChangeAspect="1"/>
          </p:cNvPicPr>
          <p:nvPr/>
        </p:nvPicPr>
        <p:blipFill rotWithShape="1">
          <a:blip r:embed="rId2">
            <a:duotone>
              <a:schemeClr val="accent1">
                <a:shade val="45000"/>
                <a:satMod val="135000"/>
              </a:schemeClr>
              <a:prstClr val="white"/>
            </a:duotone>
            <a:alphaModFix amt="35000"/>
          </a:blip>
          <a:srcRect t="15730"/>
          <a:stretch/>
        </p:blipFill>
        <p:spPr>
          <a:xfrm>
            <a:off x="20" y="10"/>
            <a:ext cx="12191981" cy="6857989"/>
          </a:xfrm>
          <a:prstGeom prst="rect">
            <a:avLst/>
          </a:prstGeom>
        </p:spPr>
      </p:pic>
      <p:sp>
        <p:nvSpPr>
          <p:cNvPr id="2" name="Title 1">
            <a:extLst>
              <a:ext uri="{FF2B5EF4-FFF2-40B4-BE49-F238E27FC236}">
                <a16:creationId xmlns:a16="http://schemas.microsoft.com/office/drawing/2014/main" id="{DC2690FC-CF20-AEE0-B42D-D4343F57B5E5}"/>
              </a:ext>
            </a:extLst>
          </p:cNvPr>
          <p:cNvSpPr>
            <a:spLocks noGrp="1"/>
          </p:cNvSpPr>
          <p:nvPr>
            <p:ph type="title"/>
          </p:nvPr>
        </p:nvSpPr>
        <p:spPr>
          <a:xfrm>
            <a:off x="1188069" y="381935"/>
            <a:ext cx="5366040" cy="2344840"/>
          </a:xfrm>
        </p:spPr>
        <p:txBody>
          <a:bodyPr anchor="b">
            <a:normAutofit/>
          </a:bodyPr>
          <a:lstStyle/>
          <a:p>
            <a:r>
              <a:rPr lang="en-GB" sz="8000" dirty="0">
                <a:solidFill>
                  <a:srgbClr val="FFFFFF"/>
                </a:solidFill>
              </a:rPr>
              <a:t>International</a:t>
            </a:r>
          </a:p>
        </p:txBody>
      </p:sp>
      <p:grpSp>
        <p:nvGrpSpPr>
          <p:cNvPr id="13" name="Group 12">
            <a:extLst>
              <a:ext uri="{FF2B5EF4-FFF2-40B4-BE49-F238E27FC236}">
                <a16:creationId xmlns:a16="http://schemas.microsoft.com/office/drawing/2014/main" id="{7A9648D6-B41B-42D0-A817-AE2607B0B5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4200" y="554152"/>
            <a:ext cx="574177" cy="1075866"/>
            <a:chOff x="10994200" y="554152"/>
            <a:chExt cx="574177" cy="1075866"/>
          </a:xfrm>
          <a:solidFill>
            <a:srgbClr val="FFFFFF"/>
          </a:solidFill>
        </p:grpSpPr>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388F7E-6ABD-11C3-841E-16CB3A625A68}"/>
              </a:ext>
            </a:extLst>
          </p:cNvPr>
          <p:cNvSpPr>
            <a:spLocks noGrp="1"/>
          </p:cNvSpPr>
          <p:nvPr>
            <p:ph idx="1"/>
          </p:nvPr>
        </p:nvSpPr>
        <p:spPr>
          <a:xfrm>
            <a:off x="1188069" y="3175552"/>
            <a:ext cx="5366041" cy="2809114"/>
          </a:xfrm>
        </p:spPr>
        <p:txBody>
          <a:bodyPr anchor="t">
            <a:normAutofit/>
          </a:bodyPr>
          <a:lstStyle/>
          <a:p>
            <a:r>
              <a:rPr lang="en-GB" sz="2000" dirty="0">
                <a:solidFill>
                  <a:srgbClr val="FFFFFF"/>
                </a:solidFill>
              </a:rPr>
              <a:t>International information and intelligence </a:t>
            </a:r>
          </a:p>
          <a:p>
            <a:r>
              <a:rPr lang="en-GB" sz="2000" dirty="0">
                <a:solidFill>
                  <a:srgbClr val="FFFFFF"/>
                </a:solidFill>
              </a:rPr>
              <a:t>Cause barriers to any sources of international organised criminals trying to carry out cybercrime in the UK.</a:t>
            </a:r>
          </a:p>
          <a:p>
            <a:r>
              <a:rPr lang="en-GB" sz="2000" dirty="0">
                <a:solidFill>
                  <a:srgbClr val="FFFFFF"/>
                </a:solidFill>
              </a:rPr>
              <a:t>Aims to decrease global criminals who are part of more than one organised cybercrime group.</a:t>
            </a:r>
          </a:p>
        </p:txBody>
      </p:sp>
    </p:spTree>
    <p:extLst>
      <p:ext uri="{BB962C8B-B14F-4D97-AF65-F5344CB8AC3E}">
        <p14:creationId xmlns:p14="http://schemas.microsoft.com/office/powerpoint/2010/main" val="1829532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F720B5-2DA1-03FB-9BC9-1F166C5E1565}"/>
              </a:ext>
            </a:extLst>
          </p:cNvPr>
          <p:cNvSpPr>
            <a:spLocks noGrp="1"/>
          </p:cNvSpPr>
          <p:nvPr>
            <p:ph type="title"/>
          </p:nvPr>
        </p:nvSpPr>
        <p:spPr>
          <a:xfrm>
            <a:off x="761803" y="350196"/>
            <a:ext cx="4646904" cy="1624520"/>
          </a:xfrm>
        </p:spPr>
        <p:txBody>
          <a:bodyPr anchor="ctr">
            <a:normAutofit/>
          </a:bodyPr>
          <a:lstStyle/>
          <a:p>
            <a:r>
              <a:rPr lang="en-GB" sz="4000" dirty="0"/>
              <a:t>Technology and Capabilities</a:t>
            </a:r>
          </a:p>
        </p:txBody>
      </p:sp>
      <p:sp>
        <p:nvSpPr>
          <p:cNvPr id="3" name="Content Placeholder 2">
            <a:extLst>
              <a:ext uri="{FF2B5EF4-FFF2-40B4-BE49-F238E27FC236}">
                <a16:creationId xmlns:a16="http://schemas.microsoft.com/office/drawing/2014/main" id="{C770E257-E92A-84E3-F4B5-22557D7D1390}"/>
              </a:ext>
            </a:extLst>
          </p:cNvPr>
          <p:cNvSpPr>
            <a:spLocks noGrp="1"/>
          </p:cNvSpPr>
          <p:nvPr>
            <p:ph idx="1"/>
          </p:nvPr>
        </p:nvSpPr>
        <p:spPr>
          <a:xfrm>
            <a:off x="761802" y="2743200"/>
            <a:ext cx="4646905" cy="3613149"/>
          </a:xfrm>
        </p:spPr>
        <p:txBody>
          <a:bodyPr anchor="ctr">
            <a:normAutofit/>
          </a:bodyPr>
          <a:lstStyle/>
          <a:p>
            <a:r>
              <a:rPr lang="en-GB" sz="2000" dirty="0"/>
              <a:t>Provides data collection and intelligence in support to tackle cybercrime </a:t>
            </a:r>
          </a:p>
          <a:p>
            <a:r>
              <a:rPr lang="en-GB" sz="2000" dirty="0"/>
              <a:t>Evaluates and analyses to ensure that capabilities are in place to distract organised cybercrime groups at an early stage</a:t>
            </a:r>
          </a:p>
        </p:txBody>
      </p:sp>
      <p:pic>
        <p:nvPicPr>
          <p:cNvPr id="5" name="Picture 4" descr="Technological background">
            <a:extLst>
              <a:ext uri="{FF2B5EF4-FFF2-40B4-BE49-F238E27FC236}">
                <a16:creationId xmlns:a16="http://schemas.microsoft.com/office/drawing/2014/main" id="{8D838E0C-8544-18AB-B86E-8888FE22EB6D}"/>
              </a:ext>
            </a:extLst>
          </p:cNvPr>
          <p:cNvPicPr>
            <a:picLocks noChangeAspect="1"/>
          </p:cNvPicPr>
          <p:nvPr/>
        </p:nvPicPr>
        <p:blipFill rotWithShape="1">
          <a:blip r:embed="rId2"/>
          <a:srcRect l="12832" r="27768" b="-2"/>
          <a:stretch/>
        </p:blipFill>
        <p:spPr>
          <a:xfrm>
            <a:off x="6096000" y="1"/>
            <a:ext cx="6102825" cy="6858000"/>
          </a:xfrm>
          <a:prstGeom prst="rect">
            <a:avLst/>
          </a:prstGeom>
        </p:spPr>
      </p:pic>
    </p:spTree>
    <p:extLst>
      <p:ext uri="{BB962C8B-B14F-4D97-AF65-F5344CB8AC3E}">
        <p14:creationId xmlns:p14="http://schemas.microsoft.com/office/powerpoint/2010/main" val="1166318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1E2A68-C76E-A4CC-65F5-8D63A3390985}"/>
              </a:ext>
            </a:extLst>
          </p:cNvPr>
          <p:cNvSpPr>
            <a:spLocks noGrp="1"/>
          </p:cNvSpPr>
          <p:nvPr>
            <p:ph type="title"/>
          </p:nvPr>
        </p:nvSpPr>
        <p:spPr>
          <a:xfrm>
            <a:off x="761803" y="350196"/>
            <a:ext cx="4646904" cy="1624520"/>
          </a:xfrm>
        </p:spPr>
        <p:txBody>
          <a:bodyPr anchor="ctr">
            <a:normAutofit/>
          </a:bodyPr>
          <a:lstStyle/>
          <a:p>
            <a:r>
              <a:rPr lang="en-GB" sz="4000" dirty="0"/>
              <a:t>Multi Agency Response</a:t>
            </a:r>
          </a:p>
        </p:txBody>
      </p:sp>
      <p:sp>
        <p:nvSpPr>
          <p:cNvPr id="3" name="Content Placeholder 2">
            <a:extLst>
              <a:ext uri="{FF2B5EF4-FFF2-40B4-BE49-F238E27FC236}">
                <a16:creationId xmlns:a16="http://schemas.microsoft.com/office/drawing/2014/main" id="{E5166844-6A27-DEF8-A7C4-F5DC3B189731}"/>
              </a:ext>
            </a:extLst>
          </p:cNvPr>
          <p:cNvSpPr>
            <a:spLocks noGrp="1"/>
          </p:cNvSpPr>
          <p:nvPr>
            <p:ph idx="1"/>
          </p:nvPr>
        </p:nvSpPr>
        <p:spPr>
          <a:xfrm>
            <a:off x="761802" y="2743200"/>
            <a:ext cx="4646905" cy="3613149"/>
          </a:xfrm>
        </p:spPr>
        <p:txBody>
          <a:bodyPr anchor="ctr">
            <a:normAutofit/>
          </a:bodyPr>
          <a:lstStyle/>
          <a:p>
            <a:r>
              <a:rPr lang="en-GB" sz="2000" dirty="0"/>
              <a:t>Allows all police agencies and partner agencies to work together effectively ensuring correct communication to tackle cybercrime effectively from the moment criminals aim to carry out the form of cybercrime </a:t>
            </a:r>
          </a:p>
          <a:p>
            <a:r>
              <a:rPr lang="en-GB" sz="2000" dirty="0"/>
              <a:t>Ensure all individuals have the correct skills, follow the structure of all tasks set and work efficiently as a team. </a:t>
            </a:r>
          </a:p>
        </p:txBody>
      </p:sp>
      <p:pic>
        <p:nvPicPr>
          <p:cNvPr id="15" name="Picture 14" descr="Large skydiving group mid-air">
            <a:extLst>
              <a:ext uri="{FF2B5EF4-FFF2-40B4-BE49-F238E27FC236}">
                <a16:creationId xmlns:a16="http://schemas.microsoft.com/office/drawing/2014/main" id="{5DDC8DEA-09CB-BFDA-5DB6-42C32D091774}"/>
              </a:ext>
            </a:extLst>
          </p:cNvPr>
          <p:cNvPicPr>
            <a:picLocks noChangeAspect="1"/>
          </p:cNvPicPr>
          <p:nvPr/>
        </p:nvPicPr>
        <p:blipFill rotWithShape="1">
          <a:blip r:embed="rId2"/>
          <a:srcRect l="20995" r="19827"/>
          <a:stretch/>
        </p:blipFill>
        <p:spPr>
          <a:xfrm>
            <a:off x="6096000" y="1"/>
            <a:ext cx="6102825" cy="6858000"/>
          </a:xfrm>
          <a:prstGeom prst="rect">
            <a:avLst/>
          </a:prstGeom>
        </p:spPr>
      </p:pic>
    </p:spTree>
    <p:extLst>
      <p:ext uri="{BB962C8B-B14F-4D97-AF65-F5344CB8AC3E}">
        <p14:creationId xmlns:p14="http://schemas.microsoft.com/office/powerpoint/2010/main" val="2627800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B1D88-3FA8-2A67-4560-D65689B48D7B}"/>
              </a:ext>
            </a:extLst>
          </p:cNvPr>
          <p:cNvSpPr>
            <a:spLocks noGrp="1"/>
          </p:cNvSpPr>
          <p:nvPr>
            <p:ph type="title"/>
          </p:nvPr>
        </p:nvSpPr>
        <p:spPr/>
        <p:txBody>
          <a:bodyPr/>
          <a:lstStyle/>
          <a:p>
            <a:r>
              <a:rPr lang="en-GB" dirty="0"/>
              <a:t>Report Cyber Crime </a:t>
            </a:r>
          </a:p>
        </p:txBody>
      </p:sp>
      <p:graphicFrame>
        <p:nvGraphicFramePr>
          <p:cNvPr id="6" name="Content Placeholder 2">
            <a:extLst>
              <a:ext uri="{FF2B5EF4-FFF2-40B4-BE49-F238E27FC236}">
                <a16:creationId xmlns:a16="http://schemas.microsoft.com/office/drawing/2014/main" id="{FBED783C-D129-AC2F-6F72-A2C350D23A28}"/>
              </a:ext>
            </a:extLst>
          </p:cNvPr>
          <p:cNvGraphicFramePr>
            <a:graphicFrameLocks noGrp="1"/>
          </p:cNvGraphicFramePr>
          <p:nvPr>
            <p:ph idx="1"/>
            <p:extLst>
              <p:ext uri="{D42A27DB-BD31-4B8C-83A1-F6EECF244321}">
                <p14:modId xmlns:p14="http://schemas.microsoft.com/office/powerpoint/2010/main" val="3159055988"/>
              </p:ext>
            </p:extLst>
          </p:nvPr>
        </p:nvGraphicFramePr>
        <p:xfrm>
          <a:off x="838200" y="1585233"/>
          <a:ext cx="10515600" cy="3154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0AF2758-61DD-3CC4-EB35-9FB429CAFD91}"/>
              </a:ext>
            </a:extLst>
          </p:cNvPr>
          <p:cNvSpPr txBox="1"/>
          <p:nvPr/>
        </p:nvSpPr>
        <p:spPr>
          <a:xfrm>
            <a:off x="1045029" y="4739822"/>
            <a:ext cx="10107385" cy="1323439"/>
          </a:xfrm>
          <a:prstGeom prst="rect">
            <a:avLst/>
          </a:prstGeom>
          <a:noFill/>
        </p:spPr>
        <p:txBody>
          <a:bodyPr wrap="square" rtlCol="0">
            <a:spAutoFit/>
          </a:bodyPr>
          <a:lstStyle/>
          <a:p>
            <a:pPr algn="ctr"/>
            <a:r>
              <a:rPr lang="en-GB" sz="4000" dirty="0"/>
              <a:t>THANK YOU FOR LISTENING, DO YOU HAVE AN QUESTIONS?</a:t>
            </a:r>
          </a:p>
        </p:txBody>
      </p:sp>
    </p:spTree>
    <p:extLst>
      <p:ext uri="{BB962C8B-B14F-4D97-AF65-F5344CB8AC3E}">
        <p14:creationId xmlns:p14="http://schemas.microsoft.com/office/powerpoint/2010/main" val="56524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E64AA-D293-85D1-A950-3EA98C595010}"/>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28D4FB1-B263-4AE6-587F-4A9B69E6318A}"/>
              </a:ext>
            </a:extLst>
          </p:cNvPr>
          <p:cNvSpPr>
            <a:spLocks noGrp="1"/>
          </p:cNvSpPr>
          <p:nvPr>
            <p:ph idx="1"/>
          </p:nvPr>
        </p:nvSpPr>
        <p:spPr>
          <a:xfrm>
            <a:off x="838200" y="1453243"/>
            <a:ext cx="10515600" cy="5039632"/>
          </a:xfrm>
        </p:spPr>
        <p:txBody>
          <a:bodyPr>
            <a:normAutofit fontScale="77500" lnSpcReduction="20000"/>
          </a:bodyPr>
          <a:lstStyle/>
          <a:p>
            <a:r>
              <a:rPr lang="en-GB" dirty="0"/>
              <a:t>Akdemir, N., Sungur, B. and Basaranel, B. (2020) ‘Examining the Challenges of Policing in Economic Cyber Crime in the UK ’, Güvenlik Bilimleri Dergisi, 1(1), pp. 111–132. Available at: https://doi.org/10.28956/gbd.695956.</a:t>
            </a:r>
          </a:p>
          <a:p>
            <a:r>
              <a:rPr lang="en-GB" dirty="0"/>
              <a:t>Allam, Z., Bibri, S.E. and Sharpe, S.A. (2022) ‘The Rising Impacts of the COVID-19 Pandemic and the Russia–Ukraine War: Energy Transition, Climate Justice, Global Inequality, and Supply Chain Disruption’, Resources, 11(11), p. 99. Available at: https://doi.org/10.3390/resources11110099.</a:t>
            </a:r>
          </a:p>
          <a:p>
            <a:r>
              <a:rPr lang="en-GB" dirty="0"/>
              <a:t>Anderson, R. et al. (2019) Measuring the Changing Cost of Cybercrime, The University of Edinburgh . Available at: https://www.research.ed.ac.uk/en/publications/measuring-the-changing-cost-of-cybercrime (Accessed: 6 April 2024).</a:t>
            </a:r>
          </a:p>
          <a:p>
            <a:r>
              <a:rPr lang="en-GB" dirty="0"/>
              <a:t>Banerjee, S. and Singh, A. (2021) ‘Media Sensitivity Towards Cybercrimes Against Women’, Indian Journal of Gender Studies, 28(3), p. 097152152110305. Available at: https://doi.org/10.1177/09715215211030543.</a:t>
            </a:r>
          </a:p>
          <a:p>
            <a:r>
              <a:rPr lang="en-GB" dirty="0"/>
              <a:t>Bellasio, J. et al. (2020) How could technological developments influence the future of cybercrime?, JSTOR. Available at: https://www.jstor.org/stable/resrep27753?seq=1 (Accessed: 4 February 2024).</a:t>
            </a:r>
          </a:p>
        </p:txBody>
      </p:sp>
    </p:spTree>
    <p:extLst>
      <p:ext uri="{BB962C8B-B14F-4D97-AF65-F5344CB8AC3E}">
        <p14:creationId xmlns:p14="http://schemas.microsoft.com/office/powerpoint/2010/main" val="2360938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91536-931D-7DCD-4365-91B0D5E1A5A7}"/>
              </a:ext>
            </a:extLst>
          </p:cNvPr>
          <p:cNvSpPr>
            <a:spLocks noGrp="1"/>
          </p:cNvSpPr>
          <p:nvPr>
            <p:ph idx="1"/>
          </p:nvPr>
        </p:nvSpPr>
        <p:spPr>
          <a:xfrm>
            <a:off x="838200" y="702129"/>
            <a:ext cx="10515600" cy="5474834"/>
          </a:xfrm>
        </p:spPr>
        <p:txBody>
          <a:bodyPr>
            <a:normAutofit fontScale="92500" lnSpcReduction="20000"/>
          </a:bodyPr>
          <a:lstStyle/>
          <a:p>
            <a:r>
              <a:rPr lang="en-GB" dirty="0"/>
              <a:t>Burton, A. et al. (2022) ‘Exploring how, why and in what contexts older adults are at risk of financial cybercrime victimisation: A realist review’, Experimental Gerontology, 159(1), p. 111678. Available at: https://doi.org/10.1016/j.exger.2021.111678.</a:t>
            </a:r>
          </a:p>
          <a:p>
            <a:r>
              <a:rPr lang="en-GB" dirty="0"/>
              <a:t>Button, M., Lewis, C. and Tapley, J. (2012) ‘Not a victimless crime: The impact of fraud on individual victims and their families’, Security Journal, 27(1), pp. 36–54. Available at: https://doi.org/10.1057/sj.2012.11.</a:t>
            </a:r>
          </a:p>
          <a:p>
            <a:r>
              <a:rPr lang="en-GB" dirty="0"/>
              <a:t>Cabinet Office (2021) The Cost of Cyber Crime - a Detica Report in Partnership with the Office of Cyber Security and Information Assurance in the Cabinet office., Gov.UK. Cabinet Office - Government. Available at: https://assets.publishing.service.gov.uk/media/5a79c9bc40f0b66d161ae26d/the-cost-of-cyber-crime-full-report.pdf (Accessed: 25 March 2024).</a:t>
            </a:r>
          </a:p>
          <a:p>
            <a:r>
              <a:rPr lang="en-GB" dirty="0"/>
              <a:t>Crimestoppers (2022) Cyber Security &amp; Crimes, Crimestoppers-uk.org. Available at: https://crimestoppers-uk.org/keeping-safe/online-safety/cyber-security-and-crimes (Accessed: 22 March 2023).</a:t>
            </a:r>
          </a:p>
          <a:p>
            <a:endParaRPr lang="en-GB" dirty="0"/>
          </a:p>
        </p:txBody>
      </p:sp>
    </p:spTree>
    <p:extLst>
      <p:ext uri="{BB962C8B-B14F-4D97-AF65-F5344CB8AC3E}">
        <p14:creationId xmlns:p14="http://schemas.microsoft.com/office/powerpoint/2010/main" val="41754039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D887-FF88-6CE2-A8BC-BDC6CDEEEBA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E2E5425-F86D-526B-5FA4-F8F0ADF3D8E1}"/>
              </a:ext>
            </a:extLst>
          </p:cNvPr>
          <p:cNvSpPr>
            <a:spLocks noGrp="1"/>
          </p:cNvSpPr>
          <p:nvPr>
            <p:ph idx="1"/>
          </p:nvPr>
        </p:nvSpPr>
        <p:spPr/>
        <p:txBody>
          <a:bodyPr>
            <a:normAutofit fontScale="70000" lnSpcReduction="20000"/>
          </a:bodyPr>
          <a:lstStyle/>
          <a:p>
            <a:r>
              <a:rPr lang="en-GB" dirty="0"/>
              <a:t>Crown Prosecution Service (2019) Intellectual Property Crime | The Crown Prosecution Service, www.cps.gov.uk. Available at: https://www.cps.gov.uk/legal-guidance/intellectual-property-crime (Accessed: 30 April 2024).</a:t>
            </a:r>
          </a:p>
          <a:p>
            <a:r>
              <a:rPr lang="en-GB" dirty="0"/>
              <a:t>Curtis, J. and Oxburgh, G. (2022) ‘Understanding Cybercrime in “Real World” Policing and Law Enforcement’, The Police Journal: Theory, Practice and Principles, 96(4), pp. 2–5. Available at: https://doi.org/10.1177/0032258x221107584.</a:t>
            </a:r>
          </a:p>
          <a:p>
            <a:r>
              <a:rPr lang="en-GB" dirty="0"/>
              <a:t>Dinisman, T. and Moroz, A. (2017) Understanding Victims of Crime, Victim Support. Available at: https://www.researchgate.net/profile/Tamar-Dinisman/publication/316787563_Understanding_victims_of_crime_The_impact_of_the_crime_and_support_needs/links/59118a70458515bbcb917314/Understanding-victims-of-crime-The-impact-of-the-crime-and-support-needs.pdf (Accessed: 23 April 2024).</a:t>
            </a:r>
          </a:p>
          <a:p>
            <a:r>
              <a:rPr lang="en-GB" dirty="0"/>
              <a:t>Felson, M., Jiang, S. and Xu, Y. (2020) ‘Routine Activity Effects of the Covid-19 Pandemic on Burglary in Detroit, March, 2020’, Crime Science, 9(1), pp. 1–7. Available at: https://doi.org/10.1186/s40163-020-00120-x.</a:t>
            </a:r>
          </a:p>
          <a:p>
            <a:r>
              <a:rPr lang="en-GB" dirty="0"/>
              <a:t>Griffiths, C. (2023) The Latest 2022 Cyber Crime Statistics (updated December 2022) | AAG IT Support, aag-it.com. Available at: https://aag-it.com/the-latest-cyber-crime-statistics/ (Accessed: 20 March 2023).</a:t>
            </a:r>
          </a:p>
          <a:p>
            <a:endParaRPr lang="en-GB" dirty="0"/>
          </a:p>
        </p:txBody>
      </p:sp>
    </p:spTree>
    <p:extLst>
      <p:ext uri="{BB962C8B-B14F-4D97-AF65-F5344CB8AC3E}">
        <p14:creationId xmlns:p14="http://schemas.microsoft.com/office/powerpoint/2010/main" val="10430323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2782D-C391-0D32-6A44-02A48E2C684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1714888-482C-40B7-2F43-C1191AAD504C}"/>
              </a:ext>
            </a:extLst>
          </p:cNvPr>
          <p:cNvSpPr>
            <a:spLocks noGrp="1"/>
          </p:cNvSpPr>
          <p:nvPr>
            <p:ph idx="1"/>
          </p:nvPr>
        </p:nvSpPr>
        <p:spPr>
          <a:xfrm>
            <a:off x="838200" y="1825624"/>
            <a:ext cx="10515600" cy="5032375"/>
          </a:xfrm>
        </p:spPr>
        <p:txBody>
          <a:bodyPr>
            <a:normAutofit fontScale="70000" lnSpcReduction="20000"/>
          </a:bodyPr>
          <a:lstStyle/>
          <a:p>
            <a:r>
              <a:rPr lang="en-GB" dirty="0"/>
              <a:t>Hanson, R.F. et al. (2010) ‘The Impact of Crime Victimization on Quality of Life’, Journal of Traumatic Stress, 23(2), pp. 189–197. Available at: https://doi.org/10.1002/jts.20508.</a:t>
            </a:r>
          </a:p>
          <a:p>
            <a:r>
              <a:rPr lang="en-GB" dirty="0"/>
              <a:t>HMICFRS (2023) 4P-approach, His Majesty’s Inspectorate of Constabulary and Fire &amp; Rescue Services. Available at: https://hmicfrs.justiceinspectorates.gov.uk/glossary/4p-approach/ (Accessed: 1 April 2024).</a:t>
            </a:r>
          </a:p>
          <a:p>
            <a:r>
              <a:rPr lang="en-GB" dirty="0"/>
              <a:t>Home Department (2023) No Place to Hide: Serious and Organised Crime Strategy 2023-2028, HM Government . UK Parliament London. Available at: https://assets.publishing.service.gov.uk/media/65798633254aaa0010050bdc/SOC_Strategy_23-28_V9_Web_Accessible.pdf (Accessed: 1 April 2024).</a:t>
            </a:r>
          </a:p>
          <a:p>
            <a:r>
              <a:rPr lang="en-GB" dirty="0"/>
              <a:t>Home Office (2014) Serious and Organised Crime Strategy, Gov.UK. UK Government . Available at: https://www.gov.uk/government/collections/serious-and-organised-crime-strategy (Accessed: 21 March 2024).</a:t>
            </a:r>
          </a:p>
          <a:p>
            <a:r>
              <a:rPr lang="en-GB" dirty="0"/>
              <a:t>Home Office (2023) Review of the Computer Misuse Act 1990: Consultation and Response to Call for Information (accessible), GOV.UK. Available at: https://www.gov.uk/government/consultations/review-of-the-computer-misuse-act-1990/review-of-the-computer-misuse-act-1990-consultation-and-response-to-call-for-information-accessible#:~:text=The%20Computer%20Misuse%20Act%201990%20(CMA)%20is%20the%20main%20legislation (Accessed: 28 February 2024).</a:t>
            </a:r>
          </a:p>
          <a:p>
            <a:endParaRPr lang="en-GB" dirty="0"/>
          </a:p>
        </p:txBody>
      </p:sp>
    </p:spTree>
    <p:extLst>
      <p:ext uri="{BB962C8B-B14F-4D97-AF65-F5344CB8AC3E}">
        <p14:creationId xmlns:p14="http://schemas.microsoft.com/office/powerpoint/2010/main" val="131898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9A1A-66D6-EF5E-0999-AC39D947A1C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DC48EA7-AA62-717B-5EF9-35CE65E24BCD}"/>
              </a:ext>
            </a:extLst>
          </p:cNvPr>
          <p:cNvSpPr>
            <a:spLocks noGrp="1"/>
          </p:cNvSpPr>
          <p:nvPr>
            <p:ph idx="1"/>
          </p:nvPr>
        </p:nvSpPr>
        <p:spPr/>
        <p:txBody>
          <a:bodyPr>
            <a:normAutofit fontScale="70000" lnSpcReduction="20000"/>
          </a:bodyPr>
          <a:lstStyle/>
          <a:p>
            <a:r>
              <a:rPr lang="en-GB" dirty="0"/>
              <a:t>Hutchings, A. (2014) ‘Crime from the keyboard: organised cybercrime, co-offending, initiation and knowledge transmission’, Crime, Law and Social Change, 62(1), pp. 1–20. Available at: https://doi.org/10.1007/s10611-014-9520-z.</a:t>
            </a:r>
          </a:p>
          <a:p>
            <a:r>
              <a:rPr lang="en-GB" dirty="0"/>
              <a:t>Jones, P. (2022) Nature of Fraud and Computer Misuse in England and Wales - Office for National Statistics, www.ons.gov.uk. Office of National Statistics. Available at: https://www.ons.gov.uk/peoplepopulationandcommunity/crimeandjustice/articles/natureoffraudandcomputermisuseinenglandandwales/yearendingmarch2022#main-points (Accessed: 22 March 2024).</a:t>
            </a:r>
          </a:p>
          <a:p>
            <a:r>
              <a:rPr lang="en-GB" dirty="0"/>
              <a:t>Kramer, F.D. (2012) ‘Achieving International Cyber Stability’, Georgetown Journal of International Affairs, 1(1), pp. 121–137. Available at: https://www.jstor.org/stable/43134345 (Accessed: 30 March 2024).</a:t>
            </a:r>
          </a:p>
          <a:p>
            <a:r>
              <a:rPr lang="en-GB" dirty="0"/>
              <a:t>Levi, M. and Maguire, M. (2004) ‘Reducing and Preventing Organised crime: an evidence-based Critique’, Crime, Law and Social Change, 41(5), pp. 397–469. Available at: https://doi.org/10.1023/B:CRIS.0000039600.88691.af.</a:t>
            </a:r>
          </a:p>
          <a:p>
            <a:r>
              <a:rPr lang="en-GB" dirty="0"/>
              <a:t>Maimon, D. and Louderback, E.R. (2019) ‘Cyber-Dependent Crimes: An Interdisciplinary Review’, Annual Review of Criminology, 2(1), pp. 191–216. Available at: https://doi.org/10.1146/annurev-criminol-032317-092057.</a:t>
            </a:r>
          </a:p>
          <a:p>
            <a:pPr marL="0" indent="0">
              <a:buNone/>
            </a:pPr>
            <a:endParaRPr lang="en-GB" dirty="0"/>
          </a:p>
        </p:txBody>
      </p:sp>
    </p:spTree>
    <p:extLst>
      <p:ext uri="{BB962C8B-B14F-4D97-AF65-F5344CB8AC3E}">
        <p14:creationId xmlns:p14="http://schemas.microsoft.com/office/powerpoint/2010/main" val="1037190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DCC47-4BFB-4662-6BAA-9E6F29151AA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B33201D-2798-714B-33FF-DF38D67DFD24}"/>
              </a:ext>
            </a:extLst>
          </p:cNvPr>
          <p:cNvSpPr>
            <a:spLocks noGrp="1"/>
          </p:cNvSpPr>
          <p:nvPr>
            <p:ph idx="1"/>
          </p:nvPr>
        </p:nvSpPr>
        <p:spPr/>
        <p:txBody>
          <a:bodyPr>
            <a:normAutofit fontScale="77500" lnSpcReduction="20000"/>
          </a:bodyPr>
          <a:lstStyle/>
          <a:p>
            <a:r>
              <a:rPr lang="en-GB" dirty="0"/>
              <a:t>Ministry of Justice (2020) Code of Practice for Victims of Crime in England and Wales, Ministry of Justice. UK Parliament : Ministry of Justice, pp. 1–43. Available at: https://assets.publishing.service.gov.uk/media/60620279d3bf7f5ceaca0d89/victims-code-2020.pdf (Accessed: 27 March 2024).</a:t>
            </a:r>
          </a:p>
          <a:p>
            <a:r>
              <a:rPr lang="en-GB" dirty="0"/>
              <a:t>National Crime Agency (2019) Cyber crime, Nationalcrimeagency.gov.uk. Available at: https://www.nationalcrimeagency.gov.uk/what-we-do/crime-threats/cyber-crime (Accessed: 20 March 2024).</a:t>
            </a:r>
          </a:p>
          <a:p>
            <a:r>
              <a:rPr lang="en-GB" dirty="0"/>
              <a:t>National Cyber Security Centre (2020) Advisory: COVID-19 exploited by malicious cyber actors, www.ncsc.gov.uk. Available at: https://www.ncsc.gov.uk/news/covid-19-exploited-by-cyber-actors-advisory (Accessed: 23 April 2024).</a:t>
            </a:r>
          </a:p>
          <a:p>
            <a:r>
              <a:rPr lang="en-GB" dirty="0"/>
              <a:t>Notté, R., Leukfeldt, E.R. and Malsch, M. (2021) ‘Double, Triple or Quadruple hits? Exploring the Impact of Cybercrime on Victims in the Netherlands’, International Review of Victimology, 27(3), p. 026975802110106. Available at: https://doi.org/10.1177/02697580211010692.</a:t>
            </a:r>
          </a:p>
        </p:txBody>
      </p:sp>
    </p:spTree>
    <p:extLst>
      <p:ext uri="{BB962C8B-B14F-4D97-AF65-F5344CB8AC3E}">
        <p14:creationId xmlns:p14="http://schemas.microsoft.com/office/powerpoint/2010/main" val="19313534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83062-3ABC-6E9C-4495-72491BF5DFF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1A14139-5E68-B3F0-9037-B7FC202CC8D3}"/>
              </a:ext>
            </a:extLst>
          </p:cNvPr>
          <p:cNvSpPr>
            <a:spLocks noGrp="1"/>
          </p:cNvSpPr>
          <p:nvPr>
            <p:ph idx="1"/>
          </p:nvPr>
        </p:nvSpPr>
        <p:spPr/>
        <p:txBody>
          <a:bodyPr>
            <a:normAutofit fontScale="70000" lnSpcReduction="20000"/>
          </a:bodyPr>
          <a:lstStyle/>
          <a:p>
            <a:r>
              <a:rPr lang="en-GB" dirty="0"/>
              <a:t>Payne, Brian.K. (2020) Criminals Work from Home during Pandemics Too: a Public Health Approach to Respond to Fraud and Crimes against Those 50 and above, www.webofscience.com. Available at: https://www.webofscience.com/wos/woscc/full-record/WOS:000538338800001?SID=EUW1ED0FD33wf5tarW1y3mPD3HM5w (Accessed: 19 April 2024).</a:t>
            </a:r>
          </a:p>
          <a:p>
            <a:r>
              <a:rPr lang="en-GB" dirty="0"/>
              <a:t>Rinaldi, G. (2024) NHS Dumfries and Galloway sorry for cyber attack anxiety, BBC News. Available at: https://www.bbc.co.uk/news/articles/ckken5w6v2vo (Accessed: 30 April 2024).</a:t>
            </a:r>
          </a:p>
          <a:p>
            <a:r>
              <a:rPr lang="en-GB" dirty="0"/>
              <a:t>Saunders, J. (2017) ‘Tackling cybercrime – the UK response’, Journal of Cyber Policy, 2(1), pp. 4–15. Available at: https://doi.org/10.1080/23738871.2017.1293117.</a:t>
            </a:r>
          </a:p>
          <a:p>
            <a:r>
              <a:rPr lang="en-GB" dirty="0"/>
              <a:t>Viraja, K. and Purandare, P. (2021) ‘A Qualitative Research on the Impact and Challenges of Cybercrimes’, Journal of Physics: Conference Series, 1964(4), p. 042004. Available at: https://doi.org/10.1088/1742-6596/1964/4/042004.</a:t>
            </a:r>
          </a:p>
          <a:p>
            <a:r>
              <a:rPr lang="en-GB" dirty="0"/>
              <a:t>Wood, L.C.N. (2020) ‘Child Modern slavery, Trafficking and health: a Practical Review of Factors Contributing to Children’s Vulnerability and the Potential Impacts of Severe Exploitation on Health’, BMJ Paediatrics Open, 4(1), pp. 1–11. Available at: https://doi.org/10.1136/bmjpo-2018-000327.</a:t>
            </a:r>
          </a:p>
          <a:p>
            <a:pPr marL="0" indent="0">
              <a:buNone/>
            </a:pPr>
            <a:endParaRPr lang="en-GB" dirty="0"/>
          </a:p>
        </p:txBody>
      </p:sp>
    </p:spTree>
    <p:extLst>
      <p:ext uri="{BB962C8B-B14F-4D97-AF65-F5344CB8AC3E}">
        <p14:creationId xmlns:p14="http://schemas.microsoft.com/office/powerpoint/2010/main" val="25529030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1" ma:contentTypeDescription="Create a new document." ma:contentTypeScope="" ma:versionID="161728144c7dfc3a4521e41d70d14ee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99125c289ab165ab336bbb1a5059c53"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_activity" ma:index="14" nillable="true" ma:displayName="_activity" ma:hidden="true" ma:internalName="_activity">
      <xsd:simpleType>
        <xsd:restriction base="dms:Note"/>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Props1.xml><?xml version="1.0" encoding="utf-8"?>
<ds:datastoreItem xmlns:ds="http://schemas.openxmlformats.org/officeDocument/2006/customXml" ds:itemID="{AB11FC3E-5C1B-46C6-A1BF-33131212910E}">
  <ds:schemaRefs>
    <ds:schemaRef ds:uri="http://schemas.microsoft.com/sharepoint/v3/contenttype/forms"/>
  </ds:schemaRefs>
</ds:datastoreItem>
</file>

<file path=customXml/itemProps2.xml><?xml version="1.0" encoding="utf-8"?>
<ds:datastoreItem xmlns:ds="http://schemas.openxmlformats.org/officeDocument/2006/customXml" ds:itemID="{DE4F29B2-4DDC-4671-9EF0-AD7E9E0D69E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ACDDB23-C8EF-4DBD-9C83-BB2DA082D0FE}">
  <ds:schemaRefs>
    <ds:schemaRef ds:uri="http://schemas.openxmlformats.org/package/2006/metadata/core-properties"/>
    <ds:schemaRef ds:uri="http://schemas.microsoft.com/office/infopath/2007/PartnerControls"/>
    <ds:schemaRef ds:uri="http://purl.org/dc/dcmitype/"/>
    <ds:schemaRef ds:uri="90b58af8-24e5-4252-ab67-b2f2985aee88"/>
    <ds:schemaRef ds:uri="be49ff73-cec0-4379-9da8-63ff3cc411bb"/>
    <ds:schemaRef ds:uri="http://schemas.microsoft.com/office/2006/metadata/properties"/>
    <ds:schemaRef ds:uri="http://schemas.microsoft.com/office/2006/documentManagement/types"/>
    <ds:schemaRef ds:uri="http://www.w3.org/XML/1998/namespace"/>
    <ds:schemaRef ds:uri="http://purl.org/dc/term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2940</TotalTime>
  <Words>4496</Words>
  <Application>Microsoft Office PowerPoint</Application>
  <PresentationFormat>Widescreen</PresentationFormat>
  <Paragraphs>270</Paragraphs>
  <Slides>27</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Aptos</vt:lpstr>
      <vt:lpstr>Aptos Display</vt:lpstr>
      <vt:lpstr>Arial</vt:lpstr>
      <vt:lpstr>Calibri</vt:lpstr>
      <vt:lpstr>Times New Roman</vt:lpstr>
      <vt:lpstr>Wingdings</vt:lpstr>
      <vt:lpstr>Office Theme</vt:lpstr>
      <vt:lpstr> SERIOUS AND ORGANISED CRIME – THE THREAT IT POSES WITHIN CONTEMPORARY SOCIETY </vt:lpstr>
      <vt:lpstr>What is Serious and Organised Crime (SOC)?</vt:lpstr>
      <vt:lpstr>Themes within Serious and Organised crime</vt:lpstr>
      <vt:lpstr>WHAT IS CYBER CRIME?</vt:lpstr>
      <vt:lpstr>Types of Cybercrime</vt:lpstr>
      <vt:lpstr>Cybercrime Case - UK</vt:lpstr>
      <vt:lpstr>Statistics </vt:lpstr>
      <vt:lpstr>Effects of Cybercrime</vt:lpstr>
      <vt:lpstr>Exploitation of vulnerable</vt:lpstr>
      <vt:lpstr>Impact of exploitation on victims</vt:lpstr>
      <vt:lpstr>Advances in Technology </vt:lpstr>
      <vt:lpstr>Cybercrime and the 4 P’s</vt:lpstr>
      <vt:lpstr>No Place to Hide strategy – How it combats and prevents crime</vt:lpstr>
      <vt:lpstr>No Place to Hide Strategy </vt:lpstr>
      <vt:lpstr>In Country </vt:lpstr>
      <vt:lpstr>UK Border</vt:lpstr>
      <vt:lpstr>International</vt:lpstr>
      <vt:lpstr>Technology and Capabilities</vt:lpstr>
      <vt:lpstr>Multi Agency Response</vt:lpstr>
      <vt:lpstr>Report Cyber Crime </vt:lpstr>
      <vt:lpstr>Reference list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Serious and organised crime - Cybercrime</dc:title>
  <dc:creator>Kirsty Jones-Higginson (1901468)</dc:creator>
  <cp:lastModifiedBy>Kirsty Jones-Higginson (1901468)</cp:lastModifiedBy>
  <cp:revision>2</cp:revision>
  <cp:lastPrinted>2024-05-01T08:11:39Z</cp:lastPrinted>
  <dcterms:created xsi:type="dcterms:W3CDTF">2024-04-23T19:41:30Z</dcterms:created>
  <dcterms:modified xsi:type="dcterms:W3CDTF">2024-05-02T11:56:40Z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