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6" r:id="rId1"/>
  </p:sldMasterIdLst>
  <p:notesMasterIdLst>
    <p:notesMasterId r:id="rId14"/>
  </p:notesMasterIdLst>
  <p:sldIdLst>
    <p:sldId id="256" r:id="rId2"/>
    <p:sldId id="257" r:id="rId3"/>
    <p:sldId id="258" r:id="rId4"/>
    <p:sldId id="259" r:id="rId5"/>
    <p:sldId id="260" r:id="rId6"/>
    <p:sldId id="261" r:id="rId7"/>
    <p:sldId id="266" r:id="rId8"/>
    <p:sldId id="267"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7" autoAdjust="0"/>
    <p:restoredTop sz="73677" autoAdjust="0"/>
  </p:normalViewPr>
  <p:slideViewPr>
    <p:cSldViewPr snapToGrid="0">
      <p:cViewPr varScale="1">
        <p:scale>
          <a:sx n="61" d="100"/>
          <a:sy n="61" d="100"/>
        </p:scale>
        <p:origin x="138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FBD393-8D9B-48BD-BC51-FCED174AD08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9EB558E-C191-4FAA-8698-68A0DA81E463}">
      <dgm:prSet/>
      <dgm:spPr/>
      <dgm:t>
        <a:bodyPr/>
        <a:lstStyle/>
        <a:p>
          <a:r>
            <a:rPr lang="en-US"/>
            <a:t>There are various types of cultures and traditions in china (Tian et al., 2020). Chinese society is rich in the creative arts, complex artwork and printmaking abilities, and beautiful pottery and architecture. </a:t>
          </a:r>
        </a:p>
      </dgm:t>
    </dgm:pt>
    <dgm:pt modelId="{52306B59-3F42-443B-B17A-47A32C550E30}" type="parTrans" cxnId="{9F64DBD0-FCDC-4B8D-9EF8-F08EA75A73BD}">
      <dgm:prSet/>
      <dgm:spPr/>
      <dgm:t>
        <a:bodyPr/>
        <a:lstStyle/>
        <a:p>
          <a:endParaRPr lang="en-US"/>
        </a:p>
      </dgm:t>
    </dgm:pt>
    <dgm:pt modelId="{9A238BDE-FC43-471A-B3AD-7820940B7BFC}" type="sibTrans" cxnId="{9F64DBD0-FCDC-4B8D-9EF8-F08EA75A73BD}">
      <dgm:prSet/>
      <dgm:spPr/>
      <dgm:t>
        <a:bodyPr/>
        <a:lstStyle/>
        <a:p>
          <a:endParaRPr lang="en-US"/>
        </a:p>
      </dgm:t>
    </dgm:pt>
    <dgm:pt modelId="{DC48AB52-B10A-45C1-95D5-0ADD00358A41}">
      <dgm:prSet/>
      <dgm:spPr/>
      <dgm:t>
        <a:bodyPr/>
        <a:lstStyle/>
        <a:p>
          <a:r>
            <a:rPr lang="en-US"/>
            <a:t>Food is now a discipline, a craft, and a meeting with friends in China, and Chinese citizens enjoy eating. Chinese food is very distinct from that of other nations. </a:t>
          </a:r>
        </a:p>
      </dgm:t>
    </dgm:pt>
    <dgm:pt modelId="{4EF6A0E7-EA2A-4888-AD5F-8B1CCE9D8692}" type="parTrans" cxnId="{14EABBB8-D945-47FA-BAA0-21DB311017C1}">
      <dgm:prSet/>
      <dgm:spPr/>
      <dgm:t>
        <a:bodyPr/>
        <a:lstStyle/>
        <a:p>
          <a:endParaRPr lang="en-US"/>
        </a:p>
      </dgm:t>
    </dgm:pt>
    <dgm:pt modelId="{AC0F4A4C-8452-493A-A994-CA903E10AB5A}" type="sibTrans" cxnId="{14EABBB8-D945-47FA-BAA0-21DB311017C1}">
      <dgm:prSet/>
      <dgm:spPr/>
      <dgm:t>
        <a:bodyPr/>
        <a:lstStyle/>
        <a:p>
          <a:endParaRPr lang="en-US"/>
        </a:p>
      </dgm:t>
    </dgm:pt>
    <dgm:pt modelId="{79E5193F-D16D-47F7-979A-16F4D32353CD}">
      <dgm:prSet/>
      <dgm:spPr/>
      <dgm:t>
        <a:bodyPr/>
        <a:lstStyle/>
        <a:p>
          <a:r>
            <a:rPr lang="en-US" dirty="0"/>
            <a:t>The new year is the most significant celebration in China out of the many traditional holidays that are observed there.</a:t>
          </a:r>
        </a:p>
      </dgm:t>
    </dgm:pt>
    <dgm:pt modelId="{0E1FD4D1-0CC5-4846-AEB1-E2335BCCD234}" type="parTrans" cxnId="{7634E4D5-8360-4D75-9F57-CDA220ED36BE}">
      <dgm:prSet/>
      <dgm:spPr/>
      <dgm:t>
        <a:bodyPr/>
        <a:lstStyle/>
        <a:p>
          <a:endParaRPr lang="en-US"/>
        </a:p>
      </dgm:t>
    </dgm:pt>
    <dgm:pt modelId="{52019654-FE37-453A-BD42-3A23B94A05C9}" type="sibTrans" cxnId="{7634E4D5-8360-4D75-9F57-CDA220ED36BE}">
      <dgm:prSet/>
      <dgm:spPr/>
      <dgm:t>
        <a:bodyPr/>
        <a:lstStyle/>
        <a:p>
          <a:endParaRPr lang="en-US"/>
        </a:p>
      </dgm:t>
    </dgm:pt>
    <dgm:pt modelId="{05E3380B-0E73-4275-A851-91C21B77C33D}">
      <dgm:prSet/>
      <dgm:spPr/>
      <dgm:t>
        <a:bodyPr/>
        <a:lstStyle/>
        <a:p>
          <a:r>
            <a:rPr lang="en-US" dirty="0"/>
            <a:t>The arts have a significant role in Chinese culture and society (Birmingham, 2020). </a:t>
          </a:r>
        </a:p>
        <a:p>
          <a:r>
            <a:rPr lang="en-US" dirty="0"/>
            <a:t>                  </a:t>
          </a:r>
          <a:r>
            <a:rPr lang="en-US" i="1" dirty="0">
              <a:solidFill>
                <a:srgbClr val="FF0000"/>
              </a:solidFill>
            </a:rPr>
            <a:t>Slides Prepared by Mihaela Madalina </a:t>
          </a:r>
          <a:r>
            <a:rPr lang="en-US" i="1" dirty="0" err="1">
              <a:solidFill>
                <a:srgbClr val="FF0000"/>
              </a:solidFill>
            </a:rPr>
            <a:t>Calugaru</a:t>
          </a:r>
          <a:r>
            <a:rPr lang="en-US" i="1" dirty="0">
              <a:solidFill>
                <a:srgbClr val="FF0000"/>
              </a:solidFill>
            </a:rPr>
            <a:t> – ID 2013036</a:t>
          </a:r>
        </a:p>
      </dgm:t>
    </dgm:pt>
    <dgm:pt modelId="{BC078CF0-5395-440B-B2D5-5B571D3028DB}" type="parTrans" cxnId="{4F336910-55C7-4E57-B175-D1FEFC9D8C82}">
      <dgm:prSet/>
      <dgm:spPr/>
      <dgm:t>
        <a:bodyPr/>
        <a:lstStyle/>
        <a:p>
          <a:endParaRPr lang="en-US"/>
        </a:p>
      </dgm:t>
    </dgm:pt>
    <dgm:pt modelId="{9CE6C5B4-E0BF-4A8C-BA88-6BD6CB5ED547}" type="sibTrans" cxnId="{4F336910-55C7-4E57-B175-D1FEFC9D8C82}">
      <dgm:prSet/>
      <dgm:spPr/>
      <dgm:t>
        <a:bodyPr/>
        <a:lstStyle/>
        <a:p>
          <a:endParaRPr lang="en-US"/>
        </a:p>
      </dgm:t>
    </dgm:pt>
    <dgm:pt modelId="{4E30E759-60F2-4903-93DF-4EEB7A3BDB57}" type="pres">
      <dgm:prSet presAssocID="{58FBD393-8D9B-48BD-BC51-FCED174AD080}" presName="vert0" presStyleCnt="0">
        <dgm:presLayoutVars>
          <dgm:dir/>
          <dgm:animOne val="branch"/>
          <dgm:animLvl val="lvl"/>
        </dgm:presLayoutVars>
      </dgm:prSet>
      <dgm:spPr/>
    </dgm:pt>
    <dgm:pt modelId="{8A8D0754-0DB2-434C-B826-4273DB022B0E}" type="pres">
      <dgm:prSet presAssocID="{69EB558E-C191-4FAA-8698-68A0DA81E463}" presName="thickLine" presStyleLbl="alignNode1" presStyleIdx="0" presStyleCnt="4"/>
      <dgm:spPr/>
    </dgm:pt>
    <dgm:pt modelId="{DAAA63CC-92FD-4479-9249-4064C4139294}" type="pres">
      <dgm:prSet presAssocID="{69EB558E-C191-4FAA-8698-68A0DA81E463}" presName="horz1" presStyleCnt="0"/>
      <dgm:spPr/>
    </dgm:pt>
    <dgm:pt modelId="{2C721F19-D535-4603-8254-9F924611D53A}" type="pres">
      <dgm:prSet presAssocID="{69EB558E-C191-4FAA-8698-68A0DA81E463}" presName="tx1" presStyleLbl="revTx" presStyleIdx="0" presStyleCnt="4"/>
      <dgm:spPr/>
    </dgm:pt>
    <dgm:pt modelId="{36393546-BE44-4D05-B844-E1C1B34BDDA4}" type="pres">
      <dgm:prSet presAssocID="{69EB558E-C191-4FAA-8698-68A0DA81E463}" presName="vert1" presStyleCnt="0"/>
      <dgm:spPr/>
    </dgm:pt>
    <dgm:pt modelId="{8A1C55C3-4AE8-4C07-BAFD-04CE14DEA8C7}" type="pres">
      <dgm:prSet presAssocID="{DC48AB52-B10A-45C1-95D5-0ADD00358A41}" presName="thickLine" presStyleLbl="alignNode1" presStyleIdx="1" presStyleCnt="4"/>
      <dgm:spPr/>
    </dgm:pt>
    <dgm:pt modelId="{DAD9F00A-BB5F-4B89-8B96-2D2693AB0F00}" type="pres">
      <dgm:prSet presAssocID="{DC48AB52-B10A-45C1-95D5-0ADD00358A41}" presName="horz1" presStyleCnt="0"/>
      <dgm:spPr/>
    </dgm:pt>
    <dgm:pt modelId="{2F85A996-ACE8-44CF-8DFE-799A3179D7AC}" type="pres">
      <dgm:prSet presAssocID="{DC48AB52-B10A-45C1-95D5-0ADD00358A41}" presName="tx1" presStyleLbl="revTx" presStyleIdx="1" presStyleCnt="4"/>
      <dgm:spPr/>
    </dgm:pt>
    <dgm:pt modelId="{49903694-01B5-4A68-8239-D01A8A3878A1}" type="pres">
      <dgm:prSet presAssocID="{DC48AB52-B10A-45C1-95D5-0ADD00358A41}" presName="vert1" presStyleCnt="0"/>
      <dgm:spPr/>
    </dgm:pt>
    <dgm:pt modelId="{C9EF679D-7ABD-49EF-A856-CDAF10D7945E}" type="pres">
      <dgm:prSet presAssocID="{79E5193F-D16D-47F7-979A-16F4D32353CD}" presName="thickLine" presStyleLbl="alignNode1" presStyleIdx="2" presStyleCnt="4"/>
      <dgm:spPr/>
    </dgm:pt>
    <dgm:pt modelId="{1D8C5743-3509-490C-A2E7-5076D0148B48}" type="pres">
      <dgm:prSet presAssocID="{79E5193F-D16D-47F7-979A-16F4D32353CD}" presName="horz1" presStyleCnt="0"/>
      <dgm:spPr/>
    </dgm:pt>
    <dgm:pt modelId="{383FCB23-679B-4A47-BE72-A17F41524412}" type="pres">
      <dgm:prSet presAssocID="{79E5193F-D16D-47F7-979A-16F4D32353CD}" presName="tx1" presStyleLbl="revTx" presStyleIdx="2" presStyleCnt="4"/>
      <dgm:spPr/>
    </dgm:pt>
    <dgm:pt modelId="{D7D862AF-E3F3-44FE-9059-19657C5BA828}" type="pres">
      <dgm:prSet presAssocID="{79E5193F-D16D-47F7-979A-16F4D32353CD}" presName="vert1" presStyleCnt="0"/>
      <dgm:spPr/>
    </dgm:pt>
    <dgm:pt modelId="{DC0E54B4-F6AB-4BDB-BCC5-34A4F1CF799E}" type="pres">
      <dgm:prSet presAssocID="{05E3380B-0E73-4275-A851-91C21B77C33D}" presName="thickLine" presStyleLbl="alignNode1" presStyleIdx="3" presStyleCnt="4"/>
      <dgm:spPr/>
    </dgm:pt>
    <dgm:pt modelId="{A749BC80-FDF2-4A46-A8EB-D590F77802C9}" type="pres">
      <dgm:prSet presAssocID="{05E3380B-0E73-4275-A851-91C21B77C33D}" presName="horz1" presStyleCnt="0"/>
      <dgm:spPr/>
    </dgm:pt>
    <dgm:pt modelId="{2848F643-1980-435C-A07A-2B1E6921CF44}" type="pres">
      <dgm:prSet presAssocID="{05E3380B-0E73-4275-A851-91C21B77C33D}" presName="tx1" presStyleLbl="revTx" presStyleIdx="3" presStyleCnt="4"/>
      <dgm:spPr/>
    </dgm:pt>
    <dgm:pt modelId="{6034FDA5-AF0A-4BCB-A3A8-F87E1496ACDD}" type="pres">
      <dgm:prSet presAssocID="{05E3380B-0E73-4275-A851-91C21B77C33D}" presName="vert1" presStyleCnt="0"/>
      <dgm:spPr/>
    </dgm:pt>
  </dgm:ptLst>
  <dgm:cxnLst>
    <dgm:cxn modelId="{26DCC901-B9C3-40AB-A967-203F9E7922BD}" type="presOf" srcId="{79E5193F-D16D-47F7-979A-16F4D32353CD}" destId="{383FCB23-679B-4A47-BE72-A17F41524412}" srcOrd="0" destOrd="0" presId="urn:microsoft.com/office/officeart/2008/layout/LinedList"/>
    <dgm:cxn modelId="{60CA920F-8D06-4E6B-A134-26A004623DBE}" type="presOf" srcId="{58FBD393-8D9B-48BD-BC51-FCED174AD080}" destId="{4E30E759-60F2-4903-93DF-4EEB7A3BDB57}" srcOrd="0" destOrd="0" presId="urn:microsoft.com/office/officeart/2008/layout/LinedList"/>
    <dgm:cxn modelId="{4F336910-55C7-4E57-B175-D1FEFC9D8C82}" srcId="{58FBD393-8D9B-48BD-BC51-FCED174AD080}" destId="{05E3380B-0E73-4275-A851-91C21B77C33D}" srcOrd="3" destOrd="0" parTransId="{BC078CF0-5395-440B-B2D5-5B571D3028DB}" sibTransId="{9CE6C5B4-E0BF-4A8C-BA88-6BD6CB5ED547}"/>
    <dgm:cxn modelId="{B186C072-465F-465B-8439-C3BEBA70E070}" type="presOf" srcId="{DC48AB52-B10A-45C1-95D5-0ADD00358A41}" destId="{2F85A996-ACE8-44CF-8DFE-799A3179D7AC}" srcOrd="0" destOrd="0" presId="urn:microsoft.com/office/officeart/2008/layout/LinedList"/>
    <dgm:cxn modelId="{46EE1D7F-A23E-4816-9E92-B9B47FBB68A3}" type="presOf" srcId="{05E3380B-0E73-4275-A851-91C21B77C33D}" destId="{2848F643-1980-435C-A07A-2B1E6921CF44}" srcOrd="0" destOrd="0" presId="urn:microsoft.com/office/officeart/2008/layout/LinedList"/>
    <dgm:cxn modelId="{88D43799-0FB4-4B0B-8AA9-FF6CB86EC994}" type="presOf" srcId="{69EB558E-C191-4FAA-8698-68A0DA81E463}" destId="{2C721F19-D535-4603-8254-9F924611D53A}" srcOrd="0" destOrd="0" presId="urn:microsoft.com/office/officeart/2008/layout/LinedList"/>
    <dgm:cxn modelId="{14EABBB8-D945-47FA-BAA0-21DB311017C1}" srcId="{58FBD393-8D9B-48BD-BC51-FCED174AD080}" destId="{DC48AB52-B10A-45C1-95D5-0ADD00358A41}" srcOrd="1" destOrd="0" parTransId="{4EF6A0E7-EA2A-4888-AD5F-8B1CCE9D8692}" sibTransId="{AC0F4A4C-8452-493A-A994-CA903E10AB5A}"/>
    <dgm:cxn modelId="{9F64DBD0-FCDC-4B8D-9EF8-F08EA75A73BD}" srcId="{58FBD393-8D9B-48BD-BC51-FCED174AD080}" destId="{69EB558E-C191-4FAA-8698-68A0DA81E463}" srcOrd="0" destOrd="0" parTransId="{52306B59-3F42-443B-B17A-47A32C550E30}" sibTransId="{9A238BDE-FC43-471A-B3AD-7820940B7BFC}"/>
    <dgm:cxn modelId="{7634E4D5-8360-4D75-9F57-CDA220ED36BE}" srcId="{58FBD393-8D9B-48BD-BC51-FCED174AD080}" destId="{79E5193F-D16D-47F7-979A-16F4D32353CD}" srcOrd="2" destOrd="0" parTransId="{0E1FD4D1-0CC5-4846-AEB1-E2335BCCD234}" sibTransId="{52019654-FE37-453A-BD42-3A23B94A05C9}"/>
    <dgm:cxn modelId="{06901850-FC1F-4EAC-A81C-4A5FB961F12D}" type="presParOf" srcId="{4E30E759-60F2-4903-93DF-4EEB7A3BDB57}" destId="{8A8D0754-0DB2-434C-B826-4273DB022B0E}" srcOrd="0" destOrd="0" presId="urn:microsoft.com/office/officeart/2008/layout/LinedList"/>
    <dgm:cxn modelId="{B9E9FED6-EAFD-4FE5-9C1A-AD73D95923E9}" type="presParOf" srcId="{4E30E759-60F2-4903-93DF-4EEB7A3BDB57}" destId="{DAAA63CC-92FD-4479-9249-4064C4139294}" srcOrd="1" destOrd="0" presId="urn:microsoft.com/office/officeart/2008/layout/LinedList"/>
    <dgm:cxn modelId="{75A69351-1A4A-4552-AD14-5E7925B470A5}" type="presParOf" srcId="{DAAA63CC-92FD-4479-9249-4064C4139294}" destId="{2C721F19-D535-4603-8254-9F924611D53A}" srcOrd="0" destOrd="0" presId="urn:microsoft.com/office/officeart/2008/layout/LinedList"/>
    <dgm:cxn modelId="{CD19095F-4A3A-448D-A979-82A56B24759F}" type="presParOf" srcId="{DAAA63CC-92FD-4479-9249-4064C4139294}" destId="{36393546-BE44-4D05-B844-E1C1B34BDDA4}" srcOrd="1" destOrd="0" presId="urn:microsoft.com/office/officeart/2008/layout/LinedList"/>
    <dgm:cxn modelId="{04C7F24E-EEB0-44A4-8443-8A8F5088E93F}" type="presParOf" srcId="{4E30E759-60F2-4903-93DF-4EEB7A3BDB57}" destId="{8A1C55C3-4AE8-4C07-BAFD-04CE14DEA8C7}" srcOrd="2" destOrd="0" presId="urn:microsoft.com/office/officeart/2008/layout/LinedList"/>
    <dgm:cxn modelId="{DAB1F4C4-6D38-4137-8206-9A08253661C9}" type="presParOf" srcId="{4E30E759-60F2-4903-93DF-4EEB7A3BDB57}" destId="{DAD9F00A-BB5F-4B89-8B96-2D2693AB0F00}" srcOrd="3" destOrd="0" presId="urn:microsoft.com/office/officeart/2008/layout/LinedList"/>
    <dgm:cxn modelId="{CA66856F-386F-41A7-85E4-402117D83B23}" type="presParOf" srcId="{DAD9F00A-BB5F-4B89-8B96-2D2693AB0F00}" destId="{2F85A996-ACE8-44CF-8DFE-799A3179D7AC}" srcOrd="0" destOrd="0" presId="urn:microsoft.com/office/officeart/2008/layout/LinedList"/>
    <dgm:cxn modelId="{8AE93797-EA10-4396-A291-7D940CA60665}" type="presParOf" srcId="{DAD9F00A-BB5F-4B89-8B96-2D2693AB0F00}" destId="{49903694-01B5-4A68-8239-D01A8A3878A1}" srcOrd="1" destOrd="0" presId="urn:microsoft.com/office/officeart/2008/layout/LinedList"/>
    <dgm:cxn modelId="{D9DF6F74-D6E0-490D-8FF4-942C23473756}" type="presParOf" srcId="{4E30E759-60F2-4903-93DF-4EEB7A3BDB57}" destId="{C9EF679D-7ABD-49EF-A856-CDAF10D7945E}" srcOrd="4" destOrd="0" presId="urn:microsoft.com/office/officeart/2008/layout/LinedList"/>
    <dgm:cxn modelId="{C739778B-4D34-487A-A92C-903489D1375B}" type="presParOf" srcId="{4E30E759-60F2-4903-93DF-4EEB7A3BDB57}" destId="{1D8C5743-3509-490C-A2E7-5076D0148B48}" srcOrd="5" destOrd="0" presId="urn:microsoft.com/office/officeart/2008/layout/LinedList"/>
    <dgm:cxn modelId="{77CBACC4-793C-469E-BC64-C49A9D334971}" type="presParOf" srcId="{1D8C5743-3509-490C-A2E7-5076D0148B48}" destId="{383FCB23-679B-4A47-BE72-A17F41524412}" srcOrd="0" destOrd="0" presId="urn:microsoft.com/office/officeart/2008/layout/LinedList"/>
    <dgm:cxn modelId="{422C7C13-BC0D-4C70-B897-F04C8FCB964D}" type="presParOf" srcId="{1D8C5743-3509-490C-A2E7-5076D0148B48}" destId="{D7D862AF-E3F3-44FE-9059-19657C5BA828}" srcOrd="1" destOrd="0" presId="urn:microsoft.com/office/officeart/2008/layout/LinedList"/>
    <dgm:cxn modelId="{CB1903E5-AFF4-455F-A30D-E6CA96695048}" type="presParOf" srcId="{4E30E759-60F2-4903-93DF-4EEB7A3BDB57}" destId="{DC0E54B4-F6AB-4BDB-BCC5-34A4F1CF799E}" srcOrd="6" destOrd="0" presId="urn:microsoft.com/office/officeart/2008/layout/LinedList"/>
    <dgm:cxn modelId="{06AFE44B-1DAE-4956-9BC4-A66902480743}" type="presParOf" srcId="{4E30E759-60F2-4903-93DF-4EEB7A3BDB57}" destId="{A749BC80-FDF2-4A46-A8EB-D590F77802C9}" srcOrd="7" destOrd="0" presId="urn:microsoft.com/office/officeart/2008/layout/LinedList"/>
    <dgm:cxn modelId="{A7E1B8A4-AA4E-4DFF-A4EA-099F59C1401A}" type="presParOf" srcId="{A749BC80-FDF2-4A46-A8EB-D590F77802C9}" destId="{2848F643-1980-435C-A07A-2B1E6921CF44}" srcOrd="0" destOrd="0" presId="urn:microsoft.com/office/officeart/2008/layout/LinedList"/>
    <dgm:cxn modelId="{94CB1A53-D95F-4FE7-8B5E-48F9EA403E3F}" type="presParOf" srcId="{A749BC80-FDF2-4A46-A8EB-D590F77802C9}" destId="{6034FDA5-AF0A-4BCB-A3A8-F87E1496ACD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9B37D-78C1-41EC-8D78-988157AB856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9E5BA26-5F0C-4CE2-AE7A-4EC72558E8CF}">
      <dgm:prSet/>
      <dgm:spPr/>
      <dgm:t>
        <a:bodyPr/>
        <a:lstStyle/>
        <a:p>
          <a:r>
            <a:rPr lang="en-US"/>
            <a:t>As is the case worldwide, managing joint ventures profitably is extremely challenging in China (Sillars, 2020). There are many potentials for conflict when control is split between investors who are frequently in rivalry on the market.</a:t>
          </a:r>
        </a:p>
      </dgm:t>
    </dgm:pt>
    <dgm:pt modelId="{3CC696BF-B7E4-449A-91A5-EC258C839494}" type="parTrans" cxnId="{B39B5654-9BBA-46C5-ABB5-D1F0B2A00D86}">
      <dgm:prSet/>
      <dgm:spPr/>
      <dgm:t>
        <a:bodyPr/>
        <a:lstStyle/>
        <a:p>
          <a:endParaRPr lang="en-US"/>
        </a:p>
      </dgm:t>
    </dgm:pt>
    <dgm:pt modelId="{C351E3EE-EF4F-4666-B2B1-B6A587370C8F}" type="sibTrans" cxnId="{B39B5654-9BBA-46C5-ABB5-D1F0B2A00D86}">
      <dgm:prSet/>
      <dgm:spPr/>
      <dgm:t>
        <a:bodyPr/>
        <a:lstStyle/>
        <a:p>
          <a:endParaRPr lang="en-US"/>
        </a:p>
      </dgm:t>
    </dgm:pt>
    <dgm:pt modelId="{0BBBBC3A-6C66-4868-B8A4-65B2973D0E0A}">
      <dgm:prSet/>
      <dgm:spPr/>
      <dgm:t>
        <a:bodyPr/>
        <a:lstStyle/>
        <a:p>
          <a:r>
            <a:rPr lang="en-US"/>
            <a:t>Despite the dangers, joint ventures frequently must be resorted to due to China's severe industrial restrictions. </a:t>
          </a:r>
        </a:p>
      </dgm:t>
    </dgm:pt>
    <dgm:pt modelId="{2C42E0BA-2336-4DA3-AA61-DF4FB455310A}" type="parTrans" cxnId="{DC78E703-448F-420D-B508-8A507D97A2B1}">
      <dgm:prSet/>
      <dgm:spPr/>
      <dgm:t>
        <a:bodyPr/>
        <a:lstStyle/>
        <a:p>
          <a:endParaRPr lang="en-US"/>
        </a:p>
      </dgm:t>
    </dgm:pt>
    <dgm:pt modelId="{E2070EC2-BD11-4314-A7EC-D2E82CC0B653}" type="sibTrans" cxnId="{DC78E703-448F-420D-B508-8A507D97A2B1}">
      <dgm:prSet/>
      <dgm:spPr/>
      <dgm:t>
        <a:bodyPr/>
        <a:lstStyle/>
        <a:p>
          <a:endParaRPr lang="en-US"/>
        </a:p>
      </dgm:t>
    </dgm:pt>
    <dgm:pt modelId="{D5BAE7EA-E26A-4D3B-8D5F-EEEC18418C93}">
      <dgm:prSet/>
      <dgm:spPr/>
      <dgm:t>
        <a:bodyPr/>
        <a:lstStyle/>
        <a:p>
          <a:r>
            <a:rPr lang="en-US"/>
            <a:t>Chinese suppliers frequently refuse to sell all of their own in the destination, especially in the context of mergers. </a:t>
          </a:r>
        </a:p>
      </dgm:t>
    </dgm:pt>
    <dgm:pt modelId="{5B215C87-AE97-4A42-A1B6-A7830322783A}" type="parTrans" cxnId="{7B2AC8F0-7E71-4084-B169-5760B448632E}">
      <dgm:prSet/>
      <dgm:spPr/>
      <dgm:t>
        <a:bodyPr/>
        <a:lstStyle/>
        <a:p>
          <a:endParaRPr lang="en-US"/>
        </a:p>
      </dgm:t>
    </dgm:pt>
    <dgm:pt modelId="{6AD38F1D-9A52-4E66-BBCC-FC4F40FE0391}" type="sibTrans" cxnId="{7B2AC8F0-7E71-4084-B169-5760B448632E}">
      <dgm:prSet/>
      <dgm:spPr/>
      <dgm:t>
        <a:bodyPr/>
        <a:lstStyle/>
        <a:p>
          <a:endParaRPr lang="en-US"/>
        </a:p>
      </dgm:t>
    </dgm:pt>
    <dgm:pt modelId="{F2B9F71B-5399-4897-80DF-097A83D64643}" type="pres">
      <dgm:prSet presAssocID="{3609B37D-78C1-41EC-8D78-988157AB856F}" presName="outerComposite" presStyleCnt="0">
        <dgm:presLayoutVars>
          <dgm:chMax val="5"/>
          <dgm:dir/>
          <dgm:resizeHandles val="exact"/>
        </dgm:presLayoutVars>
      </dgm:prSet>
      <dgm:spPr/>
    </dgm:pt>
    <dgm:pt modelId="{DE0A65E4-2027-4743-A10F-2BDAD823AE0A}" type="pres">
      <dgm:prSet presAssocID="{3609B37D-78C1-41EC-8D78-988157AB856F}" presName="dummyMaxCanvas" presStyleCnt="0">
        <dgm:presLayoutVars/>
      </dgm:prSet>
      <dgm:spPr/>
    </dgm:pt>
    <dgm:pt modelId="{908E52B6-5373-4260-90B8-D864E77695B3}" type="pres">
      <dgm:prSet presAssocID="{3609B37D-78C1-41EC-8D78-988157AB856F}" presName="ThreeNodes_1" presStyleLbl="node1" presStyleIdx="0" presStyleCnt="3">
        <dgm:presLayoutVars>
          <dgm:bulletEnabled val="1"/>
        </dgm:presLayoutVars>
      </dgm:prSet>
      <dgm:spPr/>
    </dgm:pt>
    <dgm:pt modelId="{131D9CA7-451C-4927-879B-CDD81EDE1D7E}" type="pres">
      <dgm:prSet presAssocID="{3609B37D-78C1-41EC-8D78-988157AB856F}" presName="ThreeNodes_2" presStyleLbl="node1" presStyleIdx="1" presStyleCnt="3">
        <dgm:presLayoutVars>
          <dgm:bulletEnabled val="1"/>
        </dgm:presLayoutVars>
      </dgm:prSet>
      <dgm:spPr/>
    </dgm:pt>
    <dgm:pt modelId="{7AFBF6CE-83E4-4C97-B5A8-B09E5E54F546}" type="pres">
      <dgm:prSet presAssocID="{3609B37D-78C1-41EC-8D78-988157AB856F}" presName="ThreeNodes_3" presStyleLbl="node1" presStyleIdx="2" presStyleCnt="3">
        <dgm:presLayoutVars>
          <dgm:bulletEnabled val="1"/>
        </dgm:presLayoutVars>
      </dgm:prSet>
      <dgm:spPr/>
    </dgm:pt>
    <dgm:pt modelId="{D1523E41-2EEC-4198-8F05-B4FB9573B106}" type="pres">
      <dgm:prSet presAssocID="{3609B37D-78C1-41EC-8D78-988157AB856F}" presName="ThreeConn_1-2" presStyleLbl="fgAccFollowNode1" presStyleIdx="0" presStyleCnt="2">
        <dgm:presLayoutVars>
          <dgm:bulletEnabled val="1"/>
        </dgm:presLayoutVars>
      </dgm:prSet>
      <dgm:spPr/>
    </dgm:pt>
    <dgm:pt modelId="{FE86A815-3EBD-4102-BC39-D3944989E1FC}" type="pres">
      <dgm:prSet presAssocID="{3609B37D-78C1-41EC-8D78-988157AB856F}" presName="ThreeConn_2-3" presStyleLbl="fgAccFollowNode1" presStyleIdx="1" presStyleCnt="2">
        <dgm:presLayoutVars>
          <dgm:bulletEnabled val="1"/>
        </dgm:presLayoutVars>
      </dgm:prSet>
      <dgm:spPr/>
    </dgm:pt>
    <dgm:pt modelId="{3722308F-5C9F-43D2-A9FF-FC92C2E69F7F}" type="pres">
      <dgm:prSet presAssocID="{3609B37D-78C1-41EC-8D78-988157AB856F}" presName="ThreeNodes_1_text" presStyleLbl="node1" presStyleIdx="2" presStyleCnt="3">
        <dgm:presLayoutVars>
          <dgm:bulletEnabled val="1"/>
        </dgm:presLayoutVars>
      </dgm:prSet>
      <dgm:spPr/>
    </dgm:pt>
    <dgm:pt modelId="{9EDDF53A-FE32-47A4-943E-23D411E6F958}" type="pres">
      <dgm:prSet presAssocID="{3609B37D-78C1-41EC-8D78-988157AB856F}" presName="ThreeNodes_2_text" presStyleLbl="node1" presStyleIdx="2" presStyleCnt="3">
        <dgm:presLayoutVars>
          <dgm:bulletEnabled val="1"/>
        </dgm:presLayoutVars>
      </dgm:prSet>
      <dgm:spPr/>
    </dgm:pt>
    <dgm:pt modelId="{2FFD92CF-661E-45CD-970D-AF2D9173FA12}" type="pres">
      <dgm:prSet presAssocID="{3609B37D-78C1-41EC-8D78-988157AB856F}" presName="ThreeNodes_3_text" presStyleLbl="node1" presStyleIdx="2" presStyleCnt="3">
        <dgm:presLayoutVars>
          <dgm:bulletEnabled val="1"/>
        </dgm:presLayoutVars>
      </dgm:prSet>
      <dgm:spPr/>
    </dgm:pt>
  </dgm:ptLst>
  <dgm:cxnLst>
    <dgm:cxn modelId="{DC78E703-448F-420D-B508-8A507D97A2B1}" srcId="{3609B37D-78C1-41EC-8D78-988157AB856F}" destId="{0BBBBC3A-6C66-4868-B8A4-65B2973D0E0A}" srcOrd="1" destOrd="0" parTransId="{2C42E0BA-2336-4DA3-AA61-DF4FB455310A}" sibTransId="{E2070EC2-BD11-4314-A7EC-D2E82CC0B653}"/>
    <dgm:cxn modelId="{393F2E18-0B2C-4AE8-89ED-57D196462CD9}" type="presOf" srcId="{39E5BA26-5F0C-4CE2-AE7A-4EC72558E8CF}" destId="{908E52B6-5373-4260-90B8-D864E77695B3}" srcOrd="0" destOrd="0" presId="urn:microsoft.com/office/officeart/2005/8/layout/vProcess5"/>
    <dgm:cxn modelId="{DC795862-37B2-45BA-8CBE-77BBBA124EC8}" type="presOf" srcId="{D5BAE7EA-E26A-4D3B-8D5F-EEEC18418C93}" destId="{2FFD92CF-661E-45CD-970D-AF2D9173FA12}" srcOrd="1" destOrd="0" presId="urn:microsoft.com/office/officeart/2005/8/layout/vProcess5"/>
    <dgm:cxn modelId="{95F4084E-3DB7-451E-8781-BCED60C59F9B}" type="presOf" srcId="{0BBBBC3A-6C66-4868-B8A4-65B2973D0E0A}" destId="{9EDDF53A-FE32-47A4-943E-23D411E6F958}" srcOrd="1" destOrd="0" presId="urn:microsoft.com/office/officeart/2005/8/layout/vProcess5"/>
    <dgm:cxn modelId="{3757AC6E-7B5F-46A6-99E2-1603836716FA}" type="presOf" srcId="{3609B37D-78C1-41EC-8D78-988157AB856F}" destId="{F2B9F71B-5399-4897-80DF-097A83D64643}" srcOrd="0" destOrd="0" presId="urn:microsoft.com/office/officeart/2005/8/layout/vProcess5"/>
    <dgm:cxn modelId="{B39B5654-9BBA-46C5-ABB5-D1F0B2A00D86}" srcId="{3609B37D-78C1-41EC-8D78-988157AB856F}" destId="{39E5BA26-5F0C-4CE2-AE7A-4EC72558E8CF}" srcOrd="0" destOrd="0" parTransId="{3CC696BF-B7E4-449A-91A5-EC258C839494}" sibTransId="{C351E3EE-EF4F-4666-B2B1-B6A587370C8F}"/>
    <dgm:cxn modelId="{C9A8F259-C27D-48D8-B48E-1B1B758575E6}" type="presOf" srcId="{0BBBBC3A-6C66-4868-B8A4-65B2973D0E0A}" destId="{131D9CA7-451C-4927-879B-CDD81EDE1D7E}" srcOrd="0" destOrd="0" presId="urn:microsoft.com/office/officeart/2005/8/layout/vProcess5"/>
    <dgm:cxn modelId="{232DDF97-81AF-439D-9BC1-F59CDE04CDA2}" type="presOf" srcId="{D5BAE7EA-E26A-4D3B-8D5F-EEEC18418C93}" destId="{7AFBF6CE-83E4-4C97-B5A8-B09E5E54F546}" srcOrd="0" destOrd="0" presId="urn:microsoft.com/office/officeart/2005/8/layout/vProcess5"/>
    <dgm:cxn modelId="{32ED7CD4-5B74-409C-A005-5C45BADD19E7}" type="presOf" srcId="{C351E3EE-EF4F-4666-B2B1-B6A587370C8F}" destId="{D1523E41-2EEC-4198-8F05-B4FB9573B106}" srcOrd="0" destOrd="0" presId="urn:microsoft.com/office/officeart/2005/8/layout/vProcess5"/>
    <dgm:cxn modelId="{7BEB92ED-53A4-47D3-A937-8087420F72CF}" type="presOf" srcId="{39E5BA26-5F0C-4CE2-AE7A-4EC72558E8CF}" destId="{3722308F-5C9F-43D2-A9FF-FC92C2E69F7F}" srcOrd="1" destOrd="0" presId="urn:microsoft.com/office/officeart/2005/8/layout/vProcess5"/>
    <dgm:cxn modelId="{C0F54FF0-77C4-4BC3-A340-D20EDE85F4BC}" type="presOf" srcId="{E2070EC2-BD11-4314-A7EC-D2E82CC0B653}" destId="{FE86A815-3EBD-4102-BC39-D3944989E1FC}" srcOrd="0" destOrd="0" presId="urn:microsoft.com/office/officeart/2005/8/layout/vProcess5"/>
    <dgm:cxn modelId="{7B2AC8F0-7E71-4084-B169-5760B448632E}" srcId="{3609B37D-78C1-41EC-8D78-988157AB856F}" destId="{D5BAE7EA-E26A-4D3B-8D5F-EEEC18418C93}" srcOrd="2" destOrd="0" parTransId="{5B215C87-AE97-4A42-A1B6-A7830322783A}" sibTransId="{6AD38F1D-9A52-4E66-BBCC-FC4F40FE0391}"/>
    <dgm:cxn modelId="{9608BA68-4316-42FD-A83E-CB8D5319B4DF}" type="presParOf" srcId="{F2B9F71B-5399-4897-80DF-097A83D64643}" destId="{DE0A65E4-2027-4743-A10F-2BDAD823AE0A}" srcOrd="0" destOrd="0" presId="urn:microsoft.com/office/officeart/2005/8/layout/vProcess5"/>
    <dgm:cxn modelId="{8674ECE0-5FE1-4431-BEF6-019D039CCF51}" type="presParOf" srcId="{F2B9F71B-5399-4897-80DF-097A83D64643}" destId="{908E52B6-5373-4260-90B8-D864E77695B3}" srcOrd="1" destOrd="0" presId="urn:microsoft.com/office/officeart/2005/8/layout/vProcess5"/>
    <dgm:cxn modelId="{D08DF54B-12CA-4B69-8513-718D4AADDA1D}" type="presParOf" srcId="{F2B9F71B-5399-4897-80DF-097A83D64643}" destId="{131D9CA7-451C-4927-879B-CDD81EDE1D7E}" srcOrd="2" destOrd="0" presId="urn:microsoft.com/office/officeart/2005/8/layout/vProcess5"/>
    <dgm:cxn modelId="{936B1C24-7F82-442B-A4FF-20E7D3601F6D}" type="presParOf" srcId="{F2B9F71B-5399-4897-80DF-097A83D64643}" destId="{7AFBF6CE-83E4-4C97-B5A8-B09E5E54F546}" srcOrd="3" destOrd="0" presId="urn:microsoft.com/office/officeart/2005/8/layout/vProcess5"/>
    <dgm:cxn modelId="{07574E59-0D33-4835-82D8-EBF7B9EED5AF}" type="presParOf" srcId="{F2B9F71B-5399-4897-80DF-097A83D64643}" destId="{D1523E41-2EEC-4198-8F05-B4FB9573B106}" srcOrd="4" destOrd="0" presId="urn:microsoft.com/office/officeart/2005/8/layout/vProcess5"/>
    <dgm:cxn modelId="{0ECF6B23-B9C8-428D-8D75-B9F598DC65A5}" type="presParOf" srcId="{F2B9F71B-5399-4897-80DF-097A83D64643}" destId="{FE86A815-3EBD-4102-BC39-D3944989E1FC}" srcOrd="5" destOrd="0" presId="urn:microsoft.com/office/officeart/2005/8/layout/vProcess5"/>
    <dgm:cxn modelId="{F6C62260-F089-4FE9-BF2F-BEEBA6849AD5}" type="presParOf" srcId="{F2B9F71B-5399-4897-80DF-097A83D64643}" destId="{3722308F-5C9F-43D2-A9FF-FC92C2E69F7F}" srcOrd="6" destOrd="0" presId="urn:microsoft.com/office/officeart/2005/8/layout/vProcess5"/>
    <dgm:cxn modelId="{C4C20CBA-1396-4143-85C0-F37AC6CDDC2F}" type="presParOf" srcId="{F2B9F71B-5399-4897-80DF-097A83D64643}" destId="{9EDDF53A-FE32-47A4-943E-23D411E6F958}" srcOrd="7" destOrd="0" presId="urn:microsoft.com/office/officeart/2005/8/layout/vProcess5"/>
    <dgm:cxn modelId="{E40D9E3F-7991-46F1-AEC3-26355C287FC8}" type="presParOf" srcId="{F2B9F71B-5399-4897-80DF-097A83D64643}" destId="{2FFD92CF-661E-45CD-970D-AF2D9173FA1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148212-D836-4D06-BAEF-317DCAE52B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B20855A-B10C-41D5-8D12-75E1EF682B4A}">
      <dgm:prSet custT="1"/>
      <dgm:spPr/>
      <dgm:t>
        <a:bodyPr/>
        <a:lstStyle/>
        <a:p>
          <a:r>
            <a:rPr lang="en-US" sz="1800" dirty="0"/>
            <a:t>The Chinese state has significantly </a:t>
          </a:r>
          <a:r>
            <a:rPr lang="en-GB" sz="1800" dirty="0"/>
            <a:t>modernised</a:t>
          </a:r>
          <a:r>
            <a:rPr lang="en-US" sz="1800" dirty="0"/>
            <a:t> the atmosphere for international investment to promote domestic investment, especially via joint ventures. </a:t>
          </a:r>
        </a:p>
      </dgm:t>
    </dgm:pt>
    <dgm:pt modelId="{7E4F1E92-E0AA-47F1-8B3B-39E2B3719929}" type="parTrans" cxnId="{E1F8D348-DD08-4A68-B78D-74D3C5D2D6FD}">
      <dgm:prSet/>
      <dgm:spPr/>
      <dgm:t>
        <a:bodyPr/>
        <a:lstStyle/>
        <a:p>
          <a:endParaRPr lang="en-US"/>
        </a:p>
      </dgm:t>
    </dgm:pt>
    <dgm:pt modelId="{1F04D4D6-C790-4065-B4BA-CD6BF2ED5ADC}" type="sibTrans" cxnId="{E1F8D348-DD08-4A68-B78D-74D3C5D2D6FD}">
      <dgm:prSet/>
      <dgm:spPr/>
      <dgm:t>
        <a:bodyPr/>
        <a:lstStyle/>
        <a:p>
          <a:endParaRPr lang="en-US"/>
        </a:p>
      </dgm:t>
    </dgm:pt>
    <dgm:pt modelId="{8E06C532-FACD-4E23-9789-CCF855E07C7D}">
      <dgm:prSet custT="1"/>
      <dgm:spPr/>
      <dgm:t>
        <a:bodyPr/>
        <a:lstStyle/>
        <a:p>
          <a:r>
            <a:rPr lang="en-US" sz="1800" dirty="0"/>
            <a:t>According to the research, the primary driver for UK companies to create joint ventures would be to enter the Chinese market more quickly. Joint ventures give UK businesses entry to resources which they will indeed generally find challenging to obtain, most of which are conceptual</a:t>
          </a:r>
          <a:r>
            <a:rPr lang="en-US" sz="1600" dirty="0"/>
            <a:t>.</a:t>
          </a:r>
        </a:p>
      </dgm:t>
    </dgm:pt>
    <dgm:pt modelId="{C9607FE7-6174-4DD8-B85C-9C6C324BD795}" type="parTrans" cxnId="{E9AAF74E-A872-41C9-A593-B794E43ED4F1}">
      <dgm:prSet/>
      <dgm:spPr/>
      <dgm:t>
        <a:bodyPr/>
        <a:lstStyle/>
        <a:p>
          <a:endParaRPr lang="en-US"/>
        </a:p>
      </dgm:t>
    </dgm:pt>
    <dgm:pt modelId="{DBC06E12-9FDF-4F11-A5B4-33170B96BFE1}" type="sibTrans" cxnId="{E9AAF74E-A872-41C9-A593-B794E43ED4F1}">
      <dgm:prSet/>
      <dgm:spPr/>
      <dgm:t>
        <a:bodyPr/>
        <a:lstStyle/>
        <a:p>
          <a:endParaRPr lang="en-US"/>
        </a:p>
      </dgm:t>
    </dgm:pt>
    <dgm:pt modelId="{295092F3-FB62-4BA2-A51E-CB89BB40DEFB}">
      <dgm:prSet/>
      <dgm:spPr/>
      <dgm:t>
        <a:bodyPr/>
        <a:lstStyle/>
        <a:p>
          <a:r>
            <a:rPr lang="en-US" dirty="0"/>
            <a:t>Although the Chinese partners' selections seem to be severely limited, the UK partners frequently concluded that they would have partnered with the "right partner" after carefully </a:t>
          </a:r>
          <a:r>
            <a:rPr lang="en-GB" dirty="0"/>
            <a:t>analysing</a:t>
          </a:r>
          <a:r>
            <a:rPr lang="en-US" dirty="0"/>
            <a:t> the joint venture selection.</a:t>
          </a:r>
        </a:p>
      </dgm:t>
    </dgm:pt>
    <dgm:pt modelId="{424E4E7C-3CFC-4695-8F1E-CB8308730453}" type="parTrans" cxnId="{F1241EA8-28EB-45AB-8D5A-450BA48AEB57}">
      <dgm:prSet/>
      <dgm:spPr/>
      <dgm:t>
        <a:bodyPr/>
        <a:lstStyle/>
        <a:p>
          <a:endParaRPr lang="en-US"/>
        </a:p>
      </dgm:t>
    </dgm:pt>
    <dgm:pt modelId="{38F0EB9A-C34B-4CEE-97F9-B766D3B3DC83}" type="sibTrans" cxnId="{F1241EA8-28EB-45AB-8D5A-450BA48AEB57}">
      <dgm:prSet/>
      <dgm:spPr/>
      <dgm:t>
        <a:bodyPr/>
        <a:lstStyle/>
        <a:p>
          <a:endParaRPr lang="en-US"/>
        </a:p>
      </dgm:t>
    </dgm:pt>
    <dgm:pt modelId="{72E53CC2-CF6B-49DA-8CB8-1D8F54378BAF}">
      <dgm:prSet/>
      <dgm:spPr/>
      <dgm:t>
        <a:bodyPr/>
        <a:lstStyle/>
        <a:p>
          <a:r>
            <a:rPr lang="en-US" i="1" dirty="0">
              <a:solidFill>
                <a:srgbClr val="FF0000"/>
              </a:solidFill>
            </a:rPr>
            <a:t>Slide made by Cristina Maria </a:t>
          </a:r>
          <a:r>
            <a:rPr lang="en-US" i="1" dirty="0" err="1">
              <a:solidFill>
                <a:srgbClr val="FF0000"/>
              </a:solidFill>
            </a:rPr>
            <a:t>Iacobici</a:t>
          </a:r>
          <a:r>
            <a:rPr lang="en-US" i="1" dirty="0">
              <a:solidFill>
                <a:srgbClr val="FF0000"/>
              </a:solidFill>
            </a:rPr>
            <a:t> – ID 2011287</a:t>
          </a:r>
          <a:endParaRPr lang="en-GB" dirty="0"/>
        </a:p>
      </dgm:t>
    </dgm:pt>
    <dgm:pt modelId="{826EA718-1494-435C-8744-46404389BA1B}" type="parTrans" cxnId="{95D6D7FA-1E18-4002-BB8B-26B327148960}">
      <dgm:prSet/>
      <dgm:spPr/>
      <dgm:t>
        <a:bodyPr/>
        <a:lstStyle/>
        <a:p>
          <a:endParaRPr lang="en-GB"/>
        </a:p>
      </dgm:t>
    </dgm:pt>
    <dgm:pt modelId="{7E7E5085-09D2-456E-A4EA-B3E3BE9A5D53}" type="sibTrans" cxnId="{95D6D7FA-1E18-4002-BB8B-26B327148960}">
      <dgm:prSet/>
      <dgm:spPr/>
      <dgm:t>
        <a:bodyPr/>
        <a:lstStyle/>
        <a:p>
          <a:endParaRPr lang="en-GB"/>
        </a:p>
      </dgm:t>
    </dgm:pt>
    <dgm:pt modelId="{7E7BE892-54CF-48B4-AD2E-249F9C15C5A0}" type="pres">
      <dgm:prSet presAssocID="{0E148212-D836-4D06-BAEF-317DCAE52BE3}" presName="diagram" presStyleCnt="0">
        <dgm:presLayoutVars>
          <dgm:dir/>
          <dgm:resizeHandles val="exact"/>
        </dgm:presLayoutVars>
      </dgm:prSet>
      <dgm:spPr/>
    </dgm:pt>
    <dgm:pt modelId="{88CB5A0A-FA8A-442D-B76C-5BABC67D440D}" type="pres">
      <dgm:prSet presAssocID="{3B20855A-B10C-41D5-8D12-75E1EF682B4A}" presName="node" presStyleLbl="node1" presStyleIdx="0" presStyleCnt="4">
        <dgm:presLayoutVars>
          <dgm:bulletEnabled val="1"/>
        </dgm:presLayoutVars>
      </dgm:prSet>
      <dgm:spPr/>
    </dgm:pt>
    <dgm:pt modelId="{BFD88220-BE1D-46A0-8F8B-FA64DC9BAEC5}" type="pres">
      <dgm:prSet presAssocID="{1F04D4D6-C790-4065-B4BA-CD6BF2ED5ADC}" presName="sibTrans" presStyleCnt="0"/>
      <dgm:spPr/>
    </dgm:pt>
    <dgm:pt modelId="{33A2C1A8-2AAC-443C-B243-604D5274C641}" type="pres">
      <dgm:prSet presAssocID="{8E06C532-FACD-4E23-9789-CCF855E07C7D}" presName="node" presStyleLbl="node1" presStyleIdx="1" presStyleCnt="4">
        <dgm:presLayoutVars>
          <dgm:bulletEnabled val="1"/>
        </dgm:presLayoutVars>
      </dgm:prSet>
      <dgm:spPr/>
    </dgm:pt>
    <dgm:pt modelId="{329F65D7-D657-4B26-9698-2ECB23CDEE0B}" type="pres">
      <dgm:prSet presAssocID="{DBC06E12-9FDF-4F11-A5B4-33170B96BFE1}" presName="sibTrans" presStyleCnt="0"/>
      <dgm:spPr/>
    </dgm:pt>
    <dgm:pt modelId="{4EC805C4-B5DE-4AE3-9B6A-5588C32278F1}" type="pres">
      <dgm:prSet presAssocID="{295092F3-FB62-4BA2-A51E-CB89BB40DEFB}" presName="node" presStyleLbl="node1" presStyleIdx="2" presStyleCnt="4">
        <dgm:presLayoutVars>
          <dgm:bulletEnabled val="1"/>
        </dgm:presLayoutVars>
      </dgm:prSet>
      <dgm:spPr/>
    </dgm:pt>
    <dgm:pt modelId="{17F8C2CC-411C-4726-8F13-920BC23489F1}" type="pres">
      <dgm:prSet presAssocID="{38F0EB9A-C34B-4CEE-97F9-B766D3B3DC83}" presName="sibTrans" presStyleCnt="0"/>
      <dgm:spPr/>
    </dgm:pt>
    <dgm:pt modelId="{DC29B90C-A304-47B5-A920-C8459B3CFD3D}" type="pres">
      <dgm:prSet presAssocID="{72E53CC2-CF6B-49DA-8CB8-1D8F54378BAF}" presName="node" presStyleLbl="node1" presStyleIdx="3" presStyleCnt="4">
        <dgm:presLayoutVars>
          <dgm:bulletEnabled val="1"/>
        </dgm:presLayoutVars>
      </dgm:prSet>
      <dgm:spPr/>
    </dgm:pt>
  </dgm:ptLst>
  <dgm:cxnLst>
    <dgm:cxn modelId="{80FC4E2F-3703-44F1-87A3-69A5B3AFD4EC}" type="presOf" srcId="{3B20855A-B10C-41D5-8D12-75E1EF682B4A}" destId="{88CB5A0A-FA8A-442D-B76C-5BABC67D440D}" srcOrd="0" destOrd="0" presId="urn:microsoft.com/office/officeart/2005/8/layout/default"/>
    <dgm:cxn modelId="{E1F8D348-DD08-4A68-B78D-74D3C5D2D6FD}" srcId="{0E148212-D836-4D06-BAEF-317DCAE52BE3}" destId="{3B20855A-B10C-41D5-8D12-75E1EF682B4A}" srcOrd="0" destOrd="0" parTransId="{7E4F1E92-E0AA-47F1-8B3B-39E2B3719929}" sibTransId="{1F04D4D6-C790-4065-B4BA-CD6BF2ED5ADC}"/>
    <dgm:cxn modelId="{E9AAF74E-A872-41C9-A593-B794E43ED4F1}" srcId="{0E148212-D836-4D06-BAEF-317DCAE52BE3}" destId="{8E06C532-FACD-4E23-9789-CCF855E07C7D}" srcOrd="1" destOrd="0" parTransId="{C9607FE7-6174-4DD8-B85C-9C6C324BD795}" sibTransId="{DBC06E12-9FDF-4F11-A5B4-33170B96BFE1}"/>
    <dgm:cxn modelId="{1DBD4982-B564-4CB7-92DF-EE7334057A64}" type="presOf" srcId="{8E06C532-FACD-4E23-9789-CCF855E07C7D}" destId="{33A2C1A8-2AAC-443C-B243-604D5274C641}" srcOrd="0" destOrd="0" presId="urn:microsoft.com/office/officeart/2005/8/layout/default"/>
    <dgm:cxn modelId="{F7A4468F-8F89-4032-A0E0-89CB68CFBF45}" type="presOf" srcId="{295092F3-FB62-4BA2-A51E-CB89BB40DEFB}" destId="{4EC805C4-B5DE-4AE3-9B6A-5588C32278F1}" srcOrd="0" destOrd="0" presId="urn:microsoft.com/office/officeart/2005/8/layout/default"/>
    <dgm:cxn modelId="{3CFB8193-A532-432C-849A-94EA4B578BED}" type="presOf" srcId="{0E148212-D836-4D06-BAEF-317DCAE52BE3}" destId="{7E7BE892-54CF-48B4-AD2E-249F9C15C5A0}" srcOrd="0" destOrd="0" presId="urn:microsoft.com/office/officeart/2005/8/layout/default"/>
    <dgm:cxn modelId="{F1241EA8-28EB-45AB-8D5A-450BA48AEB57}" srcId="{0E148212-D836-4D06-BAEF-317DCAE52BE3}" destId="{295092F3-FB62-4BA2-A51E-CB89BB40DEFB}" srcOrd="2" destOrd="0" parTransId="{424E4E7C-3CFC-4695-8F1E-CB8308730453}" sibTransId="{38F0EB9A-C34B-4CEE-97F9-B766D3B3DC83}"/>
    <dgm:cxn modelId="{90722CAB-6BB8-4AD7-A528-3F2B575E93A0}" type="presOf" srcId="{72E53CC2-CF6B-49DA-8CB8-1D8F54378BAF}" destId="{DC29B90C-A304-47B5-A920-C8459B3CFD3D}" srcOrd="0" destOrd="0" presId="urn:microsoft.com/office/officeart/2005/8/layout/default"/>
    <dgm:cxn modelId="{95D6D7FA-1E18-4002-BB8B-26B327148960}" srcId="{0E148212-D836-4D06-BAEF-317DCAE52BE3}" destId="{72E53CC2-CF6B-49DA-8CB8-1D8F54378BAF}" srcOrd="3" destOrd="0" parTransId="{826EA718-1494-435C-8744-46404389BA1B}" sibTransId="{7E7E5085-09D2-456E-A4EA-B3E3BE9A5D53}"/>
    <dgm:cxn modelId="{C82F67A5-D1F0-42C0-B04E-5631600AAAA2}" type="presParOf" srcId="{7E7BE892-54CF-48B4-AD2E-249F9C15C5A0}" destId="{88CB5A0A-FA8A-442D-B76C-5BABC67D440D}" srcOrd="0" destOrd="0" presId="urn:microsoft.com/office/officeart/2005/8/layout/default"/>
    <dgm:cxn modelId="{526E9E10-ACA3-4F6B-8AF2-B7DAC6A3AB46}" type="presParOf" srcId="{7E7BE892-54CF-48B4-AD2E-249F9C15C5A0}" destId="{BFD88220-BE1D-46A0-8F8B-FA64DC9BAEC5}" srcOrd="1" destOrd="0" presId="urn:microsoft.com/office/officeart/2005/8/layout/default"/>
    <dgm:cxn modelId="{0CFD467A-49CA-4E08-8C26-C3A6F7587F60}" type="presParOf" srcId="{7E7BE892-54CF-48B4-AD2E-249F9C15C5A0}" destId="{33A2C1A8-2AAC-443C-B243-604D5274C641}" srcOrd="2" destOrd="0" presId="urn:microsoft.com/office/officeart/2005/8/layout/default"/>
    <dgm:cxn modelId="{EF2DDAB8-A3E6-450F-AE2C-53504E8A89D5}" type="presParOf" srcId="{7E7BE892-54CF-48B4-AD2E-249F9C15C5A0}" destId="{329F65D7-D657-4B26-9698-2ECB23CDEE0B}" srcOrd="3" destOrd="0" presId="urn:microsoft.com/office/officeart/2005/8/layout/default"/>
    <dgm:cxn modelId="{F7620A4F-BB2D-424A-8EE6-609F0845D460}" type="presParOf" srcId="{7E7BE892-54CF-48B4-AD2E-249F9C15C5A0}" destId="{4EC805C4-B5DE-4AE3-9B6A-5588C32278F1}" srcOrd="4" destOrd="0" presId="urn:microsoft.com/office/officeart/2005/8/layout/default"/>
    <dgm:cxn modelId="{FDE36DD5-A59F-4B81-A26B-78DA9EE4A771}" type="presParOf" srcId="{7E7BE892-54CF-48B4-AD2E-249F9C15C5A0}" destId="{17F8C2CC-411C-4726-8F13-920BC23489F1}" srcOrd="5" destOrd="0" presId="urn:microsoft.com/office/officeart/2005/8/layout/default"/>
    <dgm:cxn modelId="{53DAC8AA-9E03-4388-A452-8E6CF7EB098E}" type="presParOf" srcId="{7E7BE892-54CF-48B4-AD2E-249F9C15C5A0}" destId="{DC29B90C-A304-47B5-A920-C8459B3CFD3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D0754-0DB2-434C-B826-4273DB022B0E}">
      <dsp:nvSpPr>
        <dsp:cNvPr id="0" name=""/>
        <dsp:cNvSpPr/>
      </dsp:nvSpPr>
      <dsp:spPr>
        <a:xfrm>
          <a:off x="0" y="0"/>
          <a:ext cx="67286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721F19-D535-4603-8254-9F924611D53A}">
      <dsp:nvSpPr>
        <dsp:cNvPr id="0" name=""/>
        <dsp:cNvSpPr/>
      </dsp:nvSpPr>
      <dsp:spPr>
        <a:xfrm>
          <a:off x="0" y="0"/>
          <a:ext cx="6728642" cy="11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There are various types of cultures and traditions in china (Tian et al., 2020). Chinese society is rich in the creative arts, complex artwork and printmaking abilities, and beautiful pottery and architecture. </a:t>
          </a:r>
        </a:p>
      </dsp:txBody>
      <dsp:txXfrm>
        <a:off x="0" y="0"/>
        <a:ext cx="6728642" cy="1121789"/>
      </dsp:txXfrm>
    </dsp:sp>
    <dsp:sp modelId="{8A1C55C3-4AE8-4C07-BAFD-04CE14DEA8C7}">
      <dsp:nvSpPr>
        <dsp:cNvPr id="0" name=""/>
        <dsp:cNvSpPr/>
      </dsp:nvSpPr>
      <dsp:spPr>
        <a:xfrm>
          <a:off x="0" y="1121789"/>
          <a:ext cx="67286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85A996-ACE8-44CF-8DFE-799A3179D7AC}">
      <dsp:nvSpPr>
        <dsp:cNvPr id="0" name=""/>
        <dsp:cNvSpPr/>
      </dsp:nvSpPr>
      <dsp:spPr>
        <a:xfrm>
          <a:off x="0" y="1121789"/>
          <a:ext cx="6728642" cy="11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Food is now a discipline, a craft, and a meeting with friends in China, and Chinese citizens enjoy eating. Chinese food is very distinct from that of other nations. </a:t>
          </a:r>
        </a:p>
      </dsp:txBody>
      <dsp:txXfrm>
        <a:off x="0" y="1121789"/>
        <a:ext cx="6728642" cy="1121789"/>
      </dsp:txXfrm>
    </dsp:sp>
    <dsp:sp modelId="{C9EF679D-7ABD-49EF-A856-CDAF10D7945E}">
      <dsp:nvSpPr>
        <dsp:cNvPr id="0" name=""/>
        <dsp:cNvSpPr/>
      </dsp:nvSpPr>
      <dsp:spPr>
        <a:xfrm>
          <a:off x="0" y="2243579"/>
          <a:ext cx="67286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3FCB23-679B-4A47-BE72-A17F41524412}">
      <dsp:nvSpPr>
        <dsp:cNvPr id="0" name=""/>
        <dsp:cNvSpPr/>
      </dsp:nvSpPr>
      <dsp:spPr>
        <a:xfrm>
          <a:off x="0" y="2243579"/>
          <a:ext cx="6728642" cy="11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new year is the most significant celebration in China out of the many traditional holidays that are observed there.</a:t>
          </a:r>
        </a:p>
      </dsp:txBody>
      <dsp:txXfrm>
        <a:off x="0" y="2243579"/>
        <a:ext cx="6728642" cy="1121789"/>
      </dsp:txXfrm>
    </dsp:sp>
    <dsp:sp modelId="{DC0E54B4-F6AB-4BDB-BCC5-34A4F1CF799E}">
      <dsp:nvSpPr>
        <dsp:cNvPr id="0" name=""/>
        <dsp:cNvSpPr/>
      </dsp:nvSpPr>
      <dsp:spPr>
        <a:xfrm>
          <a:off x="0" y="3365369"/>
          <a:ext cx="67286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48F643-1980-435C-A07A-2B1E6921CF44}">
      <dsp:nvSpPr>
        <dsp:cNvPr id="0" name=""/>
        <dsp:cNvSpPr/>
      </dsp:nvSpPr>
      <dsp:spPr>
        <a:xfrm>
          <a:off x="0" y="3365369"/>
          <a:ext cx="6728642" cy="11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arts have a significant role in Chinese culture and society (Birmingham, 2020). </a:t>
          </a:r>
        </a:p>
        <a:p>
          <a:pPr marL="0" lvl="0" indent="0" algn="l" defTabSz="800100">
            <a:lnSpc>
              <a:spcPct val="90000"/>
            </a:lnSpc>
            <a:spcBef>
              <a:spcPct val="0"/>
            </a:spcBef>
            <a:spcAft>
              <a:spcPct val="35000"/>
            </a:spcAft>
            <a:buNone/>
          </a:pPr>
          <a:r>
            <a:rPr lang="en-US" sz="1800" kern="1200" dirty="0"/>
            <a:t>                  </a:t>
          </a:r>
          <a:r>
            <a:rPr lang="en-US" sz="1800" i="1" kern="1200" dirty="0">
              <a:solidFill>
                <a:srgbClr val="FF0000"/>
              </a:solidFill>
            </a:rPr>
            <a:t>Slides Prepared by Mihaela Madalina </a:t>
          </a:r>
          <a:r>
            <a:rPr lang="en-US" sz="1800" i="1" kern="1200" dirty="0" err="1">
              <a:solidFill>
                <a:srgbClr val="FF0000"/>
              </a:solidFill>
            </a:rPr>
            <a:t>Calugaru</a:t>
          </a:r>
          <a:r>
            <a:rPr lang="en-US" sz="1800" i="1" kern="1200" dirty="0">
              <a:solidFill>
                <a:srgbClr val="FF0000"/>
              </a:solidFill>
            </a:rPr>
            <a:t> – ID 2013036</a:t>
          </a:r>
        </a:p>
      </dsp:txBody>
      <dsp:txXfrm>
        <a:off x="0" y="3365369"/>
        <a:ext cx="6728642" cy="11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52B6-5373-4260-90B8-D864E77695B3}">
      <dsp:nvSpPr>
        <dsp:cNvPr id="0" name=""/>
        <dsp:cNvSpPr/>
      </dsp:nvSpPr>
      <dsp:spPr>
        <a:xfrm>
          <a:off x="0" y="0"/>
          <a:ext cx="4703196" cy="13913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As is the case worldwide, managing joint ventures profitably is extremely challenging in China (Sillars, 2020). There are many potentials for conflict when control is split between investors who are frequently in rivalry on the market.</a:t>
          </a:r>
        </a:p>
      </dsp:txBody>
      <dsp:txXfrm>
        <a:off x="40753" y="40753"/>
        <a:ext cx="3201770" cy="1309890"/>
      </dsp:txXfrm>
    </dsp:sp>
    <dsp:sp modelId="{131D9CA7-451C-4927-879B-CDD81EDE1D7E}">
      <dsp:nvSpPr>
        <dsp:cNvPr id="0" name=""/>
        <dsp:cNvSpPr/>
      </dsp:nvSpPr>
      <dsp:spPr>
        <a:xfrm>
          <a:off x="414987" y="1623295"/>
          <a:ext cx="4703196" cy="13913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Despite the dangers, joint ventures frequently must be resorted to due to China's severe industrial restrictions. </a:t>
          </a:r>
        </a:p>
      </dsp:txBody>
      <dsp:txXfrm>
        <a:off x="455740" y="1664048"/>
        <a:ext cx="3302294" cy="1309890"/>
      </dsp:txXfrm>
    </dsp:sp>
    <dsp:sp modelId="{7AFBF6CE-83E4-4C97-B5A8-B09E5E54F546}">
      <dsp:nvSpPr>
        <dsp:cNvPr id="0" name=""/>
        <dsp:cNvSpPr/>
      </dsp:nvSpPr>
      <dsp:spPr>
        <a:xfrm>
          <a:off x="829975" y="3246591"/>
          <a:ext cx="4703196" cy="13913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Chinese suppliers frequently refuse to sell all of their own in the destination, especially in the context of mergers. </a:t>
          </a:r>
        </a:p>
      </dsp:txBody>
      <dsp:txXfrm>
        <a:off x="870728" y="3287344"/>
        <a:ext cx="3302294" cy="1309890"/>
      </dsp:txXfrm>
    </dsp:sp>
    <dsp:sp modelId="{D1523E41-2EEC-4198-8F05-B4FB9573B106}">
      <dsp:nvSpPr>
        <dsp:cNvPr id="0" name=""/>
        <dsp:cNvSpPr/>
      </dsp:nvSpPr>
      <dsp:spPr>
        <a:xfrm>
          <a:off x="3798788" y="1055142"/>
          <a:ext cx="904407" cy="904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02280" y="1055142"/>
        <a:ext cx="497423" cy="680566"/>
      </dsp:txXfrm>
    </dsp:sp>
    <dsp:sp modelId="{FE86A815-3EBD-4102-BC39-D3944989E1FC}">
      <dsp:nvSpPr>
        <dsp:cNvPr id="0" name=""/>
        <dsp:cNvSpPr/>
      </dsp:nvSpPr>
      <dsp:spPr>
        <a:xfrm>
          <a:off x="4213776" y="2669162"/>
          <a:ext cx="904407" cy="904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17268" y="2669162"/>
        <a:ext cx="497423" cy="680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B5A0A-FA8A-442D-B76C-5BABC67D440D}">
      <dsp:nvSpPr>
        <dsp:cNvPr id="0" name=""/>
        <dsp:cNvSpPr/>
      </dsp:nvSpPr>
      <dsp:spPr>
        <a:xfrm>
          <a:off x="904" y="250604"/>
          <a:ext cx="3527948" cy="21167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 Chinese state has significantly </a:t>
          </a:r>
          <a:r>
            <a:rPr lang="en-GB" sz="1800" kern="1200" dirty="0"/>
            <a:t>modernised</a:t>
          </a:r>
          <a:r>
            <a:rPr lang="en-US" sz="1800" kern="1200" dirty="0"/>
            <a:t> the atmosphere for international investment to promote domestic investment, especially via joint ventures. </a:t>
          </a:r>
        </a:p>
      </dsp:txBody>
      <dsp:txXfrm>
        <a:off x="904" y="250604"/>
        <a:ext cx="3527948" cy="2116769"/>
      </dsp:txXfrm>
    </dsp:sp>
    <dsp:sp modelId="{33A2C1A8-2AAC-443C-B243-604D5274C641}">
      <dsp:nvSpPr>
        <dsp:cNvPr id="0" name=""/>
        <dsp:cNvSpPr/>
      </dsp:nvSpPr>
      <dsp:spPr>
        <a:xfrm>
          <a:off x="3881648" y="250604"/>
          <a:ext cx="3527948" cy="21167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According to the research, the primary driver for UK companies to create joint ventures would be to enter the Chinese market more quickly. Joint ventures give UK businesses entry to resources which they will indeed generally find challenging to obtain, most of which are conceptual</a:t>
          </a:r>
          <a:r>
            <a:rPr lang="en-US" sz="1600" kern="1200" dirty="0"/>
            <a:t>.</a:t>
          </a:r>
        </a:p>
      </dsp:txBody>
      <dsp:txXfrm>
        <a:off x="3881648" y="250604"/>
        <a:ext cx="3527948" cy="2116769"/>
      </dsp:txXfrm>
    </dsp:sp>
    <dsp:sp modelId="{4EC805C4-B5DE-4AE3-9B6A-5588C32278F1}">
      <dsp:nvSpPr>
        <dsp:cNvPr id="0" name=""/>
        <dsp:cNvSpPr/>
      </dsp:nvSpPr>
      <dsp:spPr>
        <a:xfrm>
          <a:off x="904" y="2720168"/>
          <a:ext cx="3527948" cy="21167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Although the Chinese partners' selections seem to be severely limited, the UK partners frequently concluded that they would have partnered with the "right partner" after carefully </a:t>
          </a:r>
          <a:r>
            <a:rPr lang="en-GB" sz="1800" kern="1200" dirty="0"/>
            <a:t>analysing</a:t>
          </a:r>
          <a:r>
            <a:rPr lang="en-US" sz="1800" kern="1200" dirty="0"/>
            <a:t> the joint venture selection.</a:t>
          </a:r>
        </a:p>
      </dsp:txBody>
      <dsp:txXfrm>
        <a:off x="904" y="2720168"/>
        <a:ext cx="3527948" cy="2116769"/>
      </dsp:txXfrm>
    </dsp:sp>
    <dsp:sp modelId="{DC29B90C-A304-47B5-A920-C8459B3CFD3D}">
      <dsp:nvSpPr>
        <dsp:cNvPr id="0" name=""/>
        <dsp:cNvSpPr/>
      </dsp:nvSpPr>
      <dsp:spPr>
        <a:xfrm>
          <a:off x="3881648" y="2720168"/>
          <a:ext cx="3527948" cy="21167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1" kern="1200" dirty="0">
              <a:solidFill>
                <a:srgbClr val="FF0000"/>
              </a:solidFill>
            </a:rPr>
            <a:t>Slide made by Cristina Maria </a:t>
          </a:r>
          <a:r>
            <a:rPr lang="en-US" sz="1800" i="1" kern="1200" dirty="0" err="1">
              <a:solidFill>
                <a:srgbClr val="FF0000"/>
              </a:solidFill>
            </a:rPr>
            <a:t>Iacobici</a:t>
          </a:r>
          <a:r>
            <a:rPr lang="en-US" sz="1800" i="1" kern="1200" dirty="0">
              <a:solidFill>
                <a:srgbClr val="FF0000"/>
              </a:solidFill>
            </a:rPr>
            <a:t> – ID 2011287</a:t>
          </a:r>
          <a:endParaRPr lang="en-GB" sz="1800" kern="1200" dirty="0"/>
        </a:p>
      </dsp:txBody>
      <dsp:txXfrm>
        <a:off x="3881648" y="2720168"/>
        <a:ext cx="3527948" cy="21167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C898646-289C-4166-B948-BFE329C07D7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E6F7A47-8ACF-4968-839D-6038AE96FA6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E6E8C3-E2DC-4C64-A938-882D9B814E79}" type="datetimeFigureOut">
              <a:rPr lang="en-US" smtClean="0"/>
              <a:t>11/23/2022</a:t>
            </a:fld>
            <a:endParaRPr lang="en-US"/>
          </a:p>
        </p:txBody>
      </p:sp>
      <p:sp>
        <p:nvSpPr>
          <p:cNvPr id="4" name="Slide Image Placeholder 3">
            <a:extLst>
              <a:ext uri="{FF2B5EF4-FFF2-40B4-BE49-F238E27FC236}">
                <a16:creationId xmlns:a16="http://schemas.microsoft.com/office/drawing/2014/main" id="{0EDE5092-9C7F-454A-AEEA-8CBC0744ED53}"/>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a:extLst>
              <a:ext uri="{FF2B5EF4-FFF2-40B4-BE49-F238E27FC236}">
                <a16:creationId xmlns:a16="http://schemas.microsoft.com/office/drawing/2014/main" id="{DF2CF27D-3C74-4CC0-9595-2FD45F51DE60}"/>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6C74C05-1B23-42B5-BEA4-E4F326B8103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a:extLst>
              <a:ext uri="{FF2B5EF4-FFF2-40B4-BE49-F238E27FC236}">
                <a16:creationId xmlns:a16="http://schemas.microsoft.com/office/drawing/2014/main" id="{EC2949C3-B185-49DC-BB0D-6DEDDD40B04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9D510B-BDB1-42F4-B266-34FC109F767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In the UK and across the world, Unilever Corporation is a dominant force in the FMCG sector. The corporation established a long-term strategy to interact with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clients and created a smart marketing plan. In Unilever's marketing plan in China, marketing is crucial. The British-Dutch international company uses multi, commodity diversification, and localization to improve its reputation among Chinese consumers. Social networking and e-commerce are important factors in Unilever's growth in China. The Group also chose to open up the Retail industry. With the potential to harm Unilever's marketing strategy in China, the incident concerning Magnum's use of various standards when choosing the components for its food products in China and the UK caused a great deal of client unrest in China. There is a discussion about the possibilities and difficulties of the joint venture with China.</a:t>
            </a:r>
          </a:p>
        </p:txBody>
      </p:sp>
      <p:sp>
        <p:nvSpPr>
          <p:cNvPr id="4" name="Slide Number Placeholder 3"/>
          <p:cNvSpPr>
            <a:spLocks noGrp="1"/>
          </p:cNvSpPr>
          <p:nvPr>
            <p:ph type="sldNum" sz="quarter" idx="5"/>
          </p:nvPr>
        </p:nvSpPr>
        <p:spPr/>
        <p:txBody>
          <a:bodyPr/>
          <a:lstStyle/>
          <a:p>
            <a:fld id="{EA909E26-E224-4464-9C5A-07B8BF9E0B95}" type="slidenum">
              <a:rPr lang="en-US" smtClean="0"/>
              <a:t>2</a:t>
            </a:fld>
            <a:endParaRPr lang="en-US"/>
          </a:p>
        </p:txBody>
      </p:sp>
    </p:spTree>
    <p:extLst>
      <p:ext uri="{BB962C8B-B14F-4D97-AF65-F5344CB8AC3E}">
        <p14:creationId xmlns:p14="http://schemas.microsoft.com/office/powerpoint/2010/main" val="1298450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There are various types of cultures and traditions in china (Tian et al., 2020). Chinese society is rich in the creative arts, complex artwork and printmaking abilities, and beautiful pottery and architecture. The globe over, Chinese construction styles were highly revered. Chinese ideology, government, and language are still seen as having a significant impact.</a:t>
            </a:r>
          </a:p>
          <a:p>
            <a:pPr lvl="0"/>
            <a:r>
              <a:rPr lang="en-US" sz="1200" kern="1200" dirty="0">
                <a:solidFill>
                  <a:schemeClr val="tx1"/>
                </a:solidFill>
                <a:effectLst/>
                <a:latin typeface="+mn-lt"/>
                <a:ea typeface="+mn-ea"/>
                <a:cs typeface="+mn-cs"/>
              </a:rPr>
              <a:t>Food is now a discipline, a craft, and a meeting with friends in China, and Chinese citizens enjoy eating. Chinese food is very distinct from that of other nations. Due to its excellent food tradition, Chinese food is the finest in the world. The food habits and materials employed in Chinese food vary by area, with a concentration on organic and farm ingredients.</a:t>
            </a:r>
          </a:p>
          <a:p>
            <a:pPr lvl="0"/>
            <a:r>
              <a:rPr lang="en-US" sz="1200" kern="1200" dirty="0">
                <a:solidFill>
                  <a:schemeClr val="tx1"/>
                </a:solidFill>
                <a:effectLst/>
                <a:latin typeface="+mn-lt"/>
                <a:ea typeface="+mn-ea"/>
                <a:cs typeface="+mn-cs"/>
              </a:rPr>
              <a:t>The new year is the most significant celebration in China out of the many traditional holidays that are observed there.</a:t>
            </a:r>
          </a:p>
          <a:p>
            <a:r>
              <a:rPr lang="en-US" sz="1200" kern="1200" dirty="0">
                <a:solidFill>
                  <a:schemeClr val="tx1"/>
                </a:solidFill>
                <a:effectLst/>
                <a:latin typeface="+mn-lt"/>
                <a:ea typeface="+mn-ea"/>
                <a:cs typeface="+mn-cs"/>
              </a:rPr>
              <a:t>The arts have a significant role in Chinese culture and society (Birmingham, 2020). China began producing original art many years before. Chinese art covers the various fine or creative art forms created in China throughout the ages, such as drawing, sculpture, visual arts, design, pottery, bronze, &amp; stone crafting. Chinese art has a long fantastical and spiritual past.</a:t>
            </a:r>
            <a:endParaRPr lang="en-US" dirty="0"/>
          </a:p>
        </p:txBody>
      </p:sp>
      <p:sp>
        <p:nvSpPr>
          <p:cNvPr id="4" name="Slide Number Placeholder 3"/>
          <p:cNvSpPr>
            <a:spLocks noGrp="1"/>
          </p:cNvSpPr>
          <p:nvPr>
            <p:ph type="sldNum" sz="quarter" idx="5"/>
          </p:nvPr>
        </p:nvSpPr>
        <p:spPr/>
        <p:txBody>
          <a:bodyPr/>
          <a:lstStyle/>
          <a:p>
            <a:fld id="{639D510B-BDB1-42F4-B266-34FC109F767D}" type="slidenum">
              <a:rPr lang="en-US" smtClean="0"/>
              <a:t>3</a:t>
            </a:fld>
            <a:endParaRPr lang="en-US"/>
          </a:p>
        </p:txBody>
      </p:sp>
    </p:spTree>
    <p:extLst>
      <p:ext uri="{BB962C8B-B14F-4D97-AF65-F5344CB8AC3E}">
        <p14:creationId xmlns:p14="http://schemas.microsoft.com/office/powerpoint/2010/main" val="3422217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More Social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social side of work is a significant area where the British and Chinese differ greatly (</a:t>
            </a:r>
            <a:r>
              <a:rPr lang="en-US" sz="1200" kern="1200" dirty="0" err="1">
                <a:solidFill>
                  <a:schemeClr val="tx1"/>
                </a:solidFill>
                <a:effectLst/>
                <a:latin typeface="+mn-lt"/>
                <a:ea typeface="+mn-ea"/>
                <a:cs typeface="+mn-cs"/>
              </a:rPr>
              <a:t>Yahuda</a:t>
            </a:r>
            <a:r>
              <a:rPr lang="en-US" sz="1200" kern="1200" dirty="0">
                <a:solidFill>
                  <a:schemeClr val="tx1"/>
                </a:solidFill>
                <a:effectLst/>
                <a:latin typeface="+mn-lt"/>
                <a:ea typeface="+mn-ea"/>
                <a:cs typeface="+mn-cs"/>
              </a:rPr>
              <a:t>, 2018). Staff members frequently share a celebration cake in the office to mark a birthday or advancement, followed by a relaxed afternoon of office </a:t>
            </a:r>
            <a:r>
              <a:rPr lang="en-US" sz="1200" kern="1200" dirty="0" err="1">
                <a:solidFill>
                  <a:schemeClr val="tx1"/>
                </a:solidFill>
                <a:effectLst/>
                <a:latin typeface="+mn-lt"/>
                <a:ea typeface="+mn-ea"/>
                <a:cs typeface="+mn-cs"/>
              </a:rPr>
              <a:t>socialising</a:t>
            </a:r>
            <a:r>
              <a:rPr lang="en-US" sz="1200" kern="1200" dirty="0">
                <a:solidFill>
                  <a:schemeClr val="tx1"/>
                </a:solidFill>
                <a:effectLst/>
                <a:latin typeface="+mn-lt"/>
                <a:ea typeface="+mn-ea"/>
                <a:cs typeface="+mn-cs"/>
              </a:rPr>
              <a:t>. Colleagues also associate together outside of the office, with a big portion of it being related to the drinking scene.</a:t>
            </a:r>
          </a:p>
          <a:p>
            <a:r>
              <a:rPr lang="en-US" sz="1200" b="1" kern="1200" dirty="0">
                <a:solidFill>
                  <a:schemeClr val="tx1"/>
                </a:solidFill>
                <a:effectLst/>
                <a:latin typeface="+mn-lt"/>
                <a:ea typeface="+mn-ea"/>
                <a:cs typeface="+mn-cs"/>
              </a:rPr>
              <a:t>Non-hierarchical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Compared to China, organizational structures in the UK are often less hierarchical. Although the differences between upper executives and other personnel are less evident, </a:t>
            </a:r>
            <a:r>
              <a:rPr lang="en-US" sz="1200" kern="1200" dirty="0" err="1">
                <a:solidFill>
                  <a:schemeClr val="tx1"/>
                </a:solidFill>
                <a:effectLst/>
                <a:latin typeface="+mn-lt"/>
                <a:ea typeface="+mn-ea"/>
                <a:cs typeface="+mn-cs"/>
              </a:rPr>
              <a:t>honouring</a:t>
            </a:r>
            <a:r>
              <a:rPr lang="en-US" sz="1200" kern="1200" dirty="0">
                <a:solidFill>
                  <a:schemeClr val="tx1"/>
                </a:solidFill>
                <a:effectLst/>
                <a:latin typeface="+mn-lt"/>
                <a:ea typeface="+mn-ea"/>
                <a:cs typeface="+mn-cs"/>
              </a:rPr>
              <a:t> the leader is still essential. Workers frequently create fun of their leader or perhaps even talk about him or her. In British firms, social standing is less significant.</a:t>
            </a:r>
          </a:p>
          <a:p>
            <a:r>
              <a:rPr lang="en-US" sz="1200" b="1" kern="1200" dirty="0">
                <a:solidFill>
                  <a:schemeClr val="tx1"/>
                </a:solidFill>
                <a:effectLst/>
                <a:latin typeface="+mn-lt"/>
                <a:ea typeface="+mn-ea"/>
                <a:cs typeface="+mn-cs"/>
              </a:rPr>
              <a:t>Lack of formalities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terms of the working environment, the UK is significantly more flexible than China. It suffices to give their teammates a warm wave or a cordial hello each day, possibly with a follow-up inquiry regarding how their night prior was.</a:t>
            </a:r>
          </a:p>
        </p:txBody>
      </p:sp>
      <p:sp>
        <p:nvSpPr>
          <p:cNvPr id="4" name="Slide Number Placeholder 3"/>
          <p:cNvSpPr>
            <a:spLocks noGrp="1"/>
          </p:cNvSpPr>
          <p:nvPr>
            <p:ph type="sldNum" sz="quarter" idx="5"/>
          </p:nvPr>
        </p:nvSpPr>
        <p:spPr/>
        <p:txBody>
          <a:bodyPr/>
          <a:lstStyle/>
          <a:p>
            <a:fld id="{639D510B-BDB1-42F4-B266-34FC109F767D}" type="slidenum">
              <a:rPr lang="en-US" smtClean="0"/>
              <a:t>4</a:t>
            </a:fld>
            <a:endParaRPr lang="en-US"/>
          </a:p>
        </p:txBody>
      </p:sp>
    </p:spTree>
    <p:extLst>
      <p:ext uri="{BB962C8B-B14F-4D97-AF65-F5344CB8AC3E}">
        <p14:creationId xmlns:p14="http://schemas.microsoft.com/office/powerpoint/2010/main" val="2091591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As is the case worldwide, managing joint ventures profitably is extremely challenging in China (Sillars, 2020). There are many potentials for conflict when control is split between investors who are frequently in rivalry on the market.</a:t>
            </a:r>
          </a:p>
          <a:p>
            <a:pPr lvl="0"/>
            <a:r>
              <a:rPr lang="en-US" sz="1200" kern="1200" dirty="0">
                <a:solidFill>
                  <a:schemeClr val="tx1"/>
                </a:solidFill>
                <a:effectLst/>
                <a:latin typeface="+mn-lt"/>
                <a:ea typeface="+mn-ea"/>
                <a:cs typeface="+mn-cs"/>
              </a:rPr>
              <a:t>Despite the dangers, joint ventures frequently must be resorted to due to China's severe industrial restrictions. International firms operating in these industries are faced with the decision of whether to invest via a partnership or not.</a:t>
            </a:r>
          </a:p>
          <a:p>
            <a:pPr lvl="0"/>
            <a:r>
              <a:rPr lang="en-US" sz="1200" kern="1200" dirty="0">
                <a:solidFill>
                  <a:schemeClr val="tx1"/>
                </a:solidFill>
                <a:effectLst/>
                <a:latin typeface="+mn-lt"/>
                <a:ea typeface="+mn-ea"/>
                <a:cs typeface="+mn-cs"/>
              </a:rPr>
              <a:t>Joint ventures do not always have to be created. For financial or strategic reasons, such as to share expenses, liabilities, and assets, or at the behest of a hugely powerful Chinese partner, foreign investors may engage in joint ventures. Chinese suppliers frequently refuse to sell all of their own in the destination, especially in the context of mergers.</a:t>
            </a:r>
          </a:p>
          <a:p>
            <a:r>
              <a:rPr lang="en-US" sz="1200" kern="1200" dirty="0">
                <a:solidFill>
                  <a:schemeClr val="tx1"/>
                </a:solidFill>
                <a:effectLst/>
                <a:latin typeface="+mn-lt"/>
                <a:ea typeface="+mn-ea"/>
                <a:cs typeface="+mn-cs"/>
              </a:rPr>
              <a:t>Partnerships with other corporations might be difficult. It takes effort and time to build the perfect contact. If: </a:t>
            </a:r>
          </a:p>
          <a:p>
            <a:pPr lvl="0"/>
            <a:r>
              <a:rPr lang="en-US" sz="1200" kern="1200" dirty="0">
                <a:solidFill>
                  <a:schemeClr val="tx1"/>
                </a:solidFill>
                <a:effectLst/>
                <a:latin typeface="+mn-lt"/>
                <a:ea typeface="+mn-ea"/>
                <a:cs typeface="+mn-cs"/>
              </a:rPr>
              <a:t>The entrepreneur's aims are not well comprehended by and conveyed to all involved individuals.</a:t>
            </a:r>
          </a:p>
          <a:p>
            <a:pPr lvl="0"/>
            <a:r>
              <a:rPr lang="en-US" sz="1200" kern="1200" dirty="0">
                <a:solidFill>
                  <a:schemeClr val="tx1"/>
                </a:solidFill>
                <a:effectLst/>
                <a:latin typeface="+mn-lt"/>
                <a:ea typeface="+mn-ea"/>
                <a:cs typeface="+mn-cs"/>
              </a:rPr>
              <a:t>The participants' purposes for the joint venture are diverse. </a:t>
            </a:r>
          </a:p>
          <a:p>
            <a:pPr lvl="0"/>
            <a:r>
              <a:rPr lang="en-US" sz="1200" kern="1200" dirty="0">
                <a:solidFill>
                  <a:schemeClr val="tx1"/>
                </a:solidFill>
                <a:effectLst/>
                <a:latin typeface="+mn-lt"/>
                <a:ea typeface="+mn-ea"/>
                <a:cs typeface="+mn-cs"/>
              </a:rPr>
              <a:t>There is an inequality between the various participants' efforts in terms of skill, capital, or assets.</a:t>
            </a:r>
          </a:p>
          <a:p>
            <a:pPr lvl="0"/>
            <a:r>
              <a:rPr lang="en-US" sz="1200" kern="1200" dirty="0">
                <a:solidFill>
                  <a:schemeClr val="tx1"/>
                </a:solidFill>
                <a:effectLst/>
                <a:latin typeface="+mn-lt"/>
                <a:ea typeface="+mn-ea"/>
                <a:cs typeface="+mn-cs"/>
              </a:rPr>
              <a:t>Poor incorporation and collaboration are the outcomes of distinct leadership styles and cultures.</a:t>
            </a:r>
          </a:p>
          <a:p>
            <a:pPr lvl="0"/>
            <a:r>
              <a:rPr lang="en-US" sz="1200" kern="1200" dirty="0">
                <a:solidFill>
                  <a:schemeClr val="tx1"/>
                </a:solidFill>
                <a:effectLst/>
                <a:latin typeface="+mn-lt"/>
                <a:ea typeface="+mn-ea"/>
                <a:cs typeface="+mn-cs"/>
              </a:rPr>
              <a:t>Initially on, the participants cannot provide adequate guidance and support.</a:t>
            </a:r>
          </a:p>
        </p:txBody>
      </p:sp>
      <p:sp>
        <p:nvSpPr>
          <p:cNvPr id="4" name="Slide Number Placeholder 3"/>
          <p:cNvSpPr>
            <a:spLocks noGrp="1"/>
          </p:cNvSpPr>
          <p:nvPr>
            <p:ph type="sldNum" sz="quarter" idx="5"/>
          </p:nvPr>
        </p:nvSpPr>
        <p:spPr/>
        <p:txBody>
          <a:bodyPr/>
          <a:lstStyle/>
          <a:p>
            <a:fld id="{639D510B-BDB1-42F4-B266-34FC109F767D}" type="slidenum">
              <a:rPr lang="en-US" smtClean="0"/>
              <a:t>5</a:t>
            </a:fld>
            <a:endParaRPr lang="en-US"/>
          </a:p>
        </p:txBody>
      </p:sp>
    </p:spTree>
    <p:extLst>
      <p:ext uri="{BB962C8B-B14F-4D97-AF65-F5344CB8AC3E}">
        <p14:creationId xmlns:p14="http://schemas.microsoft.com/office/powerpoint/2010/main" val="1638248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Power Distance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element covers the idea that people in different civilizations are not all created equally; it represents how the culture regards these differences between people (Dudek &amp; </a:t>
            </a:r>
            <a:r>
              <a:rPr lang="en-US" sz="1200" kern="1200" dirty="0" err="1">
                <a:solidFill>
                  <a:schemeClr val="tx1"/>
                </a:solidFill>
                <a:effectLst/>
                <a:latin typeface="+mn-lt"/>
                <a:ea typeface="+mn-ea"/>
                <a:cs typeface="+mn-cs"/>
              </a:rPr>
              <a:t>Stpie</a:t>
            </a:r>
            <a:r>
              <a:rPr lang="en-US" sz="1200" kern="1200" dirty="0">
                <a:solidFill>
                  <a:schemeClr val="tx1"/>
                </a:solidFill>
                <a:effectLst/>
                <a:latin typeface="+mn-lt"/>
                <a:ea typeface="+mn-ea"/>
                <a:cs typeface="+mn-cs"/>
              </a:rPr>
              <a:t>, 2021). Power gap is a term used to describe the extent to which weaker members of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groups within a country assume and comprehend that power is distributed unfairly. Differences between individuals must be eliminated, according to the UK 36 per cent. 70 per cent of the population in China thinks that discrimination is fair.</a:t>
            </a:r>
          </a:p>
          <a:p>
            <a:r>
              <a:rPr lang="en-US" sz="1200" b="1" kern="1200" dirty="0">
                <a:solidFill>
                  <a:schemeClr val="tx1"/>
                </a:solidFill>
                <a:effectLst/>
                <a:latin typeface="+mn-lt"/>
                <a:ea typeface="+mn-ea"/>
                <a:cs typeface="+mn-cs"/>
              </a:rPr>
              <a:t>Individualism vs. Collectivism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Individualism is the extent to which individuals value independence in contrast to interconnections as a member of larger groupings (George , 2020). The assumption of individual assessment and decision-making is a component of individualism. All are aware of their contribution to society &amp; community, which is decided collectively, according to collectivism. UK 85 per cent of a society where individuals are encouraged to think for themselves. 25 per cent of the world's population lives in China, a strongly collectivist society where individuals frequently put the needs of the group above their own.</a:t>
            </a:r>
          </a:p>
        </p:txBody>
      </p:sp>
      <p:sp>
        <p:nvSpPr>
          <p:cNvPr id="4" name="Slide Number Placeholder 3"/>
          <p:cNvSpPr>
            <a:spLocks noGrp="1"/>
          </p:cNvSpPr>
          <p:nvPr>
            <p:ph type="sldNum" sz="quarter" idx="5"/>
          </p:nvPr>
        </p:nvSpPr>
        <p:spPr/>
        <p:txBody>
          <a:bodyPr/>
          <a:lstStyle/>
          <a:p>
            <a:fld id="{639D510B-BDB1-42F4-B266-34FC109F767D}" type="slidenum">
              <a:rPr lang="en-US" smtClean="0"/>
              <a:t>6</a:t>
            </a:fld>
            <a:endParaRPr lang="en-US"/>
          </a:p>
        </p:txBody>
      </p:sp>
    </p:spTree>
    <p:extLst>
      <p:ext uri="{BB962C8B-B14F-4D97-AF65-F5344CB8AC3E}">
        <p14:creationId xmlns:p14="http://schemas.microsoft.com/office/powerpoint/2010/main" val="2784257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Masculinity vs. femininity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top rating (Masculine) on this aspect denotes citizens that would be motivated by rivalry, accomplishment, &amp; progress, with achievement being characterized by the champion / finest in the sector - a sense of morality that begins in childhood and lasts throughout a corporate career (</a:t>
            </a:r>
            <a:r>
              <a:rPr lang="en-US" sz="1200" kern="1200" dirty="0" err="1">
                <a:solidFill>
                  <a:schemeClr val="tx1"/>
                </a:solidFill>
                <a:effectLst/>
                <a:latin typeface="+mn-lt"/>
                <a:ea typeface="+mn-ea"/>
                <a:cs typeface="+mn-cs"/>
              </a:rPr>
              <a:t>Szydło</a:t>
            </a:r>
            <a:r>
              <a:rPr lang="en-US" sz="1200" kern="1200" dirty="0">
                <a:solidFill>
                  <a:schemeClr val="tx1"/>
                </a:solidFill>
                <a:effectLst/>
                <a:latin typeface="+mn-lt"/>
                <a:ea typeface="+mn-ea"/>
                <a:cs typeface="+mn-cs"/>
              </a:rPr>
              <a:t>, 2016). UK 65 per cent agree that very achievements and success-oriented society. China, which accounts for 62 percentage points of the global workforce, is success-driven and willing to put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before family and leisure.</a:t>
            </a:r>
          </a:p>
          <a:p>
            <a:r>
              <a:rPr lang="en-US" sz="1200" b="1" kern="1200" dirty="0">
                <a:solidFill>
                  <a:schemeClr val="tx1"/>
                </a:solidFill>
                <a:effectLst/>
                <a:latin typeface="+mn-lt"/>
                <a:ea typeface="+mn-ea"/>
                <a:cs typeface="+mn-cs"/>
              </a:rPr>
              <a:t>Avoiding uncertainty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Uncertainty avoidance is concerned with how long a society can put up with ambiguity and misunderstanding. Risk management is unrelated to this level (Wagener, 2018). It makes references to people's </a:t>
            </a:r>
            <a:r>
              <a:rPr lang="en-US" sz="1200" kern="1200" dirty="0" err="1">
                <a:solidFill>
                  <a:schemeClr val="tx1"/>
                </a:solidFill>
                <a:effectLst/>
                <a:latin typeface="+mn-lt"/>
                <a:ea typeface="+mn-ea"/>
                <a:cs typeface="+mn-cs"/>
              </a:rPr>
              <a:t>scepticism</a:t>
            </a:r>
            <a:r>
              <a:rPr lang="en-US" sz="1200" kern="1200" dirty="0">
                <a:solidFill>
                  <a:schemeClr val="tx1"/>
                </a:solidFill>
                <a:effectLst/>
                <a:latin typeface="+mn-lt"/>
                <a:ea typeface="+mn-ea"/>
                <a:cs typeface="+mn-cs"/>
              </a:rPr>
              <a:t> and dread of the unexplained, as well as the dearth of information. People's need for regular rituals and traditions and their familiarity with the facts are both shown by a substantial concentration of uncertainty avoidance. 30 per cent of Brits, feel at ease in confusing circumstances. 25 per cent of Chinese people can handle uncertainty, are flexible, and are creative.</a:t>
            </a:r>
          </a:p>
          <a:p>
            <a:endParaRPr lang="en-US" dirty="0"/>
          </a:p>
        </p:txBody>
      </p:sp>
      <p:sp>
        <p:nvSpPr>
          <p:cNvPr id="4" name="Slide Number Placeholder 3"/>
          <p:cNvSpPr>
            <a:spLocks noGrp="1"/>
          </p:cNvSpPr>
          <p:nvPr>
            <p:ph type="sldNum" sz="quarter" idx="5"/>
          </p:nvPr>
        </p:nvSpPr>
        <p:spPr/>
        <p:txBody>
          <a:bodyPr/>
          <a:lstStyle/>
          <a:p>
            <a:fld id="{639D510B-BDB1-42F4-B266-34FC109F767D}" type="slidenum">
              <a:rPr lang="en-US" smtClean="0"/>
              <a:t>7</a:t>
            </a:fld>
            <a:endParaRPr lang="en-US"/>
          </a:p>
        </p:txBody>
      </p:sp>
    </p:spTree>
    <p:extLst>
      <p:ext uri="{BB962C8B-B14F-4D97-AF65-F5344CB8AC3E}">
        <p14:creationId xmlns:p14="http://schemas.microsoft.com/office/powerpoint/2010/main" val="1139101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Short-term orientation as opposed to long-term orientation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Cultures that embrace diversity and observe calmly into the upcoming are those that understand the globe is perpetually changing. They comprehend that planning for tomorrow has always been necessary. They think that since its formation, the globe hasn't undergone much change. The previous offered short-term focused societies a model for ethical and cultural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It affects their accomplishments as well. 51 per cent of UK society cherishes its previous and its current equally while addressing issues of the coming and current. China 87 per cent of a society with a practical perspective, able to quickly adjust customs to new circumstance</a:t>
            </a:r>
          </a:p>
          <a:p>
            <a:r>
              <a:rPr lang="en-US" sz="1200" b="1" kern="1200" dirty="0">
                <a:solidFill>
                  <a:schemeClr val="tx1"/>
                </a:solidFill>
                <a:effectLst/>
                <a:latin typeface="+mn-lt"/>
                <a:ea typeface="+mn-ea"/>
                <a:cs typeface="+mn-cs"/>
              </a:rPr>
              <a:t>Indulgence versus Restraint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68 per cent of people in the UK said that they are ready to follow their inclinations &amp; wishes when it comes to relaxing and experiencing life. China’s 24percent is a conservative culture that doesn't place much value on free time and satisfying one's wishes</a:t>
            </a:r>
          </a:p>
          <a:p>
            <a:endParaRPr lang="en-US" dirty="0"/>
          </a:p>
        </p:txBody>
      </p:sp>
      <p:sp>
        <p:nvSpPr>
          <p:cNvPr id="4" name="Slide Number Placeholder 3"/>
          <p:cNvSpPr>
            <a:spLocks noGrp="1"/>
          </p:cNvSpPr>
          <p:nvPr>
            <p:ph type="sldNum" sz="quarter" idx="5"/>
          </p:nvPr>
        </p:nvSpPr>
        <p:spPr/>
        <p:txBody>
          <a:bodyPr/>
          <a:lstStyle/>
          <a:p>
            <a:fld id="{639D510B-BDB1-42F4-B266-34FC109F767D}" type="slidenum">
              <a:rPr lang="en-US" smtClean="0"/>
              <a:t>8</a:t>
            </a:fld>
            <a:endParaRPr lang="en-US"/>
          </a:p>
        </p:txBody>
      </p:sp>
    </p:spTree>
    <p:extLst>
      <p:ext uri="{BB962C8B-B14F-4D97-AF65-F5344CB8AC3E}">
        <p14:creationId xmlns:p14="http://schemas.microsoft.com/office/powerpoint/2010/main" val="1971023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implications of both Culture</a:t>
            </a:r>
          </a:p>
          <a:p>
            <a:r>
              <a:rPr lang="en-US" sz="1200" kern="1200" dirty="0">
                <a:solidFill>
                  <a:schemeClr val="tx1"/>
                </a:solidFill>
                <a:effectLst/>
                <a:latin typeface="+mn-lt"/>
                <a:ea typeface="+mn-ea"/>
                <a:cs typeface="+mn-cs"/>
              </a:rPr>
              <a:t>The Chinese state has significantly </a:t>
            </a:r>
            <a:r>
              <a:rPr lang="en-US" sz="1200" kern="1200" dirty="0" err="1">
                <a:solidFill>
                  <a:schemeClr val="tx1"/>
                </a:solidFill>
                <a:effectLst/>
                <a:latin typeface="+mn-lt"/>
                <a:ea typeface="+mn-ea"/>
                <a:cs typeface="+mn-cs"/>
              </a:rPr>
              <a:t>modernised</a:t>
            </a:r>
            <a:r>
              <a:rPr lang="en-US" sz="1200" kern="1200" dirty="0">
                <a:solidFill>
                  <a:schemeClr val="tx1"/>
                </a:solidFill>
                <a:effectLst/>
                <a:latin typeface="+mn-lt"/>
                <a:ea typeface="+mn-ea"/>
                <a:cs typeface="+mn-cs"/>
              </a:rPr>
              <a:t> the atmosphere for international investment to promote domestic investment, especially via joint ventures. examines the evolution of the administrative ecosystem and gives fresh information from UK partners involved in Chinese joint ventures (Fischer et al., 2022). According to the research, the primary driver for UK companies to create joint ventures would be to enter the Chinese market more quickly. Joint ventures give UK businesses entry to resources which they will indeed generally find challenging to obtain, most of which are conceptual. Although the Chinese partners' selections seem to be severely limited, the UK partners frequently concluded that they would have partnered with the "right partner" after carefully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joint venture selection.</a:t>
            </a:r>
          </a:p>
        </p:txBody>
      </p:sp>
      <p:sp>
        <p:nvSpPr>
          <p:cNvPr id="4" name="Slide Number Placeholder 3"/>
          <p:cNvSpPr>
            <a:spLocks noGrp="1"/>
          </p:cNvSpPr>
          <p:nvPr>
            <p:ph type="sldNum" sz="quarter" idx="5"/>
          </p:nvPr>
        </p:nvSpPr>
        <p:spPr/>
        <p:txBody>
          <a:bodyPr/>
          <a:lstStyle/>
          <a:p>
            <a:fld id="{639D510B-BDB1-42F4-B266-34FC109F767D}" type="slidenum">
              <a:rPr lang="en-US" smtClean="0"/>
              <a:t>9</a:t>
            </a:fld>
            <a:endParaRPr lang="en-US"/>
          </a:p>
        </p:txBody>
      </p:sp>
    </p:spTree>
    <p:extLst>
      <p:ext uri="{BB962C8B-B14F-4D97-AF65-F5344CB8AC3E}">
        <p14:creationId xmlns:p14="http://schemas.microsoft.com/office/powerpoint/2010/main" val="2677070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Recommendations</a:t>
            </a:r>
          </a:p>
          <a:p>
            <a:r>
              <a:rPr lang="en-US" sz="1200" kern="1200" dirty="0">
                <a:solidFill>
                  <a:schemeClr val="tx1"/>
                </a:solidFill>
                <a:effectLst/>
                <a:latin typeface="+mn-lt"/>
                <a:ea typeface="+mn-ea"/>
                <a:cs typeface="+mn-cs"/>
              </a:rPr>
              <a:t>It is advised to spend some time knowing about Chinese culture and customs, as well as the settlement method itself. Connections between British &amp; Chinese businesses can be riddled with possible cultural misunderstandings, but a lot of them could be prevented by establishing cultural consciousness of one's personal and that of one's Chinese counterparts. </a:t>
            </a:r>
          </a:p>
          <a:p>
            <a:r>
              <a:rPr lang="en-US" sz="1200" kern="1200" dirty="0">
                <a:solidFill>
                  <a:schemeClr val="tx1"/>
                </a:solidFill>
                <a:effectLst/>
                <a:latin typeface="+mn-lt"/>
                <a:ea typeface="+mn-ea"/>
                <a:cs typeface="+mn-cs"/>
              </a:rPr>
              <a:t>With any of such knowledge, one might advise that, when engaging in negotiation, careful, specific consideration be made to cultural components. This involves </a:t>
            </a:r>
            <a:r>
              <a:rPr lang="en-US" sz="1200" kern="1200" dirty="0" err="1">
                <a:solidFill>
                  <a:schemeClr val="tx1"/>
                </a:solidFill>
                <a:effectLst/>
                <a:latin typeface="+mn-lt"/>
                <a:ea typeface="+mn-ea"/>
                <a:cs typeface="+mn-cs"/>
              </a:rPr>
              <a:t>honouring</a:t>
            </a:r>
            <a:r>
              <a:rPr lang="en-US" sz="1200" kern="1200" dirty="0">
                <a:solidFill>
                  <a:schemeClr val="tx1"/>
                </a:solidFill>
                <a:effectLst/>
                <a:latin typeface="+mn-lt"/>
                <a:ea typeface="+mn-ea"/>
                <a:cs typeface="+mn-cs"/>
              </a:rPr>
              <a:t> the rigid hierarchical framework of a Chinese company, exercising caution to avoid annoying or </a:t>
            </a:r>
            <a:r>
              <a:rPr lang="en-US" sz="1200" kern="1200" dirty="0" err="1">
                <a:solidFill>
                  <a:schemeClr val="tx1"/>
                </a:solidFill>
                <a:effectLst/>
                <a:latin typeface="+mn-lt"/>
                <a:ea typeface="+mn-ea"/>
                <a:cs typeface="+mn-cs"/>
              </a:rPr>
              <a:t>antagonising</a:t>
            </a:r>
            <a:r>
              <a:rPr lang="en-US" sz="1200" kern="1200" dirty="0">
                <a:solidFill>
                  <a:schemeClr val="tx1"/>
                </a:solidFill>
                <a:effectLst/>
                <a:latin typeface="+mn-lt"/>
                <a:ea typeface="+mn-ea"/>
                <a:cs typeface="+mn-cs"/>
              </a:rPr>
              <a:t> others, being willing to put in the time to develop a network of powerful individual links, and being ready for a longer bargaining method than will indeed be typical in the UK.</a:t>
            </a:r>
          </a:p>
        </p:txBody>
      </p:sp>
      <p:sp>
        <p:nvSpPr>
          <p:cNvPr id="4" name="Slide Number Placeholder 3"/>
          <p:cNvSpPr>
            <a:spLocks noGrp="1"/>
          </p:cNvSpPr>
          <p:nvPr>
            <p:ph type="sldNum" sz="quarter" idx="5"/>
          </p:nvPr>
        </p:nvSpPr>
        <p:spPr/>
        <p:txBody>
          <a:bodyPr/>
          <a:lstStyle/>
          <a:p>
            <a:fld id="{639D510B-BDB1-42F4-B266-34FC109F767D}" type="slidenum">
              <a:rPr lang="en-US" smtClean="0"/>
              <a:t>10</a:t>
            </a:fld>
            <a:endParaRPr lang="en-US"/>
          </a:p>
        </p:txBody>
      </p:sp>
    </p:spTree>
    <p:extLst>
      <p:ext uri="{BB962C8B-B14F-4D97-AF65-F5344CB8AC3E}">
        <p14:creationId xmlns:p14="http://schemas.microsoft.com/office/powerpoint/2010/main" val="1816586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communication styles of the UK and China vary markedly. It could be advisable for the British group negotiator ready for the discussions to first evaluate their ethnic heritage because individuals occasionally, and perhaps unintentionally, assess others via the prism of their own culture. Understanding commonalities or at least a deeper knowledge of the distinctions of diverse cultures might be sparked by knowing further about one's culture.</a:t>
            </a:r>
          </a:p>
        </p:txBody>
      </p:sp>
      <p:sp>
        <p:nvSpPr>
          <p:cNvPr id="4" name="Slide Number Placeholder 3"/>
          <p:cNvSpPr>
            <a:spLocks noGrp="1"/>
          </p:cNvSpPr>
          <p:nvPr>
            <p:ph type="sldNum" sz="quarter" idx="5"/>
          </p:nvPr>
        </p:nvSpPr>
        <p:spPr/>
        <p:txBody>
          <a:bodyPr/>
          <a:lstStyle/>
          <a:p>
            <a:fld id="{639D510B-BDB1-42F4-B266-34FC109F767D}" type="slidenum">
              <a:rPr lang="en-US" smtClean="0"/>
              <a:t>11</a:t>
            </a:fld>
            <a:endParaRPr lang="en-US"/>
          </a:p>
        </p:txBody>
      </p:sp>
    </p:spTree>
    <p:extLst>
      <p:ext uri="{BB962C8B-B14F-4D97-AF65-F5344CB8AC3E}">
        <p14:creationId xmlns:p14="http://schemas.microsoft.com/office/powerpoint/2010/main" val="341335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9D510B-BDB1-42F4-B266-34FC109F767D}" type="slidenum">
              <a:rPr lang="en-US" smtClean="0"/>
              <a:t>12</a:t>
            </a:fld>
            <a:endParaRPr lang="en-US"/>
          </a:p>
        </p:txBody>
      </p:sp>
    </p:spTree>
    <p:extLst>
      <p:ext uri="{BB962C8B-B14F-4D97-AF65-F5344CB8AC3E}">
        <p14:creationId xmlns:p14="http://schemas.microsoft.com/office/powerpoint/2010/main" val="1834707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6C47F13-D206-4A62-BE51-52F15F601BFC}" type="datetime1">
              <a:rPr lang="en-US" smtClean="0"/>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1E67E-32FE-4F23-9EF4-273A78B68AA3}" type="datetime1">
              <a:rPr lang="en-US" smtClean="0"/>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BDD37BBA-A34B-4259-B676-06D11173987B}" type="datetime1">
              <a:rPr lang="en-US" smtClean="0"/>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C5F9EE8-CB02-4C4D-9694-28A33CD2A8B4}" type="datetime1">
              <a:rPr lang="en-US" smtClean="0"/>
              <a:t>11/23/2022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704C1129-355B-4AFB-9180-248E09A56CC8}" type="datetime1">
              <a:rPr lang="en-US" smtClean="0"/>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E424BA-2E67-470F-AB4C-172F67831030}" type="datetime1">
              <a:rPr lang="en-US" smtClean="0"/>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2AEF27-B72A-4C14-8D07-31C7A0F8DAD6}" type="datetime1">
              <a:rPr lang="en-US" smtClean="0"/>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4328BF7-81AB-41C4-BD2A-E524CB92B73E}" type="datetime1">
              <a:rPr lang="en-US" smtClean="0"/>
              <a:t>11/23/2022</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E8F0A6B-9F73-4879-85F1-B609A37A6806}" type="datetime1">
              <a:rPr lang="en-US" smtClean="0"/>
              <a:t>11/23/2022</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A726CD-C31B-4EDF-BE92-3644417DDCB8}" type="datetime1">
              <a:rPr lang="en-US" smtClean="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4B720A-A902-4F29-A3F0-9FFD10A3ED4D}" type="datetime1">
              <a:rPr lang="en-US" smtClean="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75DA28D-25B7-4F64-9D3D-D6DC63AD2988}" type="datetime1">
              <a:rPr lang="en-US" smtClean="0"/>
              <a:t>11/23/2022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41914F9-AC57-4DC9-9880-34BD31ED4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73BC4-F111-4689-84EB-F4C756FC83A7}"/>
              </a:ext>
            </a:extLst>
          </p:cNvPr>
          <p:cNvSpPr>
            <a:spLocks noGrp="1"/>
          </p:cNvSpPr>
          <p:nvPr>
            <p:ph type="ctrTitle"/>
          </p:nvPr>
        </p:nvSpPr>
        <p:spPr>
          <a:xfrm>
            <a:off x="6096000" y="266418"/>
            <a:ext cx="5601668" cy="1318421"/>
          </a:xfrm>
          <a:solidFill>
            <a:srgbClr val="FFFFFF"/>
          </a:solidFill>
          <a:ln>
            <a:solidFill>
              <a:srgbClr val="404040"/>
            </a:solidFill>
          </a:ln>
        </p:spPr>
        <p:txBody>
          <a:bodyPr vert="horz" lIns="182880" tIns="182880" rIns="182880" bIns="182880" rtlCol="0" anchor="ctr">
            <a:normAutofit fontScale="90000"/>
          </a:bodyPr>
          <a:lstStyle/>
          <a:p>
            <a:br>
              <a:rPr lang="en-US" sz="1400" b="1" dirty="0"/>
            </a:br>
            <a:r>
              <a:rPr lang="en-US" sz="1400" dirty="0"/>
              <a:t> </a:t>
            </a:r>
            <a:r>
              <a:rPr lang="en-US" sz="1400" b="1" dirty="0"/>
              <a:t>International Business Communications</a:t>
            </a:r>
            <a:br>
              <a:rPr lang="en-US" sz="1400" b="1" dirty="0"/>
            </a:br>
            <a:r>
              <a:rPr lang="en-US" sz="1400" b="1" dirty="0"/>
              <a:t> </a:t>
            </a:r>
            <a:r>
              <a:rPr lang="en-US" sz="1400" dirty="0"/>
              <a:t>	</a:t>
            </a:r>
            <a:br>
              <a:rPr lang="en-US" sz="1100" dirty="0"/>
            </a:br>
            <a:r>
              <a:rPr lang="en-US" sz="1100" dirty="0"/>
              <a:t>LCBB6001 - Assignment 2</a:t>
            </a:r>
            <a:br>
              <a:rPr lang="en-US" sz="1100" dirty="0"/>
            </a:br>
            <a:br>
              <a:rPr lang="en-US" sz="1100" dirty="0"/>
            </a:br>
            <a:r>
              <a:rPr lang="en-US" sz="1100" dirty="0"/>
              <a:t>Lecture`s Name: Charles </a:t>
            </a:r>
            <a:r>
              <a:rPr lang="en-US" sz="1100" dirty="0" err="1"/>
              <a:t>nwaogwugwu</a:t>
            </a:r>
            <a:br>
              <a:rPr lang="en-US" sz="1100" dirty="0"/>
            </a:br>
            <a:br>
              <a:rPr lang="en-US" sz="1100" dirty="0"/>
            </a:br>
            <a:br>
              <a:rPr lang="en-US" sz="1100" dirty="0"/>
            </a:br>
            <a:endParaRPr lang="en-US" sz="1100" dirty="0"/>
          </a:p>
        </p:txBody>
      </p:sp>
      <p:sp>
        <p:nvSpPr>
          <p:cNvPr id="14" name="Rectangle 13">
            <a:extLst>
              <a:ext uri="{FF2B5EF4-FFF2-40B4-BE49-F238E27FC236}">
                <a16:creationId xmlns:a16="http://schemas.microsoft.com/office/drawing/2014/main" id="{08BE39C3-D98C-4170-A753-F127B8F0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195B689F-EA23-43D5-AD66-CF020C944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4032BE74-977D-0485-42B4-6B31CA5FEE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994373" y="1592741"/>
            <a:ext cx="3355848" cy="3355848"/>
          </a:xfrm>
          <a:prstGeom prst="rect">
            <a:avLst/>
          </a:prstGeom>
          <a:noFill/>
        </p:spPr>
      </p:pic>
      <p:sp>
        <p:nvSpPr>
          <p:cNvPr id="3" name="Subtitle 2">
            <a:extLst>
              <a:ext uri="{FF2B5EF4-FFF2-40B4-BE49-F238E27FC236}">
                <a16:creationId xmlns:a16="http://schemas.microsoft.com/office/drawing/2014/main" id="{C88A1B1E-1701-47B6-AA01-A9F6FBC4CAF5}"/>
              </a:ext>
            </a:extLst>
          </p:cNvPr>
          <p:cNvSpPr>
            <a:spLocks noGrp="1"/>
          </p:cNvSpPr>
          <p:nvPr>
            <p:ph type="subTitle" idx="1"/>
          </p:nvPr>
        </p:nvSpPr>
        <p:spPr>
          <a:xfrm>
            <a:off x="5747198" y="1749391"/>
            <a:ext cx="5285791" cy="3042547"/>
          </a:xfrm>
        </p:spPr>
        <p:txBody>
          <a:bodyPr vert="horz" lIns="91440" tIns="45720" rIns="91440" bIns="45720" rtlCol="0">
            <a:normAutofit/>
          </a:bodyPr>
          <a:lstStyle/>
          <a:p>
            <a:pPr marL="439420" indent="-228600" algn="l">
              <a:buFont typeface="Arial" panose="020B0604020202020204" pitchFamily="34" charset="0"/>
              <a:buChar char="•"/>
            </a:pPr>
            <a:r>
              <a:rPr lang="en-US" b="1" i="1" spc="-10" dirty="0">
                <a:solidFill>
                  <a:srgbClr val="FFFFFF"/>
                </a:solidFill>
              </a:rPr>
              <a:t>Student’s </a:t>
            </a:r>
            <a:r>
              <a:rPr lang="en-US" b="1" i="1" spc="-5" dirty="0">
                <a:solidFill>
                  <a:srgbClr val="FFFFFF"/>
                </a:solidFill>
              </a:rPr>
              <a:t>Name: </a:t>
            </a:r>
          </a:p>
          <a:p>
            <a:pPr marL="439420" indent="-228600" algn="l">
              <a:buFont typeface="Arial" panose="020B0604020202020204" pitchFamily="34" charset="0"/>
              <a:buChar char="•"/>
            </a:pPr>
            <a:r>
              <a:rPr lang="en-US" b="1" spc="-5" dirty="0">
                <a:solidFill>
                  <a:srgbClr val="FFFFFF"/>
                </a:solidFill>
              </a:rPr>
              <a:t>Cristina </a:t>
            </a:r>
            <a:r>
              <a:rPr lang="en-US" b="1" spc="-5" dirty="0" err="1">
                <a:solidFill>
                  <a:srgbClr val="FFFFFF"/>
                </a:solidFill>
              </a:rPr>
              <a:t>Miloiu</a:t>
            </a:r>
            <a:r>
              <a:rPr lang="en-US" b="1" spc="-5" dirty="0">
                <a:solidFill>
                  <a:srgbClr val="FFFFFF"/>
                </a:solidFill>
              </a:rPr>
              <a:t> – ID 2008582</a:t>
            </a:r>
          </a:p>
          <a:p>
            <a:pPr marL="439420" indent="-228600" algn="l">
              <a:buFont typeface="Arial" panose="020B0604020202020204" pitchFamily="34" charset="0"/>
              <a:buChar char="•"/>
            </a:pPr>
            <a:r>
              <a:rPr lang="en-US" b="1" spc="-5" dirty="0">
                <a:solidFill>
                  <a:srgbClr val="FFFFFF"/>
                </a:solidFill>
              </a:rPr>
              <a:t>Maria Cristina </a:t>
            </a:r>
            <a:r>
              <a:rPr lang="en-US" b="1" spc="-5" dirty="0" err="1">
                <a:solidFill>
                  <a:srgbClr val="FFFFFF"/>
                </a:solidFill>
              </a:rPr>
              <a:t>Iacobici</a:t>
            </a:r>
            <a:r>
              <a:rPr lang="en-US" b="1" spc="-5" dirty="0">
                <a:solidFill>
                  <a:srgbClr val="FFFFFF"/>
                </a:solidFill>
              </a:rPr>
              <a:t> – ID 2011287</a:t>
            </a:r>
          </a:p>
          <a:p>
            <a:pPr marL="439420" indent="-228600" algn="l">
              <a:buFont typeface="Arial" panose="020B0604020202020204" pitchFamily="34" charset="0"/>
              <a:buChar char="•"/>
            </a:pPr>
            <a:r>
              <a:rPr lang="en-US" b="1" spc="-5" dirty="0">
                <a:solidFill>
                  <a:srgbClr val="FFFFFF"/>
                </a:solidFill>
              </a:rPr>
              <a:t>Robert Ionut </a:t>
            </a:r>
            <a:r>
              <a:rPr lang="en-US" b="1" spc="-5" dirty="0" err="1">
                <a:solidFill>
                  <a:srgbClr val="FFFFFF"/>
                </a:solidFill>
              </a:rPr>
              <a:t>Antofie</a:t>
            </a:r>
            <a:r>
              <a:rPr lang="en-US" b="1" spc="-5" dirty="0">
                <a:solidFill>
                  <a:srgbClr val="FFFFFF"/>
                </a:solidFill>
              </a:rPr>
              <a:t> – ID 2011970</a:t>
            </a:r>
          </a:p>
          <a:p>
            <a:pPr marL="439420" indent="-228600" algn="l">
              <a:buFont typeface="Arial" panose="020B0604020202020204" pitchFamily="34" charset="0"/>
              <a:buChar char="•"/>
            </a:pPr>
            <a:r>
              <a:rPr lang="en-US" b="1" spc="-5" dirty="0">
                <a:solidFill>
                  <a:srgbClr val="FFFFFF"/>
                </a:solidFill>
              </a:rPr>
              <a:t>Mihaela Madalina </a:t>
            </a:r>
            <a:r>
              <a:rPr lang="en-US" b="1" spc="-5" dirty="0" err="1">
                <a:solidFill>
                  <a:srgbClr val="FFFFFF"/>
                </a:solidFill>
              </a:rPr>
              <a:t>Calugaru</a:t>
            </a:r>
            <a:r>
              <a:rPr lang="en-US" b="1" spc="-5" dirty="0">
                <a:solidFill>
                  <a:srgbClr val="FFFFFF"/>
                </a:solidFill>
              </a:rPr>
              <a:t> – ID 2013036</a:t>
            </a:r>
          </a:p>
          <a:p>
            <a:pPr marL="439420" indent="-228600" algn="l">
              <a:buFont typeface="Arial" panose="020B0604020202020204" pitchFamily="34" charset="0"/>
              <a:buChar char="•"/>
            </a:pPr>
            <a:r>
              <a:rPr lang="en-US" b="1" spc="-5" dirty="0">
                <a:solidFill>
                  <a:srgbClr val="FFFFFF"/>
                </a:solidFill>
              </a:rPr>
              <a:t>Elena Alexandra </a:t>
            </a:r>
            <a:r>
              <a:rPr lang="en-US" b="1" spc="-5" dirty="0" err="1">
                <a:solidFill>
                  <a:srgbClr val="FFFFFF"/>
                </a:solidFill>
              </a:rPr>
              <a:t>Antochi</a:t>
            </a:r>
            <a:r>
              <a:rPr lang="en-US" b="1" spc="-5" dirty="0">
                <a:solidFill>
                  <a:srgbClr val="FFFFFF"/>
                </a:solidFill>
              </a:rPr>
              <a:t> – ID 2013040</a:t>
            </a:r>
          </a:p>
          <a:p>
            <a:pPr marL="439420" indent="-228600" algn="l">
              <a:buFont typeface="Arial" panose="020B0604020202020204" pitchFamily="34" charset="0"/>
              <a:buChar char="•"/>
            </a:pPr>
            <a:endParaRPr lang="en-US" b="1" spc="-5" dirty="0">
              <a:solidFill>
                <a:srgbClr val="FFFFFF"/>
              </a:solidFill>
            </a:endParaRPr>
          </a:p>
          <a:p>
            <a:pPr marL="439420" indent="-228600" algn="l">
              <a:buFont typeface="Arial" panose="020B0604020202020204" pitchFamily="34" charset="0"/>
              <a:buChar char="•"/>
            </a:pPr>
            <a:endParaRPr lang="en-US" b="1" spc="-5" dirty="0">
              <a:solidFill>
                <a:srgbClr val="FFFFFF"/>
              </a:solidFill>
            </a:endParaRPr>
          </a:p>
          <a:p>
            <a:pPr marL="439420" indent="-228600" algn="l">
              <a:buFont typeface="Arial" panose="020B0604020202020204" pitchFamily="34" charset="0"/>
              <a:buChar char="•"/>
            </a:pPr>
            <a:endParaRPr lang="en-US" b="1" spc="-5" dirty="0">
              <a:solidFill>
                <a:srgbClr val="FFFFFF"/>
              </a:solidFill>
            </a:endParaRPr>
          </a:p>
          <a:p>
            <a:pPr marL="439420" indent="-228600" algn="l">
              <a:buFont typeface="Arial" panose="020B0604020202020204" pitchFamily="34" charset="0"/>
              <a:buChar char="•"/>
            </a:pPr>
            <a:endParaRPr lang="en-US" b="1" dirty="0">
              <a:solidFill>
                <a:srgbClr val="FFFFFF"/>
              </a:solidFill>
            </a:endParaRPr>
          </a:p>
          <a:p>
            <a:pPr indent="-228600" algn="l">
              <a:buFont typeface="Arial" panose="020B0604020202020204" pitchFamily="34" charset="0"/>
              <a:buChar char="•"/>
            </a:pPr>
            <a:endParaRPr lang="en-US" dirty="0">
              <a:solidFill>
                <a:srgbClr val="FFFFFF"/>
              </a:solidFill>
            </a:endParaRPr>
          </a:p>
        </p:txBody>
      </p:sp>
      <p:sp>
        <p:nvSpPr>
          <p:cNvPr id="7" name="Slide Number Placeholder 6"/>
          <p:cNvSpPr>
            <a:spLocks noGrp="1"/>
          </p:cNvSpPr>
          <p:nvPr>
            <p:ph type="sldNum" sz="quarter" idx="12"/>
          </p:nvPr>
        </p:nvSpPr>
        <p:spPr>
          <a:xfrm>
            <a:off x="10758922" y="6217920"/>
            <a:ext cx="365760" cy="365760"/>
          </a:xfrm>
        </p:spPr>
        <p:txBody>
          <a:bodyPr vert="horz" lIns="18288" tIns="45720" rIns="18288" bIns="45720" rtlCol="0" anchor="ctr">
            <a:normAutofit/>
          </a:bodyPr>
          <a:lstStyle/>
          <a:p>
            <a:pPr>
              <a:lnSpc>
                <a:spcPct val="90000"/>
              </a:lnSpc>
              <a:spcAft>
                <a:spcPts val="600"/>
              </a:spcAft>
            </a:pPr>
            <a:fld id="{8A7A6979-0714-4377-B894-6BE4C2D6E202}" type="slidenum">
              <a:rPr lang="en-US" smtClean="0"/>
              <a:pPr>
                <a:lnSpc>
                  <a:spcPct val="90000"/>
                </a:lnSpc>
                <a:spcAft>
                  <a:spcPts val="600"/>
                </a:spcAft>
              </a:pPr>
              <a:t>1</a:t>
            </a:fld>
            <a:endParaRPr lang="en-US"/>
          </a:p>
        </p:txBody>
      </p:sp>
    </p:spTree>
    <p:extLst>
      <p:ext uri="{BB962C8B-B14F-4D97-AF65-F5344CB8AC3E}">
        <p14:creationId xmlns:p14="http://schemas.microsoft.com/office/powerpoint/2010/main" val="1885820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74FA6-6468-4348-9798-6FB0963266EC}"/>
              </a:ext>
            </a:extLst>
          </p:cNvPr>
          <p:cNvSpPr>
            <a:spLocks noGrp="1"/>
          </p:cNvSpPr>
          <p:nvPr>
            <p:ph type="title"/>
          </p:nvPr>
        </p:nvSpPr>
        <p:spPr>
          <a:xfrm>
            <a:off x="5411629" y="282252"/>
            <a:ext cx="5925310" cy="1174991"/>
          </a:xfrm>
        </p:spPr>
        <p:txBody>
          <a:bodyPr>
            <a:normAutofit/>
          </a:bodyPr>
          <a:lstStyle/>
          <a:p>
            <a:r>
              <a:rPr lang="en-US" sz="2400">
                <a:latin typeface="Times New Roman" panose="02020603050405020304" pitchFamily="18" charset="0"/>
                <a:cs typeface="Times New Roman" panose="02020603050405020304" pitchFamily="18" charset="0"/>
              </a:rPr>
              <a:t>introduction</a:t>
            </a:r>
          </a:p>
        </p:txBody>
      </p:sp>
      <p:pic>
        <p:nvPicPr>
          <p:cNvPr id="5" name="Picture 4">
            <a:extLst>
              <a:ext uri="{FF2B5EF4-FFF2-40B4-BE49-F238E27FC236}">
                <a16:creationId xmlns:a16="http://schemas.microsoft.com/office/drawing/2014/main" id="{113DE72F-3727-46D4-8871-D01D52D613BA}"/>
              </a:ext>
            </a:extLst>
          </p:cNvPr>
          <p:cNvPicPr>
            <a:picLocks noChangeAspect="1"/>
          </p:cNvPicPr>
          <p:nvPr/>
        </p:nvPicPr>
        <p:blipFill rotWithShape="1">
          <a:blip r:embed="rId3"/>
          <a:srcRect l="12392" r="18134"/>
          <a:stretch/>
        </p:blipFill>
        <p:spPr>
          <a:xfrm>
            <a:off x="20" y="10"/>
            <a:ext cx="4657325" cy="6857990"/>
          </a:xfrm>
          <a:prstGeom prst="rect">
            <a:avLst/>
          </a:prstGeom>
          <a:scene3d>
            <a:camera prst="orthographicFront"/>
            <a:lightRig rig="contrasting" dir="t">
              <a:rot lat="0" lon="0" rev="3000000"/>
            </a:lightRig>
          </a:scene3d>
          <a:sp3d contourW="7620">
            <a:bevelT w="95250" h="31750"/>
            <a:contourClr>
              <a:srgbClr val="333333"/>
            </a:contourClr>
          </a:sp3d>
        </p:spPr>
      </p:pic>
      <p:sp>
        <p:nvSpPr>
          <p:cNvPr id="3" name="Content Placeholder 2">
            <a:extLst>
              <a:ext uri="{FF2B5EF4-FFF2-40B4-BE49-F238E27FC236}">
                <a16:creationId xmlns:a16="http://schemas.microsoft.com/office/drawing/2014/main" id="{68D0E859-E97A-4F22-B1BC-D2E8DC37A4AD}"/>
              </a:ext>
            </a:extLst>
          </p:cNvPr>
          <p:cNvSpPr>
            <a:spLocks noGrp="1"/>
          </p:cNvSpPr>
          <p:nvPr>
            <p:ph idx="1"/>
          </p:nvPr>
        </p:nvSpPr>
        <p:spPr>
          <a:xfrm>
            <a:off x="4809067" y="1636888"/>
            <a:ext cx="7128237" cy="4581031"/>
          </a:xfrm>
        </p:spPr>
        <p:txBody>
          <a:bodyPr>
            <a:normAutofit fontScale="92500" lnSpcReduction="20000"/>
          </a:bodyPr>
          <a:lstStyle/>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Unilever is an international company. </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In its present form arose in 1929 through the merger of the Dutch Margarine Union and the English detergent company Lever Brothers.</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These two large companies had a more or less common basis in raw material, namely lard and fatty acids.</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Around the nucleus of the raw material basis a large oil mill business developed. The processing of fats and fatty acids had of itself a close relationship with the chemical industry. </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Unilever constantly develop new activities by working out from a specific nucleus, always in close relationship to an already existing business.</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  Today Unilever functions in approximately 60 countries of the Western world. </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In the UK and across the world, Unilever Corporation is a dominant force in the FMCG sector. </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The British-Dutch international company uses multi, commodity diversification, and localization to improve its reputation among Chinese consumers. Social networking and e-commerce are important factors in Unilever's growth in China. </a:t>
            </a:r>
          </a:p>
          <a:p>
            <a:pPr>
              <a:lnSpc>
                <a:spcPct val="90000"/>
              </a:lnSpc>
              <a:buFont typeface="Wingdings" panose="05000000000000000000" pitchFamily="2" charset="2"/>
              <a:buChar char="v"/>
            </a:pPr>
            <a:r>
              <a:rPr lang="en-US" sz="1500" dirty="0">
                <a:latin typeface="Times New Roman" panose="02020603050405020304" pitchFamily="18" charset="0"/>
                <a:cs typeface="Times New Roman" panose="02020603050405020304" pitchFamily="18" charset="0"/>
              </a:rPr>
              <a:t>The Group also chose to open up the Retail industry. With the potential to harm Unilever's marketing strategy in China, the incident concerning Magnum's use of various standards when choosing the components for its food products in China and the UK caused a great deal of client unrest in China</a:t>
            </a:r>
            <a:r>
              <a:rPr lang="en-US" sz="1400" dirty="0">
                <a:latin typeface="Times New Roman" panose="02020603050405020304" pitchFamily="18" charset="0"/>
                <a:cs typeface="Times New Roman" panose="02020603050405020304" pitchFamily="18" charset="0"/>
              </a:rPr>
              <a:t>. </a:t>
            </a:r>
          </a:p>
          <a:p>
            <a:pPr marL="0" indent="0">
              <a:lnSpc>
                <a:spcPct val="90000"/>
              </a:lnSpc>
              <a:buNone/>
            </a:pPr>
            <a:endParaRPr lang="en-US" sz="1200" i="1" dirty="0">
              <a:solidFill>
                <a:srgbClr val="FF0000"/>
              </a:solidFill>
              <a:latin typeface="Times New Roman" panose="02020603050405020304" pitchFamily="18" charset="0"/>
              <a:cs typeface="Times New Roman" panose="02020603050405020304" pitchFamily="18" charset="0"/>
            </a:endParaRPr>
          </a:p>
          <a:p>
            <a:pPr marL="0" indent="0">
              <a:lnSpc>
                <a:spcPct val="90000"/>
              </a:lnSpc>
              <a:buNone/>
            </a:pPr>
            <a:r>
              <a:rPr lang="en-US" sz="1200" i="1" dirty="0">
                <a:solidFill>
                  <a:srgbClr val="FF0000"/>
                </a:solidFill>
                <a:latin typeface="Times New Roman" panose="02020603050405020304" pitchFamily="18" charset="0"/>
                <a:cs typeface="Times New Roman" panose="02020603050405020304" pitchFamily="18" charset="0"/>
              </a:rPr>
              <a:t>                                                                                </a:t>
            </a:r>
            <a:r>
              <a:rPr lang="en-US" sz="1200" i="1" dirty="0">
                <a:solidFill>
                  <a:srgbClr val="FF0000"/>
                </a:solidFill>
              </a:rPr>
              <a:t>Slides Prepared by Mihaela Madalina </a:t>
            </a:r>
            <a:r>
              <a:rPr lang="en-US" sz="1200" i="1" dirty="0" err="1">
                <a:solidFill>
                  <a:srgbClr val="FF0000"/>
                </a:solidFill>
              </a:rPr>
              <a:t>Calugaru</a:t>
            </a:r>
            <a:r>
              <a:rPr lang="en-US" sz="1200" i="1" dirty="0">
                <a:solidFill>
                  <a:srgbClr val="FF0000"/>
                </a:solidFill>
              </a:rPr>
              <a:t> – ID 2013036</a:t>
            </a:r>
            <a:endParaRPr lang="en-GB" sz="1200" dirty="0"/>
          </a:p>
          <a:p>
            <a:pPr>
              <a:lnSpc>
                <a:spcPct val="90000"/>
              </a:lnSpc>
              <a:buFont typeface="Wingdings" panose="05000000000000000000" pitchFamily="2" charset="2"/>
              <a:buChar char="v"/>
            </a:pPr>
            <a:endParaRPr lang="en-US" sz="1200" dirty="0">
              <a:latin typeface="Times New Roman" panose="02020603050405020304" pitchFamily="18" charset="0"/>
              <a:cs typeface="Times New Roman" panose="02020603050405020304" pitchFamily="18" charset="0"/>
            </a:endParaRPr>
          </a:p>
          <a:p>
            <a:pPr>
              <a:lnSpc>
                <a:spcPct val="90000"/>
              </a:lnSpc>
              <a:buFont typeface="Wingdings" panose="05000000000000000000" pitchFamily="2" charset="2"/>
              <a:buChar char="v"/>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a:xfrm>
            <a:off x="10758922" y="6217920"/>
            <a:ext cx="365760" cy="365760"/>
          </a:xfrm>
        </p:spPr>
        <p:txBody>
          <a:bodyPr>
            <a:normAutofit/>
          </a:bodyPr>
          <a:lstStyle/>
          <a:p>
            <a:pPr>
              <a:lnSpc>
                <a:spcPct val="90000"/>
              </a:lnSpc>
              <a:spcAft>
                <a:spcPts val="600"/>
              </a:spcAft>
            </a:pPr>
            <a:fld id="{8A7A6979-0714-4377-B894-6BE4C2D6E202}" type="slidenum">
              <a:rPr lang="en-US" smtClean="0"/>
              <a:pPr>
                <a:lnSpc>
                  <a:spcPct val="90000"/>
                </a:lnSpc>
                <a:spcAft>
                  <a:spcPts val="600"/>
                </a:spcAft>
              </a:pPr>
              <a:t>2</a:t>
            </a:fld>
            <a:endParaRPr lang="en-US"/>
          </a:p>
        </p:txBody>
      </p:sp>
    </p:spTree>
    <p:extLst>
      <p:ext uri="{BB962C8B-B14F-4D97-AF65-F5344CB8AC3E}">
        <p14:creationId xmlns:p14="http://schemas.microsoft.com/office/powerpoint/2010/main" val="36359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FA50-A7A9-4D62-9509-3C0FB555D991}"/>
              </a:ext>
            </a:extLst>
          </p:cNvPr>
          <p:cNvSpPr>
            <a:spLocks noGrp="1"/>
          </p:cNvSpPr>
          <p:nvPr>
            <p:ph type="title"/>
          </p:nvPr>
        </p:nvSpPr>
        <p:spPr>
          <a:xfrm>
            <a:off x="2231135" y="380738"/>
            <a:ext cx="8503539" cy="1188720"/>
          </a:xfrm>
        </p:spPr>
        <p:txBody>
          <a:bodyPr>
            <a:normAutofit/>
          </a:bodyPr>
          <a:lstStyle/>
          <a:p>
            <a:r>
              <a:rPr lang="en-US" b="1" cap="none" dirty="0">
                <a:latin typeface="Times New Roman" panose="02020603050405020304" pitchFamily="18" charset="0"/>
                <a:cs typeface="Times New Roman" panose="02020603050405020304" pitchFamily="18" charset="0"/>
              </a:rPr>
              <a:t>Introduce The Chinese Culture</a:t>
            </a:r>
          </a:p>
        </p:txBody>
      </p:sp>
      <p:graphicFrame>
        <p:nvGraphicFramePr>
          <p:cNvPr id="7" name="Content Placeholder 2">
            <a:extLst>
              <a:ext uri="{FF2B5EF4-FFF2-40B4-BE49-F238E27FC236}">
                <a16:creationId xmlns:a16="http://schemas.microsoft.com/office/drawing/2014/main" id="{4215D7CD-E9E5-B49D-59CD-64BB716C8A8A}"/>
              </a:ext>
            </a:extLst>
          </p:cNvPr>
          <p:cNvGraphicFramePr>
            <a:graphicFrameLocks noGrp="1"/>
          </p:cNvGraphicFramePr>
          <p:nvPr>
            <p:ph idx="1"/>
            <p:extLst>
              <p:ext uri="{D42A27DB-BD31-4B8C-83A1-F6EECF244321}">
                <p14:modId xmlns:p14="http://schemas.microsoft.com/office/powerpoint/2010/main" val="1772545445"/>
              </p:ext>
            </p:extLst>
          </p:nvPr>
        </p:nvGraphicFramePr>
        <p:xfrm>
          <a:off x="688158" y="2120344"/>
          <a:ext cx="6728642" cy="4487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D0E5A29-AF9F-4375-9216-604D9B6BA5B0}"/>
              </a:ext>
            </a:extLst>
          </p:cNvPr>
          <p:cNvPicPr>
            <a:picLocks noChangeAspect="1"/>
          </p:cNvPicPr>
          <p:nvPr/>
        </p:nvPicPr>
        <p:blipFill>
          <a:blip r:embed="rId8"/>
          <a:stretch>
            <a:fillRect/>
          </a:stretch>
        </p:blipFill>
        <p:spPr>
          <a:xfrm>
            <a:off x="7562850" y="2211272"/>
            <a:ext cx="4305301" cy="43053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Slide Number Placeholder 3"/>
          <p:cNvSpPr>
            <a:spLocks noGrp="1"/>
          </p:cNvSpPr>
          <p:nvPr>
            <p:ph type="sldNum" sz="quarter" idx="12"/>
          </p:nvPr>
        </p:nvSpPr>
        <p:spPr/>
        <p:txBody>
          <a:bodyPr/>
          <a:lstStyle/>
          <a:p>
            <a:fld id="{8A7A6979-0714-4377-B894-6BE4C2D6E202}" type="slidenum">
              <a:rPr lang="en-US" smtClean="0"/>
              <a:pPr/>
              <a:t>3</a:t>
            </a:fld>
            <a:endParaRPr lang="en-US" dirty="0"/>
          </a:p>
        </p:txBody>
      </p:sp>
    </p:spTree>
    <p:extLst>
      <p:ext uri="{BB962C8B-B14F-4D97-AF65-F5344CB8AC3E}">
        <p14:creationId xmlns:p14="http://schemas.microsoft.com/office/powerpoint/2010/main" val="3764320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16DFB-8B0F-47B3-BC12-7B9F59B4E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5E1D2-A48E-4A97-BC52-ED828012E29B}"/>
              </a:ext>
            </a:extLst>
          </p:cNvPr>
          <p:cNvSpPr>
            <a:spLocks noGrp="1"/>
          </p:cNvSpPr>
          <p:nvPr>
            <p:ph type="title"/>
          </p:nvPr>
        </p:nvSpPr>
        <p:spPr>
          <a:xfrm>
            <a:off x="804672" y="362390"/>
            <a:ext cx="4475892" cy="1188720"/>
          </a:xfrm>
          <a:solidFill>
            <a:srgbClr val="FFFFFF"/>
          </a:solidFill>
          <a:ln>
            <a:solidFill>
              <a:srgbClr val="404040"/>
            </a:solidFill>
          </a:ln>
        </p:spPr>
        <p:txBody>
          <a:bodyPr>
            <a:normAutofit/>
          </a:bodyPr>
          <a:lstStyle/>
          <a:p>
            <a:r>
              <a:rPr lang="en-US" b="1" cap="none" dirty="0">
                <a:solidFill>
                  <a:srgbClr val="262626"/>
                </a:solidFill>
                <a:latin typeface="Times New Roman" panose="02020603050405020304" pitchFamily="18" charset="0"/>
                <a:cs typeface="Times New Roman" panose="02020603050405020304" pitchFamily="18" charset="0"/>
              </a:rPr>
              <a:t>Differences Between The UK And China’s </a:t>
            </a:r>
          </a:p>
        </p:txBody>
      </p:sp>
      <p:sp>
        <p:nvSpPr>
          <p:cNvPr id="3" name="Content Placeholder 2">
            <a:extLst>
              <a:ext uri="{FF2B5EF4-FFF2-40B4-BE49-F238E27FC236}">
                <a16:creationId xmlns:a16="http://schemas.microsoft.com/office/drawing/2014/main" id="{3023D70B-D053-4585-AD48-80672DEB5992}"/>
              </a:ext>
            </a:extLst>
          </p:cNvPr>
          <p:cNvSpPr>
            <a:spLocks noGrp="1"/>
          </p:cNvSpPr>
          <p:nvPr>
            <p:ph idx="1"/>
          </p:nvPr>
        </p:nvSpPr>
        <p:spPr>
          <a:xfrm>
            <a:off x="169333" y="1759972"/>
            <a:ext cx="5903581" cy="4823707"/>
          </a:xfrm>
        </p:spPr>
        <p:txBody>
          <a:bodyPr>
            <a:normAutofit fontScale="55000" lnSpcReduction="20000"/>
          </a:bodyPr>
          <a:lstStyle/>
          <a:p>
            <a:pPr marL="0" indent="0">
              <a:lnSpc>
                <a:spcPct val="90000"/>
              </a:lnSpc>
              <a:buNone/>
            </a:pPr>
            <a:r>
              <a:rPr lang="en-US" sz="2200" b="1" i="1" dirty="0">
                <a:solidFill>
                  <a:srgbClr val="FFFFFF"/>
                </a:solidFill>
                <a:latin typeface="Times New Roman" panose="02020603050405020304" pitchFamily="18" charset="0"/>
                <a:cs typeface="Times New Roman" panose="02020603050405020304" pitchFamily="18" charset="0"/>
              </a:rPr>
              <a:t>More Social </a:t>
            </a:r>
            <a:endParaRPr lang="en-US" sz="2200" i="1"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The social side of work is a significant area where the British and Chinese differ greatly (</a:t>
            </a:r>
            <a:r>
              <a:rPr lang="en-US" sz="2200" dirty="0" err="1">
                <a:solidFill>
                  <a:srgbClr val="FFFFFF"/>
                </a:solidFill>
                <a:latin typeface="Times New Roman" panose="02020603050405020304" pitchFamily="18" charset="0"/>
                <a:cs typeface="Times New Roman" panose="02020603050405020304" pitchFamily="18" charset="0"/>
              </a:rPr>
              <a:t>Yahuda</a:t>
            </a:r>
            <a:r>
              <a:rPr lang="en-US" sz="2200" dirty="0">
                <a:solidFill>
                  <a:srgbClr val="FFFFFF"/>
                </a:solidFill>
                <a:latin typeface="Times New Roman" panose="02020603050405020304" pitchFamily="18" charset="0"/>
                <a:cs typeface="Times New Roman" panose="02020603050405020304" pitchFamily="18" charset="0"/>
              </a:rPr>
              <a:t>, 2018). Staff members frequently share a celebration cake in the office to mark a birthday or advancement, followed by a relaxed afternoon of office </a:t>
            </a:r>
            <a:r>
              <a:rPr lang="en-US" sz="2200" dirty="0" err="1">
                <a:solidFill>
                  <a:srgbClr val="FFFFFF"/>
                </a:solidFill>
                <a:latin typeface="Times New Roman" panose="02020603050405020304" pitchFamily="18" charset="0"/>
                <a:cs typeface="Times New Roman" panose="02020603050405020304" pitchFamily="18" charset="0"/>
              </a:rPr>
              <a:t>socialising</a:t>
            </a:r>
            <a:r>
              <a:rPr lang="en-US" sz="2200" dirty="0">
                <a:solidFill>
                  <a:srgbClr val="FFFFFF"/>
                </a:solidFill>
                <a:latin typeface="Times New Roman" panose="02020603050405020304" pitchFamily="18" charset="0"/>
                <a:cs typeface="Times New Roman" panose="02020603050405020304" pitchFamily="18" charset="0"/>
              </a:rPr>
              <a:t>. </a:t>
            </a:r>
          </a:p>
          <a:p>
            <a:pPr marL="0" indent="0">
              <a:lnSpc>
                <a:spcPct val="90000"/>
              </a:lnSpc>
              <a:buNone/>
            </a:pPr>
            <a:r>
              <a:rPr lang="en-US" sz="2200" b="1" i="1" dirty="0">
                <a:solidFill>
                  <a:srgbClr val="FFFFFF"/>
                </a:solidFill>
                <a:latin typeface="Times New Roman" panose="02020603050405020304" pitchFamily="18" charset="0"/>
                <a:cs typeface="Times New Roman" panose="02020603050405020304" pitchFamily="18" charset="0"/>
              </a:rPr>
              <a:t>Non-hierarchical</a:t>
            </a:r>
            <a:endParaRPr lang="en-US" sz="2200" i="1"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Compared to China, organizational structures in the UK are often less hierarchical. Unilever`s  structure is more is more </a:t>
            </a:r>
            <a:r>
              <a:rPr lang="en-US" sz="2200" dirty="0" err="1">
                <a:solidFill>
                  <a:srgbClr val="FFFFFF"/>
                </a:solidFill>
                <a:latin typeface="Times New Roman" panose="02020603050405020304" pitchFamily="18" charset="0"/>
                <a:cs typeface="Times New Roman" panose="02020603050405020304" pitchFamily="18" charset="0"/>
              </a:rPr>
              <a:t>centralised</a:t>
            </a:r>
            <a:r>
              <a:rPr lang="en-US" sz="2200" dirty="0">
                <a:solidFill>
                  <a:srgbClr val="FFFFFF"/>
                </a:solidFill>
                <a:latin typeface="Times New Roman" panose="02020603050405020304" pitchFamily="18" charset="0"/>
                <a:cs typeface="Times New Roman" panose="02020603050405020304" pitchFamily="18" charset="0"/>
              </a:rPr>
              <a:t>  and less introspective, and the strategy is more clearly defined. The </a:t>
            </a:r>
            <a:r>
              <a:rPr lang="en-US" sz="2200" dirty="0" err="1">
                <a:solidFill>
                  <a:srgbClr val="FFFFFF"/>
                </a:solidFill>
                <a:latin typeface="Times New Roman" panose="02020603050405020304" pitchFamily="18" charset="0"/>
                <a:cs typeface="Times New Roman" panose="02020603050405020304" pitchFamily="18" charset="0"/>
              </a:rPr>
              <a:t>organisation</a:t>
            </a:r>
            <a:r>
              <a:rPr lang="en-US" sz="2200" dirty="0">
                <a:solidFill>
                  <a:srgbClr val="FFFFFF"/>
                </a:solidFill>
                <a:latin typeface="Times New Roman" panose="02020603050405020304" pitchFamily="18" charset="0"/>
                <a:cs typeface="Times New Roman" panose="02020603050405020304" pitchFamily="18" charset="0"/>
              </a:rPr>
              <a:t> is  better aligned with strategy, managers are gaining self – belief from the mission – futures depend more on pleasing customers.</a:t>
            </a: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Although the differences between upper executives and other personnel are less evident, </a:t>
            </a:r>
            <a:r>
              <a:rPr lang="en-US" sz="2200" dirty="0" err="1">
                <a:solidFill>
                  <a:srgbClr val="FFFFFF"/>
                </a:solidFill>
                <a:latin typeface="Times New Roman" panose="02020603050405020304" pitchFamily="18" charset="0"/>
                <a:cs typeface="Times New Roman" panose="02020603050405020304" pitchFamily="18" charset="0"/>
              </a:rPr>
              <a:t>honouring</a:t>
            </a:r>
            <a:r>
              <a:rPr lang="en-US" sz="2200" dirty="0">
                <a:solidFill>
                  <a:srgbClr val="FFFFFF"/>
                </a:solidFill>
                <a:latin typeface="Times New Roman" panose="02020603050405020304" pitchFamily="18" charset="0"/>
                <a:cs typeface="Times New Roman" panose="02020603050405020304" pitchFamily="18" charset="0"/>
              </a:rPr>
              <a:t> the leader is still essential. </a:t>
            </a: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Unilever has been one of the most consistent high performers, placed second overall twice, in the top five three times. </a:t>
            </a: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Unilever`s historic structure as a series of autonomous regional businesses has been both a strength and a weakness.</a:t>
            </a: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The company had diversity built into it decades before rivals started worrying about minority representation and positive discrimination – this shows its amazing cultural advantage.</a:t>
            </a:r>
          </a:p>
          <a:p>
            <a:pPr marL="0" indent="0">
              <a:lnSpc>
                <a:spcPct val="90000"/>
              </a:lnSpc>
              <a:buNone/>
            </a:pPr>
            <a:endParaRPr lang="en-US" sz="22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en-US" sz="2200" b="1" i="1" dirty="0">
                <a:solidFill>
                  <a:srgbClr val="FFFFFF"/>
                </a:solidFill>
                <a:latin typeface="Times New Roman" panose="02020603050405020304" pitchFamily="18" charset="0"/>
                <a:cs typeface="Times New Roman" panose="02020603050405020304" pitchFamily="18" charset="0"/>
              </a:rPr>
              <a:t>Lack of formalities</a:t>
            </a:r>
            <a:endParaRPr lang="en-US" sz="2200" i="1"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en-US" sz="2200" dirty="0">
                <a:solidFill>
                  <a:srgbClr val="FFFFFF"/>
                </a:solidFill>
                <a:latin typeface="Times New Roman" panose="02020603050405020304" pitchFamily="18" charset="0"/>
                <a:cs typeface="Times New Roman" panose="02020603050405020304" pitchFamily="18" charset="0"/>
              </a:rPr>
              <a:t>In terms of the working environment, the UK is significantly more flexible than China. It suffices to give their teammates a warm wave or a cordial hello each day, possibly with a follow-up inquiry regarding how their night prior was.</a:t>
            </a:r>
            <a:r>
              <a:rPr lang="en-US" sz="2200" i="1" dirty="0">
                <a:solidFill>
                  <a:srgbClr val="FF0000"/>
                </a:solidFill>
              </a:rPr>
              <a:t> </a:t>
            </a:r>
          </a:p>
          <a:p>
            <a:pPr marL="0" indent="0">
              <a:lnSpc>
                <a:spcPct val="90000"/>
              </a:lnSpc>
              <a:buNone/>
            </a:pPr>
            <a:endParaRPr lang="en-US" sz="2400" i="1" dirty="0">
              <a:solidFill>
                <a:srgbClr val="FF0000"/>
              </a:solidFill>
            </a:endParaRPr>
          </a:p>
          <a:p>
            <a:pPr marL="0" indent="0">
              <a:lnSpc>
                <a:spcPct val="90000"/>
              </a:lnSpc>
              <a:buNone/>
            </a:pPr>
            <a:r>
              <a:rPr lang="en-US" sz="2400" i="1" dirty="0">
                <a:solidFill>
                  <a:srgbClr val="FF0000"/>
                </a:solidFill>
              </a:rPr>
              <a:t>Slide made by Cristina </a:t>
            </a:r>
            <a:r>
              <a:rPr lang="en-US" sz="2400" i="1" dirty="0" err="1">
                <a:solidFill>
                  <a:srgbClr val="FF0000"/>
                </a:solidFill>
              </a:rPr>
              <a:t>Miloiu</a:t>
            </a:r>
            <a:r>
              <a:rPr lang="en-US" sz="2400" i="1" dirty="0">
                <a:solidFill>
                  <a:srgbClr val="FF0000"/>
                </a:solidFill>
              </a:rPr>
              <a:t> – ID 2008582</a:t>
            </a:r>
            <a:endParaRPr lang="en-GB" sz="2400" dirty="0"/>
          </a:p>
          <a:p>
            <a:pPr marL="0" indent="0">
              <a:lnSpc>
                <a:spcPct val="90000"/>
              </a:lnSpc>
              <a:buNone/>
            </a:pPr>
            <a:endParaRPr lang="en-US" sz="21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endParaRPr lang="en-US" sz="21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endParaRPr lang="en-US" sz="2100" dirty="0">
              <a:solidFill>
                <a:srgbClr val="FFFFFF"/>
              </a:solidFill>
              <a:latin typeface="Times New Roman" panose="02020603050405020304" pitchFamily="18" charset="0"/>
              <a:cs typeface="Times New Roman" panose="02020603050405020304" pitchFamily="18" charset="0"/>
            </a:endParaRPr>
          </a:p>
          <a:p>
            <a:pPr>
              <a:lnSpc>
                <a:spcPct val="90000"/>
              </a:lnSpc>
            </a:pPr>
            <a:endParaRPr lang="en-US" sz="1100" dirty="0">
              <a:solidFill>
                <a:srgbClr val="FFFFFF"/>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E87D435C-84AC-4E27-9CD3-0AAAF73EB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FA4C881-BF60-416C-A273-70541298E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36381F9-D241-48C2-A48E-A220DCD4D0A2}"/>
              </a:ext>
            </a:extLst>
          </p:cNvPr>
          <p:cNvPicPr>
            <a:picLocks noChangeAspect="1"/>
          </p:cNvPicPr>
          <p:nvPr/>
        </p:nvPicPr>
        <p:blipFill>
          <a:blip r:embed="rId3"/>
          <a:stretch>
            <a:fillRect/>
          </a:stretch>
        </p:blipFill>
        <p:spPr>
          <a:xfrm>
            <a:off x="7064692" y="1974462"/>
            <a:ext cx="4159568" cy="2592406"/>
          </a:xfrm>
          <a:prstGeom prst="rect">
            <a:avLst/>
          </a:prstGeom>
          <a:scene3d>
            <a:camera prst="orthographicFront"/>
            <a:lightRig rig="contrasting" dir="t">
              <a:rot lat="0" lon="0" rev="3000000"/>
            </a:lightRig>
          </a:scene3d>
          <a:sp3d contourW="7620">
            <a:bevelT w="95250" h="31750"/>
            <a:contourClr>
              <a:srgbClr val="333333"/>
            </a:contourClr>
          </a:sp3d>
        </p:spPr>
      </p:pic>
      <p:sp>
        <p:nvSpPr>
          <p:cNvPr id="4" name="Slide Number Placeholder 3"/>
          <p:cNvSpPr>
            <a:spLocks noGrp="1"/>
          </p:cNvSpPr>
          <p:nvPr>
            <p:ph type="sldNum" sz="quarter" idx="12"/>
          </p:nvPr>
        </p:nvSpPr>
        <p:spPr>
          <a:xfrm>
            <a:off x="10758922" y="6217920"/>
            <a:ext cx="365760" cy="365760"/>
          </a:xfrm>
        </p:spPr>
        <p:txBody>
          <a:bodyPr>
            <a:normAutofit/>
          </a:bodyPr>
          <a:lstStyle/>
          <a:p>
            <a:pPr>
              <a:lnSpc>
                <a:spcPct val="90000"/>
              </a:lnSpc>
              <a:spcAft>
                <a:spcPts val="600"/>
              </a:spcAft>
            </a:pPr>
            <a:fld id="{8A7A6979-0714-4377-B894-6BE4C2D6E202}" type="slidenum">
              <a:rPr lang="en-US" smtClean="0"/>
              <a:pPr>
                <a:lnSpc>
                  <a:spcPct val="90000"/>
                </a:lnSpc>
                <a:spcAft>
                  <a:spcPts val="600"/>
                </a:spcAft>
              </a:pPr>
              <a:t>4</a:t>
            </a:fld>
            <a:endParaRPr lang="en-US"/>
          </a:p>
        </p:txBody>
      </p:sp>
    </p:spTree>
    <p:extLst>
      <p:ext uri="{BB962C8B-B14F-4D97-AF65-F5344CB8AC3E}">
        <p14:creationId xmlns:p14="http://schemas.microsoft.com/office/powerpoint/2010/main" val="765252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570B35-44E6-4503-9B0C-81F2291A5D8E}"/>
              </a:ext>
            </a:extLst>
          </p:cNvPr>
          <p:cNvSpPr>
            <a:spLocks noGrp="1"/>
          </p:cNvSpPr>
          <p:nvPr>
            <p:ph type="title"/>
          </p:nvPr>
        </p:nvSpPr>
        <p:spPr>
          <a:xfrm>
            <a:off x="461962" y="504564"/>
            <a:ext cx="11268075" cy="1188720"/>
          </a:xfrm>
        </p:spPr>
        <p:txBody>
          <a:bodyPr/>
          <a:lstStyle/>
          <a:p>
            <a:r>
              <a:rPr lang="en-US" b="1" cap="none" dirty="0">
                <a:latin typeface="Times New Roman" panose="02020603050405020304" pitchFamily="18" charset="0"/>
                <a:cs typeface="Times New Roman" panose="02020603050405020304" pitchFamily="18" charset="0"/>
              </a:rPr>
              <a:t>Success And Failure Factors Of Joint Ventures</a:t>
            </a:r>
          </a:p>
        </p:txBody>
      </p:sp>
      <p:graphicFrame>
        <p:nvGraphicFramePr>
          <p:cNvPr id="11" name="Content Placeholder 4">
            <a:extLst>
              <a:ext uri="{FF2B5EF4-FFF2-40B4-BE49-F238E27FC236}">
                <a16:creationId xmlns:a16="http://schemas.microsoft.com/office/drawing/2014/main" id="{34C8597D-FF28-63DB-1BF3-9A17FAC6D28A}"/>
              </a:ext>
            </a:extLst>
          </p:cNvPr>
          <p:cNvGraphicFramePr>
            <a:graphicFrameLocks noGrp="1"/>
          </p:cNvGraphicFramePr>
          <p:nvPr>
            <p:ph sz="half" idx="1"/>
            <p:extLst>
              <p:ext uri="{D42A27DB-BD31-4B8C-83A1-F6EECF244321}">
                <p14:modId xmlns:p14="http://schemas.microsoft.com/office/powerpoint/2010/main" val="3470654218"/>
              </p:ext>
            </p:extLst>
          </p:nvPr>
        </p:nvGraphicFramePr>
        <p:xfrm>
          <a:off x="320514" y="2073897"/>
          <a:ext cx="5533172" cy="4637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5">
            <a:extLst>
              <a:ext uri="{FF2B5EF4-FFF2-40B4-BE49-F238E27FC236}">
                <a16:creationId xmlns:a16="http://schemas.microsoft.com/office/drawing/2014/main" id="{C4865F90-45D2-45BB-BB11-8299A9CAE89D}"/>
              </a:ext>
            </a:extLst>
          </p:cNvPr>
          <p:cNvSpPr>
            <a:spLocks noGrp="1"/>
          </p:cNvSpPr>
          <p:nvPr>
            <p:ph sz="half" idx="2"/>
          </p:nvPr>
        </p:nvSpPr>
        <p:spPr>
          <a:xfrm>
            <a:off x="6338315" y="2073897"/>
            <a:ext cx="5634610" cy="4637988"/>
          </a:xfrm>
        </p:spPr>
        <p:txBody>
          <a:bodyPr>
            <a:normAutofit/>
          </a:bodyPr>
          <a:lstStyle/>
          <a:p>
            <a:pPr marL="0" indent="0" algn="just">
              <a:lnSpc>
                <a:spcPct val="160000"/>
              </a:lnSpc>
              <a:buNone/>
            </a:pPr>
            <a:r>
              <a:rPr lang="en-US" dirty="0">
                <a:latin typeface="Times New Roman" panose="02020603050405020304" pitchFamily="18" charset="0"/>
                <a:cs typeface="Times New Roman" panose="02020603050405020304" pitchFamily="18" charset="0"/>
              </a:rPr>
              <a:t>Partnerships with other corporations might be difficult. It takes effort and time to build the perfect contact. If: </a:t>
            </a:r>
          </a:p>
          <a:p>
            <a:pPr algn="just">
              <a:lnSpc>
                <a:spcPct val="160000"/>
              </a:lnSpc>
            </a:pPr>
            <a:r>
              <a:rPr lang="en-US" dirty="0">
                <a:latin typeface="Times New Roman" panose="02020603050405020304" pitchFamily="18" charset="0"/>
                <a:cs typeface="Times New Roman" panose="02020603050405020304" pitchFamily="18" charset="0"/>
              </a:rPr>
              <a:t>The entrepreneur's aims are not well comprehended by and conveyed to all involved individuals.</a:t>
            </a:r>
          </a:p>
          <a:p>
            <a:pPr lvl="0" algn="just">
              <a:lnSpc>
                <a:spcPct val="160000"/>
              </a:lnSpc>
            </a:pPr>
            <a:r>
              <a:rPr lang="en-US" dirty="0">
                <a:latin typeface="Times New Roman" panose="02020603050405020304" pitchFamily="18" charset="0"/>
                <a:cs typeface="Times New Roman" panose="02020603050405020304" pitchFamily="18" charset="0"/>
              </a:rPr>
              <a:t>The participants' purposes for the joint venture are diverse. </a:t>
            </a:r>
          </a:p>
          <a:p>
            <a:pPr lvl="0" algn="just">
              <a:lnSpc>
                <a:spcPct val="160000"/>
              </a:lnSpc>
            </a:pPr>
            <a:r>
              <a:rPr lang="en-US" dirty="0">
                <a:latin typeface="Times New Roman" panose="02020603050405020304" pitchFamily="18" charset="0"/>
                <a:cs typeface="Times New Roman" panose="02020603050405020304" pitchFamily="18" charset="0"/>
              </a:rPr>
              <a:t>There is an inequality between the various participants' efforts in terms of skill, capital, or assets.</a:t>
            </a:r>
          </a:p>
          <a:p>
            <a:pPr marL="0" indent="0">
              <a:buNone/>
            </a:pPr>
            <a:r>
              <a:rPr lang="en-US" sz="1800" i="1" dirty="0">
                <a:solidFill>
                  <a:srgbClr val="FF0000"/>
                </a:solidFill>
              </a:rPr>
              <a:t>Slide made by Cristina </a:t>
            </a:r>
            <a:r>
              <a:rPr lang="en-US" sz="1800" i="1" dirty="0" err="1">
                <a:solidFill>
                  <a:srgbClr val="FF0000"/>
                </a:solidFill>
              </a:rPr>
              <a:t>Miloiu</a:t>
            </a:r>
            <a:r>
              <a:rPr lang="en-US" sz="1800" i="1" dirty="0">
                <a:solidFill>
                  <a:srgbClr val="FF0000"/>
                </a:solidFill>
              </a:rPr>
              <a:t> – ID 2008582</a:t>
            </a:r>
            <a:endParaRPr lang="en-GB" sz="1800" dirty="0"/>
          </a:p>
          <a:p>
            <a:pPr marL="0" indent="0">
              <a:buNone/>
            </a:pPr>
            <a:endParaRPr lang="en-US" dirty="0">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8A7A6979-0714-4377-B894-6BE4C2D6E202}" type="slidenum">
              <a:rPr lang="en-US" smtClean="0"/>
              <a:t>5</a:t>
            </a:fld>
            <a:endParaRPr lang="en-US" dirty="0"/>
          </a:p>
        </p:txBody>
      </p:sp>
    </p:spTree>
    <p:extLst>
      <p:ext uri="{BB962C8B-B14F-4D97-AF65-F5344CB8AC3E}">
        <p14:creationId xmlns:p14="http://schemas.microsoft.com/office/powerpoint/2010/main" val="170702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20CA-2C4D-44F4-94B6-85C7FDE4E57D}"/>
              </a:ext>
            </a:extLst>
          </p:cNvPr>
          <p:cNvSpPr>
            <a:spLocks noGrp="1"/>
          </p:cNvSpPr>
          <p:nvPr>
            <p:ph type="title"/>
          </p:nvPr>
        </p:nvSpPr>
        <p:spPr>
          <a:xfrm>
            <a:off x="1511153" y="212718"/>
            <a:ext cx="9360789" cy="1188720"/>
          </a:xfrm>
        </p:spPr>
        <p:txBody>
          <a:bodyPr/>
          <a:lstStyle/>
          <a:p>
            <a:r>
              <a:rPr lang="en-US" b="1" cap="none" dirty="0">
                <a:latin typeface="Times New Roman" panose="02020603050405020304" pitchFamily="18" charset="0"/>
                <a:cs typeface="Times New Roman" panose="02020603050405020304" pitchFamily="18" charset="0"/>
              </a:rPr>
              <a:t>Hofstede Cultural Dimensions UK And China</a:t>
            </a:r>
          </a:p>
        </p:txBody>
      </p:sp>
      <p:sp>
        <p:nvSpPr>
          <p:cNvPr id="3" name="Content Placeholder 2">
            <a:extLst>
              <a:ext uri="{FF2B5EF4-FFF2-40B4-BE49-F238E27FC236}">
                <a16:creationId xmlns:a16="http://schemas.microsoft.com/office/drawing/2014/main" id="{427F9E0E-5F9B-4996-AD0C-54FC9E68A361}"/>
              </a:ext>
            </a:extLst>
          </p:cNvPr>
          <p:cNvSpPr>
            <a:spLocks noGrp="1"/>
          </p:cNvSpPr>
          <p:nvPr>
            <p:ph sz="half" idx="1"/>
          </p:nvPr>
        </p:nvSpPr>
        <p:spPr>
          <a:xfrm>
            <a:off x="0" y="1548870"/>
            <a:ext cx="6175022" cy="5096412"/>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                                 Power Distance</a:t>
            </a:r>
            <a:endParaRPr lang="en-US" dirty="0">
              <a:latin typeface="Times New Roman" panose="02020603050405020304" pitchFamily="18" charset="0"/>
              <a:cs typeface="Times New Roman" panose="02020603050405020304" pitchFamily="18" charset="0"/>
            </a:endParaRPr>
          </a:p>
          <a:p>
            <a:pPr>
              <a:lnSpc>
                <a:spcPct val="17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represents how the culture regards these differences between people (Dudek &amp; </a:t>
            </a:r>
            <a:r>
              <a:rPr lang="en-US" dirty="0" err="1">
                <a:latin typeface="Times New Roman" panose="02020603050405020304" pitchFamily="18" charset="0"/>
                <a:cs typeface="Times New Roman" panose="02020603050405020304" pitchFamily="18" charset="0"/>
              </a:rPr>
              <a:t>Stpie</a:t>
            </a:r>
            <a:r>
              <a:rPr lang="en-US" dirty="0">
                <a:latin typeface="Times New Roman" panose="02020603050405020304" pitchFamily="18" charset="0"/>
                <a:cs typeface="Times New Roman" panose="02020603050405020304" pitchFamily="18" charset="0"/>
              </a:rPr>
              <a:t>, 2021). </a:t>
            </a:r>
          </a:p>
          <a:p>
            <a:pPr>
              <a:lnSpc>
                <a:spcPct val="170000"/>
              </a:lnSpc>
              <a:buFont typeface="Wingdings" panose="05000000000000000000" pitchFamily="2" charset="2"/>
              <a:buChar char="v"/>
            </a:pPr>
            <a:r>
              <a:rPr lang="en-US"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Power gap is a term used to describe the extent to which weaker members of </a:t>
            </a:r>
            <a:r>
              <a:rPr lang="en-US" dirty="0" err="1">
                <a:solidFill>
                  <a:srgbClr val="000000"/>
                </a:solidFill>
                <a:latin typeface="Times New Roman" panose="02020603050405020304" pitchFamily="18" charset="0"/>
                <a:ea typeface="Arial" panose="020B0604020202020204" pitchFamily="34" charset="0"/>
                <a:cs typeface="Times New Roman" panose="02020603050405020304" pitchFamily="18" charset="0"/>
              </a:rPr>
              <a:t>organisations</a:t>
            </a:r>
            <a:r>
              <a:rPr lang="en-US"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 and groups within a country assume and comprehend that power is distributed unfairly.</a:t>
            </a:r>
          </a:p>
          <a:p>
            <a:pPr>
              <a:lnSpc>
                <a:spcPct val="17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Differences between individuals must be eliminated, according to the UK 36%. 70% of the population in China thinks that discrimination is fair.</a:t>
            </a:r>
          </a:p>
        </p:txBody>
      </p:sp>
      <p:sp>
        <p:nvSpPr>
          <p:cNvPr id="4" name="Content Placeholder 3">
            <a:extLst>
              <a:ext uri="{FF2B5EF4-FFF2-40B4-BE49-F238E27FC236}">
                <a16:creationId xmlns:a16="http://schemas.microsoft.com/office/drawing/2014/main" id="{360F2083-1973-4E07-AA4F-C093B7E3A1B8}"/>
              </a:ext>
            </a:extLst>
          </p:cNvPr>
          <p:cNvSpPr>
            <a:spLocks noGrp="1"/>
          </p:cNvSpPr>
          <p:nvPr>
            <p:ph sz="half" idx="2"/>
          </p:nvPr>
        </p:nvSpPr>
        <p:spPr>
          <a:xfrm>
            <a:off x="6358844" y="1401438"/>
            <a:ext cx="5558312" cy="5243844"/>
          </a:xfrm>
        </p:spPr>
        <p:txBody>
          <a:bodyPr>
            <a:noAutofit/>
          </a:bodyPr>
          <a:lstStyle/>
          <a:p>
            <a:pPr marL="0" marR="60960" indent="0" algn="just">
              <a:lnSpc>
                <a:spcPct val="150000"/>
              </a:lnSpc>
              <a:spcBef>
                <a:spcPts val="0"/>
              </a:spcBef>
              <a:spcAft>
                <a:spcPts val="5"/>
              </a:spcAft>
              <a:buNone/>
            </a:pPr>
            <a:r>
              <a:rPr lang="en-US"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                   Individualism vs. Collectivism</a:t>
            </a:r>
            <a:endParaRPr lang="en-US" dirty="0">
              <a:solidFill>
                <a:srgbClr val="000000"/>
              </a:solidFill>
              <a:latin typeface="Times New Roman" panose="02020603050405020304" pitchFamily="18" charset="0"/>
              <a:ea typeface="Arial" panose="020B0604020202020204" pitchFamily="34" charset="0"/>
              <a:cs typeface="Times New Roman" panose="02020603050405020304" pitchFamily="18" charset="0"/>
            </a:endParaRPr>
          </a:p>
          <a:p>
            <a:pPr>
              <a:lnSpc>
                <a:spcPct val="16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Individualism is the extent to which individuals value independence in contrast to interconnections as a member of larger groupings (George , 2020). </a:t>
            </a:r>
          </a:p>
          <a:p>
            <a:pPr>
              <a:lnSpc>
                <a:spcPct val="16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All are aware of their contribution to society &amp; community, which is decided collectively, according to collectivism. UK 85 % of a society where individuals are encouraged to think for themselves. </a:t>
            </a:r>
          </a:p>
          <a:p>
            <a:pPr>
              <a:lnSpc>
                <a:spcPct val="16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The assumption of individual assessment and decision-making is a component of individualism</a:t>
            </a:r>
            <a:r>
              <a:rPr lang="en-US" sz="1400" dirty="0">
                <a:latin typeface="Times New Roman" panose="02020603050405020304" pitchFamily="18" charset="0"/>
                <a:cs typeface="Times New Roman" panose="02020603050405020304" pitchFamily="18" charset="0"/>
              </a:rPr>
              <a:t>. </a:t>
            </a:r>
          </a:p>
          <a:p>
            <a:pPr algn="just">
              <a:lnSpc>
                <a:spcPct val="160000"/>
              </a:lnSpc>
              <a:buFont typeface="Wingdings" panose="05000000000000000000" pitchFamily="2" charset="2"/>
              <a:buChar char="v"/>
            </a:pPr>
            <a:r>
              <a:rPr lang="en-US" sz="1400" i="1" dirty="0">
                <a:solidFill>
                  <a:srgbClr val="FF0000"/>
                </a:solidFill>
              </a:rPr>
              <a:t>Slide made by Robert Ionut </a:t>
            </a:r>
            <a:r>
              <a:rPr lang="en-US" sz="1400" i="1" dirty="0" err="1">
                <a:solidFill>
                  <a:srgbClr val="FF0000"/>
                </a:solidFill>
              </a:rPr>
              <a:t>Antofie</a:t>
            </a:r>
            <a:r>
              <a:rPr lang="en-US" sz="1400" i="1" dirty="0">
                <a:solidFill>
                  <a:srgbClr val="FF0000"/>
                </a:solidFill>
              </a:rPr>
              <a:t> – ID 2011970</a:t>
            </a:r>
            <a:endParaRPr lang="en-GB" sz="1400" dirty="0"/>
          </a:p>
          <a:p>
            <a:pPr algn="just">
              <a:lnSpc>
                <a:spcPct val="16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a:p>
            <a:pPr algn="just">
              <a:lnSpc>
                <a:spcPct val="16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8A7A6979-0714-4377-B894-6BE4C2D6E202}" type="slidenum">
              <a:rPr lang="en-US" smtClean="0"/>
              <a:t>6</a:t>
            </a:fld>
            <a:endParaRPr lang="en-US" dirty="0"/>
          </a:p>
        </p:txBody>
      </p:sp>
    </p:spTree>
    <p:extLst>
      <p:ext uri="{BB962C8B-B14F-4D97-AF65-F5344CB8AC3E}">
        <p14:creationId xmlns:p14="http://schemas.microsoft.com/office/powerpoint/2010/main" val="2356749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BE5E-FC03-4B6E-9308-B89401FAA172}"/>
              </a:ext>
            </a:extLst>
          </p:cNvPr>
          <p:cNvSpPr>
            <a:spLocks noGrp="1"/>
          </p:cNvSpPr>
          <p:nvPr>
            <p:ph type="title"/>
          </p:nvPr>
        </p:nvSpPr>
        <p:spPr>
          <a:xfrm>
            <a:off x="1664207" y="326517"/>
            <a:ext cx="8378952" cy="1188720"/>
          </a:xfrm>
        </p:spPr>
        <p:txBody>
          <a:bodyPr/>
          <a:lstStyle/>
          <a:p>
            <a:r>
              <a:rPr lang="en-US" b="1" cap="none" dirty="0"/>
              <a:t>Hofstede Cultural Dimensions UK And China</a:t>
            </a:r>
            <a:endParaRPr lang="en-US" cap="none" dirty="0"/>
          </a:p>
        </p:txBody>
      </p:sp>
      <p:sp>
        <p:nvSpPr>
          <p:cNvPr id="3" name="Content Placeholder 2">
            <a:extLst>
              <a:ext uri="{FF2B5EF4-FFF2-40B4-BE49-F238E27FC236}">
                <a16:creationId xmlns:a16="http://schemas.microsoft.com/office/drawing/2014/main" id="{388C4CCF-B161-438E-A350-1F46AECD488E}"/>
              </a:ext>
            </a:extLst>
          </p:cNvPr>
          <p:cNvSpPr>
            <a:spLocks noGrp="1"/>
          </p:cNvSpPr>
          <p:nvPr>
            <p:ph sz="half" idx="1"/>
          </p:nvPr>
        </p:nvSpPr>
        <p:spPr>
          <a:xfrm>
            <a:off x="276225" y="1819275"/>
            <a:ext cx="6062089" cy="4712208"/>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                       Masculinity vs. femininity</a:t>
            </a: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A top rating (Masculine) on this aspect denotes citizens that would be motivated by rivalry, accomplishment, &amp; progress, with achievement being characterized by the champion.</a:t>
            </a:r>
          </a:p>
          <a:p>
            <a:pPr algn="just">
              <a:lnSpc>
                <a:spcPct val="150000"/>
              </a:lnSpc>
            </a:pPr>
            <a:r>
              <a:rPr lang="en-US" dirty="0">
                <a:latin typeface="Times New Roman" panose="02020603050405020304" pitchFamily="18" charset="0"/>
                <a:cs typeface="Times New Roman" panose="02020603050405020304" pitchFamily="18" charset="0"/>
              </a:rPr>
              <a:t>China, which accounts for 62 percentage points of the global workforce, is success-driven and willing to put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before family and leisure.</a:t>
            </a:r>
          </a:p>
          <a:p>
            <a:pPr algn="just">
              <a:lnSpc>
                <a:spcPct val="150000"/>
              </a:lnSpc>
            </a:pPr>
            <a:r>
              <a:rPr lang="en-US" dirty="0">
                <a:latin typeface="Times New Roman" panose="02020603050405020304" pitchFamily="18" charset="0"/>
                <a:cs typeface="Times New Roman" panose="02020603050405020304" pitchFamily="18" charset="0"/>
              </a:rPr>
              <a:t>a sense of morality that begins in childhood and lasts throughout a corporate career (</a:t>
            </a:r>
            <a:r>
              <a:rPr lang="en-US" dirty="0" err="1">
                <a:latin typeface="Times New Roman" panose="02020603050405020304" pitchFamily="18" charset="0"/>
                <a:cs typeface="Times New Roman" panose="02020603050405020304" pitchFamily="18" charset="0"/>
              </a:rPr>
              <a:t>Szydło</a:t>
            </a:r>
            <a:r>
              <a:rPr lang="en-US" dirty="0">
                <a:latin typeface="Times New Roman" panose="02020603050405020304" pitchFamily="18" charset="0"/>
                <a:cs typeface="Times New Roman" panose="02020603050405020304" pitchFamily="18" charset="0"/>
              </a:rPr>
              <a:t>, 2016). UK 65% agree that very achievements and success-oriented society. </a:t>
            </a:r>
          </a:p>
          <a:p>
            <a:endParaRPr lang="en-US"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E79144F-1144-4038-8748-D9B027AC7647}"/>
              </a:ext>
            </a:extLst>
          </p:cNvPr>
          <p:cNvSpPr>
            <a:spLocks noGrp="1"/>
          </p:cNvSpPr>
          <p:nvPr>
            <p:ph sz="half" idx="2"/>
          </p:nvPr>
        </p:nvSpPr>
        <p:spPr>
          <a:xfrm>
            <a:off x="6338315" y="1794933"/>
            <a:ext cx="5577458" cy="4707522"/>
          </a:xfrm>
        </p:spPr>
        <p:txBody>
          <a:bodyPr>
            <a:normAutofit fontScale="92500" lnSpcReduction="10000"/>
          </a:bodyPr>
          <a:lstStyle/>
          <a:p>
            <a:pPr marL="0" indent="0" algn="just">
              <a:lnSpc>
                <a:spcPct val="150000"/>
              </a:lnSpc>
              <a:buNone/>
            </a:pPr>
            <a:r>
              <a:rPr lang="en-US" b="1" dirty="0">
                <a:latin typeface="Times New Roman" panose="02020603050405020304" pitchFamily="18" charset="0"/>
                <a:cs typeface="Times New Roman" panose="02020603050405020304" pitchFamily="18" charset="0"/>
              </a:rPr>
              <a:t>                           Avoiding uncertainty</a:t>
            </a: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Uncertainty avoidance is concerned with how long a society can put up with ambiguity and misunderstanding. Risk management is unrelated to this level (Wagener, 2018).</a:t>
            </a:r>
          </a:p>
          <a:p>
            <a:pPr algn="just">
              <a:lnSpc>
                <a:spcPct val="150000"/>
              </a:lnSpc>
            </a:pPr>
            <a:r>
              <a:rPr lang="en-US" dirty="0">
                <a:latin typeface="Times New Roman" panose="02020603050405020304" pitchFamily="18" charset="0"/>
                <a:cs typeface="Times New Roman" panose="02020603050405020304" pitchFamily="18" charset="0"/>
              </a:rPr>
              <a:t>It makes references to people's </a:t>
            </a:r>
            <a:r>
              <a:rPr lang="en-US" dirty="0" err="1">
                <a:latin typeface="Times New Roman" panose="02020603050405020304" pitchFamily="18" charset="0"/>
                <a:cs typeface="Times New Roman" panose="02020603050405020304" pitchFamily="18" charset="0"/>
              </a:rPr>
              <a:t>scepticism</a:t>
            </a:r>
            <a:r>
              <a:rPr lang="en-US" dirty="0">
                <a:latin typeface="Times New Roman" panose="02020603050405020304" pitchFamily="18" charset="0"/>
                <a:cs typeface="Times New Roman" panose="02020603050405020304" pitchFamily="18" charset="0"/>
              </a:rPr>
              <a:t> and dread of the unexplained, as well as the dearth of information. </a:t>
            </a:r>
          </a:p>
          <a:p>
            <a:pPr algn="just">
              <a:lnSpc>
                <a:spcPct val="150000"/>
              </a:lnSpc>
            </a:pPr>
            <a:r>
              <a:rPr lang="en-US" dirty="0">
                <a:latin typeface="Times New Roman" panose="02020603050405020304" pitchFamily="18" charset="0"/>
                <a:cs typeface="Times New Roman" panose="02020603050405020304" pitchFamily="18" charset="0"/>
              </a:rPr>
              <a:t>People's need for regular rituals and traditions and their familiarity with the facts are both shown by a substantial concentration of uncertainty avoidance. </a:t>
            </a:r>
          </a:p>
          <a:p>
            <a:pPr algn="just">
              <a:lnSpc>
                <a:spcPct val="150000"/>
              </a:lnSpc>
            </a:pPr>
            <a:r>
              <a:rPr lang="en-US" sz="1800" i="1" dirty="0">
                <a:solidFill>
                  <a:srgbClr val="FF0000"/>
                </a:solidFill>
              </a:rPr>
              <a:t>Slide made by Robert Ionut </a:t>
            </a:r>
            <a:r>
              <a:rPr lang="en-US" sz="1800" i="1" dirty="0" err="1">
                <a:solidFill>
                  <a:srgbClr val="FF0000"/>
                </a:solidFill>
              </a:rPr>
              <a:t>Antofie</a:t>
            </a:r>
            <a:r>
              <a:rPr lang="en-US" sz="1800" i="1" dirty="0">
                <a:solidFill>
                  <a:srgbClr val="FF0000"/>
                </a:solidFill>
              </a:rPr>
              <a:t> – ID 2011970</a:t>
            </a:r>
            <a:endParaRPr lang="en-GB" sz="1800" dirty="0"/>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8A7A6979-0714-4377-B894-6BE4C2D6E202}" type="slidenum">
              <a:rPr lang="en-US" smtClean="0"/>
              <a:t>7</a:t>
            </a:fld>
            <a:endParaRPr lang="en-US" dirty="0"/>
          </a:p>
        </p:txBody>
      </p:sp>
    </p:spTree>
    <p:extLst>
      <p:ext uri="{BB962C8B-B14F-4D97-AF65-F5344CB8AC3E}">
        <p14:creationId xmlns:p14="http://schemas.microsoft.com/office/powerpoint/2010/main" val="2426676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8E5F-5D1C-484B-8CC1-8EAF85E087B0}"/>
              </a:ext>
            </a:extLst>
          </p:cNvPr>
          <p:cNvSpPr>
            <a:spLocks noGrp="1"/>
          </p:cNvSpPr>
          <p:nvPr>
            <p:ph type="title"/>
          </p:nvPr>
        </p:nvSpPr>
        <p:spPr>
          <a:xfrm>
            <a:off x="1378076" y="383667"/>
            <a:ext cx="8951214" cy="1188720"/>
          </a:xfrm>
        </p:spPr>
        <p:txBody>
          <a:bodyPr/>
          <a:lstStyle/>
          <a:p>
            <a:r>
              <a:rPr lang="en-US" b="1" cap="none" dirty="0">
                <a:latin typeface="Times New Roman" panose="02020603050405020304" pitchFamily="18" charset="0"/>
                <a:cs typeface="Times New Roman" panose="02020603050405020304" pitchFamily="18" charset="0"/>
              </a:rPr>
              <a:t>Hofstede Cultural Dimensions UK And China</a:t>
            </a:r>
            <a:endParaRPr lang="en-US"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06E0C4-B829-4591-AA9D-0A101EE509B6}"/>
              </a:ext>
            </a:extLst>
          </p:cNvPr>
          <p:cNvSpPr>
            <a:spLocks noGrp="1"/>
          </p:cNvSpPr>
          <p:nvPr>
            <p:ph sz="half" idx="1"/>
          </p:nvPr>
        </p:nvSpPr>
        <p:spPr>
          <a:xfrm>
            <a:off x="491067" y="1881378"/>
            <a:ext cx="5701286" cy="4592955"/>
          </a:xfrm>
        </p:spPr>
        <p:txBody>
          <a:bodyPr>
            <a:normAutofit fontScale="85000" lnSpcReduction="10000"/>
          </a:bodyPr>
          <a:lstStyle/>
          <a:p>
            <a:pPr marL="0" indent="0">
              <a:lnSpc>
                <a:spcPct val="150000"/>
              </a:lnSpc>
              <a:buNone/>
            </a:pPr>
            <a:r>
              <a:rPr lang="en-US" sz="2100" b="1" dirty="0">
                <a:latin typeface="Times New Roman" panose="02020603050405020304" pitchFamily="18" charset="0"/>
                <a:cs typeface="Times New Roman" panose="02020603050405020304" pitchFamily="18" charset="0"/>
              </a:rPr>
              <a:t>Short-term orientation as opposed to long-term orientation</a:t>
            </a:r>
          </a:p>
          <a:p>
            <a:pPr>
              <a:lnSpc>
                <a:spcPct val="160000"/>
              </a:lnSpc>
            </a:pPr>
            <a:r>
              <a:rPr lang="en-US" sz="2100" dirty="0">
                <a:latin typeface="Times New Roman" panose="02020603050405020304" pitchFamily="18" charset="0"/>
                <a:cs typeface="Times New Roman" panose="02020603050405020304" pitchFamily="18" charset="0"/>
              </a:rPr>
              <a:t>Cultures that embrace diversity and observe calmly into the upcoming are those that understand the globe is perpetually changing. </a:t>
            </a:r>
          </a:p>
          <a:p>
            <a:pPr>
              <a:lnSpc>
                <a:spcPct val="150000"/>
              </a:lnSpc>
            </a:pPr>
            <a:r>
              <a:rPr lang="en-US" sz="2100" dirty="0">
                <a:latin typeface="Times New Roman" panose="02020603050405020304" pitchFamily="18" charset="0"/>
                <a:cs typeface="Times New Roman" panose="02020603050405020304" pitchFamily="18" charset="0"/>
              </a:rPr>
              <a:t>The previous offered short-term focused societies a model for ethical and cultural </a:t>
            </a:r>
            <a:r>
              <a:rPr lang="en-US" sz="2100" dirty="0" err="1">
                <a:latin typeface="Times New Roman" panose="02020603050405020304" pitchFamily="18" charset="0"/>
                <a:cs typeface="Times New Roman" panose="02020603050405020304" pitchFamily="18" charset="0"/>
              </a:rPr>
              <a:t>behaviour</a:t>
            </a:r>
            <a:r>
              <a:rPr lang="en-US" sz="2100" dirty="0">
                <a:latin typeface="Times New Roman" panose="02020603050405020304" pitchFamily="18" charset="0"/>
                <a:cs typeface="Times New Roman" panose="02020603050405020304" pitchFamily="18" charset="0"/>
              </a:rPr>
              <a:t>. It affects their accomplishments as well.</a:t>
            </a:r>
          </a:p>
          <a:p>
            <a:pPr>
              <a:lnSpc>
                <a:spcPct val="150000"/>
              </a:lnSpc>
            </a:pPr>
            <a:r>
              <a:rPr lang="en-US" sz="2100" dirty="0">
                <a:latin typeface="Times New Roman" panose="02020603050405020304" pitchFamily="18" charset="0"/>
                <a:cs typeface="Times New Roman" panose="02020603050405020304" pitchFamily="18" charset="0"/>
              </a:rPr>
              <a:t>China 87 % of a society with a practical perspective, able to quickly adjust customs to new circumstance.</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D829E8EF-1A25-4318-9774-0373EC71B7FE}"/>
              </a:ext>
            </a:extLst>
          </p:cNvPr>
          <p:cNvSpPr>
            <a:spLocks noGrp="1"/>
          </p:cNvSpPr>
          <p:nvPr>
            <p:ph sz="half" idx="2"/>
          </p:nvPr>
        </p:nvSpPr>
        <p:spPr>
          <a:xfrm>
            <a:off x="6192353" y="1881378"/>
            <a:ext cx="5615560" cy="3749301"/>
          </a:xfrm>
        </p:spPr>
        <p:txBody>
          <a:bodyPr>
            <a:normAutofit fontScale="85000" lnSpcReduction="10000"/>
          </a:bodyPr>
          <a:lstStyle/>
          <a:p>
            <a:pPr marL="0" indent="0">
              <a:lnSpc>
                <a:spcPct val="170000"/>
              </a:lnSpc>
              <a:buNone/>
            </a:pPr>
            <a:r>
              <a:rPr lang="en-US" sz="2100" b="1" dirty="0">
                <a:latin typeface="Times New Roman" panose="02020603050405020304" pitchFamily="18" charset="0"/>
                <a:cs typeface="Times New Roman" panose="02020603050405020304" pitchFamily="18" charset="0"/>
              </a:rPr>
              <a:t>                        Indulgence versus Restraint</a:t>
            </a:r>
            <a:endParaRPr lang="en-US" sz="2100" dirty="0">
              <a:latin typeface="Times New Roman" panose="02020603050405020304" pitchFamily="18" charset="0"/>
              <a:cs typeface="Times New Roman" panose="02020603050405020304" pitchFamily="18" charset="0"/>
            </a:endParaRPr>
          </a:p>
          <a:p>
            <a:pPr>
              <a:lnSpc>
                <a:spcPct val="170000"/>
              </a:lnSpc>
            </a:pPr>
            <a:r>
              <a:rPr lang="en-US" sz="2100" dirty="0">
                <a:latin typeface="Times New Roman" panose="02020603050405020304" pitchFamily="18" charset="0"/>
                <a:cs typeface="Times New Roman" panose="02020603050405020304" pitchFamily="18" charset="0"/>
              </a:rPr>
              <a:t>68 % of people in the UK said that they are ready to follow their inclinations &amp; wishes when it comes to relaxing and experiencing life. </a:t>
            </a:r>
          </a:p>
          <a:p>
            <a:pPr>
              <a:lnSpc>
                <a:spcPct val="170000"/>
              </a:lnSpc>
            </a:pPr>
            <a:r>
              <a:rPr lang="en-US" sz="2100" dirty="0">
                <a:latin typeface="Times New Roman" panose="02020603050405020304" pitchFamily="18" charset="0"/>
                <a:cs typeface="Times New Roman" panose="02020603050405020304" pitchFamily="18" charset="0"/>
              </a:rPr>
              <a:t>China’s 24 % is a conservative culture that doesn't place much value on free time and satisfying one's wishes</a:t>
            </a:r>
          </a:p>
          <a:p>
            <a:pPr algn="just">
              <a:lnSpc>
                <a:spcPct val="170000"/>
              </a:lnSpc>
            </a:pPr>
            <a:r>
              <a:rPr lang="en-US" sz="1800" i="1" dirty="0">
                <a:solidFill>
                  <a:srgbClr val="FF0000"/>
                </a:solidFill>
              </a:rPr>
              <a:t>Slide made by Robert Ionut </a:t>
            </a:r>
            <a:r>
              <a:rPr lang="en-US" sz="1800" i="1" dirty="0" err="1">
                <a:solidFill>
                  <a:srgbClr val="FF0000"/>
                </a:solidFill>
              </a:rPr>
              <a:t>Antofie</a:t>
            </a:r>
            <a:r>
              <a:rPr lang="en-US" sz="1800" i="1" dirty="0">
                <a:solidFill>
                  <a:srgbClr val="FF0000"/>
                </a:solidFill>
              </a:rPr>
              <a:t> – ID 2011970</a:t>
            </a:r>
            <a:endParaRPr lang="en-GB" sz="1800" dirty="0"/>
          </a:p>
          <a:p>
            <a:pPr algn="just">
              <a:lnSpc>
                <a:spcPct val="170000"/>
              </a:lnSpc>
            </a:pPr>
            <a:endParaRPr lang="en-US"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8A7A6979-0714-4377-B894-6BE4C2D6E202}" type="slidenum">
              <a:rPr lang="en-US" smtClean="0"/>
              <a:t>8</a:t>
            </a:fld>
            <a:endParaRPr lang="en-US" dirty="0"/>
          </a:p>
        </p:txBody>
      </p:sp>
    </p:spTree>
    <p:extLst>
      <p:ext uri="{BB962C8B-B14F-4D97-AF65-F5344CB8AC3E}">
        <p14:creationId xmlns:p14="http://schemas.microsoft.com/office/powerpoint/2010/main" val="498153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062347-1676-4619-87CC-351AD42C50F5}"/>
              </a:ext>
            </a:extLst>
          </p:cNvPr>
          <p:cNvSpPr>
            <a:spLocks noGrp="1"/>
          </p:cNvSpPr>
          <p:nvPr>
            <p:ph type="title"/>
          </p:nvPr>
        </p:nvSpPr>
        <p:spPr>
          <a:xfrm>
            <a:off x="1495425" y="307418"/>
            <a:ext cx="8730960" cy="1188720"/>
          </a:xfrm>
        </p:spPr>
        <p:txBody>
          <a:bodyPr/>
          <a:lstStyle/>
          <a:p>
            <a:r>
              <a:rPr lang="en-US" b="1" cap="none"/>
              <a:t>The Implications Of Both Culture</a:t>
            </a:r>
            <a:endParaRPr lang="en-US" b="1" cap="none" dirty="0"/>
          </a:p>
        </p:txBody>
      </p:sp>
      <p:pic>
        <p:nvPicPr>
          <p:cNvPr id="4" name="Picture 3">
            <a:extLst>
              <a:ext uri="{FF2B5EF4-FFF2-40B4-BE49-F238E27FC236}">
                <a16:creationId xmlns:a16="http://schemas.microsoft.com/office/drawing/2014/main" id="{A4D2DE88-7AEF-4A7F-8F4D-8FF739C9342C}"/>
              </a:ext>
            </a:extLst>
          </p:cNvPr>
          <p:cNvPicPr>
            <a:picLocks noChangeAspect="1"/>
          </p:cNvPicPr>
          <p:nvPr/>
        </p:nvPicPr>
        <p:blipFill>
          <a:blip r:embed="rId3"/>
          <a:stretch>
            <a:fillRect/>
          </a:stretch>
        </p:blipFill>
        <p:spPr>
          <a:xfrm>
            <a:off x="7634514" y="2129193"/>
            <a:ext cx="4328537" cy="364522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Slide Number Placeholder 1"/>
          <p:cNvSpPr>
            <a:spLocks noGrp="1"/>
          </p:cNvSpPr>
          <p:nvPr>
            <p:ph type="sldNum" sz="quarter" idx="12"/>
          </p:nvPr>
        </p:nvSpPr>
        <p:spPr/>
        <p:txBody>
          <a:bodyPr/>
          <a:lstStyle/>
          <a:p>
            <a:fld id="{8A7A6979-0714-4377-B894-6BE4C2D6E202}" type="slidenum">
              <a:rPr lang="en-US" smtClean="0"/>
              <a:t>9</a:t>
            </a:fld>
            <a:endParaRPr lang="en-US" dirty="0"/>
          </a:p>
        </p:txBody>
      </p:sp>
      <p:graphicFrame>
        <p:nvGraphicFramePr>
          <p:cNvPr id="8" name="TextBox 5">
            <a:extLst>
              <a:ext uri="{FF2B5EF4-FFF2-40B4-BE49-F238E27FC236}">
                <a16:creationId xmlns:a16="http://schemas.microsoft.com/office/drawing/2014/main" id="{275AF4DD-FE5A-B143-884C-96EC488845A3}"/>
              </a:ext>
            </a:extLst>
          </p:cNvPr>
          <p:cNvGraphicFramePr/>
          <p:nvPr>
            <p:extLst>
              <p:ext uri="{D42A27DB-BD31-4B8C-83A1-F6EECF244321}">
                <p14:modId xmlns:p14="http://schemas.microsoft.com/office/powerpoint/2010/main" val="3919506414"/>
              </p:ext>
            </p:extLst>
          </p:nvPr>
        </p:nvGraphicFramePr>
        <p:xfrm>
          <a:off x="130476" y="1496138"/>
          <a:ext cx="7410502" cy="50875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6948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6370-B4DD-40FC-BC21-5A39F3B8884D}"/>
              </a:ext>
            </a:extLst>
          </p:cNvPr>
          <p:cNvSpPr>
            <a:spLocks noGrp="1"/>
          </p:cNvSpPr>
          <p:nvPr>
            <p:ph type="title"/>
          </p:nvPr>
        </p:nvSpPr>
        <p:spPr>
          <a:xfrm>
            <a:off x="5445496" y="978776"/>
            <a:ext cx="5925310" cy="1174991"/>
          </a:xfrm>
        </p:spPr>
        <p:txBody>
          <a:bodyPr>
            <a:normAutofit/>
          </a:bodyPr>
          <a:lstStyle/>
          <a:p>
            <a:r>
              <a:rPr lang="en-US" sz="2400" b="1">
                <a:latin typeface="Times New Roman" panose="02020603050405020304" pitchFamily="18" charset="0"/>
                <a:cs typeface="Times New Roman" panose="02020603050405020304" pitchFamily="18" charset="0"/>
              </a:rPr>
              <a:t>Recommendations</a:t>
            </a:r>
          </a:p>
        </p:txBody>
      </p:sp>
      <p:pic>
        <p:nvPicPr>
          <p:cNvPr id="6" name="Picture 5">
            <a:extLst>
              <a:ext uri="{FF2B5EF4-FFF2-40B4-BE49-F238E27FC236}">
                <a16:creationId xmlns:a16="http://schemas.microsoft.com/office/drawing/2014/main" id="{D49E71EF-477D-4EBC-8694-337E627C97D0}"/>
              </a:ext>
            </a:extLst>
          </p:cNvPr>
          <p:cNvPicPr>
            <a:picLocks noChangeAspect="1"/>
          </p:cNvPicPr>
          <p:nvPr/>
        </p:nvPicPr>
        <p:blipFill rotWithShape="1">
          <a:blip r:embed="rId3"/>
          <a:srcRect l="8803" r="17780"/>
          <a:stretch/>
        </p:blipFill>
        <p:spPr>
          <a:xfrm>
            <a:off x="20" y="10"/>
            <a:ext cx="4657325" cy="685799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83F1A76D-B3A7-4B8F-9F5B-C8643D6F2632}"/>
              </a:ext>
            </a:extLst>
          </p:cNvPr>
          <p:cNvSpPr>
            <a:spLocks noGrp="1"/>
          </p:cNvSpPr>
          <p:nvPr>
            <p:ph idx="1"/>
          </p:nvPr>
        </p:nvSpPr>
        <p:spPr>
          <a:xfrm>
            <a:off x="5445496" y="2640691"/>
            <a:ext cx="5925310" cy="3342419"/>
          </a:xfrm>
        </p:spPr>
        <p:txBody>
          <a:bodyPr>
            <a:normAutofit fontScale="92500"/>
          </a:bodyPr>
          <a:lstStyle/>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is advised to spend some time knowing about Chinese culture and customs, as well as the settlement method itself.</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Connections between British &amp; Chinese businesses can be riddled with possible cultural misunderstandings, but a lot of them could be prevented by establishing cultural consciousness of one's personal and that of one's Chinese counterparts. </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With any of such knowledge, one might advise that, when engaging in negotiation, careful, specific consideration be made to cultural components. </a:t>
            </a:r>
          </a:p>
          <a:p>
            <a:pPr marL="0" indent="0">
              <a:buNone/>
            </a:pPr>
            <a:r>
              <a:rPr lang="en-US" i="1" dirty="0">
                <a:solidFill>
                  <a:srgbClr val="FF0000"/>
                </a:solidFill>
              </a:rPr>
              <a:t>                      Slide made by Cristina Maria </a:t>
            </a:r>
            <a:r>
              <a:rPr lang="en-US" i="1" dirty="0" err="1">
                <a:solidFill>
                  <a:srgbClr val="FF0000"/>
                </a:solidFill>
              </a:rPr>
              <a:t>Iacobici</a:t>
            </a:r>
            <a:r>
              <a:rPr lang="en-US" i="1" dirty="0">
                <a:solidFill>
                  <a:srgbClr val="FF0000"/>
                </a:solidFill>
              </a:rPr>
              <a:t> – ID 2011287</a:t>
            </a: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a:xfrm>
            <a:off x="10758922" y="6217920"/>
            <a:ext cx="365760" cy="365760"/>
          </a:xfrm>
        </p:spPr>
        <p:txBody>
          <a:bodyPr>
            <a:normAutofit/>
          </a:bodyPr>
          <a:lstStyle/>
          <a:p>
            <a:pPr>
              <a:lnSpc>
                <a:spcPct val="90000"/>
              </a:lnSpc>
              <a:spcAft>
                <a:spcPts val="600"/>
              </a:spcAft>
            </a:pPr>
            <a:fld id="{8A7A6979-0714-4377-B894-6BE4C2D6E202}" type="slidenum">
              <a:rPr lang="en-US" smtClean="0"/>
              <a:pPr>
                <a:lnSpc>
                  <a:spcPct val="90000"/>
                </a:lnSpc>
                <a:spcAft>
                  <a:spcPts val="600"/>
                </a:spcAft>
              </a:pPr>
              <a:t>10</a:t>
            </a:fld>
            <a:endParaRPr lang="en-US"/>
          </a:p>
        </p:txBody>
      </p:sp>
    </p:spTree>
    <p:extLst>
      <p:ext uri="{BB962C8B-B14F-4D97-AF65-F5344CB8AC3E}">
        <p14:creationId xmlns:p14="http://schemas.microsoft.com/office/powerpoint/2010/main" val="3044625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9AF5711D-F885-4D9C-A736-0CDADBD02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F2079-55AF-4998-A2DE-3A1196912A40}"/>
              </a:ext>
            </a:extLst>
          </p:cNvPr>
          <p:cNvSpPr>
            <a:spLocks noGrp="1"/>
          </p:cNvSpPr>
          <p:nvPr>
            <p:ph type="title"/>
          </p:nvPr>
        </p:nvSpPr>
        <p:spPr>
          <a:xfrm>
            <a:off x="854956" y="211997"/>
            <a:ext cx="4475892" cy="1188720"/>
          </a:xfrm>
          <a:solidFill>
            <a:srgbClr val="FFFFFF"/>
          </a:solidFill>
          <a:ln>
            <a:solidFill>
              <a:srgbClr val="404040"/>
            </a:solidFill>
          </a:ln>
        </p:spPr>
        <p:txBody>
          <a:bodyPr>
            <a:normAutofit/>
          </a:bodyPr>
          <a:lstStyle/>
          <a:p>
            <a:r>
              <a:rPr lang="en-US" b="1" cap="none">
                <a:solidFill>
                  <a:srgbClr val="262626"/>
                </a:solidFill>
                <a:latin typeface="Times New Roman" panose="02020603050405020304" pitchFamily="18" charset="0"/>
                <a:cs typeface="Times New Roman" panose="02020603050405020304" pitchFamily="18" charset="0"/>
              </a:rPr>
              <a:t>Conclusion</a:t>
            </a:r>
            <a:endParaRPr lang="en-US" cap="none">
              <a:solidFill>
                <a:srgbClr val="262626"/>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856A31-A26A-417C-A864-22F60C15338C}"/>
              </a:ext>
            </a:extLst>
          </p:cNvPr>
          <p:cNvSpPr>
            <a:spLocks noGrp="1"/>
          </p:cNvSpPr>
          <p:nvPr>
            <p:ph idx="1"/>
          </p:nvPr>
        </p:nvSpPr>
        <p:spPr>
          <a:xfrm>
            <a:off x="79022" y="1612717"/>
            <a:ext cx="5993893" cy="4970964"/>
          </a:xfrm>
        </p:spPr>
        <p:txBody>
          <a:bodyPr>
            <a:normAutofit/>
          </a:bodyPr>
          <a:lstStyle/>
          <a:p>
            <a:pPr>
              <a:lnSpc>
                <a:spcPct val="90000"/>
              </a:lnSpc>
              <a:buFont typeface="Wingdings" panose="05000000000000000000" pitchFamily="2" charset="2"/>
              <a:buChar char="v"/>
            </a:pPr>
            <a:r>
              <a:rPr lang="en-US" dirty="0">
                <a:solidFill>
                  <a:srgbClr val="FFFFFF"/>
                </a:solidFill>
                <a:latin typeface="Times New Roman" panose="02020603050405020304" pitchFamily="18" charset="0"/>
                <a:cs typeface="Times New Roman" panose="02020603050405020304" pitchFamily="18" charset="0"/>
              </a:rPr>
              <a:t>The communication styles of the UK and China vary markedly. </a:t>
            </a:r>
          </a:p>
          <a:p>
            <a:pPr>
              <a:lnSpc>
                <a:spcPct val="90000"/>
              </a:lnSpc>
              <a:buFont typeface="Wingdings" panose="05000000000000000000" pitchFamily="2" charset="2"/>
              <a:buChar char="v"/>
            </a:pPr>
            <a:r>
              <a:rPr lang="en-US" dirty="0">
                <a:solidFill>
                  <a:srgbClr val="FFFFFF"/>
                </a:solidFill>
                <a:latin typeface="Times New Roman" panose="02020603050405020304" pitchFamily="18" charset="0"/>
                <a:cs typeface="Times New Roman" panose="02020603050405020304" pitchFamily="18" charset="0"/>
              </a:rPr>
              <a:t>It could be advisable for the British group negotiator ready for the discussions to first evaluate their ethnic heritage because individuals occasionally, and perhaps unintentionally, assess others via the prism of their own culture. </a:t>
            </a:r>
          </a:p>
          <a:p>
            <a:pPr>
              <a:lnSpc>
                <a:spcPct val="90000"/>
              </a:lnSpc>
              <a:buFont typeface="Wingdings" panose="05000000000000000000" pitchFamily="2" charset="2"/>
              <a:buChar char="v"/>
            </a:pPr>
            <a:r>
              <a:rPr lang="en-US" dirty="0">
                <a:solidFill>
                  <a:srgbClr val="FFFFFF"/>
                </a:solidFill>
                <a:latin typeface="Times New Roman" panose="02020603050405020304" pitchFamily="18" charset="0"/>
                <a:cs typeface="Times New Roman" panose="02020603050405020304" pitchFamily="18" charset="0"/>
              </a:rPr>
              <a:t>Understanding commonalities or at least a deeper knowledge of the distinctions of diverse cultures might be sparked by knowing further about one's culture.</a:t>
            </a:r>
          </a:p>
          <a:p>
            <a:pPr>
              <a:lnSpc>
                <a:spcPct val="90000"/>
              </a:lnSpc>
              <a:buFont typeface="Wingdings" panose="05000000000000000000" pitchFamily="2" charset="2"/>
              <a:buChar char="v"/>
            </a:pPr>
            <a:r>
              <a:rPr lang="en-US" dirty="0">
                <a:solidFill>
                  <a:srgbClr val="FFFFFF"/>
                </a:solidFill>
                <a:latin typeface="Times New Roman" panose="02020603050405020304" pitchFamily="18" charset="0"/>
                <a:cs typeface="Times New Roman" panose="02020603050405020304" pitchFamily="18" charset="0"/>
              </a:rPr>
              <a:t>The aim is to keep a good diversity, local knowledge and cultural respect.</a:t>
            </a:r>
          </a:p>
          <a:p>
            <a:pPr>
              <a:lnSpc>
                <a:spcPct val="90000"/>
              </a:lnSpc>
              <a:buFont typeface="Wingdings" panose="05000000000000000000" pitchFamily="2" charset="2"/>
              <a:buChar char="v"/>
            </a:pPr>
            <a:r>
              <a:rPr lang="en-US" dirty="0">
                <a:solidFill>
                  <a:srgbClr val="FFFFFF"/>
                </a:solidFill>
                <a:latin typeface="Times New Roman" panose="02020603050405020304" pitchFamily="18" charset="0"/>
                <a:cs typeface="Times New Roman" panose="02020603050405020304" pitchFamily="18" charset="0"/>
              </a:rPr>
              <a:t>The key element is the continuous focus on people, and reputation for it`s talent through the combination of good rewards and excellent career development opportunities.</a:t>
            </a:r>
            <a:r>
              <a:rPr lang="en-US" i="1" dirty="0">
                <a:solidFill>
                  <a:srgbClr val="FF0000"/>
                </a:solidFill>
              </a:rPr>
              <a:t> </a:t>
            </a:r>
          </a:p>
          <a:p>
            <a:pPr>
              <a:lnSpc>
                <a:spcPct val="90000"/>
              </a:lnSpc>
              <a:buFont typeface="Wingdings" panose="05000000000000000000" pitchFamily="2" charset="2"/>
              <a:buChar char="v"/>
            </a:pPr>
            <a:r>
              <a:rPr lang="en-US" i="1" dirty="0">
                <a:solidFill>
                  <a:srgbClr val="FF0000"/>
                </a:solidFill>
              </a:rPr>
              <a:t>             Slide made by Elena Alexandra </a:t>
            </a:r>
            <a:r>
              <a:rPr lang="en-US" i="1" dirty="0" err="1">
                <a:solidFill>
                  <a:srgbClr val="FF0000"/>
                </a:solidFill>
              </a:rPr>
              <a:t>Antochi</a:t>
            </a:r>
            <a:r>
              <a:rPr lang="en-US" i="1" dirty="0">
                <a:solidFill>
                  <a:srgbClr val="FF0000"/>
                </a:solidFill>
              </a:rPr>
              <a:t> – ID 2013040</a:t>
            </a:r>
            <a:endParaRPr lang="en-GB" dirty="0"/>
          </a:p>
          <a:p>
            <a:pPr>
              <a:lnSpc>
                <a:spcPct val="90000"/>
              </a:lnSpc>
              <a:buFont typeface="Wingdings" panose="05000000000000000000" pitchFamily="2" charset="2"/>
              <a:buChar char="v"/>
            </a:pPr>
            <a:endParaRPr lang="en-US" dirty="0">
              <a:solidFill>
                <a:srgbClr val="FFFFFF"/>
              </a:solidFill>
              <a:latin typeface="Times New Roman" panose="02020603050405020304" pitchFamily="18" charset="0"/>
              <a:cs typeface="Times New Roman" panose="02020603050405020304" pitchFamily="18" charset="0"/>
            </a:endParaRPr>
          </a:p>
          <a:p>
            <a:pPr>
              <a:lnSpc>
                <a:spcPct val="90000"/>
              </a:lnSpc>
              <a:buFont typeface="Wingdings" panose="05000000000000000000" pitchFamily="2" charset="2"/>
              <a:buChar char="v"/>
            </a:pPr>
            <a:endParaRPr lang="en-US" dirty="0">
              <a:solidFill>
                <a:srgbClr val="FFFFFF"/>
              </a:solidFill>
              <a:latin typeface="Times New Roman" panose="02020603050405020304" pitchFamily="18" charset="0"/>
              <a:cs typeface="Times New Roman" panose="02020603050405020304" pitchFamily="18" charset="0"/>
            </a:endParaRPr>
          </a:p>
          <a:p>
            <a:pPr>
              <a:lnSpc>
                <a:spcPct val="90000"/>
              </a:lnSpc>
              <a:buFont typeface="Wingdings" panose="05000000000000000000" pitchFamily="2" charset="2"/>
              <a:buChar char="v"/>
            </a:pPr>
            <a:endParaRPr lang="en-US" dirty="0">
              <a:solidFill>
                <a:srgbClr val="FFFFFF"/>
              </a:solidFill>
              <a:latin typeface="Times New Roman" panose="02020603050405020304" pitchFamily="18" charset="0"/>
              <a:cs typeface="Times New Roman" panose="02020603050405020304" pitchFamily="18" charset="0"/>
            </a:endParaRPr>
          </a:p>
          <a:p>
            <a:pPr>
              <a:lnSpc>
                <a:spcPct val="90000"/>
              </a:lnSpc>
            </a:pPr>
            <a:endParaRPr lang="en-US" sz="1500" dirty="0">
              <a:solidFill>
                <a:srgbClr val="FFFFFF"/>
              </a:solidFill>
              <a:latin typeface="Times New Roman" panose="02020603050405020304" pitchFamily="18" charset="0"/>
              <a:cs typeface="Times New Roman" panose="02020603050405020304" pitchFamily="18" charset="0"/>
            </a:endParaRPr>
          </a:p>
        </p:txBody>
      </p:sp>
      <p:sp>
        <p:nvSpPr>
          <p:cNvPr id="16" name="Rectangle 11">
            <a:extLst>
              <a:ext uri="{FF2B5EF4-FFF2-40B4-BE49-F238E27FC236}">
                <a16:creationId xmlns:a16="http://schemas.microsoft.com/office/drawing/2014/main" id="{7D1E115A-87CB-4627-9D20-1D9C4234F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4E457A0-E55E-4B4F-A727-BD61C631B7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43FE899-87F7-4018-A212-5BEDE439FD3A}"/>
              </a:ext>
            </a:extLst>
          </p:cNvPr>
          <p:cNvPicPr>
            <a:picLocks noChangeAspect="1"/>
          </p:cNvPicPr>
          <p:nvPr/>
        </p:nvPicPr>
        <p:blipFill rotWithShape="1">
          <a:blip r:embed="rId3"/>
          <a:srcRect l="15842" r="11933"/>
          <a:stretch/>
        </p:blipFill>
        <p:spPr>
          <a:xfrm>
            <a:off x="7208520" y="1126397"/>
            <a:ext cx="3867912" cy="4288536"/>
          </a:xfrm>
          <a:prstGeom prst="rect">
            <a:avLst/>
          </a:prstGeom>
          <a:ln w="31750">
            <a:noFill/>
          </a:ln>
          <a:scene3d>
            <a:camera prst="orthographicFront"/>
            <a:lightRig rig="contrasting" dir="t">
              <a:rot lat="0" lon="0" rev="3000000"/>
            </a:lightRig>
          </a:scene3d>
          <a:sp3d contourW="7620">
            <a:bevelT w="95250" h="31750"/>
            <a:contourClr>
              <a:srgbClr val="333333"/>
            </a:contourClr>
          </a:sp3d>
        </p:spPr>
      </p:pic>
      <p:sp>
        <p:nvSpPr>
          <p:cNvPr id="5" name="Slide Number Placeholder 4"/>
          <p:cNvSpPr>
            <a:spLocks noGrp="1"/>
          </p:cNvSpPr>
          <p:nvPr>
            <p:ph type="sldNum" sz="quarter" idx="12"/>
          </p:nvPr>
        </p:nvSpPr>
        <p:spPr>
          <a:xfrm>
            <a:off x="10758922" y="6217920"/>
            <a:ext cx="365760" cy="365760"/>
          </a:xfrm>
        </p:spPr>
        <p:txBody>
          <a:bodyPr>
            <a:normAutofit/>
          </a:bodyPr>
          <a:lstStyle/>
          <a:p>
            <a:pPr>
              <a:lnSpc>
                <a:spcPct val="90000"/>
              </a:lnSpc>
              <a:spcAft>
                <a:spcPts val="600"/>
              </a:spcAft>
            </a:pPr>
            <a:fld id="{8A7A6979-0714-4377-B894-6BE4C2D6E202}" type="slidenum">
              <a:rPr lang="en-US" smtClean="0"/>
              <a:pPr>
                <a:lnSpc>
                  <a:spcPct val="90000"/>
                </a:lnSpc>
                <a:spcAft>
                  <a:spcPts val="600"/>
                </a:spcAft>
              </a:pPr>
              <a:t>11</a:t>
            </a:fld>
            <a:endParaRPr lang="en-US"/>
          </a:p>
        </p:txBody>
      </p:sp>
    </p:spTree>
    <p:extLst>
      <p:ext uri="{BB962C8B-B14F-4D97-AF65-F5344CB8AC3E}">
        <p14:creationId xmlns:p14="http://schemas.microsoft.com/office/powerpoint/2010/main" val="406475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2AA0F-360F-413F-9455-62A0B9C92C8E}"/>
              </a:ext>
            </a:extLst>
          </p:cNvPr>
          <p:cNvSpPr>
            <a:spLocks noGrp="1"/>
          </p:cNvSpPr>
          <p:nvPr>
            <p:ph type="title"/>
          </p:nvPr>
        </p:nvSpPr>
        <p:spPr>
          <a:xfrm>
            <a:off x="537563" y="2900210"/>
            <a:ext cx="3610691" cy="1071062"/>
          </a:xfrm>
          <a:prstGeom prst="ellipse">
            <a:avLst/>
          </a:prstGeom>
          <a:noFill/>
          <a:ln>
            <a:solidFill>
              <a:schemeClr val="tx1">
                <a:lumMod val="85000"/>
                <a:lumOff val="15000"/>
              </a:schemeClr>
            </a:solidFill>
          </a:ln>
        </p:spPr>
        <p:txBody>
          <a:bodyPr>
            <a:normAutofit/>
          </a:bodyPr>
          <a:lstStyle/>
          <a:p>
            <a:r>
              <a:rPr lang="en-US" sz="2400" b="1">
                <a:solidFill>
                  <a:schemeClr val="tx1">
                    <a:lumMod val="95000"/>
                    <a:lumOff val="5000"/>
                  </a:schemeClr>
                </a:solidFill>
              </a:rPr>
              <a:t>Reference</a:t>
            </a:r>
            <a:endParaRPr lang="en-US" sz="2400">
              <a:solidFill>
                <a:schemeClr val="tx1">
                  <a:lumMod val="95000"/>
                  <a:lumOff val="5000"/>
                </a:schemeClr>
              </a:solidFill>
            </a:endParaRPr>
          </a:p>
        </p:txBody>
      </p:sp>
      <p:sp useBgFill="1">
        <p:nvSpPr>
          <p:cNvPr id="69" name="Rectangle 68">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0337A4-06BD-4191-95D0-A7C3A80EF95E}"/>
              </a:ext>
            </a:extLst>
          </p:cNvPr>
          <p:cNvSpPr>
            <a:spLocks noGrp="1"/>
          </p:cNvSpPr>
          <p:nvPr>
            <p:ph idx="1"/>
          </p:nvPr>
        </p:nvSpPr>
        <p:spPr>
          <a:xfrm>
            <a:off x="4810704" y="141110"/>
            <a:ext cx="7224888" cy="6487725"/>
          </a:xfrm>
        </p:spPr>
        <p:txBody>
          <a:bodyPr anchor="ctr">
            <a:noAutofit/>
          </a:bodyPr>
          <a:lstStyle/>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Zeigler-Hill, V. and Shackelford, T.K. (2020) “Individualism vs. collectivism,” Encyclopedia of Personality and Individual Differences, pp. 2231–2231. Available at: https://doi.org/10.1007/978-3-319-24612-3_301279.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Birmingham, K. (2020) “Chinese introduce first blood law,” </a:t>
            </a:r>
            <a:r>
              <a:rPr lang="en-US" sz="1200" i="1" dirty="0">
                <a:solidFill>
                  <a:schemeClr val="tx1"/>
                </a:solidFill>
                <a:latin typeface="Times New Roman" panose="02020603050405020304" pitchFamily="18" charset="0"/>
                <a:cs typeface="Times New Roman" panose="02020603050405020304" pitchFamily="18" charset="0"/>
              </a:rPr>
              <a:t>Nature Medicine</a:t>
            </a:r>
            <a:r>
              <a:rPr lang="en-US" sz="1200" dirty="0">
                <a:solidFill>
                  <a:schemeClr val="tx1"/>
                </a:solidFill>
                <a:latin typeface="Times New Roman" panose="02020603050405020304" pitchFamily="18" charset="0"/>
                <a:cs typeface="Times New Roman" panose="02020603050405020304" pitchFamily="18" charset="0"/>
              </a:rPr>
              <a:t>, 4(2), pp. 139–139. Available at: https://doi.org/10.1038/nm0298-139c. </a:t>
            </a:r>
          </a:p>
          <a:p>
            <a:pPr>
              <a:lnSpc>
                <a:spcPct val="90000"/>
              </a:lnSpc>
            </a:pPr>
            <a:r>
              <a:rPr lang="en-US" sz="1200" dirty="0" err="1">
                <a:solidFill>
                  <a:schemeClr val="tx1"/>
                </a:solidFill>
                <a:latin typeface="Times New Roman" panose="02020603050405020304" pitchFamily="18" charset="0"/>
                <a:cs typeface="Times New Roman" panose="02020603050405020304" pitchFamily="18" charset="0"/>
              </a:rPr>
              <a:t>Chudnovskaya</a:t>
            </a:r>
            <a:r>
              <a:rPr lang="en-US" sz="1200" dirty="0">
                <a:solidFill>
                  <a:schemeClr val="tx1"/>
                </a:solidFill>
                <a:latin typeface="Times New Roman" panose="02020603050405020304" pitchFamily="18" charset="0"/>
                <a:cs typeface="Times New Roman" panose="02020603050405020304" pitchFamily="18" charset="0"/>
              </a:rPr>
              <a:t>, E. and O’Hara, L.L. 2022 “Indulgence versus restraint: Exploration of a new cultural dimension in context,” </a:t>
            </a:r>
            <a:r>
              <a:rPr lang="en-US" sz="1200" i="1" dirty="0">
                <a:solidFill>
                  <a:schemeClr val="tx1"/>
                </a:solidFill>
                <a:latin typeface="Times New Roman" panose="02020603050405020304" pitchFamily="18" charset="0"/>
                <a:cs typeface="Times New Roman" panose="02020603050405020304" pitchFamily="18" charset="0"/>
              </a:rPr>
              <a:t>Journal of Intercultural Communication</a:t>
            </a:r>
            <a:r>
              <a:rPr lang="en-US" sz="1200" dirty="0">
                <a:solidFill>
                  <a:schemeClr val="tx1"/>
                </a:solidFill>
                <a:latin typeface="Times New Roman" panose="02020603050405020304" pitchFamily="18" charset="0"/>
                <a:cs typeface="Times New Roman" panose="02020603050405020304" pitchFamily="18" charset="0"/>
              </a:rPr>
              <a:t>, pp. 41–52. Available at: https://doi.org/10.36923/jicc.v22i2.54.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Dudek, M. and </a:t>
            </a:r>
            <a:r>
              <a:rPr lang="en-US" sz="1200" dirty="0" err="1">
                <a:solidFill>
                  <a:schemeClr val="tx1"/>
                </a:solidFill>
                <a:latin typeface="Times New Roman" panose="02020603050405020304" pitchFamily="18" charset="0"/>
                <a:cs typeface="Times New Roman" panose="02020603050405020304" pitchFamily="18" charset="0"/>
              </a:rPr>
              <a:t>Stępień</a:t>
            </a:r>
            <a:r>
              <a:rPr lang="en-US" sz="1200" dirty="0">
                <a:solidFill>
                  <a:schemeClr val="tx1"/>
                </a:solidFill>
                <a:latin typeface="Times New Roman" panose="02020603050405020304" pitchFamily="18" charset="0"/>
                <a:cs typeface="Times New Roman" panose="02020603050405020304" pitchFamily="18" charset="0"/>
              </a:rPr>
              <a:t>, M. 2021 “Courts, courtrooms, and power distance,” </a:t>
            </a:r>
            <a:r>
              <a:rPr lang="en-US" sz="1200" i="1" dirty="0">
                <a:solidFill>
                  <a:schemeClr val="tx1"/>
                </a:solidFill>
                <a:latin typeface="Times New Roman" panose="02020603050405020304" pitchFamily="18" charset="0"/>
                <a:cs typeface="Times New Roman" panose="02020603050405020304" pitchFamily="18" charset="0"/>
              </a:rPr>
              <a:t>Courtroom Power Distance Dynamics</a:t>
            </a:r>
            <a:r>
              <a:rPr lang="en-US" sz="1200" dirty="0">
                <a:solidFill>
                  <a:schemeClr val="tx1"/>
                </a:solidFill>
                <a:latin typeface="Times New Roman" panose="02020603050405020304" pitchFamily="18" charset="0"/>
                <a:cs typeface="Times New Roman" panose="02020603050405020304" pitchFamily="18" charset="0"/>
              </a:rPr>
              <a:t>, pp. 15–79. Available at: https://doi.org/10.1007/978-3-030-66984-3_2.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Fischer, R., Karl, J.A. and </a:t>
            </a:r>
            <a:r>
              <a:rPr lang="en-US" sz="1200" dirty="0" err="1">
                <a:solidFill>
                  <a:schemeClr val="tx1"/>
                </a:solidFill>
                <a:latin typeface="Times New Roman" panose="02020603050405020304" pitchFamily="18" charset="0"/>
                <a:cs typeface="Times New Roman" panose="02020603050405020304" pitchFamily="18" charset="0"/>
              </a:rPr>
              <a:t>Luczak-Roesch</a:t>
            </a:r>
            <a:r>
              <a:rPr lang="en-US" sz="1200" dirty="0">
                <a:solidFill>
                  <a:schemeClr val="tx1"/>
                </a:solidFill>
                <a:latin typeface="Times New Roman" panose="02020603050405020304" pitchFamily="18" charset="0"/>
                <a:cs typeface="Times New Roman" panose="02020603050405020304" pitchFamily="18" charset="0"/>
              </a:rPr>
              <a:t>, M. 2022 “Why equivalence and invariance are both different and essential for scientific studies of culture: A discussion of mapping processes and theoretical implications.” Available at: https://doi.org/10.31234/osf.io/fst9k.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Sillars, D.N. 2020 “Joint Ventures in the A/E/C industry - use and success factors,” </a:t>
            </a:r>
            <a:r>
              <a:rPr lang="en-US" sz="1200" i="1" dirty="0">
                <a:solidFill>
                  <a:schemeClr val="tx1"/>
                </a:solidFill>
                <a:latin typeface="Times New Roman" panose="02020603050405020304" pitchFamily="18" charset="0"/>
                <a:cs typeface="Times New Roman" panose="02020603050405020304" pitchFamily="18" charset="0"/>
              </a:rPr>
              <a:t>Construction Research Congress</a:t>
            </a:r>
            <a:r>
              <a:rPr lang="en-US" sz="1200" dirty="0">
                <a:solidFill>
                  <a:schemeClr val="tx1"/>
                </a:solidFill>
                <a:latin typeface="Times New Roman" panose="02020603050405020304" pitchFamily="18" charset="0"/>
                <a:cs typeface="Times New Roman" panose="02020603050405020304" pitchFamily="18" charset="0"/>
              </a:rPr>
              <a:t> [Preprint]. Available at: https://doi.org/10.1061/40671(2003)72. </a:t>
            </a:r>
          </a:p>
          <a:p>
            <a:pPr>
              <a:lnSpc>
                <a:spcPct val="90000"/>
              </a:lnSpc>
            </a:pPr>
            <a:r>
              <a:rPr lang="en-US" sz="1200" dirty="0" err="1">
                <a:solidFill>
                  <a:schemeClr val="tx1"/>
                </a:solidFill>
                <a:latin typeface="Times New Roman" panose="02020603050405020304" pitchFamily="18" charset="0"/>
                <a:cs typeface="Times New Roman" panose="02020603050405020304" pitchFamily="18" charset="0"/>
              </a:rPr>
              <a:t>Szydło</a:t>
            </a:r>
            <a:r>
              <a:rPr lang="en-US" sz="1200" dirty="0">
                <a:solidFill>
                  <a:schemeClr val="tx1"/>
                </a:solidFill>
                <a:latin typeface="Times New Roman" panose="02020603050405020304" pitchFamily="18" charset="0"/>
                <a:cs typeface="Times New Roman" panose="02020603050405020304" pitchFamily="18" charset="0"/>
              </a:rPr>
              <a:t>, J. 2016 “Masculinity vs femininity in Polish and Ukrainian </a:t>
            </a:r>
            <a:r>
              <a:rPr lang="en-US" sz="1200" dirty="0" err="1">
                <a:solidFill>
                  <a:schemeClr val="tx1"/>
                </a:solidFill>
                <a:latin typeface="Times New Roman" panose="02020603050405020304" pitchFamily="18" charset="0"/>
                <a:cs typeface="Times New Roman" panose="02020603050405020304" pitchFamily="18" charset="0"/>
              </a:rPr>
              <a:t>organisational</a:t>
            </a:r>
            <a:r>
              <a:rPr lang="en-US" sz="1200" dirty="0">
                <a:solidFill>
                  <a:schemeClr val="tx1"/>
                </a:solidFill>
                <a:latin typeface="Times New Roman" panose="02020603050405020304" pitchFamily="18" charset="0"/>
                <a:cs typeface="Times New Roman" panose="02020603050405020304" pitchFamily="18" charset="0"/>
              </a:rPr>
              <a:t> cultures,” </a:t>
            </a:r>
            <a:r>
              <a:rPr lang="en-US" sz="1200" i="1" dirty="0">
                <a:solidFill>
                  <a:schemeClr val="tx1"/>
                </a:solidFill>
                <a:latin typeface="Times New Roman" panose="02020603050405020304" pitchFamily="18" charset="0"/>
                <a:cs typeface="Times New Roman" panose="02020603050405020304" pitchFamily="18" charset="0"/>
              </a:rPr>
              <a:t>Journal of Intercultural Management</a:t>
            </a:r>
            <a:r>
              <a:rPr lang="en-US" sz="1200" dirty="0">
                <a:solidFill>
                  <a:schemeClr val="tx1"/>
                </a:solidFill>
                <a:latin typeface="Times New Roman" panose="02020603050405020304" pitchFamily="18" charset="0"/>
                <a:cs typeface="Times New Roman" panose="02020603050405020304" pitchFamily="18" charset="0"/>
              </a:rPr>
              <a:t>, 8(4), pp. 117–132. Available at: https://doi.org/10.1515/joim-2016-0027.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Tian, S. </a:t>
            </a:r>
            <a:r>
              <a:rPr lang="en-US" sz="1200" i="1" dirty="0">
                <a:solidFill>
                  <a:schemeClr val="tx1"/>
                </a:solidFill>
                <a:latin typeface="Times New Roman" panose="02020603050405020304" pitchFamily="18" charset="0"/>
                <a:cs typeface="Times New Roman" panose="02020603050405020304" pitchFamily="18" charset="0"/>
              </a:rPr>
              <a:t>et al.</a:t>
            </a:r>
            <a:r>
              <a:rPr lang="en-US" sz="1200" dirty="0">
                <a:solidFill>
                  <a:schemeClr val="tx1"/>
                </a:solidFill>
                <a:latin typeface="Times New Roman" panose="02020603050405020304" pitchFamily="18" charset="0"/>
                <a:cs typeface="Times New Roman" panose="02020603050405020304" pitchFamily="18" charset="0"/>
              </a:rPr>
              <a:t> 2020 “Taking Jinzhou Medical University as an example to introduce the construction and development of student native instrumental ensemble in Chinese Campus Culture.” Available at: https://doi.org/10.31235/osf.io/kr7y9. </a:t>
            </a:r>
          </a:p>
          <a:p>
            <a:pPr>
              <a:lnSpc>
                <a:spcPct val="90000"/>
              </a:lnSpc>
            </a:pPr>
            <a:r>
              <a:rPr lang="en-US" sz="1200" dirty="0">
                <a:solidFill>
                  <a:schemeClr val="tx1"/>
                </a:solidFill>
                <a:latin typeface="Times New Roman" panose="02020603050405020304" pitchFamily="18" charset="0"/>
                <a:cs typeface="Times New Roman" panose="02020603050405020304" pitchFamily="18" charset="0"/>
              </a:rPr>
              <a:t>Wagener, T. 2018 “Refocus and shorten the manuscript, while avoiding the term framework.” Available at: https://doi.org/10.5194/hess-2018-78-rc3. </a:t>
            </a:r>
          </a:p>
          <a:p>
            <a:pPr>
              <a:lnSpc>
                <a:spcPct val="90000"/>
              </a:lnSpc>
            </a:pPr>
            <a:r>
              <a:rPr lang="en-US" sz="1200" dirty="0" err="1">
                <a:solidFill>
                  <a:schemeClr val="tx1"/>
                </a:solidFill>
                <a:latin typeface="Times New Roman" panose="02020603050405020304" pitchFamily="18" charset="0"/>
                <a:cs typeface="Times New Roman" panose="02020603050405020304" pitchFamily="18" charset="0"/>
              </a:rPr>
              <a:t>Yahuda</a:t>
            </a:r>
            <a:r>
              <a:rPr lang="en-US" sz="1200" dirty="0">
                <a:solidFill>
                  <a:schemeClr val="tx1"/>
                </a:solidFill>
                <a:latin typeface="Times New Roman" panose="02020603050405020304" pitchFamily="18" charset="0"/>
                <a:cs typeface="Times New Roman" panose="02020603050405020304" pitchFamily="18" charset="0"/>
              </a:rPr>
              <a:t>, M. 2018 “Differences between the Hong Kong and Chinese systems,” </a:t>
            </a:r>
            <a:r>
              <a:rPr lang="en-US" sz="1200" i="1" dirty="0">
                <a:solidFill>
                  <a:schemeClr val="tx1"/>
                </a:solidFill>
                <a:latin typeface="Times New Roman" panose="02020603050405020304" pitchFamily="18" charset="0"/>
                <a:cs typeface="Times New Roman" panose="02020603050405020304" pitchFamily="18" charset="0"/>
              </a:rPr>
              <a:t>Hong Kong</a:t>
            </a:r>
            <a:r>
              <a:rPr lang="en-US" sz="1200" dirty="0">
                <a:solidFill>
                  <a:schemeClr val="tx1"/>
                </a:solidFill>
                <a:latin typeface="Times New Roman" panose="02020603050405020304" pitchFamily="18" charset="0"/>
                <a:cs typeface="Times New Roman" panose="02020603050405020304" pitchFamily="18" charset="0"/>
              </a:rPr>
              <a:t>, pp. 43–155. Available at: https://doi.org/10.4324/9781315800134-3. </a:t>
            </a:r>
            <a:endParaRPr lang="en-GB" sz="1200" dirty="0">
              <a:solidFill>
                <a:schemeClr val="tx1"/>
              </a:solidFill>
              <a:latin typeface="Times New Roman" panose="02020603050405020304" pitchFamily="18" charset="0"/>
              <a:cs typeface="Times New Roman" panose="02020603050405020304" pitchFamily="18" charset="0"/>
            </a:endParaRPr>
          </a:p>
          <a:p>
            <a:pPr>
              <a:lnSpc>
                <a:spcPct val="90000"/>
              </a:lnSpc>
            </a:pPr>
            <a:r>
              <a:rPr lang="en-GB" sz="1200" dirty="0">
                <a:solidFill>
                  <a:schemeClr val="tx1"/>
                </a:solidFill>
                <a:latin typeface="Times New Roman" panose="02020603050405020304" pitchFamily="18" charset="0"/>
                <a:cs typeface="Times New Roman" panose="02020603050405020304" pitchFamily="18" charset="0"/>
              </a:rPr>
              <a:t>  UNILEVER AND BRITAIN’S MOST ADMIRED COMPANIES. (2006). Management Today, 51–.</a:t>
            </a:r>
          </a:p>
          <a:p>
            <a:pPr>
              <a:lnSpc>
                <a:spcPct val="90000"/>
              </a:lnSpc>
            </a:pPr>
            <a:r>
              <a:rPr lang="en-GB" sz="1200" dirty="0">
                <a:solidFill>
                  <a:schemeClr val="tx1"/>
                </a:solidFill>
                <a:latin typeface="Times New Roman" panose="02020603050405020304" pitchFamily="18" charset="0"/>
                <a:cs typeface="Times New Roman" panose="02020603050405020304" pitchFamily="18" charset="0"/>
              </a:rPr>
              <a:t> </a:t>
            </a:r>
            <a:r>
              <a:rPr lang="en-GB" sz="1200" dirty="0" err="1">
                <a:solidFill>
                  <a:schemeClr val="tx1"/>
                </a:solidFill>
                <a:latin typeface="Times New Roman" panose="02020603050405020304" pitchFamily="18" charset="0"/>
                <a:cs typeface="Times New Roman" panose="02020603050405020304" pitchFamily="18" charset="0"/>
              </a:rPr>
              <a:t>Weingardt</a:t>
            </a:r>
            <a:r>
              <a:rPr lang="en-GB" sz="1200" dirty="0">
                <a:solidFill>
                  <a:schemeClr val="tx1"/>
                </a:solidFill>
                <a:latin typeface="Times New Roman" panose="02020603050405020304" pitchFamily="18" charset="0"/>
                <a:cs typeface="Times New Roman" panose="02020603050405020304" pitchFamily="18" charset="0"/>
              </a:rPr>
              <a:t>. (1971). Organization Structure and Communication in the Unilever Company. International Studies of Management and Organization, 1(4), 377–393. https://doi.org/10.1080/00208825.1971.11656102</a:t>
            </a:r>
          </a:p>
          <a:p>
            <a:pPr>
              <a:lnSpc>
                <a:spcPct val="90000"/>
              </a:lnSpc>
            </a:pPr>
            <a:endParaRPr lang="en-US" sz="12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a:xfrm>
            <a:off x="10758922" y="6208889"/>
            <a:ext cx="365760" cy="374791"/>
          </a:xfrm>
        </p:spPr>
        <p:txBody>
          <a:bodyPr>
            <a:normAutofit/>
          </a:bodyPr>
          <a:lstStyle/>
          <a:p>
            <a:pPr>
              <a:lnSpc>
                <a:spcPct val="90000"/>
              </a:lnSpc>
              <a:spcAft>
                <a:spcPts val="600"/>
              </a:spcAft>
            </a:pPr>
            <a:fld id="{8A7A6979-0714-4377-B894-6BE4C2D6E202}" type="slidenum">
              <a:rPr lang="en-US" smtClean="0"/>
              <a:pPr>
                <a:lnSpc>
                  <a:spcPct val="90000"/>
                </a:lnSpc>
                <a:spcAft>
                  <a:spcPts val="600"/>
                </a:spcAft>
              </a:pPr>
              <a:t>12</a:t>
            </a:fld>
            <a:endParaRPr lang="en-US" dirty="0"/>
          </a:p>
        </p:txBody>
      </p:sp>
    </p:spTree>
    <p:extLst>
      <p:ext uri="{BB962C8B-B14F-4D97-AF65-F5344CB8AC3E}">
        <p14:creationId xmlns:p14="http://schemas.microsoft.com/office/powerpoint/2010/main" val="115586360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3866</Words>
  <Application>Microsoft Office PowerPoint</Application>
  <PresentationFormat>Widescreen</PresentationFormat>
  <Paragraphs>176</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Times New Roman</vt:lpstr>
      <vt:lpstr>Wingdings</vt:lpstr>
      <vt:lpstr>Parcel</vt:lpstr>
      <vt:lpstr>  International Business Communications    LCBB6001 - Assignment 2  Lecture`s Name: Charles nwaogwugwu   </vt:lpstr>
      <vt:lpstr>introduction</vt:lpstr>
      <vt:lpstr>Introduce The Chinese Culture</vt:lpstr>
      <vt:lpstr>Differences Between The UK And China’s </vt:lpstr>
      <vt:lpstr>Success And Failure Factors Of Joint Ventures</vt:lpstr>
      <vt:lpstr>Hofstede Cultural Dimensions UK And China</vt:lpstr>
      <vt:lpstr>Hofstede Cultural Dimensions UK And China</vt:lpstr>
      <vt:lpstr>Hofstede Cultural Dimensions UK And China</vt:lpstr>
      <vt:lpstr>The Implications Of Both Culture</vt:lpstr>
      <vt:lpstr>Recommendations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2022-10-01T21:20:10Z</dcterms:created>
  <dcterms:modified xsi:type="dcterms:W3CDTF">2022-11-23T20:32:28Z</dcterms:modified>
</cp:coreProperties>
</file>