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43891200" cy="29260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23" d="100"/>
          <a:sy n="23" d="100"/>
        </p:scale>
        <p:origin x="715" y="-6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049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867" y="-1005840"/>
            <a:ext cx="43891200" cy="30266640"/>
          </a:xfrm>
          <a:prstGeom prst="rect">
            <a:avLst/>
          </a:prstGeom>
          <a:solidFill>
            <a:srgbClr val="F0F4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43891200" cy="146304"/>
          </a:xfrm>
          <a:prstGeom prst="rect">
            <a:avLst/>
          </a:prstGeom>
          <a:solidFill>
            <a:srgbClr val="167C8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31520" y="502920"/>
            <a:ext cx="32004000" cy="960263"/>
          </a:xfrm>
          <a:prstGeom prst="rect">
            <a:avLst/>
          </a:prstGeom>
          <a:noFill/>
        </p:spPr>
        <p:txBody>
          <a:bodyPr wrap="square" lIns="45720" tIns="36576" rIns="45720" bIns="0">
            <a:spAutoFit/>
          </a:bodyPr>
          <a:lstStyle/>
          <a:p>
            <a:pPr>
              <a:spcAft>
                <a:spcPts val="800"/>
              </a:spcAft>
              <a:defRPr sz="4600" b="1">
                <a:solidFill>
                  <a:srgbClr val="123C60"/>
                </a:solidFill>
                <a:latin typeface="Aptos"/>
              </a:defRPr>
            </a:pPr>
            <a:r>
              <a:rPr sz="6000" dirty="0"/>
              <a:t>REST CONNECT: SLEEP AND WELLBEING</a:t>
            </a:r>
          </a:p>
        </p:txBody>
      </p:sp>
      <p:sp>
        <p:nvSpPr>
          <p:cNvPr id="5" name="TextBox 4"/>
          <p:cNvSpPr txBox="1"/>
          <p:nvPr/>
        </p:nvSpPr>
        <p:spPr>
          <a:xfrm>
            <a:off x="777240" y="1645920"/>
            <a:ext cx="32004000" cy="1247521"/>
          </a:xfrm>
          <a:prstGeom prst="rect">
            <a:avLst/>
          </a:prstGeom>
          <a:noFill/>
        </p:spPr>
        <p:txBody>
          <a:bodyPr wrap="square" lIns="45720" tIns="36576" rIns="45720" bIns="0">
            <a:spAutoFit/>
          </a:bodyPr>
          <a:lstStyle/>
          <a:p>
            <a:pPr>
              <a:spcAft>
                <a:spcPts val="800"/>
              </a:spcAft>
              <a:defRPr sz="2600" b="0">
                <a:solidFill>
                  <a:srgbClr val="167C86"/>
                </a:solidFill>
                <a:latin typeface="Aptos"/>
              </a:defRPr>
            </a:pPr>
            <a:r>
              <a:rPr sz="3600" dirty="0"/>
              <a:t>An inclusive digital intervention for adults aged 18–64</a:t>
            </a:r>
          </a:p>
          <a:p>
            <a:pPr>
              <a:spcAft>
                <a:spcPts val="800"/>
              </a:spcAft>
              <a:defRPr sz="2600" b="0">
                <a:solidFill>
                  <a:srgbClr val="167C86"/>
                </a:solidFill>
                <a:latin typeface="Aptos"/>
              </a:defRPr>
            </a:pPr>
            <a:r>
              <a:rPr sz="3600" dirty="0"/>
              <a:t>living in deprived communities</a:t>
            </a:r>
          </a:p>
        </p:txBody>
      </p:sp>
      <p:pic>
        <p:nvPicPr>
          <p:cNvPr id="6" name="Picture 5" descr="image.png"/>
          <p:cNvPicPr>
            <a:picLocks noChangeAspect="1"/>
          </p:cNvPicPr>
          <p:nvPr/>
        </p:nvPicPr>
        <p:blipFill>
          <a:blip r:embed="rId3"/>
          <a:stretch>
            <a:fillRect/>
          </a:stretch>
        </p:blipFill>
        <p:spPr>
          <a:xfrm>
            <a:off x="33832800" y="411480"/>
            <a:ext cx="9281160" cy="2697480"/>
          </a:xfrm>
          <a:prstGeom prst="rect">
            <a:avLst/>
          </a:prstGeom>
        </p:spPr>
      </p:pic>
      <p:sp>
        <p:nvSpPr>
          <p:cNvPr id="7" name="Rectangle 6"/>
          <p:cNvSpPr/>
          <p:nvPr/>
        </p:nvSpPr>
        <p:spPr>
          <a:xfrm>
            <a:off x="731520" y="3200400"/>
            <a:ext cx="42428160" cy="822960"/>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3337560"/>
            <a:ext cx="42062400" cy="1016689"/>
          </a:xfrm>
          <a:prstGeom prst="rect">
            <a:avLst/>
          </a:prstGeom>
          <a:noFill/>
        </p:spPr>
        <p:txBody>
          <a:bodyPr wrap="square" lIns="45720" tIns="36576" rIns="45720" bIns="0">
            <a:spAutoFit/>
          </a:bodyPr>
          <a:lstStyle/>
          <a:p>
            <a:pPr>
              <a:spcAft>
                <a:spcPts val="800"/>
              </a:spcAft>
              <a:defRPr sz="1700" b="0">
                <a:solidFill>
                  <a:srgbClr val="FFFFFF"/>
                </a:solidFill>
                <a:latin typeface="Aptos"/>
              </a:defRPr>
            </a:pPr>
            <a:r>
              <a:rPr sz="4000" dirty="0"/>
              <a:t>Student: Vaishnavi Odedra  |  Student number: 2540605  |  Module: Population Health and Digital Health Promotion</a:t>
            </a:r>
            <a:r>
              <a:rPr lang="en-GB" sz="4000" dirty="0"/>
              <a:t>   Lecturer: Dr Raheela Shaikh  |  Assignment: Digital Health Intervention Poster</a:t>
            </a:r>
          </a:p>
          <a:p>
            <a:pPr>
              <a:spcAft>
                <a:spcPts val="800"/>
              </a:spcAft>
              <a:defRPr sz="1700" b="0">
                <a:solidFill>
                  <a:srgbClr val="FFFFFF"/>
                </a:solidFill>
                <a:latin typeface="Aptos"/>
              </a:defRPr>
            </a:pPr>
            <a:endParaRPr lang="en-GB" dirty="0"/>
          </a:p>
        </p:txBody>
      </p:sp>
      <p:sp>
        <p:nvSpPr>
          <p:cNvPr id="9" name="Rectangle 8"/>
          <p:cNvSpPr/>
          <p:nvPr/>
        </p:nvSpPr>
        <p:spPr>
          <a:xfrm>
            <a:off x="731520" y="4480560"/>
            <a:ext cx="13807440" cy="111099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4480560"/>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4553712"/>
            <a:ext cx="13441680" cy="4678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rPr sz="2800"/>
              <a:t>1  BACKGROUND</a:t>
            </a:r>
          </a:p>
        </p:txBody>
      </p:sp>
      <p:sp>
        <p:nvSpPr>
          <p:cNvPr id="12" name="TextBox 11"/>
          <p:cNvSpPr txBox="1"/>
          <p:nvPr/>
        </p:nvSpPr>
        <p:spPr>
          <a:xfrm>
            <a:off x="987552" y="5349240"/>
            <a:ext cx="13295376" cy="4981877"/>
          </a:xfrm>
          <a:prstGeom prst="rect">
            <a:avLst/>
          </a:prstGeom>
          <a:noFill/>
        </p:spPr>
        <p:txBody>
          <a:bodyPr wrap="square" lIns="45720" tIns="36576" rIns="45720" bIns="0">
            <a:spAutoFit/>
          </a:bodyPr>
          <a:lstStyle/>
          <a:p>
            <a:pPr>
              <a:spcAft>
                <a:spcPts val="800"/>
              </a:spcAft>
              <a:defRPr sz="2100" b="0">
                <a:solidFill>
                  <a:srgbClr val="253C4C"/>
                </a:solidFill>
                <a:latin typeface="Aptos"/>
              </a:defRPr>
            </a:pPr>
            <a:r>
              <a:rPr sz="2800" dirty="0"/>
              <a:t>Poor sleep is a major public health issue, affecting mood, concentration, work, relationships and physical health (Mental Health Foundation, 2025). Anxiety and sleep problems are closely linked (Henry et al., 2023). In deprived communities, financial stress, insecure housing, shift work and limited healthcare access make healthy sleep harder to achieve (Marmot et al., 2020).</a:t>
            </a:r>
          </a:p>
          <a:p>
            <a:pPr>
              <a:spcAft>
                <a:spcPts val="800"/>
              </a:spcAft>
              <a:defRPr sz="2100" b="0">
                <a:solidFill>
                  <a:srgbClr val="253C4C"/>
                </a:solidFill>
                <a:latin typeface="Aptos"/>
              </a:defRPr>
            </a:pPr>
            <a:r>
              <a:rPr sz="2800" dirty="0"/>
              <a:t>Previous interventions include non-digital approaches such as CBT-I, sleep-hygiene education and face-to-face counselling, and digital approaches such as </a:t>
            </a:r>
            <a:r>
              <a:rPr sz="2800" dirty="0" err="1"/>
              <a:t>Sleepio</a:t>
            </a:r>
            <a:r>
              <a:rPr sz="2800" dirty="0"/>
              <a:t> (a digital CBT-I </a:t>
            </a:r>
            <a:r>
              <a:rPr sz="2800" dirty="0" err="1"/>
              <a:t>programme</a:t>
            </a:r>
            <a:r>
              <a:rPr sz="2800" dirty="0"/>
              <a:t>) (Espie et al., 2019; NICE, 2022).</a:t>
            </a:r>
          </a:p>
          <a:p>
            <a:pPr>
              <a:spcAft>
                <a:spcPts val="800"/>
              </a:spcAft>
              <a:defRPr sz="2100" b="0">
                <a:solidFill>
                  <a:srgbClr val="253C4C"/>
                </a:solidFill>
                <a:latin typeface="Aptos"/>
              </a:defRPr>
            </a:pPr>
            <a:r>
              <a:rPr sz="2800" dirty="0"/>
              <a:t>Rest Connect is a proposed mobile-friendly app providing a sleep diary, sleep education, relaxation tools, reminders and clear signposting to NHS and community support (NHS England, 2023).</a:t>
            </a:r>
          </a:p>
        </p:txBody>
      </p:sp>
      <p:pic>
        <p:nvPicPr>
          <p:cNvPr id="13" name="Picture 12" descr="image.png"/>
          <p:cNvPicPr>
            <a:picLocks noChangeAspect="1"/>
          </p:cNvPicPr>
          <p:nvPr/>
        </p:nvPicPr>
        <p:blipFill>
          <a:blip r:embed="rId4"/>
          <a:stretch>
            <a:fillRect/>
          </a:stretch>
        </p:blipFill>
        <p:spPr>
          <a:xfrm>
            <a:off x="987552" y="10972800"/>
            <a:ext cx="13295376" cy="4297680"/>
          </a:xfrm>
          <a:prstGeom prst="rect">
            <a:avLst/>
          </a:prstGeom>
        </p:spPr>
      </p:pic>
      <p:sp>
        <p:nvSpPr>
          <p:cNvPr id="14" name="Rectangle 13"/>
          <p:cNvSpPr/>
          <p:nvPr/>
        </p:nvSpPr>
        <p:spPr>
          <a:xfrm>
            <a:off x="731520" y="16002000"/>
            <a:ext cx="13807440" cy="76352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31520" y="16002000"/>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14400" y="16075151"/>
            <a:ext cx="13441680" cy="5029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t>4  EXPECTED OUTCOMES</a:t>
            </a:r>
          </a:p>
        </p:txBody>
      </p:sp>
      <p:sp>
        <p:nvSpPr>
          <p:cNvPr id="17" name="TextBox 16"/>
          <p:cNvSpPr txBox="1"/>
          <p:nvPr/>
        </p:nvSpPr>
        <p:spPr>
          <a:xfrm>
            <a:off x="987552" y="16888968"/>
            <a:ext cx="13295376" cy="4571508"/>
          </a:xfrm>
          <a:prstGeom prst="rect">
            <a:avLst/>
          </a:prstGeom>
          <a:noFill/>
        </p:spPr>
        <p:txBody>
          <a:bodyPr wrap="square" lIns="45720" tIns="36576" rIns="45720" bIns="0">
            <a:spAutoFit/>
          </a:bodyPr>
          <a:lstStyle/>
          <a:p>
            <a:pPr>
              <a:spcAft>
                <a:spcPts val="800"/>
              </a:spcAft>
              <a:defRPr sz="2200" b="0">
                <a:solidFill>
                  <a:srgbClr val="253C4C"/>
                </a:solidFill>
                <a:latin typeface="Aptos"/>
              </a:defRPr>
            </a:pPr>
            <a:r>
              <a:rPr sz="3200"/>
              <a:t>Using the COM-B model, Rest Connect is expected to improve sleep knowledge, confidence and self-management (NICE, 2022). Users may develop healthier routines, such as more regular wake times, less caffeine and reduced screen use before bed. Improved sleep may also lead to lower anxiety symptoms (Henry et al., 2023).</a:t>
            </a:r>
          </a:p>
          <a:p>
            <a:pPr>
              <a:spcAft>
                <a:spcPts val="800"/>
              </a:spcAft>
              <a:defRPr sz="2200" b="0">
                <a:solidFill>
                  <a:srgbClr val="253C4C"/>
                </a:solidFill>
                <a:latin typeface="Aptos"/>
              </a:defRPr>
            </a:pPr>
            <a:r>
              <a:rPr sz="3200"/>
              <a:t>However, outcomes cannot be assumed and may be limited by wider factors such as poverty, poor housing and work stress (Marmot et al., 2020). Evaluation will use the Insomnia Severity Index (ISI), GAD-7, engagement rates and uptake across levels of deprivation (NICE, 2022).</a:t>
            </a:r>
          </a:p>
        </p:txBody>
      </p:sp>
      <p:sp>
        <p:nvSpPr>
          <p:cNvPr id="18" name="Rectangle 17"/>
          <p:cNvSpPr/>
          <p:nvPr/>
        </p:nvSpPr>
        <p:spPr>
          <a:xfrm>
            <a:off x="15041880" y="4480560"/>
            <a:ext cx="13807440" cy="98755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15041880" y="4480560"/>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5224759" y="4553712"/>
            <a:ext cx="13441680" cy="5029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rPr dirty="0"/>
              <a:t>2  HEALTH PROMOTION VALUES AND PRINCIPLES</a:t>
            </a:r>
          </a:p>
        </p:txBody>
      </p:sp>
      <p:sp>
        <p:nvSpPr>
          <p:cNvPr id="21" name="TextBox 20"/>
          <p:cNvSpPr txBox="1"/>
          <p:nvPr/>
        </p:nvSpPr>
        <p:spPr>
          <a:xfrm>
            <a:off x="15297912" y="5349240"/>
            <a:ext cx="13295376" cy="1678408"/>
          </a:xfrm>
          <a:prstGeom prst="rect">
            <a:avLst/>
          </a:prstGeom>
          <a:noFill/>
        </p:spPr>
        <p:txBody>
          <a:bodyPr wrap="square" lIns="45720" tIns="36576" rIns="45720" bIns="0">
            <a:spAutoFit/>
          </a:bodyPr>
          <a:lstStyle/>
          <a:p>
            <a:pPr>
              <a:spcAft>
                <a:spcPts val="800"/>
              </a:spcAft>
              <a:defRPr sz="2100" b="0">
                <a:solidFill>
                  <a:srgbClr val="253C4C"/>
                </a:solidFill>
                <a:latin typeface="Aptos"/>
              </a:defRPr>
            </a:pPr>
            <a:r>
              <a:rPr sz="2400" dirty="0"/>
              <a:t>Health promotion enables people to increase control over their health and wellbeing and to reduce health inequalities (WHO, 1986). Key values include equity, empowerment, participation, prevention and partnership.</a:t>
            </a:r>
          </a:p>
          <a:p>
            <a:pPr>
              <a:spcAft>
                <a:spcPts val="800"/>
              </a:spcAft>
              <a:defRPr sz="2100" b="0">
                <a:solidFill>
                  <a:srgbClr val="253C4C"/>
                </a:solidFill>
                <a:latin typeface="Aptos"/>
              </a:defRPr>
            </a:pPr>
            <a:r>
              <a:rPr sz="2400" dirty="0"/>
              <a:t>Rest Connect is </a:t>
            </a:r>
            <a:r>
              <a:rPr sz="2800" dirty="0"/>
              <a:t>aligned</a:t>
            </a:r>
            <a:r>
              <a:rPr sz="2400" dirty="0"/>
              <a:t> with these values by:</a:t>
            </a:r>
          </a:p>
        </p:txBody>
      </p:sp>
      <p:sp>
        <p:nvSpPr>
          <p:cNvPr id="22" name="Rectangle 21"/>
          <p:cNvSpPr/>
          <p:nvPr/>
        </p:nvSpPr>
        <p:spPr>
          <a:xfrm>
            <a:off x="15297912" y="7680960"/>
            <a:ext cx="13295376" cy="1124712"/>
          </a:xfrm>
          <a:prstGeom prst="rect">
            <a:avLst/>
          </a:prstGeom>
          <a:solidFill>
            <a:srgbClr val="ED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5453359" y="7790688"/>
            <a:ext cx="3017520" cy="502920"/>
          </a:xfrm>
          <a:prstGeom prst="rect">
            <a:avLst/>
          </a:prstGeom>
          <a:noFill/>
        </p:spPr>
        <p:txBody>
          <a:bodyPr wrap="square" lIns="45720" tIns="36576" rIns="45720" bIns="0">
            <a:spAutoFit/>
          </a:bodyPr>
          <a:lstStyle/>
          <a:p>
            <a:pPr>
              <a:spcAft>
                <a:spcPts val="800"/>
              </a:spcAft>
              <a:defRPr sz="2100" b="1">
                <a:solidFill>
                  <a:srgbClr val="167C86"/>
                </a:solidFill>
                <a:latin typeface="Aptos"/>
              </a:defRPr>
            </a:pPr>
            <a:r>
              <a:t>Equity</a:t>
            </a:r>
          </a:p>
        </p:txBody>
      </p:sp>
      <p:sp>
        <p:nvSpPr>
          <p:cNvPr id="24" name="TextBox 23"/>
          <p:cNvSpPr txBox="1"/>
          <p:nvPr/>
        </p:nvSpPr>
        <p:spPr>
          <a:xfrm>
            <a:off x="18562320" y="7790688"/>
            <a:ext cx="9738360" cy="960120"/>
          </a:xfrm>
          <a:prstGeom prst="rect">
            <a:avLst/>
          </a:prstGeom>
          <a:noFill/>
        </p:spPr>
        <p:txBody>
          <a:bodyPr wrap="square" lIns="45720" tIns="36576" rIns="45720" bIns="0">
            <a:spAutoFit/>
          </a:bodyPr>
          <a:lstStyle/>
          <a:p>
            <a:pPr>
              <a:spcAft>
                <a:spcPts val="800"/>
              </a:spcAft>
              <a:defRPr sz="1900" b="0">
                <a:solidFill>
                  <a:srgbClr val="253C4C"/>
                </a:solidFill>
                <a:latin typeface="Aptos"/>
              </a:defRPr>
            </a:pPr>
            <a:r>
              <a:t>Designed to reduce digital inequalities through low-data access, offline use and translated content.</a:t>
            </a:r>
          </a:p>
        </p:txBody>
      </p:sp>
      <p:sp>
        <p:nvSpPr>
          <p:cNvPr id="25" name="Rectangle 24"/>
          <p:cNvSpPr/>
          <p:nvPr/>
        </p:nvSpPr>
        <p:spPr>
          <a:xfrm>
            <a:off x="15297912" y="8915400"/>
            <a:ext cx="13295376" cy="1124712"/>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5453359" y="9025128"/>
            <a:ext cx="3017520" cy="502920"/>
          </a:xfrm>
          <a:prstGeom prst="rect">
            <a:avLst/>
          </a:prstGeom>
          <a:noFill/>
        </p:spPr>
        <p:txBody>
          <a:bodyPr wrap="square" lIns="45720" tIns="36576" rIns="45720" bIns="0">
            <a:spAutoFit/>
          </a:bodyPr>
          <a:lstStyle/>
          <a:p>
            <a:pPr>
              <a:spcAft>
                <a:spcPts val="800"/>
              </a:spcAft>
              <a:defRPr sz="2100" b="1">
                <a:solidFill>
                  <a:srgbClr val="167C86"/>
                </a:solidFill>
                <a:latin typeface="Aptos"/>
              </a:defRPr>
            </a:pPr>
            <a:r>
              <a:t>Empowerment</a:t>
            </a:r>
          </a:p>
        </p:txBody>
      </p:sp>
      <p:sp>
        <p:nvSpPr>
          <p:cNvPr id="27" name="TextBox 26"/>
          <p:cNvSpPr txBox="1"/>
          <p:nvPr/>
        </p:nvSpPr>
        <p:spPr>
          <a:xfrm>
            <a:off x="18562320" y="9025128"/>
            <a:ext cx="9738360" cy="960120"/>
          </a:xfrm>
          <a:prstGeom prst="rect">
            <a:avLst/>
          </a:prstGeom>
          <a:noFill/>
        </p:spPr>
        <p:txBody>
          <a:bodyPr wrap="square" lIns="45720" tIns="36576" rIns="45720" bIns="0">
            <a:spAutoFit/>
          </a:bodyPr>
          <a:lstStyle/>
          <a:p>
            <a:pPr>
              <a:spcAft>
                <a:spcPts val="800"/>
              </a:spcAft>
              <a:defRPr sz="1900" b="0">
                <a:solidFill>
                  <a:srgbClr val="253C4C"/>
                </a:solidFill>
                <a:latin typeface="Aptos"/>
              </a:defRPr>
            </a:pPr>
            <a:r>
              <a:t>Builds knowledge, confidence and self-management skills.</a:t>
            </a:r>
          </a:p>
        </p:txBody>
      </p:sp>
      <p:sp>
        <p:nvSpPr>
          <p:cNvPr id="28" name="Rectangle 27"/>
          <p:cNvSpPr/>
          <p:nvPr/>
        </p:nvSpPr>
        <p:spPr>
          <a:xfrm>
            <a:off x="15297912" y="10149840"/>
            <a:ext cx="13295376" cy="1124712"/>
          </a:xfrm>
          <a:prstGeom prst="rect">
            <a:avLst/>
          </a:prstGeom>
          <a:solidFill>
            <a:srgbClr val="ED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5453359" y="10259567"/>
            <a:ext cx="3017520" cy="502920"/>
          </a:xfrm>
          <a:prstGeom prst="rect">
            <a:avLst/>
          </a:prstGeom>
          <a:noFill/>
        </p:spPr>
        <p:txBody>
          <a:bodyPr wrap="square" lIns="45720" tIns="36576" rIns="45720" bIns="0">
            <a:spAutoFit/>
          </a:bodyPr>
          <a:lstStyle/>
          <a:p>
            <a:pPr>
              <a:spcAft>
                <a:spcPts val="800"/>
              </a:spcAft>
              <a:defRPr sz="2100" b="1">
                <a:solidFill>
                  <a:srgbClr val="167C86"/>
                </a:solidFill>
                <a:latin typeface="Aptos"/>
              </a:defRPr>
            </a:pPr>
            <a:r>
              <a:t>Participation</a:t>
            </a:r>
          </a:p>
        </p:txBody>
      </p:sp>
      <p:sp>
        <p:nvSpPr>
          <p:cNvPr id="30" name="TextBox 29"/>
          <p:cNvSpPr txBox="1"/>
          <p:nvPr/>
        </p:nvSpPr>
        <p:spPr>
          <a:xfrm>
            <a:off x="18562320" y="10259567"/>
            <a:ext cx="9738360" cy="960120"/>
          </a:xfrm>
          <a:prstGeom prst="rect">
            <a:avLst/>
          </a:prstGeom>
          <a:noFill/>
        </p:spPr>
        <p:txBody>
          <a:bodyPr wrap="square" lIns="45720" tIns="36576" rIns="45720" bIns="0">
            <a:spAutoFit/>
          </a:bodyPr>
          <a:lstStyle/>
          <a:p>
            <a:pPr>
              <a:spcAft>
                <a:spcPts val="800"/>
              </a:spcAft>
              <a:defRPr sz="1900" b="0">
                <a:solidFill>
                  <a:srgbClr val="253C4C"/>
                </a:solidFill>
                <a:latin typeface="Aptos"/>
              </a:defRPr>
            </a:pPr>
            <a:r>
              <a:t>Co-designed with users from deprived communities.</a:t>
            </a:r>
          </a:p>
        </p:txBody>
      </p:sp>
      <p:sp>
        <p:nvSpPr>
          <p:cNvPr id="31" name="Rectangle 30"/>
          <p:cNvSpPr/>
          <p:nvPr/>
        </p:nvSpPr>
        <p:spPr>
          <a:xfrm>
            <a:off x="15297912" y="11384280"/>
            <a:ext cx="13295376" cy="1124712"/>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5453359" y="11494007"/>
            <a:ext cx="3017520" cy="502920"/>
          </a:xfrm>
          <a:prstGeom prst="rect">
            <a:avLst/>
          </a:prstGeom>
          <a:noFill/>
        </p:spPr>
        <p:txBody>
          <a:bodyPr wrap="square" lIns="45720" tIns="36576" rIns="45720" bIns="0">
            <a:spAutoFit/>
          </a:bodyPr>
          <a:lstStyle/>
          <a:p>
            <a:pPr>
              <a:spcAft>
                <a:spcPts val="800"/>
              </a:spcAft>
              <a:defRPr sz="2100" b="1">
                <a:solidFill>
                  <a:srgbClr val="167C86"/>
                </a:solidFill>
                <a:latin typeface="Aptos"/>
              </a:defRPr>
            </a:pPr>
            <a:r>
              <a:t>Prevention</a:t>
            </a:r>
          </a:p>
        </p:txBody>
      </p:sp>
      <p:sp>
        <p:nvSpPr>
          <p:cNvPr id="33" name="TextBox 32"/>
          <p:cNvSpPr txBox="1"/>
          <p:nvPr/>
        </p:nvSpPr>
        <p:spPr>
          <a:xfrm>
            <a:off x="18562320" y="11494007"/>
            <a:ext cx="9738360" cy="960120"/>
          </a:xfrm>
          <a:prstGeom prst="rect">
            <a:avLst/>
          </a:prstGeom>
          <a:noFill/>
        </p:spPr>
        <p:txBody>
          <a:bodyPr wrap="square" lIns="45720" tIns="36576" rIns="45720" bIns="0">
            <a:spAutoFit/>
          </a:bodyPr>
          <a:lstStyle/>
          <a:p>
            <a:pPr>
              <a:spcAft>
                <a:spcPts val="800"/>
              </a:spcAft>
              <a:defRPr sz="1900" b="0">
                <a:solidFill>
                  <a:srgbClr val="253C4C"/>
                </a:solidFill>
                <a:latin typeface="Aptos"/>
              </a:defRPr>
            </a:pPr>
            <a:r>
              <a:t>Supports early action to improve sleep and mental wellbeing.</a:t>
            </a:r>
          </a:p>
        </p:txBody>
      </p:sp>
      <p:sp>
        <p:nvSpPr>
          <p:cNvPr id="34" name="Rectangle 33"/>
          <p:cNvSpPr/>
          <p:nvPr/>
        </p:nvSpPr>
        <p:spPr>
          <a:xfrm>
            <a:off x="15297912" y="12618719"/>
            <a:ext cx="13295376" cy="1124712"/>
          </a:xfrm>
          <a:prstGeom prst="rect">
            <a:avLst/>
          </a:prstGeom>
          <a:solidFill>
            <a:srgbClr val="EDF4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15453359" y="12728447"/>
            <a:ext cx="3017520" cy="502920"/>
          </a:xfrm>
          <a:prstGeom prst="rect">
            <a:avLst/>
          </a:prstGeom>
          <a:noFill/>
        </p:spPr>
        <p:txBody>
          <a:bodyPr wrap="square" lIns="45720" tIns="36576" rIns="45720" bIns="0">
            <a:spAutoFit/>
          </a:bodyPr>
          <a:lstStyle/>
          <a:p>
            <a:pPr>
              <a:spcAft>
                <a:spcPts val="800"/>
              </a:spcAft>
              <a:defRPr sz="2100" b="1">
                <a:solidFill>
                  <a:srgbClr val="167C86"/>
                </a:solidFill>
                <a:latin typeface="Aptos"/>
              </a:defRPr>
            </a:pPr>
            <a:r>
              <a:t>Partnership</a:t>
            </a:r>
          </a:p>
        </p:txBody>
      </p:sp>
      <p:sp>
        <p:nvSpPr>
          <p:cNvPr id="36" name="TextBox 35"/>
          <p:cNvSpPr txBox="1"/>
          <p:nvPr/>
        </p:nvSpPr>
        <p:spPr>
          <a:xfrm>
            <a:off x="18562320" y="12728447"/>
            <a:ext cx="9738360" cy="960120"/>
          </a:xfrm>
          <a:prstGeom prst="rect">
            <a:avLst/>
          </a:prstGeom>
          <a:noFill/>
        </p:spPr>
        <p:txBody>
          <a:bodyPr wrap="square" lIns="45720" tIns="36576" rIns="45720" bIns="0">
            <a:spAutoFit/>
          </a:bodyPr>
          <a:lstStyle/>
          <a:p>
            <a:pPr>
              <a:spcAft>
                <a:spcPts val="800"/>
              </a:spcAft>
              <a:defRPr sz="1900" b="0">
                <a:solidFill>
                  <a:srgbClr val="253C4C"/>
                </a:solidFill>
                <a:latin typeface="Aptos"/>
              </a:defRPr>
            </a:pPr>
            <a:r>
              <a:t>Links to NHS, GP services and local community support (NHS England, 2023).</a:t>
            </a:r>
          </a:p>
        </p:txBody>
      </p:sp>
      <p:sp>
        <p:nvSpPr>
          <p:cNvPr id="37" name="Rectangle 36"/>
          <p:cNvSpPr/>
          <p:nvPr/>
        </p:nvSpPr>
        <p:spPr>
          <a:xfrm>
            <a:off x="15041880" y="14767559"/>
            <a:ext cx="13807440" cy="886968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15041880" y="14767559"/>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15224759" y="14840711"/>
            <a:ext cx="13441680" cy="5029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t>THE COM-B FRAMEWORK IN REST CONNECT</a:t>
            </a:r>
          </a:p>
        </p:txBody>
      </p:sp>
      <p:pic>
        <p:nvPicPr>
          <p:cNvPr id="40" name="Picture 39" descr="image.png"/>
          <p:cNvPicPr>
            <a:picLocks noChangeAspect="1"/>
          </p:cNvPicPr>
          <p:nvPr/>
        </p:nvPicPr>
        <p:blipFill>
          <a:blip r:embed="rId5"/>
          <a:stretch>
            <a:fillRect/>
          </a:stretch>
        </p:blipFill>
        <p:spPr>
          <a:xfrm>
            <a:off x="15243047" y="15526512"/>
            <a:ext cx="13405104" cy="7836408"/>
          </a:xfrm>
          <a:prstGeom prst="rect">
            <a:avLst/>
          </a:prstGeom>
        </p:spPr>
      </p:pic>
      <p:sp>
        <p:nvSpPr>
          <p:cNvPr id="41" name="Rectangle 40"/>
          <p:cNvSpPr/>
          <p:nvPr/>
        </p:nvSpPr>
        <p:spPr>
          <a:xfrm>
            <a:off x="29352240" y="4480560"/>
            <a:ext cx="13807440" cy="123444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29352240" y="4480560"/>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29535120" y="4553712"/>
            <a:ext cx="13441680" cy="5029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rPr dirty="0"/>
              <a:t>3  BEHAVIOURAL CHANGE THEORY: COM-B</a:t>
            </a:r>
          </a:p>
        </p:txBody>
      </p:sp>
      <p:sp>
        <p:nvSpPr>
          <p:cNvPr id="44" name="TextBox 43"/>
          <p:cNvSpPr txBox="1"/>
          <p:nvPr/>
        </p:nvSpPr>
        <p:spPr>
          <a:xfrm>
            <a:off x="29608272" y="5349240"/>
            <a:ext cx="13295376" cy="2293961"/>
          </a:xfrm>
          <a:prstGeom prst="rect">
            <a:avLst/>
          </a:prstGeom>
          <a:noFill/>
        </p:spPr>
        <p:txBody>
          <a:bodyPr wrap="square" lIns="45720" tIns="36576" rIns="45720" bIns="0">
            <a:spAutoFit/>
          </a:bodyPr>
          <a:lstStyle/>
          <a:p>
            <a:pPr>
              <a:spcAft>
                <a:spcPts val="800"/>
              </a:spcAft>
              <a:defRPr sz="2100" b="0">
                <a:solidFill>
                  <a:srgbClr val="253C4C"/>
                </a:solidFill>
                <a:latin typeface="Aptos"/>
              </a:defRPr>
            </a:pPr>
            <a:r>
              <a:rPr sz="2800"/>
              <a:t>The COM-B model suggests that behaviour is influenced by capability, opportunity and motivation (Michie, van Stralen and West, 2011).</a:t>
            </a:r>
          </a:p>
          <a:p>
            <a:pPr>
              <a:spcAft>
                <a:spcPts val="800"/>
              </a:spcAft>
              <a:defRPr sz="2100" b="0">
                <a:solidFill>
                  <a:srgbClr val="253C4C"/>
                </a:solidFill>
                <a:latin typeface="Aptos"/>
              </a:defRPr>
            </a:pPr>
            <a:r>
              <a:rPr sz="2800"/>
              <a:t>For a behaviour to occur, individuals need the psychological and physical capability, the social and physical opportunity, and the reflective and automatic motivation to perform it.</a:t>
            </a:r>
          </a:p>
        </p:txBody>
      </p:sp>
      <p:sp>
        <p:nvSpPr>
          <p:cNvPr id="45" name="TextBox 44"/>
          <p:cNvSpPr txBox="1"/>
          <p:nvPr/>
        </p:nvSpPr>
        <p:spPr>
          <a:xfrm>
            <a:off x="29608272" y="8321040"/>
            <a:ext cx="13295376" cy="548640"/>
          </a:xfrm>
          <a:prstGeom prst="rect">
            <a:avLst/>
          </a:prstGeom>
          <a:noFill/>
        </p:spPr>
        <p:txBody>
          <a:bodyPr wrap="square" lIns="45720" tIns="36576" rIns="45720" bIns="0">
            <a:spAutoFit/>
          </a:bodyPr>
          <a:lstStyle/>
          <a:p>
            <a:pPr>
              <a:spcAft>
                <a:spcPts val="800"/>
              </a:spcAft>
              <a:defRPr sz="2200" b="1">
                <a:solidFill>
                  <a:srgbClr val="167C86"/>
                </a:solidFill>
                <a:latin typeface="Aptos"/>
              </a:defRPr>
            </a:pPr>
            <a:r>
              <a:t>APPLICATION TO REST CONNECT</a:t>
            </a:r>
          </a:p>
        </p:txBody>
      </p:sp>
      <p:sp>
        <p:nvSpPr>
          <p:cNvPr id="46" name="Rectangle 45"/>
          <p:cNvSpPr/>
          <p:nvPr/>
        </p:nvSpPr>
        <p:spPr>
          <a:xfrm>
            <a:off x="29608272" y="9144000"/>
            <a:ext cx="4224528" cy="4251960"/>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29736288" y="9326880"/>
            <a:ext cx="3968496" cy="548640"/>
          </a:xfrm>
          <a:prstGeom prst="rect">
            <a:avLst/>
          </a:prstGeom>
          <a:noFill/>
        </p:spPr>
        <p:txBody>
          <a:bodyPr wrap="square" lIns="45720" tIns="36576" rIns="45720" bIns="0">
            <a:spAutoFit/>
          </a:bodyPr>
          <a:lstStyle/>
          <a:p>
            <a:pPr>
              <a:spcAft>
                <a:spcPts val="800"/>
              </a:spcAft>
              <a:defRPr sz="2000" b="1">
                <a:solidFill>
                  <a:srgbClr val="123C60"/>
                </a:solidFill>
                <a:latin typeface="Aptos"/>
              </a:defRPr>
            </a:pPr>
            <a:r>
              <a:rPr sz="3200" dirty="0"/>
              <a:t>CAPABILITY</a:t>
            </a:r>
          </a:p>
        </p:txBody>
      </p:sp>
      <p:sp>
        <p:nvSpPr>
          <p:cNvPr id="48" name="TextBox 47"/>
          <p:cNvSpPr txBox="1"/>
          <p:nvPr/>
        </p:nvSpPr>
        <p:spPr>
          <a:xfrm>
            <a:off x="29736288" y="9966960"/>
            <a:ext cx="3968496" cy="467820"/>
          </a:xfrm>
          <a:prstGeom prst="rect">
            <a:avLst/>
          </a:prstGeom>
          <a:noFill/>
        </p:spPr>
        <p:txBody>
          <a:bodyPr wrap="square" lIns="45720" tIns="36576" rIns="45720" bIns="0">
            <a:spAutoFit/>
          </a:bodyPr>
          <a:lstStyle/>
          <a:p>
            <a:pPr>
              <a:spcAft>
                <a:spcPts val="800"/>
              </a:spcAft>
              <a:defRPr sz="1600" b="0">
                <a:solidFill>
                  <a:srgbClr val="526773"/>
                </a:solidFill>
                <a:latin typeface="Aptos"/>
              </a:defRPr>
            </a:pPr>
            <a:r>
              <a:rPr sz="2800"/>
              <a:t>Knowledge and skills</a:t>
            </a:r>
          </a:p>
        </p:txBody>
      </p:sp>
      <p:sp>
        <p:nvSpPr>
          <p:cNvPr id="49" name="TextBox 48"/>
          <p:cNvSpPr txBox="1"/>
          <p:nvPr/>
        </p:nvSpPr>
        <p:spPr>
          <a:xfrm>
            <a:off x="29736288" y="10835640"/>
            <a:ext cx="3968496" cy="1719445"/>
          </a:xfrm>
          <a:prstGeom prst="rect">
            <a:avLst/>
          </a:prstGeom>
          <a:noFill/>
        </p:spPr>
        <p:txBody>
          <a:bodyPr wrap="square" lIns="45720" tIns="36576" rIns="45720" bIns="0">
            <a:spAutoFit/>
          </a:bodyPr>
          <a:lstStyle/>
          <a:p>
            <a:pPr>
              <a:spcAft>
                <a:spcPts val="800"/>
              </a:spcAft>
              <a:defRPr sz="1800" b="0">
                <a:solidFill>
                  <a:srgbClr val="253C4C"/>
                </a:solidFill>
                <a:latin typeface="Aptos"/>
              </a:defRPr>
            </a:pPr>
            <a:r>
              <a:rPr sz="2400"/>
              <a:t>• Sleep education</a:t>
            </a:r>
          </a:p>
          <a:p>
            <a:pPr>
              <a:spcAft>
                <a:spcPts val="800"/>
              </a:spcAft>
              <a:defRPr sz="1800" b="0">
                <a:solidFill>
                  <a:srgbClr val="253C4C"/>
                </a:solidFill>
                <a:latin typeface="Aptos"/>
              </a:defRPr>
            </a:pPr>
            <a:r>
              <a:rPr sz="2400"/>
              <a:t>• Relaxation techniques</a:t>
            </a:r>
          </a:p>
          <a:p>
            <a:pPr>
              <a:spcAft>
                <a:spcPts val="800"/>
              </a:spcAft>
              <a:defRPr sz="1800" b="0">
                <a:solidFill>
                  <a:srgbClr val="253C4C"/>
                </a:solidFill>
                <a:latin typeface="Aptos"/>
              </a:defRPr>
            </a:pPr>
            <a:r>
              <a:rPr sz="2400"/>
              <a:t>• Simple, personalised feedback</a:t>
            </a:r>
          </a:p>
        </p:txBody>
      </p:sp>
      <p:sp>
        <p:nvSpPr>
          <p:cNvPr id="50" name="Rectangle 49"/>
          <p:cNvSpPr/>
          <p:nvPr/>
        </p:nvSpPr>
        <p:spPr>
          <a:xfrm>
            <a:off x="34052256" y="9144000"/>
            <a:ext cx="4224528" cy="4251960"/>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34180272" y="9326880"/>
            <a:ext cx="3968496" cy="548640"/>
          </a:xfrm>
          <a:prstGeom prst="rect">
            <a:avLst/>
          </a:prstGeom>
          <a:noFill/>
        </p:spPr>
        <p:txBody>
          <a:bodyPr wrap="square" lIns="45720" tIns="36576" rIns="45720" bIns="0">
            <a:spAutoFit/>
          </a:bodyPr>
          <a:lstStyle/>
          <a:p>
            <a:pPr>
              <a:spcAft>
                <a:spcPts val="800"/>
              </a:spcAft>
              <a:defRPr sz="2000" b="1">
                <a:solidFill>
                  <a:srgbClr val="123C60"/>
                </a:solidFill>
                <a:latin typeface="Aptos"/>
              </a:defRPr>
            </a:pPr>
            <a:r>
              <a:rPr sz="3200"/>
              <a:t>OPPORTUNITY</a:t>
            </a:r>
          </a:p>
        </p:txBody>
      </p:sp>
      <p:sp>
        <p:nvSpPr>
          <p:cNvPr id="52" name="TextBox 51"/>
          <p:cNvSpPr txBox="1"/>
          <p:nvPr/>
        </p:nvSpPr>
        <p:spPr>
          <a:xfrm>
            <a:off x="34180272" y="9966960"/>
            <a:ext cx="3968496" cy="467820"/>
          </a:xfrm>
          <a:prstGeom prst="rect">
            <a:avLst/>
          </a:prstGeom>
          <a:noFill/>
        </p:spPr>
        <p:txBody>
          <a:bodyPr wrap="square" lIns="45720" tIns="36576" rIns="45720" bIns="0">
            <a:spAutoFit/>
          </a:bodyPr>
          <a:lstStyle/>
          <a:p>
            <a:pPr>
              <a:spcAft>
                <a:spcPts val="800"/>
              </a:spcAft>
              <a:defRPr sz="1600" b="0">
                <a:solidFill>
                  <a:srgbClr val="526773"/>
                </a:solidFill>
                <a:latin typeface="Aptos"/>
              </a:defRPr>
            </a:pPr>
            <a:r>
              <a:rPr sz="2800" dirty="0"/>
              <a:t>Environment and support</a:t>
            </a:r>
          </a:p>
        </p:txBody>
      </p:sp>
      <p:sp>
        <p:nvSpPr>
          <p:cNvPr id="53" name="TextBox 52"/>
          <p:cNvSpPr txBox="1"/>
          <p:nvPr/>
        </p:nvSpPr>
        <p:spPr>
          <a:xfrm>
            <a:off x="34180272" y="10835640"/>
            <a:ext cx="3968496" cy="1545038"/>
          </a:xfrm>
          <a:prstGeom prst="rect">
            <a:avLst/>
          </a:prstGeom>
          <a:noFill/>
        </p:spPr>
        <p:txBody>
          <a:bodyPr wrap="square" lIns="45720" tIns="36576" rIns="45720" bIns="0">
            <a:spAutoFit/>
          </a:bodyPr>
          <a:lstStyle/>
          <a:p>
            <a:pPr>
              <a:spcAft>
                <a:spcPts val="800"/>
              </a:spcAft>
              <a:defRPr sz="1800" b="0">
                <a:solidFill>
                  <a:srgbClr val="253C4C"/>
                </a:solidFill>
                <a:latin typeface="Aptos"/>
              </a:defRPr>
            </a:pPr>
            <a:r>
              <a:rPr dirty="0"/>
              <a:t>• Low-data app design</a:t>
            </a:r>
          </a:p>
          <a:p>
            <a:pPr>
              <a:spcAft>
                <a:spcPts val="800"/>
              </a:spcAft>
              <a:defRPr sz="1800" b="0">
                <a:solidFill>
                  <a:srgbClr val="253C4C"/>
                </a:solidFill>
                <a:latin typeface="Aptos"/>
              </a:defRPr>
            </a:pPr>
            <a:r>
              <a:rPr dirty="0"/>
              <a:t>• Offline diary use</a:t>
            </a:r>
          </a:p>
          <a:p>
            <a:pPr>
              <a:spcAft>
                <a:spcPts val="800"/>
              </a:spcAft>
              <a:defRPr sz="1800" b="0">
                <a:solidFill>
                  <a:srgbClr val="253C4C"/>
                </a:solidFill>
                <a:latin typeface="Aptos"/>
              </a:defRPr>
            </a:pPr>
            <a:r>
              <a:rPr dirty="0"/>
              <a:t>• Translated content</a:t>
            </a:r>
          </a:p>
          <a:p>
            <a:pPr>
              <a:spcAft>
                <a:spcPts val="800"/>
              </a:spcAft>
              <a:defRPr sz="1800" b="0">
                <a:solidFill>
                  <a:srgbClr val="253C4C"/>
                </a:solidFill>
                <a:latin typeface="Aptos"/>
              </a:defRPr>
            </a:pPr>
            <a:r>
              <a:rPr dirty="0"/>
              <a:t>• </a:t>
            </a:r>
            <a:r>
              <a:rPr sz="2400" dirty="0"/>
              <a:t>Signposting</a:t>
            </a:r>
            <a:r>
              <a:rPr dirty="0"/>
              <a:t> to local support</a:t>
            </a:r>
          </a:p>
        </p:txBody>
      </p:sp>
      <p:sp>
        <p:nvSpPr>
          <p:cNvPr id="54" name="Rectangle 53"/>
          <p:cNvSpPr/>
          <p:nvPr/>
        </p:nvSpPr>
        <p:spPr>
          <a:xfrm>
            <a:off x="38496240" y="9144000"/>
            <a:ext cx="4224528" cy="4251960"/>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38624256" y="9326880"/>
            <a:ext cx="3968496" cy="548640"/>
          </a:xfrm>
          <a:prstGeom prst="rect">
            <a:avLst/>
          </a:prstGeom>
          <a:noFill/>
        </p:spPr>
        <p:txBody>
          <a:bodyPr wrap="square" lIns="45720" tIns="36576" rIns="45720" bIns="0">
            <a:spAutoFit/>
          </a:bodyPr>
          <a:lstStyle/>
          <a:p>
            <a:pPr>
              <a:spcAft>
                <a:spcPts val="800"/>
              </a:spcAft>
              <a:defRPr sz="2000" b="1">
                <a:solidFill>
                  <a:srgbClr val="123C60"/>
                </a:solidFill>
                <a:latin typeface="Aptos"/>
              </a:defRPr>
            </a:pPr>
            <a:r>
              <a:rPr sz="3200" dirty="0"/>
              <a:t>MOTIVATION</a:t>
            </a:r>
          </a:p>
        </p:txBody>
      </p:sp>
      <p:sp>
        <p:nvSpPr>
          <p:cNvPr id="56" name="TextBox 55"/>
          <p:cNvSpPr txBox="1"/>
          <p:nvPr/>
        </p:nvSpPr>
        <p:spPr>
          <a:xfrm>
            <a:off x="38624256" y="9966960"/>
            <a:ext cx="3968496" cy="467820"/>
          </a:xfrm>
          <a:prstGeom prst="rect">
            <a:avLst/>
          </a:prstGeom>
          <a:noFill/>
        </p:spPr>
        <p:txBody>
          <a:bodyPr wrap="square" lIns="45720" tIns="36576" rIns="45720" bIns="0">
            <a:spAutoFit/>
          </a:bodyPr>
          <a:lstStyle/>
          <a:p>
            <a:pPr>
              <a:spcAft>
                <a:spcPts val="800"/>
              </a:spcAft>
              <a:defRPr sz="1600" b="0">
                <a:solidFill>
                  <a:srgbClr val="526773"/>
                </a:solidFill>
                <a:latin typeface="Aptos"/>
              </a:defRPr>
            </a:pPr>
            <a:r>
              <a:rPr dirty="0"/>
              <a:t>Goals and </a:t>
            </a:r>
            <a:r>
              <a:rPr sz="2800" dirty="0"/>
              <a:t>confidence</a:t>
            </a:r>
          </a:p>
        </p:txBody>
      </p:sp>
      <p:sp>
        <p:nvSpPr>
          <p:cNvPr id="57" name="TextBox 56"/>
          <p:cNvSpPr txBox="1"/>
          <p:nvPr/>
        </p:nvSpPr>
        <p:spPr>
          <a:xfrm>
            <a:off x="38624256" y="10835640"/>
            <a:ext cx="3968496" cy="1822037"/>
          </a:xfrm>
          <a:prstGeom prst="rect">
            <a:avLst/>
          </a:prstGeom>
          <a:noFill/>
        </p:spPr>
        <p:txBody>
          <a:bodyPr wrap="square" lIns="45720" tIns="36576" rIns="45720" bIns="0">
            <a:spAutoFit/>
          </a:bodyPr>
          <a:lstStyle/>
          <a:p>
            <a:pPr>
              <a:spcAft>
                <a:spcPts val="800"/>
              </a:spcAft>
              <a:defRPr sz="1800" b="0">
                <a:solidFill>
                  <a:srgbClr val="253C4C"/>
                </a:solidFill>
                <a:latin typeface="Aptos"/>
              </a:defRPr>
            </a:pPr>
            <a:r>
              <a:rPr sz="2400"/>
              <a:t>• Goal setting</a:t>
            </a:r>
          </a:p>
          <a:p>
            <a:pPr>
              <a:spcAft>
                <a:spcPts val="800"/>
              </a:spcAft>
              <a:defRPr sz="1800" b="0">
                <a:solidFill>
                  <a:srgbClr val="253C4C"/>
                </a:solidFill>
                <a:latin typeface="Aptos"/>
              </a:defRPr>
            </a:pPr>
            <a:r>
              <a:rPr sz="2400"/>
              <a:t>• Reminders</a:t>
            </a:r>
          </a:p>
          <a:p>
            <a:pPr>
              <a:spcAft>
                <a:spcPts val="800"/>
              </a:spcAft>
              <a:defRPr sz="1800" b="0">
                <a:solidFill>
                  <a:srgbClr val="253C4C"/>
                </a:solidFill>
                <a:latin typeface="Aptos"/>
              </a:defRPr>
            </a:pPr>
            <a:r>
              <a:rPr sz="2400"/>
              <a:t>• Progress tracking</a:t>
            </a:r>
          </a:p>
          <a:p>
            <a:pPr>
              <a:spcAft>
                <a:spcPts val="800"/>
              </a:spcAft>
              <a:defRPr sz="1800" b="0">
                <a:solidFill>
                  <a:srgbClr val="253C4C"/>
                </a:solidFill>
                <a:latin typeface="Aptos"/>
              </a:defRPr>
            </a:pPr>
            <a:r>
              <a:rPr sz="2400"/>
              <a:t>• Positive feedback</a:t>
            </a:r>
          </a:p>
        </p:txBody>
      </p:sp>
      <p:sp>
        <p:nvSpPr>
          <p:cNvPr id="58" name="TextBox 57"/>
          <p:cNvSpPr txBox="1"/>
          <p:nvPr/>
        </p:nvSpPr>
        <p:spPr>
          <a:xfrm>
            <a:off x="29608272" y="13624560"/>
            <a:ext cx="13295376" cy="502920"/>
          </a:xfrm>
          <a:prstGeom prst="rect">
            <a:avLst/>
          </a:prstGeom>
          <a:noFill/>
        </p:spPr>
        <p:txBody>
          <a:bodyPr wrap="square" lIns="45720" tIns="36576" rIns="45720" bIns="0">
            <a:spAutoFit/>
          </a:bodyPr>
          <a:lstStyle/>
          <a:p>
            <a:pPr>
              <a:spcAft>
                <a:spcPts val="800"/>
              </a:spcAft>
              <a:defRPr sz="3000" b="1">
                <a:solidFill>
                  <a:srgbClr val="167C86"/>
                </a:solidFill>
                <a:latin typeface="Aptos"/>
              </a:defRPr>
            </a:pPr>
            <a:r>
              <a:t>↓                       ↓                       ↓</a:t>
            </a:r>
          </a:p>
        </p:txBody>
      </p:sp>
      <p:sp>
        <p:nvSpPr>
          <p:cNvPr id="59" name="Rectangle 58"/>
          <p:cNvSpPr/>
          <p:nvPr/>
        </p:nvSpPr>
        <p:spPr>
          <a:xfrm>
            <a:off x="30358080" y="14356080"/>
            <a:ext cx="11795759" cy="1965960"/>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30632400" y="14538960"/>
            <a:ext cx="11247120" cy="45720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t>BEHAVIOUR</a:t>
            </a:r>
          </a:p>
        </p:txBody>
      </p:sp>
      <p:sp>
        <p:nvSpPr>
          <p:cNvPr id="61" name="TextBox 60"/>
          <p:cNvSpPr txBox="1"/>
          <p:nvPr/>
        </p:nvSpPr>
        <p:spPr>
          <a:xfrm>
            <a:off x="30632400" y="15087600"/>
            <a:ext cx="11247120" cy="1005840"/>
          </a:xfrm>
          <a:prstGeom prst="rect">
            <a:avLst/>
          </a:prstGeom>
          <a:noFill/>
        </p:spPr>
        <p:txBody>
          <a:bodyPr wrap="square" lIns="45720" tIns="36576" rIns="45720" bIns="0">
            <a:spAutoFit/>
          </a:bodyPr>
          <a:lstStyle/>
          <a:p>
            <a:pPr>
              <a:spcAft>
                <a:spcPts val="800"/>
              </a:spcAft>
              <a:defRPr sz="2000" b="0">
                <a:solidFill>
                  <a:srgbClr val="FFFFFF"/>
                </a:solidFill>
                <a:latin typeface="Aptos"/>
              </a:defRPr>
            </a:pPr>
            <a:r>
              <a:t>• Regular sleep routine     • Reduced screen use</a:t>
            </a:r>
          </a:p>
          <a:p>
            <a:pPr>
              <a:spcAft>
                <a:spcPts val="800"/>
              </a:spcAft>
              <a:defRPr sz="2000" b="0">
                <a:solidFill>
                  <a:srgbClr val="FFFFFF"/>
                </a:solidFill>
                <a:latin typeface="Aptos"/>
              </a:defRPr>
            </a:pPr>
            <a:r>
              <a:t>• Relaxation practice        • Help-seeking</a:t>
            </a:r>
          </a:p>
        </p:txBody>
      </p:sp>
      <p:sp>
        <p:nvSpPr>
          <p:cNvPr id="62" name="Rectangle 61"/>
          <p:cNvSpPr/>
          <p:nvPr/>
        </p:nvSpPr>
        <p:spPr>
          <a:xfrm>
            <a:off x="29352240" y="17236440"/>
            <a:ext cx="13807440" cy="6400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ectangle 62"/>
          <p:cNvSpPr/>
          <p:nvPr/>
        </p:nvSpPr>
        <p:spPr>
          <a:xfrm>
            <a:off x="29352240" y="17236440"/>
            <a:ext cx="13807440" cy="621792"/>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29535120" y="17309592"/>
            <a:ext cx="13441680" cy="502920"/>
          </a:xfrm>
          <a:prstGeom prst="rect">
            <a:avLst/>
          </a:prstGeom>
          <a:noFill/>
        </p:spPr>
        <p:txBody>
          <a:bodyPr wrap="square" lIns="45720" tIns="36576" rIns="45720" bIns="0">
            <a:spAutoFit/>
          </a:bodyPr>
          <a:lstStyle/>
          <a:p>
            <a:pPr>
              <a:spcAft>
                <a:spcPts val="800"/>
              </a:spcAft>
              <a:defRPr sz="2200" b="1">
                <a:solidFill>
                  <a:srgbClr val="FFFFFF"/>
                </a:solidFill>
                <a:latin typeface="Aptos"/>
              </a:defRPr>
            </a:pPr>
            <a:r>
              <a:t>5  CONCLUSION</a:t>
            </a:r>
          </a:p>
        </p:txBody>
      </p:sp>
      <p:sp>
        <p:nvSpPr>
          <p:cNvPr id="65" name="TextBox 64"/>
          <p:cNvSpPr txBox="1"/>
          <p:nvPr/>
        </p:nvSpPr>
        <p:spPr>
          <a:xfrm>
            <a:off x="29608272" y="18086832"/>
            <a:ext cx="13295376" cy="1329595"/>
          </a:xfrm>
          <a:prstGeom prst="rect">
            <a:avLst/>
          </a:prstGeom>
          <a:noFill/>
        </p:spPr>
        <p:txBody>
          <a:bodyPr wrap="square" lIns="45720" tIns="36576" rIns="45720" bIns="0">
            <a:spAutoFit/>
          </a:bodyPr>
          <a:lstStyle/>
          <a:p>
            <a:pPr>
              <a:spcAft>
                <a:spcPts val="800"/>
              </a:spcAft>
              <a:defRPr sz="2100" b="0">
                <a:solidFill>
                  <a:srgbClr val="253C4C"/>
                </a:solidFill>
                <a:latin typeface="Aptos"/>
              </a:defRPr>
            </a:pPr>
            <a:r>
              <a:rPr sz="2800"/>
              <a:t>Rest Connect could make digital health promotion more inclusive by combining practical sleep support, anxiety management and clear routes to local and professional help (NHS England, 2023).</a:t>
            </a:r>
          </a:p>
        </p:txBody>
      </p:sp>
      <p:sp>
        <p:nvSpPr>
          <p:cNvPr id="66" name="Rectangle 65"/>
          <p:cNvSpPr/>
          <p:nvPr/>
        </p:nvSpPr>
        <p:spPr>
          <a:xfrm>
            <a:off x="29608272" y="19933920"/>
            <a:ext cx="4224528" cy="3401568"/>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800" dirty="0"/>
          </a:p>
        </p:txBody>
      </p:sp>
      <p:sp>
        <p:nvSpPr>
          <p:cNvPr id="67" name="TextBox 66"/>
          <p:cNvSpPr txBox="1"/>
          <p:nvPr/>
        </p:nvSpPr>
        <p:spPr>
          <a:xfrm>
            <a:off x="29718000" y="20071080"/>
            <a:ext cx="3986784" cy="457200"/>
          </a:xfrm>
          <a:prstGeom prst="rect">
            <a:avLst/>
          </a:prstGeom>
          <a:noFill/>
        </p:spPr>
        <p:txBody>
          <a:bodyPr wrap="square" lIns="45720" tIns="36576" rIns="45720" bIns="0">
            <a:spAutoFit/>
          </a:bodyPr>
          <a:lstStyle/>
          <a:p>
            <a:pPr>
              <a:spcAft>
                <a:spcPts val="800"/>
              </a:spcAft>
              <a:defRPr sz="1900" b="1">
                <a:solidFill>
                  <a:srgbClr val="167C86"/>
                </a:solidFill>
                <a:latin typeface="Aptos"/>
              </a:defRPr>
            </a:pPr>
            <a:r>
              <a:t>POLICY</a:t>
            </a:r>
          </a:p>
        </p:txBody>
      </p:sp>
      <p:sp>
        <p:nvSpPr>
          <p:cNvPr id="68" name="TextBox 67"/>
          <p:cNvSpPr txBox="1"/>
          <p:nvPr/>
        </p:nvSpPr>
        <p:spPr>
          <a:xfrm>
            <a:off x="29718000" y="20619720"/>
            <a:ext cx="3986784" cy="2560320"/>
          </a:xfrm>
          <a:prstGeom prst="rect">
            <a:avLst/>
          </a:prstGeom>
          <a:noFill/>
        </p:spPr>
        <p:txBody>
          <a:bodyPr wrap="square" lIns="45720" tIns="36576" rIns="45720" bIns="0">
            <a:spAutoFit/>
          </a:bodyPr>
          <a:lstStyle/>
          <a:p>
            <a:pPr>
              <a:spcAft>
                <a:spcPts val="800"/>
              </a:spcAft>
              <a:defRPr sz="1600" b="0">
                <a:solidFill>
                  <a:srgbClr val="253C4C"/>
                </a:solidFill>
                <a:latin typeface="Aptos"/>
              </a:defRPr>
            </a:pPr>
            <a:r>
              <a:rPr sz="2400" dirty="0"/>
              <a:t>• Reduce digital exclusion</a:t>
            </a:r>
          </a:p>
          <a:p>
            <a:pPr>
              <a:spcAft>
                <a:spcPts val="800"/>
              </a:spcAft>
              <a:defRPr sz="1600" b="0">
                <a:solidFill>
                  <a:srgbClr val="253C4C"/>
                </a:solidFill>
                <a:latin typeface="Aptos"/>
              </a:defRPr>
            </a:pPr>
            <a:r>
              <a:rPr sz="2400" dirty="0"/>
              <a:t>• Integrate digital sleep support into NHS services</a:t>
            </a:r>
          </a:p>
          <a:p>
            <a:pPr>
              <a:spcAft>
                <a:spcPts val="800"/>
              </a:spcAft>
              <a:defRPr sz="1600" b="0">
                <a:solidFill>
                  <a:srgbClr val="253C4C"/>
                </a:solidFill>
                <a:latin typeface="Aptos"/>
              </a:defRPr>
            </a:pPr>
            <a:r>
              <a:rPr sz="2400" dirty="0"/>
              <a:t>• Address wider social determinants of health</a:t>
            </a:r>
          </a:p>
          <a:p>
            <a:pPr>
              <a:spcAft>
                <a:spcPts val="800"/>
              </a:spcAft>
              <a:defRPr sz="1600" b="0">
                <a:solidFill>
                  <a:srgbClr val="253C4C"/>
                </a:solidFill>
                <a:latin typeface="Aptos"/>
              </a:defRPr>
            </a:pPr>
            <a:r>
              <a:rPr sz="2400" dirty="0"/>
              <a:t>(Marmot et al., 2020).</a:t>
            </a:r>
          </a:p>
        </p:txBody>
      </p:sp>
      <p:sp>
        <p:nvSpPr>
          <p:cNvPr id="69" name="Rectangle 68"/>
          <p:cNvSpPr/>
          <p:nvPr/>
        </p:nvSpPr>
        <p:spPr>
          <a:xfrm>
            <a:off x="34052256" y="19933920"/>
            <a:ext cx="4224528" cy="3401568"/>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34161984" y="20071080"/>
            <a:ext cx="3986784" cy="457200"/>
          </a:xfrm>
          <a:prstGeom prst="rect">
            <a:avLst/>
          </a:prstGeom>
          <a:noFill/>
        </p:spPr>
        <p:txBody>
          <a:bodyPr wrap="square" lIns="45720" tIns="36576" rIns="45720" bIns="0">
            <a:spAutoFit/>
          </a:bodyPr>
          <a:lstStyle/>
          <a:p>
            <a:pPr>
              <a:spcAft>
                <a:spcPts val="800"/>
              </a:spcAft>
              <a:defRPr sz="1900" b="1">
                <a:solidFill>
                  <a:srgbClr val="167C86"/>
                </a:solidFill>
                <a:latin typeface="Aptos"/>
              </a:defRPr>
            </a:pPr>
            <a:r>
              <a:t>EDUCATION</a:t>
            </a:r>
          </a:p>
        </p:txBody>
      </p:sp>
      <p:sp>
        <p:nvSpPr>
          <p:cNvPr id="71" name="TextBox 70"/>
          <p:cNvSpPr txBox="1"/>
          <p:nvPr/>
        </p:nvSpPr>
        <p:spPr>
          <a:xfrm>
            <a:off x="34161984" y="20619720"/>
            <a:ext cx="3986784" cy="2560320"/>
          </a:xfrm>
          <a:prstGeom prst="rect">
            <a:avLst/>
          </a:prstGeom>
          <a:noFill/>
        </p:spPr>
        <p:txBody>
          <a:bodyPr wrap="square" lIns="45720" tIns="36576" rIns="45720" bIns="0">
            <a:spAutoFit/>
          </a:bodyPr>
          <a:lstStyle/>
          <a:p>
            <a:pPr>
              <a:spcAft>
                <a:spcPts val="800"/>
              </a:spcAft>
              <a:defRPr sz="1600" b="0">
                <a:solidFill>
                  <a:srgbClr val="253C4C"/>
                </a:solidFill>
                <a:latin typeface="Aptos"/>
              </a:defRPr>
            </a:pPr>
            <a:r>
              <a:rPr sz="2400" dirty="0"/>
              <a:t>• Improve public knowledge about sleep and anxiety</a:t>
            </a:r>
          </a:p>
          <a:p>
            <a:pPr>
              <a:spcAft>
                <a:spcPts val="800"/>
              </a:spcAft>
              <a:defRPr sz="1600" b="0">
                <a:solidFill>
                  <a:srgbClr val="253C4C"/>
                </a:solidFill>
                <a:latin typeface="Aptos"/>
              </a:defRPr>
            </a:pPr>
            <a:r>
              <a:rPr sz="2400" dirty="0"/>
              <a:t>• Provide digital skills support</a:t>
            </a:r>
          </a:p>
          <a:p>
            <a:pPr>
              <a:spcAft>
                <a:spcPts val="800"/>
              </a:spcAft>
              <a:defRPr sz="1600" b="0">
                <a:solidFill>
                  <a:srgbClr val="253C4C"/>
                </a:solidFill>
                <a:latin typeface="Aptos"/>
              </a:defRPr>
            </a:pPr>
            <a:r>
              <a:rPr sz="2400" dirty="0"/>
              <a:t>• Use plain-language and culturally sensitive content</a:t>
            </a:r>
          </a:p>
          <a:p>
            <a:pPr>
              <a:spcAft>
                <a:spcPts val="800"/>
              </a:spcAft>
              <a:defRPr sz="1600" b="0">
                <a:solidFill>
                  <a:srgbClr val="253C4C"/>
                </a:solidFill>
                <a:latin typeface="Aptos"/>
              </a:defRPr>
            </a:pPr>
            <a:r>
              <a:rPr sz="2400" dirty="0"/>
              <a:t>(NHS England, 2023).</a:t>
            </a:r>
          </a:p>
        </p:txBody>
      </p:sp>
      <p:sp>
        <p:nvSpPr>
          <p:cNvPr id="72" name="Rectangle 71"/>
          <p:cNvSpPr/>
          <p:nvPr/>
        </p:nvSpPr>
        <p:spPr>
          <a:xfrm>
            <a:off x="38496240" y="19933920"/>
            <a:ext cx="4224528" cy="3401568"/>
          </a:xfrm>
          <a:prstGeom prst="rect">
            <a:avLst/>
          </a:prstGeom>
          <a:solidFill>
            <a:srgbClr val="ED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TextBox 72"/>
          <p:cNvSpPr txBox="1"/>
          <p:nvPr/>
        </p:nvSpPr>
        <p:spPr>
          <a:xfrm>
            <a:off x="38605968" y="20071080"/>
            <a:ext cx="3986784" cy="457200"/>
          </a:xfrm>
          <a:prstGeom prst="rect">
            <a:avLst/>
          </a:prstGeom>
          <a:noFill/>
        </p:spPr>
        <p:txBody>
          <a:bodyPr wrap="square" lIns="45720" tIns="36576" rIns="45720" bIns="0">
            <a:spAutoFit/>
          </a:bodyPr>
          <a:lstStyle/>
          <a:p>
            <a:pPr>
              <a:spcAft>
                <a:spcPts val="800"/>
              </a:spcAft>
              <a:defRPr sz="1900" b="1">
                <a:solidFill>
                  <a:srgbClr val="167C86"/>
                </a:solidFill>
                <a:latin typeface="Aptos"/>
              </a:defRPr>
            </a:pPr>
            <a:r>
              <a:t>RESEARCH</a:t>
            </a:r>
          </a:p>
        </p:txBody>
      </p:sp>
      <p:sp>
        <p:nvSpPr>
          <p:cNvPr id="74" name="TextBox 73"/>
          <p:cNvSpPr txBox="1"/>
          <p:nvPr/>
        </p:nvSpPr>
        <p:spPr>
          <a:xfrm>
            <a:off x="38605968" y="20619720"/>
            <a:ext cx="3986784" cy="2930033"/>
          </a:xfrm>
          <a:prstGeom prst="rect">
            <a:avLst/>
          </a:prstGeom>
          <a:noFill/>
        </p:spPr>
        <p:txBody>
          <a:bodyPr wrap="square" lIns="45720" tIns="36576" rIns="45720" bIns="0">
            <a:spAutoFit/>
          </a:bodyPr>
          <a:lstStyle/>
          <a:p>
            <a:pPr>
              <a:spcAft>
                <a:spcPts val="800"/>
              </a:spcAft>
              <a:defRPr sz="1600" b="0">
                <a:solidFill>
                  <a:srgbClr val="253C4C"/>
                </a:solidFill>
                <a:latin typeface="Aptos"/>
              </a:defRPr>
            </a:pPr>
            <a:r>
              <a:rPr sz="2400"/>
              <a:t>• Evaluate effectiveness, engagement and equity</a:t>
            </a:r>
          </a:p>
          <a:p>
            <a:pPr>
              <a:spcAft>
                <a:spcPts val="800"/>
              </a:spcAft>
              <a:defRPr sz="1600" b="0">
                <a:solidFill>
                  <a:srgbClr val="253C4C"/>
                </a:solidFill>
                <a:latin typeface="Aptos"/>
              </a:defRPr>
            </a:pPr>
            <a:r>
              <a:rPr sz="2400"/>
              <a:t>• Explore long-term impact on sleep and anxiety</a:t>
            </a:r>
          </a:p>
          <a:p>
            <a:pPr>
              <a:spcAft>
                <a:spcPts val="800"/>
              </a:spcAft>
              <a:defRPr sz="1600" b="0">
                <a:solidFill>
                  <a:srgbClr val="253C4C"/>
                </a:solidFill>
                <a:latin typeface="Aptos"/>
              </a:defRPr>
            </a:pPr>
            <a:r>
              <a:rPr sz="2400"/>
              <a:t>• Involve users in co-design and evaluation</a:t>
            </a:r>
          </a:p>
          <a:p>
            <a:pPr>
              <a:spcAft>
                <a:spcPts val="800"/>
              </a:spcAft>
              <a:defRPr sz="1600" b="0">
                <a:solidFill>
                  <a:srgbClr val="253C4C"/>
                </a:solidFill>
                <a:latin typeface="Aptos"/>
              </a:defRPr>
            </a:pPr>
            <a:r>
              <a:rPr sz="2400"/>
              <a:t>(NICE, 2022).</a:t>
            </a:r>
          </a:p>
        </p:txBody>
      </p:sp>
      <p:sp>
        <p:nvSpPr>
          <p:cNvPr id="75" name="Rectangle 74"/>
          <p:cNvSpPr/>
          <p:nvPr/>
        </p:nvSpPr>
        <p:spPr>
          <a:xfrm>
            <a:off x="731520" y="24048720"/>
            <a:ext cx="42428160" cy="548640"/>
          </a:xfrm>
          <a:prstGeom prst="rect">
            <a:avLst/>
          </a:prstGeom>
          <a:solidFill>
            <a:srgbClr val="123C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6" name="TextBox 75"/>
          <p:cNvSpPr txBox="1"/>
          <p:nvPr/>
        </p:nvSpPr>
        <p:spPr>
          <a:xfrm>
            <a:off x="914400" y="24023891"/>
            <a:ext cx="42062400" cy="467820"/>
          </a:xfrm>
          <a:prstGeom prst="rect">
            <a:avLst/>
          </a:prstGeom>
          <a:noFill/>
        </p:spPr>
        <p:txBody>
          <a:bodyPr wrap="square" lIns="45720" tIns="36576" rIns="45720" bIns="0">
            <a:spAutoFit/>
          </a:bodyPr>
          <a:lstStyle/>
          <a:p>
            <a:pPr>
              <a:spcAft>
                <a:spcPts val="800"/>
              </a:spcAft>
              <a:defRPr sz="1900" b="1">
                <a:solidFill>
                  <a:srgbClr val="FFFFFF"/>
                </a:solidFill>
                <a:latin typeface="Aptos"/>
              </a:defRPr>
            </a:pPr>
            <a:r>
              <a:rPr sz="2800" dirty="0"/>
              <a:t>REFERENCES  </a:t>
            </a:r>
          </a:p>
        </p:txBody>
      </p:sp>
      <p:sp>
        <p:nvSpPr>
          <p:cNvPr id="77" name="TextBox 76"/>
          <p:cNvSpPr txBox="1"/>
          <p:nvPr/>
        </p:nvSpPr>
        <p:spPr>
          <a:xfrm>
            <a:off x="914400" y="24780240"/>
            <a:ext cx="13533120" cy="3401957"/>
          </a:xfrm>
          <a:prstGeom prst="rect">
            <a:avLst/>
          </a:prstGeom>
          <a:noFill/>
        </p:spPr>
        <p:txBody>
          <a:bodyPr wrap="square" lIns="45720" tIns="36576" rIns="45720" bIns="0">
            <a:spAutoFit/>
          </a:bodyPr>
          <a:lstStyle/>
          <a:p>
            <a:pPr>
              <a:spcAft>
                <a:spcPts val="800"/>
              </a:spcAft>
              <a:defRPr sz="1350" b="0">
                <a:solidFill>
                  <a:srgbClr val="253C4C"/>
                </a:solidFill>
                <a:latin typeface="Aptos"/>
              </a:defRPr>
            </a:pPr>
            <a:r>
              <a:rPr sz="2400"/>
              <a:t>1. Big Health (2026) Sleepio. Available at: https://www.bighealth.com (Accessed: 8 March 2026).</a:t>
            </a:r>
          </a:p>
          <a:p>
            <a:pPr>
              <a:spcAft>
                <a:spcPts val="800"/>
              </a:spcAft>
              <a:defRPr sz="1350" b="0">
                <a:solidFill>
                  <a:srgbClr val="253C4C"/>
                </a:solidFill>
                <a:latin typeface="Aptos"/>
              </a:defRPr>
            </a:pPr>
            <a:r>
              <a:rPr sz="2400"/>
              <a:t>2. Espie, C.A. et al. (2019) ‘Digital cognitive behavioural therapy for insomnia’, The Lancet Digital Health, 1(2), pp. e51–e60.</a:t>
            </a:r>
          </a:p>
          <a:p>
            <a:pPr>
              <a:spcAft>
                <a:spcPts val="800"/>
              </a:spcAft>
              <a:defRPr sz="1350" b="0">
                <a:solidFill>
                  <a:srgbClr val="253C4C"/>
                </a:solidFill>
                <a:latin typeface="Aptos"/>
              </a:defRPr>
            </a:pPr>
            <a:r>
              <a:rPr sz="2400"/>
              <a:t>3. Henry, A.L. et al. (2023) ‘Improvements in sleep and later reductions in anxiety: analysis of Sleepio trials’, Journal of Sleep Research, 32(4), e13892.</a:t>
            </a:r>
          </a:p>
          <a:p>
            <a:pPr>
              <a:spcAft>
                <a:spcPts val="800"/>
              </a:spcAft>
              <a:defRPr sz="1350" b="0">
                <a:solidFill>
                  <a:srgbClr val="253C4C"/>
                </a:solidFill>
                <a:latin typeface="Aptos"/>
              </a:defRPr>
            </a:pPr>
            <a:r>
              <a:rPr sz="2400"/>
              <a:t>4. Marmot, M. et al. (2020) Health Equity in England: The Marmot Review 10 Years On. London: Institute of Health Equity.</a:t>
            </a:r>
          </a:p>
          <a:p>
            <a:pPr>
              <a:spcAft>
                <a:spcPts val="800"/>
              </a:spcAft>
              <a:defRPr sz="1350" b="0">
                <a:solidFill>
                  <a:srgbClr val="253C4C"/>
                </a:solidFill>
                <a:latin typeface="Aptos"/>
              </a:defRPr>
            </a:pPr>
            <a:r>
              <a:rPr sz="2400"/>
              <a:t>5. Mental Health Foundation (2025) Sleep and mental health. London: Mental Health Foundation.</a:t>
            </a:r>
          </a:p>
        </p:txBody>
      </p:sp>
      <p:sp>
        <p:nvSpPr>
          <p:cNvPr id="78" name="TextBox 77"/>
          <p:cNvSpPr txBox="1"/>
          <p:nvPr/>
        </p:nvSpPr>
        <p:spPr>
          <a:xfrm>
            <a:off x="15179040" y="24780240"/>
            <a:ext cx="13533120" cy="3032625"/>
          </a:xfrm>
          <a:prstGeom prst="rect">
            <a:avLst/>
          </a:prstGeom>
          <a:noFill/>
        </p:spPr>
        <p:txBody>
          <a:bodyPr wrap="square" lIns="45720" tIns="36576" rIns="45720" bIns="0">
            <a:spAutoFit/>
          </a:bodyPr>
          <a:lstStyle/>
          <a:p>
            <a:pPr>
              <a:spcAft>
                <a:spcPts val="800"/>
              </a:spcAft>
              <a:defRPr sz="1350" b="0">
                <a:solidFill>
                  <a:srgbClr val="253C4C"/>
                </a:solidFill>
                <a:latin typeface="Aptos"/>
              </a:defRPr>
            </a:pPr>
            <a:r>
              <a:rPr sz="2400"/>
              <a:t>6. Michie, S., van Stralen, M.M. and West, R. (2011) ‘The behaviour change wheel: a new method for characterising and designing behaviour change interventions’, Implementation Science, 6, 42.</a:t>
            </a:r>
          </a:p>
          <a:p>
            <a:pPr>
              <a:spcAft>
                <a:spcPts val="800"/>
              </a:spcAft>
              <a:defRPr sz="1350" b="0">
                <a:solidFill>
                  <a:srgbClr val="253C4C"/>
                </a:solidFill>
                <a:latin typeface="Aptos"/>
              </a:defRPr>
            </a:pPr>
            <a:r>
              <a:rPr sz="2400"/>
              <a:t>7. National Institute for Health and Care Excellence (2024) Insomnia: diagnosis and management. NICE Guideline NG222.</a:t>
            </a:r>
          </a:p>
          <a:p>
            <a:pPr>
              <a:spcAft>
                <a:spcPts val="800"/>
              </a:spcAft>
              <a:defRPr sz="1350" b="0">
                <a:solidFill>
                  <a:srgbClr val="253C4C"/>
                </a:solidFill>
                <a:latin typeface="Aptos"/>
              </a:defRPr>
            </a:pPr>
            <a:r>
              <a:rPr sz="2400"/>
              <a:t>8. NICE (2022) Evidence standards framework for digital health technologies.</a:t>
            </a:r>
          </a:p>
          <a:p>
            <a:pPr>
              <a:spcAft>
                <a:spcPts val="800"/>
              </a:spcAft>
              <a:defRPr sz="1350" b="0">
                <a:solidFill>
                  <a:srgbClr val="253C4C"/>
                </a:solidFill>
                <a:latin typeface="Aptos"/>
              </a:defRPr>
            </a:pPr>
            <a:r>
              <a:rPr sz="2400"/>
              <a:t>9. NHS England (2023) Expanding digital mental health services to improve access.</a:t>
            </a:r>
          </a:p>
          <a:p>
            <a:pPr>
              <a:spcAft>
                <a:spcPts val="800"/>
              </a:spcAft>
              <a:defRPr sz="1350" b="0">
                <a:solidFill>
                  <a:srgbClr val="253C4C"/>
                </a:solidFill>
                <a:latin typeface="Aptos"/>
              </a:defRPr>
            </a:pPr>
            <a:r>
              <a:rPr sz="2400"/>
              <a:t>10. Ofcom (2022) Digital exclusion in the UK. London: Ofcom.</a:t>
            </a:r>
          </a:p>
        </p:txBody>
      </p:sp>
      <p:sp>
        <p:nvSpPr>
          <p:cNvPr id="79" name="TextBox 78"/>
          <p:cNvSpPr txBox="1"/>
          <p:nvPr/>
        </p:nvSpPr>
        <p:spPr>
          <a:xfrm>
            <a:off x="29443680" y="24780240"/>
            <a:ext cx="13533120" cy="3401957"/>
          </a:xfrm>
          <a:prstGeom prst="rect">
            <a:avLst/>
          </a:prstGeom>
          <a:noFill/>
        </p:spPr>
        <p:txBody>
          <a:bodyPr wrap="square" lIns="45720" tIns="36576" rIns="45720" bIns="0">
            <a:spAutoFit/>
          </a:bodyPr>
          <a:lstStyle/>
          <a:p>
            <a:pPr>
              <a:spcAft>
                <a:spcPts val="800"/>
              </a:spcAft>
              <a:defRPr sz="1350" b="0">
                <a:solidFill>
                  <a:srgbClr val="253C4C"/>
                </a:solidFill>
                <a:latin typeface="Aptos"/>
              </a:defRPr>
            </a:pPr>
            <a:r>
              <a:rPr sz="2400"/>
              <a:t>11. UK Parliament (2024) Digital exclusion: impact and policy options. London: House of Commons Library.</a:t>
            </a:r>
          </a:p>
          <a:p>
            <a:pPr>
              <a:spcAft>
                <a:spcPts val="800"/>
              </a:spcAft>
              <a:defRPr sz="1350" b="0">
                <a:solidFill>
                  <a:srgbClr val="253C4C"/>
                </a:solidFill>
                <a:latin typeface="Aptos"/>
              </a:defRPr>
            </a:pPr>
            <a:r>
              <a:rPr sz="2400"/>
              <a:t>12. World Health Organization (1986) Ottawa Charter for Health Promotion. Geneva: WHO.</a:t>
            </a:r>
          </a:p>
          <a:p>
            <a:pPr>
              <a:spcAft>
                <a:spcPts val="800"/>
              </a:spcAft>
              <a:defRPr sz="1350" b="0">
                <a:solidFill>
                  <a:srgbClr val="253C4C"/>
                </a:solidFill>
                <a:latin typeface="Aptos"/>
              </a:defRPr>
            </a:pPr>
            <a:r>
              <a:rPr sz="2400"/>
              <a:t>13. World Health Organization (2021) Digital health and health equity. Geneva: WHO.</a:t>
            </a:r>
          </a:p>
          <a:p>
            <a:pPr>
              <a:spcAft>
                <a:spcPts val="800"/>
              </a:spcAft>
              <a:defRPr sz="1350" b="0">
                <a:solidFill>
                  <a:srgbClr val="253C4C"/>
                </a:solidFill>
                <a:latin typeface="Aptos"/>
              </a:defRPr>
            </a:pPr>
            <a:r>
              <a:rPr sz="2400"/>
              <a:t>14. Kroenke, K. et al. (2007) ‘The GAD-7: a brief measure for anxiety’, Archives of Internal Medicine, 166(10), 1092–1097.</a:t>
            </a:r>
          </a:p>
          <a:p>
            <a:pPr>
              <a:spcAft>
                <a:spcPts val="800"/>
              </a:spcAft>
              <a:defRPr sz="1350" b="0">
                <a:solidFill>
                  <a:srgbClr val="253C4C"/>
                </a:solidFill>
                <a:latin typeface="Aptos"/>
              </a:defRPr>
            </a:pPr>
            <a:r>
              <a:rPr sz="2400"/>
              <a:t>15. Bastien, C.H. et al. (2001) ‘Validation of the Insomnia Severity Index’, Sleep Medicine, 2(4), 297–307.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1052</Words>
  <Application>Microsoft Office PowerPoint</Application>
  <PresentationFormat>Custom</PresentationFormat>
  <Paragraphs>83</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 Connect — Complete Editable Poster</dc:title>
  <dc:subject/>
  <dc:creator>Priya Odedra</dc:creator>
  <cp:keywords/>
  <dc:description>generated using python-pptx</dc:description>
  <cp:lastModifiedBy>Vaishnavi Ranmalbhai Odedra (2541605)</cp:lastModifiedBy>
  <cp:revision>4</cp:revision>
  <dcterms:created xsi:type="dcterms:W3CDTF">2013-01-27T09:14:16Z</dcterms:created>
  <dcterms:modified xsi:type="dcterms:W3CDTF">2026-10-23T08:40:06Z</dcterms:modified>
  <cp:category/>
</cp:coreProperties>
</file>