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56" r:id="rId2"/>
    <p:sldId id="257" r:id="rId3"/>
    <p:sldId id="258" r:id="rId4"/>
    <p:sldId id="259" r:id="rId5"/>
    <p:sldId id="263" r:id="rId6"/>
    <p:sldId id="260" r:id="rId7"/>
    <p:sldId id="261" r:id="rId8"/>
    <p:sldId id="262" r:id="rId9"/>
    <p:sldId id="264" r:id="rId10"/>
    <p:sldId id="265" r:id="rId11"/>
    <p:sldId id="266" r:id="rId12"/>
    <p:sldId id="271" r:id="rId13"/>
    <p:sldId id="267" r:id="rId14"/>
    <p:sldId id="268" r:id="rId15"/>
    <p:sldId id="269" r:id="rId16"/>
    <p:sldId id="270"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77411F7-DB55-4CEB-97BD-F6FE6AF74B4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411F7-DB55-4CEB-97BD-F6FE6AF74B4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411F7-DB55-4CEB-97BD-F6FE6AF74B4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7411F7-DB55-4CEB-97BD-F6FE6AF74B4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7411F7-DB55-4CEB-97BD-F6FE6AF74B4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7411F7-DB55-4CEB-97BD-F6FE6AF74B4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7411F7-DB55-4CEB-97BD-F6FE6AF74B4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7411F7-DB55-4CEB-97BD-F6FE6AF74B4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77411F7-DB55-4CEB-97BD-F6FE6AF74B41}"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411F7-DB55-4CEB-97BD-F6FE6AF74B4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8B917E-ABD4-492F-A7DF-BC6C83101453}" type="datetimeFigureOut">
              <a:rPr lang="en-GB" smtClean="0"/>
              <a:pPr/>
              <a:t>11/11/2013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411F7-DB55-4CEB-97BD-F6FE6AF74B4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08B917E-ABD4-492F-A7DF-BC6C83101453}" type="datetimeFigureOut">
              <a:rPr lang="en-GB" smtClean="0"/>
              <a:pPr/>
              <a:t>11/11/2013</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77411F7-DB55-4CEB-97BD-F6FE6AF74B41}"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HUSK6002 for Classics students</a:t>
            </a:r>
            <a:endParaRPr lang="en-GB" dirty="0"/>
          </a:p>
        </p:txBody>
      </p:sp>
      <p:sp>
        <p:nvSpPr>
          <p:cNvPr id="3" name="Subtitle 2"/>
          <p:cNvSpPr>
            <a:spLocks noGrp="1"/>
          </p:cNvSpPr>
          <p:nvPr>
            <p:ph type="subTitle" idx="1"/>
          </p:nvPr>
        </p:nvSpPr>
        <p:spPr/>
        <p:txBody>
          <a:bodyPr/>
          <a:lstStyle/>
          <a:p>
            <a:r>
              <a:rPr lang="en-GB" dirty="0" smtClean="0"/>
              <a:t>Class 9: Achieving criticism II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Criticism of modern scholarship</a:t>
            </a:r>
            <a:endParaRPr lang="en-GB" dirty="0"/>
          </a:p>
        </p:txBody>
      </p:sp>
      <p:sp>
        <p:nvSpPr>
          <p:cNvPr id="3" name="Content Placeholder 2"/>
          <p:cNvSpPr>
            <a:spLocks noGrp="1"/>
          </p:cNvSpPr>
          <p:nvPr>
            <p:ph idx="1"/>
          </p:nvPr>
        </p:nvSpPr>
        <p:spPr/>
        <p:txBody>
          <a:bodyPr/>
          <a:lstStyle/>
          <a:p>
            <a:r>
              <a:rPr lang="en-GB" dirty="0" smtClean="0"/>
              <a:t>Main issues:</a:t>
            </a:r>
          </a:p>
          <a:p>
            <a:pPr lvl="1"/>
            <a:r>
              <a:rPr lang="en-GB" dirty="0" smtClean="0"/>
              <a:t>Dates</a:t>
            </a:r>
          </a:p>
          <a:p>
            <a:pPr lvl="1"/>
            <a:r>
              <a:rPr lang="en-GB" dirty="0" smtClean="0"/>
              <a:t>Debates</a:t>
            </a:r>
          </a:p>
          <a:p>
            <a:pPr lvl="1"/>
            <a:r>
              <a:rPr lang="en-GB" dirty="0" smtClean="0"/>
              <a:t>Use of sources</a:t>
            </a:r>
          </a:p>
          <a:p>
            <a:pPr lvl="1"/>
            <a:r>
              <a:rPr lang="en-GB" dirty="0" smtClean="0"/>
              <a:t>Fear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Dates</a:t>
            </a:r>
            <a:endParaRPr lang="en-GB" dirty="0"/>
          </a:p>
        </p:txBody>
      </p:sp>
      <p:sp>
        <p:nvSpPr>
          <p:cNvPr id="3" name="Content Placeholder 2"/>
          <p:cNvSpPr>
            <a:spLocks noGrp="1"/>
          </p:cNvSpPr>
          <p:nvPr>
            <p:ph idx="1"/>
          </p:nvPr>
        </p:nvSpPr>
        <p:spPr/>
        <p:txBody>
          <a:bodyPr/>
          <a:lstStyle/>
          <a:p>
            <a:r>
              <a:rPr lang="en-GB" dirty="0" smtClean="0"/>
              <a:t>The dating of modern scholarship is extremely important.</a:t>
            </a:r>
          </a:p>
          <a:p>
            <a:r>
              <a:rPr lang="en-GB" dirty="0" smtClean="0"/>
              <a:t>We cannot simply bang everything into one pot.</a:t>
            </a:r>
          </a:p>
          <a:p>
            <a:r>
              <a:rPr lang="en-GB" dirty="0" smtClean="0"/>
              <a:t>A work from the 1990s will have more new sources than a work from the 1950s.</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dated bibliography</a:t>
            </a:r>
            <a:endParaRPr lang="en-GB" dirty="0"/>
          </a:p>
        </p:txBody>
      </p:sp>
      <p:sp>
        <p:nvSpPr>
          <p:cNvPr id="3" name="Content Placeholder 2"/>
          <p:cNvSpPr>
            <a:spLocks noGrp="1"/>
          </p:cNvSpPr>
          <p:nvPr>
            <p:ph idx="1"/>
          </p:nvPr>
        </p:nvSpPr>
        <p:spPr/>
        <p:txBody>
          <a:bodyPr>
            <a:normAutofit/>
          </a:bodyPr>
          <a:lstStyle/>
          <a:p>
            <a:r>
              <a:rPr lang="en-GB" dirty="0" smtClean="0"/>
              <a:t>Scholarship has ebbs and tides as to what catches the interest of the scholarly community.</a:t>
            </a:r>
          </a:p>
          <a:p>
            <a:r>
              <a:rPr lang="en-GB" dirty="0" smtClean="0"/>
              <a:t>Often enough when searching for a specific subject, we end up with a bibliography mainly covering a certain period.</a:t>
            </a:r>
          </a:p>
          <a:p>
            <a:r>
              <a:rPr lang="en-GB" dirty="0" smtClean="0"/>
              <a:t>DON’T be deceived: Check the newer books on the general subject and their indices.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 of opinion</a:t>
            </a:r>
            <a:endParaRPr lang="en-GB" dirty="0"/>
          </a:p>
        </p:txBody>
      </p:sp>
      <p:sp>
        <p:nvSpPr>
          <p:cNvPr id="3" name="Content Placeholder 2"/>
          <p:cNvSpPr>
            <a:spLocks noGrp="1"/>
          </p:cNvSpPr>
          <p:nvPr>
            <p:ph idx="1"/>
          </p:nvPr>
        </p:nvSpPr>
        <p:spPr/>
        <p:txBody>
          <a:bodyPr>
            <a:normAutofit/>
          </a:bodyPr>
          <a:lstStyle/>
          <a:p>
            <a:r>
              <a:rPr lang="en-GB" dirty="0" smtClean="0"/>
              <a:t>Scholars are entitled to change their opinion.</a:t>
            </a:r>
          </a:p>
          <a:p>
            <a:r>
              <a:rPr lang="en-GB" dirty="0" smtClean="0"/>
              <a:t>However, often enough, they will not make clear that this is what has happened.</a:t>
            </a:r>
          </a:p>
          <a:p>
            <a:r>
              <a:rPr lang="en-GB" dirty="0" smtClean="0"/>
              <a:t>You may end up both agreeing and disagreeing with a scholar. You need to make clear that they changed their mind (or at least argued different things) at different stages in their career.</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Debates</a:t>
            </a:r>
            <a:endParaRPr lang="en-GB" dirty="0"/>
          </a:p>
        </p:txBody>
      </p:sp>
      <p:sp>
        <p:nvSpPr>
          <p:cNvPr id="3" name="Content Placeholder 2"/>
          <p:cNvSpPr>
            <a:spLocks noGrp="1"/>
          </p:cNvSpPr>
          <p:nvPr>
            <p:ph idx="1"/>
          </p:nvPr>
        </p:nvSpPr>
        <p:spPr/>
        <p:txBody>
          <a:bodyPr/>
          <a:lstStyle/>
          <a:p>
            <a:r>
              <a:rPr lang="en-GB" dirty="0" smtClean="0"/>
              <a:t>There are big debates and small debates.</a:t>
            </a:r>
          </a:p>
          <a:p>
            <a:r>
              <a:rPr lang="en-GB" dirty="0" smtClean="0"/>
              <a:t>There are very few parts of the ancient world that are not subject to one debate or another. </a:t>
            </a:r>
          </a:p>
          <a:p>
            <a:r>
              <a:rPr lang="en-GB" dirty="0" smtClean="0"/>
              <a:t>You always need to engage with the various debates that you come across.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Parents and children</a:t>
            </a:r>
            <a:endParaRPr lang="en-GB" dirty="0"/>
          </a:p>
        </p:txBody>
      </p:sp>
      <p:sp>
        <p:nvSpPr>
          <p:cNvPr id="3" name="Content Placeholder 2"/>
          <p:cNvSpPr>
            <a:spLocks noGrp="1"/>
          </p:cNvSpPr>
          <p:nvPr>
            <p:ph idx="1"/>
          </p:nvPr>
        </p:nvSpPr>
        <p:spPr/>
        <p:txBody>
          <a:bodyPr/>
          <a:lstStyle/>
          <a:p>
            <a:r>
              <a:rPr lang="en-GB" dirty="0" smtClean="0"/>
              <a:t>Often enough there will be a big debate on the subject that it is pretty clear that you need to engage with.</a:t>
            </a:r>
          </a:p>
          <a:p>
            <a:r>
              <a:rPr lang="en-GB" dirty="0" smtClean="0"/>
              <a:t>However, big debates usually begat smaller (more specific) debates. You need to engage with those as well.</a:t>
            </a:r>
          </a:p>
          <a:p>
            <a:r>
              <a:rPr lang="en-GB" dirty="0" smtClean="0"/>
              <a:t>Remember that all big debates are essentially a jigsaw of smaller ones.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Going back on your view</a:t>
            </a:r>
            <a:endParaRPr lang="en-GB" dirty="0"/>
          </a:p>
        </p:txBody>
      </p:sp>
      <p:sp>
        <p:nvSpPr>
          <p:cNvPr id="3" name="Content Placeholder 2"/>
          <p:cNvSpPr>
            <a:spLocks noGrp="1"/>
          </p:cNvSpPr>
          <p:nvPr>
            <p:ph idx="1"/>
          </p:nvPr>
        </p:nvSpPr>
        <p:spPr/>
        <p:txBody>
          <a:bodyPr>
            <a:normAutofit/>
          </a:bodyPr>
          <a:lstStyle/>
          <a:p>
            <a:r>
              <a:rPr lang="en-GB" dirty="0" smtClean="0"/>
              <a:t>You need to make sure that taking a certain position in one of the smaller (more specific debates) does not essentially contradict the position you have taken in the bigger (more encompassing) debate.</a:t>
            </a:r>
          </a:p>
          <a:p>
            <a:r>
              <a:rPr lang="en-GB" dirty="0" smtClean="0"/>
              <a:t>If you do end up in the position where your positions are contradictory, you need to give a careful and clear explanation.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Innovation </a:t>
            </a:r>
            <a:endParaRPr lang="en-GB" dirty="0"/>
          </a:p>
        </p:txBody>
      </p:sp>
      <p:sp>
        <p:nvSpPr>
          <p:cNvPr id="3" name="Content Placeholder 2"/>
          <p:cNvSpPr>
            <a:spLocks noGrp="1"/>
          </p:cNvSpPr>
          <p:nvPr>
            <p:ph idx="1"/>
          </p:nvPr>
        </p:nvSpPr>
        <p:spPr/>
        <p:txBody>
          <a:bodyPr>
            <a:normAutofit/>
          </a:bodyPr>
          <a:lstStyle/>
          <a:p>
            <a:r>
              <a:rPr lang="en-GB" dirty="0" smtClean="0"/>
              <a:t>Sometimes there is a big debate that touches upon your subject and has impact upon it. </a:t>
            </a:r>
          </a:p>
          <a:p>
            <a:r>
              <a:rPr lang="en-GB" dirty="0" smtClean="0"/>
              <a:t>However, some debates are insoluble. </a:t>
            </a:r>
          </a:p>
          <a:p>
            <a:r>
              <a:rPr lang="en-GB" dirty="0" smtClean="0"/>
              <a:t>Is there some way to make your argument without taking sides on the debate?</a:t>
            </a:r>
          </a:p>
          <a:p>
            <a:r>
              <a:rPr lang="en-GB" dirty="0" smtClean="0"/>
              <a:t>BE VERY CAREFUL: This is very difficult to do and you need to discuss it in detail with your supervisor.</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Sources and scholarship</a:t>
            </a:r>
            <a:endParaRPr lang="en-GB" dirty="0"/>
          </a:p>
        </p:txBody>
      </p:sp>
      <p:sp>
        <p:nvSpPr>
          <p:cNvPr id="3" name="Content Placeholder 2"/>
          <p:cNvSpPr>
            <a:spLocks noGrp="1"/>
          </p:cNvSpPr>
          <p:nvPr>
            <p:ph idx="1"/>
          </p:nvPr>
        </p:nvSpPr>
        <p:spPr/>
        <p:txBody>
          <a:bodyPr/>
          <a:lstStyle/>
          <a:p>
            <a:r>
              <a:rPr lang="en-GB" dirty="0" smtClean="0"/>
              <a:t>The best way to refute or support a scholarly argument or opinion is by the use of ancient sources and evidence. </a:t>
            </a:r>
          </a:p>
          <a:p>
            <a:r>
              <a:rPr lang="en-GB" dirty="0" smtClean="0"/>
              <a:t>That means:</a:t>
            </a:r>
          </a:p>
          <a:p>
            <a:pPr lvl="1"/>
            <a:r>
              <a:rPr lang="en-GB" dirty="0" smtClean="0"/>
              <a:t>Either a source or piece of evidence that others have not used</a:t>
            </a:r>
          </a:p>
          <a:p>
            <a:pPr lvl="1"/>
            <a:r>
              <a:rPr lang="en-GB" dirty="0" smtClean="0"/>
              <a:t>Interpreting a source or piece of evidence differently or by comparing it something different.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Be truthful and clear</a:t>
            </a:r>
            <a:endParaRPr lang="en-GB" dirty="0"/>
          </a:p>
        </p:txBody>
      </p:sp>
      <p:sp>
        <p:nvSpPr>
          <p:cNvPr id="3" name="Content Placeholder 2"/>
          <p:cNvSpPr>
            <a:spLocks noGrp="1"/>
          </p:cNvSpPr>
          <p:nvPr>
            <p:ph idx="1"/>
          </p:nvPr>
        </p:nvSpPr>
        <p:spPr/>
        <p:txBody>
          <a:bodyPr>
            <a:normAutofit lnSpcReduction="10000"/>
          </a:bodyPr>
          <a:lstStyle/>
          <a:p>
            <a:r>
              <a:rPr lang="en-GB" dirty="0" smtClean="0"/>
              <a:t>In order to arrive at a credible estimate of import volumes, we can try to assess the extent of local production, population size and dietary requirements.  Scholars attempting this have reached widely different conclusions, since each variable has a wide range of possible values, which produces exponential differences in the combined result of the calculation.  Uncertainty is unavoidable; all that is possible is to caution that any individual estimate may be far off the mark and to estimate both minimum and maximum values.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Finding out what other scholars think</a:t>
            </a:r>
            <a:endParaRPr lang="en-GB" dirty="0"/>
          </a:p>
        </p:txBody>
      </p:sp>
      <p:sp>
        <p:nvSpPr>
          <p:cNvPr id="3" name="Content Placeholder 2"/>
          <p:cNvSpPr>
            <a:spLocks noGrp="1"/>
          </p:cNvSpPr>
          <p:nvPr>
            <p:ph idx="1"/>
          </p:nvPr>
        </p:nvSpPr>
        <p:spPr/>
        <p:txBody>
          <a:bodyPr/>
          <a:lstStyle/>
          <a:p>
            <a:r>
              <a:rPr lang="en-GB" dirty="0" smtClean="0"/>
              <a:t>There are two ways to do that:</a:t>
            </a:r>
          </a:p>
          <a:p>
            <a:pPr lvl="1"/>
            <a:r>
              <a:rPr lang="en-GB" dirty="0" smtClean="0"/>
              <a:t>Through reviews of books</a:t>
            </a:r>
          </a:p>
          <a:p>
            <a:pPr lvl="1"/>
            <a:r>
              <a:rPr lang="en-GB" dirty="0" smtClean="0"/>
              <a:t>Though checking who has cited the article you are reading and what they say about it (does not work with everything but both JSTOR and Google scholar offer that service)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fear</a:t>
            </a:r>
            <a:endParaRPr lang="en-GB" dirty="0"/>
          </a:p>
        </p:txBody>
      </p:sp>
      <p:sp>
        <p:nvSpPr>
          <p:cNvPr id="3" name="Content Placeholder 2"/>
          <p:cNvSpPr>
            <a:spLocks noGrp="1"/>
          </p:cNvSpPr>
          <p:nvPr>
            <p:ph idx="1"/>
          </p:nvPr>
        </p:nvSpPr>
        <p:spPr/>
        <p:txBody>
          <a:bodyPr/>
          <a:lstStyle/>
          <a:p>
            <a:r>
              <a:rPr lang="en-GB" dirty="0" smtClean="0"/>
              <a:t>Do not be fearful to be critical of scholarly opinion. </a:t>
            </a:r>
          </a:p>
          <a:p>
            <a:r>
              <a:rPr lang="en-GB" dirty="0" smtClean="0"/>
              <a:t>As long as your argument (and your criticism) is based on a viable use of the ancient sources and evidence, then there is nothing wrong with it.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sources you cannot access</a:t>
            </a:r>
            <a:endParaRPr lang="en-GB" dirty="0"/>
          </a:p>
        </p:txBody>
      </p:sp>
      <p:sp>
        <p:nvSpPr>
          <p:cNvPr id="3" name="Content Placeholder 2"/>
          <p:cNvSpPr>
            <a:spLocks noGrp="1"/>
          </p:cNvSpPr>
          <p:nvPr>
            <p:ph idx="1"/>
          </p:nvPr>
        </p:nvSpPr>
        <p:spPr/>
        <p:txBody>
          <a:bodyPr/>
          <a:lstStyle/>
          <a:p>
            <a:r>
              <a:rPr lang="en-GB" dirty="0" smtClean="0"/>
              <a:t>Be careful to always keep in mind (and check) that a scholar might have access to evidence that you don’t.</a:t>
            </a:r>
          </a:p>
          <a:p>
            <a:r>
              <a:rPr lang="en-GB" dirty="0" smtClean="0"/>
              <a:t>Always check what are the sources that scholars are using.</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inaccessible scholarship</a:t>
            </a:r>
            <a:endParaRPr lang="en-GB" dirty="0"/>
          </a:p>
        </p:txBody>
      </p:sp>
      <p:sp>
        <p:nvSpPr>
          <p:cNvPr id="3" name="Content Placeholder 2"/>
          <p:cNvSpPr>
            <a:spLocks noGrp="1"/>
          </p:cNvSpPr>
          <p:nvPr>
            <p:ph idx="1"/>
          </p:nvPr>
        </p:nvSpPr>
        <p:spPr/>
        <p:txBody>
          <a:bodyPr>
            <a:normAutofit/>
          </a:bodyPr>
          <a:lstStyle/>
          <a:p>
            <a:r>
              <a:rPr lang="en-GB" dirty="0" smtClean="0"/>
              <a:t>There will be scholarship that you cannot access for various reasons: (1) can’t get the books; (2) it is in a language you cannot read, etc.</a:t>
            </a:r>
          </a:p>
          <a:p>
            <a:r>
              <a:rPr lang="en-GB" dirty="0" smtClean="0"/>
              <a:t>Don’t try to hide that you have not been able to access a piece of scholarship that you think is important. You need to do your best but if you cannot read German, then you cannot read German!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Courtesy </a:t>
            </a:r>
            <a:endParaRPr lang="en-GB" dirty="0"/>
          </a:p>
        </p:txBody>
      </p:sp>
      <p:sp>
        <p:nvSpPr>
          <p:cNvPr id="3" name="Content Placeholder 2"/>
          <p:cNvSpPr>
            <a:spLocks noGrp="1"/>
          </p:cNvSpPr>
          <p:nvPr>
            <p:ph idx="1"/>
          </p:nvPr>
        </p:nvSpPr>
        <p:spPr/>
        <p:txBody>
          <a:bodyPr>
            <a:normAutofit/>
          </a:bodyPr>
          <a:lstStyle/>
          <a:p>
            <a:r>
              <a:rPr lang="en-GB" dirty="0" smtClean="0"/>
              <a:t>Never rubbish scholarship!</a:t>
            </a:r>
          </a:p>
          <a:p>
            <a:r>
              <a:rPr lang="en-GB" dirty="0" smtClean="0"/>
              <a:t>You need to always be clear in your opinion and not present your opinion as the only clear and undoubted truth. </a:t>
            </a:r>
          </a:p>
          <a:p>
            <a:r>
              <a:rPr lang="en-GB" dirty="0" smtClean="0"/>
              <a:t>If you disagree, then disagree presenting your argument with the evidence. </a:t>
            </a:r>
          </a:p>
          <a:p>
            <a:r>
              <a:rPr lang="en-GB" dirty="0" smtClean="0"/>
              <a:t>In other words, avoid adjectives: ex. unbelievable, out of touch, stupid, uninformed.</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Scholar </a:t>
            </a:r>
            <a:r>
              <a:rPr lang="en-GB" dirty="0" err="1" smtClean="0"/>
              <a:t>vs</a:t>
            </a:r>
            <a:r>
              <a:rPr lang="en-GB" dirty="0" smtClean="0"/>
              <a:t> scholar</a:t>
            </a:r>
            <a:endParaRPr lang="en-GB" dirty="0"/>
          </a:p>
        </p:txBody>
      </p:sp>
      <p:sp>
        <p:nvSpPr>
          <p:cNvPr id="3" name="Content Placeholder 2"/>
          <p:cNvSpPr>
            <a:spLocks noGrp="1"/>
          </p:cNvSpPr>
          <p:nvPr>
            <p:ph idx="1"/>
          </p:nvPr>
        </p:nvSpPr>
        <p:spPr/>
        <p:txBody>
          <a:bodyPr/>
          <a:lstStyle/>
          <a:p>
            <a:r>
              <a:rPr lang="en-GB" dirty="0" smtClean="0"/>
              <a:t>Never say that you agree with X vs. Y, because X’s argument is better/more believable/ makes more sense.</a:t>
            </a:r>
          </a:p>
          <a:p>
            <a:r>
              <a:rPr lang="en-GB" dirty="0" smtClean="0"/>
              <a:t>You need to base your agreement on the interpretation of </a:t>
            </a:r>
            <a:r>
              <a:rPr lang="en-GB" smtClean="0"/>
              <a:t>the evidence. </a:t>
            </a: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We will go through the hand out together. </a:t>
            </a:r>
            <a:endParaRPr lang="en-GB" dirty="0"/>
          </a:p>
        </p:txBody>
      </p:sp>
    </p:spTree>
    <p:extLst>
      <p:ext uri="{BB962C8B-B14F-4D97-AF65-F5344CB8AC3E}">
        <p14:creationId xmlns:p14="http://schemas.microsoft.com/office/powerpoint/2010/main" val="34853084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323</TotalTime>
  <Words>882</Words>
  <Application>Microsoft Office PowerPoint</Application>
  <PresentationFormat>On-screen Show (4:3)</PresentationFormat>
  <Paragraphs>66</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Flow</vt:lpstr>
      <vt:lpstr>HUSK6002 for Classics students</vt:lpstr>
      <vt:lpstr>Criticism of modern scholarship</vt:lpstr>
      <vt:lpstr>Dates</vt:lpstr>
      <vt:lpstr>The dated bibliography</vt:lpstr>
      <vt:lpstr>Change of opinion</vt:lpstr>
      <vt:lpstr>Debates</vt:lpstr>
      <vt:lpstr>Parents and children</vt:lpstr>
      <vt:lpstr>Going back on your view</vt:lpstr>
      <vt:lpstr>Innovation </vt:lpstr>
      <vt:lpstr>Sources and scholarship</vt:lpstr>
      <vt:lpstr>Be truthful and clear</vt:lpstr>
      <vt:lpstr>Finding out what other scholars think</vt:lpstr>
      <vt:lpstr>The question of fear</vt:lpstr>
      <vt:lpstr>The sources you cannot access</vt:lpstr>
      <vt:lpstr>The inaccessible scholarship</vt:lpstr>
      <vt:lpstr>Courtesy </vt:lpstr>
      <vt:lpstr>Scholar vs scholar</vt:lpstr>
      <vt:lpstr>Exercise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HUSK6002 for Classics students</dc:title>
  <dc:creator>Errietta Bissa</dc:creator>
  <cp:lastModifiedBy>K Erickson</cp:lastModifiedBy>
  <cp:revision>117</cp:revision>
  <dcterms:created xsi:type="dcterms:W3CDTF">2011-10-03T07:19:18Z</dcterms:created>
  <dcterms:modified xsi:type="dcterms:W3CDTF">2013-11-11T12:23:29Z</dcterms:modified>
</cp:coreProperties>
</file>