
<file path=[Content_Types].xml><?xml version="1.0" encoding="utf-8"?>
<Types xmlns="http://schemas.openxmlformats.org/package/2006/content-types">
  <Default ContentType="image/gif" Extension="gif"/>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4993"/>
    <p:restoredTop autoAdjust="0" sz="85693"/>
  </p:normalViewPr>
  <p:slideViewPr>
    <p:cSldViewPr snapToGrid="0">
      <p:cViewPr varScale="1">
        <p:scale>
          <a:sx d="100" n="96"/>
          <a:sy d="100" n="96"/>
        </p:scale>
        <p:origin x="1200" y="176"/>
      </p:cViewPr>
      <p:guideLst>
        <p:guide orient="horz" pos="2160"/>
        <p:guide pos="3840"/>
      </p:guideLst>
    </p:cSldViewPr>
  </p:slideViewPr>
  <p:notesTextViewPr>
    <p:cViewPr>
      <p:scale>
        <a:sx d="1" n="1"/>
        <a:sy d="1" n="1"/>
      </p:scale>
      <p:origin x="0" y="0"/>
    </p:cViewPr>
  </p:notesTextViewPr>
  <p:sorterViewPr>
    <p:cViewPr>
      <p:scale>
        <a:sx d="100" n="66"/>
        <a:sy d="100" n="66"/>
      </p:scale>
      <p:origin x="0" y="0"/>
    </p:cViewPr>
  </p:sorterViewPr>
  <p:gridSpacing cx="76200" cy="76200"/>
</p:viewPr>
</file>

<file path=ppt/_rels/presentation.xml.rels><?xml version="1.0" encoding="UTF-8" standalone="yes"?><Relationships xmlns="http://schemas.openxmlformats.org/package/2006/relationships"><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GB" lang="en-GB"/>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ED23F5F2-6CE7-4D70-AB68-AC377A86E395}" type="datetimeFigureOut">
              <a:rPr altLang="en-GB" lang="en-GB" smtClean="0"/>
              <a:pPr/>
              <a:t>20/02/2023</a:t>
            </a:fld>
            <a:endParaRPr altLang="en-GB" lang="en-GB"/>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GB" lang="en-GB"/>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GB" lang="en-GB"/>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273643A9-1682-4003-871E-6E0B36F9516B}" type="slidenum">
              <a:rPr altLang="en-GB" lang="en-GB" smtClean="0"/>
              <a:pPr/>
              <a:t>‹#›</a:t>
            </a:fld>
            <a:endParaRPr altLang="en-GB" lang="en-GB"/>
          </a:p>
        </p:txBody>
      </p:sp>
    </p:spTree>
    <p:extLst>
      <p:ext uri="{BB962C8B-B14F-4D97-AF65-F5344CB8AC3E}">
        <p14:creationId xmlns:p14="http://schemas.microsoft.com/office/powerpoint/2010/main" val="1325311398"/>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200">
                <a:effectLst/>
                <a:latin charset="0" panose="02020603050405020304" pitchFamily="18" typeface="Times New Roman"/>
                <a:ea charset="0" panose="020F0502020204030204" pitchFamily="34" typeface="Calibri"/>
                <a:cs charset="0" panose="020B0604020202020204" pitchFamily="34" typeface="Arial"/>
              </a:rPr>
              <a:t>The community plays the important role in determining the psychological conditions and the development of a person after the family. </a:t>
            </a:r>
            <a:endParaRPr altLang="en-GB" dirty="0" lang="en-GB" sz="1200">
              <a:effectLst/>
              <a:latin charset="0" panose="02020603050405020304" pitchFamily="18" typeface="Times New Roman"/>
              <a:ea charset="0" panose="020F0502020204030204" pitchFamily="34" typeface="Calibri"/>
              <a:cs charset="0" panose="020B0604020202020204" pitchFamily="34" typeface="Arial"/>
            </a:endParaRPr>
          </a:p>
          <a:p>
            <a:endParaRPr altLang="en-GB" dirty="0" lang="en-GB"/>
          </a:p>
        </p:txBody>
      </p:sp>
      <p:sp>
        <p:nvSpPr>
          <p:cNvPr id="4" name="Slide Number Placeholder 3"/>
          <p:cNvSpPr>
            <a:spLocks noGrp="1"/>
          </p:cNvSpPr>
          <p:nvPr>
            <p:ph idx="5" sz="quarter" type="sldNum"/>
          </p:nvPr>
        </p:nvSpPr>
        <p:spPr/>
        <p:txBody>
          <a:bodyPr numCol="1"/>
          <a:lstStyle/>
          <a:p>
            <a:fld id="{273643A9-1682-4003-871E-6E0B36F9516B}" type="slidenum">
              <a:rPr altLang="en-GB" lang="en-GB" smtClean="0"/>
              <a:pPr/>
              <a:t>1</a:t>
            </a:fld>
            <a:endParaRPr altLang="en-GB" lang="en-GB"/>
          </a:p>
        </p:txBody>
      </p:sp>
    </p:spTree>
    <p:extLst>
      <p:ext uri="{BB962C8B-B14F-4D97-AF65-F5344CB8AC3E}">
        <p14:creationId xmlns:p14="http://schemas.microsoft.com/office/powerpoint/2010/main" val="3334106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b="1" dirty="0" kern="1200" lang="en-US" sz="1200">
                <a:solidFill>
                  <a:schemeClr val="tx1"/>
                </a:solidFill>
                <a:latin typeface="+mn-lt"/>
                <a:ea typeface="+mn-ea"/>
                <a:cs typeface="+mn-cs"/>
              </a:rPr>
              <a:t>Introduction</a:t>
            </a:r>
          </a:p>
          <a:p>
            <a:r>
              <a:rPr dirty="0" kern="1200" lang="en-US" sz="1200">
                <a:solidFill>
                  <a:schemeClr val="tx1"/>
                </a:solidFill>
                <a:latin typeface="+mn-lt"/>
                <a:ea typeface="+mn-ea"/>
                <a:cs typeface="+mn-cs"/>
              </a:rPr>
              <a:t>The presentation will showcase the different perspectives of psychology and social care in the community. Concerning to that the presentation will choose Jean Piaget's cognitive theory and discuss its different aspects in social and psychological care. Firstly the study will cover the analysis of life span development in the chosen cognitive theory. Along with that the ways the cognitive theory will help to support the social life in a community. Further in the presentation, it will examine the social facts of human </a:t>
            </a:r>
            <a:r>
              <a:rPr dirty="0" err="1" kern="1200" lang="en-US" sz="1200">
                <a:solidFill>
                  <a:schemeClr val="tx1"/>
                </a:solidFill>
                <a:latin typeface="+mn-lt"/>
                <a:ea typeface="+mn-ea"/>
                <a:cs typeface="+mn-cs"/>
              </a:rPr>
              <a:t>behaviour</a:t>
            </a:r>
            <a:r>
              <a:rPr dirty="0" kern="1200" lang="en-US" sz="1200">
                <a:solidFill>
                  <a:schemeClr val="tx1"/>
                </a:solidFill>
                <a:latin typeface="+mn-lt"/>
                <a:ea typeface="+mn-ea"/>
                <a:cs typeface="+mn-cs"/>
              </a:rPr>
              <a:t> along with the biological factors. Understanding human </a:t>
            </a:r>
            <a:r>
              <a:rPr dirty="0" err="1" kern="1200" lang="en-US" sz="1200">
                <a:solidFill>
                  <a:schemeClr val="tx1"/>
                </a:solidFill>
                <a:latin typeface="+mn-lt"/>
                <a:ea typeface="+mn-ea"/>
                <a:cs typeface="+mn-cs"/>
              </a:rPr>
              <a:t>behaviour</a:t>
            </a:r>
            <a:r>
              <a:rPr dirty="0" kern="1200" lang="en-US" sz="1200">
                <a:solidFill>
                  <a:schemeClr val="tx1"/>
                </a:solidFill>
                <a:latin typeface="+mn-lt"/>
                <a:ea typeface="+mn-ea"/>
                <a:cs typeface="+mn-cs"/>
              </a:rPr>
              <a:t> is one of the major concepts and can be very impactful in understanding individuals in society. The presentation will provide the ways Piaget's cognitive can in understanding children. Moreover, the presentation will also showcase the impact of Piaget's theory on understanding young individuals in the community. </a:t>
            </a:r>
          </a:p>
          <a:p>
            <a:endParaRPr dirty="0" lang="en-US"/>
          </a:p>
        </p:txBody>
      </p:sp>
      <p:sp>
        <p:nvSpPr>
          <p:cNvPr id="4" name="Slide Number Placeholder 3"/>
          <p:cNvSpPr>
            <a:spLocks noGrp="1"/>
          </p:cNvSpPr>
          <p:nvPr>
            <p:ph idx="10" sz="quarter" type="sldNum"/>
          </p:nvPr>
        </p:nvSpPr>
        <p:spPr/>
        <p:txBody>
          <a:bodyPr numCol="1"/>
          <a:lstStyle/>
          <a:p>
            <a:fld id="{273643A9-1682-4003-871E-6E0B36F9516B}" type="slidenum">
              <a:rPr altLang="en-GB" lang="en-GB" smtClean="0"/>
              <a:pPr/>
              <a:t>3</a:t>
            </a:fld>
            <a:endParaRPr altLang="en-GB"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fontScale="85000" lnSpcReduction="20000"/>
          </a:bodyPr>
          <a:lstStyle/>
          <a:p>
            <a:r>
              <a:rPr b="1" dirty="0" kern="1200" lang="en-US" sz="1200">
                <a:solidFill>
                  <a:schemeClr val="tx1"/>
                </a:solidFill>
                <a:latin typeface="+mn-lt"/>
                <a:ea typeface="+mn-ea"/>
                <a:cs typeface="+mn-cs"/>
              </a:rPr>
              <a:t>Understanding Piaget’s cognitive theory in life span development and application to health and social care practice</a:t>
            </a:r>
          </a:p>
          <a:p>
            <a:r>
              <a:rPr b="1" dirty="0" i="1" kern="1200" lang="en-US" sz="1200" u="sng">
                <a:solidFill>
                  <a:schemeClr val="tx1"/>
                </a:solidFill>
                <a:latin typeface="+mn-lt"/>
                <a:ea typeface="+mn-ea"/>
                <a:cs typeface="+mn-cs"/>
              </a:rPr>
              <a:t>Piaget’s cognitive theory</a:t>
            </a:r>
          </a:p>
          <a:p>
            <a:r>
              <a:rPr dirty="0" kern="1200" lang="en-US" sz="1200">
                <a:solidFill>
                  <a:schemeClr val="tx1"/>
                </a:solidFill>
                <a:latin typeface="+mn-lt"/>
                <a:ea typeface="+mn-ea"/>
                <a:cs typeface="+mn-cs"/>
              </a:rPr>
              <a:t>The cognitive theory of Jean Piaget refers to the growth of intelligence among children along with their age (</a:t>
            </a:r>
            <a:r>
              <a:rPr dirty="0" err="1" kern="1200" lang="en-US" sz="1200">
                <a:solidFill>
                  <a:schemeClr val="tx1"/>
                </a:solidFill>
                <a:latin typeface="+mn-lt"/>
                <a:ea typeface="+mn-ea"/>
                <a:cs typeface="+mn-cs"/>
              </a:rPr>
              <a:t>Rapanta</a:t>
            </a:r>
            <a:r>
              <a:rPr dirty="0" kern="1200" lang="en-US" sz="1200">
                <a:solidFill>
                  <a:schemeClr val="tx1"/>
                </a:solidFill>
                <a:latin typeface="+mn-lt"/>
                <a:ea typeface="+mn-ea"/>
                <a:cs typeface="+mn-cs"/>
              </a:rPr>
              <a:t>, C., 2023). The cognitive development of a child does not only contain gathering knowledge it also includes the development of a mental model of the world in the child's mind. Cognitive development happens through interacting with others and attaining environmental events. Children's minds are different from adults' as they think differently from adults. Moreover, their intelligence is different in terms of quality rather than quantity. The most suitable way to understand the reasoning of a child is to use their point of view. There are four stages of cognitive development as proposed in Piaget's cognitive theory which is as follows. </a:t>
            </a:r>
          </a:p>
          <a:p>
            <a:r>
              <a:rPr b="1" dirty="0" err="1" kern="1200" lang="en-US" sz="1200">
                <a:solidFill>
                  <a:schemeClr val="tx1"/>
                </a:solidFill>
                <a:latin typeface="+mn-lt"/>
                <a:ea typeface="+mn-ea"/>
                <a:cs typeface="+mn-cs"/>
              </a:rPr>
              <a:t>Sensorimotor</a:t>
            </a:r>
            <a:r>
              <a:rPr b="1" dirty="0" kern="1200" lang="en-US" sz="1200">
                <a:solidFill>
                  <a:schemeClr val="tx1"/>
                </a:solidFill>
                <a:latin typeface="+mn-lt"/>
                <a:ea typeface="+mn-ea"/>
                <a:cs typeface="+mn-cs"/>
              </a:rPr>
              <a:t> stage</a:t>
            </a:r>
            <a:endParaRPr dirty="0" kern="1200" lang="en-US" sz="1200">
              <a:solidFill>
                <a:schemeClr val="tx1"/>
              </a:solidFill>
              <a:latin typeface="+mn-lt"/>
              <a:ea typeface="+mn-ea"/>
              <a:cs typeface="+mn-cs"/>
            </a:endParaRPr>
          </a:p>
          <a:p>
            <a:r>
              <a:rPr dirty="0" kern="1200" lang="en-US" sz="1200">
                <a:solidFill>
                  <a:schemeClr val="tx1"/>
                </a:solidFill>
                <a:latin typeface="+mn-lt"/>
                <a:ea typeface="+mn-ea"/>
                <a:cs typeface="+mn-cs"/>
              </a:rPr>
              <a:t>The </a:t>
            </a:r>
            <a:r>
              <a:rPr dirty="0" err="1" kern="1200" lang="en-US" sz="1200">
                <a:solidFill>
                  <a:schemeClr val="tx1"/>
                </a:solidFill>
                <a:latin typeface="+mn-lt"/>
                <a:ea typeface="+mn-ea"/>
                <a:cs typeface="+mn-cs"/>
              </a:rPr>
              <a:t>sensorimotor</a:t>
            </a:r>
            <a:r>
              <a:rPr dirty="0" kern="1200" lang="en-US" sz="1200">
                <a:solidFill>
                  <a:schemeClr val="tx1"/>
                </a:solidFill>
                <a:latin typeface="+mn-lt"/>
                <a:ea typeface="+mn-ea"/>
                <a:cs typeface="+mn-cs"/>
              </a:rPr>
              <a:t> stage is the first stage of child development according to the theory. This stage starts from birth and lasts till the age of 2 years. During this stage, the infant learns to cooperate with his body and focuses on the sensations of the body. In this stage, the infant gathers several characteristics and develops changes (</a:t>
            </a:r>
            <a:r>
              <a:rPr dirty="0" err="1" kern="1200" lang="en-US" sz="1200">
                <a:solidFill>
                  <a:schemeClr val="tx1"/>
                </a:solidFill>
                <a:latin typeface="+mn-lt"/>
                <a:ea typeface="+mn-ea"/>
                <a:cs typeface="+mn-cs"/>
              </a:rPr>
              <a:t>Winstanley</a:t>
            </a:r>
            <a:r>
              <a:rPr dirty="0" kern="1200" lang="en-US" sz="1200">
                <a:solidFill>
                  <a:schemeClr val="tx1"/>
                </a:solidFill>
                <a:latin typeface="+mn-lt"/>
                <a:ea typeface="+mn-ea"/>
                <a:cs typeface="+mn-cs"/>
              </a:rPr>
              <a:t>, M.A., 2023). The infant moves around and explores the environment around. In about eight months the infant develops object perpetuation where they believe some objects exist even if it does not exist. Moreover, they will search for them when the objects are out of their sight. In this stage, they will also learn that they are separate from others. </a:t>
            </a:r>
          </a:p>
          <a:p>
            <a:r>
              <a:rPr b="1" dirty="0" kern="1200" lang="en-US" sz="1200">
                <a:solidFill>
                  <a:schemeClr val="tx1"/>
                </a:solidFill>
                <a:latin typeface="+mn-lt"/>
                <a:ea typeface="+mn-ea"/>
                <a:cs typeface="+mn-cs"/>
              </a:rPr>
              <a:t>Preoperational stage </a:t>
            </a:r>
            <a:endParaRPr dirty="0" kern="1200" lang="en-US" sz="1200">
              <a:solidFill>
                <a:schemeClr val="tx1"/>
              </a:solidFill>
              <a:latin typeface="+mn-lt"/>
              <a:ea typeface="+mn-ea"/>
              <a:cs typeface="+mn-cs"/>
            </a:endParaRPr>
          </a:p>
          <a:p>
            <a:r>
              <a:rPr dirty="0" kern="1200" lang="en-US" sz="1200">
                <a:solidFill>
                  <a:schemeClr val="tx1"/>
                </a:solidFill>
                <a:latin typeface="+mn-lt"/>
                <a:ea typeface="+mn-ea"/>
                <a:cs typeface="+mn-cs"/>
              </a:rPr>
              <a:t>This stage takes place between the ages of two to seven years. In this stage, the child does not perform any operations so their thoughts appear normal and there will be no logical reasoning behind their thoughts (Young, G., 2023). Young children and toddlers showcase the world through their language and imagination in this preoperational stage. In this stage, the children segregate objects using symbols where a word or thing symbolically stands for a specific thing. Moreover in this stage toddlers gain the tendency of thinking non-living objects like toys have feelings like a human. </a:t>
            </a:r>
          </a:p>
          <a:p>
            <a:endParaRPr dirty="0" lang="en-US"/>
          </a:p>
        </p:txBody>
      </p:sp>
      <p:sp>
        <p:nvSpPr>
          <p:cNvPr id="4" name="Slide Number Placeholder 3"/>
          <p:cNvSpPr>
            <a:spLocks noGrp="1"/>
          </p:cNvSpPr>
          <p:nvPr>
            <p:ph idx="10" sz="quarter" type="sldNum"/>
          </p:nvPr>
        </p:nvSpPr>
        <p:spPr/>
        <p:txBody>
          <a:bodyPr numCol="1"/>
          <a:lstStyle/>
          <a:p>
            <a:fld id="{273643A9-1682-4003-871E-6E0B36F9516B}" type="slidenum">
              <a:rPr altLang="en-GB" lang="en-GB" smtClean="0"/>
              <a:pPr/>
              <a:t>4</a:t>
            </a:fld>
            <a:endParaRPr altLang="en-GB"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b="1" dirty="0" kern="1200" lang="en-US" sz="1200">
                <a:solidFill>
                  <a:schemeClr val="tx1"/>
                </a:solidFill>
                <a:latin typeface="+mn-lt"/>
                <a:ea typeface="+mn-ea"/>
                <a:cs typeface="+mn-cs"/>
              </a:rPr>
              <a:t>Concrete operational stage </a:t>
            </a:r>
            <a:endParaRPr dirty="0" kern="1200" lang="en-US" sz="1200">
              <a:solidFill>
                <a:schemeClr val="tx1"/>
              </a:solidFill>
              <a:latin typeface="+mn-lt"/>
              <a:ea typeface="+mn-ea"/>
              <a:cs typeface="+mn-cs"/>
            </a:endParaRPr>
          </a:p>
          <a:p>
            <a:r>
              <a:rPr dirty="0" kern="1200" lang="en-US" sz="1200">
                <a:solidFill>
                  <a:schemeClr val="tx1"/>
                </a:solidFill>
                <a:latin typeface="+mn-lt"/>
                <a:ea typeface="+mn-ea"/>
                <a:cs typeface="+mn-cs"/>
              </a:rPr>
              <a:t>This is the third stage of lifespan development according to the model of cognitive development. This stage occurs between the ages of 7 to 11 years when the children can use operations and learn about logical rules. In this stage, the children started to think logically about the events and grow along with that. Moreover in this stage, the children started to gather the context of the conversation. Concerning that some specific properties of the conversation might be changeable by the children. The children started to be less egoistic in this stage where they will start to think or feel about others. </a:t>
            </a:r>
          </a:p>
          <a:p>
            <a:r>
              <a:rPr b="1" dirty="0" kern="1200" lang="en-US" sz="1200">
                <a:solidFill>
                  <a:schemeClr val="tx1"/>
                </a:solidFill>
                <a:latin typeface="+mn-lt"/>
                <a:ea typeface="+mn-ea"/>
                <a:cs typeface="+mn-cs"/>
              </a:rPr>
              <a:t>Formal operational stage </a:t>
            </a:r>
            <a:endParaRPr dirty="0" kern="1200" lang="en-US" sz="1200">
              <a:solidFill>
                <a:schemeClr val="tx1"/>
              </a:solidFill>
              <a:latin typeface="+mn-lt"/>
              <a:ea typeface="+mn-ea"/>
              <a:cs typeface="+mn-cs"/>
            </a:endParaRPr>
          </a:p>
          <a:p>
            <a:r>
              <a:rPr dirty="0" kern="1200" lang="en-US" sz="1200">
                <a:solidFill>
                  <a:schemeClr val="tx1"/>
                </a:solidFill>
                <a:latin typeface="+mn-lt"/>
                <a:ea typeface="+mn-ea"/>
                <a:cs typeface="+mn-cs"/>
              </a:rPr>
              <a:t>It starts at the age of 11 years and continues after that age. In the formal operational stage, the children enter the stage of adolescents where they gain the capability to think about abstract situations. Moreover in this stage, the children started to segregate and combine thoughts more rationally and provide high-level logic behind situations (Levine, M., 2022). </a:t>
            </a:r>
          </a:p>
          <a:p>
            <a:endParaRPr dirty="0" lang="en-US"/>
          </a:p>
        </p:txBody>
      </p:sp>
      <p:sp>
        <p:nvSpPr>
          <p:cNvPr id="4" name="Slide Number Placeholder 3"/>
          <p:cNvSpPr>
            <a:spLocks noGrp="1"/>
          </p:cNvSpPr>
          <p:nvPr>
            <p:ph idx="10" sz="quarter" type="sldNum"/>
          </p:nvPr>
        </p:nvSpPr>
        <p:spPr/>
        <p:txBody>
          <a:bodyPr numCol="1"/>
          <a:lstStyle/>
          <a:p>
            <a:fld id="{273643A9-1682-4003-871E-6E0B36F9516B}" type="slidenum">
              <a:rPr altLang="en-GB" lang="en-GB" smtClean="0"/>
              <a:pPr/>
              <a:t>5</a:t>
            </a:fld>
            <a:endParaRPr altLang="en-GB"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b="1" dirty="0" i="1" kern="1200" lang="en-US" sz="1200" u="sng">
                <a:solidFill>
                  <a:schemeClr val="tx1"/>
                </a:solidFill>
                <a:latin typeface="+mn-lt"/>
                <a:ea typeface="+mn-ea"/>
                <a:cs typeface="+mn-cs"/>
              </a:rPr>
              <a:t>Application of Piaget’s cognitive development theory in health and social care practice</a:t>
            </a:r>
          </a:p>
          <a:p>
            <a:r>
              <a:rPr dirty="0" kern="1200" lang="en-US" sz="1200">
                <a:solidFill>
                  <a:schemeClr val="tx1"/>
                </a:solidFill>
                <a:latin typeface="+mn-lt"/>
                <a:ea typeface="+mn-ea"/>
                <a:cs typeface="+mn-cs"/>
              </a:rPr>
              <a:t>The knowledge of cognitive development enables health and social care providers to understand young individuals. Young minds are more creative than adults and can be influenced by events. The knowledge will enable the care providers to manage their operations according to the generation. Moreover, the application of the theory is based on the psychological changes among the children which will help the nurses to identify the correct stage of the children. It will enable them to arrange the correct treatment for the children (Andersen, 2022). </a:t>
            </a:r>
          </a:p>
          <a:p>
            <a:endParaRPr dirty="0" lang="en-US"/>
          </a:p>
        </p:txBody>
      </p:sp>
      <p:sp>
        <p:nvSpPr>
          <p:cNvPr id="4" name="Slide Number Placeholder 3"/>
          <p:cNvSpPr>
            <a:spLocks noGrp="1"/>
          </p:cNvSpPr>
          <p:nvPr>
            <p:ph idx="10" sz="quarter" type="sldNum"/>
          </p:nvPr>
        </p:nvSpPr>
        <p:spPr/>
        <p:txBody>
          <a:bodyPr numCol="1"/>
          <a:lstStyle/>
          <a:p>
            <a:fld id="{273643A9-1682-4003-871E-6E0B36F9516B}" type="slidenum">
              <a:rPr altLang="en-GB" lang="en-GB" smtClean="0"/>
              <a:pPr/>
              <a:t>6</a:t>
            </a:fld>
            <a:endParaRPr altLang="en-GB"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200000"/>
              </a:lnSpc>
              <a:spcBef>
                <a:spcPts val="200"/>
              </a:spcBef>
            </a:pPr>
            <a:r>
              <a:rPr altLang="en-GB" b="1" dirty="0" i="1" lang="en-GB" sz="1800" u="sng">
                <a:effectLst/>
                <a:latin charset="0" panose="02020603050405020304" pitchFamily="18" typeface="Times New Roman"/>
                <a:ea charset="0" panose="02020603050405020304" pitchFamily="18" typeface="Times New Roman"/>
                <a:cs charset="0" panose="02020603050405020304" pitchFamily="18" typeface="Times New Roman"/>
              </a:rPr>
              <a:t>The social determinants of human behaviour  </a:t>
            </a:r>
          </a:p>
          <a:p>
            <a:pPr algn="just">
              <a:lnSpc>
                <a:spcPct val="200000"/>
              </a:lnSpc>
              <a:spcAft>
                <a:spcPts val="800"/>
              </a:spcAft>
            </a:pP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There are different kinds of sources and the factor present in society influences the behaviour of a human being. The economy, the area and other external factors impact determining the behaviour of a human being.</a:t>
            </a:r>
          </a:p>
          <a:p>
            <a:pPr algn="just">
              <a:lnSpc>
                <a:spcPct val="200000"/>
              </a:lnSpc>
              <a:spcAft>
                <a:spcPts val="800"/>
              </a:spcAft>
            </a:pPr>
            <a:r>
              <a:rPr altLang="en-GB" b="1" dirty="0" lang="en-GB" sz="1800">
                <a:effectLst/>
                <a:latin charset="0" panose="02020603050405020304" pitchFamily="18" typeface="Times New Roman"/>
                <a:ea charset="0" panose="020F0502020204030204" pitchFamily="34" typeface="Calibri"/>
                <a:cs charset="0" panose="020B0604020202020204" pitchFamily="34" typeface="Arial"/>
              </a:rPr>
              <a:t>Family</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a:lnSpc>
                <a:spcPct val="200000"/>
              </a:lnSpc>
              <a:spcAft>
                <a:spcPts val="800"/>
              </a:spcAft>
            </a:pP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The basic level of psychological development of a person comes from the family first. The</a:t>
            </a:r>
            <a:r>
              <a:rPr altLang="en-GB" b="1" dirty="0" lang="en-GB" sz="1800">
                <a:effectLst/>
                <a:latin charset="0" panose="02020603050405020304" pitchFamily="18" typeface="Times New Roman"/>
                <a:ea charset="0" panose="020F0502020204030204" pitchFamily="34" typeface="Calibri"/>
                <a:cs charset="0" panose="020B0604020202020204" pitchFamily="34" typeface="Arial"/>
              </a:rPr>
              <a:t> </a:t>
            </a: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understanding of languages and the understanding of the society and development of human behaviour comes from the family first.  The first learning of the behaviour and the development of the behavioural approach comes from the family at first (</a:t>
            </a:r>
            <a:r>
              <a:rPr altLang="en-GB" dirty="0" lang="en-GB"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Zastrow, et al., 2019</a:t>
            </a: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 </a:t>
            </a:r>
          </a:p>
          <a:p>
            <a:pPr algn="just">
              <a:lnSpc>
                <a:spcPct val="200000"/>
              </a:lnSpc>
              <a:spcAft>
                <a:spcPts val="800"/>
              </a:spcAft>
            </a:pPr>
            <a:r>
              <a:rPr altLang="en-GB" b="1" dirty="0" lang="en-GB" sz="1800">
                <a:effectLst/>
                <a:latin charset="0" panose="02020603050405020304" pitchFamily="18" typeface="Times New Roman"/>
                <a:ea charset="0" panose="020F0502020204030204" pitchFamily="34" typeface="Calibri"/>
                <a:cs charset="0" panose="020B0604020202020204" pitchFamily="34" typeface="Arial"/>
              </a:rPr>
              <a:t> Education</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a:lnSpc>
                <a:spcPct val="200000"/>
              </a:lnSpc>
              <a:spcAft>
                <a:spcPts val="800"/>
              </a:spcAft>
            </a:pP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The education and the educational background of a person help in developing and determining the behaviour and psychological development of a person. the school for basic schooling a person learns the behavioural approach. The behaviour of a person also determines the education level as well. </a:t>
            </a:r>
          </a:p>
          <a:p>
            <a:endParaRPr altLang="en-GB" dirty="0" lang="en-GB"/>
          </a:p>
        </p:txBody>
      </p:sp>
      <p:sp>
        <p:nvSpPr>
          <p:cNvPr id="4" name="Slide Number Placeholder 3"/>
          <p:cNvSpPr>
            <a:spLocks noGrp="1"/>
          </p:cNvSpPr>
          <p:nvPr>
            <p:ph idx="5" sz="quarter" type="sldNum"/>
          </p:nvPr>
        </p:nvSpPr>
        <p:spPr/>
        <p:txBody>
          <a:bodyPr numCol="1"/>
          <a:lstStyle/>
          <a:p>
            <a:fld id="{273643A9-1682-4003-871E-6E0B36F9516B}" type="slidenum">
              <a:rPr altLang="en-GB" lang="en-GB" smtClean="0"/>
              <a:pPr/>
              <a:t>7</a:t>
            </a:fld>
            <a:endParaRPr altLang="en-GB" lang="en-GB"/>
          </a:p>
        </p:txBody>
      </p:sp>
    </p:spTree>
    <p:extLst>
      <p:ext uri="{BB962C8B-B14F-4D97-AF65-F5344CB8AC3E}">
        <p14:creationId xmlns:p14="http://schemas.microsoft.com/office/powerpoint/2010/main" val="2813689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a:lnSpc>
                <a:spcPct val="200000"/>
              </a:lnSpc>
              <a:spcAft>
                <a:spcPts val="800"/>
              </a:spcAft>
            </a:pPr>
            <a:r>
              <a:rPr altLang="en-IN" b="1" dirty="0" lang="en-IN" sz="1800">
                <a:effectLst/>
                <a:latin charset="0" panose="02020603050405020304" pitchFamily="18" typeface="Times New Roman"/>
                <a:ea charset="0" panose="020F0502020204030204" pitchFamily="34" typeface="Calibri"/>
                <a:cs charset="0" panose="020B0604020202020204" pitchFamily="34" typeface="Arial"/>
              </a:rPr>
              <a:t>The genetic factors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a:lnSpc>
                <a:spcPct val="200000"/>
              </a:lnSpc>
              <a:spcAft>
                <a:spcPts val="800"/>
              </a:spcAft>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The first determination of the psychological development of a person comes from genes and heredity. It has been observed that a person with down syndrome has the ability to read others’ minds as well as their emotion and behaviour and they are well-behaved people (</a:t>
            </a:r>
            <a:r>
              <a:rPr altLang="en-IN" dirty="0" err="1"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Rutz,et</a:t>
            </a:r>
            <a:r>
              <a:rPr altLang="en-IN" dirty="0"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 al., 2020</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a:lnSpc>
                <a:spcPct val="200000"/>
              </a:lnSpc>
              <a:spcAft>
                <a:spcPts val="800"/>
              </a:spcAft>
            </a:pPr>
            <a:r>
              <a:rPr altLang="en-IN" b="1" dirty="0" lang="en-IN" sz="1800">
                <a:effectLst/>
                <a:latin charset="0" panose="02020603050405020304" pitchFamily="18" typeface="Times New Roman"/>
                <a:ea charset="0" panose="020F0502020204030204" pitchFamily="34" typeface="Calibri"/>
                <a:cs charset="0" panose="020B0604020202020204" pitchFamily="34" typeface="Arial"/>
              </a:rPr>
              <a:t>Gender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a:lnSpc>
                <a:spcPct val="200000"/>
              </a:lnSpc>
              <a:spcAft>
                <a:spcPts val="800"/>
              </a:spcAft>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Gender comes after the genetic and the chromosomal factor of the psychological development of a person. It has been observed the human body is developed with 23 pairs of chromosomes and the pairs determine different kinds of factors related to a person. The first 22 pairs are known as the autosome and these are the same for the boys and the girls. The last pair or the last two chromosomes determine the gender of a person. for males, the combination of the X and the Y chromosome happens and for girls, it consists of two X chromosomes. It has been determined the division of gender comes from the Y chromosome of a human being. The chromosomal sequencing of the human body determines the hormonal secretion of a person. The sexual hormone and the secretion of the sexual hormone determine the mood and behaviour of a person (</a:t>
            </a:r>
            <a:r>
              <a:rPr altLang="en-IN" dirty="0"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Bates, et al., 2020</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endParaRPr altLang="en-GB" dirty="0" lang="en-GB"/>
          </a:p>
        </p:txBody>
      </p:sp>
      <p:sp>
        <p:nvSpPr>
          <p:cNvPr id="4" name="Slide Number Placeholder 3"/>
          <p:cNvSpPr>
            <a:spLocks noGrp="1"/>
          </p:cNvSpPr>
          <p:nvPr>
            <p:ph idx="5" sz="quarter" type="sldNum"/>
          </p:nvPr>
        </p:nvSpPr>
        <p:spPr/>
        <p:txBody>
          <a:bodyPr numCol="1"/>
          <a:lstStyle/>
          <a:p>
            <a:fld id="{273643A9-1682-4003-871E-6E0B36F9516B}" type="slidenum">
              <a:rPr altLang="en-GB" lang="en-GB" smtClean="0"/>
              <a:pPr/>
              <a:t>9</a:t>
            </a:fld>
            <a:endParaRPr altLang="en-GB" lang="en-GB"/>
          </a:p>
        </p:txBody>
      </p:sp>
    </p:spTree>
    <p:extLst>
      <p:ext uri="{BB962C8B-B14F-4D97-AF65-F5344CB8AC3E}">
        <p14:creationId xmlns:p14="http://schemas.microsoft.com/office/powerpoint/2010/main" val="2127238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1" dirty="0" lang="en-US"/>
              <a:t>Conclusion </a:t>
            </a:r>
          </a:p>
          <a:p>
            <a:pPr algn="l" defTabSz="914400" eaLnBrk="1" hangingPunct="1" indent="0" latinLnBrk="0" lvl="0" marL="0" marR="0" rtl="0">
              <a:lnSpc>
                <a:spcPct val="100000"/>
              </a:lnSpc>
              <a:spcBef>
                <a:spcPts val="0"/>
              </a:spcBef>
              <a:spcAft>
                <a:spcPts val="0"/>
              </a:spcAft>
              <a:buClrTx/>
              <a:buSzTx/>
              <a:buFontTx/>
              <a:buNone/>
              <a:tabLst/>
              <a:defRP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This presentation has described the different aspects related to the study of human behaviour and psychological development. The developmental theory and the theory of Piaget have been taken in the presentation.  Piaget’s theory demonstrates the development of human behaviour with the time and the age of a human being.  The analysis of the theory with the time and the development of the human body has been demonstrated in the study as well. Some of the influences of the external and internal factors on the behaviour and the psychological development of the human being has been determined in the presentation. The impact of society on the development of human psychology has been described in the presentation.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endParaRPr altLang="en-GB" b="1" dirty="0" lang="en-GB"/>
          </a:p>
        </p:txBody>
      </p:sp>
      <p:sp>
        <p:nvSpPr>
          <p:cNvPr id="4" name="Slide Number Placeholder 3"/>
          <p:cNvSpPr>
            <a:spLocks noGrp="1"/>
          </p:cNvSpPr>
          <p:nvPr>
            <p:ph idx="5" sz="quarter" type="sldNum"/>
          </p:nvPr>
        </p:nvSpPr>
        <p:spPr/>
        <p:txBody>
          <a:bodyPr numCol="1"/>
          <a:lstStyle/>
          <a:p>
            <a:fld id="{273643A9-1682-4003-871E-6E0B36F9516B}" type="slidenum">
              <a:rPr altLang="en-GB" lang="en-GB" smtClean="0"/>
              <a:pPr/>
              <a:t>10</a:t>
            </a:fld>
            <a:endParaRPr altLang="en-GB" lang="en-GB"/>
          </a:p>
        </p:txBody>
      </p:sp>
    </p:spTree>
    <p:extLst>
      <p:ext uri="{BB962C8B-B14F-4D97-AF65-F5344CB8AC3E}">
        <p14:creationId xmlns:p14="http://schemas.microsoft.com/office/powerpoint/2010/main" val="1232849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b="1" dirty="0" kern="1200" lang="en-US" sz="1200">
                <a:solidFill>
                  <a:schemeClr val="tx1"/>
                </a:solidFill>
                <a:latin typeface="+mn-lt"/>
                <a:ea typeface="+mn-ea"/>
                <a:cs typeface="+mn-cs"/>
              </a:rPr>
              <a:t>References</a:t>
            </a:r>
            <a:endParaRPr dirty="0" kern="1200" lang="en-US" sz="1200">
              <a:solidFill>
                <a:schemeClr val="tx1"/>
              </a:solidFill>
              <a:latin typeface="+mn-lt"/>
              <a:ea typeface="+mn-ea"/>
              <a:cs typeface="+mn-cs"/>
            </a:endParaRPr>
          </a:p>
          <a:p>
            <a:r>
              <a:rPr dirty="0" kern="1200" lang="en-US" sz="1200">
                <a:solidFill>
                  <a:schemeClr val="tx1"/>
                </a:solidFill>
                <a:latin typeface="+mn-lt"/>
                <a:ea typeface="+mn-ea"/>
                <a:cs typeface="+mn-cs"/>
              </a:rPr>
              <a:t>Andersen, M.M., </a:t>
            </a:r>
            <a:r>
              <a:rPr dirty="0" err="1" kern="1200" lang="en-US" sz="1200">
                <a:solidFill>
                  <a:schemeClr val="tx1"/>
                </a:solidFill>
                <a:latin typeface="+mn-lt"/>
                <a:ea typeface="+mn-ea"/>
                <a:cs typeface="+mn-cs"/>
              </a:rPr>
              <a:t>Kiverstein</a:t>
            </a:r>
            <a:r>
              <a:rPr dirty="0" kern="1200" lang="en-US" sz="1200">
                <a:solidFill>
                  <a:schemeClr val="tx1"/>
                </a:solidFill>
                <a:latin typeface="+mn-lt"/>
                <a:ea typeface="+mn-ea"/>
                <a:cs typeface="+mn-cs"/>
              </a:rPr>
              <a:t>, J., Miller, M. and </a:t>
            </a:r>
            <a:r>
              <a:rPr dirty="0" err="1" kern="1200" lang="en-US" sz="1200">
                <a:solidFill>
                  <a:schemeClr val="tx1"/>
                </a:solidFill>
                <a:latin typeface="+mn-lt"/>
                <a:ea typeface="+mn-ea"/>
                <a:cs typeface="+mn-cs"/>
              </a:rPr>
              <a:t>Roepstorff</a:t>
            </a:r>
            <a:r>
              <a:rPr dirty="0" kern="1200" lang="en-US" sz="1200">
                <a:solidFill>
                  <a:schemeClr val="tx1"/>
                </a:solidFill>
                <a:latin typeface="+mn-lt"/>
                <a:ea typeface="+mn-ea"/>
                <a:cs typeface="+mn-cs"/>
              </a:rPr>
              <a:t>, A., (2022). Play in predictive minds: A cognitive theory of play. </a:t>
            </a:r>
            <a:r>
              <a:rPr dirty="0" i="1" kern="1200" lang="en-US" sz="1200">
                <a:solidFill>
                  <a:schemeClr val="tx1"/>
                </a:solidFill>
                <a:latin typeface="+mn-lt"/>
                <a:ea typeface="+mn-ea"/>
                <a:cs typeface="+mn-cs"/>
              </a:rPr>
              <a:t>Psychological Review</a:t>
            </a:r>
            <a:r>
              <a:rPr dirty="0" kern="1200" lang="en-US" sz="1200">
                <a:solidFill>
                  <a:schemeClr val="tx1"/>
                </a:solidFill>
                <a:latin typeface="+mn-lt"/>
                <a:ea typeface="+mn-ea"/>
                <a:cs typeface="+mn-cs"/>
              </a:rPr>
              <a:t>.</a:t>
            </a:r>
          </a:p>
          <a:p>
            <a:r>
              <a:rPr dirty="0" kern="1200" lang="en-US" sz="1200">
                <a:solidFill>
                  <a:schemeClr val="tx1"/>
                </a:solidFill>
                <a:latin typeface="+mn-lt"/>
                <a:ea typeface="+mn-ea"/>
                <a:cs typeface="+mn-cs"/>
              </a:rPr>
              <a:t>Bates, A.E., </a:t>
            </a:r>
            <a:r>
              <a:rPr dirty="0" err="1" kern="1200" lang="en-US" sz="1200">
                <a:solidFill>
                  <a:schemeClr val="tx1"/>
                </a:solidFill>
                <a:latin typeface="+mn-lt"/>
                <a:ea typeface="+mn-ea"/>
                <a:cs typeface="+mn-cs"/>
              </a:rPr>
              <a:t>Primack</a:t>
            </a:r>
            <a:r>
              <a:rPr dirty="0" kern="1200" lang="en-US" sz="1200">
                <a:solidFill>
                  <a:schemeClr val="tx1"/>
                </a:solidFill>
                <a:latin typeface="+mn-lt"/>
                <a:ea typeface="+mn-ea"/>
                <a:cs typeface="+mn-cs"/>
              </a:rPr>
              <a:t>, R.B., Moraga, P. and Duarte, C.M., (2020). COVID-19 pandemic and associated lockdown as a “Global Human Confinement Experiment” to investigate biodiversity conservation. </a:t>
            </a:r>
            <a:r>
              <a:rPr dirty="0" i="1" kern="1200" lang="en-US" sz="1200">
                <a:solidFill>
                  <a:schemeClr val="tx1"/>
                </a:solidFill>
                <a:latin typeface="+mn-lt"/>
                <a:ea typeface="+mn-ea"/>
                <a:cs typeface="+mn-cs"/>
              </a:rPr>
              <a:t>Biological conservation</a:t>
            </a:r>
            <a:r>
              <a:rPr dirty="0" kern="1200" lang="en-US" sz="1200">
                <a:solidFill>
                  <a:schemeClr val="tx1"/>
                </a:solidFill>
                <a:latin typeface="+mn-lt"/>
                <a:ea typeface="+mn-ea"/>
                <a:cs typeface="+mn-cs"/>
              </a:rPr>
              <a:t>, </a:t>
            </a:r>
            <a:r>
              <a:rPr dirty="0" i="1" kern="1200" lang="en-US" sz="1200">
                <a:solidFill>
                  <a:schemeClr val="tx1"/>
                </a:solidFill>
                <a:latin typeface="+mn-lt"/>
                <a:ea typeface="+mn-ea"/>
                <a:cs typeface="+mn-cs"/>
              </a:rPr>
              <a:t>248</a:t>
            </a:r>
            <a:r>
              <a:rPr dirty="0" kern="1200" lang="en-US" sz="1200">
                <a:solidFill>
                  <a:schemeClr val="tx1"/>
                </a:solidFill>
                <a:latin typeface="+mn-lt"/>
                <a:ea typeface="+mn-ea"/>
                <a:cs typeface="+mn-cs"/>
              </a:rPr>
              <a:t>, p.108665.</a:t>
            </a:r>
          </a:p>
          <a:p>
            <a:r>
              <a:rPr dirty="0" kern="1200" lang="en-US" sz="1200">
                <a:solidFill>
                  <a:schemeClr val="tx1"/>
                </a:solidFill>
                <a:latin typeface="+mn-lt"/>
                <a:ea typeface="+mn-ea"/>
                <a:cs typeface="+mn-cs"/>
              </a:rPr>
              <a:t>Haddad, D., (2020). </a:t>
            </a:r>
            <a:r>
              <a:rPr dirty="0" i="1" kern="1200" lang="en-US" sz="1200">
                <a:solidFill>
                  <a:schemeClr val="tx1"/>
                </a:solidFill>
                <a:latin typeface="+mn-lt"/>
                <a:ea typeface="+mn-ea"/>
                <a:cs typeface="+mn-cs"/>
              </a:rPr>
              <a:t>Biological Factors That Influence Child Development. </a:t>
            </a:r>
            <a:r>
              <a:rPr dirty="0" kern="1200" lang="en-US" sz="1200">
                <a:solidFill>
                  <a:schemeClr val="tx1"/>
                </a:solidFill>
                <a:latin typeface="+mn-lt"/>
                <a:ea typeface="+mn-ea"/>
                <a:cs typeface="+mn-cs"/>
              </a:rPr>
              <a:t>[Online] Available at: </a:t>
            </a:r>
            <a:r>
              <a:rPr dirty="0" kern="1200" lang="en-US" sz="1200" u="sng">
                <a:solidFill>
                  <a:schemeClr val="tx1"/>
                </a:solidFill>
                <a:latin typeface="+mn-lt"/>
                <a:ea typeface="+mn-ea"/>
                <a:cs typeface="+mn-cs"/>
              </a:rPr>
              <a:t>https://www.verywellfamily.com/biological-factors-affecting-child-development-2162219</a:t>
            </a:r>
            <a:r>
              <a:rPr dirty="0" kern="1200" lang="en-US" sz="1200">
                <a:solidFill>
                  <a:schemeClr val="tx1"/>
                </a:solidFill>
                <a:latin typeface="+mn-lt"/>
                <a:ea typeface="+mn-ea"/>
                <a:cs typeface="+mn-cs"/>
              </a:rPr>
              <a:t>[Accessed 15 2 2023].</a:t>
            </a:r>
          </a:p>
          <a:p>
            <a:r>
              <a:rPr dirty="0" kern="1200" lang="en-US" sz="1200">
                <a:solidFill>
                  <a:schemeClr val="tx1"/>
                </a:solidFill>
                <a:latin typeface="+mn-lt"/>
                <a:ea typeface="+mn-ea"/>
                <a:cs typeface="+mn-cs"/>
              </a:rPr>
              <a:t>Levine, M., (2022). A cognitive theory of learning: Research on hypothesis testing. Taylor &amp; Francis.</a:t>
            </a:r>
          </a:p>
          <a:p>
            <a:r>
              <a:rPr dirty="0" err="1" kern="1200" lang="en-US" sz="1200">
                <a:solidFill>
                  <a:schemeClr val="tx1"/>
                </a:solidFill>
                <a:latin typeface="+mn-lt"/>
                <a:ea typeface="+mn-ea"/>
                <a:cs typeface="+mn-cs"/>
              </a:rPr>
              <a:t>Marcone</a:t>
            </a:r>
            <a:r>
              <a:rPr dirty="0" kern="1200" lang="en-US" sz="1200">
                <a:solidFill>
                  <a:schemeClr val="tx1"/>
                </a:solidFill>
                <a:latin typeface="+mn-lt"/>
                <a:ea typeface="+mn-ea"/>
                <a:cs typeface="+mn-cs"/>
              </a:rPr>
              <a:t>, M. F., (2020). </a:t>
            </a:r>
            <a:r>
              <a:rPr dirty="0" i="1" kern="1200" lang="en-US" sz="1200">
                <a:solidFill>
                  <a:schemeClr val="tx1"/>
                </a:solidFill>
                <a:latin typeface="+mn-lt"/>
                <a:ea typeface="+mn-ea"/>
                <a:cs typeface="+mn-cs"/>
              </a:rPr>
              <a:t>An Overview of the Sociological and Environmental Factors Influencing Eating Food Behavior in Canada. </a:t>
            </a:r>
            <a:r>
              <a:rPr dirty="0" kern="1200" lang="en-US" sz="1200">
                <a:solidFill>
                  <a:schemeClr val="tx1"/>
                </a:solidFill>
                <a:latin typeface="+mn-lt"/>
                <a:ea typeface="+mn-ea"/>
                <a:cs typeface="+mn-cs"/>
              </a:rPr>
              <a:t>[Online] Available at: </a:t>
            </a:r>
            <a:r>
              <a:rPr dirty="0" kern="1200" lang="en-US" sz="1200" u="sng">
                <a:solidFill>
                  <a:schemeClr val="tx1"/>
                </a:solidFill>
                <a:latin typeface="+mn-lt"/>
                <a:ea typeface="+mn-ea"/>
                <a:cs typeface="+mn-cs"/>
              </a:rPr>
              <a:t>https://www.frontiersin.org/articles/10.3389/fnut.2020.00077/full</a:t>
            </a:r>
            <a:r>
              <a:rPr dirty="0" kern="1200" lang="en-US" sz="1200">
                <a:solidFill>
                  <a:schemeClr val="tx1"/>
                </a:solidFill>
                <a:latin typeface="+mn-lt"/>
                <a:ea typeface="+mn-ea"/>
                <a:cs typeface="+mn-cs"/>
              </a:rPr>
              <a:t>[Accessed 15 2 2023 ].</a:t>
            </a:r>
          </a:p>
          <a:p>
            <a:r>
              <a:rPr dirty="0" err="1" kern="1200" lang="en-US" sz="1200">
                <a:solidFill>
                  <a:schemeClr val="tx1"/>
                </a:solidFill>
                <a:latin typeface="+mn-lt"/>
                <a:ea typeface="+mn-ea"/>
                <a:cs typeface="+mn-cs"/>
              </a:rPr>
              <a:t>Rapanta</a:t>
            </a:r>
            <a:r>
              <a:rPr dirty="0" kern="1200" lang="en-US" sz="1200">
                <a:solidFill>
                  <a:schemeClr val="tx1"/>
                </a:solidFill>
                <a:latin typeface="+mn-lt"/>
                <a:ea typeface="+mn-ea"/>
                <a:cs typeface="+mn-cs"/>
              </a:rPr>
              <a:t>, C., (2023). Piaget, </a:t>
            </a:r>
            <a:r>
              <a:rPr dirty="0" err="1" kern="1200" lang="en-US" sz="1200">
                <a:solidFill>
                  <a:schemeClr val="tx1"/>
                </a:solidFill>
                <a:latin typeface="+mn-lt"/>
                <a:ea typeface="+mn-ea"/>
                <a:cs typeface="+mn-cs"/>
              </a:rPr>
              <a:t>Vygotsky</a:t>
            </a:r>
            <a:r>
              <a:rPr dirty="0" kern="1200" lang="en-US" sz="1200">
                <a:solidFill>
                  <a:schemeClr val="tx1"/>
                </a:solidFill>
                <a:latin typeface="+mn-lt"/>
                <a:ea typeface="+mn-ea"/>
                <a:cs typeface="+mn-cs"/>
              </a:rPr>
              <a:t> and young people's argumentation: </a:t>
            </a:r>
            <a:r>
              <a:rPr dirty="0" err="1" kern="1200" lang="en-US" sz="1200">
                <a:solidFill>
                  <a:schemeClr val="tx1"/>
                </a:solidFill>
                <a:latin typeface="+mn-lt"/>
                <a:ea typeface="+mn-ea"/>
                <a:cs typeface="+mn-cs"/>
              </a:rPr>
              <a:t>Sociocognitive</a:t>
            </a:r>
            <a:r>
              <a:rPr dirty="0" kern="1200" lang="en-US" sz="1200">
                <a:solidFill>
                  <a:schemeClr val="tx1"/>
                </a:solidFill>
                <a:latin typeface="+mn-lt"/>
                <a:ea typeface="+mn-ea"/>
                <a:cs typeface="+mn-cs"/>
              </a:rPr>
              <a:t> aspects and challenges of reasoning “together” and “alone”. </a:t>
            </a:r>
            <a:r>
              <a:rPr dirty="0" i="1" kern="1200" lang="en-US" sz="1200">
                <a:solidFill>
                  <a:schemeClr val="tx1"/>
                </a:solidFill>
                <a:latin typeface="+mn-lt"/>
                <a:ea typeface="+mn-ea"/>
                <a:cs typeface="+mn-cs"/>
              </a:rPr>
              <a:t>Learning, Culture and Social Interaction</a:t>
            </a:r>
            <a:r>
              <a:rPr dirty="0" kern="1200" lang="en-US" sz="1200">
                <a:solidFill>
                  <a:schemeClr val="tx1"/>
                </a:solidFill>
                <a:latin typeface="+mn-lt"/>
                <a:ea typeface="+mn-ea"/>
                <a:cs typeface="+mn-cs"/>
              </a:rPr>
              <a:t>, </a:t>
            </a:r>
            <a:r>
              <a:rPr dirty="0" i="1" kern="1200" lang="en-US" sz="1200">
                <a:solidFill>
                  <a:schemeClr val="tx1"/>
                </a:solidFill>
                <a:latin typeface="+mn-lt"/>
                <a:ea typeface="+mn-ea"/>
                <a:cs typeface="+mn-cs"/>
              </a:rPr>
              <a:t>39</a:t>
            </a:r>
            <a:r>
              <a:rPr dirty="0" kern="1200" lang="en-US" sz="1200">
                <a:solidFill>
                  <a:schemeClr val="tx1"/>
                </a:solidFill>
                <a:latin typeface="+mn-lt"/>
                <a:ea typeface="+mn-ea"/>
                <a:cs typeface="+mn-cs"/>
              </a:rPr>
              <a:t>, p.100698.</a:t>
            </a:r>
          </a:p>
          <a:p>
            <a:r>
              <a:rPr dirty="0" err="1" kern="1200" lang="en-US" sz="1200">
                <a:solidFill>
                  <a:schemeClr val="tx1"/>
                </a:solidFill>
                <a:latin typeface="+mn-lt"/>
                <a:ea typeface="+mn-ea"/>
                <a:cs typeface="+mn-cs"/>
              </a:rPr>
              <a:t>Rutz</a:t>
            </a:r>
            <a:r>
              <a:rPr dirty="0" kern="1200" lang="en-US" sz="1200">
                <a:solidFill>
                  <a:schemeClr val="tx1"/>
                </a:solidFill>
                <a:latin typeface="+mn-lt"/>
                <a:ea typeface="+mn-ea"/>
                <a:cs typeface="+mn-cs"/>
              </a:rPr>
              <a:t>, C., </a:t>
            </a:r>
            <a:r>
              <a:rPr dirty="0" err="1" kern="1200" lang="en-US" sz="1200">
                <a:solidFill>
                  <a:schemeClr val="tx1"/>
                </a:solidFill>
                <a:latin typeface="+mn-lt"/>
                <a:ea typeface="+mn-ea"/>
                <a:cs typeface="+mn-cs"/>
              </a:rPr>
              <a:t>Loretto</a:t>
            </a:r>
            <a:r>
              <a:rPr dirty="0" kern="1200" lang="en-US" sz="1200">
                <a:solidFill>
                  <a:schemeClr val="tx1"/>
                </a:solidFill>
                <a:latin typeface="+mn-lt"/>
                <a:ea typeface="+mn-ea"/>
                <a:cs typeface="+mn-cs"/>
              </a:rPr>
              <a:t>, M.C., Bates, A.E., Davidson, S.C., Duarte, C.M., </a:t>
            </a:r>
            <a:r>
              <a:rPr dirty="0" err="1" kern="1200" lang="en-US" sz="1200">
                <a:solidFill>
                  <a:schemeClr val="tx1"/>
                </a:solidFill>
                <a:latin typeface="+mn-lt"/>
                <a:ea typeface="+mn-ea"/>
                <a:cs typeface="+mn-cs"/>
              </a:rPr>
              <a:t>Jetz</a:t>
            </a:r>
            <a:r>
              <a:rPr dirty="0" kern="1200" lang="en-US" sz="1200">
                <a:solidFill>
                  <a:schemeClr val="tx1"/>
                </a:solidFill>
                <a:latin typeface="+mn-lt"/>
                <a:ea typeface="+mn-ea"/>
                <a:cs typeface="+mn-cs"/>
              </a:rPr>
              <a:t>, W., Johnson, M., Kato, A., </a:t>
            </a:r>
            <a:r>
              <a:rPr dirty="0" err="1" kern="1200" lang="en-US" sz="1200">
                <a:solidFill>
                  <a:schemeClr val="tx1"/>
                </a:solidFill>
                <a:latin typeface="+mn-lt"/>
                <a:ea typeface="+mn-ea"/>
                <a:cs typeface="+mn-cs"/>
              </a:rPr>
              <a:t>Kays</a:t>
            </a:r>
            <a:r>
              <a:rPr dirty="0" kern="1200" lang="en-US" sz="1200">
                <a:solidFill>
                  <a:schemeClr val="tx1"/>
                </a:solidFill>
                <a:latin typeface="+mn-lt"/>
                <a:ea typeface="+mn-ea"/>
                <a:cs typeface="+mn-cs"/>
              </a:rPr>
              <a:t>, R., Mueller, T. and </a:t>
            </a:r>
            <a:r>
              <a:rPr dirty="0" err="1" kern="1200" lang="en-US" sz="1200">
                <a:solidFill>
                  <a:schemeClr val="tx1"/>
                </a:solidFill>
                <a:latin typeface="+mn-lt"/>
                <a:ea typeface="+mn-ea"/>
                <a:cs typeface="+mn-cs"/>
              </a:rPr>
              <a:t>Primack</a:t>
            </a:r>
            <a:r>
              <a:rPr dirty="0" kern="1200" lang="en-US" sz="1200">
                <a:solidFill>
                  <a:schemeClr val="tx1"/>
                </a:solidFill>
                <a:latin typeface="+mn-lt"/>
                <a:ea typeface="+mn-ea"/>
                <a:cs typeface="+mn-cs"/>
              </a:rPr>
              <a:t>, R.B., (2020). COVID-19 lockdown allows researchers to quantify the effects of human activity on wildlife. </a:t>
            </a:r>
            <a:r>
              <a:rPr dirty="0" i="1" kern="1200" lang="en-US" sz="1200">
                <a:solidFill>
                  <a:schemeClr val="tx1"/>
                </a:solidFill>
                <a:latin typeface="+mn-lt"/>
                <a:ea typeface="+mn-ea"/>
                <a:cs typeface="+mn-cs"/>
              </a:rPr>
              <a:t>Nature Ecology &amp; Evolution</a:t>
            </a:r>
            <a:r>
              <a:rPr dirty="0" kern="1200" lang="en-US" sz="1200">
                <a:solidFill>
                  <a:schemeClr val="tx1"/>
                </a:solidFill>
                <a:latin typeface="+mn-lt"/>
                <a:ea typeface="+mn-ea"/>
                <a:cs typeface="+mn-cs"/>
              </a:rPr>
              <a:t>, </a:t>
            </a:r>
            <a:r>
              <a:rPr dirty="0" i="1" kern="1200" lang="en-US" sz="1200">
                <a:solidFill>
                  <a:schemeClr val="tx1"/>
                </a:solidFill>
                <a:latin typeface="+mn-lt"/>
                <a:ea typeface="+mn-ea"/>
                <a:cs typeface="+mn-cs"/>
              </a:rPr>
              <a:t>4</a:t>
            </a:r>
            <a:r>
              <a:rPr dirty="0" kern="1200" lang="en-US" sz="1200">
                <a:solidFill>
                  <a:schemeClr val="tx1"/>
                </a:solidFill>
                <a:latin typeface="+mn-lt"/>
                <a:ea typeface="+mn-ea"/>
                <a:cs typeface="+mn-cs"/>
              </a:rPr>
              <a:t>(9), pp.1156-1159.</a:t>
            </a:r>
          </a:p>
          <a:p>
            <a:r>
              <a:rPr dirty="0" err="1" kern="1200" lang="en-US" sz="1200">
                <a:solidFill>
                  <a:schemeClr val="tx1"/>
                </a:solidFill>
                <a:latin typeface="+mn-lt"/>
                <a:ea typeface="+mn-ea"/>
                <a:cs typeface="+mn-cs"/>
              </a:rPr>
              <a:t>Winstanley</a:t>
            </a:r>
            <a:r>
              <a:rPr dirty="0" kern="1200" lang="en-US" sz="1200">
                <a:solidFill>
                  <a:schemeClr val="tx1"/>
                </a:solidFill>
                <a:latin typeface="+mn-lt"/>
                <a:ea typeface="+mn-ea"/>
                <a:cs typeface="+mn-cs"/>
              </a:rPr>
              <a:t>, M.A., (2023). Stages in Theory and Experiment. Fuzzy-Structuralism and </a:t>
            </a:r>
            <a:r>
              <a:rPr dirty="0" err="1" kern="1200" lang="en-US" sz="1200">
                <a:solidFill>
                  <a:schemeClr val="tx1"/>
                </a:solidFill>
                <a:latin typeface="+mn-lt"/>
                <a:ea typeface="+mn-ea"/>
                <a:cs typeface="+mn-cs"/>
              </a:rPr>
              <a:t>Piagetian</a:t>
            </a:r>
            <a:r>
              <a:rPr dirty="0" kern="1200" lang="en-US" sz="1200">
                <a:solidFill>
                  <a:schemeClr val="tx1"/>
                </a:solidFill>
                <a:latin typeface="+mn-lt"/>
                <a:ea typeface="+mn-ea"/>
                <a:cs typeface="+mn-cs"/>
              </a:rPr>
              <a:t> Stages. </a:t>
            </a:r>
            <a:r>
              <a:rPr dirty="0" i="1" kern="1200" lang="en-US" sz="1200">
                <a:solidFill>
                  <a:schemeClr val="tx1"/>
                </a:solidFill>
                <a:latin typeface="+mn-lt"/>
                <a:ea typeface="+mn-ea"/>
                <a:cs typeface="+mn-cs"/>
              </a:rPr>
              <a:t>Integrative Psychological and Behavioral Science</a:t>
            </a:r>
            <a:r>
              <a:rPr dirty="0" kern="1200" lang="en-US" sz="1200">
                <a:solidFill>
                  <a:schemeClr val="tx1"/>
                </a:solidFill>
                <a:latin typeface="+mn-lt"/>
                <a:ea typeface="+mn-ea"/>
                <a:cs typeface="+mn-cs"/>
              </a:rPr>
              <a:t>, </a:t>
            </a:r>
            <a:r>
              <a:rPr dirty="0" i="1" kern="1200" lang="en-US" sz="1200">
                <a:solidFill>
                  <a:schemeClr val="tx1"/>
                </a:solidFill>
                <a:latin typeface="+mn-lt"/>
                <a:ea typeface="+mn-ea"/>
                <a:cs typeface="+mn-cs"/>
              </a:rPr>
              <a:t>57</a:t>
            </a:r>
            <a:r>
              <a:rPr dirty="0" kern="1200" lang="en-US" sz="1200">
                <a:solidFill>
                  <a:schemeClr val="tx1"/>
                </a:solidFill>
                <a:latin typeface="+mn-lt"/>
                <a:ea typeface="+mn-ea"/>
                <a:cs typeface="+mn-cs"/>
              </a:rPr>
              <a:t>(1), pp.151-173.</a:t>
            </a:r>
          </a:p>
          <a:p>
            <a:r>
              <a:rPr dirty="0" kern="1200" lang="en-US" sz="1200">
                <a:solidFill>
                  <a:schemeClr val="tx1"/>
                </a:solidFill>
                <a:latin typeface="+mn-lt"/>
                <a:ea typeface="+mn-ea"/>
                <a:cs typeface="+mn-cs"/>
              </a:rPr>
              <a:t>Young, G., (2023). An integrated Neo-</a:t>
            </a:r>
            <a:r>
              <a:rPr dirty="0" err="1" kern="1200" lang="en-US" sz="1200">
                <a:solidFill>
                  <a:schemeClr val="tx1"/>
                </a:solidFill>
                <a:latin typeface="+mn-lt"/>
                <a:ea typeface="+mn-ea"/>
                <a:cs typeface="+mn-cs"/>
              </a:rPr>
              <a:t>Piagetian</a:t>
            </a:r>
            <a:r>
              <a:rPr dirty="0" kern="1200" lang="en-US" sz="1200">
                <a:solidFill>
                  <a:schemeClr val="tx1"/>
                </a:solidFill>
                <a:latin typeface="+mn-lt"/>
                <a:ea typeface="+mn-ea"/>
                <a:cs typeface="+mn-cs"/>
              </a:rPr>
              <a:t>/Neo-</a:t>
            </a:r>
            <a:r>
              <a:rPr dirty="0" err="1" kern="1200" lang="en-US" sz="1200">
                <a:solidFill>
                  <a:schemeClr val="tx1"/>
                </a:solidFill>
                <a:latin typeface="+mn-lt"/>
                <a:ea typeface="+mn-ea"/>
                <a:cs typeface="+mn-cs"/>
              </a:rPr>
              <a:t>Eriksonian</a:t>
            </a:r>
            <a:r>
              <a:rPr dirty="0" kern="1200" lang="en-US" sz="1200">
                <a:solidFill>
                  <a:schemeClr val="tx1"/>
                </a:solidFill>
                <a:latin typeface="+mn-lt"/>
                <a:ea typeface="+mn-ea"/>
                <a:cs typeface="+mn-cs"/>
              </a:rPr>
              <a:t> development model I: Stages, </a:t>
            </a:r>
            <a:r>
              <a:rPr dirty="0" err="1" kern="1200" lang="en-US" sz="1200">
                <a:solidFill>
                  <a:schemeClr val="tx1"/>
                </a:solidFill>
                <a:latin typeface="+mn-lt"/>
                <a:ea typeface="+mn-ea"/>
                <a:cs typeface="+mn-cs"/>
              </a:rPr>
              <a:t>substages</a:t>
            </a:r>
            <a:r>
              <a:rPr dirty="0" kern="1200" lang="en-US" sz="1200">
                <a:solidFill>
                  <a:schemeClr val="tx1"/>
                </a:solidFill>
                <a:latin typeface="+mn-lt"/>
                <a:ea typeface="+mn-ea"/>
                <a:cs typeface="+mn-cs"/>
              </a:rPr>
              <a:t>, and mechanisms of change. </a:t>
            </a:r>
            <a:r>
              <a:rPr dirty="0" i="1" kern="1200" lang="en-US" sz="1200">
                <a:solidFill>
                  <a:schemeClr val="tx1"/>
                </a:solidFill>
                <a:latin typeface="+mn-lt"/>
                <a:ea typeface="+mn-ea"/>
                <a:cs typeface="+mn-cs"/>
              </a:rPr>
              <a:t>Current Psychology</a:t>
            </a:r>
            <a:r>
              <a:rPr dirty="0" kern="1200" lang="en-US" sz="1200">
                <a:solidFill>
                  <a:schemeClr val="tx1"/>
                </a:solidFill>
                <a:latin typeface="+mn-lt"/>
                <a:ea typeface="+mn-ea"/>
                <a:cs typeface="+mn-cs"/>
              </a:rPr>
              <a:t>, pp.1-18.</a:t>
            </a:r>
          </a:p>
          <a:p>
            <a:r>
              <a:rPr altLang="de-DE" dirty="0" kern="1200" lang="de-DE" sz="1200">
                <a:solidFill>
                  <a:schemeClr val="tx1"/>
                </a:solidFill>
                <a:latin typeface="+mn-lt"/>
                <a:ea typeface="+mn-ea"/>
                <a:cs typeface="+mn-cs"/>
              </a:rPr>
              <a:t>Zastrow, C., Kirst-Ashman, K.K. and Hessenauer, S.L., (2019). </a:t>
            </a:r>
            <a:r>
              <a:rPr dirty="0" i="1" kern="1200" lang="en-US" sz="1200">
                <a:solidFill>
                  <a:schemeClr val="tx1"/>
                </a:solidFill>
                <a:latin typeface="+mn-lt"/>
                <a:ea typeface="+mn-ea"/>
                <a:cs typeface="+mn-cs"/>
              </a:rPr>
              <a:t>Empowerment series: understanding human behavior and the social environment</a:t>
            </a:r>
            <a:r>
              <a:rPr dirty="0" kern="1200" lang="en-US" sz="1200">
                <a:solidFill>
                  <a:schemeClr val="tx1"/>
                </a:solidFill>
                <a:latin typeface="+mn-lt"/>
                <a:ea typeface="+mn-ea"/>
                <a:cs typeface="+mn-cs"/>
              </a:rPr>
              <a:t>. </a:t>
            </a:r>
            <a:r>
              <a:rPr dirty="0" err="1" kern="1200" lang="en-US" sz="1200">
                <a:solidFill>
                  <a:schemeClr val="tx1"/>
                </a:solidFill>
                <a:latin typeface="+mn-lt"/>
                <a:ea typeface="+mn-ea"/>
                <a:cs typeface="+mn-cs"/>
              </a:rPr>
              <a:t>Cengage</a:t>
            </a:r>
            <a:r>
              <a:rPr dirty="0" kern="1200" lang="en-US" sz="1200">
                <a:solidFill>
                  <a:schemeClr val="tx1"/>
                </a:solidFill>
                <a:latin typeface="+mn-lt"/>
                <a:ea typeface="+mn-ea"/>
                <a:cs typeface="+mn-cs"/>
              </a:rPr>
              <a:t> Learning.</a:t>
            </a:r>
          </a:p>
          <a:p>
            <a:endParaRPr altLang="en-GB" dirty="0" lang="en-GB"/>
          </a:p>
        </p:txBody>
      </p:sp>
      <p:sp>
        <p:nvSpPr>
          <p:cNvPr id="4" name="Slide Number Placeholder 3"/>
          <p:cNvSpPr>
            <a:spLocks noGrp="1"/>
          </p:cNvSpPr>
          <p:nvPr>
            <p:ph idx="5" sz="quarter" type="sldNum"/>
          </p:nvPr>
        </p:nvSpPr>
        <p:spPr/>
        <p:txBody>
          <a:bodyPr numCol="1"/>
          <a:lstStyle/>
          <a:p>
            <a:fld id="{273643A9-1682-4003-871E-6E0B36F9516B}" type="slidenum">
              <a:rPr altLang="en-GB" lang="en-GB" smtClean="0"/>
              <a:pPr/>
              <a:t>11</a:t>
            </a:fld>
            <a:endParaRPr altLang="en-GB" lang="en-GB"/>
          </a:p>
        </p:txBody>
      </p:sp>
    </p:spTree>
    <p:extLst>
      <p:ext uri="{BB962C8B-B14F-4D97-AF65-F5344CB8AC3E}">
        <p14:creationId xmlns:p14="http://schemas.microsoft.com/office/powerpoint/2010/main" val="3555605019"/>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numCol="1">
            <a:normAutofit/>
          </a:bodyPr>
          <a:lstStyle>
            <a:lvl1pPr>
              <a:defRPr sz="5400"/>
            </a:lvl1pPr>
          </a:lstStyle>
          <a:p>
            <a:r>
              <a:rPr lang="en-US"/>
              <a:t>Click to edit Master title style</a:t>
            </a:r>
            <a:endParaRPr dirty="0" lang="en-US"/>
          </a:p>
        </p:txBody>
      </p:sp>
      <p:sp>
        <p:nvSpPr>
          <p:cNvPr id="3" name="Subtitle 2"/>
          <p:cNvSpPr>
            <a:spLocks noGrp="1"/>
          </p:cNvSpPr>
          <p:nvPr>
            <p:ph idx="1" type="subTitle"/>
          </p:nvPr>
        </p:nvSpPr>
        <p:spPr>
          <a:xfrm>
            <a:off x="2589213" y="4777379"/>
            <a:ext cx="8915399" cy="1126283"/>
          </a:xfrm>
        </p:spPr>
        <p:txBody>
          <a:bodyPr anchor="t" numCol="1"/>
          <a:lstStyle>
            <a:lvl1pPr algn="l" indent="0" marL="0">
              <a:buNone/>
              <a:defRPr>
                <a:solidFill>
                  <a:schemeClr val="tx1">
                    <a:lumMod val="65000"/>
                    <a:lumOff val="3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7" name="Freeform 6"/>
          <p:cNvSpPr/>
          <p:nvPr/>
        </p:nvSpPr>
        <p:spPr>
          <a:xfrm>
            <a:off x="0" y="4323810"/>
            <a:ext cx="1744652" cy="778589"/>
          </a:xfrm>
          <a:custGeom>
            <a:avLst/>
            <a:gdLst/>
            <a:ahLst/>
            <a:cxnLst/>
            <a:rect b="b" l="0" r="r" t="0"/>
            <a:pathLst>
              <a:path h="166" w="372">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idx="12" sz="quarter" type="sldNum"/>
          </p:nvPr>
        </p:nvSpPr>
        <p:spPr>
          <a:xfrm>
            <a:off x="531812" y="4529540"/>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3423251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numCol="1"/>
          <a:lstStyle/>
          <a:p>
            <a:r>
              <a:rPr lang="en-US"/>
              <a:t>Click to edit Master title style</a:t>
            </a:r>
            <a:endParaRPr dirty="0" lang="en-US"/>
          </a:p>
        </p:txBody>
      </p:sp>
      <p:sp>
        <p:nvSpPr>
          <p:cNvPr id="3" name="Content Placeholder 2"/>
          <p:cNvSpPr>
            <a:spLocks noGrp="1"/>
          </p:cNvSpPr>
          <p:nvPr>
            <p:ph idx="1"/>
          </p:nvPr>
        </p:nvSpPr>
        <p:spPr>
          <a:xfrm>
            <a:off x="2589212" y="2133600"/>
            <a:ext cx="8915400" cy="377762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8"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1509273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numCol="1"/>
          <a:lstStyle>
            <a:lvl1pPr algn="l">
              <a:defRPr b="0" cap="none" sz="4000"/>
            </a:lvl1pPr>
          </a:lstStyle>
          <a:p>
            <a:r>
              <a:rPr lang="en-US"/>
              <a:t>Click to edit Master title style</a:t>
            </a:r>
            <a:endParaRPr dirty="0" lang="en-US"/>
          </a:p>
        </p:txBody>
      </p:sp>
      <p:sp>
        <p:nvSpPr>
          <p:cNvPr id="3" name="Text Placeholder 2"/>
          <p:cNvSpPr>
            <a:spLocks noGrp="1"/>
          </p:cNvSpPr>
          <p:nvPr>
            <p:ph idx="1" type="body"/>
          </p:nvPr>
        </p:nvSpPr>
        <p:spPr>
          <a:xfrm>
            <a:off x="2589212" y="3530129"/>
            <a:ext cx="8915399" cy="860400"/>
          </a:xfrm>
        </p:spPr>
        <p:txBody>
          <a:bodyPr anchor="t" numCol="1"/>
          <a:lstStyle>
            <a:lvl1pPr algn="l" indent="0" marL="0">
              <a:buNone/>
              <a:defRPr sz="20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9" name="Freeform 11"/>
          <p:cNvSpPr/>
          <p:nvPr/>
        </p:nvSpPr>
        <p:spPr>
          <a:xfrm flipV="1">
            <a:off x="-4189" y="31781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a:xfrm>
            <a:off x="531812" y="3244139"/>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568949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2589212" y="2133600"/>
            <a:ext cx="4313864" cy="3777622"/>
          </a:xfrm>
        </p:spPr>
        <p:txBody>
          <a:bodyP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7190747" y="2126222"/>
            <a:ext cx="4313864" cy="3777622"/>
          </a:xfrm>
        </p:spPr>
        <p:txBody>
          <a:bodyP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12"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idx="12" sz="quarter" type="sldNum"/>
          </p:nvPr>
        </p:nvSpPr>
        <p:spPr>
          <a:xfrm>
            <a:off x="531812" y="787782"/>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3415221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endParaRPr dirty="0" lang="en-US"/>
          </a:p>
        </p:txBody>
      </p:sp>
      <p:sp>
        <p:nvSpPr>
          <p:cNvPr id="3" name="Text Placeholder 2"/>
          <p:cNvSpPr>
            <a:spLocks noGrp="1"/>
          </p:cNvSpPr>
          <p:nvPr>
            <p:ph idx="1" type="body"/>
          </p:nvPr>
        </p:nvSpPr>
        <p:spPr>
          <a:xfrm>
            <a:off x="2939373" y="1972703"/>
            <a:ext cx="3992732"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2589212" y="2548966"/>
            <a:ext cx="4342893" cy="3354060"/>
          </a:xfrm>
        </p:spPr>
        <p:txBody>
          <a:bodyP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7506629" y="1969475"/>
            <a:ext cx="3999001"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7166957" y="2545738"/>
            <a:ext cx="4338674" cy="3354060"/>
          </a:xfrm>
        </p:spPr>
        <p:txBody>
          <a:bodyP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8" name="Footer Placeholder 7"/>
          <p:cNvSpPr>
            <a:spLocks noGrp="1"/>
          </p:cNvSpPr>
          <p:nvPr>
            <p:ph idx="11" sz="quarter" type="ftr"/>
          </p:nvPr>
        </p:nvSpPr>
        <p:spPr/>
        <p:txBody>
          <a:bodyPr numCol="1"/>
          <a:lstStyle/>
          <a:p>
            <a:endParaRPr altLang="en-GB" lang="en-GB"/>
          </a:p>
        </p:txBody>
      </p:sp>
      <p:sp>
        <p:nvSpPr>
          <p:cNvPr id="12"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idx="12" sz="quarter" type="sldNum"/>
          </p:nvPr>
        </p:nvSpPr>
        <p:spPr>
          <a:xfrm>
            <a:off x="531812" y="787782"/>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327238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4" name="Footer Placeholder 3"/>
          <p:cNvSpPr>
            <a:spLocks noGrp="1"/>
          </p:cNvSpPr>
          <p:nvPr>
            <p:ph idx="11" sz="quarter" type="ftr"/>
          </p:nvPr>
        </p:nvSpPr>
        <p:spPr/>
        <p:txBody>
          <a:bodyPr numCol="1"/>
          <a:lstStyle/>
          <a:p>
            <a:endParaRPr altLang="en-GB" lang="en-GB"/>
          </a:p>
        </p:txBody>
      </p:sp>
      <p:sp>
        <p:nvSpPr>
          <p:cNvPr id="7"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idx="12" sz="quarter" type="sldNum"/>
          </p:nvPr>
        </p:nvSpPr>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2567137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3" name="Footer Placeholder 2"/>
          <p:cNvSpPr>
            <a:spLocks noGrp="1"/>
          </p:cNvSpPr>
          <p:nvPr>
            <p:ph idx="11" sz="quarter" type="ftr"/>
          </p:nvPr>
        </p:nvSpPr>
        <p:spPr/>
        <p:txBody>
          <a:bodyPr numCol="1"/>
          <a:lstStyle/>
          <a:p>
            <a:endParaRPr altLang="en-GB" lang="en-GB"/>
          </a:p>
        </p:txBody>
      </p:sp>
      <p:sp>
        <p:nvSpPr>
          <p:cNvPr id="6"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idx="12" sz="quarter" type="sldNum"/>
          </p:nvPr>
        </p:nvSpPr>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2791094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numCol="1"/>
          <a:lstStyle>
            <a:lvl1pPr algn="l">
              <a:defRPr b="0" sz="2000"/>
            </a:lvl1pPr>
          </a:lstStyle>
          <a:p>
            <a:r>
              <a:rPr lang="en-US"/>
              <a:t>Click to edit Master title style</a:t>
            </a:r>
            <a:endParaRPr dirty="0" lang="en-US"/>
          </a:p>
        </p:txBody>
      </p:sp>
      <p:sp>
        <p:nvSpPr>
          <p:cNvPr id="3" name="Content Placeholder 2"/>
          <p:cNvSpPr>
            <a:spLocks noGrp="1"/>
          </p:cNvSpPr>
          <p:nvPr>
            <p:ph idx="1"/>
          </p:nvPr>
        </p:nvSpPr>
        <p:spPr>
          <a:xfrm>
            <a:off x="6323012" y="446088"/>
            <a:ext cx="5181600" cy="5414963"/>
          </a:xfrm>
        </p:spPr>
        <p:txBody>
          <a:bodyPr anchor="ct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2589212" y="1598613"/>
            <a:ext cx="3505199" cy="4262436"/>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9"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2024865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numCol="1">
            <a:normAutofit/>
          </a:bodyPr>
          <a:lstStyle>
            <a:lvl1pPr algn="l">
              <a:defRPr b="0" sz="2400"/>
            </a:lvl1pPr>
          </a:lstStyle>
          <a:p>
            <a:r>
              <a:rPr lang="en-US"/>
              <a:t>Click to edit Master title style</a:t>
            </a:r>
            <a:endParaRPr dirty="0" lang="en-US"/>
          </a:p>
        </p:txBody>
      </p:sp>
      <p:sp>
        <p:nvSpPr>
          <p:cNvPr id="3" name="Picture Placeholder 2"/>
          <p:cNvSpPr>
            <a:spLocks noChangeAspect="1" noGrp="1"/>
          </p:cNvSpPr>
          <p:nvPr>
            <p:ph idx="1" type="pic"/>
          </p:nvPr>
        </p:nvSpPr>
        <p:spPr>
          <a:xfrm>
            <a:off x="2589212" y="634965"/>
            <a:ext cx="8915400" cy="3854970"/>
          </a:xfrm>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2589213" y="5367338"/>
            <a:ext cx="8915400" cy="493712"/>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9"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3063589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numCol="1">
            <a:normAutofit/>
          </a:bodyPr>
          <a:lstStyle>
            <a:lvl1pPr algn="l">
              <a:defRPr b="0" cap="none" sz="4800"/>
            </a:lvl1pPr>
          </a:lstStyle>
          <a:p>
            <a:r>
              <a:rPr lang="en-US"/>
              <a:t>Click to edit Master title style</a:t>
            </a:r>
            <a:endParaRPr dirty="0" lang="en-US"/>
          </a:p>
        </p:txBody>
      </p:sp>
      <p:sp>
        <p:nvSpPr>
          <p:cNvPr id="3" name="Text Placeholder 2"/>
          <p:cNvSpPr>
            <a:spLocks noGrp="1"/>
          </p:cNvSpPr>
          <p:nvPr>
            <p:ph idx="1" type="body"/>
          </p:nvPr>
        </p:nvSpPr>
        <p:spPr>
          <a:xfrm>
            <a:off x="2589212" y="4354046"/>
            <a:ext cx="8915399" cy="1555864"/>
          </a:xfrm>
        </p:spPr>
        <p:txBody>
          <a:bodyPr anchor="ctr" numCol="1">
            <a:normAutofit/>
          </a:bodyPr>
          <a:lstStyle>
            <a:lvl1pPr algn="l" indent="0" marL="0">
              <a:buNone/>
              <a:defRPr sz="18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9" name="Freeform 11"/>
          <p:cNvSpPr/>
          <p:nvPr/>
        </p:nvSpPr>
        <p:spPr>
          <a:xfrm flipV="1">
            <a:off x="-4189" y="31781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a:xfrm>
            <a:off x="531812" y="3244139"/>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1045845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numCol="1">
            <a:normAutofit/>
          </a:bodyPr>
          <a:lstStyle>
            <a:lvl1pPr algn="l">
              <a:defRPr b="0" cap="none" sz="4800"/>
            </a:lvl1pPr>
          </a:lstStyle>
          <a:p>
            <a:r>
              <a:rPr lang="en-US"/>
              <a:t>Click to edit Master title style</a:t>
            </a:r>
            <a:endParaRPr dirty="0" lang="en-US"/>
          </a:p>
        </p:txBody>
      </p:sp>
      <p:sp>
        <p:nvSpPr>
          <p:cNvPr id="13" name="Text Placeholder 9"/>
          <p:cNvSpPr>
            <a:spLocks noGrp="1"/>
          </p:cNvSpPr>
          <p:nvPr>
            <p:ph idx="13" sz="quarter" type="body"/>
          </p:nvPr>
        </p:nvSpPr>
        <p:spPr>
          <a:xfrm>
            <a:off x="3275012" y="3505200"/>
            <a:ext cx="7536554" cy="381000"/>
          </a:xfrm>
        </p:spPr>
        <p:txBody>
          <a:bodyPr anchor="ctr" numCol="1">
            <a:noAutofit/>
          </a:bodyPr>
          <a:lstStyle>
            <a:lvl1pPr indent="0" marL="0">
              <a:buFontTx/>
              <a:buNone/>
              <a:defRPr sz="1600">
                <a:solidFill>
                  <a:schemeClr val="tx1">
                    <a:lumMod val="50000"/>
                    <a:lumOff val="50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Click to edit Master text styles</a:t>
            </a:r>
          </a:p>
        </p:txBody>
      </p:sp>
      <p:sp>
        <p:nvSpPr>
          <p:cNvPr id="3" name="Text Placeholder 2"/>
          <p:cNvSpPr>
            <a:spLocks noGrp="1"/>
          </p:cNvSpPr>
          <p:nvPr>
            <p:ph idx="1" type="body"/>
          </p:nvPr>
        </p:nvSpPr>
        <p:spPr>
          <a:xfrm>
            <a:off x="2589212" y="4354046"/>
            <a:ext cx="8915399" cy="1555864"/>
          </a:xfrm>
        </p:spPr>
        <p:txBody>
          <a:bodyPr anchor="ctr" numCol="1">
            <a:normAutofit/>
          </a:bodyPr>
          <a:lstStyle>
            <a:lvl1pPr algn="l" indent="0" marL="0">
              <a:buNone/>
              <a:defRPr sz="18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11" name="Freeform 11"/>
          <p:cNvSpPr/>
          <p:nvPr/>
        </p:nvSpPr>
        <p:spPr>
          <a:xfrm flipV="1">
            <a:off x="-4189" y="31781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a:xfrm>
            <a:off x="531812" y="3244139"/>
            <a:ext cx="779767" cy="365125"/>
          </a:xfrm>
        </p:spPr>
        <p:txBody>
          <a:bodyPr numCol="1"/>
          <a:lstStyle/>
          <a:p>
            <a:fld id="{4D1C0FE5-61B0-49BF-8F62-77C01E69CF25}" type="slidenum">
              <a:rPr altLang="en-GB" lang="en-GB" smtClean="0"/>
              <a:pPr/>
              <a:t>‹#›</a:t>
            </a:fld>
            <a:endParaRPr altLang="en-GB" lang="en-GB"/>
          </a:p>
        </p:txBody>
      </p:sp>
      <p:sp>
        <p:nvSpPr>
          <p:cNvPr id="14" name="TextBox 13"/>
          <p:cNvSpPr txBox="1"/>
          <p:nvPr/>
        </p:nvSpPr>
        <p:spPr>
          <a:xfrm>
            <a:off x="2467652" y="648005"/>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Tree>
    <p:extLst>
      <p:ext uri="{BB962C8B-B14F-4D97-AF65-F5344CB8AC3E}">
        <p14:creationId xmlns:p14="http://schemas.microsoft.com/office/powerpoint/2010/main" val="3802107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numCol="1">
            <a:normAutofit/>
          </a:bodyPr>
          <a:lstStyle>
            <a:lvl1pPr algn="l">
              <a:defRPr b="0" sz="4800"/>
            </a:lvl1pPr>
          </a:lstStyle>
          <a:p>
            <a:r>
              <a:rPr lang="en-US"/>
              <a:t>Click to edit Master title style</a:t>
            </a:r>
            <a:endParaRPr dirty="0" lang="en-US"/>
          </a:p>
        </p:txBody>
      </p:sp>
      <p:sp>
        <p:nvSpPr>
          <p:cNvPr id="4" name="Text Placeholder 3"/>
          <p:cNvSpPr>
            <a:spLocks noGrp="1"/>
          </p:cNvSpPr>
          <p:nvPr>
            <p:ph idx="2" sz="half" type="body"/>
          </p:nvPr>
        </p:nvSpPr>
        <p:spPr>
          <a:xfrm>
            <a:off x="2589213" y="5181600"/>
            <a:ext cx="8915400" cy="729622"/>
          </a:xfrm>
        </p:spPr>
        <p:txBody>
          <a:bodyPr anchor="t" bIns="45720" lIns="91440" numCol="1" rIns="91440" rtlCol="0" tIns="45720" vert="horz">
            <a:normAutofit/>
          </a:bodyPr>
          <a:lstStyle>
            <a:lvl1pPr>
              <a:buNone/>
              <a:defRPr lang="en-US">
                <a:solidFill>
                  <a:schemeClr val="tx1">
                    <a:lumMod val="65000"/>
                    <a:lumOff val="35000"/>
                  </a:schemeClr>
                </a:solidFill>
              </a:defRPr>
            </a:lvl1pPr>
          </a:lstStyle>
          <a:p>
            <a:pPr indent="0" lvl="0" marL="0">
              <a:buNone/>
            </a:pPr>
            <a:r>
              <a:rPr lang="en-US"/>
              <a:t>Click to edit Master text styles</a:t>
            </a:r>
          </a:p>
        </p:txBody>
      </p:sp>
      <p:sp>
        <p:nvSpPr>
          <p:cNvPr id="5" name="Date Placeholder 4"/>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9"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152392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numCol="1">
            <a:normAutofit/>
          </a:bodyPr>
          <a:lstStyle>
            <a:lvl1pPr algn="l">
              <a:defRPr b="0" cap="none" sz="4800"/>
            </a:lvl1pPr>
          </a:lstStyle>
          <a:p>
            <a:r>
              <a:rPr lang="en-US"/>
              <a:t>Click to edit Master title style</a:t>
            </a:r>
            <a:endParaRPr dirty="0" lang="en-US"/>
          </a:p>
        </p:txBody>
      </p:sp>
      <p:sp>
        <p:nvSpPr>
          <p:cNvPr id="21" name="Text Placeholder 9"/>
          <p:cNvSpPr>
            <a:spLocks noGrp="1"/>
          </p:cNvSpPr>
          <p:nvPr>
            <p:ph idx="13" sz="quarter" type="body"/>
          </p:nvPr>
        </p:nvSpPr>
        <p:spPr>
          <a:xfrm>
            <a:off x="2589212" y="4343400"/>
            <a:ext cx="8915400" cy="838200"/>
          </a:xfrm>
        </p:spPr>
        <p:txBody>
          <a:bodyPr anchor="b" numCol="1">
            <a:noAutofit/>
          </a:bodyPr>
          <a:lstStyle>
            <a:lvl1pPr indent="0" marL="0">
              <a:buFontTx/>
              <a:buNone/>
              <a:defRPr sz="2400">
                <a:solidFill>
                  <a:schemeClr val="accent1"/>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Click to edit Master text styles</a:t>
            </a:r>
          </a:p>
        </p:txBody>
      </p:sp>
      <p:sp>
        <p:nvSpPr>
          <p:cNvPr id="4" name="Text Placeholder 3"/>
          <p:cNvSpPr>
            <a:spLocks noGrp="1"/>
          </p:cNvSpPr>
          <p:nvPr>
            <p:ph idx="2" sz="half" type="body"/>
          </p:nvPr>
        </p:nvSpPr>
        <p:spPr>
          <a:xfrm>
            <a:off x="2589213" y="5181600"/>
            <a:ext cx="8915400" cy="729622"/>
          </a:xfrm>
        </p:spPr>
        <p:txBody>
          <a:bodyPr anchor="t" bIns="45720" lIns="91440" numCol="1" rIns="91440" rtlCol="0" tIns="45720" vert="horz">
            <a:normAutofit/>
          </a:bodyPr>
          <a:lstStyle>
            <a:lvl1pPr>
              <a:buNone/>
              <a:defRPr lang="en-US">
                <a:solidFill>
                  <a:schemeClr val="tx1">
                    <a:lumMod val="65000"/>
                    <a:lumOff val="35000"/>
                  </a:schemeClr>
                </a:solidFill>
              </a:defRPr>
            </a:lvl1pPr>
          </a:lstStyle>
          <a:p>
            <a:pPr indent="0" lvl="0" marL="0">
              <a:buNone/>
            </a:pPr>
            <a:r>
              <a:rPr lang="en-US"/>
              <a:t>Click to edit Master text styles</a:t>
            </a:r>
          </a:p>
        </p:txBody>
      </p:sp>
      <p:sp>
        <p:nvSpPr>
          <p:cNvPr id="5" name="Date Placeholder 4"/>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11"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4D1C0FE5-61B0-49BF-8F62-77C01E69CF25}" type="slidenum">
              <a:rPr altLang="en-GB" lang="en-GB" smtClean="0"/>
              <a:pPr/>
              <a:t>‹#›</a:t>
            </a:fld>
            <a:endParaRPr altLang="en-GB" lang="en-GB"/>
          </a:p>
        </p:txBody>
      </p:sp>
      <p:sp>
        <p:nvSpPr>
          <p:cNvPr id="17" name="TextBox 16"/>
          <p:cNvSpPr txBox="1"/>
          <p:nvPr/>
        </p:nvSpPr>
        <p:spPr>
          <a:xfrm>
            <a:off x="2467652" y="648005"/>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Tree>
    <p:extLst>
      <p:ext uri="{BB962C8B-B14F-4D97-AF65-F5344CB8AC3E}">
        <p14:creationId xmlns:p14="http://schemas.microsoft.com/office/powerpoint/2010/main" val="3744354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numCol="1">
            <a:normAutofit/>
          </a:bodyPr>
          <a:lstStyle>
            <a:lvl1pPr algn="l">
              <a:defRPr b="0" sz="4800"/>
            </a:lvl1pPr>
          </a:lstStyle>
          <a:p>
            <a:r>
              <a:rPr lang="en-US"/>
              <a:t>Click to edit Master title style</a:t>
            </a:r>
            <a:endParaRPr dirty="0" lang="en-US"/>
          </a:p>
        </p:txBody>
      </p:sp>
      <p:sp>
        <p:nvSpPr>
          <p:cNvPr id="21" name="Text Placeholder 9"/>
          <p:cNvSpPr>
            <a:spLocks noGrp="1"/>
          </p:cNvSpPr>
          <p:nvPr>
            <p:ph idx="13" sz="quarter" type="body"/>
          </p:nvPr>
        </p:nvSpPr>
        <p:spPr>
          <a:xfrm>
            <a:off x="2589212" y="4343400"/>
            <a:ext cx="8915400" cy="838200"/>
          </a:xfrm>
        </p:spPr>
        <p:txBody>
          <a:bodyPr anchor="b" numCol="1">
            <a:noAutofit/>
          </a:bodyPr>
          <a:lstStyle>
            <a:lvl1pPr indent="0" marL="0">
              <a:buFontTx/>
              <a:buNone/>
              <a:defRPr sz="2400">
                <a:solidFill>
                  <a:schemeClr val="accent1"/>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Click to edit Master text styles</a:t>
            </a:r>
          </a:p>
        </p:txBody>
      </p:sp>
      <p:sp>
        <p:nvSpPr>
          <p:cNvPr id="4" name="Text Placeholder 3"/>
          <p:cNvSpPr>
            <a:spLocks noGrp="1"/>
          </p:cNvSpPr>
          <p:nvPr>
            <p:ph idx="2" sz="half" type="body"/>
          </p:nvPr>
        </p:nvSpPr>
        <p:spPr>
          <a:xfrm>
            <a:off x="2589213" y="5181600"/>
            <a:ext cx="8915400" cy="729622"/>
          </a:xfrm>
        </p:spPr>
        <p:txBody>
          <a:bodyPr anchor="t" bIns="45720" lIns="91440" numCol="1" rIns="91440" rtlCol="0" tIns="45720" vert="horz">
            <a:normAutofit/>
          </a:bodyPr>
          <a:lstStyle>
            <a:lvl1pPr>
              <a:buNone/>
              <a:defRPr lang="en-US">
                <a:solidFill>
                  <a:schemeClr val="tx1">
                    <a:lumMod val="65000"/>
                    <a:lumOff val="35000"/>
                  </a:schemeClr>
                </a:solidFill>
              </a:defRPr>
            </a:lvl1pPr>
          </a:lstStyle>
          <a:p>
            <a:pPr indent="0" lvl="0" marL="0">
              <a:buNone/>
            </a:pPr>
            <a:r>
              <a:rPr lang="en-US"/>
              <a:t>Click to edit Master text styles</a:t>
            </a:r>
          </a:p>
        </p:txBody>
      </p:sp>
      <p:sp>
        <p:nvSpPr>
          <p:cNvPr id="5" name="Date Placeholder 4"/>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9"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4130653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anchor="t"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8"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1517362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9294812" y="627405"/>
            <a:ext cx="2207601" cy="5283817"/>
          </a:xfrm>
        </p:spPr>
        <p:txBody>
          <a:bodyPr anchor="ctr"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2589212" y="627405"/>
            <a:ext cx="6477000" cy="5283817"/>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54BFA93B-A331-49D2-8702-76F4D3807658}" type="datetimeFigureOut">
              <a:rPr altLang="en-GB" lang="en-GB" smtClean="0"/>
              <a:pPr/>
              <a:t>20/02/2023</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8"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p:txBody>
          <a:bodyPr numCol="1"/>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2023221009"/>
      </p:ext>
    </p:extLst>
  </p:cSld>
  <p:clrMapOvr>
    <a:masterClrMapping/>
  </p:clrMapOvr>
</p:sldLayout>
</file>

<file path=ppt/slideMasters/_rels/slideMaster1.xml.rels><?xml version="1.0" encoding="UTF-8" standalone="yes"?><Relationships xmlns="http://schemas.openxmlformats.org/package/2006/relationships"><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a:xfrm>
              <a:off x="2487613" y="2284413"/>
              <a:ext cx="85725" cy="533400"/>
            </a:xfrm>
            <a:custGeom>
              <a:avLst/>
              <a:gdLst/>
              <a:ahLst/>
              <a:cxnLst/>
              <a:rect b="b" l="0" r="r" t="0"/>
              <a:pathLst>
                <a:path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a:xfrm>
              <a:off x="2597151" y="2779713"/>
              <a:ext cx="550863" cy="1978025"/>
            </a:xfrm>
            <a:custGeom>
              <a:avLst/>
              <a:gdLst/>
              <a:ahLst/>
              <a:cxnLst/>
              <a:rect b="b" l="0" r="r" t="0"/>
              <a:pathLst>
                <a:path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a:xfrm>
              <a:off x="3175001" y="4730750"/>
              <a:ext cx="519113" cy="1209675"/>
            </a:xfrm>
            <a:custGeom>
              <a:avLst/>
              <a:gdLst/>
              <a:ahLst/>
              <a:cxnLst/>
              <a:rect b="b" l="0" r="r" t="0"/>
              <a:pathLst>
                <a:path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a:xfrm>
              <a:off x="3305176" y="5630863"/>
              <a:ext cx="146050" cy="309563"/>
            </a:xfrm>
            <a:custGeom>
              <a:avLst/>
              <a:gdLst/>
              <a:ahLst/>
              <a:cxnLst/>
              <a:rect b="b" l="0" r="r" t="0"/>
              <a:pathLst>
                <a:path h="79" w="37">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a:xfrm>
              <a:off x="2573338" y="2817813"/>
              <a:ext cx="700088" cy="2835275"/>
            </a:xfrm>
            <a:custGeom>
              <a:avLst/>
              <a:gdLst/>
              <a:ahLst/>
              <a:cxnLst/>
              <a:rect b="b" l="0" r="r" t="0"/>
              <a:pathLst>
                <a:path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a:xfrm>
              <a:off x="2506663" y="285750"/>
              <a:ext cx="90488" cy="2493963"/>
            </a:xfrm>
            <a:custGeom>
              <a:avLst/>
              <a:gdLst/>
              <a:ahLst/>
              <a:cxnLst/>
              <a:rect b="b" l="0" r="r" t="0"/>
              <a:pathLst>
                <a:path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a:xfrm>
              <a:off x="2554288" y="2598738"/>
              <a:ext cx="66675" cy="420688"/>
            </a:xfrm>
            <a:custGeom>
              <a:avLst/>
              <a:gdLst/>
              <a:ahLst/>
              <a:cxnLst/>
              <a:rect b="b" l="0" r="r" t="0"/>
              <a:pathLst>
                <a:path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a:xfrm>
              <a:off x="3143251" y="4757738"/>
              <a:ext cx="161925" cy="873125"/>
            </a:xfrm>
            <a:custGeom>
              <a:avLst/>
              <a:gdLst/>
              <a:ahLst/>
              <a:cxnLst/>
              <a:rect b="b" l="0" r="r" t="0"/>
              <a:pathLst>
                <a:path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a:xfrm>
              <a:off x="3148013" y="1282700"/>
              <a:ext cx="1768475" cy="3448050"/>
            </a:xfrm>
            <a:custGeom>
              <a:avLst/>
              <a:gdLst/>
              <a:ahLst/>
              <a:cxnLst/>
              <a:rect b="b" l="0" r="r" t="0"/>
              <a:pathLst>
                <a:path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a:xfrm>
              <a:off x="3273426" y="5653088"/>
              <a:ext cx="138113" cy="287338"/>
            </a:xfrm>
            <a:custGeom>
              <a:avLst/>
              <a:gdLst/>
              <a:ahLst/>
              <a:cxnLst/>
              <a:rect b="b" l="0" r="r" t="0"/>
              <a:pathLst>
                <a:path h="73" w="35">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a:xfrm>
              <a:off x="3143251" y="4656138"/>
              <a:ext cx="31750" cy="188913"/>
            </a:xfrm>
            <a:custGeom>
              <a:avLst/>
              <a:gdLst/>
              <a:ahLst/>
              <a:cxnLst/>
              <a:rect b="b" l="0" r="r" t="0"/>
              <a:pathLst>
                <a:path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a:xfrm>
              <a:off x="3211513" y="5410200"/>
              <a:ext cx="203200" cy="530225"/>
            </a:xfrm>
            <a:custGeom>
              <a:avLst/>
              <a:gdLst/>
              <a:ahLst/>
              <a:cxnLst/>
              <a:rect b="b" l="0" r="r" t="0"/>
              <a:pathLst>
                <a:path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a:xfrm>
              <a:off x="6627813" y="195610"/>
              <a:ext cx="409575" cy="3646488"/>
            </a:xfrm>
            <a:custGeom>
              <a:avLst/>
              <a:gdLst/>
              <a:ahLst/>
              <a:cxnLst/>
              <a:rect b="b" l="0" r="r" t="0"/>
              <a:pathLst>
                <a:path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a:xfrm>
              <a:off x="7061201" y="3771900"/>
              <a:ext cx="350838" cy="1309688"/>
            </a:xfrm>
            <a:custGeom>
              <a:avLst/>
              <a:gdLst/>
              <a:ahLst/>
              <a:cxnLst/>
              <a:rect b="b" l="0" r="r" t="0"/>
              <a:pathLst>
                <a:path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a:xfrm>
              <a:off x="7439026" y="5053013"/>
              <a:ext cx="357188" cy="820738"/>
            </a:xfrm>
            <a:custGeom>
              <a:avLst/>
              <a:gdLst/>
              <a:ahLst/>
              <a:cxnLst/>
              <a:rect b="b" l="0" r="r" t="0"/>
              <a:pathLst>
                <a:path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a:xfrm>
              <a:off x="7037388" y="3811588"/>
              <a:ext cx="457200" cy="1852613"/>
            </a:xfrm>
            <a:custGeom>
              <a:avLst/>
              <a:gdLst/>
              <a:ahLst/>
              <a:cxnLst/>
              <a:rect b="b" l="0" r="r" t="0"/>
              <a:pathLst>
                <a:path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a:xfrm>
              <a:off x="6992938" y="1263650"/>
              <a:ext cx="144463" cy="2508250"/>
            </a:xfrm>
            <a:custGeom>
              <a:avLst/>
              <a:gdLst/>
              <a:ahLst/>
              <a:cxnLst/>
              <a:rect b="b" l="0" r="r" t="0"/>
              <a:pathLst>
                <a:path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a:xfrm>
              <a:off x="7526338" y="5640388"/>
              <a:ext cx="111125" cy="233363"/>
            </a:xfrm>
            <a:custGeom>
              <a:avLst/>
              <a:gdLst/>
              <a:ahLst/>
              <a:cxnLst/>
              <a:rect b="b" l="0" r="r" t="0"/>
              <a:pathLst>
                <a:path h="59" w="28">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a:xfrm>
              <a:off x="7021513" y="3598863"/>
              <a:ext cx="68263" cy="423863"/>
            </a:xfrm>
            <a:custGeom>
              <a:avLst/>
              <a:gdLst/>
              <a:ahLst/>
              <a:cxnLst/>
              <a:rect b="b" l="0" r="r" t="0"/>
              <a:pathLst>
                <a:path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a:xfrm>
              <a:off x="7412038" y="2801938"/>
              <a:ext cx="1168400" cy="2251075"/>
            </a:xfrm>
            <a:custGeom>
              <a:avLst/>
              <a:gdLst/>
              <a:ahLst/>
              <a:cxnLst/>
              <a:rect b="b" l="0" r="r" t="0"/>
              <a:pathLst>
                <a:path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a:xfrm>
              <a:off x="7494588" y="5664200"/>
              <a:ext cx="100013" cy="209550"/>
            </a:xfrm>
            <a:custGeom>
              <a:avLst/>
              <a:gdLst/>
              <a:ahLst/>
              <a:cxnLst/>
              <a:rect b="b" l="0" r="r" t="0"/>
              <a:pathLst>
                <a:path h="53" w="25">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a:xfrm>
              <a:off x="7412038" y="5081588"/>
              <a:ext cx="114300" cy="558800"/>
            </a:xfrm>
            <a:custGeom>
              <a:avLst/>
              <a:gdLst/>
              <a:ahLst/>
              <a:cxnLst/>
              <a:rect b="b" l="0" r="r" t="0"/>
              <a:pathLst>
                <a:path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a:xfrm>
              <a:off x="7412038" y="4978400"/>
              <a:ext cx="31750" cy="188913"/>
            </a:xfrm>
            <a:custGeom>
              <a:avLst/>
              <a:gdLst/>
              <a:ahLst/>
              <a:cxnLst/>
              <a:rect b="b" l="0" r="r" t="0"/>
              <a:pathLst>
                <a:path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a:xfrm>
              <a:off x="7439026" y="5434013"/>
              <a:ext cx="174625" cy="439738"/>
            </a:xfrm>
            <a:custGeom>
              <a:avLst/>
              <a:gdLst/>
              <a:ahLst/>
              <a:cxnLst/>
              <a:rect b="b" l="0" r="r" t="0"/>
              <a:pathLst>
                <a:path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anchor="t"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2589212" y="2133600"/>
            <a:ext cx="8915400" cy="3886200"/>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10361612" y="6130437"/>
            <a:ext cx="1146283" cy="370396"/>
          </a:xfrm>
          <a:prstGeom prst="rect">
            <a:avLst/>
          </a:prstGeom>
        </p:spPr>
        <p:txBody>
          <a:bodyPr anchor="ctr" bIns="45720" lIns="91440" numCol="1" rIns="91440" rtlCol="0" tIns="45720" vert="horz"/>
          <a:lstStyle>
            <a:lvl1pPr algn="r">
              <a:defRPr sz="900">
                <a:solidFill>
                  <a:schemeClr val="tx1">
                    <a:tint val="75000"/>
                  </a:schemeClr>
                </a:solidFill>
              </a:defRPr>
            </a:lvl1pPr>
          </a:lstStyle>
          <a:p>
            <a:fld id="{54BFA93B-A331-49D2-8702-76F4D3807658}" type="datetimeFigureOut">
              <a:rPr altLang="en-GB" lang="en-GB" smtClean="0"/>
              <a:pPr/>
              <a:t>20/02/2023</a:t>
            </a:fld>
            <a:endParaRPr altLang="en-GB" lang="en-GB"/>
          </a:p>
        </p:txBody>
      </p:sp>
      <p:sp>
        <p:nvSpPr>
          <p:cNvPr id="5" name="Footer Placeholder 4"/>
          <p:cNvSpPr>
            <a:spLocks noGrp="1"/>
          </p:cNvSpPr>
          <p:nvPr>
            <p:ph idx="3" sz="quarter" type="ftr"/>
          </p:nvPr>
        </p:nvSpPr>
        <p:spPr>
          <a:xfrm>
            <a:off x="2589212" y="6135808"/>
            <a:ext cx="7619999" cy="365125"/>
          </a:xfrm>
          <a:prstGeom prst="rect">
            <a:avLst/>
          </a:prstGeom>
        </p:spPr>
        <p:txBody>
          <a:bodyPr anchor="ctr" bIns="45720" lIns="91440" numCol="1" rIns="91440" rtlCol="0" tIns="45720" vert="horz"/>
          <a:lstStyle>
            <a:lvl1pPr algn="l">
              <a:defRPr sz="900">
                <a:solidFill>
                  <a:schemeClr val="tx1">
                    <a:tint val="75000"/>
                  </a:schemeClr>
                </a:solidFill>
              </a:defRPr>
            </a:lvl1pPr>
          </a:lstStyle>
          <a:p>
            <a:endParaRPr altLang="en-GB" lang="en-GB"/>
          </a:p>
        </p:txBody>
      </p:sp>
      <p:sp>
        <p:nvSpPr>
          <p:cNvPr id="6" name="Slide Number Placeholder 5"/>
          <p:cNvSpPr>
            <a:spLocks noGrp="1"/>
          </p:cNvSpPr>
          <p:nvPr>
            <p:ph idx="4" sz="quarter" type="sldNum"/>
          </p:nvPr>
        </p:nvSpPr>
        <p:spPr>
          <a:xfrm>
            <a:off x="531812" y="787782"/>
            <a:ext cx="779767" cy="365125"/>
          </a:xfrm>
          <a:prstGeom prst="rect">
            <a:avLst/>
          </a:prstGeom>
        </p:spPr>
        <p:txBody>
          <a:bodyPr anchor="ctr" bIns="45720" lIns="91440" numCol="1" rIns="91440" rtlCol="0" tIns="45720" vert="horz"/>
          <a:lstStyle>
            <a:lvl1pPr algn="r">
              <a:defRPr sz="2000">
                <a:solidFill>
                  <a:srgbClr val="FEFFFF"/>
                </a:solidFill>
              </a:defRPr>
            </a:lvl1pPr>
          </a:lstStyle>
          <a:p>
            <a:fld id="{4D1C0FE5-61B0-49BF-8F62-77C01E69CF25}" type="slidenum">
              <a:rPr altLang="en-GB" lang="en-GB" smtClean="0"/>
              <a:pPr/>
              <a:t>‹#›</a:t>
            </a:fld>
            <a:endParaRPr altLang="en-GB" lang="en-GB"/>
          </a:p>
        </p:txBody>
      </p:sp>
    </p:spTree>
    <p:extLst>
      <p:ext uri="{BB962C8B-B14F-4D97-AF65-F5344CB8AC3E}">
        <p14:creationId xmlns:p14="http://schemas.microsoft.com/office/powerpoint/2010/main" val="2009046621"/>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Lst>
  <p:txStyles>
    <p:titleStyle>
      <a:lvl1pPr algn="l" defTabSz="457200" eaLnBrk="1" hangingPunct="1" latinLnBrk="0" rtl="0">
        <a:spcBef>
          <a:spcPct val="0"/>
        </a:spcBef>
        <a:buNone/>
        <a:defRPr kern="1200" sz="36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Font charset="2" typeface="Wingdings 3"/>
        <a:buChar char=""/>
        <a:defRPr kern="1200" sz="18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Font charset="2" typeface="Wingdings 3"/>
        <a:buChar char=""/>
        <a:defRPr kern="1200" sz="16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Font charset="2" typeface="Wingdings 3"/>
        <a:buChar char=""/>
        <a:defRPr kern="1200" sz="14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1.jpe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2.jpe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3.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4.jpe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5.jpe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6.jpeg" Type="http://schemas.openxmlformats.org/officeDocument/2006/relationships/image"/><Relationship Id="rId2" Target="../notesSlides/notesSlide6.xml" Type="http://schemas.openxmlformats.org/officeDocument/2006/relationships/notesSlide"/><Relationship Id="rId1" Target="../slideLayouts/slideLayout6.xml" Type="http://schemas.openxmlformats.org/officeDocument/2006/relationships/slideLayout"/></Relationships>
</file>

<file path=ppt/slides/_rels/slide8.xml.rels><?xml version="1.0" encoding="UTF-8" standalone="yes"?><Relationships xmlns="http://schemas.openxmlformats.org/package/2006/relationships"><Relationship Id="rId2" Target="../media/image7.png" Type="http://schemas.openxmlformats.org/officeDocument/2006/relationships/image"/><Relationship Id="rId1" Target="../slideLayouts/slideLayout6.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8.gif" Type="http://schemas.openxmlformats.org/officeDocument/2006/relationships/image"/><Relationship Id="rId2" Target="../notesSlides/notesSlide7.xml" Type="http://schemas.openxmlformats.org/officeDocument/2006/relationships/notesSlide"/><Relationship Id="rId1" Target="../slideLayouts/slideLayout6.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9.jpeg" Type="http://schemas.openxmlformats.org/officeDocument/2006/relationships/image"/><Relationship Id="rId2" Target="../notesSlides/notesSlide8.xml" Type="http://schemas.openxmlformats.org/officeDocument/2006/relationships/notesSlide"/><Relationship Id="rId1" Target="../slideLayouts/slideLayout6.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9.xml" Type="http://schemas.openxmlformats.org/officeDocument/2006/relationships/notesSlide"/><Relationship Id="rId1" Target="../slideLayouts/slideLayout6.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E23F3A-1A4E-5DA7-BC53-7C51E78D0230}"/>
              </a:ext>
            </a:extLst>
          </p:cNvPr>
          <p:cNvSpPr txBox="1"/>
          <p:nvPr/>
        </p:nvSpPr>
        <p:spPr>
          <a:xfrm>
            <a:off x="721928" y="203955"/>
            <a:ext cx="6960462" cy="6252929"/>
          </a:xfrm>
          <a:prstGeom prst="rect">
            <a:avLst/>
          </a:prstGeom>
          <a:noFill/>
        </p:spPr>
        <p:txBody>
          <a:bodyPr numCol="1" wrap="square">
            <a:spAutoFit/>
          </a:bodyPr>
          <a:lstStyle/>
          <a:p>
            <a:pPr algn="ctr">
              <a:lnSpc>
                <a:spcPct val="200000"/>
              </a:lnSpc>
              <a:spcAft>
                <a:spcPts val="800"/>
              </a:spcAft>
            </a:pPr>
            <a:r>
              <a:rPr b="1" sz="2400">
                <a:latin typeface="Times New Roman"/>
              </a:rPr>
              <a:t>Name of the university: University of Wales Trinity Saint David</a:t>
            </a:r>
          </a:p>
          <a:p>
            <a:pPr algn="ctr">
              <a:lnSpc>
                <a:spcPct val="200000"/>
              </a:lnSpc>
              <a:spcAft>
                <a:spcPts val="800"/>
              </a:spcAft>
            </a:pPr>
            <a:r>
              <a:rPr b="1" sz="2400">
                <a:latin typeface="Times New Roman"/>
              </a:rPr>
              <a:t>LCHS4006_BIRM</a:t>
            </a:r>
          </a:p>
          <a:p>
            <a:pPr algn="ctr">
              <a:lnSpc>
                <a:spcPct val="200000"/>
              </a:lnSpc>
              <a:spcAft>
                <a:spcPts val="800"/>
              </a:spcAft>
            </a:pPr>
            <a:r>
              <a:rPr b="1" dirty="0" lang="en-US" sz="2400">
                <a:effectLst/>
                <a:latin charset="0" panose="02020603050405020304" pitchFamily="18" typeface="Times New Roman"/>
                <a:ea charset="0" panose="020F0502020204030204" pitchFamily="34" typeface="Calibri"/>
                <a:cs charset="0" panose="020B0604020202020204" pitchFamily="34" typeface="Arial"/>
              </a:rPr>
              <a:t>Module Title- Psychology in Health and Social Care</a:t>
            </a:r>
            <a:endParaRPr altLang="en-GB" dirty="0" lang="en-GB" sz="1600">
              <a:effectLst/>
              <a:latin charset="0" panose="02020603050405020304" pitchFamily="18" typeface="Times New Roman"/>
              <a:ea charset="0" panose="020F0502020204030204" pitchFamily="34" typeface="Calibri"/>
              <a:cs charset="0" panose="020B0604020202020204" pitchFamily="34" typeface="Arial"/>
            </a:endParaRPr>
          </a:p>
          <a:p>
            <a:pPr algn="ctr">
              <a:lnSpc>
                <a:spcPct val="200000"/>
              </a:lnSpc>
              <a:spcAft>
                <a:spcPts val="800"/>
              </a:spcAft>
            </a:pPr>
            <a:r>
              <a:rPr b="1" dirty="0" lang="en-US" sz="2400">
                <a:effectLst/>
                <a:latin charset="0" panose="02020603050405020304" pitchFamily="18" typeface="Times New Roman"/>
                <a:ea charset="0" panose="020F0502020204030204" pitchFamily="34" typeface="Calibri"/>
                <a:cs charset="0" panose="020B0604020202020204" pitchFamily="34" typeface="Arial"/>
              </a:rPr>
              <a:t>Assignment title-Working with children in a social care setting.</a:t>
            </a:r>
            <a:endParaRPr altLang="en-GB" dirty="0" lang="en-GB" sz="1600">
              <a:effectLst/>
              <a:latin charset="0" panose="02020603050405020304" pitchFamily="18" typeface="Times New Roman"/>
              <a:ea charset="0" panose="020F0502020204030204" pitchFamily="34" typeface="Calibri"/>
              <a:cs charset="0" panose="020B0604020202020204" pitchFamily="34" typeface="Arial"/>
            </a:endParaRPr>
          </a:p>
          <a:p>
            <a:pPr algn="ctr">
              <a:lnSpc>
                <a:spcPct val="200000"/>
              </a:lnSpc>
              <a:spcAft>
                <a:spcPts val="800"/>
              </a:spcAft>
            </a:pPr>
            <a:r>
              <a:rPr b="1" sz="2400">
                <a:latin typeface="Times New Roman"/>
              </a:rPr>
              <a:t>Name of the student:Puiu Constantin Tofan</a:t>
            </a:r>
          </a:p>
          <a:p>
            <a:pPr algn="ctr">
              <a:lnSpc>
                <a:spcPct val="200000"/>
              </a:lnSpc>
              <a:spcAft>
                <a:spcPts val="800"/>
              </a:spcAft>
            </a:pPr>
            <a:r>
              <a:rPr b="1" sz="2400">
                <a:latin typeface="Times New Roman"/>
              </a:rPr>
              <a:t>Student ID:2128457</a:t>
            </a:r>
          </a:p>
        </p:txBody>
      </p:sp>
      <p:pic>
        <p:nvPicPr>
          <p:cNvPr descr="Human psychology | Psychiatry Journal | Psychiatry Researches" id="1026" name="Picture 2">
            <a:extLst>
              <a:ext uri="{FF2B5EF4-FFF2-40B4-BE49-F238E27FC236}">
                <a16:creationId xmlns:a16="http://schemas.microsoft.com/office/drawing/2014/main" id="{DD2BD4BB-F2A7-C876-2786-36B78AD4F231}"/>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287855" y="1891145"/>
            <a:ext cx="3394124" cy="3075709"/>
          </a:xfrm>
          <a:prstGeom prst="ellipse">
            <a:avLst/>
          </a:prstGeom>
          <a:ln cap="rnd" w="63500">
            <a:solidFill>
              <a:srgbClr val="333333"/>
            </a:solidFill>
          </a:ln>
          <a:effectLst>
            <a:outerShdw blurRad="381000" dir="5400000" dist="292100" rotWithShape="0" sx="-80000" sy="-18000">
              <a:srgbClr val="000000">
                <a:alpha val="22000"/>
              </a:srgbClr>
            </a:outerShdw>
          </a:effectLst>
          <a:scene3d>
            <a:camera prst="orthographicFront"/>
            <a:lightRig dir="t" rig="contrasting">
              <a:rot lat="0" lon="0" rev="3000000"/>
            </a:lightRig>
          </a:scene3d>
          <a:sp3d contourW="7620">
            <a:bevelT h="31750" w="952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8302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7308" y="637362"/>
            <a:ext cx="8911687" cy="1280890"/>
          </a:xfrm>
        </p:spPr>
        <p:txBody>
          <a:bodyPr numCol="1">
            <a:normAutofit/>
          </a:bodyPr>
          <a:lstStyle/>
          <a:p>
            <a:r>
              <a:rPr dirty="0" lang="en-US">
                <a:latin charset="0" pitchFamily="18" typeface="Times New Roman"/>
                <a:cs charset="0" pitchFamily="18" typeface="Times New Roman"/>
              </a:rPr>
              <a:t>Table of contents</a:t>
            </a:r>
          </a:p>
        </p:txBody>
      </p:sp>
      <p:sp>
        <p:nvSpPr>
          <p:cNvPr id="5" name="Rectangle 4"/>
          <p:cNvSpPr/>
          <p:nvPr/>
        </p:nvSpPr>
        <p:spPr>
          <a:xfrm>
            <a:off x="320040" y="1611142"/>
            <a:ext cx="11551920" cy="4990149"/>
          </a:xfrm>
          <a:prstGeom prst="rect">
            <a:avLst/>
          </a:prstGeom>
        </p:spPr>
        <p:txBody>
          <a:bodyPr numCol="1" wrap="square">
            <a:spAutoFit/>
          </a:bodyPr>
          <a:lstStyle/>
          <a:p>
            <a:pPr>
              <a:lnSpc>
                <a:spcPct val="200000"/>
              </a:lnSpc>
              <a:buFont charset="2" pitchFamily="2" typeface="Wingdings"/>
              <a:buChar char="ü"/>
            </a:pPr>
            <a:r>
              <a:rPr b="1" dirty="0" lang="en-US">
                <a:latin charset="0" pitchFamily="18" typeface="Times New Roman"/>
                <a:cs charset="0" pitchFamily="18" typeface="Times New Roman"/>
              </a:rPr>
              <a:t>Introduction																					2</a:t>
            </a:r>
          </a:p>
          <a:p>
            <a:pPr>
              <a:lnSpc>
                <a:spcPct val="200000"/>
              </a:lnSpc>
              <a:buFont charset="2" pitchFamily="2" typeface="Wingdings"/>
              <a:buChar char="ü"/>
            </a:pPr>
            <a:r>
              <a:rPr b="1" dirty="0" lang="en-US">
                <a:latin charset="0" pitchFamily="18" typeface="Times New Roman"/>
                <a:cs charset="0" pitchFamily="18" typeface="Times New Roman"/>
              </a:rPr>
              <a:t>Understanding Piaget’s cognitive theory in life span development and application to health and social </a:t>
            </a:r>
          </a:p>
          <a:p>
            <a:pPr>
              <a:lnSpc>
                <a:spcPct val="200000"/>
              </a:lnSpc>
            </a:pPr>
            <a:r>
              <a:rPr b="1" dirty="0" lang="en-US">
                <a:latin charset="0" pitchFamily="18" typeface="Times New Roman"/>
                <a:cs charset="0" pitchFamily="18" typeface="Times New Roman"/>
              </a:rPr>
              <a:t>care practice																						3</a:t>
            </a:r>
          </a:p>
          <a:p>
            <a:pPr>
              <a:lnSpc>
                <a:spcPct val="200000"/>
              </a:lnSpc>
              <a:buFont charset="2" pitchFamily="2" typeface="Wingdings"/>
              <a:buChar char="ü"/>
            </a:pPr>
            <a:r>
              <a:rPr b="1" dirty="0" lang="en-US">
                <a:latin charset="0" pitchFamily="18" typeface="Times New Roman"/>
                <a:cs charset="0" pitchFamily="18" typeface="Times New Roman"/>
              </a:rPr>
              <a:t>Application of Piaget’s cognitive development theory in health and social care practice						6</a:t>
            </a:r>
          </a:p>
          <a:p>
            <a:pPr>
              <a:lnSpc>
                <a:spcPct val="200000"/>
              </a:lnSpc>
              <a:buFont charset="2" pitchFamily="2" typeface="Wingdings"/>
              <a:buChar char="ü"/>
            </a:pPr>
            <a:r>
              <a:rPr b="1" dirty="0" lang="en-US">
                <a:latin charset="0" panose="02020603050405020304" pitchFamily="18" typeface="Times New Roman"/>
                <a:ea charset="0" panose="020F0502020204030204" pitchFamily="34" typeface="Calibri"/>
                <a:cs charset="0" panose="020B0604020202020204" pitchFamily="34" typeface="Arial"/>
              </a:rPr>
              <a:t>The social and the biological determinants of human </a:t>
            </a:r>
            <a:r>
              <a:rPr b="1" dirty="0" err="1" lang="en-US">
                <a:latin charset="0" panose="02020603050405020304" pitchFamily="18" typeface="Times New Roman"/>
                <a:ea charset="0" panose="020F0502020204030204" pitchFamily="34" typeface="Calibri"/>
                <a:cs charset="0" panose="020B0604020202020204" pitchFamily="34" typeface="Arial"/>
              </a:rPr>
              <a:t>behaviour</a:t>
            </a:r>
            <a:r>
              <a:rPr b="1" dirty="0" lang="en-US">
                <a:latin charset="0" panose="02020603050405020304" pitchFamily="18" typeface="Times New Roman"/>
                <a:ea charset="0" panose="020F0502020204030204" pitchFamily="34" typeface="Calibri"/>
                <a:cs charset="0" panose="020B0604020202020204" pitchFamily="34" typeface="Arial"/>
              </a:rPr>
              <a:t>											7</a:t>
            </a:r>
          </a:p>
          <a:p>
            <a:pPr>
              <a:lnSpc>
                <a:spcPct val="200000"/>
              </a:lnSpc>
              <a:buFont charset="2" pitchFamily="2" typeface="Wingdings"/>
              <a:buChar char="ü"/>
            </a:pPr>
            <a:r>
              <a:rPr altLang="en-IN" b="1" dirty="0" lang="en-IN">
                <a:latin charset="0" panose="02020603050405020304" pitchFamily="18" typeface="Times New Roman"/>
                <a:ea charset="0" panose="020F0502020204030204" pitchFamily="34" typeface="Calibri"/>
                <a:cs charset="0" panose="020B0604020202020204" pitchFamily="34" typeface="Arial"/>
              </a:rPr>
              <a:t>Conclusion																						10</a:t>
            </a:r>
          </a:p>
          <a:p>
            <a:pPr>
              <a:lnSpc>
                <a:spcPct val="200000"/>
              </a:lnSpc>
              <a:buFont charset="2" pitchFamily="2" typeface="Wingdings"/>
              <a:buChar char="ü"/>
            </a:pPr>
            <a:r>
              <a:rPr altLang="en-IN" b="1" dirty="0" lang="en-IN">
                <a:latin charset="0" panose="02020603050405020304" pitchFamily="18" typeface="Times New Roman"/>
                <a:cs charset="0" panose="020B0604020202020204" pitchFamily="34" typeface="Arial"/>
              </a:rPr>
              <a:t>References                                                                                                                                                                          11</a:t>
            </a:r>
            <a:br>
              <a:rPr b="1" dirty="0" lang="en-US"/>
            </a:br>
            <a:br>
              <a:rPr b="1" dirty="0" lang="en-US"/>
            </a:br>
            <a:endParaRPr b="1" dirty="0"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sz="2400">
                <a:solidFill>
                  <a:schemeClr val="tx1"/>
                </a:solidFill>
                <a:latin charset="0" pitchFamily="18" typeface="Times New Roman"/>
                <a:cs charset="0" pitchFamily="18" typeface="Times New Roman"/>
              </a:rPr>
              <a:t>Introduction</a:t>
            </a:r>
            <a:br>
              <a:rPr b="1" dirty="0" lang="en-US">
                <a:solidFill>
                  <a:schemeClr val="tx1"/>
                </a:solidFill>
              </a:rPr>
            </a:br>
            <a:endParaRPr dirty="0" lang="en-US"/>
          </a:p>
        </p:txBody>
      </p:sp>
      <p:sp>
        <p:nvSpPr>
          <p:cNvPr id="3" name="Content Placeholder 2"/>
          <p:cNvSpPr>
            <a:spLocks noGrp="1"/>
          </p:cNvSpPr>
          <p:nvPr>
            <p:ph idx="1"/>
          </p:nvPr>
        </p:nvSpPr>
        <p:spPr>
          <a:xfrm>
            <a:off x="4648200" y="2042160"/>
            <a:ext cx="6932612" cy="3870960"/>
          </a:xfrm>
        </p:spPr>
        <p:txBody>
          <a:bodyPr numCol="1"/>
          <a:lstStyle/>
          <a:p>
            <a:pPr>
              <a:buFont charset="0" pitchFamily="34" typeface="Arial"/>
              <a:buChar char="•"/>
            </a:pP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The presentation will showcase the different perspectives of psychology and social care in the community.</a:t>
            </a:r>
          </a:p>
          <a:p>
            <a:pPr>
              <a:buFont charset="0" pitchFamily="34" typeface="Arial"/>
              <a:buChar char="•"/>
            </a:pP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Firstly the study will cover the analysis of life span development in the chosen cognitive theory.</a:t>
            </a:r>
          </a:p>
          <a:p>
            <a:pPr>
              <a:buFont charset="0" pitchFamily="34" typeface="Arial"/>
              <a:buChar char="•"/>
            </a:pP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Further in the presentation, it will examine the social facts of human </a:t>
            </a:r>
            <a:r>
              <a:rPr dirty="0" err="1" lang="en-US">
                <a:solidFill>
                  <a:schemeClr val="tx1"/>
                </a:solidFill>
                <a:latin charset="0" pitchFamily="18" typeface="Times New Roman"/>
                <a:cs charset="0" pitchFamily="18" typeface="Times New Roman"/>
              </a:rPr>
              <a:t>behaviour</a:t>
            </a:r>
            <a:r>
              <a:rPr dirty="0" lang="en-US">
                <a:solidFill>
                  <a:schemeClr val="tx1"/>
                </a:solidFill>
                <a:latin charset="0" pitchFamily="18" typeface="Times New Roman"/>
                <a:cs charset="0" pitchFamily="18" typeface="Times New Roman"/>
              </a:rPr>
              <a:t> along with the biological factors.</a:t>
            </a:r>
            <a:endParaRPr dirty="0" lang="en-US">
              <a:latin charset="0" pitchFamily="18" typeface="Times New Roman"/>
              <a:cs charset="0" pitchFamily="18" typeface="Times New Roman"/>
            </a:endParaRPr>
          </a:p>
        </p:txBody>
      </p:sp>
      <p:pic>
        <p:nvPicPr>
          <p:cNvPr descr="7 Ways for a Beginner to Study Psychology - MIND IS THE MASTER" id="37890" name="Picture 2"/>
          <p:cNvPicPr>
            <a:picLocks noChangeArrowheads="1" noChangeAspect="1"/>
          </p:cNvPicPr>
          <p:nvPr/>
        </p:nvPicPr>
        <p:blipFill>
          <a:blip r:embed="rId3"/>
          <a:srcRect/>
          <a:stretch>
            <a:fillRect/>
          </a:stretch>
        </p:blipFill>
        <p:spPr>
          <a:xfrm>
            <a:off x="259080" y="2484120"/>
            <a:ext cx="4305300" cy="3124200"/>
          </a:xfrm>
          <a:prstGeom prst="rect">
            <a:avLst/>
          </a:prstGeom>
          <a:noFill/>
        </p:spPr>
      </p:pic>
      <p:sp>
        <p:nvSpPr>
          <p:cNvPr id="5" name="Rectangle 4"/>
          <p:cNvSpPr/>
          <p:nvPr/>
        </p:nvSpPr>
        <p:spPr>
          <a:xfrm>
            <a:off x="1348266" y="5758934"/>
            <a:ext cx="1672253" cy="369332"/>
          </a:xfrm>
          <a:prstGeom prst="rect">
            <a:avLst/>
          </a:prstGeom>
        </p:spPr>
        <p:txBody>
          <a:bodyPr numCol="1" wrap="none">
            <a:spAutoFit/>
          </a:bodyPr>
          <a:lstStyle/>
          <a:p>
            <a:r>
              <a:rPr dirty="0" lang="en-US">
                <a:latin charset="0" pitchFamily="18" typeface="Times New Roman"/>
                <a:cs charset="0" pitchFamily="18" typeface="Times New Roman"/>
              </a:rPr>
              <a:t>(</a:t>
            </a:r>
            <a:r>
              <a:rPr dirty="0" err="1" lang="en-US">
                <a:latin charset="0" pitchFamily="18" typeface="Times New Roman"/>
                <a:cs charset="0" pitchFamily="18" typeface="Times New Roman"/>
              </a:rPr>
              <a:t>Rapanta</a:t>
            </a:r>
            <a:r>
              <a:rPr dirty="0" lang="en-US">
                <a:latin charset="0" pitchFamily="18" typeface="Times New Roman"/>
                <a:cs charset="0" pitchFamily="18" typeface="Times New Roman"/>
              </a:rPr>
              <a:t>,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0722" y="342757"/>
            <a:ext cx="8911687" cy="1280890"/>
          </a:xfrm>
        </p:spPr>
        <p:txBody>
          <a:bodyPr numCol="1">
            <a:normAutofit fontScale="90000"/>
          </a:bodyPr>
          <a:lstStyle/>
          <a:p>
            <a:r>
              <a:rPr b="1" dirty="0" lang="en-US" sz="2700">
                <a:latin charset="0" pitchFamily="18" typeface="Times New Roman"/>
                <a:cs charset="0" pitchFamily="18" typeface="Times New Roman"/>
              </a:rPr>
              <a:t>Understanding Piaget’s cognitive theory in life span development and application to health and social care practice</a:t>
            </a:r>
            <a:endParaRPr dirty="0" lang="en-US">
              <a:latin charset="0" pitchFamily="18" typeface="Times New Roman"/>
              <a:cs charset="0" pitchFamily="18" typeface="Times New Roman"/>
            </a:endParaRPr>
          </a:p>
        </p:txBody>
      </p:sp>
      <p:sp>
        <p:nvSpPr>
          <p:cNvPr id="3" name="Content Placeholder 2"/>
          <p:cNvSpPr>
            <a:spLocks noGrp="1"/>
          </p:cNvSpPr>
          <p:nvPr>
            <p:ph idx="1"/>
          </p:nvPr>
        </p:nvSpPr>
        <p:spPr>
          <a:xfrm>
            <a:off x="915157" y="1950720"/>
            <a:ext cx="7638000" cy="4436012"/>
          </a:xfrm>
        </p:spPr>
        <p:txBody>
          <a:bodyPr numCol="1">
            <a:normAutofit/>
          </a:bodyPr>
          <a:lstStyle/>
          <a:p>
            <a:pPr>
              <a:buFont charset="2" pitchFamily="2" typeface="Wingdings"/>
              <a:buChar char="q"/>
            </a:pPr>
            <a:r>
              <a:rPr b="1" dirty="0" i="1" lang="en-US" u="sng">
                <a:solidFill>
                  <a:schemeClr val="tx1"/>
                </a:solidFill>
                <a:latin charset="0" pitchFamily="18" typeface="Times New Roman"/>
                <a:cs charset="0" pitchFamily="18" typeface="Times New Roman"/>
              </a:rPr>
              <a:t>Piaget’s cognitive theory</a:t>
            </a:r>
          </a:p>
          <a:p>
            <a:pPr>
              <a:buFont charset="0" pitchFamily="34" typeface="Arial"/>
              <a:buChar char="•"/>
            </a:pPr>
            <a:r>
              <a:rPr dirty="0" lang="en-US">
                <a:solidFill>
                  <a:schemeClr val="tx1"/>
                </a:solidFill>
                <a:latin charset="0" pitchFamily="18" typeface="Times New Roman"/>
                <a:cs charset="0" pitchFamily="18" typeface="Times New Roman"/>
              </a:rPr>
              <a:t>The cognitive theory of Jean Piaget refers to the growth of intelligence among children along with their age (</a:t>
            </a:r>
            <a:r>
              <a:rPr dirty="0" err="1" lang="en-US">
                <a:solidFill>
                  <a:schemeClr val="tx1"/>
                </a:solidFill>
                <a:latin charset="0" pitchFamily="18" typeface="Times New Roman"/>
                <a:cs charset="0" pitchFamily="18" typeface="Times New Roman"/>
              </a:rPr>
              <a:t>Rapanta</a:t>
            </a:r>
            <a:r>
              <a:rPr dirty="0" lang="en-US">
                <a:solidFill>
                  <a:schemeClr val="tx1"/>
                </a:solidFill>
                <a:latin charset="0" pitchFamily="18" typeface="Times New Roman"/>
                <a:cs charset="0" pitchFamily="18" typeface="Times New Roman"/>
              </a:rPr>
              <a:t>, C., 2023). </a:t>
            </a:r>
            <a:endParaRPr b="1" dirty="0" i="1" lang="en-US" u="sng">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There are four stages of cognitive development as proposed in Piaget's cognitive theory which is as follows. </a:t>
            </a:r>
          </a:p>
          <a:p>
            <a:pPr>
              <a:buFont charset="2" pitchFamily="2" typeface="Wingdings"/>
              <a:buChar char="q"/>
            </a:pPr>
            <a:r>
              <a:rPr b="1" dirty="0" err="1" lang="en-US">
                <a:solidFill>
                  <a:schemeClr val="tx1"/>
                </a:solidFill>
                <a:latin charset="0" pitchFamily="18" typeface="Times New Roman"/>
                <a:cs charset="0" pitchFamily="18" typeface="Times New Roman"/>
              </a:rPr>
              <a:t>Sensorimotor</a:t>
            </a:r>
            <a:r>
              <a:rPr b="1" dirty="0" lang="en-US">
                <a:solidFill>
                  <a:schemeClr val="tx1"/>
                </a:solidFill>
                <a:latin charset="0" pitchFamily="18" typeface="Times New Roman"/>
                <a:cs charset="0" pitchFamily="18" typeface="Times New Roman"/>
              </a:rPr>
              <a:t> stage</a:t>
            </a:r>
          </a:p>
          <a:p>
            <a:pPr>
              <a:buFont charset="0" pitchFamily="34" typeface="Arial"/>
              <a:buChar char="•"/>
            </a:pPr>
            <a:r>
              <a:rPr dirty="0" lang="en-US">
                <a:solidFill>
                  <a:schemeClr val="tx1"/>
                </a:solidFill>
                <a:latin charset="0" pitchFamily="18" typeface="Times New Roman"/>
                <a:ea typeface="Times New Roman"/>
                <a:cs charset="0" pitchFamily="18" typeface="Times New Roman"/>
              </a:rPr>
              <a:t>The </a:t>
            </a:r>
            <a:r>
              <a:rPr dirty="0" err="1" lang="en-US">
                <a:solidFill>
                  <a:schemeClr val="tx1"/>
                </a:solidFill>
                <a:latin charset="0" pitchFamily="18" typeface="Times New Roman"/>
                <a:ea typeface="Times New Roman"/>
                <a:cs charset="0" pitchFamily="18" typeface="Times New Roman"/>
              </a:rPr>
              <a:t>sensorimotor</a:t>
            </a:r>
            <a:r>
              <a:rPr dirty="0" lang="en-US">
                <a:solidFill>
                  <a:schemeClr val="tx1"/>
                </a:solidFill>
                <a:latin charset="0" pitchFamily="18" typeface="Times New Roman"/>
                <a:ea typeface="Times New Roman"/>
                <a:cs charset="0" pitchFamily="18" typeface="Times New Roman"/>
              </a:rPr>
              <a:t> stage is the first stage of child development according to the theory. This stage starts from birth and lasts till the age of 2 years. </a:t>
            </a:r>
          </a:p>
          <a:p>
            <a:pPr>
              <a:buFont charset="2" pitchFamily="2" typeface="Wingdings"/>
              <a:buChar char="q"/>
            </a:pPr>
            <a:r>
              <a:rPr b="1" dirty="0" lang="en-US">
                <a:solidFill>
                  <a:schemeClr val="tx1"/>
                </a:solidFill>
                <a:latin charset="0" pitchFamily="18" typeface="Times New Roman"/>
                <a:cs charset="0" pitchFamily="18" typeface="Times New Roman"/>
              </a:rPr>
              <a:t>Preoperational stage </a:t>
            </a: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This stage takes place between the ages of two to seven years. In this stage, the child does not perform any operations so their thoughts appear normal and there will be no logical reasoning behind their thoughts (Young, G., 2023). </a:t>
            </a:r>
          </a:p>
          <a:p>
            <a:pPr>
              <a:buFont charset="2" pitchFamily="2" typeface="Wingdings"/>
              <a:buChar char="q"/>
            </a:pPr>
            <a:endParaRPr dirty="0" lang="en-US"/>
          </a:p>
        </p:txBody>
      </p:sp>
      <p:pic>
        <p:nvPicPr>
          <p:cNvPr descr="Piaget's Cognitive Development Theory by Genevieve Baird" id="1026" name="Picture 2"/>
          <p:cNvPicPr>
            <a:picLocks noChangeArrowheads="1" noChangeAspect="1"/>
          </p:cNvPicPr>
          <p:nvPr/>
        </p:nvPicPr>
        <p:blipFill>
          <a:blip r:embed="rId3"/>
          <a:srcRect/>
          <a:stretch>
            <a:fillRect/>
          </a:stretch>
        </p:blipFill>
        <p:spPr>
          <a:xfrm>
            <a:off x="8229601" y="1965375"/>
            <a:ext cx="3737316" cy="3014588"/>
          </a:xfrm>
          <a:prstGeom prst="rect">
            <a:avLst/>
          </a:prstGeom>
          <a:noFill/>
        </p:spPr>
      </p:pic>
      <p:sp>
        <p:nvSpPr>
          <p:cNvPr id="5" name="Rectangle 4"/>
          <p:cNvSpPr/>
          <p:nvPr/>
        </p:nvSpPr>
        <p:spPr>
          <a:xfrm>
            <a:off x="8879139" y="5332214"/>
            <a:ext cx="1520929" cy="369332"/>
          </a:xfrm>
          <a:prstGeom prst="rect">
            <a:avLst/>
          </a:prstGeom>
        </p:spPr>
        <p:txBody>
          <a:bodyPr numCol="1" wrap="none">
            <a:spAutoFit/>
          </a:bodyPr>
          <a:lstStyle/>
          <a:p>
            <a:r>
              <a:rPr dirty="0" lang="en-US">
                <a:latin charset="0" pitchFamily="18" typeface="Times New Roman"/>
                <a:cs charset="0" pitchFamily="18" typeface="Times New Roman"/>
              </a:rPr>
              <a:t>(Young,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err="1" lang="en-US"/>
              <a:t>Contd</a:t>
            </a:r>
            <a:r>
              <a:rPr dirty="0" lang="en-US"/>
              <a:t>…</a:t>
            </a:r>
          </a:p>
        </p:txBody>
      </p:sp>
      <p:sp>
        <p:nvSpPr>
          <p:cNvPr id="3" name="Content Placeholder 2"/>
          <p:cNvSpPr>
            <a:spLocks noGrp="1"/>
          </p:cNvSpPr>
          <p:nvPr>
            <p:ph idx="1"/>
          </p:nvPr>
        </p:nvSpPr>
        <p:spPr>
          <a:xfrm>
            <a:off x="4815840" y="2133600"/>
            <a:ext cx="6979920" cy="4267200"/>
          </a:xfrm>
        </p:spPr>
        <p:txBody>
          <a:bodyPr numCol="1"/>
          <a:lstStyle/>
          <a:p>
            <a:pPr>
              <a:buFont charset="2" pitchFamily="2" typeface="Wingdings"/>
              <a:buChar char="q"/>
            </a:pPr>
            <a:r>
              <a:rPr b="1" dirty="0" lang="en-US">
                <a:solidFill>
                  <a:schemeClr val="tx1"/>
                </a:solidFill>
                <a:latin charset="0" pitchFamily="18" typeface="Times New Roman"/>
                <a:cs charset="0" pitchFamily="18" typeface="Times New Roman"/>
              </a:rPr>
              <a:t>Concrete operational stage </a:t>
            </a: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This is the third stage of lifespan development according to the model of cognitive development. This stage occurs between the ages of 7 to 11 years when the children can use operations and learn about logical rules.</a:t>
            </a:r>
          </a:p>
          <a:p>
            <a:pPr>
              <a:buFont charset="2" pitchFamily="2" typeface="Wingdings"/>
              <a:buChar char="q"/>
            </a:pPr>
            <a:endParaRPr b="1" dirty="0" lang="en-US">
              <a:solidFill>
                <a:schemeClr val="tx1"/>
              </a:solidFill>
              <a:latin charset="0" pitchFamily="18" typeface="Times New Roman"/>
              <a:cs charset="0" pitchFamily="18" typeface="Times New Roman"/>
            </a:endParaRPr>
          </a:p>
          <a:p>
            <a:pPr>
              <a:buFont charset="2" pitchFamily="2" typeface="Wingdings"/>
              <a:buChar char="q"/>
            </a:pPr>
            <a:endParaRPr b="1" dirty="0" lang="en-US">
              <a:solidFill>
                <a:schemeClr val="tx1"/>
              </a:solidFill>
              <a:latin charset="0" pitchFamily="18" typeface="Times New Roman"/>
              <a:cs charset="0" pitchFamily="18" typeface="Times New Roman"/>
            </a:endParaRPr>
          </a:p>
          <a:p>
            <a:pPr>
              <a:buFont charset="2" pitchFamily="2" typeface="Wingdings"/>
              <a:buChar char="q"/>
            </a:pPr>
            <a:r>
              <a:rPr b="1" dirty="0" lang="en-US">
                <a:solidFill>
                  <a:schemeClr val="tx1"/>
                </a:solidFill>
                <a:latin charset="0" pitchFamily="18" typeface="Times New Roman"/>
                <a:cs charset="0" pitchFamily="18" typeface="Times New Roman"/>
              </a:rPr>
              <a:t>Formal operational stage </a:t>
            </a: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latin charset="0" pitchFamily="18" typeface="Times New Roman"/>
                <a:cs charset="0" pitchFamily="18" typeface="Times New Roman"/>
              </a:rPr>
              <a:t>It starts at the age of 11 years and continues after that age. In the formal operational stage, the children enter the stage of adolescents where they gain the capability to think about abstract situations. </a:t>
            </a:r>
          </a:p>
        </p:txBody>
      </p:sp>
      <p:pic>
        <p:nvPicPr>
          <p:cNvPr descr="Piaget's Theory of Cognitive Development Explained – StudiousGuy" id="32770" name="Picture 2"/>
          <p:cNvPicPr>
            <a:picLocks noChangeArrowheads="1" noChangeAspect="1"/>
          </p:cNvPicPr>
          <p:nvPr/>
        </p:nvPicPr>
        <p:blipFill>
          <a:blip r:embed="rId3"/>
          <a:srcRect/>
          <a:stretch>
            <a:fillRect/>
          </a:stretch>
        </p:blipFill>
        <p:spPr>
          <a:xfrm>
            <a:off x="475615" y="2225040"/>
            <a:ext cx="4416425" cy="4053840"/>
          </a:xfrm>
          <a:prstGeom prst="rect">
            <a:avLst/>
          </a:prstGeom>
          <a:noFill/>
        </p:spPr>
      </p:pic>
      <p:sp>
        <p:nvSpPr>
          <p:cNvPr id="5" name="Rectangle 4"/>
          <p:cNvSpPr/>
          <p:nvPr/>
        </p:nvSpPr>
        <p:spPr>
          <a:xfrm>
            <a:off x="1437210" y="6246614"/>
            <a:ext cx="1720343" cy="369332"/>
          </a:xfrm>
          <a:prstGeom prst="rect">
            <a:avLst/>
          </a:prstGeom>
        </p:spPr>
        <p:txBody>
          <a:bodyPr numCol="1" wrap="none">
            <a:spAutoFit/>
          </a:bodyPr>
          <a:lstStyle/>
          <a:p>
            <a:r>
              <a:rPr dirty="0" lang="en-US"/>
              <a:t>(Levine, 2022)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b="1" dirty="0" i="1" lang="en-US" sz="2700" u="sng">
                <a:latin charset="0" pitchFamily="18" typeface="Times New Roman"/>
                <a:cs charset="0" pitchFamily="18" typeface="Times New Roman"/>
              </a:rPr>
              <a:t>Application of Piaget’s cognitive development theory in health and social care practice</a:t>
            </a:r>
            <a:br>
              <a:rPr b="1" dirty="0" i="1" lang="en-US" u="sng"/>
            </a:br>
            <a:endParaRPr dirty="0" lang="en-US"/>
          </a:p>
        </p:txBody>
      </p:sp>
      <p:sp>
        <p:nvSpPr>
          <p:cNvPr id="3" name="Content Placeholder 2"/>
          <p:cNvSpPr>
            <a:spLocks noGrp="1"/>
          </p:cNvSpPr>
          <p:nvPr>
            <p:ph idx="1"/>
          </p:nvPr>
        </p:nvSpPr>
        <p:spPr>
          <a:xfrm>
            <a:off x="638492" y="2026920"/>
            <a:ext cx="6874828" cy="4160520"/>
          </a:xfrm>
        </p:spPr>
        <p:txBody>
          <a:bodyPr numCol="1"/>
          <a:lstStyle/>
          <a:p>
            <a:pPr>
              <a:buFont charset="0" pitchFamily="34" typeface="Arial"/>
              <a:buChar char="•"/>
            </a:pPr>
            <a:r>
              <a:rPr dirty="0" lang="en-US">
                <a:solidFill>
                  <a:schemeClr val="tx1"/>
                </a:solidFill>
                <a:latin charset="0" pitchFamily="18" typeface="Times New Roman"/>
                <a:cs charset="0" pitchFamily="18" typeface="Times New Roman"/>
              </a:rPr>
              <a:t>The knowledge of cognitive development enables health and social care providers to understand young individuals. </a:t>
            </a:r>
          </a:p>
          <a:p>
            <a:pPr>
              <a:buFont charset="0" pitchFamily="34" typeface="Arial"/>
              <a:buChar char="•"/>
            </a:pPr>
            <a:endParaRPr dirty="0" lang="en-US">
              <a:solidFill>
                <a:schemeClr val="tx1"/>
              </a:solidFill>
              <a:latin charset="0" pitchFamily="18" typeface="Times New Roman"/>
              <a:cs charset="0" pitchFamily="18" typeface="Times New Roman"/>
            </a:endParaRPr>
          </a:p>
          <a:p>
            <a:pPr>
              <a:buFont charset="0" pitchFamily="34" typeface="Arial"/>
              <a:buChar char="•"/>
            </a:pP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Young minds are more creative than adults and can be influenced by events. </a:t>
            </a:r>
          </a:p>
          <a:p>
            <a:pPr>
              <a:buFont charset="0" pitchFamily="34" typeface="Arial"/>
              <a:buChar char="•"/>
            </a:pPr>
            <a:endParaRPr dirty="0" lang="en-US">
              <a:solidFill>
                <a:schemeClr val="tx1"/>
              </a:solidFill>
              <a:latin charset="0" pitchFamily="18" typeface="Times New Roman"/>
              <a:cs charset="0" pitchFamily="18" typeface="Times New Roman"/>
            </a:endParaRPr>
          </a:p>
          <a:p>
            <a:pPr>
              <a:buFont charset="0" pitchFamily="34" typeface="Arial"/>
              <a:buChar char="•"/>
            </a:pPr>
            <a:endParaRPr dirty="0" lang="en-US">
              <a:solidFill>
                <a:schemeClr val="tx1"/>
              </a:solidFill>
              <a:latin charset="0" pitchFamily="18" typeface="Times New Roman"/>
              <a:cs charset="0" pitchFamily="18" typeface="Times New Roman"/>
            </a:endParaRPr>
          </a:p>
          <a:p>
            <a:pPr>
              <a:buFont charset="0" pitchFamily="34" typeface="Arial"/>
              <a:buChar char="•"/>
            </a:pPr>
            <a:r>
              <a:rPr dirty="0" lang="en-US">
                <a:solidFill>
                  <a:schemeClr val="tx1"/>
                </a:solidFill>
                <a:latin charset="0" pitchFamily="18" typeface="Times New Roman"/>
                <a:cs charset="0" pitchFamily="18" typeface="Times New Roman"/>
              </a:rPr>
              <a:t>The knowledge will enable the care providers to manage their operations according to the generation. </a:t>
            </a:r>
            <a:endParaRPr dirty="0" lang="en-US">
              <a:latin charset="0" pitchFamily="18" typeface="Times New Roman"/>
              <a:cs charset="0" pitchFamily="18" typeface="Times New Roman"/>
            </a:endParaRPr>
          </a:p>
        </p:txBody>
      </p:sp>
      <p:pic>
        <p:nvPicPr>
          <p:cNvPr descr="Piaget's Stages Of Cognitive Development (Explained) – Forbes Health" id="35842" name="Picture 2"/>
          <p:cNvPicPr>
            <a:picLocks noChangeArrowheads="1" noChangeAspect="1"/>
          </p:cNvPicPr>
          <p:nvPr/>
        </p:nvPicPr>
        <p:blipFill>
          <a:blip r:embed="rId3"/>
          <a:srcRect/>
          <a:stretch>
            <a:fillRect/>
          </a:stretch>
        </p:blipFill>
        <p:spPr>
          <a:xfrm>
            <a:off x="7568610" y="2133601"/>
            <a:ext cx="4303350" cy="3047999"/>
          </a:xfrm>
          <a:prstGeom prst="rect">
            <a:avLst/>
          </a:prstGeom>
          <a:noFill/>
        </p:spPr>
      </p:pic>
      <p:sp>
        <p:nvSpPr>
          <p:cNvPr id="5" name="Rectangle 4"/>
          <p:cNvSpPr/>
          <p:nvPr/>
        </p:nvSpPr>
        <p:spPr>
          <a:xfrm>
            <a:off x="8597582" y="5469374"/>
            <a:ext cx="1800493" cy="369332"/>
          </a:xfrm>
          <a:prstGeom prst="rect">
            <a:avLst/>
          </a:prstGeom>
        </p:spPr>
        <p:txBody>
          <a:bodyPr numCol="1" wrap="none">
            <a:spAutoFit/>
          </a:bodyPr>
          <a:lstStyle/>
          <a:p>
            <a:r>
              <a:rPr dirty="0" lang="en-US">
                <a:latin charset="0" pitchFamily="18" typeface="Times New Roman"/>
                <a:cs charset="0" pitchFamily="18" typeface="Times New Roman"/>
              </a:rPr>
              <a:t>(Andersen,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86D12-8EE9-BB51-CE0B-E44EB03AC308}"/>
              </a:ext>
            </a:extLst>
          </p:cNvPr>
          <p:cNvSpPr>
            <a:spLocks noGrp="1"/>
          </p:cNvSpPr>
          <p:nvPr>
            <p:ph type="title"/>
          </p:nvPr>
        </p:nvSpPr>
        <p:spPr/>
        <p:txBody>
          <a:bodyPr numCol="1">
            <a:normAutofit/>
          </a:bodyPr>
          <a:lstStyle/>
          <a:p>
            <a:r>
              <a:rPr b="1" dirty="0" lang="en-US" sz="2400">
                <a:effectLst/>
                <a:latin charset="0" panose="02020603050405020304" pitchFamily="18" typeface="Times New Roman"/>
                <a:ea charset="0" panose="020F0502020204030204" pitchFamily="34" typeface="Calibri"/>
                <a:cs charset="0" panose="020B0604020202020204" pitchFamily="34" typeface="Arial"/>
              </a:rPr>
              <a:t>The social and the biological determinants of human behaviour</a:t>
            </a:r>
            <a:endParaRPr altLang="en-GB" b="1" dirty="0" lang="en-GB" sz="4400"/>
          </a:p>
        </p:txBody>
      </p:sp>
      <p:sp>
        <p:nvSpPr>
          <p:cNvPr id="4" name="TextBox 3">
            <a:extLst>
              <a:ext uri="{FF2B5EF4-FFF2-40B4-BE49-F238E27FC236}">
                <a16:creationId xmlns:a16="http://schemas.microsoft.com/office/drawing/2014/main" id="{45198C0F-22B5-B3DD-0CCB-B28C3D949D49}"/>
              </a:ext>
            </a:extLst>
          </p:cNvPr>
          <p:cNvSpPr txBox="1"/>
          <p:nvPr/>
        </p:nvSpPr>
        <p:spPr>
          <a:xfrm>
            <a:off x="2036618" y="1581834"/>
            <a:ext cx="8575963" cy="369332"/>
          </a:xfrm>
          <a:prstGeom prst="rect">
            <a:avLst/>
          </a:prstGeom>
          <a:noFill/>
        </p:spPr>
        <p:txBody>
          <a:bodyPr numCol="1" wrap="square">
            <a:spAutoFit/>
          </a:bodyPr>
          <a:lstStyle/>
          <a:p>
            <a:pPr indent="-285750" marL="285750">
              <a:buFont charset="2" panose="05000000000000000000" pitchFamily="2" typeface="Wingdings"/>
              <a:buChar char="q"/>
            </a:pPr>
            <a:r>
              <a:rPr b="1" dirty="0" i="1" lang="en-US" sz="1800" u="sng">
                <a:effectLst/>
                <a:latin charset="0" panose="02020603050405020304" pitchFamily="18" typeface="Times New Roman"/>
                <a:ea charset="0" panose="020F0502020204030204" pitchFamily="34" typeface="Calibri"/>
                <a:cs charset="0" panose="020B0604020202020204" pitchFamily="34" typeface="Arial"/>
              </a:rPr>
              <a:t>The social and the biological determinants of human behaviour</a:t>
            </a:r>
            <a:endParaRPr altLang="en-GB" b="1" dirty="0" i="1" lang="en-GB" u="sng"/>
          </a:p>
        </p:txBody>
      </p:sp>
      <p:sp>
        <p:nvSpPr>
          <p:cNvPr id="6" name="TextBox 5">
            <a:extLst>
              <a:ext uri="{FF2B5EF4-FFF2-40B4-BE49-F238E27FC236}">
                <a16:creationId xmlns:a16="http://schemas.microsoft.com/office/drawing/2014/main" id="{854C7EA8-8BE7-FC37-E5C5-1709D6031640}"/>
              </a:ext>
            </a:extLst>
          </p:cNvPr>
          <p:cNvSpPr txBox="1"/>
          <p:nvPr/>
        </p:nvSpPr>
        <p:spPr>
          <a:xfrm>
            <a:off x="1304145" y="2375116"/>
            <a:ext cx="6096000" cy="2531719"/>
          </a:xfrm>
          <a:prstGeom prst="rect">
            <a:avLst/>
          </a:prstGeom>
          <a:noFill/>
        </p:spPr>
        <p:txBody>
          <a:bodyPr numCol="1" wrap="square">
            <a:spAutoFit/>
          </a:bodyPr>
          <a:lstStyle/>
          <a:p>
            <a:pPr algn="just" indent="-285750" marL="285750">
              <a:lnSpc>
                <a:spcPct val="200000"/>
              </a:lnSpc>
              <a:spcAft>
                <a:spcPts val="800"/>
              </a:spcAft>
              <a:buFont charset="0" panose="020B0604020202020204" pitchFamily="34" typeface="Arial"/>
              <a:buChar char="•"/>
            </a:pPr>
            <a:r>
              <a:rPr altLang="en-GB" b="1" dirty="0" lang="en-GB" sz="1800">
                <a:effectLst/>
                <a:latin charset="0" panose="02020603050405020304" pitchFamily="18" typeface="Times New Roman"/>
                <a:ea charset="0" panose="020F0502020204030204" pitchFamily="34" typeface="Calibri"/>
                <a:cs charset="0" panose="020B0604020202020204" pitchFamily="34" typeface="Arial"/>
              </a:rPr>
              <a:t>Family</a:t>
            </a:r>
          </a:p>
          <a:p>
            <a:pPr algn="just" indent="-285750" marL="285750">
              <a:lnSpc>
                <a:spcPct val="200000"/>
              </a:lnSpc>
              <a:spcAft>
                <a:spcPts val="800"/>
              </a:spcAft>
              <a:buFont charset="0" panose="020B0604020202020204" pitchFamily="34" typeface="Arial"/>
              <a:buChar char="•"/>
            </a:pPr>
            <a:endParaRPr altLang="en-GB" b="1" dirty="0" lang="en-GB">
              <a:latin charset="0" panose="02020603050405020304" pitchFamily="18" typeface="Times New Roman"/>
              <a:ea charset="0" panose="020F0502020204030204" pitchFamily="34" typeface="Calibri"/>
              <a:cs charset="0" panose="020B0604020202020204" pitchFamily="34" typeface="Arial"/>
            </a:endParaRPr>
          </a:p>
          <a:p>
            <a:pPr algn="just" indent="-285750" marL="285750">
              <a:lnSpc>
                <a:spcPct val="200000"/>
              </a:lnSpc>
              <a:spcAft>
                <a:spcPts val="800"/>
              </a:spcAft>
              <a:buFont charset="0" panose="020B0604020202020204" pitchFamily="34" typeface="Arial"/>
              <a:buChar char="•"/>
            </a:pP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lnSpc>
                <a:spcPct val="200000"/>
              </a:lnSpc>
              <a:spcAft>
                <a:spcPts val="800"/>
              </a:spcAft>
              <a:buFont charset="0" panose="020B0604020202020204" pitchFamily="34" typeface="Arial"/>
              <a:buChar char="•"/>
            </a:pPr>
            <a:r>
              <a:rPr altLang="en-GB" b="1" dirty="0" lang="en-GB" sz="1800">
                <a:effectLst/>
                <a:latin charset="0" panose="02020603050405020304" pitchFamily="18" typeface="Times New Roman"/>
                <a:ea charset="0" panose="020F0502020204030204" pitchFamily="34" typeface="Calibri"/>
                <a:cs charset="0" panose="020B0604020202020204" pitchFamily="34" typeface="Arial"/>
              </a:rPr>
              <a:t> Education</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
        <p:nvSpPr>
          <p:cNvPr id="8" name="TextBox 7">
            <a:extLst>
              <a:ext uri="{FF2B5EF4-FFF2-40B4-BE49-F238E27FC236}">
                <a16:creationId xmlns:a16="http://schemas.microsoft.com/office/drawing/2014/main" id="{88F6BB2C-71F3-C6AE-7D8A-49714A0C6C75}"/>
              </a:ext>
            </a:extLst>
          </p:cNvPr>
          <p:cNvSpPr txBox="1"/>
          <p:nvPr/>
        </p:nvSpPr>
        <p:spPr>
          <a:xfrm>
            <a:off x="1565563" y="3380509"/>
            <a:ext cx="6123710" cy="650933"/>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The basic level of psychological development of a person comes from the family first</a:t>
            </a:r>
          </a:p>
        </p:txBody>
      </p:sp>
      <p:sp>
        <p:nvSpPr>
          <p:cNvPr id="10" name="TextBox 9">
            <a:extLst>
              <a:ext uri="{FF2B5EF4-FFF2-40B4-BE49-F238E27FC236}">
                <a16:creationId xmlns:a16="http://schemas.microsoft.com/office/drawing/2014/main" id="{A00DA7C6-668F-96D9-DC87-6839059B8375}"/>
              </a:ext>
            </a:extLst>
          </p:cNvPr>
          <p:cNvSpPr txBox="1"/>
          <p:nvPr/>
        </p:nvSpPr>
        <p:spPr>
          <a:xfrm>
            <a:off x="1565563" y="5460785"/>
            <a:ext cx="6096000" cy="923330"/>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The education and the educational background of a person help in developing and determining the behaviour and psychological development of a person</a:t>
            </a:r>
          </a:p>
        </p:txBody>
      </p:sp>
      <p:pic>
        <p:nvPicPr>
          <p:cNvPr descr="Family, Education and Well-being" id="3074" name="Picture 2">
            <a:extLst>
              <a:ext uri="{FF2B5EF4-FFF2-40B4-BE49-F238E27FC236}">
                <a16:creationId xmlns:a16="http://schemas.microsoft.com/office/drawing/2014/main" id="{B051F890-503B-5B97-0159-A12CABC6720F}"/>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839856" y="2363729"/>
            <a:ext cx="4307174" cy="2847975"/>
          </a:xfrm>
          <a:prstGeom prst="rect">
            <a:avLst/>
          </a:prstGeom>
          <a:ln>
            <a:noFill/>
          </a:ln>
          <a:effectLst>
            <a:outerShdw algn="tl" blurRad="190500"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39FE4D91-8B87-2FAB-E576-C25B789BAFE3}"/>
              </a:ext>
            </a:extLst>
          </p:cNvPr>
          <p:cNvSpPr txBox="1"/>
          <p:nvPr/>
        </p:nvSpPr>
        <p:spPr>
          <a:xfrm>
            <a:off x="8720528" y="5553118"/>
            <a:ext cx="3011774" cy="369332"/>
          </a:xfrm>
          <a:prstGeom prst="rect">
            <a:avLst/>
          </a:prstGeom>
          <a:noFill/>
        </p:spPr>
        <p:txBody>
          <a:bodyPr numCol="1" wrap="square">
            <a:spAutoFit/>
          </a:bodyPr>
          <a:lstStyle/>
          <a:p>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a:t>
            </a:r>
            <a:r>
              <a:rPr altLang="en-GB" dirty="0" lang="en-GB"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Zastrow, 2019</a:t>
            </a: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 </a:t>
            </a:r>
            <a:endParaRPr altLang="en-GB" dirty="0" lang="en-GB"/>
          </a:p>
        </p:txBody>
      </p:sp>
    </p:spTree>
    <p:extLst>
      <p:ext uri="{BB962C8B-B14F-4D97-AF65-F5344CB8AC3E}">
        <p14:creationId xmlns:p14="http://schemas.microsoft.com/office/powerpoint/2010/main" val="1665905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3B19-828A-6B7F-9DF3-76627D221A36}"/>
              </a:ext>
            </a:extLst>
          </p:cNvPr>
          <p:cNvSpPr>
            <a:spLocks noGrp="1"/>
          </p:cNvSpPr>
          <p:nvPr>
            <p:ph type="title"/>
          </p:nvPr>
        </p:nvSpPr>
        <p:spPr/>
        <p:txBody>
          <a:bodyPr numCol="1"/>
          <a:lstStyle/>
          <a:p>
            <a:r>
              <a:rPr dirty="0" lang="en-US"/>
              <a:t>Contd…</a:t>
            </a:r>
            <a:endParaRPr altLang="en-GB" dirty="0" lang="en-GB"/>
          </a:p>
        </p:txBody>
      </p:sp>
      <p:sp>
        <p:nvSpPr>
          <p:cNvPr id="4" name="TextBox 3">
            <a:extLst>
              <a:ext uri="{FF2B5EF4-FFF2-40B4-BE49-F238E27FC236}">
                <a16:creationId xmlns:a16="http://schemas.microsoft.com/office/drawing/2014/main" id="{17E55258-DCD3-5115-8126-61FCD0A1FB2B}"/>
              </a:ext>
            </a:extLst>
          </p:cNvPr>
          <p:cNvSpPr txBox="1"/>
          <p:nvPr/>
        </p:nvSpPr>
        <p:spPr>
          <a:xfrm>
            <a:off x="6209675" y="1905000"/>
            <a:ext cx="6093500" cy="2531719"/>
          </a:xfrm>
          <a:prstGeom prst="rect">
            <a:avLst/>
          </a:prstGeom>
          <a:noFill/>
        </p:spPr>
        <p:txBody>
          <a:bodyPr numCol="1" wrap="square">
            <a:spAutoFit/>
          </a:bodyPr>
          <a:lstStyle/>
          <a:p>
            <a:pPr algn="just" indent="-285750" marL="285750">
              <a:lnSpc>
                <a:spcPct val="200000"/>
              </a:lnSpc>
              <a:spcAft>
                <a:spcPts val="800"/>
              </a:spcAft>
              <a:buFont charset="0" panose="020B0604020202020204" pitchFamily="34" typeface="Arial"/>
              <a:buChar char="•"/>
            </a:pPr>
            <a:r>
              <a:rPr altLang="en-GB" b="1" dirty="0" lang="en-GB" sz="1800">
                <a:effectLst/>
                <a:latin charset="0" panose="02020603050405020304" pitchFamily="18" typeface="Times New Roman"/>
                <a:ea charset="0" panose="020F0502020204030204" pitchFamily="34" typeface="Calibri"/>
                <a:cs charset="0" panose="020B0604020202020204" pitchFamily="34" typeface="Arial"/>
              </a:rPr>
              <a:t>Economical condition</a:t>
            </a:r>
          </a:p>
          <a:p>
            <a:pPr algn="just" indent="-285750" marL="285750">
              <a:lnSpc>
                <a:spcPct val="200000"/>
              </a:lnSpc>
              <a:spcAft>
                <a:spcPts val="800"/>
              </a:spcAft>
              <a:buFont charset="0" panose="020B0604020202020204" pitchFamily="34" typeface="Arial"/>
              <a:buChar char="•"/>
            </a:pPr>
            <a:endParaRPr altLang="en-GB" b="1" dirty="0" lang="en-GB">
              <a:latin charset="0" panose="02020603050405020304" pitchFamily="18" typeface="Times New Roman"/>
              <a:ea charset="0" panose="020F0502020204030204" pitchFamily="34" typeface="Calibri"/>
              <a:cs charset="0" panose="020B0604020202020204" pitchFamily="34" typeface="Arial"/>
            </a:endParaRPr>
          </a:p>
          <a:p>
            <a:pPr algn="just">
              <a:lnSpc>
                <a:spcPct val="200000"/>
              </a:lnSpc>
              <a:spcAft>
                <a:spcPts val="800"/>
              </a:spcAft>
            </a:pPr>
            <a:r>
              <a:rPr altLang="en-GB" b="1" dirty="0" lang="en-GB" sz="1800">
                <a:effectLst/>
                <a:latin charset="0" panose="02020603050405020304" pitchFamily="18" typeface="Times New Roman"/>
                <a:ea charset="0" panose="020F0502020204030204" pitchFamily="34" typeface="Calibri"/>
                <a:cs charset="0" panose="020B0604020202020204" pitchFamily="34" typeface="Arial"/>
              </a:rPr>
              <a:t>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lnSpc>
                <a:spcPct val="200000"/>
              </a:lnSpc>
              <a:spcAft>
                <a:spcPts val="800"/>
              </a:spcAft>
              <a:buFont charset="0" panose="020B0604020202020204" pitchFamily="34" typeface="Arial"/>
              <a:buChar char="•"/>
            </a:pPr>
            <a:r>
              <a:rPr b="1" dirty="0" lang="en-US" sz="1800">
                <a:effectLst/>
                <a:latin charset="0" panose="02020603050405020304" pitchFamily="18" typeface="Times New Roman"/>
                <a:ea charset="0" panose="020F0502020204030204" pitchFamily="34" typeface="Calibri"/>
                <a:cs charset="0" panose="020B0604020202020204" pitchFamily="34" typeface="Arial"/>
              </a:rPr>
              <a:t>Community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
        <p:nvSpPr>
          <p:cNvPr id="6" name="TextBox 5">
            <a:extLst>
              <a:ext uri="{FF2B5EF4-FFF2-40B4-BE49-F238E27FC236}">
                <a16:creationId xmlns:a16="http://schemas.microsoft.com/office/drawing/2014/main" id="{070EF21E-15A9-8445-8EF8-1F3B6E8875AC}"/>
              </a:ext>
            </a:extLst>
          </p:cNvPr>
          <p:cNvSpPr txBox="1"/>
          <p:nvPr/>
        </p:nvSpPr>
        <p:spPr>
          <a:xfrm>
            <a:off x="6209675" y="2126079"/>
            <a:ext cx="5294936" cy="1302921"/>
          </a:xfrm>
          <a:prstGeom prst="rect">
            <a:avLst/>
          </a:prstGeom>
          <a:noFill/>
        </p:spPr>
        <p:txBody>
          <a:bodyPr numCol="1" wrap="square">
            <a:spAutoFit/>
          </a:bodyPr>
          <a:lstStyle/>
          <a:p>
            <a:pPr algn="just">
              <a:lnSpc>
                <a:spcPct val="200000"/>
              </a:lnSpc>
              <a:spcAft>
                <a:spcPts val="800"/>
              </a:spcAft>
            </a:pP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spcAft>
                <a:spcPts val="800"/>
              </a:spcAft>
              <a:buFont charset="0" panose="020B0604020202020204" pitchFamily="34" typeface="Arial"/>
              <a:buChar char="•"/>
            </a:pPr>
            <a:r>
              <a:rPr dirty="0" lang="en-US" sz="1800">
                <a:effectLst/>
                <a:latin charset="0" panose="02020603050405020304" pitchFamily="18" typeface="Times New Roman"/>
                <a:ea charset="0" panose="020F0502020204030204" pitchFamily="34" typeface="Calibri"/>
                <a:cs charset="0" panose="020B0604020202020204" pitchFamily="34" typeface="Arial"/>
              </a:rPr>
              <a:t>The economic condition of a person also impacts the psychology of a person.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
        <p:nvSpPr>
          <p:cNvPr id="8" name="TextBox 7">
            <a:extLst>
              <a:ext uri="{FF2B5EF4-FFF2-40B4-BE49-F238E27FC236}">
                <a16:creationId xmlns:a16="http://schemas.microsoft.com/office/drawing/2014/main" id="{5761847F-A008-B5BD-2135-B39DC65B90CE}"/>
              </a:ext>
            </a:extLst>
          </p:cNvPr>
          <p:cNvSpPr txBox="1"/>
          <p:nvPr/>
        </p:nvSpPr>
        <p:spPr>
          <a:xfrm>
            <a:off x="6209674" y="4953001"/>
            <a:ext cx="5842417" cy="923330"/>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dirty="0" lang="en-US" sz="1800">
                <a:effectLst/>
                <a:latin charset="0" panose="02020603050405020304" pitchFamily="18" typeface="Times New Roman"/>
                <a:ea charset="0" panose="020F0502020204030204" pitchFamily="34" typeface="Calibri"/>
                <a:cs charset="0" panose="020B0604020202020204" pitchFamily="34" typeface="Arial"/>
              </a:rPr>
              <a:t>The community plays the important role in determining the psychological conditions and the development of a person after the family.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pic>
        <p:nvPicPr>
          <p:cNvPr descr="How to Establish a Strong Community in an Online Course - The FLTMAG" id="4098" name="Picture 2">
            <a:extLst>
              <a:ext uri="{FF2B5EF4-FFF2-40B4-BE49-F238E27FC236}">
                <a16:creationId xmlns:a16="http://schemas.microsoft.com/office/drawing/2014/main" id="{B10CEEFE-C5BB-9116-7F2C-18C3191DC6DF}"/>
              </a:ext>
            </a:extLst>
          </p:cNvPr>
          <p:cNvPicPr>
            <a:picLocks noChangeArrowheads="1" noChangeAspect="1"/>
          </p:cNvPicPr>
          <p:nvPr/>
        </p:nvPicPr>
        <p:blipFill>
          <a:blip r:embed="rId2">
            <a:extLst>
              <a:ext uri="{28A0092B-C50C-407E-A947-70E740481C1C}">
                <a14:useLocalDpi xmlns:a14="http://schemas.microsoft.com/office/drawing/2010/main" val="0"/>
              </a:ext>
            </a:extLst>
          </a:blip>
          <a:srcRect/>
          <a:stretch>
            <a:fillRect/>
          </a:stretch>
        </p:blipFill>
        <p:spPr>
          <a:xfrm>
            <a:off x="1" y="1905000"/>
            <a:ext cx="5696262" cy="495299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FB48E3D-1CD6-D287-429F-A410D6B59029}"/>
              </a:ext>
            </a:extLst>
          </p:cNvPr>
          <p:cNvSpPr txBox="1"/>
          <p:nvPr/>
        </p:nvSpPr>
        <p:spPr>
          <a:xfrm>
            <a:off x="1652665" y="6488668"/>
            <a:ext cx="6153462" cy="369332"/>
          </a:xfrm>
          <a:prstGeom prst="rect">
            <a:avLst/>
          </a:prstGeom>
          <a:noFill/>
        </p:spPr>
        <p:txBody>
          <a:bodyPr numCol="1" wrap="square">
            <a:spAutoFit/>
          </a:bodyPr>
          <a:lstStyle/>
          <a:p>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a:t>
            </a:r>
            <a:r>
              <a:rPr dirty="0" lang="en-US" sz="1800">
                <a:effectLst/>
                <a:latin charset="0" panose="02020603050405020304" pitchFamily="18" typeface="Times New Roman"/>
                <a:ea charset="0" panose="020F0502020204030204" pitchFamily="34" typeface="Calibri"/>
                <a:cs charset="0" panose="020B0604020202020204" pitchFamily="34" typeface="Arial"/>
              </a:rPr>
              <a:t>(Haddad, 2020)</a:t>
            </a:r>
            <a:endParaRPr altLang="en-GB" dirty="0" lang="en-GB"/>
          </a:p>
        </p:txBody>
      </p:sp>
    </p:spTree>
    <p:extLst>
      <p:ext uri="{BB962C8B-B14F-4D97-AF65-F5344CB8AC3E}">
        <p14:creationId xmlns:p14="http://schemas.microsoft.com/office/powerpoint/2010/main" val="1266357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7313A-CCED-3109-8930-010B5472033A}"/>
              </a:ext>
            </a:extLst>
          </p:cNvPr>
          <p:cNvSpPr>
            <a:spLocks noGrp="1"/>
          </p:cNvSpPr>
          <p:nvPr>
            <p:ph type="title"/>
          </p:nvPr>
        </p:nvSpPr>
        <p:spPr/>
        <p:txBody>
          <a:bodyPr numCol="1"/>
          <a:lstStyle/>
          <a:p>
            <a:r>
              <a:rPr dirty="0" lang="en-US"/>
              <a:t>Contd…</a:t>
            </a:r>
            <a:endParaRPr altLang="en-GB" dirty="0" lang="en-GB"/>
          </a:p>
        </p:txBody>
      </p:sp>
      <p:sp>
        <p:nvSpPr>
          <p:cNvPr id="4" name="TextBox 3">
            <a:extLst>
              <a:ext uri="{FF2B5EF4-FFF2-40B4-BE49-F238E27FC236}">
                <a16:creationId xmlns:a16="http://schemas.microsoft.com/office/drawing/2014/main" id="{5265984B-AB3C-937E-7B96-06D0BB52F382}"/>
              </a:ext>
            </a:extLst>
          </p:cNvPr>
          <p:cNvSpPr txBox="1"/>
          <p:nvPr/>
        </p:nvSpPr>
        <p:spPr>
          <a:xfrm>
            <a:off x="955267" y="1624025"/>
            <a:ext cx="6093500" cy="561949"/>
          </a:xfrm>
          <a:prstGeom prst="rect">
            <a:avLst/>
          </a:prstGeom>
          <a:noFill/>
        </p:spPr>
        <p:txBody>
          <a:bodyPr numCol="1" wrap="square">
            <a:spAutoFit/>
          </a:bodyPr>
          <a:lstStyle/>
          <a:p>
            <a:pPr algn="just" indent="-285750" marL="285750">
              <a:lnSpc>
                <a:spcPct val="200000"/>
              </a:lnSpc>
              <a:spcBef>
                <a:spcPts val="200"/>
              </a:spcBef>
              <a:buFont charset="2" panose="05000000000000000000" pitchFamily="2" typeface="Wingdings"/>
              <a:buChar char="q"/>
            </a:pPr>
            <a:r>
              <a:rPr altLang="en-GB" b="1" dirty="0" i="1" lang="en-GB" sz="1800" u="sng">
                <a:effectLst/>
                <a:latin charset="0" panose="02020603050405020304" pitchFamily="18" typeface="Times New Roman"/>
                <a:ea charset="0" panose="02020603050405020304" pitchFamily="18" typeface="Times New Roman"/>
                <a:cs charset="0" panose="02020603050405020304" pitchFamily="18" typeface="Times New Roman"/>
              </a:rPr>
              <a:t>The biological factor that influences the human behaviour</a:t>
            </a:r>
          </a:p>
        </p:txBody>
      </p:sp>
      <p:sp>
        <p:nvSpPr>
          <p:cNvPr id="6" name="TextBox 5">
            <a:extLst>
              <a:ext uri="{FF2B5EF4-FFF2-40B4-BE49-F238E27FC236}">
                <a16:creationId xmlns:a16="http://schemas.microsoft.com/office/drawing/2014/main" id="{7490B067-9393-7867-E9C9-26C6EDB4913D}"/>
              </a:ext>
            </a:extLst>
          </p:cNvPr>
          <p:cNvSpPr txBox="1"/>
          <p:nvPr/>
        </p:nvSpPr>
        <p:spPr>
          <a:xfrm>
            <a:off x="1277912" y="2140308"/>
            <a:ext cx="6093500" cy="1875129"/>
          </a:xfrm>
          <a:prstGeom prst="rect">
            <a:avLst/>
          </a:prstGeom>
          <a:noFill/>
        </p:spPr>
        <p:txBody>
          <a:bodyPr numCol="1" wrap="square">
            <a:spAutoFit/>
          </a:bodyPr>
          <a:lstStyle/>
          <a:p>
            <a:pPr algn="just" indent="-285750" marL="285750">
              <a:lnSpc>
                <a:spcPct val="200000"/>
              </a:lnSpc>
              <a:spcAft>
                <a:spcPts val="800"/>
              </a:spcAft>
              <a:buFont charset="0" panose="020B0604020202020204" pitchFamily="34" typeface="Arial"/>
              <a:buChar char="•"/>
            </a:pPr>
            <a:r>
              <a:rPr altLang="en-IN" b="1" dirty="0" lang="en-IN" sz="1800">
                <a:effectLst/>
                <a:latin charset="0" panose="02020603050405020304" pitchFamily="18" typeface="Times New Roman"/>
                <a:ea charset="0" panose="020F0502020204030204" pitchFamily="34" typeface="Calibri"/>
                <a:cs charset="0" panose="020B0604020202020204" pitchFamily="34" typeface="Arial"/>
              </a:rPr>
              <a:t>The genetic factors</a:t>
            </a:r>
          </a:p>
          <a:p>
            <a:pPr algn="just">
              <a:lnSpc>
                <a:spcPct val="200000"/>
              </a:lnSpc>
              <a:spcAft>
                <a:spcPts val="800"/>
              </a:spcAft>
            </a:pP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lnSpc>
                <a:spcPct val="200000"/>
              </a:lnSpc>
              <a:spcAft>
                <a:spcPts val="800"/>
              </a:spcAft>
              <a:buFont charset="0" panose="020B0604020202020204" pitchFamily="34" typeface="Arial"/>
              <a:buChar char="•"/>
            </a:pPr>
            <a:r>
              <a:rPr altLang="en-IN" b="1" dirty="0" lang="en-IN" sz="1800">
                <a:effectLst/>
                <a:latin charset="0" panose="02020603050405020304" pitchFamily="18" typeface="Times New Roman"/>
                <a:ea charset="0" panose="020F0502020204030204" pitchFamily="34" typeface="Calibri"/>
                <a:cs charset="0" panose="020B0604020202020204" pitchFamily="34" typeface="Arial"/>
              </a:rPr>
              <a:t>Gender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
        <p:nvSpPr>
          <p:cNvPr id="10" name="TextBox 9">
            <a:extLst>
              <a:ext uri="{FF2B5EF4-FFF2-40B4-BE49-F238E27FC236}">
                <a16:creationId xmlns:a16="http://schemas.microsoft.com/office/drawing/2014/main" id="{C03F1DF5-C5CC-4F68-5BC6-DB3276DFF2A1}"/>
              </a:ext>
            </a:extLst>
          </p:cNvPr>
          <p:cNvSpPr txBox="1"/>
          <p:nvPr/>
        </p:nvSpPr>
        <p:spPr>
          <a:xfrm>
            <a:off x="1277912" y="5233975"/>
            <a:ext cx="6093500" cy="561949"/>
          </a:xfrm>
          <a:prstGeom prst="rect">
            <a:avLst/>
          </a:prstGeom>
          <a:noFill/>
        </p:spPr>
        <p:txBody>
          <a:bodyPr numCol="1" wrap="square">
            <a:spAutoFit/>
          </a:bodyPr>
          <a:lstStyle/>
          <a:p>
            <a:pPr algn="just" indent="-285750" marL="285750">
              <a:lnSpc>
                <a:spcPct val="200000"/>
              </a:lnSpc>
              <a:spcAft>
                <a:spcPts val="800"/>
              </a:spcAft>
              <a:buFont charset="0" panose="020B0604020202020204" pitchFamily="34" typeface="Arial"/>
              <a:buChar char="•"/>
            </a:pPr>
            <a:r>
              <a:rPr altLang="en-IN" b="1" dirty="0" lang="en-IN" sz="1800">
                <a:effectLst/>
                <a:latin charset="0" panose="02020603050405020304" pitchFamily="18" typeface="Times New Roman"/>
                <a:ea charset="0" panose="020F0502020204030204" pitchFamily="34" typeface="Calibri"/>
                <a:cs charset="0" panose="020B0604020202020204" pitchFamily="34" typeface="Arial"/>
              </a:rPr>
              <a:t>The influence of hormone</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
        <p:nvSpPr>
          <p:cNvPr id="12" name="TextBox 11">
            <a:extLst>
              <a:ext uri="{FF2B5EF4-FFF2-40B4-BE49-F238E27FC236}">
                <a16:creationId xmlns:a16="http://schemas.microsoft.com/office/drawing/2014/main" id="{6E43D7E7-05C3-E932-BA26-6F1784F0512C}"/>
              </a:ext>
            </a:extLst>
          </p:cNvPr>
          <p:cNvSpPr txBox="1"/>
          <p:nvPr/>
        </p:nvSpPr>
        <p:spPr>
          <a:xfrm>
            <a:off x="1277912" y="2862723"/>
            <a:ext cx="6093500" cy="646331"/>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The first determination of the psychological development of a person comes from genes and heredity.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
        <p:nvSpPr>
          <p:cNvPr id="14" name="TextBox 13">
            <a:extLst>
              <a:ext uri="{FF2B5EF4-FFF2-40B4-BE49-F238E27FC236}">
                <a16:creationId xmlns:a16="http://schemas.microsoft.com/office/drawing/2014/main" id="{6DD737F6-179E-EC47-2296-F5D42C03E0A6}"/>
              </a:ext>
            </a:extLst>
          </p:cNvPr>
          <p:cNvSpPr txBox="1"/>
          <p:nvPr/>
        </p:nvSpPr>
        <p:spPr>
          <a:xfrm>
            <a:off x="1277912" y="4301540"/>
            <a:ext cx="6093500" cy="646331"/>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Gender comes after the genetic and the chromosomal factor of the psychological development of a person.</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
        <p:nvSpPr>
          <p:cNvPr id="16" name="TextBox 15">
            <a:extLst>
              <a:ext uri="{FF2B5EF4-FFF2-40B4-BE49-F238E27FC236}">
                <a16:creationId xmlns:a16="http://schemas.microsoft.com/office/drawing/2014/main" id="{5DF7C2CB-227E-4D5B-42AF-F82603DE1785}"/>
              </a:ext>
            </a:extLst>
          </p:cNvPr>
          <p:cNvSpPr txBox="1"/>
          <p:nvPr/>
        </p:nvSpPr>
        <p:spPr>
          <a:xfrm>
            <a:off x="1277912" y="5910724"/>
            <a:ext cx="6093500" cy="646331"/>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The endocrine system of a human being consists of glands that influence the hormone secretion of the human being.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pic>
        <p:nvPicPr>
          <p:cNvPr descr="Long COVID: Endocrine and Metabolic Issues - RTHM" id="5122" name="Picture 2">
            <a:extLst>
              <a:ext uri="{FF2B5EF4-FFF2-40B4-BE49-F238E27FC236}">
                <a16:creationId xmlns:a16="http://schemas.microsoft.com/office/drawing/2014/main" id="{A577D608-7AEC-B1AF-7F89-7C258703B33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585022" y="2369275"/>
            <a:ext cx="4427111" cy="3077173"/>
          </a:xfrm>
          <a:prstGeom prst="round2DiagRect">
            <a:avLst>
              <a:gd fmla="val 16667" name="adj1"/>
              <a:gd fmla="val 0" name="adj2"/>
            </a:avLst>
          </a:prstGeom>
          <a:ln cap="sq" w="88900">
            <a:solidFill>
              <a:srgbClr val="FFFFFF"/>
            </a:solidFill>
            <a:miter lim="800000"/>
          </a:ln>
          <a:effectLst>
            <a:outerShdw algn="tl" blurRad="254000"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A890B640-635C-374E-24FC-DBC811D15D18}"/>
              </a:ext>
            </a:extLst>
          </p:cNvPr>
          <p:cNvSpPr txBox="1"/>
          <p:nvPr/>
        </p:nvSpPr>
        <p:spPr>
          <a:xfrm>
            <a:off x="8416638" y="5611258"/>
            <a:ext cx="3595495" cy="369332"/>
          </a:xfrm>
          <a:prstGeom prst="rect">
            <a:avLst/>
          </a:prstGeom>
          <a:noFill/>
        </p:spPr>
        <p:txBody>
          <a:bodyPr numCol="1" wrap="square">
            <a:spAutoFit/>
          </a:bodyPr>
          <a:lstStyle/>
          <a:p>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a:t>
            </a:r>
            <a:r>
              <a:rPr altLang="en-IN" dirty="0" err="1"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Rutz,et</a:t>
            </a:r>
            <a:r>
              <a:rPr altLang="en-IN" dirty="0"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 2020</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a:t>
            </a:r>
            <a:endParaRPr altLang="en-GB" dirty="0" lang="en-GB"/>
          </a:p>
        </p:txBody>
      </p:sp>
    </p:spTree>
    <p:extLst>
      <p:ext uri="{BB962C8B-B14F-4D97-AF65-F5344CB8AC3E}">
        <p14:creationId xmlns:p14="http://schemas.microsoft.com/office/powerpoint/2010/main" val="1753444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484C1-8363-12D8-AE7A-BD37A8CFFACD}"/>
              </a:ext>
            </a:extLst>
          </p:cNvPr>
          <p:cNvSpPr>
            <a:spLocks noGrp="1"/>
          </p:cNvSpPr>
          <p:nvPr>
            <p:ph type="title"/>
          </p:nvPr>
        </p:nvSpPr>
        <p:spPr>
          <a:xfrm>
            <a:off x="1813435" y="624110"/>
            <a:ext cx="8911687" cy="1280890"/>
          </a:xfrm>
        </p:spPr>
        <p:txBody>
          <a:bodyPr numCol="1">
            <a:normAutofit/>
          </a:bodyPr>
          <a:lstStyle/>
          <a:p>
            <a:r>
              <a:rPr altLang="en-IN" b="1" dirty="0" lang="en-IN" sz="2800">
                <a:effectLst/>
                <a:latin charset="0" panose="02020603050405020304" pitchFamily="18" typeface="Times New Roman"/>
                <a:ea charset="0" panose="020F0502020204030204" pitchFamily="34" typeface="Calibri"/>
                <a:cs charset="0" panose="020B0604020202020204" pitchFamily="34" typeface="Arial"/>
              </a:rPr>
              <a:t>Conclusion</a:t>
            </a:r>
            <a:endParaRPr altLang="en-GB" dirty="0" lang="en-GB" sz="4800"/>
          </a:p>
        </p:txBody>
      </p:sp>
      <p:sp>
        <p:nvSpPr>
          <p:cNvPr id="4" name="TextBox 3">
            <a:extLst>
              <a:ext uri="{FF2B5EF4-FFF2-40B4-BE49-F238E27FC236}">
                <a16:creationId xmlns:a16="http://schemas.microsoft.com/office/drawing/2014/main" id="{9F8B4AEC-151E-6E0D-7A10-8C5F51EDC8D5}"/>
              </a:ext>
            </a:extLst>
          </p:cNvPr>
          <p:cNvSpPr txBox="1"/>
          <p:nvPr/>
        </p:nvSpPr>
        <p:spPr>
          <a:xfrm>
            <a:off x="5565099" y="1716970"/>
            <a:ext cx="6093500" cy="4411464"/>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This presentation has described the different aspects related to the study of human behaviour and psychological development.</a:t>
            </a:r>
          </a:p>
          <a:p>
            <a:pPr algn="just" indent="-285750" marL="285750">
              <a:spcAft>
                <a:spcPts val="800"/>
              </a:spcAft>
              <a:buFont charset="0" panose="020B0604020202020204" pitchFamily="34" typeface="Arial"/>
              <a:buChar char="•"/>
            </a:pPr>
            <a:endParaRPr altLang="en-IN" dirty="0" lang="en-IN">
              <a:latin charset="0" panose="02020603050405020304" pitchFamily="18" typeface="Times New Roman"/>
              <a:ea charset="0" panose="020F0502020204030204" pitchFamily="34" typeface="Calibri"/>
              <a:cs charset="0" panose="020B0604020202020204" pitchFamily="34" typeface="Arial"/>
            </a:endParaRPr>
          </a:p>
          <a:p>
            <a:pPr algn="just" indent="-285750" marL="285750">
              <a:spcAft>
                <a:spcPts val="800"/>
              </a:spcAft>
              <a:buFont charset="0" panose="020B0604020202020204" pitchFamily="34" typeface="Arial"/>
              <a:buChar char="•"/>
            </a:pP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spcAft>
                <a:spcPts val="800"/>
              </a:spcAft>
              <a:buFont charset="0" panose="020B0604020202020204" pitchFamily="34" typeface="Arial"/>
              <a:buChar cha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Piaget’s theory demonstrates the development of human behaviour with the time and the age of a human being. </a:t>
            </a:r>
          </a:p>
          <a:p>
            <a:pPr algn="just" indent="-285750" marL="285750">
              <a:spcAft>
                <a:spcPts val="800"/>
              </a:spcAft>
              <a:buFont charset="0" panose="020B0604020202020204" pitchFamily="34" typeface="Arial"/>
              <a:buChar char="•"/>
            </a:pPr>
            <a:endParaRPr altLang="en-IN" dirty="0" lang="en-IN">
              <a:latin charset="0" panose="02020603050405020304" pitchFamily="18" typeface="Times New Roman"/>
              <a:ea charset="0" panose="020F0502020204030204" pitchFamily="34" typeface="Calibri"/>
              <a:cs charset="0" panose="020B0604020202020204" pitchFamily="34" typeface="Arial"/>
            </a:endParaRPr>
          </a:p>
          <a:p>
            <a:pPr algn="just">
              <a:spcAft>
                <a:spcPts val="800"/>
              </a:spcAft>
            </a:pPr>
            <a:endParaRPr altLang="en-IN" dirty="0" lang="en-IN" sz="1800">
              <a:effectLst/>
              <a:latin charset="0" panose="02020603050405020304" pitchFamily="18" typeface="Times New Roman"/>
              <a:ea charset="0" panose="020F0502020204030204" pitchFamily="34" typeface="Calibri"/>
              <a:cs charset="0" panose="020B0604020202020204" pitchFamily="34" typeface="Arial"/>
            </a:endParaRPr>
          </a:p>
          <a:p>
            <a:pPr algn="just">
              <a:spcAft>
                <a:spcPts val="800"/>
              </a:spcAft>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spcAft>
                <a:spcPts val="800"/>
              </a:spcAft>
              <a:buFont charset="0" panose="020B0604020202020204" pitchFamily="34" typeface="Arial"/>
              <a:buChar cha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Some of the influences of the external and internal factors on the behaviour and the psychological development of the human being has been determined in the presentation.</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pic>
        <p:nvPicPr>
          <p:cNvPr descr="Psychology Courses: Eligibility, Scope, &amp; Top Universities | Leverage Edu" id="6146" name="Picture 2">
            <a:extLst>
              <a:ext uri="{FF2B5EF4-FFF2-40B4-BE49-F238E27FC236}">
                <a16:creationId xmlns:a16="http://schemas.microsoft.com/office/drawing/2014/main" id="{DBC1334A-D27A-C665-7675-BDBCD96FB5D6}"/>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1" y="1905000"/>
            <a:ext cx="5111646" cy="36600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FDFAF1F-113B-D70B-633C-0581B50CAD54}"/>
              </a:ext>
            </a:extLst>
          </p:cNvPr>
          <p:cNvSpPr txBox="1"/>
          <p:nvPr/>
        </p:nvSpPr>
        <p:spPr>
          <a:xfrm>
            <a:off x="1322882" y="5565098"/>
            <a:ext cx="6093500" cy="369332"/>
          </a:xfrm>
          <a:prstGeom prst="rect">
            <a:avLst/>
          </a:prstGeom>
          <a:noFill/>
        </p:spPr>
        <p:txBody>
          <a:bodyPr numCol="1" wrap="square">
            <a:spAutoFit/>
          </a:bodyPr>
          <a:lstStyle/>
          <a:p>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a:t>
            </a:r>
            <a:r>
              <a:rPr dirty="0" lang="en-US" sz="1800">
                <a:effectLst/>
                <a:latin charset="0" panose="02020603050405020304" pitchFamily="18" typeface="Times New Roman"/>
                <a:ea charset="0" panose="020F0502020204030204" pitchFamily="34" typeface="Calibri"/>
                <a:cs charset="0" panose="020B0604020202020204" pitchFamily="34" typeface="Arial"/>
              </a:rPr>
              <a:t>(</a:t>
            </a:r>
            <a:r>
              <a:rPr dirty="0" err="1" lang="en-US" sz="1800">
                <a:effectLst/>
                <a:latin charset="0" panose="02020603050405020304" pitchFamily="18" typeface="Times New Roman"/>
                <a:ea charset="0" panose="020F0502020204030204" pitchFamily="34" typeface="Calibri"/>
                <a:cs charset="0" panose="020B0604020202020204" pitchFamily="34" typeface="Arial"/>
              </a:rPr>
              <a:t>Marcone</a:t>
            </a:r>
            <a:r>
              <a:rPr dirty="0" lang="en-US" sz="1800">
                <a:effectLst/>
                <a:latin charset="0" panose="02020603050405020304" pitchFamily="18" typeface="Times New Roman"/>
                <a:ea charset="0" panose="020F0502020204030204" pitchFamily="34" typeface="Calibri"/>
                <a:cs charset="0" panose="020B0604020202020204" pitchFamily="34" typeface="Arial"/>
              </a:rPr>
              <a:t>, 2020)</a:t>
            </a:r>
            <a:endParaRPr altLang="en-GB" dirty="0" lang="en-GB"/>
          </a:p>
        </p:txBody>
      </p:sp>
    </p:spTree>
    <p:extLst>
      <p:ext uri="{BB962C8B-B14F-4D97-AF65-F5344CB8AC3E}">
        <p14:creationId xmlns:p14="http://schemas.microsoft.com/office/powerpoint/2010/main" val="3838464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F786-0D2D-E9D9-AE37-2EF03F0580F2}"/>
              </a:ext>
            </a:extLst>
          </p:cNvPr>
          <p:cNvSpPr>
            <a:spLocks noGrp="1"/>
          </p:cNvSpPr>
          <p:nvPr>
            <p:ph type="title"/>
          </p:nvPr>
        </p:nvSpPr>
        <p:spPr>
          <a:xfrm>
            <a:off x="1903377" y="414248"/>
            <a:ext cx="8911687" cy="1280890"/>
          </a:xfrm>
        </p:spPr>
        <p:txBody>
          <a:bodyPr numCol="1">
            <a:normAutofit/>
          </a:bodyPr>
          <a:lstStyle/>
          <a:p>
            <a:r>
              <a:rPr altLang="en-IN" b="1" dirty="0" kern="0" lang="en-IN" sz="2800">
                <a:effectLst/>
                <a:latin charset="0" panose="02020603050405020304" pitchFamily="18" typeface="Times New Roman"/>
                <a:ea charset="0" panose="02020603050405020304" pitchFamily="18" typeface="Times New Roman"/>
                <a:cs charset="0" panose="02020603050405020304" pitchFamily="18" typeface="Times New Roman"/>
              </a:rPr>
              <a:t>References </a:t>
            </a:r>
            <a:br>
              <a:rPr altLang="en-GB" b="1" dirty="0" kern="0" lang="en-GB" sz="2800">
                <a:effectLst/>
                <a:latin charset="0" panose="02020603050405020304" pitchFamily="18" typeface="Times New Roman"/>
                <a:ea charset="0" panose="02020603050405020304" pitchFamily="18" typeface="Times New Roman"/>
                <a:cs charset="0" panose="02020603050405020304" pitchFamily="18" typeface="Times New Roman"/>
              </a:rPr>
            </a:br>
            <a:endParaRPr altLang="en-GB" dirty="0" lang="en-GB" sz="4800"/>
          </a:p>
        </p:txBody>
      </p:sp>
      <p:sp>
        <p:nvSpPr>
          <p:cNvPr id="4" name="TextBox 3">
            <a:extLst>
              <a:ext uri="{FF2B5EF4-FFF2-40B4-BE49-F238E27FC236}">
                <a16:creationId xmlns:a16="http://schemas.microsoft.com/office/drawing/2014/main" id="{D90E4C40-072D-9319-82BA-360DC42732EC}"/>
              </a:ext>
            </a:extLst>
          </p:cNvPr>
          <p:cNvSpPr txBox="1"/>
          <p:nvPr/>
        </p:nvSpPr>
        <p:spPr>
          <a:xfrm>
            <a:off x="1271025" y="2074238"/>
            <a:ext cx="9731755" cy="3724096"/>
          </a:xfrm>
          <a:prstGeom prst="rect">
            <a:avLst/>
          </a:prstGeom>
          <a:noFill/>
        </p:spPr>
        <p:txBody>
          <a:bodyPr numCol="1" wrap="square">
            <a:spAutoFit/>
          </a:bodyPr>
          <a:lstStyle/>
          <a:p>
            <a:pPr algn="just" indent="-285750" marL="285750">
              <a:spcAft>
                <a:spcPts val="800"/>
              </a:spcAft>
              <a:buFont charset="0" panose="020B0604020202020204" pitchFamily="34" typeface="Arial"/>
              <a:buChar char="•"/>
            </a:pPr>
            <a:r>
              <a:rPr altLang="en-IN" dirty="0"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Bates, A.E., Primack, R.B., Moraga, P. and Duarte, C.M., (2020). COVID-19 pandemic and associated lockdown as a “Global Human Confinement Experiment” to investigate biodiversity conservation. </a:t>
            </a:r>
            <a:r>
              <a:rPr altLang="en-GB" dirty="0" i="1" lang="en-GB" sz="1800">
                <a:effectLst/>
                <a:latin charset="0" panose="02020603050405020304" pitchFamily="18" typeface="Times New Roman"/>
                <a:ea charset="0" panose="020F0502020204030204" pitchFamily="34" typeface="Calibri"/>
                <a:cs charset="0" panose="020B0604020202020204" pitchFamily="34" typeface="Arial"/>
              </a:rPr>
              <a:t>Biological conservation</a:t>
            </a: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 </a:t>
            </a:r>
            <a:r>
              <a:rPr altLang="en-GB" dirty="0" i="1" lang="en-GB" sz="1800">
                <a:effectLst/>
                <a:latin charset="0" panose="02020603050405020304" pitchFamily="18" typeface="Times New Roman"/>
                <a:ea charset="0" panose="020F0502020204030204" pitchFamily="34" typeface="Calibri"/>
                <a:cs charset="0" panose="020B0604020202020204" pitchFamily="34" typeface="Arial"/>
              </a:rPr>
              <a:t>248</a:t>
            </a: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 p.108665.</a:t>
            </a:r>
          </a:p>
          <a:p>
            <a:pPr algn="just" indent="-285750" marL="285750">
              <a:spcAft>
                <a:spcPts val="800"/>
              </a:spcAft>
              <a:buFont charset="0" panose="020B0604020202020204" pitchFamily="34" typeface="Arial"/>
              <a:buChar char="•"/>
            </a:pP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Haddad, D., (2020). </a:t>
            </a:r>
            <a:r>
              <a:rPr altLang="en-IN" dirty="0" i="1" lang="en-IN" sz="1800">
                <a:effectLst/>
                <a:latin charset="0" panose="02020603050405020304" pitchFamily="18" typeface="Times New Roman"/>
                <a:ea charset="0" panose="020F0502020204030204" pitchFamily="34" typeface="Calibri"/>
                <a:cs charset="0" panose="020B0604020202020204" pitchFamily="34" typeface="Arial"/>
              </a:rPr>
              <a:t>Biological Factors That Influence Child Development. </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[Online] Available at: </a:t>
            </a:r>
            <a:r>
              <a:rPr altLang="en-IN" dirty="0" lang="en-IN" sz="1800" u="sng">
                <a:effectLst/>
                <a:latin charset="0" panose="02020603050405020304" pitchFamily="18" typeface="Times New Roman"/>
                <a:ea charset="0" panose="020F0502020204030204" pitchFamily="34" typeface="Calibri"/>
                <a:cs charset="0" panose="020B0604020202020204" pitchFamily="34" typeface="Arial"/>
              </a:rPr>
              <a:t>https://www.verywellfamily.com/biological-factors-affecting-child-development-2162219</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[Accessed 15 2 2023].</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spcAft>
                <a:spcPts val="800"/>
              </a:spcAft>
              <a:buFont charset="0" panose="020B0604020202020204" pitchFamily="34" typeface="Arial"/>
              <a:buChar char="•"/>
            </a:pPr>
            <a:r>
              <a:rPr altLang="en-IN" dirty="0" err="1" lang="en-IN" sz="1800">
                <a:effectLst/>
                <a:latin charset="0" panose="02020603050405020304" pitchFamily="18" typeface="Times New Roman"/>
                <a:ea charset="0" panose="020F0502020204030204" pitchFamily="34" typeface="Calibri"/>
                <a:cs charset="0" panose="020B0604020202020204" pitchFamily="34" typeface="Arial"/>
              </a:rPr>
              <a:t>Marcone</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M. F., (2020). </a:t>
            </a:r>
            <a:r>
              <a:rPr altLang="en-IN" dirty="0" i="1" lang="en-IN" sz="1800">
                <a:effectLst/>
                <a:latin charset="0" panose="02020603050405020304" pitchFamily="18" typeface="Times New Roman"/>
                <a:ea charset="0" panose="020F0502020204030204" pitchFamily="34" typeface="Calibri"/>
                <a:cs charset="0" panose="020B0604020202020204" pitchFamily="34" typeface="Arial"/>
              </a:rPr>
              <a:t>An Overview of the Sociological and Environmental Factors Influencing Eating Food </a:t>
            </a:r>
            <a:r>
              <a:rPr altLang="en-IN" dirty="0" err="1" i="1" lang="en-IN" sz="1800">
                <a:effectLst/>
                <a:latin charset="0" panose="02020603050405020304" pitchFamily="18" typeface="Times New Roman"/>
                <a:ea charset="0" panose="020F0502020204030204" pitchFamily="34" typeface="Calibri"/>
                <a:cs charset="0" panose="020B0604020202020204" pitchFamily="34" typeface="Arial"/>
              </a:rPr>
              <a:t>Behavior</a:t>
            </a:r>
            <a:r>
              <a:rPr altLang="en-IN" dirty="0" i="1" lang="en-IN" sz="1800">
                <a:effectLst/>
                <a:latin charset="0" panose="02020603050405020304" pitchFamily="18" typeface="Times New Roman"/>
                <a:ea charset="0" panose="020F0502020204030204" pitchFamily="34" typeface="Calibri"/>
                <a:cs charset="0" panose="020B0604020202020204" pitchFamily="34" typeface="Arial"/>
              </a:rPr>
              <a:t> in Canada. </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[Online] Available at: </a:t>
            </a:r>
            <a:r>
              <a:rPr altLang="en-IN" dirty="0" lang="en-IN" sz="1800" u="sng">
                <a:effectLst/>
                <a:latin charset="0" panose="02020603050405020304" pitchFamily="18" typeface="Times New Roman"/>
                <a:ea charset="0" panose="020F0502020204030204" pitchFamily="34" typeface="Calibri"/>
                <a:cs charset="0" panose="020B0604020202020204" pitchFamily="34" typeface="Arial"/>
              </a:rPr>
              <a:t>https://www.frontiersin.org/articles/10.3389/fnut.2020.00077/full</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[Accessed 15 2 2023 ].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a:p>
            <a:pPr algn="just" indent="-285750" marL="285750">
              <a:spcAft>
                <a:spcPts val="800"/>
              </a:spcAft>
              <a:buFont charset="0" panose="020B0604020202020204" pitchFamily="34" typeface="Arial"/>
              <a:buChar char="•"/>
            </a:pPr>
            <a:r>
              <a:rPr altLang="en-IN" dirty="0" err="1"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Rutz</a:t>
            </a:r>
            <a:r>
              <a:rPr altLang="en-IN" dirty="0"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 C., Loretto, M.C., Bates, A.E., Davidson, S.C., Duarte, C.M., </a:t>
            </a:r>
            <a:r>
              <a:rPr altLang="en-IN" dirty="0" err="1"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Jetz</a:t>
            </a:r>
            <a:r>
              <a:rPr altLang="en-IN" dirty="0" lang="en-IN" sz="1800">
                <a:solidFill>
                  <a:srgbClr val="000000"/>
                </a:solidFill>
                <a:effectLst/>
                <a:latin charset="0" panose="02020603050405020304" pitchFamily="18" typeface="Times New Roman"/>
                <a:ea charset="0" panose="020F0502020204030204" pitchFamily="34" typeface="Calibri"/>
                <a:cs charset="0" panose="020B0604020202020204" pitchFamily="34" typeface="Arial"/>
              </a:rPr>
              <a:t>, W., Johnson, M., Kato, A., Kays, R., Mueller, T. and Primack, R.B., (2020). COVID-19 lockdown allows researchers to quantify the effects of human activity on wildlife. </a:t>
            </a:r>
            <a:r>
              <a:rPr altLang="en-GB" dirty="0" i="1" lang="en-GB" sz="1800">
                <a:effectLst/>
                <a:latin charset="0" panose="02020603050405020304" pitchFamily="18" typeface="Times New Roman"/>
                <a:ea charset="0" panose="020F0502020204030204" pitchFamily="34" typeface="Calibri"/>
                <a:cs charset="0" panose="020B0604020202020204" pitchFamily="34" typeface="Arial"/>
              </a:rPr>
              <a:t>Nature Ecology &amp; Evolution</a:t>
            </a: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 </a:t>
            </a:r>
            <a:r>
              <a:rPr altLang="en-GB" dirty="0" i="1" lang="en-GB" sz="1800">
                <a:effectLst/>
                <a:latin charset="0" panose="02020603050405020304" pitchFamily="18" typeface="Times New Roman"/>
                <a:ea charset="0" panose="020F0502020204030204" pitchFamily="34" typeface="Calibri"/>
                <a:cs charset="0" panose="020B0604020202020204" pitchFamily="34" typeface="Arial"/>
              </a:rPr>
              <a:t>4</a:t>
            </a:r>
            <a:r>
              <a:rPr altLang="en-GB" dirty="0" lang="en-GB" sz="1800">
                <a:effectLst/>
                <a:latin charset="0" panose="02020603050405020304" pitchFamily="18" typeface="Times New Roman"/>
                <a:ea charset="0" panose="020F0502020204030204" pitchFamily="34" typeface="Calibri"/>
                <a:cs charset="0" panose="020B0604020202020204" pitchFamily="34" typeface="Arial"/>
              </a:rPr>
              <a:t>(9), pp.1156-1159.</a:t>
            </a:r>
            <a:r>
              <a:rPr altLang="en-IN" dirty="0" lang="en-IN" sz="1800">
                <a:effectLst/>
                <a:latin charset="0" panose="02020603050405020304" pitchFamily="18" typeface="Times New Roman"/>
                <a:ea charset="0" panose="020F0502020204030204" pitchFamily="34" typeface="Calibri"/>
                <a:cs charset="0" panose="020B0604020202020204" pitchFamily="34" typeface="Arial"/>
              </a:rPr>
              <a:t>    </a:t>
            </a:r>
            <a:endParaRPr altLang="en-GB" dirty="0" lang="en-GB" sz="1800">
              <a:effectLst/>
              <a:latin charset="0" panose="02020603050405020304" pitchFamily="18" typeface="Times New Roman"/>
              <a:ea charset="0" panose="020F0502020204030204" pitchFamily="34" typeface="Calibri"/>
              <a:cs charset="0" panose="020B0604020202020204" pitchFamily="34" typeface="Arial"/>
            </a:endParaRPr>
          </a:p>
        </p:txBody>
      </p:sp>
    </p:spTree>
    <p:extLst>
      <p:ext uri="{BB962C8B-B14F-4D97-AF65-F5344CB8AC3E}">
        <p14:creationId xmlns:p14="http://schemas.microsoft.com/office/powerpoint/2010/main" val="329082178"/>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Wisp">
  <a:themeElements>
    <a:clrScheme name="Wisp">
      <a:dk1>
        <a:sysClr lastClr="000000" val="windowText"/>
      </a:dk1>
      <a:lt1>
        <a:sysClr lastClr="FFFFFF" val="window"/>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algn="ctr" cap="rnd" cmpd="sng" w="9525">
          <a:solidFill>
            <a:schemeClr val="phClr">
              <a:shade val="90000"/>
            </a:schemeClr>
          </a:solidFill>
          <a:prstDash val="solid"/>
        </a:ln>
        <a:ln algn="ctr" cap="rnd" cmpd="sng" w="15875">
          <a:solidFill>
            <a:schemeClr val="phClr"/>
          </a:solidFill>
          <a:prstDash val="solid"/>
        </a:ln>
        <a:ln algn="ctr" cap="rnd" cmpd="sng" w="22225">
          <a:solidFill>
            <a:schemeClr val="phClr"/>
          </a:solidFill>
          <a:prstDash val="solid"/>
        </a:ln>
      </a:lnStyleLst>
      <a:effectStyleLst>
        <a:effectStyle>
          <a:effectLst/>
        </a:effectStyle>
        <a:effectStyle>
          <a:effectLst>
            <a:outerShdw blurRad="38100" dir="5400000" dist="25400" rotWithShape="0">
              <a:srgbClr val="000000">
                <a:alpha val="25000"/>
              </a:srgbClr>
            </a:outerShdw>
          </a:effectLst>
        </a:effectStyle>
        <a:effectStyle>
          <a:effectLst>
            <a:outerShdw blurRad="50800" dir="5400000" dist="381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b="100000" l="50000" r="100000" t="50000"/>
          </a:path>
        </a:gradFill>
      </a:bgFillStyleLst>
    </a:fmtScheme>
  </a:themeElements>
  <a:objectDefaults/>
  <a:extraClrSchemeLst/>
  <a:extLst>
    <a:ext uri="{05A4C25C-085E-4340-85A3-A5531E510DB2}">
      <thm15:themeFamily xmlns:thm15="http://schemas.microsoft.com/office/thememl/2012/main" id="{7CB32D59-10C0-40DD-B7BD-2E94284A981C}" name="Wisp"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Company/>
  <Words>2779</Words>
  <Paragraphs>135</Paragraphs>
  <Slides>11</Slides>
  <Notes>9</Notes>
  <TotalTime>79</TotalTime>
  <HiddenSlides>0</HiddenSlides>
  <MMClips>0</MMClips>
  <ScaleCrop>false</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Century Gothic</vt:lpstr>
      <vt:lpstr>Times New Roman</vt:lpstr>
      <vt:lpstr>Wingdings</vt:lpstr>
      <vt:lpstr>Wingdings 3</vt:lpstr>
      <vt:lpstr>Wisp</vt:lpstr>
      <vt:lpstr>PowerPoint Presentation</vt:lpstr>
      <vt:lpstr>Table of contents</vt:lpstr>
      <vt:lpstr>Introduction</vt:lpstr>
      <vt:lpstr>Understanding Piaget’s cognitive theory in life span development and application to health and social care practice</vt:lpstr>
      <vt:lpstr>Contd…</vt:lpstr>
      <vt:lpstr>Application of Piaget’s cognitive development theory in health and social care practice</vt:lpstr>
      <vt:lpstr>The social and the biological determinants of human behaviour</vt:lpstr>
      <vt:lpstr>Contd…</vt:lpstr>
      <vt:lpstr>Contd…</vt:lpstr>
      <vt:lpstr>Conclusion</vt:lpstr>
      <vt:lpstr>References</vt:lpstr>
    </vt:vector>
  </TitlesOfParts>
  <LinksUpToDate>false</LinksUpToDate>
  <SharedDoc>false</SharedDoc>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2023-02-20T08:11:47Z</dcterms:created>
  <dc:creator>x y</dc:creator>
  <cp:lastModifiedBy>support@rasservice.co.in</cp:lastModifiedBy>
  <dcterms:modified xsi:type="dcterms:W3CDTF">2023-02-20T11:41:10Z</dcterms:modified>
  <cp:revision>7</cp:revision>
  <dc:title>PowerPoint Presentation</dc:title>
</cp:coreProperties>
</file>