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79" r:id="rId3"/>
    <p:sldId id="281" r:id="rId4"/>
    <p:sldId id="280" r:id="rId5"/>
    <p:sldId id="348" r:id="rId6"/>
    <p:sldId id="292" r:id="rId7"/>
    <p:sldId id="351" r:id="rId8"/>
    <p:sldId id="352" r:id="rId9"/>
    <p:sldId id="353" r:id="rId10"/>
    <p:sldId id="350" r:id="rId1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B454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63" d="100"/>
          <a:sy n="63" d="100"/>
        </p:scale>
        <p:origin x="804" y="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tableStyles" Target="tableStyle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1">
  <dgm:title val=""/>
  <dgm:desc val=""/>
  <dgm:catLst>
    <dgm:cat type="accent1" pri="11100"/>
  </dgm:catLst>
  <dgm:styleLbl name="node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1">
        <a:alpha val="4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539447F3-9348-4AAE-A5C4-A486142489BE}" type="doc">
      <dgm:prSet loTypeId="urn:microsoft.com/office/officeart/2005/8/layout/default" loCatId="list" qsTypeId="urn:microsoft.com/office/officeart/2005/8/quickstyle/simple1" qsCatId="simple" csTypeId="urn:microsoft.com/office/officeart/2005/8/colors/colorful1" csCatId="colorful" phldr="1"/>
      <dgm:spPr/>
      <dgm:t>
        <a:bodyPr/>
        <a:lstStyle/>
        <a:p>
          <a:endParaRPr lang="en-GB"/>
        </a:p>
      </dgm:t>
    </dgm:pt>
    <dgm:pt modelId="{E7AC2481-9875-4705-826A-2472355D687D}">
      <dgm:prSet phldrT="[Text]" custT="1"/>
      <dgm:spPr/>
      <dgm:t>
        <a:bodyPr/>
        <a:lstStyle/>
        <a:p>
          <a:pPr algn="ctr"/>
          <a:r>
            <a:rPr lang="en-GB" sz="2800" b="1" dirty="0">
              <a:solidFill>
                <a:srgbClr val="002060"/>
              </a:solidFill>
            </a:rPr>
            <a:t>Economic growth</a:t>
          </a:r>
        </a:p>
        <a:p>
          <a:pPr algn="l"/>
          <a:r>
            <a:rPr lang="en-GB" sz="1900" b="1" dirty="0">
              <a:solidFill>
                <a:srgbClr val="002060"/>
              </a:solidFill>
            </a:rPr>
            <a:t>- An increase in National Income in real terms after adjusting for inflation</a:t>
          </a:r>
        </a:p>
        <a:p>
          <a:pPr algn="ctr"/>
          <a:r>
            <a:rPr lang="en-GB" sz="1900" dirty="0"/>
            <a:t> </a:t>
          </a:r>
        </a:p>
      </dgm:t>
    </dgm:pt>
    <dgm:pt modelId="{38106F7E-EBCD-4EA0-9E09-710FCE39FDF9}" type="parTrans" cxnId="{1ACDBA14-D7E8-4502-A844-8B63EA68C516}">
      <dgm:prSet/>
      <dgm:spPr/>
      <dgm:t>
        <a:bodyPr/>
        <a:lstStyle/>
        <a:p>
          <a:endParaRPr lang="en-GB"/>
        </a:p>
      </dgm:t>
    </dgm:pt>
    <dgm:pt modelId="{9D256AD9-29B3-4CD5-BA48-0F7ECD48D4DE}" type="sibTrans" cxnId="{1ACDBA14-D7E8-4502-A844-8B63EA68C516}">
      <dgm:prSet/>
      <dgm:spPr/>
      <dgm:t>
        <a:bodyPr/>
        <a:lstStyle/>
        <a:p>
          <a:endParaRPr lang="en-GB"/>
        </a:p>
      </dgm:t>
    </dgm:pt>
    <dgm:pt modelId="{EA0B9B11-C988-4BD5-BCBB-F4FBA5F0BA78}">
      <dgm:prSet phldrT="[Text]" custT="1"/>
      <dgm:spPr/>
      <dgm:t>
        <a:bodyPr/>
        <a:lstStyle/>
        <a:p>
          <a:r>
            <a:rPr lang="en-GB" sz="2400" b="1" dirty="0">
              <a:solidFill>
                <a:srgbClr val="002060"/>
              </a:solidFill>
            </a:rPr>
            <a:t>Balance of Trade Stability </a:t>
          </a:r>
          <a:r>
            <a:rPr lang="en-GB" sz="1600" b="1" dirty="0">
              <a:solidFill>
                <a:srgbClr val="002060"/>
              </a:solidFill>
            </a:rPr>
            <a:t>- </a:t>
          </a:r>
          <a:r>
            <a:rPr lang="en-US" sz="1600" b="1" dirty="0">
              <a:solidFill>
                <a:srgbClr val="002060"/>
              </a:solidFill>
            </a:rPr>
            <a:t>achieve a balance between exports and </a:t>
          </a:r>
          <a:r>
            <a:rPr lang="en-GB" sz="1600" b="1" dirty="0">
              <a:solidFill>
                <a:srgbClr val="002060"/>
              </a:solidFill>
            </a:rPr>
            <a:t>imports</a:t>
          </a:r>
          <a:endParaRPr lang="en-GB" sz="2400" b="1" dirty="0">
            <a:solidFill>
              <a:srgbClr val="002060"/>
            </a:solidFill>
          </a:endParaRPr>
        </a:p>
      </dgm:t>
    </dgm:pt>
    <dgm:pt modelId="{2D3228EF-4B2C-42D5-B154-4F82BB2FAB01}" type="parTrans" cxnId="{2B26D9A0-33AA-4C44-9752-EC0BB23D14A9}">
      <dgm:prSet/>
      <dgm:spPr/>
      <dgm:t>
        <a:bodyPr/>
        <a:lstStyle/>
        <a:p>
          <a:endParaRPr lang="en-GB"/>
        </a:p>
      </dgm:t>
    </dgm:pt>
    <dgm:pt modelId="{B66388F3-E4D2-49EB-9D9F-EE509840DF7B}" type="sibTrans" cxnId="{2B26D9A0-33AA-4C44-9752-EC0BB23D14A9}">
      <dgm:prSet/>
      <dgm:spPr/>
      <dgm:t>
        <a:bodyPr/>
        <a:lstStyle/>
        <a:p>
          <a:endParaRPr lang="en-GB"/>
        </a:p>
      </dgm:t>
    </dgm:pt>
    <dgm:pt modelId="{6A06FBFE-7F11-431D-AF56-CEAC30226EB9}">
      <dgm:prSet phldrT="[Text]" custT="1"/>
      <dgm:spPr/>
      <dgm:t>
        <a:bodyPr/>
        <a:lstStyle/>
        <a:p>
          <a:r>
            <a:rPr lang="en-GB" sz="2800" b="1" dirty="0">
              <a:solidFill>
                <a:srgbClr val="002060"/>
              </a:solidFill>
            </a:rPr>
            <a:t>Control of inflation </a:t>
          </a:r>
        </a:p>
        <a:p>
          <a:endParaRPr lang="en-GB" sz="1500" b="1" dirty="0">
            <a:solidFill>
              <a:srgbClr val="002060"/>
            </a:solidFill>
          </a:endParaRPr>
        </a:p>
        <a:p>
          <a:r>
            <a:rPr lang="en-GB" sz="1500" b="1" dirty="0">
              <a:solidFill>
                <a:srgbClr val="002060"/>
              </a:solidFill>
            </a:rPr>
            <a:t>-an increase in the general price level of goods and services in an economy. Undesirable effects of inflation: </a:t>
          </a:r>
        </a:p>
        <a:p>
          <a:r>
            <a:rPr lang="en-GB" sz="1500" b="1" dirty="0">
              <a:solidFill>
                <a:srgbClr val="002060"/>
              </a:solidFill>
            </a:rPr>
            <a:t>- </a:t>
          </a:r>
          <a:r>
            <a:rPr lang="en-GB" sz="2000" b="1" dirty="0">
              <a:solidFill>
                <a:srgbClr val="FF0000"/>
              </a:solidFill>
            </a:rPr>
            <a:t>Interference in price mechanism </a:t>
          </a:r>
          <a:r>
            <a:rPr lang="en-GB" sz="1500" b="1" dirty="0">
              <a:solidFill>
                <a:srgbClr val="002060"/>
              </a:solidFill>
            </a:rPr>
            <a:t>(violation of laws of demand and supply laws),</a:t>
          </a:r>
          <a:r>
            <a:rPr lang="en-GB" sz="2000" b="1" dirty="0">
              <a:solidFill>
                <a:srgbClr val="002060"/>
              </a:solidFill>
            </a:rPr>
            <a:t> </a:t>
          </a:r>
          <a:r>
            <a:rPr lang="en-GB" sz="2000" b="1" dirty="0">
              <a:solidFill>
                <a:srgbClr val="FF0000"/>
              </a:solidFill>
            </a:rPr>
            <a:t>redistribution of income and wealth </a:t>
          </a:r>
          <a:r>
            <a:rPr lang="en-GB" sz="1500" b="1" dirty="0">
              <a:solidFill>
                <a:srgbClr val="002060"/>
              </a:solidFill>
            </a:rPr>
            <a:t>(some will expend and live off their savings and the richer become richer</a:t>
          </a:r>
          <a:r>
            <a:rPr lang="en-GB" sz="1500" b="1" dirty="0">
              <a:solidFill>
                <a:srgbClr val="FF0000"/>
              </a:solidFill>
            </a:rPr>
            <a:t>), </a:t>
          </a:r>
          <a:r>
            <a:rPr lang="en-GB" sz="2000" b="1" dirty="0">
              <a:solidFill>
                <a:srgbClr val="FF0000"/>
              </a:solidFill>
            </a:rPr>
            <a:t>industrial relations conflicts, Balance of Payments effects </a:t>
          </a:r>
          <a:r>
            <a:rPr lang="en-GB" sz="1500" b="1" dirty="0">
              <a:solidFill>
                <a:srgbClr val="002060"/>
              </a:solidFill>
            </a:rPr>
            <a:t>(</a:t>
          </a:r>
          <a:r>
            <a:rPr lang="en-US" sz="1500" b="1" dirty="0">
              <a:solidFill>
                <a:srgbClr val="002060"/>
              </a:solidFill>
            </a:rPr>
            <a:t>If a country has a higher rate of inﬂation than its major trading partners, its exports will become relatively more expensive and imports into it will be relatively cheaper. As a result, the</a:t>
          </a:r>
          <a:endParaRPr lang="en-GB" sz="1500" b="1" dirty="0">
            <a:solidFill>
              <a:srgbClr val="002060"/>
            </a:solidFill>
          </a:endParaRPr>
        </a:p>
        <a:p>
          <a:r>
            <a:rPr lang="en-US" sz="1500" b="1" dirty="0">
              <a:solidFill>
                <a:srgbClr val="002060"/>
              </a:solidFill>
            </a:rPr>
            <a:t>balance of trade (export revenue less the cost of imports) may worsen), </a:t>
          </a:r>
          <a:r>
            <a:rPr lang="en-US" sz="2000" b="1" dirty="0">
              <a:solidFill>
                <a:srgbClr val="FF0000"/>
              </a:solidFill>
            </a:rPr>
            <a:t>Speculative buying </a:t>
          </a:r>
          <a:r>
            <a:rPr lang="en-US" sz="2000" b="1" dirty="0" err="1">
              <a:solidFill>
                <a:srgbClr val="FF0000"/>
              </a:solidFill>
            </a:rPr>
            <a:t>behaviour</a:t>
          </a:r>
          <a:endParaRPr lang="en-GB" sz="1500" b="1" dirty="0">
            <a:solidFill>
              <a:srgbClr val="FF0000"/>
            </a:solidFill>
          </a:endParaRPr>
        </a:p>
        <a:p>
          <a:r>
            <a:rPr lang="en-GB" sz="1500" dirty="0"/>
            <a:t> </a:t>
          </a:r>
        </a:p>
      </dgm:t>
    </dgm:pt>
    <dgm:pt modelId="{BE12D762-E670-45BB-A921-BBBB29654B0B}" type="parTrans" cxnId="{50499794-6348-4672-B44D-4942D4E7630D}">
      <dgm:prSet/>
      <dgm:spPr/>
      <dgm:t>
        <a:bodyPr/>
        <a:lstStyle/>
        <a:p>
          <a:endParaRPr lang="en-GB"/>
        </a:p>
      </dgm:t>
    </dgm:pt>
    <dgm:pt modelId="{82D91D51-50F0-4356-83D4-3C1516A48AB4}" type="sibTrans" cxnId="{50499794-6348-4672-B44D-4942D4E7630D}">
      <dgm:prSet/>
      <dgm:spPr/>
      <dgm:t>
        <a:bodyPr/>
        <a:lstStyle/>
        <a:p>
          <a:endParaRPr lang="en-GB"/>
        </a:p>
      </dgm:t>
    </dgm:pt>
    <dgm:pt modelId="{978F4538-4D20-4602-9CAB-51136FDE0716}">
      <dgm:prSet phldrT="[Text]" custT="1"/>
      <dgm:spPr/>
      <dgm:t>
        <a:bodyPr/>
        <a:lstStyle/>
        <a:p>
          <a:r>
            <a:rPr lang="en-GB" sz="2800" b="1" dirty="0">
              <a:solidFill>
                <a:srgbClr val="002060"/>
              </a:solidFill>
            </a:rPr>
            <a:t>Low Unemployment</a:t>
          </a:r>
        </a:p>
        <a:p>
          <a:r>
            <a:rPr lang="en-GB" sz="2100" b="1" dirty="0">
              <a:solidFill>
                <a:srgbClr val="002060"/>
              </a:solidFill>
            </a:rPr>
            <a:t>-defined as the number of the unemployed working population as a percentage of the total working population </a:t>
          </a:r>
          <a:r>
            <a:rPr lang="en-GB" sz="2100" b="1" dirty="0" err="1">
              <a:solidFill>
                <a:srgbClr val="002060"/>
              </a:solidFill>
            </a:rPr>
            <a:t>i.e</a:t>
          </a:r>
          <a:r>
            <a:rPr lang="en-GB" sz="2100" b="1" dirty="0">
              <a:solidFill>
                <a:srgbClr val="002060"/>
              </a:solidFill>
            </a:rPr>
            <a:t> those actively seeking employment</a:t>
          </a:r>
          <a:endParaRPr lang="en-US" sz="2100" b="1" dirty="0">
            <a:solidFill>
              <a:srgbClr val="002060"/>
            </a:solidFill>
          </a:endParaRPr>
        </a:p>
        <a:p>
          <a:endParaRPr lang="en-GB" sz="2100" dirty="0"/>
        </a:p>
      </dgm:t>
    </dgm:pt>
    <dgm:pt modelId="{6A1FAD53-99A6-429B-822F-A8DAD7EE8738}" type="parTrans" cxnId="{A7FCE30D-6DD3-44FF-BD79-ED4860613A2D}">
      <dgm:prSet/>
      <dgm:spPr/>
      <dgm:t>
        <a:bodyPr/>
        <a:lstStyle/>
        <a:p>
          <a:endParaRPr lang="en-GB"/>
        </a:p>
      </dgm:t>
    </dgm:pt>
    <dgm:pt modelId="{91202184-8935-4FE5-93AA-0AF1AC3A291C}" type="sibTrans" cxnId="{A7FCE30D-6DD3-44FF-BD79-ED4860613A2D}">
      <dgm:prSet/>
      <dgm:spPr/>
      <dgm:t>
        <a:bodyPr/>
        <a:lstStyle/>
        <a:p>
          <a:endParaRPr lang="en-GB"/>
        </a:p>
      </dgm:t>
    </dgm:pt>
    <dgm:pt modelId="{4383A4AD-4537-4611-A3D0-5A475B8C6C71}" type="pres">
      <dgm:prSet presAssocID="{539447F3-9348-4AAE-A5C4-A486142489BE}" presName="diagram" presStyleCnt="0">
        <dgm:presLayoutVars>
          <dgm:dir/>
          <dgm:resizeHandles val="exact"/>
        </dgm:presLayoutVars>
      </dgm:prSet>
      <dgm:spPr/>
    </dgm:pt>
    <dgm:pt modelId="{C61BE6E1-D7EA-45A9-A048-7C7ABB9C6DB5}" type="pres">
      <dgm:prSet presAssocID="{E7AC2481-9875-4705-826A-2472355D687D}" presName="node" presStyleLbl="node1" presStyleIdx="0" presStyleCnt="4" custScaleX="225529" custScaleY="378464" custLinFactY="-100000" custLinFactNeighborX="29086" custLinFactNeighborY="-117582">
        <dgm:presLayoutVars>
          <dgm:bulletEnabled val="1"/>
        </dgm:presLayoutVars>
      </dgm:prSet>
      <dgm:spPr/>
    </dgm:pt>
    <dgm:pt modelId="{AA3E5317-6F4A-42F1-BAB0-0E227C085169}" type="pres">
      <dgm:prSet presAssocID="{9D256AD9-29B3-4CD5-BA48-0F7ECD48D4DE}" presName="sibTrans" presStyleCnt="0"/>
      <dgm:spPr/>
    </dgm:pt>
    <dgm:pt modelId="{E50F7E45-918C-42B4-A22C-48EA32332608}" type="pres">
      <dgm:prSet presAssocID="{EA0B9B11-C988-4BD5-BCBB-F4FBA5F0BA78}" presName="node" presStyleLbl="node1" presStyleIdx="1" presStyleCnt="4" custScaleX="214706" custScaleY="378019" custLinFactX="-72723" custLinFactY="79246" custLinFactNeighborX="-100000" custLinFactNeighborY="100000">
        <dgm:presLayoutVars>
          <dgm:bulletEnabled val="1"/>
        </dgm:presLayoutVars>
      </dgm:prSet>
      <dgm:spPr/>
    </dgm:pt>
    <dgm:pt modelId="{4AE112D2-B9A6-4313-A039-0DE7FF619B4D}" type="pres">
      <dgm:prSet presAssocID="{B66388F3-E4D2-49EB-9D9F-EE509840DF7B}" presName="sibTrans" presStyleCnt="0"/>
      <dgm:spPr/>
    </dgm:pt>
    <dgm:pt modelId="{9FEAAA74-9F94-4E2E-864A-DAE25C1A58C4}" type="pres">
      <dgm:prSet presAssocID="{6A06FBFE-7F11-431D-AF56-CEAC30226EB9}" presName="node" presStyleLbl="node1" presStyleIdx="2" presStyleCnt="4" custScaleX="327932" custScaleY="821613" custLinFactX="100000" custLinFactNeighborX="173384" custLinFactNeighborY="8924">
        <dgm:presLayoutVars>
          <dgm:bulletEnabled val="1"/>
        </dgm:presLayoutVars>
      </dgm:prSet>
      <dgm:spPr/>
    </dgm:pt>
    <dgm:pt modelId="{F58F852E-DDBA-490E-87BC-0978D590BE06}" type="pres">
      <dgm:prSet presAssocID="{82D91D51-50F0-4356-83D4-3C1516A48AB4}" presName="sibTrans" presStyleCnt="0"/>
      <dgm:spPr/>
    </dgm:pt>
    <dgm:pt modelId="{69E98DEB-748E-43D8-9D8D-24DEAE43A561}" type="pres">
      <dgm:prSet presAssocID="{978F4538-4D20-4602-9CAB-51136FDE0716}" presName="node" presStyleLbl="node1" presStyleIdx="3" presStyleCnt="4" custScaleX="271232" custScaleY="498956" custLinFactX="-197819" custLinFactNeighborX="-200000" custLinFactNeighborY="-25756">
        <dgm:presLayoutVars>
          <dgm:bulletEnabled val="1"/>
        </dgm:presLayoutVars>
      </dgm:prSet>
      <dgm:spPr/>
    </dgm:pt>
  </dgm:ptLst>
  <dgm:cxnLst>
    <dgm:cxn modelId="{0435A502-5D9B-40A1-B275-83EDCF91EB54}" type="presOf" srcId="{539447F3-9348-4AAE-A5C4-A486142489BE}" destId="{4383A4AD-4537-4611-A3D0-5A475B8C6C71}" srcOrd="0" destOrd="0" presId="urn:microsoft.com/office/officeart/2005/8/layout/default"/>
    <dgm:cxn modelId="{A7FCE30D-6DD3-44FF-BD79-ED4860613A2D}" srcId="{539447F3-9348-4AAE-A5C4-A486142489BE}" destId="{978F4538-4D20-4602-9CAB-51136FDE0716}" srcOrd="3" destOrd="0" parTransId="{6A1FAD53-99A6-429B-822F-A8DAD7EE8738}" sibTransId="{91202184-8935-4FE5-93AA-0AF1AC3A291C}"/>
    <dgm:cxn modelId="{1ACDBA14-D7E8-4502-A844-8B63EA68C516}" srcId="{539447F3-9348-4AAE-A5C4-A486142489BE}" destId="{E7AC2481-9875-4705-826A-2472355D687D}" srcOrd="0" destOrd="0" parTransId="{38106F7E-EBCD-4EA0-9E09-710FCE39FDF9}" sibTransId="{9D256AD9-29B3-4CD5-BA48-0F7ECD48D4DE}"/>
    <dgm:cxn modelId="{C83C081A-67AC-4BA1-8D5D-B26992188BBC}" type="presOf" srcId="{EA0B9B11-C988-4BD5-BCBB-F4FBA5F0BA78}" destId="{E50F7E45-918C-42B4-A22C-48EA32332608}" srcOrd="0" destOrd="0" presId="urn:microsoft.com/office/officeart/2005/8/layout/default"/>
    <dgm:cxn modelId="{3D513C38-8911-4457-81BB-228DE9EDCD6C}" type="presOf" srcId="{6A06FBFE-7F11-431D-AF56-CEAC30226EB9}" destId="{9FEAAA74-9F94-4E2E-864A-DAE25C1A58C4}" srcOrd="0" destOrd="0" presId="urn:microsoft.com/office/officeart/2005/8/layout/default"/>
    <dgm:cxn modelId="{50499794-6348-4672-B44D-4942D4E7630D}" srcId="{539447F3-9348-4AAE-A5C4-A486142489BE}" destId="{6A06FBFE-7F11-431D-AF56-CEAC30226EB9}" srcOrd="2" destOrd="0" parTransId="{BE12D762-E670-45BB-A921-BBBB29654B0B}" sibTransId="{82D91D51-50F0-4356-83D4-3C1516A48AB4}"/>
    <dgm:cxn modelId="{2B26D9A0-33AA-4C44-9752-EC0BB23D14A9}" srcId="{539447F3-9348-4AAE-A5C4-A486142489BE}" destId="{EA0B9B11-C988-4BD5-BCBB-F4FBA5F0BA78}" srcOrd="1" destOrd="0" parTransId="{2D3228EF-4B2C-42D5-B154-4F82BB2FAB01}" sibTransId="{B66388F3-E4D2-49EB-9D9F-EE509840DF7B}"/>
    <dgm:cxn modelId="{1FE5F2CC-BFB4-48E3-B5CE-0776796E6FE9}" type="presOf" srcId="{978F4538-4D20-4602-9CAB-51136FDE0716}" destId="{69E98DEB-748E-43D8-9D8D-24DEAE43A561}" srcOrd="0" destOrd="0" presId="urn:microsoft.com/office/officeart/2005/8/layout/default"/>
    <dgm:cxn modelId="{A612EAE2-372B-4619-95EC-EFE8C93408A2}" type="presOf" srcId="{E7AC2481-9875-4705-826A-2472355D687D}" destId="{C61BE6E1-D7EA-45A9-A048-7C7ABB9C6DB5}" srcOrd="0" destOrd="0" presId="urn:microsoft.com/office/officeart/2005/8/layout/default"/>
    <dgm:cxn modelId="{E76EE326-DB32-4312-9CA6-4A88F311866C}" type="presParOf" srcId="{4383A4AD-4537-4611-A3D0-5A475B8C6C71}" destId="{C61BE6E1-D7EA-45A9-A048-7C7ABB9C6DB5}" srcOrd="0" destOrd="0" presId="urn:microsoft.com/office/officeart/2005/8/layout/default"/>
    <dgm:cxn modelId="{4A977F17-2966-4B4F-AD89-2E6DA962C88A}" type="presParOf" srcId="{4383A4AD-4537-4611-A3D0-5A475B8C6C71}" destId="{AA3E5317-6F4A-42F1-BAB0-0E227C085169}" srcOrd="1" destOrd="0" presId="urn:microsoft.com/office/officeart/2005/8/layout/default"/>
    <dgm:cxn modelId="{28EA27A5-7998-436E-85EF-5B2381FF2DCB}" type="presParOf" srcId="{4383A4AD-4537-4611-A3D0-5A475B8C6C71}" destId="{E50F7E45-918C-42B4-A22C-48EA32332608}" srcOrd="2" destOrd="0" presId="urn:microsoft.com/office/officeart/2005/8/layout/default"/>
    <dgm:cxn modelId="{6F2FCD20-C623-4AC6-93A7-5FAEF79F8762}" type="presParOf" srcId="{4383A4AD-4537-4611-A3D0-5A475B8C6C71}" destId="{4AE112D2-B9A6-4313-A039-0DE7FF619B4D}" srcOrd="3" destOrd="0" presId="urn:microsoft.com/office/officeart/2005/8/layout/default"/>
    <dgm:cxn modelId="{9DAEB631-AFAF-4183-AD79-ED0DA3BC9BD7}" type="presParOf" srcId="{4383A4AD-4537-4611-A3D0-5A475B8C6C71}" destId="{9FEAAA74-9F94-4E2E-864A-DAE25C1A58C4}" srcOrd="4" destOrd="0" presId="urn:microsoft.com/office/officeart/2005/8/layout/default"/>
    <dgm:cxn modelId="{93B445FD-720B-4EF2-ADD5-44DB2AE9279B}" type="presParOf" srcId="{4383A4AD-4537-4611-A3D0-5A475B8C6C71}" destId="{F58F852E-DDBA-490E-87BC-0978D590BE06}" srcOrd="5" destOrd="0" presId="urn:microsoft.com/office/officeart/2005/8/layout/default"/>
    <dgm:cxn modelId="{5B3F8CB3-7614-4B4A-943E-A8DEBE9F67A8}" type="presParOf" srcId="{4383A4AD-4537-4611-A3D0-5A475B8C6C71}" destId="{69E98DEB-748E-43D8-9D8D-24DEAE43A561}" srcOrd="6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539447F3-9348-4AAE-A5C4-A486142489BE}" type="doc">
      <dgm:prSet loTypeId="urn:microsoft.com/office/officeart/2005/8/layout/default" loCatId="list" qsTypeId="urn:microsoft.com/office/officeart/2005/8/quickstyle/simple1" qsCatId="simple" csTypeId="urn:microsoft.com/office/officeart/2005/8/colors/accent1_1" csCatId="accent1" phldr="1"/>
      <dgm:spPr/>
      <dgm:t>
        <a:bodyPr/>
        <a:lstStyle/>
        <a:p>
          <a:endParaRPr lang="en-GB"/>
        </a:p>
      </dgm:t>
    </dgm:pt>
    <dgm:pt modelId="{D29BF3E5-E786-4F9C-96A4-DF8E1A714581}">
      <dgm:prSet phldrT="[Text]" custT="1"/>
      <dgm:spPr/>
      <dgm:t>
        <a:bodyPr/>
        <a:lstStyle/>
        <a:p>
          <a:pPr algn="ctr"/>
          <a:r>
            <a:rPr lang="en-GB" sz="4800" b="1" dirty="0">
              <a:solidFill>
                <a:srgbClr val="002060"/>
              </a:solidFill>
            </a:rPr>
            <a:t>Government uses various tools:</a:t>
          </a:r>
        </a:p>
        <a:p>
          <a:pPr algn="l"/>
          <a:r>
            <a:rPr lang="en-GB" sz="2400" b="1" dirty="0">
              <a:solidFill>
                <a:srgbClr val="002060"/>
              </a:solidFill>
            </a:rPr>
            <a:t>- </a:t>
          </a:r>
          <a:r>
            <a:rPr lang="en-GB" sz="2400" b="1" dirty="0">
              <a:solidFill>
                <a:srgbClr val="FF0000"/>
              </a:solidFill>
            </a:rPr>
            <a:t>Fiscal policy </a:t>
          </a:r>
          <a:r>
            <a:rPr lang="en-GB" sz="2400" b="1" dirty="0">
              <a:solidFill>
                <a:srgbClr val="002060"/>
              </a:solidFill>
            </a:rPr>
            <a:t>– taxation, public borrowing and public spending (corporation tax, individual tax, national insurance, government bonds, grants, subsidies)</a:t>
          </a:r>
        </a:p>
        <a:p>
          <a:pPr algn="l"/>
          <a:r>
            <a:rPr lang="en-GB" sz="2400" b="1" dirty="0">
              <a:solidFill>
                <a:srgbClr val="002060"/>
              </a:solidFill>
            </a:rPr>
            <a:t>- </a:t>
          </a:r>
          <a:r>
            <a:rPr lang="en-GB" sz="2400" b="1" dirty="0">
              <a:solidFill>
                <a:srgbClr val="FF0000"/>
              </a:solidFill>
            </a:rPr>
            <a:t>Monetary policy </a:t>
          </a:r>
          <a:r>
            <a:rPr lang="en-GB" sz="2400" b="1" dirty="0">
              <a:solidFill>
                <a:srgbClr val="002060"/>
              </a:solidFill>
            </a:rPr>
            <a:t>– concerned with money supply, interest rates and exchange rates – Bank of England</a:t>
          </a:r>
        </a:p>
        <a:p>
          <a:pPr algn="l"/>
          <a:r>
            <a:rPr lang="en-GB" sz="2400" b="1" dirty="0">
              <a:solidFill>
                <a:srgbClr val="002060"/>
              </a:solidFill>
            </a:rPr>
            <a:t>- </a:t>
          </a:r>
          <a:r>
            <a:rPr lang="en-US" sz="2400" b="1" dirty="0">
              <a:solidFill>
                <a:srgbClr val="FF0000"/>
              </a:solidFill>
            </a:rPr>
            <a:t>Supply-side policies-  </a:t>
          </a:r>
          <a:r>
            <a:rPr lang="en-US" sz="2400" b="1" dirty="0">
              <a:solidFill>
                <a:srgbClr val="002060"/>
              </a:solidFill>
            </a:rPr>
            <a:t>attempt to increase the level of aggregate supply by</a:t>
          </a:r>
          <a:endParaRPr lang="en-GB" sz="2400" b="1" dirty="0">
            <a:solidFill>
              <a:srgbClr val="002060"/>
            </a:solidFill>
          </a:endParaRPr>
        </a:p>
        <a:p>
          <a:r>
            <a:rPr lang="en-US" sz="2400" b="1" dirty="0">
              <a:solidFill>
                <a:srgbClr val="002060"/>
              </a:solidFill>
            </a:rPr>
            <a:t>increasing eﬃciency, motivation or productive capacity. Examples include deregulation, re-training, </a:t>
          </a:r>
          <a:r>
            <a:rPr lang="en-US" sz="2400" b="1" dirty="0" err="1">
              <a:solidFill>
                <a:srgbClr val="002060"/>
              </a:solidFill>
            </a:rPr>
            <a:t>privatisation</a:t>
          </a:r>
          <a:r>
            <a:rPr lang="en-US" sz="2400" b="1" dirty="0">
              <a:solidFill>
                <a:srgbClr val="002060"/>
              </a:solidFill>
            </a:rPr>
            <a:t> and cutting corporation tax</a:t>
          </a:r>
          <a:endParaRPr lang="en-GB" sz="2400" b="1" dirty="0">
            <a:solidFill>
              <a:srgbClr val="002060"/>
            </a:solidFill>
          </a:endParaRPr>
        </a:p>
        <a:p>
          <a:pPr algn="ctr"/>
          <a:endParaRPr lang="en-GB" sz="1300" dirty="0"/>
        </a:p>
      </dgm:t>
    </dgm:pt>
    <dgm:pt modelId="{71B0E06D-36B8-4CFE-9554-D4AE83DFB8E2}" type="sibTrans" cxnId="{6279269C-232D-4A07-A899-D5674876009E}">
      <dgm:prSet/>
      <dgm:spPr/>
      <dgm:t>
        <a:bodyPr/>
        <a:lstStyle/>
        <a:p>
          <a:endParaRPr lang="en-GB"/>
        </a:p>
      </dgm:t>
    </dgm:pt>
    <dgm:pt modelId="{4F527D28-ABB9-4681-A3B5-32D6B842ADFE}" type="parTrans" cxnId="{6279269C-232D-4A07-A899-D5674876009E}">
      <dgm:prSet/>
      <dgm:spPr/>
      <dgm:t>
        <a:bodyPr/>
        <a:lstStyle/>
        <a:p>
          <a:endParaRPr lang="en-GB"/>
        </a:p>
      </dgm:t>
    </dgm:pt>
    <dgm:pt modelId="{4383A4AD-4537-4611-A3D0-5A475B8C6C71}" type="pres">
      <dgm:prSet presAssocID="{539447F3-9348-4AAE-A5C4-A486142489BE}" presName="diagram" presStyleCnt="0">
        <dgm:presLayoutVars>
          <dgm:dir/>
          <dgm:resizeHandles val="exact"/>
        </dgm:presLayoutVars>
      </dgm:prSet>
      <dgm:spPr/>
    </dgm:pt>
    <dgm:pt modelId="{4DC229F1-DF4B-4FE0-A463-C461D014D48D}" type="pres">
      <dgm:prSet presAssocID="{D29BF3E5-E786-4F9C-96A4-DF8E1A714581}" presName="node" presStyleLbl="node1" presStyleIdx="0" presStyleCnt="1" custScaleX="143043" custScaleY="111214">
        <dgm:presLayoutVars>
          <dgm:bulletEnabled val="1"/>
        </dgm:presLayoutVars>
      </dgm:prSet>
      <dgm:spPr/>
    </dgm:pt>
  </dgm:ptLst>
  <dgm:cxnLst>
    <dgm:cxn modelId="{0435A502-5D9B-40A1-B275-83EDCF91EB54}" type="presOf" srcId="{539447F3-9348-4AAE-A5C4-A486142489BE}" destId="{4383A4AD-4537-4611-A3D0-5A475B8C6C71}" srcOrd="0" destOrd="0" presId="urn:microsoft.com/office/officeart/2005/8/layout/default"/>
    <dgm:cxn modelId="{42C6FF5C-81AD-475C-AF8E-11452E337A0E}" type="presOf" srcId="{D29BF3E5-E786-4F9C-96A4-DF8E1A714581}" destId="{4DC229F1-DF4B-4FE0-A463-C461D014D48D}" srcOrd="0" destOrd="0" presId="urn:microsoft.com/office/officeart/2005/8/layout/default"/>
    <dgm:cxn modelId="{6279269C-232D-4A07-A899-D5674876009E}" srcId="{539447F3-9348-4AAE-A5C4-A486142489BE}" destId="{D29BF3E5-E786-4F9C-96A4-DF8E1A714581}" srcOrd="0" destOrd="0" parTransId="{4F527D28-ABB9-4681-A3B5-32D6B842ADFE}" sibTransId="{71B0E06D-36B8-4CFE-9554-D4AE83DFB8E2}"/>
    <dgm:cxn modelId="{7D60D2B9-DBE5-4893-967F-6E275D1F4AFB}" type="presParOf" srcId="{4383A4AD-4537-4611-A3D0-5A475B8C6C71}" destId="{4DC229F1-DF4B-4FE0-A463-C461D014D48D}" srcOrd="0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61BE6E1-D7EA-45A9-A048-7C7ABB9C6DB5}">
      <dsp:nvSpPr>
        <dsp:cNvPr id="0" name=""/>
        <dsp:cNvSpPr/>
      </dsp:nvSpPr>
      <dsp:spPr>
        <a:xfrm>
          <a:off x="327258" y="26929"/>
          <a:ext cx="2535223" cy="2552640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800" b="1" kern="1200" dirty="0">
              <a:solidFill>
                <a:srgbClr val="002060"/>
              </a:solidFill>
            </a:rPr>
            <a:t>Economic growth</a:t>
          </a:r>
        </a:p>
        <a:p>
          <a:pPr marL="0" lvl="0" indent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b="1" kern="1200" dirty="0">
              <a:solidFill>
                <a:srgbClr val="002060"/>
              </a:solidFill>
            </a:rPr>
            <a:t>- An increase in National Income in real terms after adjusting for inflation</a:t>
          </a:r>
        </a:p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kern="1200" dirty="0"/>
            <a:t> </a:t>
          </a:r>
        </a:p>
      </dsp:txBody>
      <dsp:txXfrm>
        <a:off x="327258" y="26929"/>
        <a:ext cx="2535223" cy="2552640"/>
      </dsp:txXfrm>
    </dsp:sp>
    <dsp:sp modelId="{E50F7E45-918C-42B4-A22C-48EA32332608}">
      <dsp:nvSpPr>
        <dsp:cNvPr id="0" name=""/>
        <dsp:cNvSpPr/>
      </dsp:nvSpPr>
      <dsp:spPr>
        <a:xfrm>
          <a:off x="706312" y="2704931"/>
          <a:ext cx="2413559" cy="2549639"/>
        </a:xfrm>
        <a:prstGeom prst="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b="1" kern="1200" dirty="0">
              <a:solidFill>
                <a:srgbClr val="002060"/>
              </a:solidFill>
            </a:rPr>
            <a:t>Balance of Trade Stability </a:t>
          </a:r>
          <a:r>
            <a:rPr lang="en-GB" sz="1600" b="1" kern="1200" dirty="0">
              <a:solidFill>
                <a:srgbClr val="002060"/>
              </a:solidFill>
            </a:rPr>
            <a:t>- </a:t>
          </a:r>
          <a:r>
            <a:rPr lang="en-US" sz="1600" b="1" kern="1200" dirty="0">
              <a:solidFill>
                <a:srgbClr val="002060"/>
              </a:solidFill>
            </a:rPr>
            <a:t>achieve a balance between exports and </a:t>
          </a:r>
          <a:r>
            <a:rPr lang="en-GB" sz="1600" b="1" kern="1200" dirty="0">
              <a:solidFill>
                <a:srgbClr val="002060"/>
              </a:solidFill>
            </a:rPr>
            <a:t>imports</a:t>
          </a:r>
          <a:endParaRPr lang="en-GB" sz="2400" b="1" kern="1200" dirty="0">
            <a:solidFill>
              <a:srgbClr val="002060"/>
            </a:solidFill>
          </a:endParaRPr>
        </a:p>
      </dsp:txBody>
      <dsp:txXfrm>
        <a:off x="706312" y="2704931"/>
        <a:ext cx="2413559" cy="2549639"/>
      </dsp:txXfrm>
    </dsp:sp>
    <dsp:sp modelId="{9FEAAA74-9F94-4E2E-864A-DAE25C1A58C4}">
      <dsp:nvSpPr>
        <dsp:cNvPr id="0" name=""/>
        <dsp:cNvSpPr/>
      </dsp:nvSpPr>
      <dsp:spPr>
        <a:xfrm>
          <a:off x="8247076" y="2"/>
          <a:ext cx="3686359" cy="5541564"/>
        </a:xfrm>
        <a:prstGeom prst="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800" b="1" kern="1200" dirty="0">
              <a:solidFill>
                <a:srgbClr val="002060"/>
              </a:solidFill>
            </a:rPr>
            <a:t>Control of inflation </a:t>
          </a:r>
        </a:p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1500" b="1" kern="1200" dirty="0">
            <a:solidFill>
              <a:srgbClr val="002060"/>
            </a:solidFill>
          </a:endParaRPr>
        </a:p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500" b="1" kern="1200" dirty="0">
              <a:solidFill>
                <a:srgbClr val="002060"/>
              </a:solidFill>
            </a:rPr>
            <a:t>-an increase in the general price level of goods and services in an economy. Undesirable effects of inflation: </a:t>
          </a:r>
        </a:p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500" b="1" kern="1200" dirty="0">
              <a:solidFill>
                <a:srgbClr val="002060"/>
              </a:solidFill>
            </a:rPr>
            <a:t>- </a:t>
          </a:r>
          <a:r>
            <a:rPr lang="en-GB" sz="2000" b="1" kern="1200" dirty="0">
              <a:solidFill>
                <a:srgbClr val="FF0000"/>
              </a:solidFill>
            </a:rPr>
            <a:t>Interference in price mechanism </a:t>
          </a:r>
          <a:r>
            <a:rPr lang="en-GB" sz="1500" b="1" kern="1200" dirty="0">
              <a:solidFill>
                <a:srgbClr val="002060"/>
              </a:solidFill>
            </a:rPr>
            <a:t>(violation of laws of demand and supply laws),</a:t>
          </a:r>
          <a:r>
            <a:rPr lang="en-GB" sz="2000" b="1" kern="1200" dirty="0">
              <a:solidFill>
                <a:srgbClr val="002060"/>
              </a:solidFill>
            </a:rPr>
            <a:t> </a:t>
          </a:r>
          <a:r>
            <a:rPr lang="en-GB" sz="2000" b="1" kern="1200" dirty="0">
              <a:solidFill>
                <a:srgbClr val="FF0000"/>
              </a:solidFill>
            </a:rPr>
            <a:t>redistribution of income and wealth </a:t>
          </a:r>
          <a:r>
            <a:rPr lang="en-GB" sz="1500" b="1" kern="1200" dirty="0">
              <a:solidFill>
                <a:srgbClr val="002060"/>
              </a:solidFill>
            </a:rPr>
            <a:t>(some will expend and live off their savings and the richer become richer</a:t>
          </a:r>
          <a:r>
            <a:rPr lang="en-GB" sz="1500" b="1" kern="1200" dirty="0">
              <a:solidFill>
                <a:srgbClr val="FF0000"/>
              </a:solidFill>
            </a:rPr>
            <a:t>), </a:t>
          </a:r>
          <a:r>
            <a:rPr lang="en-GB" sz="2000" b="1" kern="1200" dirty="0">
              <a:solidFill>
                <a:srgbClr val="FF0000"/>
              </a:solidFill>
            </a:rPr>
            <a:t>industrial relations conflicts, Balance of Payments effects </a:t>
          </a:r>
          <a:r>
            <a:rPr lang="en-GB" sz="1500" b="1" kern="1200" dirty="0">
              <a:solidFill>
                <a:srgbClr val="002060"/>
              </a:solidFill>
            </a:rPr>
            <a:t>(</a:t>
          </a:r>
          <a:r>
            <a:rPr lang="en-US" sz="1500" b="1" kern="1200" dirty="0">
              <a:solidFill>
                <a:srgbClr val="002060"/>
              </a:solidFill>
            </a:rPr>
            <a:t>If a country has a higher rate of inﬂation than its major trading partners, its exports will become relatively more expensive and imports into it will be relatively cheaper. As a result, the</a:t>
          </a:r>
          <a:endParaRPr lang="en-GB" sz="1500" b="1" kern="1200" dirty="0">
            <a:solidFill>
              <a:srgbClr val="002060"/>
            </a:solidFill>
          </a:endParaRPr>
        </a:p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500" b="1" kern="1200" dirty="0">
              <a:solidFill>
                <a:srgbClr val="002060"/>
              </a:solidFill>
            </a:rPr>
            <a:t>balance of trade (export revenue less the cost of imports) may worsen), </a:t>
          </a:r>
          <a:r>
            <a:rPr lang="en-US" sz="2000" b="1" kern="1200" dirty="0">
              <a:solidFill>
                <a:srgbClr val="FF0000"/>
              </a:solidFill>
            </a:rPr>
            <a:t>Speculative buying </a:t>
          </a:r>
          <a:r>
            <a:rPr lang="en-US" sz="2000" b="1" kern="1200" dirty="0" err="1">
              <a:solidFill>
                <a:srgbClr val="FF0000"/>
              </a:solidFill>
            </a:rPr>
            <a:t>behaviour</a:t>
          </a:r>
          <a:endParaRPr lang="en-GB" sz="1500" b="1" kern="1200" dirty="0">
            <a:solidFill>
              <a:srgbClr val="FF0000"/>
            </a:solidFill>
          </a:endParaRPr>
        </a:p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500" kern="1200" dirty="0"/>
            <a:t> </a:t>
          </a:r>
        </a:p>
      </dsp:txBody>
      <dsp:txXfrm>
        <a:off x="8247076" y="2"/>
        <a:ext cx="3686359" cy="5541564"/>
      </dsp:txXfrm>
    </dsp:sp>
    <dsp:sp modelId="{69E98DEB-748E-43D8-9D8D-24DEAE43A561}">
      <dsp:nvSpPr>
        <dsp:cNvPr id="0" name=""/>
        <dsp:cNvSpPr/>
      </dsp:nvSpPr>
      <dsp:spPr>
        <a:xfrm>
          <a:off x="4500700" y="914402"/>
          <a:ext cx="3048981" cy="3365327"/>
        </a:xfrm>
        <a:prstGeom prst="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800" b="1" kern="1200" dirty="0">
              <a:solidFill>
                <a:srgbClr val="002060"/>
              </a:solidFill>
            </a:rPr>
            <a:t>Low Unemployment</a:t>
          </a:r>
        </a:p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100" b="1" kern="1200" dirty="0">
              <a:solidFill>
                <a:srgbClr val="002060"/>
              </a:solidFill>
            </a:rPr>
            <a:t>-defined as the number of the unemployed working population as a percentage of the total working population </a:t>
          </a:r>
          <a:r>
            <a:rPr lang="en-GB" sz="2100" b="1" kern="1200" dirty="0" err="1">
              <a:solidFill>
                <a:srgbClr val="002060"/>
              </a:solidFill>
            </a:rPr>
            <a:t>i.e</a:t>
          </a:r>
          <a:r>
            <a:rPr lang="en-GB" sz="2100" b="1" kern="1200" dirty="0">
              <a:solidFill>
                <a:srgbClr val="002060"/>
              </a:solidFill>
            </a:rPr>
            <a:t> those actively seeking employment</a:t>
          </a:r>
          <a:endParaRPr lang="en-US" sz="2100" b="1" kern="1200" dirty="0">
            <a:solidFill>
              <a:srgbClr val="002060"/>
            </a:solidFill>
          </a:endParaRPr>
        </a:p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2100" kern="1200" dirty="0"/>
        </a:p>
      </dsp:txBody>
      <dsp:txXfrm>
        <a:off x="4500700" y="914402"/>
        <a:ext cx="3048981" cy="3365327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DC229F1-DF4B-4FE0-A463-C461D014D48D}">
      <dsp:nvSpPr>
        <dsp:cNvPr id="0" name=""/>
        <dsp:cNvSpPr/>
      </dsp:nvSpPr>
      <dsp:spPr>
        <a:xfrm>
          <a:off x="225609" y="291"/>
          <a:ext cx="11570733" cy="5397653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82880" tIns="182880" rIns="182880" bIns="182880" numCol="1" spcCol="1270" anchor="ctr" anchorCtr="0">
          <a:noAutofit/>
        </a:bodyPr>
        <a:lstStyle/>
        <a:p>
          <a:pPr marL="0" lvl="0" indent="0" algn="ctr" defTabSz="2133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4800" b="1" kern="1200" dirty="0">
              <a:solidFill>
                <a:srgbClr val="002060"/>
              </a:solidFill>
            </a:rPr>
            <a:t>Government uses various tools:</a:t>
          </a:r>
        </a:p>
        <a:p>
          <a:pPr marL="0" lvl="0" indent="0" algn="l" defTabSz="2133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b="1" kern="1200" dirty="0">
              <a:solidFill>
                <a:srgbClr val="002060"/>
              </a:solidFill>
            </a:rPr>
            <a:t>- </a:t>
          </a:r>
          <a:r>
            <a:rPr lang="en-GB" sz="2400" b="1" kern="1200" dirty="0">
              <a:solidFill>
                <a:srgbClr val="FF0000"/>
              </a:solidFill>
            </a:rPr>
            <a:t>Fiscal policy </a:t>
          </a:r>
          <a:r>
            <a:rPr lang="en-GB" sz="2400" b="1" kern="1200" dirty="0">
              <a:solidFill>
                <a:srgbClr val="002060"/>
              </a:solidFill>
            </a:rPr>
            <a:t>– taxation, public borrowing and public spending (corporation tax, individual tax, national insurance, government bonds, grants, subsidies)</a:t>
          </a:r>
        </a:p>
        <a:p>
          <a:pPr marL="0" lvl="0" indent="0" algn="l" defTabSz="2133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b="1" kern="1200" dirty="0">
              <a:solidFill>
                <a:srgbClr val="002060"/>
              </a:solidFill>
            </a:rPr>
            <a:t>- </a:t>
          </a:r>
          <a:r>
            <a:rPr lang="en-GB" sz="2400" b="1" kern="1200" dirty="0">
              <a:solidFill>
                <a:srgbClr val="FF0000"/>
              </a:solidFill>
            </a:rPr>
            <a:t>Monetary policy </a:t>
          </a:r>
          <a:r>
            <a:rPr lang="en-GB" sz="2400" b="1" kern="1200" dirty="0">
              <a:solidFill>
                <a:srgbClr val="002060"/>
              </a:solidFill>
            </a:rPr>
            <a:t>– concerned with money supply, interest rates and exchange rates – Bank of England</a:t>
          </a:r>
        </a:p>
        <a:p>
          <a:pPr marL="0" lvl="0" indent="0" algn="l" defTabSz="2133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b="1" kern="1200" dirty="0">
              <a:solidFill>
                <a:srgbClr val="002060"/>
              </a:solidFill>
            </a:rPr>
            <a:t>- </a:t>
          </a:r>
          <a:r>
            <a:rPr lang="en-US" sz="2400" b="1" kern="1200" dirty="0">
              <a:solidFill>
                <a:srgbClr val="FF0000"/>
              </a:solidFill>
            </a:rPr>
            <a:t>Supply-side policies-  </a:t>
          </a:r>
          <a:r>
            <a:rPr lang="en-US" sz="2400" b="1" kern="1200" dirty="0">
              <a:solidFill>
                <a:srgbClr val="002060"/>
              </a:solidFill>
            </a:rPr>
            <a:t>attempt to increase the level of aggregate supply by</a:t>
          </a:r>
          <a:endParaRPr lang="en-GB" sz="2400" b="1" kern="1200" dirty="0">
            <a:solidFill>
              <a:srgbClr val="002060"/>
            </a:solidFill>
          </a:endParaRPr>
        </a:p>
        <a:p>
          <a:pPr marL="0" lvl="0" indent="0" defTabSz="2133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b="1" kern="1200" dirty="0">
              <a:solidFill>
                <a:srgbClr val="002060"/>
              </a:solidFill>
            </a:rPr>
            <a:t>increasing eﬃciency, motivation or productive capacity. Examples include deregulation, re-training, </a:t>
          </a:r>
          <a:r>
            <a:rPr lang="en-US" sz="2400" b="1" kern="1200" dirty="0" err="1">
              <a:solidFill>
                <a:srgbClr val="002060"/>
              </a:solidFill>
            </a:rPr>
            <a:t>privatisation</a:t>
          </a:r>
          <a:r>
            <a:rPr lang="en-US" sz="2400" b="1" kern="1200" dirty="0">
              <a:solidFill>
                <a:srgbClr val="002060"/>
              </a:solidFill>
            </a:rPr>
            <a:t> and cutting corporation tax</a:t>
          </a:r>
          <a:endParaRPr lang="en-GB" sz="2400" b="1" kern="1200" dirty="0">
            <a:solidFill>
              <a:srgbClr val="002060"/>
            </a:solidFill>
          </a:endParaRPr>
        </a:p>
        <a:p>
          <a:pPr marL="0" lvl="0" indent="0" algn="ctr" defTabSz="2133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1300" kern="1200" dirty="0"/>
        </a:p>
      </dsp:txBody>
      <dsp:txXfrm>
        <a:off x="225609" y="291"/>
        <a:ext cx="11570733" cy="539765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91D092D-FE72-4522-9BB7-D52A972D0B2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2BD3111-DACE-47C8-B579-84FF10E261B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149F424-21AB-4181-97A5-A7B48C50842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1EB576-7AA4-47EC-AF8B-4F62EF473663}" type="datetimeFigureOut">
              <a:rPr lang="en-GB" smtClean="0"/>
              <a:t>15/10/2024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5350757-B595-4262-88E4-0AB683702B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83589-533A-48AB-AAE8-18EC0E0CE1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49F772-B7C6-4C16-8340-307070D6813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5855874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ED73AB-D42F-4E02-B8B5-2569CCE7B76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C4383C8-39D6-4D44-A063-C09EDD5E305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7F0D164-CB8C-4E45-ACB5-2B8ACDA76FA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1EB576-7AA4-47EC-AF8B-4F62EF473663}" type="datetimeFigureOut">
              <a:rPr lang="en-GB" smtClean="0"/>
              <a:t>15/10/2024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FB601A0-86B1-4E23-BD0B-4D8F755E73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5FA1603-9BDE-4E0C-9980-442E1C65CD2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49F772-B7C6-4C16-8340-307070D6813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6973207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A40941E-C56A-410A-B43C-1A0315EE060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F8B667A-80DB-4D3C-9879-C426A136D2A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8D3B723-D641-43E8-BE72-CFF5B4F5970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1EB576-7AA4-47EC-AF8B-4F62EF473663}" type="datetimeFigureOut">
              <a:rPr lang="en-GB" smtClean="0"/>
              <a:t>15/10/2024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E2B6780-8E0E-449D-B34A-54D7F9BED15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0085354-7F28-481C-A84D-29980BA83C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49F772-B7C6-4C16-8340-307070D6813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396336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C10D12B-9951-407F-B4FE-8A4619FFEFE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4426A13-854E-459B-B963-4178AB018B8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3DC89A2-F9CE-450A-90B5-E44F1733ECB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9FE443E-EDBE-479E-81C1-D6DF1E26A9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1EB576-7AA4-47EC-AF8B-4F62EF473663}" type="datetimeFigureOut">
              <a:rPr lang="en-GB" smtClean="0"/>
              <a:t>15/10/2024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CA885AC-C44B-4725-BA69-F12C06A544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AAEF5F-060A-4969-B860-10365F3B31A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49F772-B7C6-4C16-8340-307070D6813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6871526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7EB53C9-05A9-4BEA-B80A-E8A58A3247D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1195F33-050D-4595-B434-CC3A1B43937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DD22232-7AAE-4B04-A78C-078CEB0B857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2D5ECA6-8E00-42A2-BF59-58E2FE9C26E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78487B33-CAAC-4958-8690-E704161CB9A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D2FC13B1-A6D2-4221-98B0-2D7C86F813A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1EB576-7AA4-47EC-AF8B-4F62EF473663}" type="datetimeFigureOut">
              <a:rPr lang="en-GB" smtClean="0"/>
              <a:t>15/10/2024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889723C9-3BA7-46CB-AC70-FBCEF9B8F4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24DFD232-6F27-4753-A6AB-26B5E4D6E6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49F772-B7C6-4C16-8340-307070D6813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843535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814016A-48FC-4D2E-89B0-E738E8B31BA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82D6823-C92F-4A24-B0DE-141C6DD1189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1EB576-7AA4-47EC-AF8B-4F62EF473663}" type="datetimeFigureOut">
              <a:rPr lang="en-GB" smtClean="0"/>
              <a:t>15/10/2024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958DA77-6734-4EBD-A818-DF4812FEF7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9A4D706-3112-410B-91EC-C844A4CD71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49F772-B7C6-4C16-8340-307070D6813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7721504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57BDFAEB-C952-4569-89EB-4B3AECCF49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1EB576-7AA4-47EC-AF8B-4F62EF473663}" type="datetimeFigureOut">
              <a:rPr lang="en-GB" smtClean="0"/>
              <a:t>15/10/2024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2FFFEE5D-037A-4CDB-BE8D-6F2E83B969C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CF79F8B-9EB4-4593-B783-9C53EA16EA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49F772-B7C6-4C16-8340-307070D6813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1886379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9F71062-E3CC-42ED-B496-3E07BB35A3F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DEFB990-5E94-47DF-9014-80A8F04F8BB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0B19BE6-6724-48B1-92F3-7337632550E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8C859D1-5C7C-41F9-9F02-33217744680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1EB576-7AA4-47EC-AF8B-4F62EF473663}" type="datetimeFigureOut">
              <a:rPr lang="en-GB" smtClean="0"/>
              <a:t>15/10/2024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86F95A5-9808-418F-A9BC-52B7B6F798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4488DDC-5EC5-4C47-9438-3072607149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49F772-B7C6-4C16-8340-307070D6813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7350798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A5883A3-67A0-4FC9-A364-67F0517E5A9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F8DF0F7D-6597-4364-AD87-8520DFC70B2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14C43CB-32C9-4746-8AE5-3229234A9B3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AEF82EB-9E13-4D20-8F16-E54C7D9E039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1EB576-7AA4-47EC-AF8B-4F62EF473663}" type="datetimeFigureOut">
              <a:rPr lang="en-GB" smtClean="0"/>
              <a:t>15/10/2024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99B96DB-9961-4BA6-A98E-FA7961AD0F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1E9AACF-4BB2-4C3E-8284-2060B9F82F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49F772-B7C6-4C16-8340-307070D6813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672823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4854FF9-0F7A-4127-96C4-A0C26310E92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33E32D6-D8BF-4BE8-875D-C725694A740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338ADDF-C385-4685-8334-3C74F8865E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1EB576-7AA4-47EC-AF8B-4F62EF473663}" type="datetimeFigureOut">
              <a:rPr lang="en-GB" smtClean="0"/>
              <a:t>15/10/2024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27C99BA-7D98-4990-BFA6-19F677F014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6BA480A-DF86-4A5A-A908-2D0D478CFF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49F772-B7C6-4C16-8340-307070D6813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4791955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1934C3A8-363F-4FF1-BB70-C7C49FB8247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E0A7BFF-58AC-419C-8F04-D7BB25843D9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6C2EAE4-BF0E-47B6-939A-7D8BA085BA8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1EB576-7AA4-47EC-AF8B-4F62EF473663}" type="datetimeFigureOut">
              <a:rPr lang="en-GB" smtClean="0"/>
              <a:t>15/10/2024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A30BB70-8C0B-4510-8619-52F06D187A6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E19FB91-5E03-49BE-950E-4EB0C8B52A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49F772-B7C6-4C16-8340-307070D6813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7168884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1424" y="1988841"/>
            <a:ext cx="10363200" cy="14700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5824" y="3744615"/>
            <a:ext cx="85344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5BA379F-2687-42D5-BD11-CCFD486FA934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527051" y="6524626"/>
            <a:ext cx="1295400" cy="21907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EFCBBD8-CF39-48F7-8656-50407EDD0B37}" type="datetime1">
              <a:rPr lang="en-GB" altLang="en-US"/>
              <a:pPr>
                <a:defRPr/>
              </a:pPr>
              <a:t>15/10/2024</a:t>
            </a:fld>
            <a:endParaRPr lang="en-GB" alt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DDC0210-3A98-4E80-A493-9097B8EA88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5520267" y="6381751"/>
            <a:ext cx="38608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F529589-853B-4D1C-BB9C-5B46B696F2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608733" y="6381751"/>
            <a:ext cx="973667" cy="3397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905DF63-1FF9-46D5-8FED-1829CDB5D9EE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86779043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600201"/>
            <a:ext cx="10972800" cy="3917032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6E86CF0-C040-4ECE-8BD3-C00954DCC01A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334433" y="6524626"/>
            <a:ext cx="1295400" cy="21907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303D31F-598B-47EE-BA37-93F097A3D676}" type="datetime1">
              <a:rPr lang="en-GB" altLang="en-US"/>
              <a:pPr>
                <a:defRPr/>
              </a:pPr>
              <a:t>15/10/2024</a:t>
            </a:fld>
            <a:endParaRPr lang="en-GB" alt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64C04FF-0357-4130-AC28-3F988C577F5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176184" y="6461126"/>
            <a:ext cx="38608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9EDCEDB-BC6D-4588-B62D-E297C32888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608733" y="6381751"/>
            <a:ext cx="973667" cy="3397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550E941-99E4-4403-A917-B30FF69A9617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  <p:sp>
        <p:nvSpPr>
          <p:cNvPr id="7" name="Text Box 11"/>
          <p:cNvSpPr txBox="1">
            <a:spLocks noChangeArrowheads="1"/>
          </p:cNvSpPr>
          <p:nvPr userDrawn="1"/>
        </p:nvSpPr>
        <p:spPr bwMode="auto">
          <a:xfrm>
            <a:off x="2" y="1"/>
            <a:ext cx="5999989" cy="3397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>
              <a:defRPr/>
            </a:pPr>
            <a:r>
              <a:rPr lang="en-IN" altLang="en-US" sz="800" dirty="0"/>
              <a:t>Glen Arnold, </a:t>
            </a:r>
            <a:r>
              <a:rPr lang="en-US" altLang="en-US" sz="800" i="1" dirty="0"/>
              <a:t>Corporate Financial Management</a:t>
            </a:r>
            <a:r>
              <a:rPr lang="en-US" altLang="en-US" sz="800" dirty="0"/>
              <a:t>, 5</a:t>
            </a:r>
            <a:r>
              <a:rPr lang="en-US" altLang="en-US" sz="800" baseline="30000" dirty="0"/>
              <a:t>th</a:t>
            </a:r>
            <a:r>
              <a:rPr lang="en-US" altLang="en-US" sz="800" dirty="0"/>
              <a:t>  Edition © Pearson Education Limited 2013</a:t>
            </a:r>
            <a:endParaRPr lang="en-GB" altLang="en-US" sz="800" dirty="0"/>
          </a:p>
        </p:txBody>
      </p:sp>
      <p:sp>
        <p:nvSpPr>
          <p:cNvPr id="8" name="Slide Number Placeholder 5">
            <a:extLst>
              <a:ext uri="{FF2B5EF4-FFF2-40B4-BE49-F238E27FC236}">
                <a16:creationId xmlns:a16="http://schemas.microsoft.com/office/drawing/2014/main" id="{49EDCEDB-BC6D-4588-B62D-E297C3288852}"/>
              </a:ext>
            </a:extLst>
          </p:cNvPr>
          <p:cNvSpPr txBox="1">
            <a:spLocks/>
          </p:cNvSpPr>
          <p:nvPr userDrawn="1"/>
        </p:nvSpPr>
        <p:spPr>
          <a:xfrm>
            <a:off x="11472597" y="1"/>
            <a:ext cx="973667" cy="339725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9pPr>
          </a:lstStyle>
          <a:p>
            <a:pPr>
              <a:defRPr/>
            </a:pPr>
            <a:fld id="{6550E941-99E4-4403-A917-B30FF69A9617}" type="slidenum">
              <a:rPr lang="en-GB" altLang="en-US" sz="800" smtClean="0"/>
              <a:pPr>
                <a:defRPr/>
              </a:pPr>
              <a:t>‹#›</a:t>
            </a:fld>
            <a:endParaRPr lang="en-GB" altLang="en-US" sz="800"/>
          </a:p>
        </p:txBody>
      </p:sp>
    </p:spTree>
    <p:extLst>
      <p:ext uri="{BB962C8B-B14F-4D97-AF65-F5344CB8AC3E}">
        <p14:creationId xmlns:p14="http://schemas.microsoft.com/office/powerpoint/2010/main" val="68675286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1424" y="3993084"/>
            <a:ext cx="103632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1424" y="2492897"/>
            <a:ext cx="103632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334433" y="6524626"/>
            <a:ext cx="1295400" cy="21907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07525B8-0A1E-48CE-AA7A-94CA5D59C5A5}" type="datetime1">
              <a:rPr lang="en-GB" altLang="en-US"/>
              <a:pPr>
                <a:defRPr/>
              </a:pPr>
              <a:t>15/10/2024</a:t>
            </a:fld>
            <a:endParaRPr lang="en-GB" altLang="en-US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xfrm>
            <a:off x="10608733" y="6381751"/>
            <a:ext cx="973667" cy="3397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F0CEAE2-E49E-4389-B4D7-B5A65611D1B7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  <p:sp>
        <p:nvSpPr>
          <p:cNvPr id="6" name="Text Box 11"/>
          <p:cNvSpPr txBox="1">
            <a:spLocks noChangeArrowheads="1"/>
          </p:cNvSpPr>
          <p:nvPr userDrawn="1"/>
        </p:nvSpPr>
        <p:spPr bwMode="auto">
          <a:xfrm>
            <a:off x="2" y="1"/>
            <a:ext cx="5999989" cy="3397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>
              <a:defRPr/>
            </a:pPr>
            <a:r>
              <a:rPr lang="en-IN" altLang="en-US" sz="800" dirty="0"/>
              <a:t>Glen Arnold, </a:t>
            </a:r>
            <a:r>
              <a:rPr lang="en-US" altLang="en-US" sz="800" i="1" dirty="0"/>
              <a:t>Corporate Financial Management</a:t>
            </a:r>
            <a:r>
              <a:rPr lang="en-US" altLang="en-US" sz="800" dirty="0"/>
              <a:t>, 5</a:t>
            </a:r>
            <a:r>
              <a:rPr lang="en-US" altLang="en-US" sz="800" baseline="30000" dirty="0"/>
              <a:t>th</a:t>
            </a:r>
            <a:r>
              <a:rPr lang="en-US" altLang="en-US" sz="800" dirty="0"/>
              <a:t>  Edition © Pearson Education Limited 2013</a:t>
            </a:r>
            <a:endParaRPr lang="en-GB" altLang="en-US" sz="800" dirty="0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49EDCEDB-BC6D-4588-B62D-E297C3288852}"/>
              </a:ext>
            </a:extLst>
          </p:cNvPr>
          <p:cNvSpPr txBox="1">
            <a:spLocks/>
          </p:cNvSpPr>
          <p:nvPr userDrawn="1"/>
        </p:nvSpPr>
        <p:spPr>
          <a:xfrm>
            <a:off x="11472597" y="1"/>
            <a:ext cx="973667" cy="339725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9pPr>
          </a:lstStyle>
          <a:p>
            <a:pPr>
              <a:defRPr/>
            </a:pPr>
            <a:fld id="{6550E941-99E4-4403-A917-B30FF69A9617}" type="slidenum">
              <a:rPr lang="en-GB" altLang="en-US" sz="800" smtClean="0"/>
              <a:pPr>
                <a:defRPr/>
              </a:pPr>
              <a:t>‹#›</a:t>
            </a:fld>
            <a:endParaRPr lang="en-GB" altLang="en-US" sz="800"/>
          </a:p>
        </p:txBody>
      </p:sp>
    </p:spTree>
    <p:extLst>
      <p:ext uri="{BB962C8B-B14F-4D97-AF65-F5344CB8AC3E}">
        <p14:creationId xmlns:p14="http://schemas.microsoft.com/office/powerpoint/2010/main" val="192766439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3989040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3989040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334433" y="6524626"/>
            <a:ext cx="1295400" cy="21907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7614AD2-EBEE-4B9C-B8EB-7B45076136C4}" type="datetime1">
              <a:rPr lang="en-GB" altLang="en-US"/>
              <a:pPr>
                <a:defRPr/>
              </a:pPr>
              <a:t>15/10/2024</a:t>
            </a:fld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xfrm>
            <a:off x="10608733" y="6381751"/>
            <a:ext cx="973667" cy="3397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86495F9-B3F5-4DDF-9323-6CEC80C52C17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  <p:sp>
        <p:nvSpPr>
          <p:cNvPr id="7" name="Text Box 11"/>
          <p:cNvSpPr txBox="1">
            <a:spLocks noChangeArrowheads="1"/>
          </p:cNvSpPr>
          <p:nvPr userDrawn="1"/>
        </p:nvSpPr>
        <p:spPr bwMode="auto">
          <a:xfrm>
            <a:off x="2" y="1"/>
            <a:ext cx="5999989" cy="3397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>
              <a:defRPr/>
            </a:pPr>
            <a:r>
              <a:rPr lang="en-IN" altLang="en-US" sz="800" dirty="0"/>
              <a:t>Glen Arnold, </a:t>
            </a:r>
            <a:r>
              <a:rPr lang="en-US" altLang="en-US" sz="800" i="1" dirty="0"/>
              <a:t>Corporate Financial Management</a:t>
            </a:r>
            <a:r>
              <a:rPr lang="en-US" altLang="en-US" sz="800" dirty="0"/>
              <a:t>, 5</a:t>
            </a:r>
            <a:r>
              <a:rPr lang="en-US" altLang="en-US" sz="800" baseline="30000" dirty="0"/>
              <a:t>th</a:t>
            </a:r>
            <a:r>
              <a:rPr lang="en-US" altLang="en-US" sz="800" dirty="0"/>
              <a:t>  Edition © Pearson Education Limited 2013</a:t>
            </a:r>
            <a:endParaRPr lang="en-GB" altLang="en-US" sz="800" dirty="0"/>
          </a:p>
        </p:txBody>
      </p:sp>
      <p:sp>
        <p:nvSpPr>
          <p:cNvPr id="8" name="Slide Number Placeholder 5">
            <a:extLst>
              <a:ext uri="{FF2B5EF4-FFF2-40B4-BE49-F238E27FC236}">
                <a16:creationId xmlns:a16="http://schemas.microsoft.com/office/drawing/2014/main" id="{49EDCEDB-BC6D-4588-B62D-E297C3288852}"/>
              </a:ext>
            </a:extLst>
          </p:cNvPr>
          <p:cNvSpPr txBox="1">
            <a:spLocks/>
          </p:cNvSpPr>
          <p:nvPr userDrawn="1"/>
        </p:nvSpPr>
        <p:spPr>
          <a:xfrm>
            <a:off x="11472597" y="1"/>
            <a:ext cx="973667" cy="339725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9pPr>
          </a:lstStyle>
          <a:p>
            <a:pPr>
              <a:defRPr/>
            </a:pPr>
            <a:fld id="{6550E941-99E4-4403-A917-B30FF69A9617}" type="slidenum">
              <a:rPr lang="en-GB" altLang="en-US" sz="800" smtClean="0"/>
              <a:pPr>
                <a:defRPr/>
              </a:pPr>
              <a:t>‹#›</a:t>
            </a:fld>
            <a:endParaRPr lang="en-GB" altLang="en-US" sz="800"/>
          </a:p>
        </p:txBody>
      </p:sp>
    </p:spTree>
    <p:extLst>
      <p:ext uri="{BB962C8B-B14F-4D97-AF65-F5344CB8AC3E}">
        <p14:creationId xmlns:p14="http://schemas.microsoft.com/office/powerpoint/2010/main" val="337835241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600" y="2174876"/>
            <a:ext cx="5386917" cy="3414365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68" y="2174876"/>
            <a:ext cx="5389033" cy="3414365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334433" y="6524626"/>
            <a:ext cx="1295400" cy="21907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53B735-BACA-4CF9-84E6-D7AD67CD6A41}" type="datetime1">
              <a:rPr lang="en-GB" altLang="en-US"/>
              <a:pPr>
                <a:defRPr/>
              </a:pPr>
              <a:t>15/10/2024</a:t>
            </a:fld>
            <a:endParaRPr lang="en-GB" altLang="en-US"/>
          </a:p>
        </p:txBody>
      </p:sp>
      <p:sp>
        <p:nvSpPr>
          <p:cNvPr id="8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xfrm>
            <a:off x="10608733" y="6381751"/>
            <a:ext cx="973667" cy="3397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669F83E-C611-4B90-8FAE-1379528B23C3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  <p:sp>
        <p:nvSpPr>
          <p:cNvPr id="9" name="Text Box 11"/>
          <p:cNvSpPr txBox="1">
            <a:spLocks noChangeArrowheads="1"/>
          </p:cNvSpPr>
          <p:nvPr userDrawn="1"/>
        </p:nvSpPr>
        <p:spPr bwMode="auto">
          <a:xfrm>
            <a:off x="2" y="1"/>
            <a:ext cx="5999989" cy="3397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>
              <a:defRPr/>
            </a:pPr>
            <a:r>
              <a:rPr lang="en-IN" altLang="en-US" sz="800" dirty="0"/>
              <a:t>Glen Arnold, </a:t>
            </a:r>
            <a:r>
              <a:rPr lang="en-US" altLang="en-US" sz="800" i="1" dirty="0"/>
              <a:t>Corporate Financial Management</a:t>
            </a:r>
            <a:r>
              <a:rPr lang="en-US" altLang="en-US" sz="800" dirty="0"/>
              <a:t>, 5</a:t>
            </a:r>
            <a:r>
              <a:rPr lang="en-US" altLang="en-US" sz="800" baseline="30000" dirty="0"/>
              <a:t>th</a:t>
            </a:r>
            <a:r>
              <a:rPr lang="en-US" altLang="en-US" sz="800" dirty="0"/>
              <a:t>  Edition © Pearson Education Limited 2013</a:t>
            </a:r>
            <a:endParaRPr lang="en-GB" altLang="en-US" sz="800" dirty="0"/>
          </a:p>
        </p:txBody>
      </p:sp>
      <p:sp>
        <p:nvSpPr>
          <p:cNvPr id="10" name="Slide Number Placeholder 5">
            <a:extLst>
              <a:ext uri="{FF2B5EF4-FFF2-40B4-BE49-F238E27FC236}">
                <a16:creationId xmlns:a16="http://schemas.microsoft.com/office/drawing/2014/main" id="{49EDCEDB-BC6D-4588-B62D-E297C3288852}"/>
              </a:ext>
            </a:extLst>
          </p:cNvPr>
          <p:cNvSpPr txBox="1">
            <a:spLocks/>
          </p:cNvSpPr>
          <p:nvPr userDrawn="1"/>
        </p:nvSpPr>
        <p:spPr>
          <a:xfrm>
            <a:off x="11472597" y="1"/>
            <a:ext cx="973667" cy="339725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9pPr>
          </a:lstStyle>
          <a:p>
            <a:pPr>
              <a:defRPr/>
            </a:pPr>
            <a:fld id="{6550E941-99E4-4403-A917-B30FF69A9617}" type="slidenum">
              <a:rPr lang="en-GB" altLang="en-US" sz="800" smtClean="0"/>
              <a:pPr>
                <a:defRPr/>
              </a:pPr>
              <a:t>‹#›</a:t>
            </a:fld>
            <a:endParaRPr lang="en-GB" altLang="en-US" sz="800"/>
          </a:p>
        </p:txBody>
      </p:sp>
    </p:spTree>
    <p:extLst>
      <p:ext uri="{BB962C8B-B14F-4D97-AF65-F5344CB8AC3E}">
        <p14:creationId xmlns:p14="http://schemas.microsoft.com/office/powerpoint/2010/main" val="342045588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334433" y="6524626"/>
            <a:ext cx="1295400" cy="21907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58B45E6-64D3-4C5F-BDB6-A1B894EEEA29}" type="datetime1">
              <a:rPr lang="en-GB" altLang="en-US"/>
              <a:pPr>
                <a:defRPr/>
              </a:pPr>
              <a:t>15/10/2024</a:t>
            </a:fld>
            <a:endParaRPr lang="en-GB" altLang="en-US"/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xfrm>
            <a:off x="10608733" y="6381751"/>
            <a:ext cx="973667" cy="3397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AF5663D-1B9D-48C8-BD8E-835F92F174D7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  <p:sp>
        <p:nvSpPr>
          <p:cNvPr id="5" name="Text Box 11"/>
          <p:cNvSpPr txBox="1">
            <a:spLocks noChangeArrowheads="1"/>
          </p:cNvSpPr>
          <p:nvPr userDrawn="1"/>
        </p:nvSpPr>
        <p:spPr bwMode="auto">
          <a:xfrm>
            <a:off x="2" y="1"/>
            <a:ext cx="5999989" cy="3397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>
              <a:defRPr/>
            </a:pPr>
            <a:r>
              <a:rPr lang="en-IN" altLang="en-US" sz="800" dirty="0"/>
              <a:t>Glen Arnold, </a:t>
            </a:r>
            <a:r>
              <a:rPr lang="en-US" altLang="en-US" sz="800" i="1" dirty="0"/>
              <a:t>Corporate Financial Management</a:t>
            </a:r>
            <a:r>
              <a:rPr lang="en-US" altLang="en-US" sz="800" dirty="0"/>
              <a:t>, 5</a:t>
            </a:r>
            <a:r>
              <a:rPr lang="en-US" altLang="en-US" sz="800" baseline="30000" dirty="0"/>
              <a:t>th</a:t>
            </a:r>
            <a:r>
              <a:rPr lang="en-US" altLang="en-US" sz="800" dirty="0"/>
              <a:t>  Edition © Pearson Education Limited 2013</a:t>
            </a:r>
            <a:endParaRPr lang="en-GB" altLang="en-US" sz="800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9EDCEDB-BC6D-4588-B62D-E297C3288852}"/>
              </a:ext>
            </a:extLst>
          </p:cNvPr>
          <p:cNvSpPr txBox="1">
            <a:spLocks/>
          </p:cNvSpPr>
          <p:nvPr userDrawn="1"/>
        </p:nvSpPr>
        <p:spPr>
          <a:xfrm>
            <a:off x="11472597" y="1"/>
            <a:ext cx="973667" cy="339725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9pPr>
          </a:lstStyle>
          <a:p>
            <a:pPr>
              <a:defRPr/>
            </a:pPr>
            <a:fld id="{6550E941-99E4-4403-A917-B30FF69A9617}" type="slidenum">
              <a:rPr lang="en-GB" altLang="en-US" sz="800" smtClean="0"/>
              <a:pPr>
                <a:defRPr/>
              </a:pPr>
              <a:t>‹#›</a:t>
            </a:fld>
            <a:endParaRPr lang="en-GB" altLang="en-US" sz="800"/>
          </a:p>
        </p:txBody>
      </p:sp>
    </p:spTree>
    <p:extLst>
      <p:ext uri="{BB962C8B-B14F-4D97-AF65-F5344CB8AC3E}">
        <p14:creationId xmlns:p14="http://schemas.microsoft.com/office/powerpoint/2010/main" val="1815684177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334433" y="6524626"/>
            <a:ext cx="1295400" cy="21907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30023C4-5528-489E-A726-D14A340FF59E}" type="datetime1">
              <a:rPr lang="en-GB" altLang="en-US"/>
              <a:pPr>
                <a:defRPr/>
              </a:pPr>
              <a:t>15/10/2024</a:t>
            </a:fld>
            <a:endParaRPr lang="en-GB" altLang="en-US"/>
          </a:p>
        </p:txBody>
      </p:sp>
      <p:sp>
        <p:nvSpPr>
          <p:cNvPr id="3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xfrm>
            <a:off x="10608733" y="6381751"/>
            <a:ext cx="973667" cy="3397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A1819AB-B9DA-41D7-8C91-5DE9528F5AA4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  <p:sp>
        <p:nvSpPr>
          <p:cNvPr id="4" name="Text Box 11"/>
          <p:cNvSpPr txBox="1">
            <a:spLocks noChangeArrowheads="1"/>
          </p:cNvSpPr>
          <p:nvPr userDrawn="1"/>
        </p:nvSpPr>
        <p:spPr bwMode="auto">
          <a:xfrm>
            <a:off x="2" y="1"/>
            <a:ext cx="5999989" cy="3397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>
              <a:defRPr/>
            </a:pPr>
            <a:r>
              <a:rPr lang="en-IN" altLang="en-US" sz="800" dirty="0"/>
              <a:t>Glen Arnold, </a:t>
            </a:r>
            <a:r>
              <a:rPr lang="en-US" altLang="en-US" sz="800" i="1" dirty="0"/>
              <a:t>Corporate Financial Management</a:t>
            </a:r>
            <a:r>
              <a:rPr lang="en-US" altLang="en-US" sz="800" dirty="0"/>
              <a:t>, 5</a:t>
            </a:r>
            <a:r>
              <a:rPr lang="en-US" altLang="en-US" sz="800" baseline="30000" dirty="0"/>
              <a:t>th</a:t>
            </a:r>
            <a:r>
              <a:rPr lang="en-US" altLang="en-US" sz="800" dirty="0"/>
              <a:t>  Edition © Pearson Education Limited 2013</a:t>
            </a:r>
            <a:endParaRPr lang="en-GB" altLang="en-US" sz="800" dirty="0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49EDCEDB-BC6D-4588-B62D-E297C3288852}"/>
              </a:ext>
            </a:extLst>
          </p:cNvPr>
          <p:cNvSpPr txBox="1">
            <a:spLocks/>
          </p:cNvSpPr>
          <p:nvPr userDrawn="1"/>
        </p:nvSpPr>
        <p:spPr>
          <a:xfrm>
            <a:off x="11472597" y="1"/>
            <a:ext cx="973667" cy="339725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9pPr>
          </a:lstStyle>
          <a:p>
            <a:pPr>
              <a:defRPr/>
            </a:pPr>
            <a:fld id="{6550E941-99E4-4403-A917-B30FF69A9617}" type="slidenum">
              <a:rPr lang="en-GB" altLang="en-US" sz="800" smtClean="0"/>
              <a:pPr>
                <a:defRPr/>
              </a:pPr>
              <a:t>‹#›</a:t>
            </a:fld>
            <a:endParaRPr lang="en-GB" altLang="en-US" sz="800"/>
          </a:p>
        </p:txBody>
      </p:sp>
    </p:spTree>
    <p:extLst>
      <p:ext uri="{BB962C8B-B14F-4D97-AF65-F5344CB8AC3E}">
        <p14:creationId xmlns:p14="http://schemas.microsoft.com/office/powerpoint/2010/main" val="4117294202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17217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029891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334433" y="6524626"/>
            <a:ext cx="1295400" cy="21907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AF297A0-C124-4ADC-9EF2-B843F7980417}" type="datetime1">
              <a:rPr lang="en-GB" altLang="en-US"/>
              <a:pPr>
                <a:defRPr/>
              </a:pPr>
              <a:t>15/10/2024</a:t>
            </a:fld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xfrm>
            <a:off x="10608733" y="6381751"/>
            <a:ext cx="973667" cy="3397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F707D33-CDDE-408A-A9D9-8533BBB69567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  <p:sp>
        <p:nvSpPr>
          <p:cNvPr id="7" name="Text Box 11"/>
          <p:cNvSpPr txBox="1">
            <a:spLocks noChangeArrowheads="1"/>
          </p:cNvSpPr>
          <p:nvPr userDrawn="1"/>
        </p:nvSpPr>
        <p:spPr bwMode="auto">
          <a:xfrm>
            <a:off x="2" y="1"/>
            <a:ext cx="5999989" cy="3397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>
              <a:defRPr/>
            </a:pPr>
            <a:r>
              <a:rPr lang="en-IN" altLang="en-US" sz="800" dirty="0"/>
              <a:t>Glen Arnold, </a:t>
            </a:r>
            <a:r>
              <a:rPr lang="en-US" altLang="en-US" sz="800" i="1" dirty="0"/>
              <a:t>Corporate Financial Management</a:t>
            </a:r>
            <a:r>
              <a:rPr lang="en-US" altLang="en-US" sz="800" dirty="0"/>
              <a:t>, 5</a:t>
            </a:r>
            <a:r>
              <a:rPr lang="en-US" altLang="en-US" sz="800" baseline="30000" dirty="0"/>
              <a:t>th</a:t>
            </a:r>
            <a:r>
              <a:rPr lang="en-US" altLang="en-US" sz="800" dirty="0"/>
              <a:t>  Edition © Pearson Education Limited 2013</a:t>
            </a:r>
            <a:endParaRPr lang="en-GB" altLang="en-US" sz="800" dirty="0"/>
          </a:p>
        </p:txBody>
      </p:sp>
      <p:sp>
        <p:nvSpPr>
          <p:cNvPr id="8" name="Slide Number Placeholder 5">
            <a:extLst>
              <a:ext uri="{FF2B5EF4-FFF2-40B4-BE49-F238E27FC236}">
                <a16:creationId xmlns:a16="http://schemas.microsoft.com/office/drawing/2014/main" id="{49EDCEDB-BC6D-4588-B62D-E297C3288852}"/>
              </a:ext>
            </a:extLst>
          </p:cNvPr>
          <p:cNvSpPr txBox="1">
            <a:spLocks/>
          </p:cNvSpPr>
          <p:nvPr userDrawn="1"/>
        </p:nvSpPr>
        <p:spPr>
          <a:xfrm>
            <a:off x="11472597" y="1"/>
            <a:ext cx="973667" cy="339725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9pPr>
          </a:lstStyle>
          <a:p>
            <a:pPr>
              <a:defRPr/>
            </a:pPr>
            <a:fld id="{6550E941-99E4-4403-A917-B30FF69A9617}" type="slidenum">
              <a:rPr lang="en-GB" altLang="en-US" sz="800" smtClean="0"/>
              <a:pPr>
                <a:defRPr/>
              </a:pPr>
              <a:t>‹#›</a:t>
            </a:fld>
            <a:endParaRPr lang="en-GB" altLang="en-US" sz="800"/>
          </a:p>
        </p:txBody>
      </p:sp>
    </p:spTree>
    <p:extLst>
      <p:ext uri="{BB962C8B-B14F-4D97-AF65-F5344CB8AC3E}">
        <p14:creationId xmlns:p14="http://schemas.microsoft.com/office/powerpoint/2010/main" val="3646447915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89717" y="4509120"/>
            <a:ext cx="73152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389717" y="612776"/>
            <a:ext cx="7315200" cy="3824337"/>
          </a:xfrm>
          <a:prstGeom prst="rect">
            <a:avLst/>
          </a:prstGeo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389717" y="5157192"/>
            <a:ext cx="7315200" cy="43204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334433" y="6524626"/>
            <a:ext cx="1295400" cy="21907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BFE7C81-BC59-49C4-B970-6020E639505B}" type="datetime1">
              <a:rPr lang="en-GB" altLang="en-US"/>
              <a:pPr>
                <a:defRPr/>
              </a:pPr>
              <a:t>15/10/2024</a:t>
            </a:fld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xfrm>
            <a:off x="10608733" y="6381751"/>
            <a:ext cx="973667" cy="3397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C564236-0921-40F4-A526-D08299A9CEDF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  <p:sp>
        <p:nvSpPr>
          <p:cNvPr id="7" name="Text Box 11"/>
          <p:cNvSpPr txBox="1">
            <a:spLocks noChangeArrowheads="1"/>
          </p:cNvSpPr>
          <p:nvPr userDrawn="1"/>
        </p:nvSpPr>
        <p:spPr bwMode="auto">
          <a:xfrm>
            <a:off x="2" y="1"/>
            <a:ext cx="5999989" cy="3397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>
              <a:defRPr/>
            </a:pPr>
            <a:r>
              <a:rPr lang="en-IN" altLang="en-US" sz="800" dirty="0"/>
              <a:t>Glen Arnold, </a:t>
            </a:r>
            <a:r>
              <a:rPr lang="en-US" altLang="en-US" sz="800" i="1" dirty="0"/>
              <a:t>Corporate Financial Management</a:t>
            </a:r>
            <a:r>
              <a:rPr lang="en-US" altLang="en-US" sz="800" dirty="0"/>
              <a:t>, 5</a:t>
            </a:r>
            <a:r>
              <a:rPr lang="en-US" altLang="en-US" sz="800" baseline="30000" dirty="0"/>
              <a:t>th</a:t>
            </a:r>
            <a:r>
              <a:rPr lang="en-US" altLang="en-US" sz="800" dirty="0"/>
              <a:t>  Edition © Pearson Education Limited 2013</a:t>
            </a:r>
            <a:endParaRPr lang="en-GB" altLang="en-US" sz="800" dirty="0"/>
          </a:p>
        </p:txBody>
      </p:sp>
      <p:sp>
        <p:nvSpPr>
          <p:cNvPr id="8" name="Slide Number Placeholder 5">
            <a:extLst>
              <a:ext uri="{FF2B5EF4-FFF2-40B4-BE49-F238E27FC236}">
                <a16:creationId xmlns:a16="http://schemas.microsoft.com/office/drawing/2014/main" id="{49EDCEDB-BC6D-4588-B62D-E297C3288852}"/>
              </a:ext>
            </a:extLst>
          </p:cNvPr>
          <p:cNvSpPr txBox="1">
            <a:spLocks/>
          </p:cNvSpPr>
          <p:nvPr userDrawn="1"/>
        </p:nvSpPr>
        <p:spPr>
          <a:xfrm>
            <a:off x="11472597" y="1"/>
            <a:ext cx="973667" cy="339725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9pPr>
          </a:lstStyle>
          <a:p>
            <a:pPr>
              <a:defRPr/>
            </a:pPr>
            <a:fld id="{6550E941-99E4-4403-A917-B30FF69A9617}" type="slidenum">
              <a:rPr lang="en-GB" altLang="en-US" sz="800" smtClean="0"/>
              <a:pPr>
                <a:defRPr/>
              </a:pPr>
              <a:t>‹#›</a:t>
            </a:fld>
            <a:endParaRPr lang="en-GB" altLang="en-US" sz="800"/>
          </a:p>
        </p:txBody>
      </p:sp>
    </p:spTree>
    <p:extLst>
      <p:ext uri="{BB962C8B-B14F-4D97-AF65-F5344CB8AC3E}">
        <p14:creationId xmlns:p14="http://schemas.microsoft.com/office/powerpoint/2010/main" val="3125584420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1600200"/>
            <a:ext cx="10972800" cy="39163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334433" y="6524626"/>
            <a:ext cx="1295400" cy="21907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12EEDF0-64B3-49F7-80EF-7E736BE598CD}" type="datetime1">
              <a:rPr lang="en-GB" altLang="en-US"/>
              <a:pPr>
                <a:defRPr/>
              </a:pPr>
              <a:t>15/10/2024</a:t>
            </a:fld>
            <a:endParaRPr lang="en-GB" altLang="en-US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xfrm>
            <a:off x="10608733" y="6381751"/>
            <a:ext cx="973667" cy="3397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05FFBAA-7097-4EBF-8EC8-BA13F122F32E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  <p:sp>
        <p:nvSpPr>
          <p:cNvPr id="6" name="Text Box 11"/>
          <p:cNvSpPr txBox="1">
            <a:spLocks noChangeArrowheads="1"/>
          </p:cNvSpPr>
          <p:nvPr userDrawn="1"/>
        </p:nvSpPr>
        <p:spPr bwMode="auto">
          <a:xfrm>
            <a:off x="2" y="1"/>
            <a:ext cx="5999989" cy="3397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>
              <a:defRPr/>
            </a:pPr>
            <a:r>
              <a:rPr lang="en-IN" altLang="en-US" sz="800" dirty="0"/>
              <a:t>Glen Arnold, </a:t>
            </a:r>
            <a:r>
              <a:rPr lang="en-US" altLang="en-US" sz="800" i="1" dirty="0"/>
              <a:t>Corporate Financial Management</a:t>
            </a:r>
            <a:r>
              <a:rPr lang="en-US" altLang="en-US" sz="800" dirty="0"/>
              <a:t>, 5</a:t>
            </a:r>
            <a:r>
              <a:rPr lang="en-US" altLang="en-US" sz="800" baseline="30000" dirty="0"/>
              <a:t>th</a:t>
            </a:r>
            <a:r>
              <a:rPr lang="en-US" altLang="en-US" sz="800" dirty="0"/>
              <a:t>  Edition © Pearson Education Limited 2013</a:t>
            </a:r>
            <a:endParaRPr lang="en-GB" altLang="en-US" sz="800" dirty="0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49EDCEDB-BC6D-4588-B62D-E297C3288852}"/>
              </a:ext>
            </a:extLst>
          </p:cNvPr>
          <p:cNvSpPr txBox="1">
            <a:spLocks/>
          </p:cNvSpPr>
          <p:nvPr userDrawn="1"/>
        </p:nvSpPr>
        <p:spPr>
          <a:xfrm>
            <a:off x="11472597" y="1"/>
            <a:ext cx="973667" cy="339725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9pPr>
          </a:lstStyle>
          <a:p>
            <a:pPr>
              <a:defRPr/>
            </a:pPr>
            <a:fld id="{6550E941-99E4-4403-A917-B30FF69A9617}" type="slidenum">
              <a:rPr lang="en-GB" altLang="en-US" sz="800" smtClean="0"/>
              <a:pPr>
                <a:defRPr/>
              </a:pPr>
              <a:t>‹#›</a:t>
            </a:fld>
            <a:endParaRPr lang="en-GB" altLang="en-US" sz="800"/>
          </a:p>
        </p:txBody>
      </p:sp>
    </p:spTree>
    <p:extLst>
      <p:ext uri="{BB962C8B-B14F-4D97-AF65-F5344CB8AC3E}">
        <p14:creationId xmlns:p14="http://schemas.microsoft.com/office/powerpoint/2010/main" val="3114974951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242594"/>
          </a:xfrm>
          <a:prstGeom prst="rect">
            <a:avLst/>
          </a:prstGeo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242594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334433" y="6524626"/>
            <a:ext cx="1295400" cy="21907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F471B8D-6ACC-4BC6-87AC-49C3135EE585}" type="datetime1">
              <a:rPr lang="en-GB" altLang="en-US"/>
              <a:pPr>
                <a:defRPr/>
              </a:pPr>
              <a:t>15/10/2024</a:t>
            </a:fld>
            <a:endParaRPr lang="en-GB" altLang="en-US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xfrm>
            <a:off x="10608733" y="6381751"/>
            <a:ext cx="973667" cy="3397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F27268F-FCE8-404C-B794-14F77261286D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  <p:sp>
        <p:nvSpPr>
          <p:cNvPr id="6" name="Text Box 11"/>
          <p:cNvSpPr txBox="1">
            <a:spLocks noChangeArrowheads="1"/>
          </p:cNvSpPr>
          <p:nvPr userDrawn="1"/>
        </p:nvSpPr>
        <p:spPr bwMode="auto">
          <a:xfrm>
            <a:off x="2" y="1"/>
            <a:ext cx="5999989" cy="3397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>
              <a:defRPr/>
            </a:pPr>
            <a:r>
              <a:rPr lang="en-IN" altLang="en-US" sz="800" dirty="0"/>
              <a:t>Glen Arnold, </a:t>
            </a:r>
            <a:r>
              <a:rPr lang="en-US" altLang="en-US" sz="800" i="1" dirty="0"/>
              <a:t>Corporate Financial Management</a:t>
            </a:r>
            <a:r>
              <a:rPr lang="en-US" altLang="en-US" sz="800" dirty="0"/>
              <a:t>, 5</a:t>
            </a:r>
            <a:r>
              <a:rPr lang="en-US" altLang="en-US" sz="800" baseline="30000" dirty="0"/>
              <a:t>th</a:t>
            </a:r>
            <a:r>
              <a:rPr lang="en-US" altLang="en-US" sz="800" dirty="0"/>
              <a:t>  Edition © Pearson Education Limited 2013</a:t>
            </a:r>
            <a:endParaRPr lang="en-GB" altLang="en-US" sz="800" dirty="0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49EDCEDB-BC6D-4588-B62D-E297C3288852}"/>
              </a:ext>
            </a:extLst>
          </p:cNvPr>
          <p:cNvSpPr txBox="1">
            <a:spLocks/>
          </p:cNvSpPr>
          <p:nvPr userDrawn="1"/>
        </p:nvSpPr>
        <p:spPr>
          <a:xfrm>
            <a:off x="11472597" y="1"/>
            <a:ext cx="973667" cy="339725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9pPr>
          </a:lstStyle>
          <a:p>
            <a:pPr>
              <a:defRPr/>
            </a:pPr>
            <a:fld id="{6550E941-99E4-4403-A917-B30FF69A9617}" type="slidenum">
              <a:rPr lang="en-GB" altLang="en-US" sz="800" smtClean="0"/>
              <a:pPr>
                <a:defRPr/>
              </a:pPr>
              <a:t>‹#›</a:t>
            </a:fld>
            <a:endParaRPr lang="en-GB" altLang="en-US" sz="800"/>
          </a:p>
        </p:txBody>
      </p:sp>
    </p:spTree>
    <p:extLst>
      <p:ext uri="{BB962C8B-B14F-4D97-AF65-F5344CB8AC3E}">
        <p14:creationId xmlns:p14="http://schemas.microsoft.com/office/powerpoint/2010/main" val="989993569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bl">
  <p:cSld name="Title and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able Placeholder 2"/>
          <p:cNvSpPr>
            <a:spLocks noGrp="1"/>
          </p:cNvSpPr>
          <p:nvPr>
            <p:ph type="tbl" idx="1"/>
          </p:nvPr>
        </p:nvSpPr>
        <p:spPr>
          <a:xfrm>
            <a:off x="609600" y="1600201"/>
            <a:ext cx="10972800" cy="4525963"/>
          </a:xfrm>
        </p:spPr>
        <p:txBody>
          <a:bodyPr/>
          <a:lstStyle/>
          <a:p>
            <a:pPr lvl="0"/>
            <a:endParaRPr lang="en-GB" noProof="0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C107EFD-A413-40D9-8B6D-6CF5024404BB}" type="slidenum">
              <a:rPr lang="en-GB" altLang="en-US"/>
              <a:pPr/>
              <a:t>‹#›</a:t>
            </a:fld>
            <a:endParaRPr lang="en-GB" altLang="en-US"/>
          </a:p>
        </p:txBody>
      </p:sp>
      <p:sp>
        <p:nvSpPr>
          <p:cNvPr id="7" name="Text Box 11"/>
          <p:cNvSpPr txBox="1">
            <a:spLocks noChangeArrowheads="1"/>
          </p:cNvSpPr>
          <p:nvPr userDrawn="1"/>
        </p:nvSpPr>
        <p:spPr bwMode="auto">
          <a:xfrm>
            <a:off x="2" y="1"/>
            <a:ext cx="5999989" cy="3397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>
              <a:defRPr/>
            </a:pPr>
            <a:r>
              <a:rPr lang="en-IN" altLang="en-US" sz="800" dirty="0"/>
              <a:t>Glen Arnold, </a:t>
            </a:r>
            <a:r>
              <a:rPr lang="en-US" altLang="en-US" sz="800" i="1" dirty="0"/>
              <a:t>Corporate Financial Management</a:t>
            </a:r>
            <a:r>
              <a:rPr lang="en-US" altLang="en-US" sz="800" dirty="0"/>
              <a:t>, 5</a:t>
            </a:r>
            <a:r>
              <a:rPr lang="en-US" altLang="en-US" sz="800" baseline="30000" dirty="0"/>
              <a:t>th</a:t>
            </a:r>
            <a:r>
              <a:rPr lang="en-US" altLang="en-US" sz="800" dirty="0"/>
              <a:t>  Edition © Pearson Education Limited 2013</a:t>
            </a:r>
            <a:endParaRPr lang="en-GB" altLang="en-US" sz="800" dirty="0"/>
          </a:p>
        </p:txBody>
      </p:sp>
      <p:sp>
        <p:nvSpPr>
          <p:cNvPr id="8" name="Slide Number Placeholder 5">
            <a:extLst>
              <a:ext uri="{FF2B5EF4-FFF2-40B4-BE49-F238E27FC236}">
                <a16:creationId xmlns:a16="http://schemas.microsoft.com/office/drawing/2014/main" id="{49EDCEDB-BC6D-4588-B62D-E297C3288852}"/>
              </a:ext>
            </a:extLst>
          </p:cNvPr>
          <p:cNvSpPr txBox="1">
            <a:spLocks/>
          </p:cNvSpPr>
          <p:nvPr userDrawn="1"/>
        </p:nvSpPr>
        <p:spPr>
          <a:xfrm>
            <a:off x="11472597" y="1"/>
            <a:ext cx="973667" cy="339725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9pPr>
          </a:lstStyle>
          <a:p>
            <a:pPr>
              <a:defRPr/>
            </a:pPr>
            <a:fld id="{6550E941-99E4-4403-A917-B30FF69A9617}" type="slidenum">
              <a:rPr lang="en-GB" altLang="en-US" sz="800" smtClean="0"/>
              <a:pPr>
                <a:defRPr/>
              </a:pPr>
              <a:t>‹#›</a:t>
            </a:fld>
            <a:endParaRPr lang="en-GB" altLang="en-US" sz="800"/>
          </a:p>
        </p:txBody>
      </p:sp>
    </p:spTree>
    <p:extLst>
      <p:ext uri="{BB962C8B-B14F-4D97-AF65-F5344CB8AC3E}">
        <p14:creationId xmlns:p14="http://schemas.microsoft.com/office/powerpoint/2010/main" val="1743298096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8AF844A-97AA-4F97-815A-EBFC2DB0CED3}" type="slidenum">
              <a:rPr lang="en-GB" altLang="en-US"/>
              <a:pPr/>
              <a:t>‹#›</a:t>
            </a:fld>
            <a:endParaRPr lang="en-GB" altLang="en-US"/>
          </a:p>
        </p:txBody>
      </p:sp>
      <p:sp>
        <p:nvSpPr>
          <p:cNvPr id="8" name="Text Box 11"/>
          <p:cNvSpPr txBox="1">
            <a:spLocks noChangeArrowheads="1"/>
          </p:cNvSpPr>
          <p:nvPr userDrawn="1"/>
        </p:nvSpPr>
        <p:spPr bwMode="auto">
          <a:xfrm>
            <a:off x="2" y="1"/>
            <a:ext cx="5999989" cy="3397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>
              <a:defRPr/>
            </a:pPr>
            <a:r>
              <a:rPr lang="en-IN" altLang="en-US" sz="800" dirty="0"/>
              <a:t>Glen Arnold, </a:t>
            </a:r>
            <a:r>
              <a:rPr lang="en-US" altLang="en-US" sz="800" i="1" dirty="0"/>
              <a:t>Corporate Financial Management</a:t>
            </a:r>
            <a:r>
              <a:rPr lang="en-US" altLang="en-US" sz="800" dirty="0"/>
              <a:t>, 5</a:t>
            </a:r>
            <a:r>
              <a:rPr lang="en-US" altLang="en-US" sz="800" baseline="30000" dirty="0"/>
              <a:t>th</a:t>
            </a:r>
            <a:r>
              <a:rPr lang="en-US" altLang="en-US" sz="800" dirty="0"/>
              <a:t>  Edition © Pearson Education Limited 2013</a:t>
            </a:r>
            <a:endParaRPr lang="en-GB" altLang="en-US" sz="800" dirty="0"/>
          </a:p>
        </p:txBody>
      </p:sp>
      <p:sp>
        <p:nvSpPr>
          <p:cNvPr id="9" name="Slide Number Placeholder 5">
            <a:extLst>
              <a:ext uri="{FF2B5EF4-FFF2-40B4-BE49-F238E27FC236}">
                <a16:creationId xmlns:a16="http://schemas.microsoft.com/office/drawing/2014/main" id="{49EDCEDB-BC6D-4588-B62D-E297C3288852}"/>
              </a:ext>
            </a:extLst>
          </p:cNvPr>
          <p:cNvSpPr txBox="1">
            <a:spLocks/>
          </p:cNvSpPr>
          <p:nvPr userDrawn="1"/>
        </p:nvSpPr>
        <p:spPr>
          <a:xfrm>
            <a:off x="11472597" y="1"/>
            <a:ext cx="973667" cy="339725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9pPr>
          </a:lstStyle>
          <a:p>
            <a:pPr>
              <a:defRPr/>
            </a:pPr>
            <a:fld id="{6550E941-99E4-4403-A917-B30FF69A9617}" type="slidenum">
              <a:rPr lang="en-GB" altLang="en-US" sz="800" smtClean="0"/>
              <a:pPr>
                <a:defRPr/>
              </a:pPr>
              <a:t>‹#›</a:t>
            </a:fld>
            <a:endParaRPr lang="en-GB" altLang="en-US" sz="800"/>
          </a:p>
        </p:txBody>
      </p:sp>
    </p:spTree>
    <p:extLst>
      <p:ext uri="{BB962C8B-B14F-4D97-AF65-F5344CB8AC3E}">
        <p14:creationId xmlns:p14="http://schemas.microsoft.com/office/powerpoint/2010/main" val="117175862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slideLayout" Target="../slideLayouts/slideLayout24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slideLayout" Target="../slideLayouts/slideLayout23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5" Type="http://schemas.openxmlformats.org/officeDocument/2006/relationships/image" Target="../media/image1.jpeg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theme" Target="../theme/theme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1FC2E0CE-4010-4D19-A805-059E3FE39F1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6A3EE43-27F0-41CE-86A9-8C765F6150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66DD289-C8EB-4A35-97F1-65D86595F3F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C1EB576-7AA4-47EC-AF8B-4F62EF473663}" type="datetimeFigureOut">
              <a:rPr lang="en-GB" smtClean="0"/>
              <a:t>15/10/2024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8F696F1-2AD4-4DD5-8D78-CBE9A93A637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094CDD2-509B-4211-AAA7-D4F00A052B8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449F772-B7C6-4C16-8340-307070D6813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1133946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5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79223890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</p:sldLayoutIdLst>
  <p:hf hdr="0" ftr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itle 1"/>
          <p:cNvSpPr>
            <a:spLocks noGrp="1"/>
          </p:cNvSpPr>
          <p:nvPr>
            <p:ph type="ctrTitle"/>
          </p:nvPr>
        </p:nvSpPr>
        <p:spPr>
          <a:xfrm>
            <a:off x="2208213" y="908050"/>
            <a:ext cx="7772400" cy="1235066"/>
          </a:xfrm>
        </p:spPr>
        <p:txBody>
          <a:bodyPr/>
          <a:lstStyle/>
          <a:p>
            <a:pPr eaLnBrk="1" hangingPunct="1"/>
            <a:r>
              <a:rPr lang="en-GB" altLang="en-US" b="1" dirty="0">
                <a:solidFill>
                  <a:schemeClr val="accent2"/>
                </a:solidFill>
              </a:rPr>
              <a:t>BA Business Management</a:t>
            </a:r>
          </a:p>
        </p:txBody>
      </p:sp>
      <p:sp>
        <p:nvSpPr>
          <p:cNvPr id="6147" name="Subtitle 4"/>
          <p:cNvSpPr>
            <a:spLocks noGrp="1"/>
          </p:cNvSpPr>
          <p:nvPr>
            <p:ph type="subTitle" idx="1"/>
          </p:nvPr>
        </p:nvSpPr>
        <p:spPr>
          <a:xfrm>
            <a:off x="2095472" y="1928803"/>
            <a:ext cx="7786742" cy="3357586"/>
          </a:xfrm>
        </p:spPr>
        <p:txBody>
          <a:bodyPr/>
          <a:lstStyle/>
          <a:p>
            <a:pPr eaLnBrk="1" hangingPunct="1"/>
            <a:r>
              <a:rPr lang="en-GB" altLang="en-US" sz="3600" b="1" dirty="0">
                <a:solidFill>
                  <a:schemeClr val="accent2"/>
                </a:solidFill>
              </a:rPr>
              <a:t>Management Economics LCBB5008</a:t>
            </a:r>
          </a:p>
          <a:p>
            <a:pPr eaLnBrk="1" hangingPunct="1"/>
            <a:endParaRPr lang="en-GB" altLang="en-US" dirty="0">
              <a:solidFill>
                <a:schemeClr val="accent2"/>
              </a:solidFill>
            </a:endParaRPr>
          </a:p>
          <a:p>
            <a:pPr eaLnBrk="1" hangingPunct="1"/>
            <a:r>
              <a:rPr lang="en-GB" altLang="en-US" b="1" dirty="0">
                <a:solidFill>
                  <a:schemeClr val="accent2"/>
                </a:solidFill>
              </a:rPr>
              <a:t>Week 6 Lesson 2</a:t>
            </a:r>
          </a:p>
          <a:p>
            <a:pPr eaLnBrk="1" hangingPunct="1"/>
            <a:endParaRPr lang="en-GB" altLang="en-US" dirty="0">
              <a:solidFill>
                <a:schemeClr val="accent2"/>
              </a:solidFill>
            </a:endParaRPr>
          </a:p>
          <a:p>
            <a:pPr eaLnBrk="1" hangingPunct="1"/>
            <a:r>
              <a:rPr lang="en-GB" altLang="en-US" sz="4800" b="1" dirty="0">
                <a:solidFill>
                  <a:schemeClr val="accent2"/>
                </a:solidFill>
              </a:rPr>
              <a:t>The Role of Monetary and Fiscal Policy</a:t>
            </a:r>
          </a:p>
        </p:txBody>
      </p:sp>
      <p:sp>
        <p:nvSpPr>
          <p:cNvPr id="6149" name="Slide Number Placeholder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9768408" y="6453337"/>
            <a:ext cx="730250" cy="3397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Myriad Pro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Myriad Pro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Myriad Pro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Myriad Pro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9pPr>
          </a:lstStyle>
          <a:p>
            <a:pPr eaLnBrk="0" fontAlgn="base" hangingPunct="0">
              <a:spcBef>
                <a:spcPct val="0"/>
              </a:spcBef>
              <a:spcAft>
                <a:spcPct val="0"/>
              </a:spcAft>
              <a:buNone/>
            </a:pPr>
            <a:fld id="{B6282CF4-F11D-4118-ADBB-5F84001E3BD5}" type="slidenum">
              <a:rPr lang="en-GB" altLang="en-US" sz="1200">
                <a:solidFill>
                  <a:srgbClr val="898989"/>
                </a:solidFill>
                <a:cs typeface="Arial" panose="020B0604020202020204" pitchFamily="34" charset="0"/>
              </a:rPr>
              <a:pPr eaLnBrk="0" fontAlgn="base" hangingPunct="0">
                <a:spcBef>
                  <a:spcPct val="0"/>
                </a:spcBef>
                <a:spcAft>
                  <a:spcPct val="0"/>
                </a:spcAft>
                <a:buNone/>
              </a:pPr>
              <a:t>1</a:t>
            </a:fld>
            <a:endParaRPr lang="en-GB" altLang="en-US" sz="1200" dirty="0">
              <a:solidFill>
                <a:srgbClr val="898989"/>
              </a:solidFill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1046772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A032B16-A4FC-4992-A1E5-6B8F57F1272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6199" y="3250130"/>
            <a:ext cx="12115801" cy="503679"/>
          </a:xfrm>
        </p:spPr>
        <p:txBody>
          <a:bodyPr>
            <a:noAutofit/>
          </a:bodyPr>
          <a:lstStyle/>
          <a:p>
            <a:pPr algn="l"/>
            <a:r>
              <a:rPr lang="en-US" sz="4800" b="1" dirty="0">
                <a:solidFill>
                  <a:srgbClr val="002060"/>
                </a:solidFill>
              </a:rPr>
              <a:t>At the end of this session you must understand: </a:t>
            </a:r>
            <a:br>
              <a:rPr lang="en-US" sz="4800" b="1" dirty="0">
                <a:solidFill>
                  <a:srgbClr val="002060"/>
                </a:solidFill>
              </a:rPr>
            </a:br>
            <a:br>
              <a:rPr lang="en-US" sz="4800" b="1" dirty="0">
                <a:solidFill>
                  <a:srgbClr val="002060"/>
                </a:solidFill>
              </a:rPr>
            </a:br>
            <a:r>
              <a:rPr lang="en-US" sz="3600" b="1" dirty="0">
                <a:solidFill>
                  <a:srgbClr val="002060"/>
                </a:solidFill>
              </a:rPr>
              <a:t>1. the role of monetary policy</a:t>
            </a:r>
            <a:br>
              <a:rPr lang="en-US" sz="3600" b="1" dirty="0">
                <a:solidFill>
                  <a:srgbClr val="002060"/>
                </a:solidFill>
              </a:rPr>
            </a:br>
            <a:r>
              <a:rPr lang="en-US" sz="3600" dirty="0">
                <a:solidFill>
                  <a:srgbClr val="002060"/>
                </a:solidFill>
              </a:rPr>
              <a:t>2</a:t>
            </a:r>
            <a:r>
              <a:rPr lang="en-US" sz="3600" b="1" dirty="0">
                <a:solidFill>
                  <a:srgbClr val="002060"/>
                </a:solidFill>
              </a:rPr>
              <a:t>. The role of fiscal policy</a:t>
            </a:r>
            <a:endParaRPr lang="en-GB" sz="4800" b="1" dirty="0">
              <a:solidFill>
                <a:srgbClr val="002060"/>
              </a:solidFill>
            </a:endParaRP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9F33731D-774F-49CF-9333-8E4FF0B9CB0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198521"/>
            <a:ext cx="12192000" cy="6801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499511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9F33731D-774F-49CF-9333-8E4FF0B9CB0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198521"/>
            <a:ext cx="12192000" cy="680127"/>
          </a:xfrm>
          <a:prstGeom prst="rect">
            <a:avLst/>
          </a:prstGeom>
        </p:spPr>
      </p:pic>
      <p:sp>
        <p:nvSpPr>
          <p:cNvPr id="7" name="Title 1">
            <a:extLst>
              <a:ext uri="{FF2B5EF4-FFF2-40B4-BE49-F238E27FC236}">
                <a16:creationId xmlns:a16="http://schemas.microsoft.com/office/drawing/2014/main" id="{148C72B4-B6A6-4605-B8E0-5B1BD8AAE773}"/>
              </a:ext>
            </a:extLst>
          </p:cNvPr>
          <p:cNvSpPr txBox="1">
            <a:spLocks/>
          </p:cNvSpPr>
          <p:nvPr/>
        </p:nvSpPr>
        <p:spPr>
          <a:xfrm>
            <a:off x="-59356" y="0"/>
            <a:ext cx="12310712" cy="680127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sz="4400" b="1" dirty="0">
                <a:solidFill>
                  <a:srgbClr val="002060"/>
                </a:solidFill>
              </a:rPr>
              <a:t>Objectives of government economic policy</a:t>
            </a:r>
            <a:endParaRPr lang="en-GB" sz="4400" b="1" dirty="0">
              <a:solidFill>
                <a:srgbClr val="002060"/>
              </a:solidFill>
            </a:endParaRPr>
          </a:p>
        </p:txBody>
      </p:sp>
      <p:graphicFrame>
        <p:nvGraphicFramePr>
          <p:cNvPr id="6" name="Diagram 5">
            <a:extLst>
              <a:ext uri="{FF2B5EF4-FFF2-40B4-BE49-F238E27FC236}">
                <a16:creationId xmlns:a16="http://schemas.microsoft.com/office/drawing/2014/main" id="{8E00FABD-E66F-4A52-BF8B-61E04E1AA3C1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835458786"/>
              </p:ext>
            </p:extLst>
          </p:nvPr>
        </p:nvGraphicFramePr>
        <p:xfrm>
          <a:off x="96253" y="596766"/>
          <a:ext cx="12021953" cy="55415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136615585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9F33731D-774F-49CF-9333-8E4FF0B9CB0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198521"/>
            <a:ext cx="12192000" cy="680127"/>
          </a:xfrm>
          <a:prstGeom prst="rect">
            <a:avLst/>
          </a:prstGeom>
        </p:spPr>
      </p:pic>
      <p:sp>
        <p:nvSpPr>
          <p:cNvPr id="7" name="Title 1">
            <a:extLst>
              <a:ext uri="{FF2B5EF4-FFF2-40B4-BE49-F238E27FC236}">
                <a16:creationId xmlns:a16="http://schemas.microsoft.com/office/drawing/2014/main" id="{148C72B4-B6A6-4605-B8E0-5B1BD8AAE773}"/>
              </a:ext>
            </a:extLst>
          </p:cNvPr>
          <p:cNvSpPr txBox="1">
            <a:spLocks/>
          </p:cNvSpPr>
          <p:nvPr/>
        </p:nvSpPr>
        <p:spPr>
          <a:xfrm>
            <a:off x="0" y="452058"/>
            <a:ext cx="8572501" cy="288039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sz="4800" b="1" dirty="0">
                <a:solidFill>
                  <a:srgbClr val="002060"/>
                </a:solidFill>
              </a:rPr>
              <a:t>Role of government </a:t>
            </a:r>
            <a:r>
              <a:rPr lang="en-US" sz="3200" b="1" dirty="0">
                <a:solidFill>
                  <a:srgbClr val="002060"/>
                </a:solidFill>
              </a:rPr>
              <a:t>- intervention</a:t>
            </a:r>
            <a:endParaRPr lang="en-GB" sz="4800" b="1" dirty="0">
              <a:solidFill>
                <a:srgbClr val="002060"/>
              </a:solidFill>
            </a:endParaRPr>
          </a:p>
        </p:txBody>
      </p:sp>
      <p:graphicFrame>
        <p:nvGraphicFramePr>
          <p:cNvPr id="6" name="Diagram 5">
            <a:extLst>
              <a:ext uri="{FF2B5EF4-FFF2-40B4-BE49-F238E27FC236}">
                <a16:creationId xmlns:a16="http://schemas.microsoft.com/office/drawing/2014/main" id="{8E00FABD-E66F-4A52-BF8B-61E04E1AA3C1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258539964"/>
              </p:ext>
            </p:extLst>
          </p:nvPr>
        </p:nvGraphicFramePr>
        <p:xfrm>
          <a:off x="96253" y="740097"/>
          <a:ext cx="12021953" cy="539823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229086172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9F33731D-774F-49CF-9333-8E4FF0B9CB0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198521"/>
            <a:ext cx="12192000" cy="680127"/>
          </a:xfrm>
          <a:prstGeom prst="rect">
            <a:avLst/>
          </a:prstGeom>
        </p:spPr>
      </p:pic>
      <p:sp>
        <p:nvSpPr>
          <p:cNvPr id="17" name="Title 1">
            <a:extLst>
              <a:ext uri="{FF2B5EF4-FFF2-40B4-BE49-F238E27FC236}">
                <a16:creationId xmlns:a16="http://schemas.microsoft.com/office/drawing/2014/main" id="{78B4B58E-2533-4C47-8C14-92850D2CAD5E}"/>
              </a:ext>
            </a:extLst>
          </p:cNvPr>
          <p:cNvSpPr txBox="1">
            <a:spLocks/>
          </p:cNvSpPr>
          <p:nvPr/>
        </p:nvSpPr>
        <p:spPr>
          <a:xfrm>
            <a:off x="1638299" y="1581150"/>
            <a:ext cx="9124951" cy="226924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endParaRPr lang="en-US" sz="4000" b="1" dirty="0">
              <a:solidFill>
                <a:srgbClr val="002060"/>
              </a:solidFill>
            </a:endParaRPr>
          </a:p>
          <a:p>
            <a:pPr algn="l"/>
            <a:endParaRPr lang="en-US" sz="4000" b="1" dirty="0">
              <a:solidFill>
                <a:srgbClr val="002060"/>
              </a:solidFill>
            </a:endParaRPr>
          </a:p>
          <a:p>
            <a:pPr algn="l"/>
            <a:endParaRPr lang="en-GB" sz="4000" b="1" dirty="0">
              <a:solidFill>
                <a:srgbClr val="002060"/>
              </a:solidFill>
            </a:endParaRPr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BD0CFBE0-1A0B-4D8C-B11B-2411F148F951}"/>
              </a:ext>
            </a:extLst>
          </p:cNvPr>
          <p:cNvSpPr txBox="1">
            <a:spLocks/>
          </p:cNvSpPr>
          <p:nvPr/>
        </p:nvSpPr>
        <p:spPr>
          <a:xfrm>
            <a:off x="-66676" y="320002"/>
            <a:ext cx="9782175" cy="680127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sz="3600" b="1" dirty="0">
                <a:solidFill>
                  <a:srgbClr val="002060"/>
                </a:solidFill>
              </a:rPr>
              <a:t>	</a:t>
            </a:r>
            <a:br>
              <a:rPr lang="en-US" sz="3600" b="1" dirty="0">
                <a:solidFill>
                  <a:srgbClr val="002060"/>
                </a:solidFill>
              </a:rPr>
            </a:br>
            <a:endParaRPr lang="en-GB" sz="3600" b="1" dirty="0">
              <a:solidFill>
                <a:srgbClr val="002060"/>
              </a:solidFill>
            </a:endParaRPr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6493E332-FC98-4D44-BA2B-D4FBADEFD80B}"/>
              </a:ext>
            </a:extLst>
          </p:cNvPr>
          <p:cNvSpPr txBox="1">
            <a:spLocks/>
          </p:cNvSpPr>
          <p:nvPr/>
        </p:nvSpPr>
        <p:spPr>
          <a:xfrm>
            <a:off x="646647" y="0"/>
            <a:ext cx="9782175" cy="680127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sz="3600" b="1" dirty="0">
                <a:solidFill>
                  <a:srgbClr val="002060"/>
                </a:solidFill>
              </a:rPr>
              <a:t>The Trade Cycle</a:t>
            </a:r>
            <a:endParaRPr lang="en-GB" sz="3600" b="1" dirty="0">
              <a:solidFill>
                <a:srgbClr val="002060"/>
              </a:solidFill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2E241E6-6E9E-4867-9E28-9B55821DF0E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2416" y="847957"/>
            <a:ext cx="5254733" cy="3329407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00779E59-F29F-4C00-B37E-9E63E174F013}"/>
              </a:ext>
            </a:extLst>
          </p:cNvPr>
          <p:cNvSpPr txBox="1"/>
          <p:nvPr/>
        </p:nvSpPr>
        <p:spPr>
          <a:xfrm>
            <a:off x="5723144" y="197346"/>
            <a:ext cx="6468855" cy="557075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800" b="1" dirty="0">
                <a:solidFill>
                  <a:srgbClr val="FF0000"/>
                </a:solidFill>
              </a:rPr>
              <a:t>Recession - </a:t>
            </a:r>
            <a:r>
              <a:rPr lang="en-GB" sz="1600" b="1" dirty="0"/>
              <a:t>At point A the economy is entering a recession </a:t>
            </a:r>
            <a:r>
              <a:rPr lang="en-GB" sz="1600" b="1" i="1" dirty="0">
                <a:solidFill>
                  <a:srgbClr val="FF0000"/>
                </a:solidFill>
              </a:rPr>
              <a:t>(normally deﬁned as two consecutive quarters of negative growth). </a:t>
            </a:r>
            <a:r>
              <a:rPr lang="en-GB" sz="1600" b="1" dirty="0"/>
              <a:t>In the recession phase, output is falling. Business failures will occur as ﬁrms ﬁnd themselves unable to sell their goods. Production, investment and employment will fall. This creates a wave of unemployment and falling incomes spreading across the economy as a downward multiplier eﬀect. </a:t>
            </a:r>
          </a:p>
          <a:p>
            <a:r>
              <a:rPr lang="en-GB" sz="2800" b="1" dirty="0">
                <a:solidFill>
                  <a:srgbClr val="FF0000"/>
                </a:solidFill>
              </a:rPr>
              <a:t>Depression - </a:t>
            </a:r>
            <a:r>
              <a:rPr lang="en-GB" sz="1600" b="1" dirty="0"/>
              <a:t>Eventually, in the absence of any stimulus to aggregate demand, a period of full depression. Sets in and the economy will reach point B. This stage may last for a long period of time unless the government can act to stimulate an economic recovery.</a:t>
            </a:r>
          </a:p>
          <a:p>
            <a:r>
              <a:rPr lang="en-GB" sz="2800" b="1" dirty="0">
                <a:solidFill>
                  <a:srgbClr val="FF0000"/>
                </a:solidFill>
              </a:rPr>
              <a:t>Recovery - </a:t>
            </a:r>
            <a:r>
              <a:rPr lang="en-GB" sz="1600" b="1" dirty="0"/>
              <a:t>At point C the economy has reached the recovery phase; this will feature modest rates of economic growth and improved consumer conﬁdence. </a:t>
            </a:r>
            <a:r>
              <a:rPr lang="en-US" sz="1600" b="1" dirty="0"/>
              <a:t>Rising production, sales and proﬁts will mean that to new investment will be more readily undertaken. This creates a wave of employment and rising incomes spreading across the economy as a multiplier eﬀect kicks in.</a:t>
            </a:r>
          </a:p>
          <a:p>
            <a:r>
              <a:rPr lang="en-US" sz="3200" b="1" dirty="0">
                <a:solidFill>
                  <a:srgbClr val="FF0000"/>
                </a:solidFill>
              </a:rPr>
              <a:t>Boom - </a:t>
            </a:r>
            <a:r>
              <a:rPr lang="en-US" sz="1600" b="1" dirty="0"/>
              <a:t>This is shown as point D - As recovery proceeds, the output level climbs above its trend path, in the boom phase of the cycle. During the boom, capacity and </a:t>
            </a:r>
            <a:r>
              <a:rPr lang="en-US" sz="1600" b="1" dirty="0" err="1"/>
              <a:t>labour</a:t>
            </a:r>
            <a:r>
              <a:rPr lang="en-US" sz="1600" b="1" dirty="0"/>
              <a:t> will become fully </a:t>
            </a:r>
            <a:r>
              <a:rPr lang="en-US" sz="1600" b="1" dirty="0" err="1"/>
              <a:t>utilised</a:t>
            </a:r>
            <a:endParaRPr lang="en-GB" sz="1600" b="1" dirty="0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1D02E0DF-184E-449A-BBF1-CCED566C31B5}"/>
              </a:ext>
            </a:extLst>
          </p:cNvPr>
          <p:cNvSpPr txBox="1"/>
          <p:nvPr/>
        </p:nvSpPr>
        <p:spPr>
          <a:xfrm>
            <a:off x="102406" y="4008436"/>
            <a:ext cx="5509122" cy="212365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400" b="1" i="1" dirty="0">
                <a:solidFill>
                  <a:srgbClr val="FF0000"/>
                </a:solidFill>
              </a:rPr>
              <a:t>Impact on business decisions.</a:t>
            </a:r>
          </a:p>
          <a:p>
            <a:r>
              <a:rPr lang="en-GB" i="1" dirty="0"/>
              <a:t>Business decisions will be aﬀected by the stage of the trade cycle. Key business decisions include: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i="1" dirty="0"/>
              <a:t>Investment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i="1" dirty="0"/>
              <a:t>Pricing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i="1" dirty="0"/>
              <a:t>Recruitment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i="1" dirty="0"/>
              <a:t>Production levels</a:t>
            </a:r>
          </a:p>
        </p:txBody>
      </p:sp>
    </p:spTree>
    <p:extLst>
      <p:ext uri="{BB962C8B-B14F-4D97-AF65-F5344CB8AC3E}">
        <p14:creationId xmlns:p14="http://schemas.microsoft.com/office/powerpoint/2010/main" val="137051686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crush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9F33731D-774F-49CF-9333-8E4FF0B9CB0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198521"/>
            <a:ext cx="12192000" cy="680127"/>
          </a:xfrm>
          <a:prstGeom prst="rect">
            <a:avLst/>
          </a:prstGeom>
        </p:spPr>
      </p:pic>
      <p:sp>
        <p:nvSpPr>
          <p:cNvPr id="17" name="Title 1">
            <a:extLst>
              <a:ext uri="{FF2B5EF4-FFF2-40B4-BE49-F238E27FC236}">
                <a16:creationId xmlns:a16="http://schemas.microsoft.com/office/drawing/2014/main" id="{78B4B58E-2533-4C47-8C14-92850D2CAD5E}"/>
              </a:ext>
            </a:extLst>
          </p:cNvPr>
          <p:cNvSpPr txBox="1">
            <a:spLocks/>
          </p:cNvSpPr>
          <p:nvPr/>
        </p:nvSpPr>
        <p:spPr>
          <a:xfrm>
            <a:off x="1638299" y="1581150"/>
            <a:ext cx="9124951" cy="226924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endParaRPr lang="en-US" sz="4000" b="1" dirty="0">
              <a:solidFill>
                <a:srgbClr val="002060"/>
              </a:solidFill>
            </a:endParaRPr>
          </a:p>
          <a:p>
            <a:pPr algn="l"/>
            <a:endParaRPr lang="en-US" sz="4000" b="1" dirty="0">
              <a:solidFill>
                <a:srgbClr val="002060"/>
              </a:solidFill>
            </a:endParaRPr>
          </a:p>
          <a:p>
            <a:pPr algn="l"/>
            <a:endParaRPr lang="en-GB" sz="4000" b="1" dirty="0">
              <a:solidFill>
                <a:srgbClr val="002060"/>
              </a:solidFill>
            </a:endParaRPr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BD0CFBE0-1A0B-4D8C-B11B-2411F148F951}"/>
              </a:ext>
            </a:extLst>
          </p:cNvPr>
          <p:cNvSpPr txBox="1">
            <a:spLocks/>
          </p:cNvSpPr>
          <p:nvPr/>
        </p:nvSpPr>
        <p:spPr>
          <a:xfrm>
            <a:off x="-66676" y="320002"/>
            <a:ext cx="9782175" cy="680127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sz="3600" b="1" dirty="0">
                <a:solidFill>
                  <a:srgbClr val="002060"/>
                </a:solidFill>
              </a:rPr>
              <a:t>	</a:t>
            </a:r>
            <a:br>
              <a:rPr lang="en-US" sz="3600" b="1" dirty="0">
                <a:solidFill>
                  <a:srgbClr val="002060"/>
                </a:solidFill>
              </a:rPr>
            </a:br>
            <a:endParaRPr lang="en-GB" sz="3600" b="1" dirty="0">
              <a:solidFill>
                <a:srgbClr val="002060"/>
              </a:solidFill>
            </a:endParaRPr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6493E332-FC98-4D44-BA2B-D4FBADEFD80B}"/>
              </a:ext>
            </a:extLst>
          </p:cNvPr>
          <p:cNvSpPr txBox="1">
            <a:spLocks/>
          </p:cNvSpPr>
          <p:nvPr/>
        </p:nvSpPr>
        <p:spPr>
          <a:xfrm>
            <a:off x="0" y="1154004"/>
            <a:ext cx="11210925" cy="680127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sz="3600" b="1" dirty="0">
                <a:solidFill>
                  <a:srgbClr val="002060"/>
                </a:solidFill>
              </a:rPr>
              <a:t>Group task – 20 minutes</a:t>
            </a:r>
          </a:p>
          <a:p>
            <a:pPr algn="l"/>
            <a:r>
              <a:rPr lang="en-US" sz="2800" b="1" dirty="0">
                <a:solidFill>
                  <a:srgbClr val="002060"/>
                </a:solidFill>
              </a:rPr>
              <a:t>Give examples </a:t>
            </a:r>
            <a:r>
              <a:rPr lang="en-US" sz="2800" b="1" dirty="0" err="1">
                <a:solidFill>
                  <a:srgbClr val="002060"/>
                </a:solidFill>
              </a:rPr>
              <a:t>examples</a:t>
            </a:r>
            <a:r>
              <a:rPr lang="en-US" sz="2800" b="1" dirty="0">
                <a:solidFill>
                  <a:srgbClr val="002060"/>
                </a:solidFill>
              </a:rPr>
              <a:t> of how ﬁscal, monetary and supply-side policies may be used to stimulate economic growth during the trade cycle. Explain how it stimulate economic growth. Share with the class after your discussion. </a:t>
            </a:r>
            <a:endParaRPr lang="en-GB" sz="2800" b="1" dirty="0">
              <a:solidFill>
                <a:srgbClr val="002060"/>
              </a:solidFill>
            </a:endParaRPr>
          </a:p>
        </p:txBody>
      </p:sp>
      <p:graphicFrame>
        <p:nvGraphicFramePr>
          <p:cNvPr id="2" name="Table 2">
            <a:extLst>
              <a:ext uri="{FF2B5EF4-FFF2-40B4-BE49-F238E27FC236}">
                <a16:creationId xmlns:a16="http://schemas.microsoft.com/office/drawing/2014/main" id="{812D846E-52BC-439E-B5ED-F7F582B3FDD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26830915"/>
              </p:ext>
            </p:extLst>
          </p:nvPr>
        </p:nvGraphicFramePr>
        <p:xfrm>
          <a:off x="1356159" y="2145121"/>
          <a:ext cx="9197541" cy="3498938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3065847">
                  <a:extLst>
                    <a:ext uri="{9D8B030D-6E8A-4147-A177-3AD203B41FA5}">
                      <a16:colId xmlns:a16="http://schemas.microsoft.com/office/drawing/2014/main" val="3107283575"/>
                    </a:ext>
                  </a:extLst>
                </a:gridCol>
                <a:gridCol w="3065847">
                  <a:extLst>
                    <a:ext uri="{9D8B030D-6E8A-4147-A177-3AD203B41FA5}">
                      <a16:colId xmlns:a16="http://schemas.microsoft.com/office/drawing/2014/main" val="3327463679"/>
                    </a:ext>
                  </a:extLst>
                </a:gridCol>
                <a:gridCol w="3065847">
                  <a:extLst>
                    <a:ext uri="{9D8B030D-6E8A-4147-A177-3AD203B41FA5}">
                      <a16:colId xmlns:a16="http://schemas.microsoft.com/office/drawing/2014/main" val="3117492895"/>
                    </a:ext>
                  </a:extLst>
                </a:gridCol>
              </a:tblGrid>
              <a:tr h="564902">
                <a:tc>
                  <a:txBody>
                    <a:bodyPr/>
                    <a:lstStyle/>
                    <a:p>
                      <a:r>
                        <a:rPr lang="en-GB" dirty="0">
                          <a:solidFill>
                            <a:srgbClr val="002060"/>
                          </a:solidFill>
                        </a:rPr>
                        <a:t>Fiscal Policy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>
                          <a:solidFill>
                            <a:srgbClr val="002060"/>
                          </a:solidFill>
                        </a:rPr>
                        <a:t>Monetary Policy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>
                          <a:solidFill>
                            <a:srgbClr val="002060"/>
                          </a:solidFill>
                        </a:rPr>
                        <a:t>Supply-side Policies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51162776"/>
                  </a:ext>
                </a:extLst>
              </a:tr>
              <a:tr h="564902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56637671"/>
                  </a:ext>
                </a:extLst>
              </a:tr>
              <a:tr h="564902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44655459"/>
                  </a:ext>
                </a:extLst>
              </a:tr>
              <a:tr h="674428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52648207"/>
                  </a:ext>
                </a:extLst>
              </a:tr>
              <a:tr h="564902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53416614"/>
                  </a:ext>
                </a:extLst>
              </a:tr>
              <a:tr h="564902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9733842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73408055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crush"/>
      </p:transition>
    </mc:Choice>
    <mc:Fallback xmlns=""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9F33731D-774F-49CF-9333-8E4FF0B9CB0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198521"/>
            <a:ext cx="12192000" cy="680127"/>
          </a:xfrm>
          <a:prstGeom prst="rect">
            <a:avLst/>
          </a:prstGeom>
        </p:spPr>
      </p:pic>
      <p:sp>
        <p:nvSpPr>
          <p:cNvPr id="17" name="Title 1">
            <a:extLst>
              <a:ext uri="{FF2B5EF4-FFF2-40B4-BE49-F238E27FC236}">
                <a16:creationId xmlns:a16="http://schemas.microsoft.com/office/drawing/2014/main" id="{78B4B58E-2533-4C47-8C14-92850D2CAD5E}"/>
              </a:ext>
            </a:extLst>
          </p:cNvPr>
          <p:cNvSpPr txBox="1">
            <a:spLocks/>
          </p:cNvSpPr>
          <p:nvPr/>
        </p:nvSpPr>
        <p:spPr>
          <a:xfrm>
            <a:off x="1638299" y="1581150"/>
            <a:ext cx="9124951" cy="226924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endParaRPr lang="en-US" sz="4000" b="1" dirty="0">
              <a:solidFill>
                <a:srgbClr val="002060"/>
              </a:solidFill>
            </a:endParaRPr>
          </a:p>
          <a:p>
            <a:pPr algn="l"/>
            <a:endParaRPr lang="en-US" sz="4000" b="1" dirty="0">
              <a:solidFill>
                <a:srgbClr val="002060"/>
              </a:solidFill>
            </a:endParaRPr>
          </a:p>
          <a:p>
            <a:pPr algn="l"/>
            <a:endParaRPr lang="en-GB" sz="4000" b="1" dirty="0">
              <a:solidFill>
                <a:srgbClr val="002060"/>
              </a:solidFill>
            </a:endParaRPr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BD0CFBE0-1A0B-4D8C-B11B-2411F148F951}"/>
              </a:ext>
            </a:extLst>
          </p:cNvPr>
          <p:cNvSpPr txBox="1">
            <a:spLocks/>
          </p:cNvSpPr>
          <p:nvPr/>
        </p:nvSpPr>
        <p:spPr>
          <a:xfrm>
            <a:off x="-66676" y="320002"/>
            <a:ext cx="9782175" cy="680127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sz="3600" b="1" dirty="0">
                <a:solidFill>
                  <a:srgbClr val="002060"/>
                </a:solidFill>
              </a:rPr>
              <a:t>	</a:t>
            </a:r>
            <a:br>
              <a:rPr lang="en-US" sz="3600" b="1" dirty="0">
                <a:solidFill>
                  <a:srgbClr val="002060"/>
                </a:solidFill>
              </a:rPr>
            </a:br>
            <a:endParaRPr lang="en-GB" sz="3600" b="1" dirty="0">
              <a:solidFill>
                <a:srgbClr val="002060"/>
              </a:solidFill>
            </a:endParaRPr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6493E332-FC98-4D44-BA2B-D4FBADEFD80B}"/>
              </a:ext>
            </a:extLst>
          </p:cNvPr>
          <p:cNvSpPr txBox="1">
            <a:spLocks/>
          </p:cNvSpPr>
          <p:nvPr/>
        </p:nvSpPr>
        <p:spPr>
          <a:xfrm>
            <a:off x="0" y="5767468"/>
            <a:ext cx="11943197" cy="680127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sz="2400" b="1" dirty="0">
                <a:solidFill>
                  <a:srgbClr val="002060"/>
                </a:solidFill>
              </a:rPr>
              <a:t>Some key terms</a:t>
            </a:r>
          </a:p>
          <a:p>
            <a:pPr algn="l"/>
            <a:endParaRPr lang="en-US" sz="2400" b="1" dirty="0">
              <a:solidFill>
                <a:srgbClr val="FF0000"/>
              </a:solidFill>
            </a:endParaRPr>
          </a:p>
          <a:p>
            <a:pPr algn="l"/>
            <a:r>
              <a:rPr lang="en-US" sz="2400" b="1" dirty="0">
                <a:solidFill>
                  <a:srgbClr val="FF0000"/>
                </a:solidFill>
              </a:rPr>
              <a:t>Cyclical unemployment: </a:t>
            </a:r>
            <a:r>
              <a:rPr lang="en-US" sz="2000" b="1" dirty="0">
                <a:solidFill>
                  <a:srgbClr val="002060"/>
                </a:solidFill>
              </a:rPr>
              <a:t>The type of unemployment that is caused by a decline in the general level of economic activity is called cyclical unemployment.</a:t>
            </a:r>
          </a:p>
          <a:p>
            <a:pPr algn="l"/>
            <a:endParaRPr lang="en-US" sz="2000" b="1" dirty="0">
              <a:solidFill>
                <a:srgbClr val="002060"/>
              </a:solidFill>
            </a:endParaRPr>
          </a:p>
          <a:p>
            <a:pPr algn="l"/>
            <a:r>
              <a:rPr lang="en-US" sz="2400" b="1" dirty="0">
                <a:solidFill>
                  <a:srgbClr val="FF0000"/>
                </a:solidFill>
              </a:rPr>
              <a:t>Structural unemployment: </a:t>
            </a:r>
            <a:r>
              <a:rPr lang="en-US" sz="2000" b="1" dirty="0">
                <a:solidFill>
                  <a:srgbClr val="002060"/>
                </a:solidFill>
              </a:rPr>
              <a:t>The long-term unemployment that exists even when the economy is growing at a normal rate. It may be due to a general lack of skills, or a lack of appropriate skills (</a:t>
            </a:r>
            <a:r>
              <a:rPr lang="en-US" sz="2000" b="1" dirty="0" err="1">
                <a:solidFill>
                  <a:srgbClr val="002060"/>
                </a:solidFill>
              </a:rPr>
              <a:t>eg</a:t>
            </a:r>
            <a:r>
              <a:rPr lang="en-US" sz="2000" b="1" dirty="0">
                <a:solidFill>
                  <a:srgbClr val="002060"/>
                </a:solidFill>
              </a:rPr>
              <a:t> due to a collapse in a sector of the economy), or due to wages being set at artiﬁcially high levels (perhaps due to a minimum wage)</a:t>
            </a:r>
          </a:p>
          <a:p>
            <a:pPr algn="l"/>
            <a:endParaRPr lang="en-US" sz="2400" b="1" dirty="0">
              <a:solidFill>
                <a:srgbClr val="002060"/>
              </a:solidFill>
            </a:endParaRPr>
          </a:p>
          <a:p>
            <a:pPr algn="l"/>
            <a:r>
              <a:rPr lang="en-US" sz="2400" b="1" dirty="0">
                <a:solidFill>
                  <a:srgbClr val="FF0000"/>
                </a:solidFill>
              </a:rPr>
              <a:t>Frictional unemployment: </a:t>
            </a:r>
            <a:r>
              <a:rPr lang="en-US" sz="2000" b="1" dirty="0">
                <a:solidFill>
                  <a:srgbClr val="002060"/>
                </a:solidFill>
              </a:rPr>
              <a:t>This is short-term unemployment due to the time it takes workers to ﬁnd jobs, or due to seasonal factors. </a:t>
            </a:r>
          </a:p>
          <a:p>
            <a:pPr algn="l"/>
            <a:endParaRPr lang="en-US" sz="2400" b="1" dirty="0">
              <a:solidFill>
                <a:srgbClr val="002060"/>
              </a:solidFill>
            </a:endParaRPr>
          </a:p>
          <a:p>
            <a:pPr algn="l"/>
            <a:r>
              <a:rPr lang="en-US" sz="2400" b="1" dirty="0">
                <a:solidFill>
                  <a:srgbClr val="FF0000"/>
                </a:solidFill>
              </a:rPr>
              <a:t>Demand-pull inﬂation: </a:t>
            </a:r>
            <a:r>
              <a:rPr lang="en-US" sz="2000" b="1" dirty="0">
                <a:solidFill>
                  <a:srgbClr val="002060"/>
                </a:solidFill>
              </a:rPr>
              <a:t>The type of inﬂation that is caused by an increase in the general level of economic activity is called demand-pull inﬂation</a:t>
            </a:r>
          </a:p>
          <a:p>
            <a:pPr algn="l"/>
            <a:endParaRPr lang="en-US" sz="2400" b="1" dirty="0">
              <a:solidFill>
                <a:srgbClr val="002060"/>
              </a:solidFill>
            </a:endParaRPr>
          </a:p>
          <a:p>
            <a:pPr algn="l"/>
            <a:r>
              <a:rPr lang="en-US" sz="2400" b="1" dirty="0">
                <a:solidFill>
                  <a:srgbClr val="FF0000"/>
                </a:solidFill>
              </a:rPr>
              <a:t>Cost-push inﬂation: </a:t>
            </a:r>
            <a:r>
              <a:rPr lang="en-US" sz="2000" b="1" dirty="0">
                <a:solidFill>
                  <a:srgbClr val="002060"/>
                </a:solidFill>
              </a:rPr>
              <a:t>If ﬁrms are forced to increase prices because of a general increase in their costs, this is called cost-push inﬂation.</a:t>
            </a:r>
          </a:p>
          <a:p>
            <a:pPr algn="l"/>
            <a:endParaRPr lang="en-US" sz="3600" b="1" i="1" dirty="0">
              <a:solidFill>
                <a:srgbClr val="002060"/>
              </a:solidFill>
            </a:endParaRPr>
          </a:p>
          <a:p>
            <a:pPr algn="l"/>
            <a:endParaRPr lang="en-GB" sz="3600" b="1" i="1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299199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crush"/>
      </p:transition>
    </mc:Choice>
    <mc:Fallback xmlns=""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9F33731D-774F-49CF-9333-8E4FF0B9CB0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198521"/>
            <a:ext cx="12192000" cy="680127"/>
          </a:xfrm>
          <a:prstGeom prst="rect">
            <a:avLst/>
          </a:prstGeom>
        </p:spPr>
      </p:pic>
      <p:sp>
        <p:nvSpPr>
          <p:cNvPr id="17" name="Title 1">
            <a:extLst>
              <a:ext uri="{FF2B5EF4-FFF2-40B4-BE49-F238E27FC236}">
                <a16:creationId xmlns:a16="http://schemas.microsoft.com/office/drawing/2014/main" id="{78B4B58E-2533-4C47-8C14-92850D2CAD5E}"/>
              </a:ext>
            </a:extLst>
          </p:cNvPr>
          <p:cNvSpPr txBox="1">
            <a:spLocks/>
          </p:cNvSpPr>
          <p:nvPr/>
        </p:nvSpPr>
        <p:spPr>
          <a:xfrm>
            <a:off x="1638299" y="1581150"/>
            <a:ext cx="9124951" cy="226924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endParaRPr lang="en-US" sz="4000" b="1" dirty="0">
              <a:solidFill>
                <a:srgbClr val="002060"/>
              </a:solidFill>
            </a:endParaRPr>
          </a:p>
          <a:p>
            <a:pPr algn="l"/>
            <a:endParaRPr lang="en-US" sz="4000" b="1" dirty="0">
              <a:solidFill>
                <a:srgbClr val="002060"/>
              </a:solidFill>
            </a:endParaRPr>
          </a:p>
          <a:p>
            <a:pPr algn="l"/>
            <a:endParaRPr lang="en-GB" sz="4000" b="1" dirty="0">
              <a:solidFill>
                <a:srgbClr val="002060"/>
              </a:solidFill>
            </a:endParaRPr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BD0CFBE0-1A0B-4D8C-B11B-2411F148F951}"/>
              </a:ext>
            </a:extLst>
          </p:cNvPr>
          <p:cNvSpPr txBox="1">
            <a:spLocks/>
          </p:cNvSpPr>
          <p:nvPr/>
        </p:nvSpPr>
        <p:spPr>
          <a:xfrm>
            <a:off x="-66676" y="320002"/>
            <a:ext cx="9782175" cy="680127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sz="3600" b="1" dirty="0">
                <a:solidFill>
                  <a:srgbClr val="002060"/>
                </a:solidFill>
              </a:rPr>
              <a:t>	</a:t>
            </a:r>
            <a:br>
              <a:rPr lang="en-US" sz="3600" b="1" dirty="0">
                <a:solidFill>
                  <a:srgbClr val="002060"/>
                </a:solidFill>
              </a:rPr>
            </a:br>
            <a:endParaRPr lang="en-GB" sz="3600" b="1" dirty="0">
              <a:solidFill>
                <a:srgbClr val="002060"/>
              </a:solidFill>
            </a:endParaRPr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6493E332-FC98-4D44-BA2B-D4FBADEFD80B}"/>
              </a:ext>
            </a:extLst>
          </p:cNvPr>
          <p:cNvSpPr txBox="1">
            <a:spLocks/>
          </p:cNvSpPr>
          <p:nvPr/>
        </p:nvSpPr>
        <p:spPr>
          <a:xfrm>
            <a:off x="1204912" y="1241086"/>
            <a:ext cx="9782175" cy="680127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sz="3600" b="1" dirty="0">
                <a:solidFill>
                  <a:srgbClr val="002060"/>
                </a:solidFill>
              </a:rPr>
              <a:t>End …</a:t>
            </a:r>
          </a:p>
          <a:p>
            <a:pPr algn="l"/>
            <a:endParaRPr lang="en-US" sz="3600" b="1" i="1" dirty="0">
              <a:solidFill>
                <a:srgbClr val="002060"/>
              </a:solidFill>
            </a:endParaRPr>
          </a:p>
          <a:p>
            <a:pPr algn="l"/>
            <a:endParaRPr lang="en-GB" sz="3600" b="1" i="1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8500914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crush"/>
      </p:transition>
    </mc:Choice>
    <mc:Fallback xmlns=""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9F33731D-774F-49CF-9333-8E4FF0B9CB0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198521"/>
            <a:ext cx="12192000" cy="680127"/>
          </a:xfrm>
          <a:prstGeom prst="rect">
            <a:avLst/>
          </a:prstGeom>
        </p:spPr>
      </p:pic>
      <p:sp>
        <p:nvSpPr>
          <p:cNvPr id="17" name="Title 1">
            <a:extLst>
              <a:ext uri="{FF2B5EF4-FFF2-40B4-BE49-F238E27FC236}">
                <a16:creationId xmlns:a16="http://schemas.microsoft.com/office/drawing/2014/main" id="{78B4B58E-2533-4C47-8C14-92850D2CAD5E}"/>
              </a:ext>
            </a:extLst>
          </p:cNvPr>
          <p:cNvSpPr txBox="1">
            <a:spLocks/>
          </p:cNvSpPr>
          <p:nvPr/>
        </p:nvSpPr>
        <p:spPr>
          <a:xfrm>
            <a:off x="1638299" y="1581150"/>
            <a:ext cx="9124951" cy="226924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endParaRPr lang="en-US" sz="4000" b="1" dirty="0">
              <a:solidFill>
                <a:srgbClr val="002060"/>
              </a:solidFill>
            </a:endParaRPr>
          </a:p>
          <a:p>
            <a:pPr algn="l"/>
            <a:endParaRPr lang="en-US" sz="4000" b="1" dirty="0">
              <a:solidFill>
                <a:srgbClr val="002060"/>
              </a:solidFill>
            </a:endParaRPr>
          </a:p>
          <a:p>
            <a:pPr algn="l"/>
            <a:endParaRPr lang="en-GB" sz="4000" b="1" dirty="0">
              <a:solidFill>
                <a:srgbClr val="002060"/>
              </a:solidFill>
            </a:endParaRPr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BD0CFBE0-1A0B-4D8C-B11B-2411F148F951}"/>
              </a:ext>
            </a:extLst>
          </p:cNvPr>
          <p:cNvSpPr txBox="1">
            <a:spLocks/>
          </p:cNvSpPr>
          <p:nvPr/>
        </p:nvSpPr>
        <p:spPr>
          <a:xfrm>
            <a:off x="-66676" y="320002"/>
            <a:ext cx="9782175" cy="680127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sz="3600" b="1" dirty="0">
                <a:solidFill>
                  <a:srgbClr val="002060"/>
                </a:solidFill>
              </a:rPr>
              <a:t>	</a:t>
            </a:r>
            <a:br>
              <a:rPr lang="en-US" sz="3600" b="1" dirty="0">
                <a:solidFill>
                  <a:srgbClr val="002060"/>
                </a:solidFill>
              </a:rPr>
            </a:br>
            <a:endParaRPr lang="en-GB" sz="3600" b="1" dirty="0">
              <a:solidFill>
                <a:srgbClr val="002060"/>
              </a:solidFill>
            </a:endParaRPr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6493E332-FC98-4D44-BA2B-D4FBADEFD80B}"/>
              </a:ext>
            </a:extLst>
          </p:cNvPr>
          <p:cNvSpPr txBox="1">
            <a:spLocks/>
          </p:cNvSpPr>
          <p:nvPr/>
        </p:nvSpPr>
        <p:spPr>
          <a:xfrm>
            <a:off x="0" y="320002"/>
            <a:ext cx="9782175" cy="680127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sz="3600" b="1" dirty="0">
                <a:solidFill>
                  <a:srgbClr val="002060"/>
                </a:solidFill>
              </a:rPr>
              <a:t>Next session:</a:t>
            </a:r>
            <a:endParaRPr lang="en-GB" sz="3600" b="1" i="1" dirty="0">
              <a:solidFill>
                <a:srgbClr val="002060"/>
              </a:solidFill>
            </a:endParaRPr>
          </a:p>
        </p:txBody>
      </p:sp>
      <p:sp>
        <p:nvSpPr>
          <p:cNvPr id="10" name="Title 1">
            <a:extLst>
              <a:ext uri="{FF2B5EF4-FFF2-40B4-BE49-F238E27FC236}">
                <a16:creationId xmlns:a16="http://schemas.microsoft.com/office/drawing/2014/main" id="{12E47D6B-5519-4BF5-A965-6AD189410E14}"/>
              </a:ext>
            </a:extLst>
          </p:cNvPr>
          <p:cNvSpPr txBox="1">
            <a:spLocks/>
          </p:cNvSpPr>
          <p:nvPr/>
        </p:nvSpPr>
        <p:spPr>
          <a:xfrm>
            <a:off x="1557336" y="3170263"/>
            <a:ext cx="9782175" cy="680127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sz="2400" b="1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Arial MT"/>
                <a:cs typeface="Arial MT"/>
              </a:rPr>
              <a:t>A closer look at government economic policy  (fiscal and monetary) and its effects on businesses</a:t>
            </a:r>
            <a:endParaRPr lang="en-US" sz="4400" b="1" dirty="0">
              <a:solidFill>
                <a:srgbClr val="002060"/>
              </a:solidFill>
            </a:endParaRPr>
          </a:p>
          <a:p>
            <a:pPr algn="l"/>
            <a:endParaRPr lang="en-US" sz="3600" b="1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2424724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crush"/>
      </p:transition>
    </mc:Choice>
    <mc:Fallback xmlns=""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20140311PresentationUWTSDTemplate">
  <a:themeElements>
    <a:clrScheme name="Custom 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00B0F0"/>
      </a:accent1>
      <a:accent2>
        <a:srgbClr val="FFFF00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UWTSD">
      <a:majorFont>
        <a:latin typeface="Myriad Pro"/>
        <a:ea typeface=""/>
        <a:cs typeface=""/>
      </a:majorFont>
      <a:minorFont>
        <a:latin typeface="Myriad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2276</TotalTime>
  <Words>823</Words>
  <Application>Microsoft Office PowerPoint</Application>
  <PresentationFormat>Widescreen</PresentationFormat>
  <Paragraphs>67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9</vt:i4>
      </vt:variant>
    </vt:vector>
  </HeadingPairs>
  <TitlesOfParts>
    <vt:vector size="15" baseType="lpstr">
      <vt:lpstr>Arial</vt:lpstr>
      <vt:lpstr>Calibri</vt:lpstr>
      <vt:lpstr>Calibri Light</vt:lpstr>
      <vt:lpstr>Myriad Pro</vt:lpstr>
      <vt:lpstr>Office Theme</vt:lpstr>
      <vt:lpstr>20140311PresentationUWTSDTemplate</vt:lpstr>
      <vt:lpstr>BA Business Management</vt:lpstr>
      <vt:lpstr>At the end of this session you must understand:   1. the role of monetary policy 2. The role of fiscal policy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MBA</dc:title>
  <dc:creator>Muno</dc:creator>
  <cp:lastModifiedBy>Clara Garatono</cp:lastModifiedBy>
  <cp:revision>59</cp:revision>
  <dcterms:created xsi:type="dcterms:W3CDTF">2022-01-21T02:44:46Z</dcterms:created>
  <dcterms:modified xsi:type="dcterms:W3CDTF">2024-10-15T20:44:49Z</dcterms:modified>
</cp:coreProperties>
</file>