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403" r:id="rId6"/>
    <p:sldId id="407" r:id="rId7"/>
    <p:sldId id="406" r:id="rId8"/>
    <p:sldId id="408" r:id="rId9"/>
    <p:sldId id="409" r:id="rId10"/>
    <p:sldId id="410" r:id="rId11"/>
    <p:sldId id="411" r:id="rId12"/>
    <p:sldId id="412" r:id="rId13"/>
    <p:sldId id="414" r:id="rId14"/>
    <p:sldId id="399" r:id="rId15"/>
    <p:sldId id="40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751DE7-F610-223C-F4C9-9DA2E078E924}" v="102" dt="2026-07-09T10:33:32.880"/>
    <p1510:client id="{653ED132-B216-0124-5FA5-193A9A7371A0}" v="5" dt="2026-07-09T09:01:06.374"/>
    <p1510:client id="{8AAA001A-808D-1FD4-CA89-376E73B6A873}" v="468" dt="2026-07-09T17:20:46.003"/>
    <p1510:client id="{C4D0B0BE-A2DC-2499-6FF8-656FBC60520B}" v="110" dt="2026-07-09T17:10:13.2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3" name="Title 1">
            <a:extLst>
              <a:ext uri="{FF2B5EF4-FFF2-40B4-BE49-F238E27FC236}">
                <a16:creationId xmlns:a16="http://schemas.microsoft.com/office/drawing/2014/main" id="{179A3061-97DD-2003-469C-FEC881126D7E}"/>
              </a:ext>
            </a:extLst>
          </p:cNvPr>
          <p:cNvSpPr>
            <a:spLocks noGrp="1"/>
          </p:cNvSpPr>
          <p:nvPr>
            <p:ph type="ctrTitle"/>
          </p:nvPr>
        </p:nvSpPr>
        <p:spPr>
          <a:xfrm>
            <a:off x="2283024" y="1045413"/>
            <a:ext cx="9688285" cy="4264023"/>
          </a:xfrm>
        </p:spPr>
        <p:txBody>
          <a:bodyPr/>
          <a:lstStyle/>
          <a:p>
            <a:pPr marL="342900" indent="-342900" algn="l">
              <a:lnSpc>
                <a:spcPct val="90000"/>
              </a:lnSpc>
              <a:spcBef>
                <a:spcPct val="20000"/>
              </a:spcBef>
            </a:pPr>
            <a:r>
              <a:rPr lang="en-GB" sz="3200" b="1">
                <a:latin typeface="Arial"/>
                <a:cs typeface="Arial"/>
              </a:rPr>
              <a:t>Module Title: </a:t>
            </a:r>
            <a:r>
              <a:rPr lang="en-GB" sz="3200" b="1" i="1">
                <a:latin typeface="Arial"/>
                <a:cs typeface="Arial"/>
              </a:rPr>
              <a:t>Professional Career Development within H&amp;SC</a:t>
            </a:r>
          </a:p>
          <a:p>
            <a:pPr marL="342900" indent="-342900" algn="l">
              <a:lnSpc>
                <a:spcPct val="90000"/>
              </a:lnSpc>
              <a:spcBef>
                <a:spcPct val="20000"/>
              </a:spcBef>
            </a:pPr>
            <a:r>
              <a:rPr lang="en-GB" sz="3200" b="1" u="sng">
                <a:latin typeface="Arial"/>
                <a:cs typeface="Arial"/>
              </a:rPr>
              <a:t>Module Number</a:t>
            </a:r>
            <a:r>
              <a:rPr lang="en-GB" sz="3200" b="1">
                <a:latin typeface="Arial"/>
                <a:cs typeface="Arial"/>
              </a:rPr>
              <a:t>: </a:t>
            </a:r>
            <a:r>
              <a:rPr lang="en-GB" sz="3200" b="1" i="1">
                <a:latin typeface="Arial"/>
                <a:cs typeface="Arial"/>
              </a:rPr>
              <a:t>LCHS 4009 (LON)</a:t>
            </a:r>
          </a:p>
          <a:p>
            <a:pPr marL="342900" indent="-342900" algn="l">
              <a:lnSpc>
                <a:spcPct val="90000"/>
              </a:lnSpc>
              <a:spcBef>
                <a:spcPct val="20000"/>
              </a:spcBef>
            </a:pPr>
            <a:r>
              <a:rPr lang="en-GB" sz="3200" b="1" u="sng">
                <a:latin typeface="Arial"/>
                <a:cs typeface="Arial"/>
              </a:rPr>
              <a:t>Assignment No</a:t>
            </a:r>
            <a:r>
              <a:rPr lang="en-GB" sz="3200" b="1" i="1">
                <a:latin typeface="Arial"/>
                <a:cs typeface="Arial"/>
              </a:rPr>
              <a:t>: ASSIGNMENT 1</a:t>
            </a:r>
          </a:p>
          <a:p>
            <a:pPr marL="342900" indent="-342900" algn="l">
              <a:lnSpc>
                <a:spcPct val="90000"/>
              </a:lnSpc>
              <a:spcBef>
                <a:spcPct val="20000"/>
              </a:spcBef>
            </a:pPr>
            <a:r>
              <a:rPr lang="en-GB" sz="3200" b="1" u="sng">
                <a:latin typeface="Arial"/>
                <a:cs typeface="Arial"/>
              </a:rPr>
              <a:t>Student Name</a:t>
            </a:r>
            <a:r>
              <a:rPr lang="en-GB" sz="3200" b="1" i="1">
                <a:latin typeface="Arial"/>
                <a:cs typeface="Arial"/>
              </a:rPr>
              <a:t>: Ngozi </a:t>
            </a:r>
            <a:r>
              <a:rPr lang="en-GB" sz="3200" b="1" i="1" err="1">
                <a:latin typeface="Arial"/>
                <a:cs typeface="Arial"/>
              </a:rPr>
              <a:t>Igweanya</a:t>
            </a:r>
          </a:p>
          <a:p>
            <a:pPr marL="342900" indent="-342900" algn="l">
              <a:lnSpc>
                <a:spcPct val="90000"/>
              </a:lnSpc>
              <a:spcBef>
                <a:spcPct val="20000"/>
              </a:spcBef>
            </a:pPr>
            <a:r>
              <a:rPr lang="en-GB" sz="3200" b="1" u="sng">
                <a:latin typeface="Arial"/>
                <a:cs typeface="Arial"/>
              </a:rPr>
              <a:t>Student ID:  2514990</a:t>
            </a:r>
          </a:p>
          <a:p>
            <a:pPr marL="342900" indent="-342900" algn="l">
              <a:lnSpc>
                <a:spcPct val="90000"/>
              </a:lnSpc>
              <a:spcBef>
                <a:spcPct val="20000"/>
              </a:spcBef>
            </a:pPr>
            <a:r>
              <a:rPr lang="en-GB" sz="3200" b="1" u="sng">
                <a:latin typeface="Arial"/>
                <a:cs typeface="Arial"/>
              </a:rPr>
              <a:t>Lecturer’s Name</a:t>
            </a:r>
            <a:r>
              <a:rPr lang="en-GB" sz="3200" b="1" i="1">
                <a:latin typeface="Arial"/>
                <a:cs typeface="Arial"/>
              </a:rPr>
              <a:t>: Odette Jack</a:t>
            </a:r>
            <a:endParaRPr lang="en-US"/>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type="subTitle" idx="1"/>
          </p:nvPr>
        </p:nvSpPr>
        <p:spPr>
          <a:xfrm flipV="1">
            <a:off x="1825824" y="5497215"/>
            <a:ext cx="8534400" cy="39914"/>
          </a:xfrm>
        </p:spPr>
        <p:txBody>
          <a:bodyPr wrap="square" anchor="t">
            <a:normAutofit fontScale="25000" lnSpcReduction="20000"/>
          </a:bodyPr>
          <a:lstStyle/>
          <a:p>
            <a:pPr>
              <a:lnSpc>
                <a:spcPct val="90000"/>
              </a:lnSpc>
            </a:pPr>
            <a:endParaRPr lang="en-GB" altLang="en-US" b="1" i="1"/>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09/07/2026</a:t>
            </a:fld>
            <a:endParaRPr lang="en-GB" altLang="en-US" sz="90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413657" y="1411515"/>
            <a:ext cx="10972800" cy="3917032"/>
          </a:xfrm>
        </p:spPr>
        <p:txBody>
          <a:bodyPr/>
          <a:lstStyle/>
          <a:p>
            <a:pPr marL="0" indent="0" algn="ctr">
              <a:spcBef>
                <a:spcPts val="20"/>
              </a:spcBef>
              <a:buNone/>
            </a:pPr>
            <a:r>
              <a:rPr lang="en-GB" sz="2400"/>
              <a:t>I confirm that I have not used any AI tools in the research and creation of this assignment. I confirm that I have not presented any AI generated materials as my own work. </a:t>
            </a:r>
          </a:p>
          <a:p>
            <a:pPr marL="0" indent="0" algn="ctr">
              <a:spcBef>
                <a:spcPts val="20"/>
              </a:spcBef>
              <a:buNone/>
            </a:pPr>
            <a:r>
              <a:rPr lang="en-GB" sz="2400"/>
              <a:t>OR</a:t>
            </a:r>
          </a:p>
          <a:p>
            <a:pPr>
              <a:buNone/>
            </a:pPr>
            <a:r>
              <a:rPr lang="en-GB" sz="2400">
                <a:latin typeface="Arial"/>
                <a:cs typeface="Arial"/>
              </a:rPr>
              <a:t>I confirm that I have used AI tools to source images and/or for proofreading this work, I confirm that I have not presented any AI generated materials as my own work. </a:t>
            </a:r>
          </a:p>
          <a:p>
            <a:pPr marL="0" indent="0" algn="ctr">
              <a:buNone/>
            </a:pPr>
            <a:endParaRPr lang="en-GB"/>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09/07/2026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523875"/>
          </a:xfrm>
        </p:spPr>
        <p:txBody>
          <a:bodyPr/>
          <a:lstStyle/>
          <a:p>
            <a:r>
              <a:rPr lang="en-GB" altLang="en-US" sz="2800" b="1"/>
              <a:t>Introduction</a:t>
            </a:r>
            <a:endParaRPr lang="en-US" altLang="en-US" sz="2800" b="1"/>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09/07/2026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 y="823687"/>
            <a:ext cx="12191998" cy="4888819"/>
          </a:xfrm>
        </p:spPr>
        <p:txBody>
          <a:bodyPr/>
          <a:lstStyle/>
          <a:p>
            <a:pPr marL="0" indent="0">
              <a:lnSpc>
                <a:spcPct val="150000"/>
              </a:lnSpc>
              <a:buNone/>
              <a:defRPr/>
            </a:pPr>
            <a:r>
              <a:rPr lang="en-GB" sz="1800">
                <a:solidFill>
                  <a:srgbClr val="222222"/>
                </a:solidFill>
                <a:highlight>
                  <a:srgbClr val="FFFFFF"/>
                </a:highlight>
                <a:latin typeface="Arial"/>
                <a:cs typeface="Arial"/>
              </a:rPr>
              <a:t>My name is Ngozi, I am married with children</a:t>
            </a:r>
            <a:br>
              <a:rPr lang="en-GB" sz="1800">
                <a:highlight>
                  <a:srgbClr val="FFFFFF"/>
                </a:highlight>
                <a:latin typeface="Arial"/>
                <a:cs typeface="Arial"/>
              </a:rPr>
            </a:br>
            <a:r>
              <a:rPr lang="en-GB" sz="1800">
                <a:solidFill>
                  <a:srgbClr val="222222"/>
                </a:solidFill>
                <a:highlight>
                  <a:srgbClr val="FFFFFF"/>
                </a:highlight>
                <a:latin typeface="Arial"/>
                <a:cs typeface="Arial"/>
              </a:rPr>
              <a:t>• I am currently studying Health and Social Care at the University of Wales Trinity Saint David.</a:t>
            </a:r>
            <a:br>
              <a:rPr lang="en-GB" sz="1800">
                <a:highlight>
                  <a:srgbClr val="FFFFFF"/>
                </a:highlight>
                <a:latin typeface="Arial"/>
                <a:cs typeface="Arial"/>
              </a:rPr>
            </a:br>
            <a:r>
              <a:rPr lang="en-GB" sz="1800">
                <a:solidFill>
                  <a:srgbClr val="222222"/>
                </a:solidFill>
                <a:highlight>
                  <a:srgbClr val="FFFFFF"/>
                </a:highlight>
                <a:latin typeface="Arial"/>
                <a:cs typeface="Arial"/>
              </a:rPr>
              <a:t>• I have practical working as Healthcare Assistant  in Queen Elizabeth Hospital</a:t>
            </a:r>
            <a:br>
              <a:rPr lang="en-GB" sz="1800">
                <a:highlight>
                  <a:srgbClr val="FFFFFF"/>
                </a:highlight>
                <a:latin typeface="Arial"/>
                <a:cs typeface="Arial"/>
              </a:rPr>
            </a:br>
            <a:r>
              <a:rPr lang="en-GB" sz="1800">
                <a:solidFill>
                  <a:srgbClr val="222222"/>
                </a:solidFill>
                <a:highlight>
                  <a:srgbClr val="FFFFFF"/>
                </a:highlight>
                <a:latin typeface="Arial"/>
                <a:cs typeface="Arial"/>
              </a:rPr>
              <a:t>• My aim is to build on this study and progress into a career in Adult Nursing</a:t>
            </a:r>
            <a:br>
              <a:rPr lang="en-GB" sz="1800">
                <a:highlight>
                  <a:srgbClr val="FFFFFF"/>
                </a:highlight>
                <a:latin typeface="Arial"/>
                <a:cs typeface="Arial"/>
              </a:rPr>
            </a:br>
            <a:r>
              <a:rPr lang="en-GB" sz="1800">
                <a:solidFill>
                  <a:srgbClr val="222222"/>
                </a:solidFill>
                <a:highlight>
                  <a:srgbClr val="FFFFFF"/>
                </a:highlight>
                <a:latin typeface="Arial"/>
                <a:cs typeface="Arial"/>
              </a:rPr>
              <a:t>• My own life experience helps me understand the needs of service users and their families</a:t>
            </a:r>
            <a:endParaRPr lang="en-US" sz="1800"/>
          </a:p>
          <a:p>
            <a:pPr marL="0" indent="0">
              <a:lnSpc>
                <a:spcPct val="150000"/>
              </a:lnSpc>
              <a:buNone/>
              <a:defRPr/>
            </a:pPr>
            <a:endParaRPr lang="en-GB" sz="1800" b="1">
              <a:solidFill>
                <a:srgbClr val="222222"/>
              </a:solidFill>
              <a:highlight>
                <a:srgbClr val="FFFFFF"/>
              </a:highlight>
              <a:latin typeface="Arial"/>
              <a:cs typeface="Arial"/>
            </a:endParaRPr>
          </a:p>
          <a:p>
            <a:pPr marL="0" indent="0">
              <a:lnSpc>
                <a:spcPct val="150000"/>
              </a:lnSpc>
              <a:buNone/>
              <a:defRPr/>
            </a:pPr>
            <a:r>
              <a:rPr lang="en-GB" sz="1800" b="1">
                <a:solidFill>
                  <a:srgbClr val="222222"/>
                </a:solidFill>
                <a:highlight>
                  <a:srgbClr val="FFFFFF"/>
                </a:highlight>
                <a:latin typeface="Arial"/>
                <a:cs typeface="Arial"/>
              </a:rPr>
              <a:t>Presentation focu</a:t>
            </a:r>
            <a:r>
              <a:rPr lang="en-GB" sz="1800">
                <a:solidFill>
                  <a:srgbClr val="222222"/>
                </a:solidFill>
                <a:highlight>
                  <a:srgbClr val="FFFFFF"/>
                </a:highlight>
                <a:latin typeface="Arial"/>
                <a:cs typeface="Arial"/>
              </a:rPr>
              <a:t>s</a:t>
            </a:r>
            <a:br>
              <a:rPr lang="en-GB" sz="1800">
                <a:highlight>
                  <a:srgbClr val="FFFFFF"/>
                </a:highlight>
                <a:latin typeface="Arial"/>
                <a:cs typeface="Arial"/>
              </a:rPr>
            </a:br>
            <a:r>
              <a:rPr lang="en-GB" sz="1800">
                <a:solidFill>
                  <a:srgbClr val="222222"/>
                </a:solidFill>
                <a:highlight>
                  <a:srgbClr val="FFFFFF"/>
                </a:highlight>
                <a:latin typeface="Arial"/>
                <a:cs typeface="Arial"/>
              </a:rPr>
              <a:t>Today I will be presenting on Communication</a:t>
            </a:r>
            <a:br>
              <a:rPr lang="en-GB" sz="1800">
                <a:highlight>
                  <a:srgbClr val="FFFFFF"/>
                </a:highlight>
                <a:latin typeface="Arial"/>
                <a:cs typeface="Arial"/>
              </a:rPr>
            </a:br>
            <a:r>
              <a:rPr lang="en-GB" sz="1800">
                <a:solidFill>
                  <a:srgbClr val="222222"/>
                </a:solidFill>
                <a:highlight>
                  <a:srgbClr val="FFFFFF"/>
                </a:highlight>
                <a:latin typeface="Arial"/>
                <a:cs typeface="Arial"/>
              </a:rPr>
              <a:t>• The vital role of communication in Health and Social Care</a:t>
            </a:r>
            <a:br>
              <a:rPr lang="en-GB" sz="1800">
                <a:highlight>
                  <a:srgbClr val="FFFFFF"/>
                </a:highlight>
                <a:latin typeface="Arial"/>
                <a:cs typeface="Arial"/>
              </a:rPr>
            </a:br>
            <a:r>
              <a:rPr lang="en-GB" sz="1800">
                <a:solidFill>
                  <a:srgbClr val="222222"/>
                </a:solidFill>
                <a:highlight>
                  <a:srgbClr val="FFFFFF"/>
                </a:highlight>
                <a:latin typeface="Arial"/>
                <a:cs typeface="Arial"/>
              </a:rPr>
              <a:t>• Different ways we use communication to support people and work with teams</a:t>
            </a:r>
            <a:br>
              <a:rPr lang="en-GB" sz="1800">
                <a:highlight>
                  <a:srgbClr val="FFFFFF"/>
                </a:highlight>
                <a:latin typeface="Arial"/>
                <a:cs typeface="Arial"/>
              </a:rPr>
            </a:br>
            <a:r>
              <a:rPr lang="en-GB" sz="1800">
                <a:solidFill>
                  <a:srgbClr val="222222"/>
                </a:solidFill>
                <a:highlight>
                  <a:srgbClr val="FFFFFF"/>
                </a:highlight>
                <a:latin typeface="Arial"/>
                <a:cs typeface="Arial"/>
              </a:rPr>
              <a:t>• How good communication helps deliver safe, respectful care for everyone</a:t>
            </a:r>
            <a:endParaRPr lang="en-GB" sz="1800"/>
          </a:p>
          <a:p>
            <a:pPr marL="0" indent="0">
              <a:buNone/>
              <a:defRPr/>
            </a:pPr>
            <a:endParaRPr lang="en-GB" b="1">
              <a:solidFill>
                <a:srgbClr val="000000"/>
              </a:solidFill>
              <a:latin typeface="Myriad Pro"/>
              <a:cs typeface="Arial"/>
            </a:endParaRPr>
          </a:p>
          <a:p>
            <a:pPr>
              <a:defRPr/>
            </a:pPr>
            <a:endParaRPr lang="en-GB" b="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654823"/>
          </a:xfrm>
        </p:spPr>
        <p:txBody>
          <a:bodyPr/>
          <a:lstStyle/>
          <a:p>
            <a:r>
              <a:rPr lang="en-GB" sz="2800" b="1"/>
              <a:t>What is </a:t>
            </a:r>
            <a:r>
              <a:rPr lang="en-GB" sz="2800" b="1">
                <a:ea typeface="+mj-lt"/>
                <a:cs typeface="+mj-lt"/>
              </a:rPr>
              <a:t>Communication</a:t>
            </a:r>
            <a:r>
              <a:rPr lang="en-GB" sz="2800" b="1"/>
              <a:t> skill? </a:t>
            </a:r>
            <a:endParaRPr lang="en-GB" altLang="en-US" sz="2800" i="1">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a:solidFill>
                <a:srgbClr val="000000"/>
              </a:solidFill>
            </a:endParaRPr>
          </a:p>
          <a:p>
            <a:pPr>
              <a:defRPr/>
            </a:pPr>
            <a:endParaRPr lang="en-GB" altLang="en-US"/>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261862" y="594487"/>
            <a:ext cx="11640457" cy="6263253"/>
          </a:xfrm>
          <a:prstGeom prst="rect">
            <a:avLst/>
          </a:prstGeom>
          <a:noFill/>
        </p:spPr>
        <p:txBody>
          <a:bodyPr wrap="square" lIns="91440" tIns="45720" rIns="91440" bIns="45720" anchor="t">
            <a:spAutoFit/>
          </a:bodyPr>
          <a:lstStyle/>
          <a:p>
            <a:pPr>
              <a:lnSpc>
                <a:spcPct val="150000"/>
              </a:lnSpc>
            </a:pPr>
            <a:r>
              <a:rPr lang="en-GB" sz="1600">
                <a:latin typeface="Arial"/>
                <a:ea typeface="+mn-lt"/>
                <a:cs typeface="Arial"/>
              </a:rPr>
              <a:t>Communication skill is the ability to share information, ideas, and feelings clearly and effectively through speaking, listening, writing, and non-verbal communication (Skills You Need, 2024).</a:t>
            </a:r>
            <a:endParaRPr lang="en-US" sz="1600">
              <a:latin typeface="Arial"/>
              <a:cs typeface="Arial"/>
            </a:endParaRPr>
          </a:p>
          <a:p>
            <a:pPr>
              <a:lnSpc>
                <a:spcPct val="150000"/>
              </a:lnSpc>
            </a:pPr>
            <a:endParaRPr lang="en-GB" sz="1600" b="1">
              <a:latin typeface="Arial"/>
              <a:ea typeface="+mn-lt"/>
              <a:cs typeface="Arial"/>
            </a:endParaRPr>
          </a:p>
          <a:p>
            <a:pPr>
              <a:lnSpc>
                <a:spcPct val="150000"/>
              </a:lnSpc>
            </a:pPr>
            <a:r>
              <a:rPr lang="en-GB" sz="1600" b="1">
                <a:latin typeface="Arial"/>
                <a:ea typeface="+mn-lt"/>
                <a:cs typeface="Arial"/>
              </a:rPr>
              <a:t>In everyday practice, communication skills involve:</a:t>
            </a:r>
            <a:endParaRPr lang="en-GB" sz="1600" b="1">
              <a:latin typeface="Arial"/>
              <a:cs typeface="Arial"/>
            </a:endParaRPr>
          </a:p>
          <a:p>
            <a:pPr marL="285750" indent="-285750">
              <a:lnSpc>
                <a:spcPct val="150000"/>
              </a:lnSpc>
              <a:buFont typeface="Arial"/>
              <a:buChar char="•"/>
            </a:pPr>
            <a:r>
              <a:rPr lang="en-GB" sz="1600">
                <a:latin typeface="Arial"/>
                <a:ea typeface="+mn-lt"/>
                <a:cs typeface="Arial"/>
              </a:rPr>
              <a:t>Listening carefully to understand others (Bach and Grant, 2022).</a:t>
            </a:r>
            <a:endParaRPr lang="en-GB" sz="1600">
              <a:latin typeface="Arial"/>
              <a:cs typeface="Arial"/>
            </a:endParaRPr>
          </a:p>
          <a:p>
            <a:pPr marL="285750" indent="-285750">
              <a:lnSpc>
                <a:spcPct val="150000"/>
              </a:lnSpc>
              <a:buFont typeface="Arial"/>
              <a:buChar char="•"/>
            </a:pPr>
            <a:r>
              <a:rPr lang="en-GB" sz="1600">
                <a:latin typeface="Arial"/>
                <a:ea typeface="+mn-lt"/>
                <a:cs typeface="Arial"/>
              </a:rPr>
              <a:t>Speaking clearly and respectfully.</a:t>
            </a:r>
            <a:endParaRPr lang="en-GB" sz="1600">
              <a:latin typeface="Arial"/>
              <a:cs typeface="Arial"/>
            </a:endParaRPr>
          </a:p>
          <a:p>
            <a:pPr marL="285750" indent="-285750">
              <a:lnSpc>
                <a:spcPct val="150000"/>
              </a:lnSpc>
              <a:buFont typeface="Arial"/>
              <a:buChar char="•"/>
            </a:pPr>
            <a:r>
              <a:rPr lang="en-GB" sz="1600">
                <a:latin typeface="Arial"/>
                <a:ea typeface="+mn-lt"/>
                <a:cs typeface="Arial"/>
              </a:rPr>
              <a:t>Using appropriate body language, eye contact, and tone of voice (Skills You Need, 2024).</a:t>
            </a:r>
            <a:endParaRPr lang="en-GB" sz="1600">
              <a:latin typeface="Arial"/>
              <a:cs typeface="Arial"/>
            </a:endParaRPr>
          </a:p>
          <a:p>
            <a:pPr marL="285750" indent="-285750">
              <a:lnSpc>
                <a:spcPct val="150000"/>
              </a:lnSpc>
              <a:buFont typeface="Arial"/>
              <a:buChar char="•"/>
            </a:pPr>
            <a:r>
              <a:rPr lang="en-GB" sz="1600">
                <a:latin typeface="Arial"/>
                <a:ea typeface="+mn-lt"/>
                <a:cs typeface="Arial"/>
              </a:rPr>
              <a:t>Asking questions and checking understanding.</a:t>
            </a:r>
            <a:endParaRPr lang="en-GB" sz="1600">
              <a:latin typeface="Arial"/>
              <a:cs typeface="Arial"/>
            </a:endParaRPr>
          </a:p>
          <a:p>
            <a:pPr marL="285750" indent="-285750">
              <a:lnSpc>
                <a:spcPct val="150000"/>
              </a:lnSpc>
              <a:buFont typeface="Arial"/>
              <a:buChar char="•"/>
            </a:pPr>
            <a:r>
              <a:rPr lang="en-GB" sz="1600">
                <a:latin typeface="Arial"/>
                <a:ea typeface="+mn-lt"/>
                <a:cs typeface="Arial"/>
              </a:rPr>
              <a:t>Adapting communication to meet different people’s needs (Bach and Grant, 2022).</a:t>
            </a:r>
            <a:endParaRPr lang="en-GB" sz="1600">
              <a:latin typeface="Arial"/>
              <a:cs typeface="Arial"/>
            </a:endParaRPr>
          </a:p>
          <a:p>
            <a:endParaRPr lang="en-US"/>
          </a:p>
          <a:p>
            <a:pPr>
              <a:lnSpc>
                <a:spcPct val="150000"/>
              </a:lnSpc>
            </a:pPr>
            <a:r>
              <a:rPr lang="en-US">
                <a:solidFill>
                  <a:srgbClr val="222222"/>
                </a:solidFill>
                <a:highlight>
                  <a:srgbClr val="FFFFFF"/>
                </a:highlight>
                <a:latin typeface="Arial"/>
                <a:cs typeface="Arial"/>
              </a:rPr>
              <a:t>I have enhanced my communication skills through academic study, collaborative projects, and engagements in health and social care environments. These experiences have enhanced my ability to communicate proficiently with service users, colleagues, and professionals (Bach and Grant, 2022).</a:t>
            </a:r>
            <a:br>
              <a:rPr lang="en-US"/>
            </a:br>
            <a:endParaRPr lang="en-US"/>
          </a:p>
          <a:p>
            <a:endParaRPr lang="en-GB" sz="2400"/>
          </a:p>
          <a:p>
            <a:pPr marL="742950" lvl="1" indent="-285750">
              <a:buFont typeface="Arial" panose="020B0604020202020204" pitchFamily="34" charset="0"/>
              <a:buChar char="•"/>
            </a:pPr>
            <a:endParaRPr lang="en-GB" sz="1100"/>
          </a:p>
          <a:p>
            <a:endParaRPr lang="en-GB"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57F16-AD2D-5E7A-0BEC-68FA055FB8F1}"/>
              </a:ext>
            </a:extLst>
          </p:cNvPr>
          <p:cNvSpPr>
            <a:spLocks noGrp="1"/>
          </p:cNvSpPr>
          <p:nvPr>
            <p:ph type="title"/>
          </p:nvPr>
        </p:nvSpPr>
        <p:spPr>
          <a:xfrm>
            <a:off x="609600" y="274638"/>
            <a:ext cx="10972800" cy="475343"/>
          </a:xfrm>
        </p:spPr>
        <p:txBody>
          <a:bodyPr/>
          <a:lstStyle/>
          <a:p>
            <a:r>
              <a:rPr lang="en-GB" sz="2800" b="1">
                <a:ea typeface="+mj-lt"/>
                <a:cs typeface="+mj-lt"/>
              </a:rPr>
              <a:t>Importance of </a:t>
            </a:r>
            <a:r>
              <a:rPr lang="en-GB" sz="2400" b="1">
                <a:ea typeface="+mj-lt"/>
                <a:cs typeface="+mj-lt"/>
              </a:rPr>
              <a:t>Communication</a:t>
            </a:r>
            <a:r>
              <a:rPr lang="en-GB" sz="2400">
                <a:ea typeface="+mj-lt"/>
                <a:cs typeface="+mj-lt"/>
              </a:rPr>
              <a:t> </a:t>
            </a:r>
            <a:r>
              <a:rPr lang="en-GB" sz="2800" b="1">
                <a:ea typeface="+mj-lt"/>
                <a:cs typeface="+mj-lt"/>
              </a:rPr>
              <a:t>in professional practice</a:t>
            </a:r>
            <a:endParaRPr lang="en-US"/>
          </a:p>
        </p:txBody>
      </p:sp>
      <p:sp>
        <p:nvSpPr>
          <p:cNvPr id="3" name="Content Placeholder 2">
            <a:extLst>
              <a:ext uri="{FF2B5EF4-FFF2-40B4-BE49-F238E27FC236}">
                <a16:creationId xmlns:a16="http://schemas.microsoft.com/office/drawing/2014/main" id="{7F3D9CE0-A0C2-28DD-36C0-949D158D8508}"/>
              </a:ext>
            </a:extLst>
          </p:cNvPr>
          <p:cNvSpPr>
            <a:spLocks noGrp="1"/>
          </p:cNvSpPr>
          <p:nvPr>
            <p:ph idx="1"/>
          </p:nvPr>
        </p:nvSpPr>
        <p:spPr>
          <a:xfrm>
            <a:off x="166915" y="823688"/>
            <a:ext cx="11879942" cy="4933030"/>
          </a:xfrm>
        </p:spPr>
        <p:txBody>
          <a:bodyPr/>
          <a:lstStyle/>
          <a:p>
            <a:pPr>
              <a:lnSpc>
                <a:spcPct val="150000"/>
              </a:lnSpc>
            </a:pPr>
            <a:r>
              <a:rPr lang="en-GB" sz="1600">
                <a:solidFill>
                  <a:srgbClr val="222222"/>
                </a:solidFill>
                <a:highlight>
                  <a:srgbClr val="FFFFFF"/>
                </a:highlight>
                <a:latin typeface="Arial"/>
                <a:cs typeface="Arial"/>
              </a:rPr>
              <a:t>Effective communication is essential in health and social care because it helps professionals provide safe, person-centred, and high-quality care (Bach and Grant, 2022).</a:t>
            </a:r>
          </a:p>
          <a:p>
            <a:pPr>
              <a:lnSpc>
                <a:spcPct val="150000"/>
              </a:lnSpc>
            </a:pPr>
            <a:endParaRPr lang="en-GB" sz="1600" b="1">
              <a:solidFill>
                <a:srgbClr val="222222"/>
              </a:solidFill>
              <a:highlight>
                <a:srgbClr val="FFFFFF"/>
              </a:highlight>
              <a:latin typeface="Arial"/>
              <a:cs typeface="Arial"/>
            </a:endParaRPr>
          </a:p>
          <a:p>
            <a:pPr>
              <a:lnSpc>
                <a:spcPct val="150000"/>
              </a:lnSpc>
            </a:pPr>
            <a:r>
              <a:rPr lang="en-GB" sz="1600" b="1">
                <a:solidFill>
                  <a:srgbClr val="222222"/>
                </a:solidFill>
                <a:highlight>
                  <a:srgbClr val="FFFFFF"/>
                </a:highlight>
                <a:latin typeface="Arial"/>
                <a:cs typeface="Arial"/>
              </a:rPr>
              <a:t>How does it support</a:t>
            </a:r>
          </a:p>
          <a:p>
            <a:pPr>
              <a:lnSpc>
                <a:spcPct val="150000"/>
              </a:lnSpc>
            </a:pPr>
            <a:r>
              <a:rPr lang="en-GB" sz="1600" b="1">
                <a:solidFill>
                  <a:srgbClr val="222222"/>
                </a:solidFill>
                <a:highlight>
                  <a:srgbClr val="FFFFFF"/>
                </a:highlight>
                <a:latin typeface="Arial"/>
                <a:cs typeface="Arial"/>
              </a:rPr>
              <a:t>Safe and effective care:</a:t>
            </a:r>
            <a:r>
              <a:rPr lang="en-GB" sz="1600">
                <a:solidFill>
                  <a:srgbClr val="222222"/>
                </a:solidFill>
                <a:highlight>
                  <a:srgbClr val="FFFFFF"/>
                </a:highlight>
                <a:latin typeface="Arial"/>
                <a:cs typeface="Arial"/>
              </a:rPr>
              <a:t> clear communication reduces misunderstandings and helps prevent errors (NHS England, 2023).</a:t>
            </a:r>
            <a:endParaRPr lang="en-GB" sz="1600"/>
          </a:p>
          <a:p>
            <a:pPr>
              <a:lnSpc>
                <a:spcPct val="150000"/>
              </a:lnSpc>
            </a:pPr>
            <a:r>
              <a:rPr lang="en-GB" sz="1600" b="1">
                <a:solidFill>
                  <a:srgbClr val="222222"/>
                </a:solidFill>
                <a:highlight>
                  <a:srgbClr val="FFFFFF"/>
                </a:highlight>
                <a:latin typeface="Arial"/>
                <a:cs typeface="Arial"/>
              </a:rPr>
              <a:t>Good outcomes for service users: </a:t>
            </a:r>
            <a:r>
              <a:rPr lang="en-GB" sz="1600">
                <a:solidFill>
                  <a:srgbClr val="222222"/>
                </a:solidFill>
                <a:highlight>
                  <a:srgbClr val="FFFFFF"/>
                </a:highlight>
                <a:latin typeface="Arial"/>
                <a:cs typeface="Arial"/>
              </a:rPr>
              <a:t>service users are more likely to understand information, participate in decisions, and feel supported (Skills for Care, 2024).</a:t>
            </a:r>
            <a:endParaRPr lang="en-GB" sz="1600"/>
          </a:p>
          <a:p>
            <a:pPr>
              <a:lnSpc>
                <a:spcPct val="150000"/>
              </a:lnSpc>
            </a:pPr>
            <a:endParaRPr lang="en-GB" sz="1600" b="1">
              <a:solidFill>
                <a:srgbClr val="222222"/>
              </a:solidFill>
              <a:highlight>
                <a:srgbClr val="FFFFFF"/>
              </a:highlight>
              <a:latin typeface="Arial"/>
              <a:cs typeface="Arial"/>
            </a:endParaRPr>
          </a:p>
          <a:p>
            <a:pPr>
              <a:lnSpc>
                <a:spcPct val="150000"/>
              </a:lnSpc>
            </a:pPr>
            <a:r>
              <a:rPr lang="en-GB" sz="1600" b="1">
                <a:solidFill>
                  <a:srgbClr val="222222"/>
                </a:solidFill>
                <a:highlight>
                  <a:srgbClr val="FFFFFF"/>
                </a:highlight>
                <a:latin typeface="Arial"/>
                <a:cs typeface="Arial"/>
              </a:rPr>
              <a:t>Benefits of Communication Skills</a:t>
            </a:r>
            <a:endParaRPr lang="en-GB" sz="1600"/>
          </a:p>
          <a:p>
            <a:pPr>
              <a:lnSpc>
                <a:spcPct val="150000"/>
              </a:lnSpc>
            </a:pPr>
            <a:r>
              <a:rPr lang="en-GB" sz="1600" b="1">
                <a:solidFill>
                  <a:srgbClr val="222222"/>
                </a:solidFill>
                <a:highlight>
                  <a:srgbClr val="FFFFFF"/>
                </a:highlight>
                <a:latin typeface="Arial"/>
                <a:cs typeface="Arial"/>
              </a:rPr>
              <a:t>Service users/patients:</a:t>
            </a:r>
            <a:r>
              <a:rPr lang="en-GB" sz="1600">
                <a:solidFill>
                  <a:srgbClr val="222222"/>
                </a:solidFill>
                <a:highlight>
                  <a:srgbClr val="FFFFFF"/>
                </a:highlight>
                <a:latin typeface="Arial"/>
                <a:cs typeface="Arial"/>
              </a:rPr>
              <a:t> builds trust, reduces anxiety, and promotes dignity and respect (Bach and Grant, 2022).</a:t>
            </a:r>
            <a:endParaRPr lang="en-GB" sz="1600"/>
          </a:p>
          <a:p>
            <a:pPr>
              <a:lnSpc>
                <a:spcPct val="150000"/>
              </a:lnSpc>
            </a:pPr>
            <a:r>
              <a:rPr lang="en-GB" sz="1600" b="1">
                <a:solidFill>
                  <a:srgbClr val="222222"/>
                </a:solidFill>
                <a:highlight>
                  <a:srgbClr val="FFFFFF"/>
                </a:highlight>
                <a:latin typeface="Arial"/>
                <a:cs typeface="Arial"/>
              </a:rPr>
              <a:t>Staff and colleagues:</a:t>
            </a:r>
            <a:r>
              <a:rPr lang="en-GB" sz="1600">
                <a:solidFill>
                  <a:srgbClr val="222222"/>
                </a:solidFill>
                <a:highlight>
                  <a:srgbClr val="FFFFFF"/>
                </a:highlight>
                <a:latin typeface="Arial"/>
                <a:cs typeface="Arial"/>
              </a:rPr>
              <a:t> improves teamwork, information sharing, and collaborative working (NHS England, 2023).</a:t>
            </a:r>
            <a:endParaRPr lang="en-GB" sz="1600"/>
          </a:p>
          <a:p>
            <a:pPr>
              <a:lnSpc>
                <a:spcPct val="150000"/>
              </a:lnSpc>
            </a:pPr>
            <a:r>
              <a:rPr lang="en-GB" sz="1600" b="1">
                <a:solidFill>
                  <a:srgbClr val="222222"/>
                </a:solidFill>
                <a:highlight>
                  <a:srgbClr val="FFFFFF"/>
                </a:highlight>
                <a:latin typeface="Arial"/>
                <a:cs typeface="Arial"/>
              </a:rPr>
              <a:t>The organisation:</a:t>
            </a:r>
            <a:r>
              <a:rPr lang="en-GB" sz="1600">
                <a:solidFill>
                  <a:srgbClr val="222222"/>
                </a:solidFill>
                <a:highlight>
                  <a:srgbClr val="FFFFFF"/>
                </a:highlight>
                <a:latin typeface="Arial"/>
                <a:cs typeface="Arial"/>
              </a:rPr>
              <a:t> improves quality of care, patient satisfaction, and professional standards (Skills for Care, 2024).</a:t>
            </a:r>
            <a:endParaRPr lang="en-GB"/>
          </a:p>
          <a:p>
            <a:pPr>
              <a:lnSpc>
                <a:spcPct val="150000"/>
              </a:lnSpc>
            </a:pPr>
            <a:endParaRPr lang="en-GB" sz="1600" b="1">
              <a:solidFill>
                <a:srgbClr val="222222"/>
              </a:solidFill>
              <a:highlight>
                <a:srgbClr val="FFFFFF"/>
              </a:highlight>
              <a:latin typeface="Arial"/>
              <a:cs typeface="Arial"/>
            </a:endParaRPr>
          </a:p>
        </p:txBody>
      </p:sp>
      <p:sp>
        <p:nvSpPr>
          <p:cNvPr id="4" name="Date Placeholder 3">
            <a:extLst>
              <a:ext uri="{FF2B5EF4-FFF2-40B4-BE49-F238E27FC236}">
                <a16:creationId xmlns:a16="http://schemas.microsoft.com/office/drawing/2014/main" id="{EC850A4A-0369-0BE3-0C69-472B3DBE597B}"/>
              </a:ext>
            </a:extLst>
          </p:cNvPr>
          <p:cNvSpPr>
            <a:spLocks noGrp="1"/>
          </p:cNvSpPr>
          <p:nvPr>
            <p:ph type="dt" sz="half" idx="10"/>
          </p:nvPr>
        </p:nvSpPr>
        <p:spPr/>
        <p:txBody>
          <a:bodyPr/>
          <a:lstStyle/>
          <a:p>
            <a:pPr>
              <a:defRPr/>
            </a:pPr>
            <a:fld id="{30226994-B490-4403-8CE4-43D4FD570BBD}" type="datetime1">
              <a:rPr lang="en-GB" altLang="en-US"/>
              <a:pPr>
                <a:defRPr/>
              </a:pPr>
              <a:t>09/07/2026</a:t>
            </a:fld>
            <a:endParaRPr lang="en-GB" altLang="en-US"/>
          </a:p>
        </p:txBody>
      </p:sp>
      <p:sp>
        <p:nvSpPr>
          <p:cNvPr id="5" name="Slide Number Placeholder 4">
            <a:extLst>
              <a:ext uri="{FF2B5EF4-FFF2-40B4-BE49-F238E27FC236}">
                <a16:creationId xmlns:a16="http://schemas.microsoft.com/office/drawing/2014/main" id="{829B431E-0DBF-4117-A4C4-4EF31BD32EFF}"/>
              </a:ext>
            </a:extLst>
          </p:cNvPr>
          <p:cNvSpPr>
            <a:spLocks noGrp="1"/>
          </p:cNvSpPr>
          <p:nvPr>
            <p:ph type="sldNum" sz="quarter" idx="12"/>
          </p:nvPr>
        </p:nvSpPr>
        <p:spPr/>
        <p:txBody>
          <a:bodyPr/>
          <a:lstStyle/>
          <a:p>
            <a:pPr>
              <a:defRPr/>
            </a:pPr>
            <a:fld id="{9AFB928A-D6AD-4F2A-B2DD-923741E90643}" type="slidenum">
              <a:rPr lang="en-GB" altLang="en-US"/>
              <a:pPr>
                <a:defRPr/>
              </a:pPr>
              <a:t>5</a:t>
            </a:fld>
            <a:endParaRPr lang="en-GB" altLang="en-US"/>
          </a:p>
        </p:txBody>
      </p:sp>
    </p:spTree>
    <p:extLst>
      <p:ext uri="{BB962C8B-B14F-4D97-AF65-F5344CB8AC3E}">
        <p14:creationId xmlns:p14="http://schemas.microsoft.com/office/powerpoint/2010/main" val="733703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7F189-D71D-AA9F-0BEF-47D63F6E4D2E}"/>
              </a:ext>
            </a:extLst>
          </p:cNvPr>
          <p:cNvSpPr>
            <a:spLocks noGrp="1"/>
          </p:cNvSpPr>
          <p:nvPr>
            <p:ph type="title"/>
          </p:nvPr>
        </p:nvSpPr>
        <p:spPr>
          <a:xfrm>
            <a:off x="609600" y="274638"/>
            <a:ext cx="10972800" cy="605972"/>
          </a:xfrm>
        </p:spPr>
        <p:txBody>
          <a:bodyPr/>
          <a:lstStyle/>
          <a:p>
            <a:r>
              <a:rPr lang="en-US" sz="2800" b="1">
                <a:solidFill>
                  <a:srgbClr val="222222"/>
                </a:solidFill>
                <a:highlight>
                  <a:srgbClr val="FFFFFF"/>
                </a:highlight>
                <a:latin typeface="Arial"/>
                <a:cs typeface="Arial"/>
              </a:rPr>
              <a:t>Model or Framework Linked to Communication Skill</a:t>
            </a:r>
            <a:endParaRPr lang="en-US" sz="2800"/>
          </a:p>
        </p:txBody>
      </p:sp>
      <p:sp>
        <p:nvSpPr>
          <p:cNvPr id="3" name="Content Placeholder 2">
            <a:extLst>
              <a:ext uri="{FF2B5EF4-FFF2-40B4-BE49-F238E27FC236}">
                <a16:creationId xmlns:a16="http://schemas.microsoft.com/office/drawing/2014/main" id="{8CCA147C-A9CF-85F8-A20A-DC8B8D01552C}"/>
              </a:ext>
            </a:extLst>
          </p:cNvPr>
          <p:cNvSpPr>
            <a:spLocks noGrp="1"/>
          </p:cNvSpPr>
          <p:nvPr>
            <p:ph sz="half" idx="1"/>
          </p:nvPr>
        </p:nvSpPr>
        <p:spPr/>
        <p:txBody>
          <a:bodyPr/>
          <a:lstStyle/>
          <a:p>
            <a:endParaRPr lang="en-US" sz="1800" b="1">
              <a:solidFill>
                <a:srgbClr val="222222"/>
              </a:solidFill>
              <a:highlight>
                <a:srgbClr val="FFFFFF"/>
              </a:highlight>
              <a:latin typeface="Arial"/>
              <a:cs typeface="Arial"/>
            </a:endParaRPr>
          </a:p>
          <a:p>
            <a:r>
              <a:rPr lang="en-US" sz="1800" b="1">
                <a:solidFill>
                  <a:srgbClr val="222222"/>
                </a:solidFill>
                <a:highlight>
                  <a:srgbClr val="FFFFFF"/>
                </a:highlight>
                <a:latin typeface="Arial"/>
                <a:cs typeface="Arial"/>
              </a:rPr>
              <a:t>Communication Cycle (Argyle, 1994)`</a:t>
            </a:r>
            <a:endParaRPr lang="en-US" sz="1800">
              <a:latin typeface="Arial"/>
              <a:cs typeface="Arial"/>
            </a:endParaRPr>
          </a:p>
          <a:p>
            <a:endParaRPr lang="en-US" sz="1800" b="1">
              <a:solidFill>
                <a:srgbClr val="222222"/>
              </a:solidFill>
              <a:highlight>
                <a:srgbClr val="FFFFFF"/>
              </a:highlight>
              <a:latin typeface="Arial"/>
              <a:cs typeface="Arial"/>
            </a:endParaRPr>
          </a:p>
          <a:p>
            <a:r>
              <a:rPr lang="en-US" sz="1800" b="1">
                <a:solidFill>
                  <a:srgbClr val="222222"/>
                </a:solidFill>
                <a:highlight>
                  <a:srgbClr val="FFFFFF"/>
                </a:highlight>
                <a:latin typeface="Arial"/>
                <a:cs typeface="Arial"/>
              </a:rPr>
              <a:t>What is this model?</a:t>
            </a:r>
            <a:endParaRPr lang="en-US" sz="1800">
              <a:latin typeface="Arial"/>
              <a:cs typeface="Arial"/>
            </a:endParaRPr>
          </a:p>
          <a:p>
            <a:pPr>
              <a:lnSpc>
                <a:spcPct val="150000"/>
              </a:lnSpc>
            </a:pPr>
            <a:r>
              <a:rPr lang="en-US" sz="1800">
                <a:solidFill>
                  <a:srgbClr val="222222"/>
                </a:solidFill>
                <a:highlight>
                  <a:srgbClr val="FFFFFF"/>
                </a:highlight>
                <a:latin typeface="Arial"/>
                <a:cs typeface="Arial"/>
              </a:rPr>
              <a:t>A communication model that explains communication as a two-way process.</a:t>
            </a:r>
            <a:endParaRPr lang="en-US" sz="1800">
              <a:latin typeface="Arial"/>
              <a:cs typeface="Arial"/>
            </a:endParaRPr>
          </a:p>
          <a:p>
            <a:pPr>
              <a:lnSpc>
                <a:spcPct val="150000"/>
              </a:lnSpc>
            </a:pPr>
            <a:r>
              <a:rPr lang="en-US" sz="1800">
                <a:solidFill>
                  <a:srgbClr val="222222"/>
                </a:solidFill>
                <a:highlight>
                  <a:srgbClr val="FFFFFF"/>
                </a:highlight>
                <a:latin typeface="Arial"/>
                <a:cs typeface="Arial"/>
              </a:rPr>
              <a:t>It focuses on sending, receiving, and understanding messages effectively (Argyle, 1994)</a:t>
            </a:r>
            <a:r>
              <a:rPr lang="en-US" sz="3200">
                <a:solidFill>
                  <a:srgbClr val="222222"/>
                </a:solidFill>
                <a:highlight>
                  <a:srgbClr val="FFFFFF"/>
                </a:highlight>
                <a:latin typeface="Arial"/>
                <a:cs typeface="Arial"/>
              </a:rPr>
              <a:t>.</a:t>
            </a:r>
            <a:endParaRPr lang="en-US"/>
          </a:p>
        </p:txBody>
      </p:sp>
      <p:sp>
        <p:nvSpPr>
          <p:cNvPr id="4" name="Content Placeholder 3">
            <a:extLst>
              <a:ext uri="{FF2B5EF4-FFF2-40B4-BE49-F238E27FC236}">
                <a16:creationId xmlns:a16="http://schemas.microsoft.com/office/drawing/2014/main" id="{2AF7047C-0DA0-1370-5905-D30F6071A58F}"/>
              </a:ext>
            </a:extLst>
          </p:cNvPr>
          <p:cNvSpPr>
            <a:spLocks noGrp="1"/>
          </p:cNvSpPr>
          <p:nvPr>
            <p:ph sz="half" idx="2"/>
          </p:nvPr>
        </p:nvSpPr>
        <p:spPr/>
        <p:txBody>
          <a:bodyPr/>
          <a:lstStyle/>
          <a:p>
            <a:pPr>
              <a:lnSpc>
                <a:spcPct val="150000"/>
              </a:lnSpc>
            </a:pPr>
            <a:r>
              <a:rPr lang="en-US" sz="1800" b="1">
                <a:solidFill>
                  <a:srgbClr val="222222"/>
                </a:solidFill>
                <a:highlight>
                  <a:srgbClr val="FFFFFF"/>
                </a:highlight>
                <a:latin typeface="Arial"/>
                <a:cs typeface="Arial"/>
              </a:rPr>
              <a:t>Key Stages</a:t>
            </a:r>
            <a:endParaRPr lang="en-US" sz="1800">
              <a:latin typeface="Arial"/>
              <a:cs typeface="Arial"/>
            </a:endParaRPr>
          </a:p>
          <a:p>
            <a:pPr>
              <a:lnSpc>
                <a:spcPct val="150000"/>
              </a:lnSpc>
            </a:pPr>
            <a:r>
              <a:rPr lang="en-US" sz="1800">
                <a:solidFill>
                  <a:srgbClr val="222222"/>
                </a:solidFill>
                <a:highlight>
                  <a:srgbClr val="FFFFFF"/>
                </a:highlight>
                <a:latin typeface="Arial"/>
                <a:cs typeface="Arial"/>
              </a:rPr>
              <a:t>Idea occurs</a:t>
            </a:r>
            <a:endParaRPr lang="en-US" sz="1800">
              <a:latin typeface="Arial"/>
              <a:cs typeface="Arial"/>
            </a:endParaRPr>
          </a:p>
          <a:p>
            <a:pPr>
              <a:lnSpc>
                <a:spcPct val="150000"/>
              </a:lnSpc>
            </a:pPr>
            <a:r>
              <a:rPr lang="en-US" sz="1800">
                <a:solidFill>
                  <a:srgbClr val="222222"/>
                </a:solidFill>
                <a:highlight>
                  <a:srgbClr val="FFFFFF"/>
                </a:highlight>
                <a:latin typeface="Arial"/>
                <a:cs typeface="Arial"/>
              </a:rPr>
              <a:t>Message is coded</a:t>
            </a:r>
            <a:endParaRPr lang="en-US" sz="1800">
              <a:latin typeface="Arial"/>
              <a:cs typeface="Arial"/>
            </a:endParaRPr>
          </a:p>
          <a:p>
            <a:pPr>
              <a:lnSpc>
                <a:spcPct val="150000"/>
              </a:lnSpc>
            </a:pPr>
            <a:r>
              <a:rPr lang="en-US" sz="1800">
                <a:solidFill>
                  <a:srgbClr val="222222"/>
                </a:solidFill>
                <a:highlight>
                  <a:srgbClr val="FFFFFF"/>
                </a:highlight>
                <a:latin typeface="Arial"/>
                <a:cs typeface="Arial"/>
              </a:rPr>
              <a:t>Message is sent</a:t>
            </a:r>
            <a:endParaRPr lang="en-US" sz="1800">
              <a:latin typeface="Arial"/>
              <a:cs typeface="Arial"/>
            </a:endParaRPr>
          </a:p>
          <a:p>
            <a:pPr>
              <a:lnSpc>
                <a:spcPct val="150000"/>
              </a:lnSpc>
            </a:pPr>
            <a:r>
              <a:rPr lang="en-US" sz="1800">
                <a:solidFill>
                  <a:srgbClr val="222222"/>
                </a:solidFill>
                <a:highlight>
                  <a:srgbClr val="FFFFFF"/>
                </a:highlight>
                <a:latin typeface="Arial"/>
                <a:cs typeface="Arial"/>
              </a:rPr>
              <a:t>Message is received</a:t>
            </a:r>
            <a:endParaRPr lang="en-US" sz="1800">
              <a:latin typeface="Arial"/>
              <a:cs typeface="Arial"/>
            </a:endParaRPr>
          </a:p>
          <a:p>
            <a:pPr>
              <a:lnSpc>
                <a:spcPct val="150000"/>
              </a:lnSpc>
            </a:pPr>
            <a:r>
              <a:rPr lang="en-US" sz="1800">
                <a:solidFill>
                  <a:srgbClr val="222222"/>
                </a:solidFill>
                <a:highlight>
                  <a:srgbClr val="FFFFFF"/>
                </a:highlight>
                <a:latin typeface="Arial"/>
                <a:cs typeface="Arial"/>
              </a:rPr>
              <a:t>Message is decoded/interpreted</a:t>
            </a:r>
            <a:endParaRPr lang="en-US" sz="1800">
              <a:latin typeface="Arial"/>
              <a:cs typeface="Arial"/>
            </a:endParaRPr>
          </a:p>
          <a:p>
            <a:pPr>
              <a:lnSpc>
                <a:spcPct val="150000"/>
              </a:lnSpc>
            </a:pPr>
            <a:r>
              <a:rPr lang="en-US" sz="1800">
                <a:solidFill>
                  <a:srgbClr val="222222"/>
                </a:solidFill>
                <a:highlight>
                  <a:srgbClr val="FFFFFF"/>
                </a:highlight>
                <a:latin typeface="Arial"/>
                <a:cs typeface="Arial"/>
              </a:rPr>
              <a:t>Feedback is provided (Argyle, 1994)</a:t>
            </a:r>
            <a:endParaRPr lang="en-US"/>
          </a:p>
        </p:txBody>
      </p:sp>
      <p:sp>
        <p:nvSpPr>
          <p:cNvPr id="5" name="Date Placeholder 4">
            <a:extLst>
              <a:ext uri="{FF2B5EF4-FFF2-40B4-BE49-F238E27FC236}">
                <a16:creationId xmlns:a16="http://schemas.microsoft.com/office/drawing/2014/main" id="{7B4F217F-B6C0-5EA3-0104-622A358C36A7}"/>
              </a:ext>
            </a:extLst>
          </p:cNvPr>
          <p:cNvSpPr>
            <a:spLocks noGrp="1"/>
          </p:cNvSpPr>
          <p:nvPr>
            <p:ph type="dt" sz="half" idx="10"/>
          </p:nvPr>
        </p:nvSpPr>
        <p:spPr/>
        <p:txBody>
          <a:bodyPr/>
          <a:lstStyle/>
          <a:p>
            <a:pPr>
              <a:defRPr/>
            </a:pPr>
            <a:fld id="{742C5CC8-B2EB-4FCA-9C2F-BDABBC953608}" type="datetime1">
              <a:rPr lang="en-GB" altLang="en-US"/>
              <a:pPr>
                <a:defRPr/>
              </a:pPr>
              <a:t>09/07/2026</a:t>
            </a:fld>
            <a:endParaRPr lang="en-GB" altLang="en-US"/>
          </a:p>
        </p:txBody>
      </p:sp>
      <p:sp>
        <p:nvSpPr>
          <p:cNvPr id="6" name="Slide Number Placeholder 5">
            <a:extLst>
              <a:ext uri="{FF2B5EF4-FFF2-40B4-BE49-F238E27FC236}">
                <a16:creationId xmlns:a16="http://schemas.microsoft.com/office/drawing/2014/main" id="{F4B4662D-CA4A-F74C-5CF5-623ED6186029}"/>
              </a:ext>
            </a:extLst>
          </p:cNvPr>
          <p:cNvSpPr>
            <a:spLocks noGrp="1"/>
          </p:cNvSpPr>
          <p:nvPr>
            <p:ph type="sldNum" sz="quarter" idx="11"/>
          </p:nvPr>
        </p:nvSpPr>
        <p:spPr/>
        <p:txBody>
          <a:bodyPr/>
          <a:lstStyle/>
          <a:p>
            <a:pPr>
              <a:defRPr/>
            </a:pPr>
            <a:fld id="{3DA9162A-D4C6-4BE6-80AC-343E718106D9}" type="slidenum">
              <a:rPr lang="en-GB" altLang="en-US"/>
              <a:pPr>
                <a:defRPr/>
              </a:pPr>
              <a:t>6</a:t>
            </a:fld>
            <a:endParaRPr lang="en-GB" altLang="en-US"/>
          </a:p>
        </p:txBody>
      </p:sp>
    </p:spTree>
    <p:extLst>
      <p:ext uri="{BB962C8B-B14F-4D97-AF65-F5344CB8AC3E}">
        <p14:creationId xmlns:p14="http://schemas.microsoft.com/office/powerpoint/2010/main" val="911636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5C0FB-B2D7-FC17-8833-035D2461E74D}"/>
              </a:ext>
            </a:extLst>
          </p:cNvPr>
          <p:cNvSpPr>
            <a:spLocks noGrp="1"/>
          </p:cNvSpPr>
          <p:nvPr>
            <p:ph type="title"/>
          </p:nvPr>
        </p:nvSpPr>
        <p:spPr/>
        <p:txBody>
          <a:bodyPr/>
          <a:lstStyle/>
          <a:p>
            <a:r>
              <a:rPr lang="en-GB" sz="2800" b="1">
                <a:ea typeface="+mj-lt"/>
                <a:cs typeface="+mj-lt"/>
              </a:rPr>
              <a:t>How does this model help professionals understand or use this </a:t>
            </a:r>
            <a:r>
              <a:rPr lang="en-GB" sz="2800" b="1" err="1">
                <a:ea typeface="+mj-lt"/>
                <a:cs typeface="+mj-lt"/>
              </a:rPr>
              <a:t>communicatio</a:t>
            </a:r>
            <a:r>
              <a:rPr lang="en-GB" sz="2800" b="1">
                <a:ea typeface="+mj-lt"/>
                <a:cs typeface="+mj-lt"/>
              </a:rPr>
              <a:t> skill in practice?</a:t>
            </a:r>
            <a:endParaRPr lang="en-US" sz="2800" b="1"/>
          </a:p>
        </p:txBody>
      </p:sp>
      <p:sp>
        <p:nvSpPr>
          <p:cNvPr id="3" name="Content Placeholder 2">
            <a:extLst>
              <a:ext uri="{FF2B5EF4-FFF2-40B4-BE49-F238E27FC236}">
                <a16:creationId xmlns:a16="http://schemas.microsoft.com/office/drawing/2014/main" id="{B95301EB-826D-93D1-F3C2-AA5AA91235C3}"/>
              </a:ext>
            </a:extLst>
          </p:cNvPr>
          <p:cNvSpPr>
            <a:spLocks noGrp="1"/>
          </p:cNvSpPr>
          <p:nvPr>
            <p:ph idx="1"/>
          </p:nvPr>
        </p:nvSpPr>
        <p:spPr/>
        <p:txBody>
          <a:bodyPr/>
          <a:lstStyle/>
          <a:p>
            <a:pPr>
              <a:lnSpc>
                <a:spcPct val="150000"/>
              </a:lnSpc>
            </a:pPr>
            <a:r>
              <a:rPr lang="en-US" sz="1800" b="1">
                <a:solidFill>
                  <a:srgbClr val="222222"/>
                </a:solidFill>
                <a:highlight>
                  <a:srgbClr val="FFFFFF"/>
                </a:highlight>
                <a:latin typeface="Arial"/>
                <a:cs typeface="Arial"/>
              </a:rPr>
              <a:t>How does it support communication in practice?</a:t>
            </a:r>
            <a:endParaRPr lang="en-US" sz="1800"/>
          </a:p>
          <a:p>
            <a:pPr>
              <a:lnSpc>
                <a:spcPct val="150000"/>
              </a:lnSpc>
            </a:pPr>
            <a:r>
              <a:rPr lang="en-US" sz="1800">
                <a:solidFill>
                  <a:srgbClr val="222222"/>
                </a:solidFill>
                <a:highlight>
                  <a:srgbClr val="FFFFFF"/>
                </a:highlight>
                <a:latin typeface="Arial"/>
                <a:cs typeface="Arial"/>
              </a:rPr>
              <a:t>Encourages active listening and clear communication.</a:t>
            </a:r>
            <a:endParaRPr lang="en-US" sz="1800"/>
          </a:p>
          <a:p>
            <a:pPr>
              <a:lnSpc>
                <a:spcPct val="150000"/>
              </a:lnSpc>
            </a:pPr>
            <a:r>
              <a:rPr lang="en-US" sz="1800">
                <a:solidFill>
                  <a:srgbClr val="222222"/>
                </a:solidFill>
                <a:highlight>
                  <a:srgbClr val="FFFFFF"/>
                </a:highlight>
                <a:latin typeface="Arial"/>
                <a:cs typeface="Arial"/>
              </a:rPr>
              <a:t>Helps professionals check understanding through feedback.</a:t>
            </a:r>
            <a:endParaRPr lang="en-US" sz="1800"/>
          </a:p>
          <a:p>
            <a:pPr>
              <a:lnSpc>
                <a:spcPct val="150000"/>
              </a:lnSpc>
            </a:pPr>
            <a:r>
              <a:rPr lang="en-US" sz="1800">
                <a:solidFill>
                  <a:srgbClr val="222222"/>
                </a:solidFill>
                <a:highlight>
                  <a:srgbClr val="FFFFFF"/>
                </a:highlight>
                <a:latin typeface="Arial"/>
                <a:cs typeface="Arial"/>
              </a:rPr>
              <a:t>Reduces misunderstandings and communication errors.</a:t>
            </a:r>
            <a:endParaRPr lang="en-US" sz="1800"/>
          </a:p>
          <a:p>
            <a:pPr>
              <a:lnSpc>
                <a:spcPct val="150000"/>
              </a:lnSpc>
            </a:pPr>
            <a:r>
              <a:rPr lang="en-US" sz="1800">
                <a:solidFill>
                  <a:srgbClr val="222222"/>
                </a:solidFill>
                <a:highlight>
                  <a:srgbClr val="FFFFFF"/>
                </a:highlight>
                <a:latin typeface="Arial"/>
                <a:cs typeface="Arial"/>
              </a:rPr>
              <a:t>Improves teamwork and patient-</a:t>
            </a:r>
            <a:r>
              <a:rPr lang="en-US" sz="1800" err="1">
                <a:solidFill>
                  <a:srgbClr val="222222"/>
                </a:solidFill>
                <a:highlight>
                  <a:srgbClr val="FFFFFF"/>
                </a:highlight>
                <a:latin typeface="Arial"/>
                <a:cs typeface="Arial"/>
              </a:rPr>
              <a:t>centred</a:t>
            </a:r>
            <a:r>
              <a:rPr lang="en-US" sz="1800">
                <a:solidFill>
                  <a:srgbClr val="222222"/>
                </a:solidFill>
                <a:highlight>
                  <a:srgbClr val="FFFFFF"/>
                </a:highlight>
                <a:latin typeface="Arial"/>
                <a:cs typeface="Arial"/>
              </a:rPr>
              <a:t> care.</a:t>
            </a:r>
            <a:endParaRPr lang="en-US" sz="1800"/>
          </a:p>
          <a:p>
            <a:pPr>
              <a:lnSpc>
                <a:spcPct val="150000"/>
              </a:lnSpc>
            </a:pPr>
            <a:r>
              <a:rPr lang="en-US" sz="1800">
                <a:solidFill>
                  <a:srgbClr val="222222"/>
                </a:solidFill>
                <a:highlight>
                  <a:srgbClr val="FFFFFF"/>
                </a:highlight>
                <a:latin typeface="Arial"/>
                <a:cs typeface="Arial"/>
              </a:rPr>
              <a:t>Builds trust and positive relationships with patients and colleagues (Thompson, 2019).</a:t>
            </a:r>
            <a:endParaRPr lang="en-US" sz="1800"/>
          </a:p>
          <a:p>
            <a:endParaRPr lang="en-US"/>
          </a:p>
        </p:txBody>
      </p:sp>
      <p:sp>
        <p:nvSpPr>
          <p:cNvPr id="4" name="Date Placeholder 3">
            <a:extLst>
              <a:ext uri="{FF2B5EF4-FFF2-40B4-BE49-F238E27FC236}">
                <a16:creationId xmlns:a16="http://schemas.microsoft.com/office/drawing/2014/main" id="{444B8F6F-52D0-8597-41D0-381DAC58421C}"/>
              </a:ext>
            </a:extLst>
          </p:cNvPr>
          <p:cNvSpPr>
            <a:spLocks noGrp="1"/>
          </p:cNvSpPr>
          <p:nvPr>
            <p:ph type="dt" sz="half" idx="10"/>
          </p:nvPr>
        </p:nvSpPr>
        <p:spPr/>
        <p:txBody>
          <a:bodyPr/>
          <a:lstStyle/>
          <a:p>
            <a:pPr>
              <a:defRPr/>
            </a:pPr>
            <a:fld id="{30226994-B490-4403-8CE4-43D4FD570BBD}" type="datetime1">
              <a:rPr lang="en-GB" altLang="en-US"/>
              <a:pPr>
                <a:defRPr/>
              </a:pPr>
              <a:t>09/07/2026</a:t>
            </a:fld>
            <a:endParaRPr lang="en-GB" altLang="en-US"/>
          </a:p>
        </p:txBody>
      </p:sp>
      <p:sp>
        <p:nvSpPr>
          <p:cNvPr id="5" name="Slide Number Placeholder 4">
            <a:extLst>
              <a:ext uri="{FF2B5EF4-FFF2-40B4-BE49-F238E27FC236}">
                <a16:creationId xmlns:a16="http://schemas.microsoft.com/office/drawing/2014/main" id="{DF20FE78-D8EE-6A48-655F-E6D079DF76B0}"/>
              </a:ext>
            </a:extLst>
          </p:cNvPr>
          <p:cNvSpPr>
            <a:spLocks noGrp="1"/>
          </p:cNvSpPr>
          <p:nvPr>
            <p:ph type="sldNum" sz="quarter" idx="12"/>
          </p:nvPr>
        </p:nvSpPr>
        <p:spPr/>
        <p:txBody>
          <a:bodyPr/>
          <a:lstStyle/>
          <a:p>
            <a:pPr>
              <a:defRPr/>
            </a:pPr>
            <a:fld id="{9AFB928A-D6AD-4F2A-B2DD-923741E90643}" type="slidenum">
              <a:rPr lang="en-GB" altLang="en-US"/>
              <a:pPr>
                <a:defRPr/>
              </a:pPr>
              <a:t>7</a:t>
            </a:fld>
            <a:endParaRPr lang="en-GB" altLang="en-US"/>
          </a:p>
        </p:txBody>
      </p:sp>
    </p:spTree>
    <p:extLst>
      <p:ext uri="{BB962C8B-B14F-4D97-AF65-F5344CB8AC3E}">
        <p14:creationId xmlns:p14="http://schemas.microsoft.com/office/powerpoint/2010/main" val="1802523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4722E-FC2D-FB9C-B4FC-46519B121D54}"/>
              </a:ext>
            </a:extLst>
          </p:cNvPr>
          <p:cNvSpPr>
            <a:spLocks noGrp="1"/>
          </p:cNvSpPr>
          <p:nvPr>
            <p:ph type="title"/>
          </p:nvPr>
        </p:nvSpPr>
        <p:spPr/>
        <p:txBody>
          <a:bodyPr/>
          <a:lstStyle/>
          <a:p>
            <a:r>
              <a:rPr lang="en-US" sz="2800" b="1">
                <a:latin typeface="Open Sans"/>
                <a:ea typeface="Open Sans"/>
                <a:cs typeface="Open Sans"/>
              </a:rPr>
              <a:t>Applying this communication skill in practice</a:t>
            </a:r>
            <a:endParaRPr lang="en-US"/>
          </a:p>
        </p:txBody>
      </p:sp>
      <p:sp>
        <p:nvSpPr>
          <p:cNvPr id="3" name="Content Placeholder 2">
            <a:extLst>
              <a:ext uri="{FF2B5EF4-FFF2-40B4-BE49-F238E27FC236}">
                <a16:creationId xmlns:a16="http://schemas.microsoft.com/office/drawing/2014/main" id="{40F77856-6181-C16B-3161-43E13F4622A1}"/>
              </a:ext>
            </a:extLst>
          </p:cNvPr>
          <p:cNvSpPr>
            <a:spLocks noGrp="1"/>
          </p:cNvSpPr>
          <p:nvPr>
            <p:ph idx="1"/>
          </p:nvPr>
        </p:nvSpPr>
        <p:spPr>
          <a:xfrm>
            <a:off x="377372" y="1186544"/>
            <a:ext cx="11517085" cy="4330689"/>
          </a:xfrm>
        </p:spPr>
        <p:txBody>
          <a:bodyPr/>
          <a:lstStyle/>
          <a:p>
            <a:pPr>
              <a:lnSpc>
                <a:spcPct val="150000"/>
              </a:lnSpc>
            </a:pPr>
            <a:r>
              <a:rPr lang="en-US" sz="1800" b="1">
                <a:solidFill>
                  <a:srgbClr val="222222"/>
                </a:solidFill>
                <a:highlight>
                  <a:srgbClr val="FFFFFF"/>
                </a:highlight>
                <a:latin typeface="Arial"/>
                <a:cs typeface="Arial"/>
              </a:rPr>
              <a:t>Applying SBAR Communication in Practice</a:t>
            </a:r>
            <a:endParaRPr lang="en-US" sz="1800"/>
          </a:p>
          <a:p>
            <a:pPr>
              <a:lnSpc>
                <a:spcPct val="150000"/>
              </a:lnSpc>
            </a:pPr>
            <a:r>
              <a:rPr lang="en-US" sz="1800" b="1">
                <a:solidFill>
                  <a:srgbClr val="222222"/>
                </a:solidFill>
                <a:highlight>
                  <a:srgbClr val="FFFFFF"/>
                </a:highlight>
                <a:latin typeface="Arial"/>
                <a:cs typeface="Arial"/>
              </a:rPr>
              <a:t>Practical Example</a:t>
            </a:r>
            <a:endParaRPr lang="en-US" sz="1800"/>
          </a:p>
          <a:p>
            <a:pPr>
              <a:lnSpc>
                <a:spcPct val="150000"/>
              </a:lnSpc>
            </a:pPr>
            <a:r>
              <a:rPr lang="en-US" sz="1800" b="1">
                <a:solidFill>
                  <a:srgbClr val="222222"/>
                </a:solidFill>
                <a:highlight>
                  <a:srgbClr val="FFFFFF"/>
                </a:highlight>
                <a:latin typeface="Arial"/>
                <a:cs typeface="Arial"/>
              </a:rPr>
              <a:t>Role/Setting:</a:t>
            </a:r>
            <a:r>
              <a:rPr lang="en-US" sz="1800">
                <a:solidFill>
                  <a:srgbClr val="222222"/>
                </a:solidFill>
                <a:highlight>
                  <a:srgbClr val="FFFFFF"/>
                </a:highlight>
                <a:latin typeface="Arial"/>
                <a:cs typeface="Arial"/>
              </a:rPr>
              <a:t> Healthcare Assistant on a hospital ward.</a:t>
            </a:r>
            <a:endParaRPr lang="en-US" sz="1800"/>
          </a:p>
          <a:p>
            <a:pPr>
              <a:lnSpc>
                <a:spcPct val="150000"/>
              </a:lnSpc>
            </a:pPr>
            <a:r>
              <a:rPr lang="en-US" sz="1800" b="1">
                <a:solidFill>
                  <a:srgbClr val="222222"/>
                </a:solidFill>
                <a:highlight>
                  <a:srgbClr val="FFFFFF"/>
                </a:highlight>
                <a:latin typeface="Arial"/>
                <a:cs typeface="Arial"/>
              </a:rPr>
              <a:t>Situation:</a:t>
            </a:r>
            <a:r>
              <a:rPr lang="en-US" sz="1800">
                <a:solidFill>
                  <a:srgbClr val="222222"/>
                </a:solidFill>
                <a:highlight>
                  <a:srgbClr val="FFFFFF"/>
                </a:highlight>
                <a:latin typeface="Arial"/>
                <a:cs typeface="Arial"/>
              </a:rPr>
              <a:t> A patient reports severe pain after surgery.</a:t>
            </a:r>
            <a:endParaRPr lang="en-US" sz="1800"/>
          </a:p>
          <a:p>
            <a:pPr>
              <a:lnSpc>
                <a:spcPct val="150000"/>
              </a:lnSpc>
            </a:pPr>
            <a:r>
              <a:rPr lang="en-US" sz="1800" b="1">
                <a:solidFill>
                  <a:srgbClr val="222222"/>
                </a:solidFill>
                <a:highlight>
                  <a:srgbClr val="FFFFFF"/>
                </a:highlight>
                <a:latin typeface="Arial"/>
                <a:cs typeface="Arial"/>
              </a:rPr>
              <a:t>How I Use SBAR</a:t>
            </a:r>
            <a:endParaRPr lang="en-US" sz="1800"/>
          </a:p>
          <a:p>
            <a:pPr>
              <a:lnSpc>
                <a:spcPct val="150000"/>
              </a:lnSpc>
            </a:pPr>
            <a:r>
              <a:rPr lang="en-US" sz="1800" b="1">
                <a:solidFill>
                  <a:srgbClr val="222222"/>
                </a:solidFill>
                <a:highlight>
                  <a:srgbClr val="FFFFFF"/>
                </a:highlight>
                <a:latin typeface="Arial"/>
                <a:cs typeface="Arial"/>
              </a:rPr>
              <a:t>Situation:</a:t>
            </a:r>
            <a:r>
              <a:rPr lang="en-US" sz="1800">
                <a:solidFill>
                  <a:srgbClr val="222222"/>
                </a:solidFill>
                <a:highlight>
                  <a:srgbClr val="FFFFFF"/>
                </a:highlight>
                <a:latin typeface="Arial"/>
                <a:cs typeface="Arial"/>
              </a:rPr>
              <a:t> Inform the nurse that the patient is in severe pain.</a:t>
            </a:r>
            <a:endParaRPr lang="en-US" sz="1800"/>
          </a:p>
          <a:p>
            <a:pPr>
              <a:lnSpc>
                <a:spcPct val="150000"/>
              </a:lnSpc>
            </a:pPr>
            <a:r>
              <a:rPr lang="en-US" sz="1800" b="1">
                <a:solidFill>
                  <a:srgbClr val="222222"/>
                </a:solidFill>
                <a:highlight>
                  <a:srgbClr val="FFFFFF"/>
                </a:highlight>
                <a:latin typeface="Arial"/>
                <a:cs typeface="Arial"/>
              </a:rPr>
              <a:t>Background:</a:t>
            </a:r>
            <a:r>
              <a:rPr lang="en-US" sz="1800">
                <a:solidFill>
                  <a:srgbClr val="222222"/>
                </a:solidFill>
                <a:highlight>
                  <a:srgbClr val="FFFFFF"/>
                </a:highlight>
                <a:latin typeface="Arial"/>
                <a:cs typeface="Arial"/>
              </a:rPr>
              <a:t> Explain the patient’s recent surgery and pain history.</a:t>
            </a:r>
            <a:endParaRPr lang="en-US" sz="1800"/>
          </a:p>
          <a:p>
            <a:pPr>
              <a:lnSpc>
                <a:spcPct val="150000"/>
              </a:lnSpc>
            </a:pPr>
            <a:r>
              <a:rPr lang="en-US" sz="1800" b="1">
                <a:solidFill>
                  <a:srgbClr val="222222"/>
                </a:solidFill>
                <a:highlight>
                  <a:srgbClr val="FFFFFF"/>
                </a:highlight>
                <a:latin typeface="Arial"/>
                <a:cs typeface="Arial"/>
              </a:rPr>
              <a:t>Assessment:</a:t>
            </a:r>
            <a:r>
              <a:rPr lang="en-US" sz="1800">
                <a:solidFill>
                  <a:srgbClr val="222222"/>
                </a:solidFill>
                <a:highlight>
                  <a:srgbClr val="FFFFFF"/>
                </a:highlight>
                <a:latin typeface="Arial"/>
                <a:cs typeface="Arial"/>
              </a:rPr>
              <a:t> Report observations (pain score, vital signs, behavior).</a:t>
            </a:r>
            <a:endParaRPr lang="en-US" sz="1800"/>
          </a:p>
          <a:p>
            <a:pPr>
              <a:lnSpc>
                <a:spcPct val="150000"/>
              </a:lnSpc>
            </a:pPr>
            <a:r>
              <a:rPr lang="en-US" sz="1800" b="1">
                <a:solidFill>
                  <a:srgbClr val="222222"/>
                </a:solidFill>
                <a:highlight>
                  <a:srgbClr val="FFFFFF"/>
                </a:highlight>
                <a:latin typeface="Arial"/>
                <a:cs typeface="Arial"/>
              </a:rPr>
              <a:t>Recommendation:</a:t>
            </a:r>
            <a:r>
              <a:rPr lang="en-US" sz="1800">
                <a:solidFill>
                  <a:srgbClr val="222222"/>
                </a:solidFill>
                <a:highlight>
                  <a:srgbClr val="FFFFFF"/>
                </a:highlight>
                <a:latin typeface="Arial"/>
                <a:cs typeface="Arial"/>
              </a:rPr>
              <a:t> Request a pain assessment and appropriate intervention (Haig et., 2006)</a:t>
            </a:r>
          </a:p>
          <a:p>
            <a:endParaRPr lang="en-US"/>
          </a:p>
        </p:txBody>
      </p:sp>
      <p:sp>
        <p:nvSpPr>
          <p:cNvPr id="4" name="Date Placeholder 3">
            <a:extLst>
              <a:ext uri="{FF2B5EF4-FFF2-40B4-BE49-F238E27FC236}">
                <a16:creationId xmlns:a16="http://schemas.microsoft.com/office/drawing/2014/main" id="{DA090D5B-4682-1A4E-93AF-3E6AF900C3F1}"/>
              </a:ext>
            </a:extLst>
          </p:cNvPr>
          <p:cNvSpPr>
            <a:spLocks noGrp="1"/>
          </p:cNvSpPr>
          <p:nvPr>
            <p:ph type="dt" sz="half" idx="10"/>
          </p:nvPr>
        </p:nvSpPr>
        <p:spPr/>
        <p:txBody>
          <a:bodyPr/>
          <a:lstStyle/>
          <a:p>
            <a:pPr>
              <a:defRPr/>
            </a:pPr>
            <a:fld id="{30226994-B490-4403-8CE4-43D4FD570BBD}" type="datetime1">
              <a:rPr lang="en-GB" altLang="en-US"/>
              <a:pPr>
                <a:defRPr/>
              </a:pPr>
              <a:t>09/07/2026</a:t>
            </a:fld>
            <a:endParaRPr lang="en-GB" altLang="en-US"/>
          </a:p>
        </p:txBody>
      </p:sp>
      <p:sp>
        <p:nvSpPr>
          <p:cNvPr id="5" name="Slide Number Placeholder 4">
            <a:extLst>
              <a:ext uri="{FF2B5EF4-FFF2-40B4-BE49-F238E27FC236}">
                <a16:creationId xmlns:a16="http://schemas.microsoft.com/office/drawing/2014/main" id="{3FF7A293-710E-3EB7-3137-02D77BBB1930}"/>
              </a:ext>
            </a:extLst>
          </p:cNvPr>
          <p:cNvSpPr>
            <a:spLocks noGrp="1"/>
          </p:cNvSpPr>
          <p:nvPr>
            <p:ph type="sldNum" sz="quarter" idx="12"/>
          </p:nvPr>
        </p:nvSpPr>
        <p:spPr/>
        <p:txBody>
          <a:bodyPr/>
          <a:lstStyle/>
          <a:p>
            <a:pPr>
              <a:defRPr/>
            </a:pPr>
            <a:fld id="{9AFB928A-D6AD-4F2A-B2DD-923741E90643}" type="slidenum">
              <a:rPr lang="en-GB" altLang="en-US"/>
              <a:pPr>
                <a:defRPr/>
              </a:pPr>
              <a:t>8</a:t>
            </a:fld>
            <a:endParaRPr lang="en-GB" altLang="en-US"/>
          </a:p>
        </p:txBody>
      </p:sp>
    </p:spTree>
    <p:extLst>
      <p:ext uri="{BB962C8B-B14F-4D97-AF65-F5344CB8AC3E}">
        <p14:creationId xmlns:p14="http://schemas.microsoft.com/office/powerpoint/2010/main" val="765931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24B81-93F3-5961-B8D3-07C90EBE544B}"/>
              </a:ext>
            </a:extLst>
          </p:cNvPr>
          <p:cNvSpPr>
            <a:spLocks noGrp="1"/>
          </p:cNvSpPr>
          <p:nvPr>
            <p:ph type="title"/>
          </p:nvPr>
        </p:nvSpPr>
        <p:spPr/>
        <p:txBody>
          <a:bodyPr/>
          <a:lstStyle/>
          <a:p>
            <a:r>
              <a:rPr lang="en-US" sz="2800" b="1">
                <a:latin typeface="Open Sans"/>
                <a:ea typeface="Open Sans"/>
                <a:cs typeface="Open Sans"/>
              </a:rPr>
              <a:t>Applying this communication skill in practice</a:t>
            </a:r>
            <a:endParaRPr lang="en-US"/>
          </a:p>
        </p:txBody>
      </p:sp>
      <p:sp>
        <p:nvSpPr>
          <p:cNvPr id="3" name="Content Placeholder 2">
            <a:extLst>
              <a:ext uri="{FF2B5EF4-FFF2-40B4-BE49-F238E27FC236}">
                <a16:creationId xmlns:a16="http://schemas.microsoft.com/office/drawing/2014/main" id="{90BEA234-93CF-0774-B6BA-C56D10BA0106}"/>
              </a:ext>
            </a:extLst>
          </p:cNvPr>
          <p:cNvSpPr>
            <a:spLocks noGrp="1"/>
          </p:cNvSpPr>
          <p:nvPr>
            <p:ph idx="1"/>
          </p:nvPr>
        </p:nvSpPr>
        <p:spPr/>
        <p:txBody>
          <a:bodyPr/>
          <a:lstStyle/>
          <a:p>
            <a:pPr>
              <a:lnSpc>
                <a:spcPct val="150000"/>
              </a:lnSpc>
            </a:pPr>
            <a:r>
              <a:rPr lang="en-US" sz="1800" b="1">
                <a:solidFill>
                  <a:srgbClr val="222222"/>
                </a:solidFill>
                <a:highlight>
                  <a:srgbClr val="FFFFFF"/>
                </a:highlight>
                <a:latin typeface="Arial"/>
                <a:cs typeface="Arial"/>
              </a:rPr>
              <a:t>Impact on Care</a:t>
            </a:r>
            <a:endParaRPr lang="en-US" sz="1800"/>
          </a:p>
          <a:p>
            <a:pPr>
              <a:lnSpc>
                <a:spcPct val="150000"/>
              </a:lnSpc>
            </a:pPr>
            <a:r>
              <a:rPr lang="en-US" sz="1800">
                <a:solidFill>
                  <a:srgbClr val="222222"/>
                </a:solidFill>
                <a:highlight>
                  <a:srgbClr val="FFFFFF"/>
                </a:highlight>
                <a:latin typeface="Arial"/>
                <a:cs typeface="Arial"/>
              </a:rPr>
              <a:t>Improves communication between staff.</a:t>
            </a:r>
            <a:endParaRPr lang="en-US" sz="1800"/>
          </a:p>
          <a:p>
            <a:pPr>
              <a:lnSpc>
                <a:spcPct val="150000"/>
              </a:lnSpc>
            </a:pPr>
            <a:r>
              <a:rPr lang="en-US" sz="1800">
                <a:solidFill>
                  <a:srgbClr val="222222"/>
                </a:solidFill>
                <a:highlight>
                  <a:srgbClr val="FFFFFF"/>
                </a:highlight>
                <a:latin typeface="Arial"/>
                <a:cs typeface="Arial"/>
              </a:rPr>
              <a:t>Ensures timely pain management.</a:t>
            </a:r>
            <a:endParaRPr lang="en-US" sz="1800"/>
          </a:p>
          <a:p>
            <a:pPr>
              <a:lnSpc>
                <a:spcPct val="150000"/>
              </a:lnSpc>
            </a:pPr>
            <a:r>
              <a:rPr lang="en-US" sz="1800">
                <a:solidFill>
                  <a:srgbClr val="222222"/>
                </a:solidFill>
                <a:highlight>
                  <a:srgbClr val="FFFFFF"/>
                </a:highlight>
                <a:latin typeface="Arial"/>
                <a:cs typeface="Arial"/>
              </a:rPr>
              <a:t>Enhances patient safety and quality of care.</a:t>
            </a:r>
            <a:endParaRPr lang="en-US" sz="1800"/>
          </a:p>
          <a:p>
            <a:pPr>
              <a:lnSpc>
                <a:spcPct val="150000"/>
              </a:lnSpc>
            </a:pPr>
            <a:r>
              <a:rPr lang="en-US" sz="1800">
                <a:solidFill>
                  <a:srgbClr val="222222"/>
                </a:solidFill>
                <a:highlight>
                  <a:srgbClr val="FFFFFF"/>
                </a:highlight>
                <a:latin typeface="Arial"/>
                <a:cs typeface="Arial"/>
              </a:rPr>
              <a:t>Supports better patient outcomes.</a:t>
            </a:r>
            <a:endParaRPr lang="en-US" sz="1800"/>
          </a:p>
          <a:p>
            <a:endParaRPr lang="en-US"/>
          </a:p>
        </p:txBody>
      </p:sp>
      <p:sp>
        <p:nvSpPr>
          <p:cNvPr id="4" name="Date Placeholder 3">
            <a:extLst>
              <a:ext uri="{FF2B5EF4-FFF2-40B4-BE49-F238E27FC236}">
                <a16:creationId xmlns:a16="http://schemas.microsoft.com/office/drawing/2014/main" id="{696057F0-26AA-A0E2-BB08-64370B1244A1}"/>
              </a:ext>
            </a:extLst>
          </p:cNvPr>
          <p:cNvSpPr>
            <a:spLocks noGrp="1"/>
          </p:cNvSpPr>
          <p:nvPr>
            <p:ph type="dt" sz="half" idx="10"/>
          </p:nvPr>
        </p:nvSpPr>
        <p:spPr/>
        <p:txBody>
          <a:bodyPr/>
          <a:lstStyle/>
          <a:p>
            <a:pPr>
              <a:defRPr/>
            </a:pPr>
            <a:fld id="{30226994-B490-4403-8CE4-43D4FD570BBD}" type="datetime1">
              <a:rPr lang="en-GB" altLang="en-US"/>
              <a:pPr>
                <a:defRPr/>
              </a:pPr>
              <a:t>09/07/2026</a:t>
            </a:fld>
            <a:endParaRPr lang="en-GB" altLang="en-US"/>
          </a:p>
        </p:txBody>
      </p:sp>
      <p:sp>
        <p:nvSpPr>
          <p:cNvPr id="5" name="Slide Number Placeholder 4">
            <a:extLst>
              <a:ext uri="{FF2B5EF4-FFF2-40B4-BE49-F238E27FC236}">
                <a16:creationId xmlns:a16="http://schemas.microsoft.com/office/drawing/2014/main" id="{6DB4FA86-F80B-BA7A-F4FD-F6C0BEC3E5C5}"/>
              </a:ext>
            </a:extLst>
          </p:cNvPr>
          <p:cNvSpPr>
            <a:spLocks noGrp="1"/>
          </p:cNvSpPr>
          <p:nvPr>
            <p:ph type="sldNum" sz="quarter" idx="12"/>
          </p:nvPr>
        </p:nvSpPr>
        <p:spPr/>
        <p:txBody>
          <a:bodyPr/>
          <a:lstStyle/>
          <a:p>
            <a:pPr>
              <a:defRPr/>
            </a:pPr>
            <a:fld id="{9AFB928A-D6AD-4F2A-B2DD-923741E90643}" type="slidenum">
              <a:rPr lang="en-GB" altLang="en-US"/>
              <a:pPr>
                <a:defRPr/>
              </a:pPr>
              <a:t>9</a:t>
            </a:fld>
            <a:endParaRPr lang="en-GB" altLang="en-US"/>
          </a:p>
        </p:txBody>
      </p:sp>
    </p:spTree>
    <p:extLst>
      <p:ext uri="{BB962C8B-B14F-4D97-AF65-F5344CB8AC3E}">
        <p14:creationId xmlns:p14="http://schemas.microsoft.com/office/powerpoint/2010/main" val="136550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A6737-5C45-1FBB-9572-D40EA3D385C0}"/>
              </a:ext>
            </a:extLst>
          </p:cNvPr>
          <p:cNvSpPr>
            <a:spLocks noGrp="1"/>
          </p:cNvSpPr>
          <p:nvPr>
            <p:ph type="title"/>
          </p:nvPr>
        </p:nvSpPr>
        <p:spPr/>
        <p:txBody>
          <a:bodyPr/>
          <a:lstStyle/>
          <a:p>
            <a:pPr marL="342900" indent="-342900" algn="l">
              <a:lnSpc>
                <a:spcPct val="150000"/>
              </a:lnSpc>
              <a:spcBef>
                <a:spcPct val="20000"/>
              </a:spcBef>
            </a:pPr>
            <a:r>
              <a:rPr lang="en-US" sz="2800" b="1">
                <a:latin typeface="Arial"/>
                <a:cs typeface="Arial"/>
              </a:rPr>
              <a:t>How does this communication skill support my future career?</a:t>
            </a:r>
            <a:endParaRPr lang="en-US"/>
          </a:p>
        </p:txBody>
      </p:sp>
      <p:sp>
        <p:nvSpPr>
          <p:cNvPr id="3" name="Content Placeholder 2">
            <a:extLst>
              <a:ext uri="{FF2B5EF4-FFF2-40B4-BE49-F238E27FC236}">
                <a16:creationId xmlns:a16="http://schemas.microsoft.com/office/drawing/2014/main" id="{A8FD8F30-75E8-B6CC-4759-7D9F8CAF20E5}"/>
              </a:ext>
            </a:extLst>
          </p:cNvPr>
          <p:cNvSpPr>
            <a:spLocks noGrp="1"/>
          </p:cNvSpPr>
          <p:nvPr>
            <p:ph idx="1"/>
          </p:nvPr>
        </p:nvSpPr>
        <p:spPr/>
        <p:txBody>
          <a:bodyPr/>
          <a:lstStyle/>
          <a:p>
            <a:pPr marL="0" indent="0">
              <a:lnSpc>
                <a:spcPct val="150000"/>
              </a:lnSpc>
              <a:buNone/>
            </a:pPr>
            <a:r>
              <a:rPr lang="en-US" sz="1800" b="1"/>
              <a:t>How does this communication skill support my future career?</a:t>
            </a:r>
            <a:endParaRPr lang="en-US" b="1"/>
          </a:p>
          <a:p>
            <a:pPr>
              <a:lnSpc>
                <a:spcPct val="150000"/>
              </a:lnSpc>
            </a:pPr>
            <a:r>
              <a:rPr lang="en-US" sz="1800">
                <a:ea typeface="+mn-lt"/>
                <a:cs typeface="+mn-lt"/>
              </a:rPr>
              <a:t>Effective communication will support my future career by enabling me to build trusting relationships with patients, families, and colleagues. Clear and compassionate communication improves teamwork, reduces the risk of misunderstandings, and contributes to safe, person-</a:t>
            </a:r>
            <a:r>
              <a:rPr lang="en-US" sz="1800" err="1">
                <a:ea typeface="+mn-lt"/>
                <a:cs typeface="+mn-lt"/>
              </a:rPr>
              <a:t>centred</a:t>
            </a:r>
            <a:r>
              <a:rPr lang="en-US" sz="1800">
                <a:ea typeface="+mn-lt"/>
                <a:cs typeface="+mn-lt"/>
              </a:rPr>
              <a:t> care. It also helps professionals share accurate information, make informed decisions, and work effectively within multidisciplinary teams (NMC, 2018).</a:t>
            </a:r>
            <a:endParaRPr lang="en-US" sz="1800"/>
          </a:p>
          <a:p>
            <a:pPr>
              <a:lnSpc>
                <a:spcPct val="150000"/>
              </a:lnSpc>
            </a:pPr>
            <a:endParaRPr lang="en-US" sz="1800"/>
          </a:p>
          <a:p>
            <a:endParaRPr lang="en-US"/>
          </a:p>
        </p:txBody>
      </p:sp>
      <p:sp>
        <p:nvSpPr>
          <p:cNvPr id="4" name="Date Placeholder 3">
            <a:extLst>
              <a:ext uri="{FF2B5EF4-FFF2-40B4-BE49-F238E27FC236}">
                <a16:creationId xmlns:a16="http://schemas.microsoft.com/office/drawing/2014/main" id="{5B9F21C5-3C5E-41F4-AF93-EA3C2759EAEF}"/>
              </a:ext>
            </a:extLst>
          </p:cNvPr>
          <p:cNvSpPr>
            <a:spLocks noGrp="1"/>
          </p:cNvSpPr>
          <p:nvPr>
            <p:ph type="dt" sz="half" idx="10"/>
          </p:nvPr>
        </p:nvSpPr>
        <p:spPr/>
        <p:txBody>
          <a:bodyPr/>
          <a:lstStyle/>
          <a:p>
            <a:pPr>
              <a:defRPr/>
            </a:pPr>
            <a:fld id="{30226994-B490-4403-8CE4-43D4FD570BBD}" type="datetime1">
              <a:rPr lang="en-GB" altLang="en-US"/>
              <a:pPr>
                <a:defRPr/>
              </a:pPr>
              <a:t>09/07/2026</a:t>
            </a:fld>
            <a:endParaRPr lang="en-GB" altLang="en-US"/>
          </a:p>
        </p:txBody>
      </p:sp>
      <p:sp>
        <p:nvSpPr>
          <p:cNvPr id="5" name="Slide Number Placeholder 4">
            <a:extLst>
              <a:ext uri="{FF2B5EF4-FFF2-40B4-BE49-F238E27FC236}">
                <a16:creationId xmlns:a16="http://schemas.microsoft.com/office/drawing/2014/main" id="{8A86B74C-A7EB-E65B-D29B-E2A90AFBC364}"/>
              </a:ext>
            </a:extLst>
          </p:cNvPr>
          <p:cNvSpPr>
            <a:spLocks noGrp="1"/>
          </p:cNvSpPr>
          <p:nvPr>
            <p:ph type="sldNum" sz="quarter" idx="12"/>
          </p:nvPr>
        </p:nvSpPr>
        <p:spPr/>
        <p:txBody>
          <a:bodyPr/>
          <a:lstStyle/>
          <a:p>
            <a:pPr>
              <a:defRPr/>
            </a:pPr>
            <a:fld id="{9AFB928A-D6AD-4F2A-B2DD-923741E90643}" type="slidenum">
              <a:rPr lang="en-GB" altLang="en-US"/>
              <a:pPr>
                <a:defRPr/>
              </a:pPr>
              <a:t>10</a:t>
            </a:fld>
            <a:endParaRPr lang="en-GB" altLang="en-US"/>
          </a:p>
        </p:txBody>
      </p:sp>
    </p:spTree>
    <p:extLst>
      <p:ext uri="{BB962C8B-B14F-4D97-AF65-F5344CB8AC3E}">
        <p14:creationId xmlns:p14="http://schemas.microsoft.com/office/powerpoint/2010/main" val="317936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DDA89-E116-B972-23AA-5E086091A5AF}"/>
              </a:ext>
            </a:extLst>
          </p:cNvPr>
          <p:cNvSpPr>
            <a:spLocks noGrp="1"/>
          </p:cNvSpPr>
          <p:nvPr>
            <p:ph type="title"/>
          </p:nvPr>
        </p:nvSpPr>
        <p:spPr/>
        <p:txBody>
          <a:bodyPr/>
          <a:lstStyle/>
          <a:p>
            <a:r>
              <a:rPr lang="en-US" sz="2800" b="1">
                <a:latin typeface="Arial"/>
                <a:cs typeface="Arial"/>
              </a:rPr>
              <a:t>Why is this communication skill important for employability?</a:t>
            </a:r>
            <a:endParaRPr lang="en-US" sz="2800"/>
          </a:p>
        </p:txBody>
      </p:sp>
      <p:sp>
        <p:nvSpPr>
          <p:cNvPr id="3" name="Content Placeholder 2">
            <a:extLst>
              <a:ext uri="{FF2B5EF4-FFF2-40B4-BE49-F238E27FC236}">
                <a16:creationId xmlns:a16="http://schemas.microsoft.com/office/drawing/2014/main" id="{9B09859D-EDF3-1007-5185-F5DFEF1C316C}"/>
              </a:ext>
            </a:extLst>
          </p:cNvPr>
          <p:cNvSpPr>
            <a:spLocks noGrp="1"/>
          </p:cNvSpPr>
          <p:nvPr>
            <p:ph idx="1"/>
          </p:nvPr>
        </p:nvSpPr>
        <p:spPr/>
        <p:txBody>
          <a:bodyPr/>
          <a:lstStyle/>
          <a:p>
            <a:pPr marL="0" indent="0">
              <a:lnSpc>
                <a:spcPct val="150000"/>
              </a:lnSpc>
              <a:buNone/>
            </a:pPr>
            <a:r>
              <a:rPr lang="en-US" sz="1800">
                <a:latin typeface="Arial"/>
                <a:ea typeface="+mn-lt"/>
                <a:cs typeface="Arial"/>
              </a:rPr>
              <a:t>Communication is a key employability skill because employers value individuals who can communicate clearly, work collaboratively, and demonstrate professionalism. Good communication supports teamwork, problem-solving, leadership, and conflict resolution, all of which are essential in health and social care settings. Effective communication also helps professionals provide high-quality care while maintaining positive working relationships (Skills for Care, 2023).</a:t>
            </a:r>
            <a:endParaRPr lang="en-US" sz="1800">
              <a:latin typeface="Arial"/>
              <a:cs typeface="Arial"/>
            </a:endParaRPr>
          </a:p>
          <a:p>
            <a:pPr>
              <a:lnSpc>
                <a:spcPct val="150000"/>
              </a:lnSpc>
            </a:pPr>
            <a:endParaRPr lang="en-US" sz="1800">
              <a:latin typeface="Arial"/>
              <a:cs typeface="Arial"/>
            </a:endParaRPr>
          </a:p>
        </p:txBody>
      </p:sp>
      <p:sp>
        <p:nvSpPr>
          <p:cNvPr id="4" name="Date Placeholder 3">
            <a:extLst>
              <a:ext uri="{FF2B5EF4-FFF2-40B4-BE49-F238E27FC236}">
                <a16:creationId xmlns:a16="http://schemas.microsoft.com/office/drawing/2014/main" id="{BF8634DF-2B98-C3A0-DD19-1EDFE303DD78}"/>
              </a:ext>
            </a:extLst>
          </p:cNvPr>
          <p:cNvSpPr>
            <a:spLocks noGrp="1"/>
          </p:cNvSpPr>
          <p:nvPr>
            <p:ph type="dt" sz="half" idx="10"/>
          </p:nvPr>
        </p:nvSpPr>
        <p:spPr/>
        <p:txBody>
          <a:bodyPr/>
          <a:lstStyle/>
          <a:p>
            <a:pPr>
              <a:defRPr/>
            </a:pPr>
            <a:fld id="{30226994-B490-4403-8CE4-43D4FD570BBD}" type="datetime1">
              <a:rPr lang="en-GB" altLang="en-US"/>
              <a:pPr>
                <a:defRPr/>
              </a:pPr>
              <a:t>09/07/2026</a:t>
            </a:fld>
            <a:endParaRPr lang="en-GB" altLang="en-US"/>
          </a:p>
        </p:txBody>
      </p:sp>
      <p:sp>
        <p:nvSpPr>
          <p:cNvPr id="5" name="Slide Number Placeholder 4">
            <a:extLst>
              <a:ext uri="{FF2B5EF4-FFF2-40B4-BE49-F238E27FC236}">
                <a16:creationId xmlns:a16="http://schemas.microsoft.com/office/drawing/2014/main" id="{0364D80C-7D81-B34E-C5BA-538FA88BAF58}"/>
              </a:ext>
            </a:extLst>
          </p:cNvPr>
          <p:cNvSpPr>
            <a:spLocks noGrp="1"/>
          </p:cNvSpPr>
          <p:nvPr>
            <p:ph type="sldNum" sz="quarter" idx="12"/>
          </p:nvPr>
        </p:nvSpPr>
        <p:spPr/>
        <p:txBody>
          <a:bodyPr/>
          <a:lstStyle/>
          <a:p>
            <a:pPr>
              <a:defRPr/>
            </a:pPr>
            <a:fld id="{9AFB928A-D6AD-4F2A-B2DD-923741E90643}" type="slidenum">
              <a:rPr lang="en-GB" altLang="en-US"/>
              <a:pPr>
                <a:defRPr/>
              </a:pPr>
              <a:t>11</a:t>
            </a:fld>
            <a:endParaRPr lang="en-GB" altLang="en-US"/>
          </a:p>
        </p:txBody>
      </p:sp>
    </p:spTree>
    <p:extLst>
      <p:ext uri="{BB962C8B-B14F-4D97-AF65-F5344CB8AC3E}">
        <p14:creationId xmlns:p14="http://schemas.microsoft.com/office/powerpoint/2010/main" val="509354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92E7B-9967-2EFE-F391-50BA446D9071}"/>
              </a:ext>
            </a:extLst>
          </p:cNvPr>
          <p:cNvSpPr>
            <a:spLocks noGrp="1"/>
          </p:cNvSpPr>
          <p:nvPr>
            <p:ph type="title"/>
          </p:nvPr>
        </p:nvSpPr>
        <p:spPr/>
        <p:txBody>
          <a:bodyPr/>
          <a:lstStyle/>
          <a:p>
            <a:pPr marL="342900" indent="-342900" algn="l">
              <a:lnSpc>
                <a:spcPct val="150000"/>
              </a:lnSpc>
              <a:spcBef>
                <a:spcPct val="20000"/>
              </a:spcBef>
            </a:pPr>
            <a:r>
              <a:rPr lang="en-US" sz="2800" b="1">
                <a:latin typeface="Arial"/>
                <a:cs typeface="Arial"/>
              </a:rPr>
              <a:t>Why is this communication skill important for my future role in health and social care?</a:t>
            </a:r>
            <a:endParaRPr lang="en-US" sz="2800"/>
          </a:p>
        </p:txBody>
      </p:sp>
      <p:sp>
        <p:nvSpPr>
          <p:cNvPr id="3" name="Content Placeholder 2">
            <a:extLst>
              <a:ext uri="{FF2B5EF4-FFF2-40B4-BE49-F238E27FC236}">
                <a16:creationId xmlns:a16="http://schemas.microsoft.com/office/drawing/2014/main" id="{9420704F-4649-C195-6D51-62754072F8BB}"/>
              </a:ext>
            </a:extLst>
          </p:cNvPr>
          <p:cNvSpPr>
            <a:spLocks noGrp="1"/>
          </p:cNvSpPr>
          <p:nvPr>
            <p:ph idx="1"/>
          </p:nvPr>
        </p:nvSpPr>
        <p:spPr>
          <a:xfrm>
            <a:off x="355600" y="1934029"/>
            <a:ext cx="11226800" cy="3583204"/>
          </a:xfrm>
        </p:spPr>
        <p:txBody>
          <a:bodyPr/>
          <a:lstStyle/>
          <a:p>
            <a:pPr>
              <a:lnSpc>
                <a:spcPct val="150000"/>
              </a:lnSpc>
            </a:pPr>
            <a:r>
              <a:rPr lang="en-US" sz="1800" b="1"/>
              <a:t>Why is this communication skill important for my future role in health and social care?</a:t>
            </a:r>
            <a:endParaRPr lang="en-US" b="1"/>
          </a:p>
          <a:p>
            <a:pPr>
              <a:lnSpc>
                <a:spcPct val="150000"/>
              </a:lnSpc>
            </a:pPr>
            <a:r>
              <a:rPr lang="en-US" sz="1800">
                <a:ea typeface="+mn-lt"/>
                <a:cs typeface="+mn-lt"/>
              </a:rPr>
              <a:t>Communication is fundamental to delivering safe and effective care. It enables healthcare professionals to understand patients' needs, provide clear explanations, obtain informed consent, and maintain accurate records. Effective communication also supports continuity of care through accurate handovers and collaborative working with other professionals. The Nursing and Midwifery Council identifies effective communication as a core professional responsibility that promotes patient safety and person-</a:t>
            </a:r>
            <a:r>
              <a:rPr lang="en-US" sz="1800" err="1">
                <a:ea typeface="+mn-lt"/>
                <a:cs typeface="+mn-lt"/>
              </a:rPr>
              <a:t>centred</a:t>
            </a:r>
            <a:r>
              <a:rPr lang="en-US" sz="1800">
                <a:ea typeface="+mn-lt"/>
                <a:cs typeface="+mn-lt"/>
              </a:rPr>
              <a:t> care (NMC, 2018).</a:t>
            </a:r>
            <a:endParaRPr lang="en-US" sz="1800"/>
          </a:p>
          <a:p>
            <a:endParaRPr lang="en-US"/>
          </a:p>
        </p:txBody>
      </p:sp>
      <p:sp>
        <p:nvSpPr>
          <p:cNvPr id="4" name="Date Placeholder 3">
            <a:extLst>
              <a:ext uri="{FF2B5EF4-FFF2-40B4-BE49-F238E27FC236}">
                <a16:creationId xmlns:a16="http://schemas.microsoft.com/office/drawing/2014/main" id="{89809E29-DBCE-67C7-980E-EED4F89AFD2D}"/>
              </a:ext>
            </a:extLst>
          </p:cNvPr>
          <p:cNvSpPr>
            <a:spLocks noGrp="1"/>
          </p:cNvSpPr>
          <p:nvPr>
            <p:ph type="dt" sz="half" idx="10"/>
          </p:nvPr>
        </p:nvSpPr>
        <p:spPr/>
        <p:txBody>
          <a:bodyPr/>
          <a:lstStyle/>
          <a:p>
            <a:pPr>
              <a:defRPr/>
            </a:pPr>
            <a:fld id="{30226994-B490-4403-8CE4-43D4FD570BBD}" type="datetime1">
              <a:rPr lang="en-GB" altLang="en-US"/>
              <a:pPr>
                <a:defRPr/>
              </a:pPr>
              <a:t>09/07/2026</a:t>
            </a:fld>
            <a:endParaRPr lang="en-GB" altLang="en-US"/>
          </a:p>
        </p:txBody>
      </p:sp>
      <p:sp>
        <p:nvSpPr>
          <p:cNvPr id="5" name="Slide Number Placeholder 4">
            <a:extLst>
              <a:ext uri="{FF2B5EF4-FFF2-40B4-BE49-F238E27FC236}">
                <a16:creationId xmlns:a16="http://schemas.microsoft.com/office/drawing/2014/main" id="{CABED01D-5A72-E1FA-94E7-2BACEC6F4E04}"/>
              </a:ext>
            </a:extLst>
          </p:cNvPr>
          <p:cNvSpPr>
            <a:spLocks noGrp="1"/>
          </p:cNvSpPr>
          <p:nvPr>
            <p:ph type="sldNum" sz="quarter" idx="12"/>
          </p:nvPr>
        </p:nvSpPr>
        <p:spPr/>
        <p:txBody>
          <a:bodyPr/>
          <a:lstStyle/>
          <a:p>
            <a:pPr>
              <a:defRPr/>
            </a:pPr>
            <a:fld id="{9AFB928A-D6AD-4F2A-B2DD-923741E90643}" type="slidenum">
              <a:rPr lang="en-GB" altLang="en-US"/>
              <a:pPr>
                <a:defRPr/>
              </a:pPr>
              <a:t>12</a:t>
            </a:fld>
            <a:endParaRPr lang="en-GB" altLang="en-US"/>
          </a:p>
        </p:txBody>
      </p:sp>
    </p:spTree>
    <p:extLst>
      <p:ext uri="{BB962C8B-B14F-4D97-AF65-F5344CB8AC3E}">
        <p14:creationId xmlns:p14="http://schemas.microsoft.com/office/powerpoint/2010/main" val="3615329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DA64B-B10D-CC67-9C86-89BEDB669A44}"/>
              </a:ext>
            </a:extLst>
          </p:cNvPr>
          <p:cNvSpPr>
            <a:spLocks noGrp="1"/>
          </p:cNvSpPr>
          <p:nvPr>
            <p:ph type="title"/>
          </p:nvPr>
        </p:nvSpPr>
        <p:spPr/>
        <p:txBody>
          <a:bodyPr/>
          <a:lstStyle/>
          <a:p>
            <a:r>
              <a:rPr lang="en-US" sz="2800" b="1">
                <a:ea typeface="+mj-lt"/>
                <a:cs typeface="+mj-lt"/>
              </a:rPr>
              <a:t>Reflection</a:t>
            </a:r>
            <a:endParaRPr lang="en-US"/>
          </a:p>
        </p:txBody>
      </p:sp>
      <p:sp>
        <p:nvSpPr>
          <p:cNvPr id="3" name="Content Placeholder 2">
            <a:extLst>
              <a:ext uri="{FF2B5EF4-FFF2-40B4-BE49-F238E27FC236}">
                <a16:creationId xmlns:a16="http://schemas.microsoft.com/office/drawing/2014/main" id="{C7B7961E-58E7-C619-C78C-7D125C255A43}"/>
              </a:ext>
            </a:extLst>
          </p:cNvPr>
          <p:cNvSpPr>
            <a:spLocks noGrp="1"/>
          </p:cNvSpPr>
          <p:nvPr>
            <p:ph sz="half" idx="1"/>
          </p:nvPr>
        </p:nvSpPr>
        <p:spPr>
          <a:xfrm>
            <a:off x="159658" y="1382487"/>
            <a:ext cx="4833257" cy="4206754"/>
          </a:xfrm>
        </p:spPr>
        <p:txBody>
          <a:bodyPr/>
          <a:lstStyle/>
          <a:p>
            <a:pPr>
              <a:lnSpc>
                <a:spcPct val="150000"/>
              </a:lnSpc>
            </a:pPr>
            <a:r>
              <a:rPr lang="en-US" sz="1800" b="1">
                <a:latin typeface="Segoe UI"/>
                <a:cs typeface="Segoe UI"/>
              </a:rPr>
              <a:t>strength </a:t>
            </a:r>
            <a:endParaRPr lang="en-US" sz="1800">
              <a:latin typeface="Segoe UI"/>
              <a:cs typeface="Segoe UI"/>
            </a:endParaRPr>
          </a:p>
          <a:p>
            <a:pPr>
              <a:lnSpc>
                <a:spcPct val="150000"/>
              </a:lnSpc>
            </a:pPr>
            <a:r>
              <a:rPr lang="en-US" sz="1800">
                <a:latin typeface="Arial"/>
                <a:cs typeface="Arial"/>
              </a:rPr>
              <a:t>I believe communication is one of my strengths. I listen actively, treat others with respect, and aim to communicate clearly and empathetically. These qualities help me build positive relationships and contribute effectively when working with others.</a:t>
            </a:r>
            <a:endParaRPr lang="en-US"/>
          </a:p>
        </p:txBody>
      </p:sp>
      <p:sp>
        <p:nvSpPr>
          <p:cNvPr id="4" name="Content Placeholder 3">
            <a:extLst>
              <a:ext uri="{FF2B5EF4-FFF2-40B4-BE49-F238E27FC236}">
                <a16:creationId xmlns:a16="http://schemas.microsoft.com/office/drawing/2014/main" id="{2157F0BC-C2D1-1540-5D9E-71BB03DBED74}"/>
              </a:ext>
            </a:extLst>
          </p:cNvPr>
          <p:cNvSpPr>
            <a:spLocks noGrp="1"/>
          </p:cNvSpPr>
          <p:nvPr>
            <p:ph sz="half" idx="2"/>
          </p:nvPr>
        </p:nvSpPr>
        <p:spPr>
          <a:xfrm>
            <a:off x="5711371" y="1382487"/>
            <a:ext cx="6480627" cy="4322868"/>
          </a:xfrm>
        </p:spPr>
        <p:txBody>
          <a:bodyPr/>
          <a:lstStyle/>
          <a:p>
            <a:pPr>
              <a:lnSpc>
                <a:spcPct val="150000"/>
              </a:lnSpc>
            </a:pPr>
            <a:r>
              <a:rPr lang="en-US" sz="1800" b="1">
                <a:latin typeface="Arial"/>
                <a:cs typeface="Arial"/>
              </a:rPr>
              <a:t> develop further</a:t>
            </a:r>
            <a:endParaRPr lang="en-US" sz="1800">
              <a:latin typeface="Arial"/>
              <a:cs typeface="Arial"/>
            </a:endParaRPr>
          </a:p>
          <a:p>
            <a:pPr>
              <a:lnSpc>
                <a:spcPct val="150000"/>
              </a:lnSpc>
            </a:pPr>
            <a:r>
              <a:rPr lang="en-US" sz="1800" dirty="0">
                <a:latin typeface="Arial"/>
                <a:cs typeface="Arial"/>
              </a:rPr>
              <a:t>Although I am confident in my communication skills, I would like to continue developing them through clinical placements and professional experience. In particular, I want to improve my confidence when communicating in challenging situations, such as managing conflict, supporting distressed patients, and delivering difficult information. Continuous reflection and feedback will help me strengthen these skills throughout my career and improve the quality of care I provide (NHS England, 2023).</a:t>
            </a:r>
            <a:endParaRPr lang="en-US" dirty="0"/>
          </a:p>
        </p:txBody>
      </p:sp>
      <p:sp>
        <p:nvSpPr>
          <p:cNvPr id="5" name="Date Placeholder 4">
            <a:extLst>
              <a:ext uri="{FF2B5EF4-FFF2-40B4-BE49-F238E27FC236}">
                <a16:creationId xmlns:a16="http://schemas.microsoft.com/office/drawing/2014/main" id="{5B8057A3-0114-6498-A2F8-65AC7AB1C733}"/>
              </a:ext>
            </a:extLst>
          </p:cNvPr>
          <p:cNvSpPr>
            <a:spLocks noGrp="1"/>
          </p:cNvSpPr>
          <p:nvPr>
            <p:ph type="dt" sz="half" idx="10"/>
          </p:nvPr>
        </p:nvSpPr>
        <p:spPr/>
        <p:txBody>
          <a:bodyPr/>
          <a:lstStyle/>
          <a:p>
            <a:pPr>
              <a:defRPr/>
            </a:pPr>
            <a:fld id="{742C5CC8-B2EB-4FCA-9C2F-BDABBC953608}" type="datetime1">
              <a:rPr lang="en-GB" altLang="en-US"/>
              <a:pPr>
                <a:defRPr/>
              </a:pPr>
              <a:t>09/07/2026</a:t>
            </a:fld>
            <a:endParaRPr lang="en-GB" altLang="en-US"/>
          </a:p>
        </p:txBody>
      </p:sp>
      <p:sp>
        <p:nvSpPr>
          <p:cNvPr id="6" name="Slide Number Placeholder 5">
            <a:extLst>
              <a:ext uri="{FF2B5EF4-FFF2-40B4-BE49-F238E27FC236}">
                <a16:creationId xmlns:a16="http://schemas.microsoft.com/office/drawing/2014/main" id="{7C653A94-E373-4F45-7D0A-994E24A14009}"/>
              </a:ext>
            </a:extLst>
          </p:cNvPr>
          <p:cNvSpPr>
            <a:spLocks noGrp="1"/>
          </p:cNvSpPr>
          <p:nvPr>
            <p:ph type="sldNum" sz="quarter" idx="11"/>
          </p:nvPr>
        </p:nvSpPr>
        <p:spPr/>
        <p:txBody>
          <a:bodyPr/>
          <a:lstStyle/>
          <a:p>
            <a:pPr>
              <a:defRPr/>
            </a:pPr>
            <a:fld id="{3DA9162A-D4C6-4BE6-80AC-343E718106D9}" type="slidenum">
              <a:rPr lang="en-GB" altLang="en-US"/>
              <a:pPr>
                <a:defRPr/>
              </a:pPr>
              <a:t>13</a:t>
            </a:fld>
            <a:endParaRPr lang="en-GB" altLang="en-US"/>
          </a:p>
        </p:txBody>
      </p:sp>
    </p:spTree>
    <p:extLst>
      <p:ext uri="{BB962C8B-B14F-4D97-AF65-F5344CB8AC3E}">
        <p14:creationId xmlns:p14="http://schemas.microsoft.com/office/powerpoint/2010/main" val="1495427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741386" y="244929"/>
            <a:ext cx="6440714" cy="5016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815" y="1063173"/>
            <a:ext cx="11731172" cy="3931500"/>
          </a:xfrm>
        </p:spPr>
        <p:txBody>
          <a:bodyPr/>
          <a:lstStyle/>
          <a:p>
            <a:pPr marL="0" indent="0" algn="ctr">
              <a:lnSpc>
                <a:spcPct val="150000"/>
              </a:lnSpc>
              <a:buNone/>
            </a:pPr>
            <a:r>
              <a:rPr lang="en-GB" sz="1800">
                <a:solidFill>
                  <a:srgbClr val="222222"/>
                </a:solidFill>
                <a:highlight>
                  <a:srgbClr val="FFFFFF"/>
                </a:highlight>
                <a:latin typeface="Arial"/>
                <a:cs typeface="Arial"/>
              </a:rPr>
              <a:t>effective communication is essential in health and social care as it promotes patient safety, supports teamwork and improves the quality of care provided. Using communication models such as SBAR helps healthcare professionals share information clearly and accurately, reducing the risk of misunderstandings and errors. Good communication also builds trust, enhances professional relationships, and ensures that patients’ needs are understood and addressed effectively. Therefore, developing strong communication skills is a key responsibility for all healthcare workers and contributes to positive patient outcomes </a:t>
            </a:r>
            <a:r>
              <a:rPr lang="en-GB" sz="1800" b="1">
                <a:solidFill>
                  <a:srgbClr val="222222"/>
                </a:solidFill>
                <a:highlight>
                  <a:srgbClr val="FFFFFF"/>
                </a:highlight>
                <a:latin typeface="Arial"/>
                <a:cs typeface="Arial"/>
              </a:rPr>
              <a:t>(Argyle, 1994; Thompson, 2018; NMC, 2018).</a:t>
            </a:r>
            <a:endParaRPr lang="en-US" sz="1800"/>
          </a:p>
          <a:p>
            <a:pPr marL="0" indent="0" algn="ctr">
              <a:buNone/>
            </a:pPr>
            <a:br>
              <a:rPr lang="en-US"/>
            </a:br>
            <a:endParaRPr lang="en-US"/>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14</a:t>
            </a:fld>
            <a:endParaRPr lang="en-GB" altLang="en-US" sz="9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274638"/>
            <a:ext cx="10972800" cy="475343"/>
          </a:xfrm>
        </p:spPr>
        <p:txBody>
          <a:bodyPr/>
          <a:lstStyle/>
          <a:p>
            <a:r>
              <a:rPr lang="en-GB" altLang="en-US" b="1">
                <a:solidFill>
                  <a:srgbClr val="000000"/>
                </a:solidFill>
              </a:rPr>
              <a:t>References List</a:t>
            </a:r>
            <a:endParaRPr lang="en-GB" altLang="en-US">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814" y="736602"/>
            <a:ext cx="12413342" cy="5197895"/>
          </a:xfrm>
        </p:spPr>
        <p:txBody>
          <a:bodyPr/>
          <a:lstStyle/>
          <a:p>
            <a:pPr algn="ctr">
              <a:buFont typeface="Arial"/>
              <a:buChar char="•"/>
            </a:pPr>
            <a:endParaRPr lang="en-GB" sz="1600">
              <a:solidFill>
                <a:srgbClr val="222222"/>
              </a:solidFill>
              <a:highlight>
                <a:srgbClr val="FFFFFF"/>
              </a:highlight>
              <a:latin typeface="Arial"/>
              <a:cs typeface="Arial"/>
            </a:endParaRPr>
          </a:p>
          <a:p>
            <a:pPr algn="ctr">
              <a:lnSpc>
                <a:spcPct val="150000"/>
              </a:lnSpc>
              <a:buFont typeface="Arial"/>
              <a:buChar char="•"/>
            </a:pPr>
            <a:r>
              <a:rPr lang="en-GB" sz="1600">
                <a:solidFill>
                  <a:srgbClr val="222222"/>
                </a:solidFill>
                <a:highlight>
                  <a:srgbClr val="FFFFFF"/>
                </a:highlight>
                <a:latin typeface="Arial"/>
                <a:cs typeface="Arial"/>
              </a:rPr>
              <a:t>Haig, K.M., Sutton, S. &amp; Whittington, J. (2006). </a:t>
            </a:r>
            <a:r>
              <a:rPr lang="en-GB" sz="1600" i="1">
                <a:solidFill>
                  <a:srgbClr val="222222"/>
                </a:solidFill>
                <a:highlight>
                  <a:srgbClr val="FFFFFF"/>
                </a:highlight>
                <a:latin typeface="Arial"/>
                <a:cs typeface="Arial"/>
              </a:rPr>
              <a:t>SBAR: A shared mental model for improving communication between clinicians</a:t>
            </a:r>
            <a:r>
              <a:rPr lang="en-GB" sz="1600">
                <a:solidFill>
                  <a:srgbClr val="222222"/>
                </a:solidFill>
                <a:highlight>
                  <a:srgbClr val="FFFFFF"/>
                </a:highlight>
                <a:latin typeface="Arial"/>
                <a:cs typeface="Arial"/>
              </a:rPr>
              <a:t>. Joint Commission Journal on Quality and Patient Safety, 32(3), 167–175.</a:t>
            </a:r>
            <a:endParaRPr lang="en-US" sz="1600"/>
          </a:p>
          <a:p>
            <a:pPr algn="ctr">
              <a:lnSpc>
                <a:spcPct val="150000"/>
              </a:lnSpc>
              <a:buFont typeface="Arial"/>
              <a:buChar char="•"/>
            </a:pPr>
            <a:r>
              <a:rPr lang="en-GB" sz="1800">
                <a:solidFill>
                  <a:srgbClr val="222222"/>
                </a:solidFill>
                <a:highlight>
                  <a:srgbClr val="FFFFFF"/>
                </a:highlight>
                <a:latin typeface="Arial"/>
                <a:cs typeface="Arial"/>
              </a:rPr>
              <a:t>Argyle, M. (1994). </a:t>
            </a:r>
            <a:r>
              <a:rPr lang="en-GB" sz="1800" i="1">
                <a:solidFill>
                  <a:srgbClr val="222222"/>
                </a:solidFill>
                <a:highlight>
                  <a:srgbClr val="FFFFFF"/>
                </a:highlight>
                <a:latin typeface="Arial"/>
                <a:cs typeface="Arial"/>
              </a:rPr>
              <a:t>The Psychology of Interpersonal Behaviour</a:t>
            </a:r>
            <a:r>
              <a:rPr lang="en-GB" sz="1800">
                <a:solidFill>
                  <a:srgbClr val="222222"/>
                </a:solidFill>
                <a:highlight>
                  <a:srgbClr val="FFFFFF"/>
                </a:highlight>
                <a:latin typeface="Arial"/>
                <a:cs typeface="Arial"/>
              </a:rPr>
              <a:t> (5th ed.). London: Penguin Books.</a:t>
            </a:r>
            <a:endParaRPr lang="en-GB" sz="1800">
              <a:latin typeface="Arial"/>
              <a:cs typeface="Arial"/>
            </a:endParaRPr>
          </a:p>
          <a:p>
            <a:pPr algn="ctr">
              <a:lnSpc>
                <a:spcPct val="150000"/>
              </a:lnSpc>
              <a:buFont typeface="Arial"/>
              <a:buChar char="•"/>
            </a:pPr>
            <a:r>
              <a:rPr lang="en-GB" sz="1800">
                <a:solidFill>
                  <a:srgbClr val="222222"/>
                </a:solidFill>
                <a:highlight>
                  <a:srgbClr val="FFFFFF"/>
                </a:highlight>
                <a:latin typeface="Arial"/>
                <a:cs typeface="Arial"/>
              </a:rPr>
              <a:t>Egan, G. (2019). </a:t>
            </a:r>
            <a:r>
              <a:rPr lang="en-GB" sz="1800" i="1">
                <a:solidFill>
                  <a:srgbClr val="222222"/>
                </a:solidFill>
                <a:highlight>
                  <a:srgbClr val="FFFFFF"/>
                </a:highlight>
                <a:latin typeface="Arial"/>
                <a:cs typeface="Arial"/>
              </a:rPr>
              <a:t>The Skilled Helper: A Problem-Management and Opportunity-Development Approach to Helping</a:t>
            </a:r>
            <a:r>
              <a:rPr lang="en-GB" sz="1800">
                <a:solidFill>
                  <a:srgbClr val="222222"/>
                </a:solidFill>
                <a:highlight>
                  <a:srgbClr val="FFFFFF"/>
                </a:highlight>
                <a:latin typeface="Arial"/>
                <a:cs typeface="Arial"/>
              </a:rPr>
              <a:t> (11th ed.). Boston: Cengage Learning.</a:t>
            </a:r>
            <a:endParaRPr lang="en-GB" sz="1800">
              <a:latin typeface="Arial"/>
              <a:cs typeface="Arial"/>
            </a:endParaRPr>
          </a:p>
          <a:p>
            <a:pPr algn="ctr">
              <a:lnSpc>
                <a:spcPct val="150000"/>
              </a:lnSpc>
              <a:buFont typeface="Arial"/>
              <a:buChar char="•"/>
            </a:pPr>
            <a:r>
              <a:rPr lang="en-GB" sz="1800">
                <a:solidFill>
                  <a:srgbClr val="222222"/>
                </a:solidFill>
                <a:highlight>
                  <a:srgbClr val="FFFFFF"/>
                </a:highlight>
                <a:latin typeface="Arial"/>
                <a:cs typeface="Arial"/>
              </a:rPr>
              <a:t>Thompson, N. (2018). </a:t>
            </a:r>
            <a:r>
              <a:rPr lang="en-GB" sz="1800" i="1">
                <a:solidFill>
                  <a:srgbClr val="222222"/>
                </a:solidFill>
                <a:highlight>
                  <a:srgbClr val="FFFFFF"/>
                </a:highlight>
                <a:latin typeface="Arial"/>
                <a:cs typeface="Arial"/>
              </a:rPr>
              <a:t>Effective Communication: A Guide for the People Professions</a:t>
            </a:r>
            <a:r>
              <a:rPr lang="en-GB" sz="1800">
                <a:solidFill>
                  <a:srgbClr val="222222"/>
                </a:solidFill>
                <a:highlight>
                  <a:srgbClr val="FFFFFF"/>
                </a:highlight>
                <a:latin typeface="Arial"/>
                <a:cs typeface="Arial"/>
              </a:rPr>
              <a:t> (3rd ed.). London: Palgrave Macmillan.</a:t>
            </a:r>
            <a:endParaRPr lang="en-GB" sz="1800">
              <a:latin typeface="Arial"/>
              <a:cs typeface="Arial"/>
            </a:endParaRPr>
          </a:p>
          <a:p>
            <a:pPr algn="ctr">
              <a:lnSpc>
                <a:spcPct val="150000"/>
              </a:lnSpc>
              <a:buFont typeface="Arial"/>
              <a:buChar char="•"/>
            </a:pPr>
            <a:r>
              <a:rPr lang="en-GB" sz="1800">
                <a:solidFill>
                  <a:srgbClr val="222222"/>
                </a:solidFill>
                <a:highlight>
                  <a:srgbClr val="FFFFFF"/>
                </a:highlight>
                <a:latin typeface="Arial"/>
                <a:cs typeface="Arial"/>
              </a:rPr>
              <a:t>Health and Care Professions Council (HCPC). (2024). </a:t>
            </a:r>
            <a:r>
              <a:rPr lang="en-GB" sz="1800" i="1">
                <a:solidFill>
                  <a:srgbClr val="222222"/>
                </a:solidFill>
                <a:highlight>
                  <a:srgbClr val="FFFFFF"/>
                </a:highlight>
                <a:latin typeface="Arial"/>
                <a:cs typeface="Arial"/>
              </a:rPr>
              <a:t>Standards of Conduct, Performance and Ethics</a:t>
            </a:r>
            <a:r>
              <a:rPr lang="en-GB" sz="1800">
                <a:solidFill>
                  <a:srgbClr val="222222"/>
                </a:solidFill>
                <a:highlight>
                  <a:srgbClr val="FFFFFF"/>
                </a:highlight>
                <a:latin typeface="Arial"/>
                <a:cs typeface="Arial"/>
              </a:rPr>
              <a:t>. London: HCPC.</a:t>
            </a:r>
            <a:endParaRPr lang="en-GB" sz="1800">
              <a:latin typeface="Arial"/>
              <a:cs typeface="Arial"/>
            </a:endParaRPr>
          </a:p>
          <a:p>
            <a:pPr algn="ctr">
              <a:lnSpc>
                <a:spcPct val="150000"/>
              </a:lnSpc>
              <a:buFont typeface="Arial"/>
              <a:buChar char="•"/>
            </a:pPr>
            <a:r>
              <a:rPr lang="en-GB" sz="1800">
                <a:solidFill>
                  <a:srgbClr val="222222"/>
                </a:solidFill>
                <a:highlight>
                  <a:srgbClr val="FFFFFF"/>
                </a:highlight>
                <a:latin typeface="Arial"/>
                <a:cs typeface="Arial"/>
              </a:rPr>
              <a:t>Nursing and Midwifery Council (NMC). (2018). </a:t>
            </a:r>
            <a:r>
              <a:rPr lang="en-GB" sz="1800" i="1">
                <a:solidFill>
                  <a:srgbClr val="222222"/>
                </a:solidFill>
                <a:highlight>
                  <a:srgbClr val="FFFFFF"/>
                </a:highlight>
                <a:latin typeface="Arial"/>
                <a:cs typeface="Arial"/>
              </a:rPr>
              <a:t>The Code: Professional Standards of Practice and Behaviour for Nurses, Midwives and Nursing Associates</a:t>
            </a:r>
            <a:r>
              <a:rPr lang="en-GB" sz="1800">
                <a:solidFill>
                  <a:srgbClr val="222222"/>
                </a:solidFill>
                <a:highlight>
                  <a:srgbClr val="FFFFFF"/>
                </a:highlight>
                <a:latin typeface="Arial"/>
                <a:cs typeface="Arial"/>
              </a:rPr>
              <a:t>. London: NMC.</a:t>
            </a:r>
            <a:endParaRPr lang="en-GB" sz="1800">
              <a:latin typeface="Arial"/>
              <a:cs typeface="Arial"/>
            </a:endParaRPr>
          </a:p>
          <a:p>
            <a:pPr algn="ctr">
              <a:buFont typeface="Arial"/>
              <a:buChar char="•"/>
            </a:pPr>
            <a:endParaRPr lang="en-GB" sz="1800">
              <a:latin typeface="Arial"/>
              <a:cs typeface="Aria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15</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20140311PresentationUWTSDTemplate</vt:lpstr>
      <vt:lpstr>Module Title: Professional Career Development within H&amp;SC Module Number: LCHS 4009 (LON) Assignment No: ASSIGNMENT 1 Student Name: Ngozi Igweanya Student ID:  2514990 Lecturer’s Name: Odette Jack</vt:lpstr>
      <vt:lpstr>Acknowledge use of AI</vt:lpstr>
      <vt:lpstr>Introduction</vt:lpstr>
      <vt:lpstr>What is Communication skill? </vt:lpstr>
      <vt:lpstr>Importance of Communication in professional practice</vt:lpstr>
      <vt:lpstr>Model or Framework Linked to Communication Skill</vt:lpstr>
      <vt:lpstr>How does this model help professionals understand or use this communicatio skill in practice?</vt:lpstr>
      <vt:lpstr>Applying this communication skill in practice</vt:lpstr>
      <vt:lpstr>Applying this communication skill in practice</vt:lpstr>
      <vt:lpstr>How does this communication skill support my future career?</vt:lpstr>
      <vt:lpstr>Why is this communication skill important for employability?</vt:lpstr>
      <vt:lpstr>Why is this communication skill important for my future role in health and social care?</vt:lpstr>
      <vt:lpstr>Reflection</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revision>33</cp:revision>
  <dcterms:created xsi:type="dcterms:W3CDTF">2025-02-21T18:28:54Z</dcterms:created>
  <dcterms:modified xsi:type="dcterms:W3CDTF">2026-07-09T17:21:00Z</dcterms:modified>
</cp:coreProperties>
</file>