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0" autoAdjust="0"/>
    <p:restoredTop sz="94660"/>
  </p:normalViewPr>
  <p:slideViewPr>
    <p:cSldViewPr snapToGrid="0">
      <p:cViewPr>
        <p:scale>
          <a:sx n="92" d="100"/>
          <a:sy n="92" d="100"/>
        </p:scale>
        <p:origin x="1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56DBF-F31D-5B1D-B374-D2F923C3CD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E99E1A-E297-40B1-CB81-7588798C0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8CF931-FBD1-76C1-6511-784C3ACDC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7123CD-529F-C5B6-6B84-29BF02898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78989D-6B52-94CB-83B4-AC1D63BA2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542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694B9-3BA7-055A-09F9-BF5206F90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D632C-0216-224A-2BB9-EBDA076317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C12E0-B17D-A4AA-0131-56B2D17C3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276D0-E5AC-7D5F-4479-A5FF02F2F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68A44-7519-6F8E-44F2-F51F08497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795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23549-98CE-DE61-8563-491612028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AFF12-D632-F117-2B61-A1D8C57741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0545C-9502-FE99-ABCF-C92781DFA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F61D2-2CF9-6F59-CE4C-7D1BE4661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037CF-B9F4-1D5E-1F68-BE7A4D59D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147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869B5-60DF-17BF-F066-46B14145A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7E3A8-5C70-9C54-7123-A10F26C31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34F45F-AA76-8A78-8EEB-E76AF602B1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F04042-21AB-4048-0068-FE94E6A9B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C36AC1-734B-D9C3-7F42-3FD8F22DC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0074DC-9727-8DCC-A7B6-AB91CB900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059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73FA4-FB5B-C25A-224F-27AF069A0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EDEDED-4D95-7BAE-DA14-04AA12D6A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F1DA02-8E2F-0C09-4A86-957CDE843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74BCCC-E766-E0F4-AC49-96D5995F606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7C6D76-CB28-4E0F-B768-F1076EFCD3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84BC12-4B01-B299-E605-D0D11709B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A709AE-BCEC-DF1A-3F7F-6C2A5705F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AA1A72-B87B-D997-A9BD-0DBFB3791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176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499B1-EE4A-AFBB-F76C-ABB7B4FDA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0770E5-8DB0-8814-50D4-65C3F6D62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A76FBB-380B-E057-407A-6483D25FDD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CE9134-2465-6AA5-2838-FACC115F4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568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663D97-7BE7-973D-60FF-0211A336B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5E7AC4-9872-3261-8FAB-0FB04A939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5BFC57-4167-19A1-F897-4A62E0FF6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64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C8153-F4E3-8C9C-CD5F-A59B06BEB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8D416-182D-EBD7-CC7E-8046C29A5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3A73C4-32FE-BEDD-60C6-0A527D5277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518051-77B7-9BE8-6021-7074197B9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B5918F-1E31-6370-4CAF-73563A4A1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E79995-9FD6-3E37-3CB4-A69C4917C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6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8D3E5-EE39-A555-0D1E-15B02C1BC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B6DDAE-3DAE-3996-A213-442A5A93F9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0E90A0-31EC-92E4-EA48-38858E0931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21092B-BD48-3758-45A3-13D6627D7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B4586E-AD12-4B48-4D6F-FA24FFA2C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3E6B0-49D7-0946-0CED-8ABDF71CFE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223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0BD61-961E-048F-99E9-746B58738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FD0F31-01B3-F8C1-6192-F08D5E1A4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1C672-59E4-9992-7792-A08CFE3AC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2B9B6-C079-8EC8-36BB-E8D4B41050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9CCEFA-678A-2374-A681-6A5BFF296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29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DDBF84-0C04-5062-361F-C6E7DCB3E5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E3E90C-E9BF-AB04-5E3A-4B7FE5A8BD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99DB7-9582-B005-8055-F45A0B590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A00CFA-A4F8-BC06-0609-882967A8F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A23DC-85A8-2B5A-895E-ED6436977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17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74EE85-F134-FE18-E5DE-C9D65C49D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3BD590-1393-A133-B937-04C6E7148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C5D9B-BAB6-2075-BF89-48E0DB7D8B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6CA320E-9B03-4AA8-8C58-0CFD6892E5AC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B1157D-5467-508E-40C6-4CB1B064E8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B0AFA-5FFA-A6B2-2D20-AC4A58BFA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E9CCB9-E873-4090-AFD7-893A118ABC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891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C0FD2-583C-02D9-01ED-3F7B4DA1A0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Measurement System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F815E1-4C6B-8284-570F-13EFC0D911C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By</a:t>
            </a:r>
          </a:p>
          <a:p>
            <a:r>
              <a:rPr lang="en-GB" sz="3200" dirty="0"/>
              <a:t>Andrew Thorn</a:t>
            </a:r>
          </a:p>
        </p:txBody>
      </p:sp>
    </p:spTree>
    <p:extLst>
      <p:ext uri="{BB962C8B-B14F-4D97-AF65-F5344CB8AC3E}">
        <p14:creationId xmlns:p14="http://schemas.microsoft.com/office/powerpoint/2010/main" val="3388704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0D8A-8054-202E-0BDB-0E56E5895A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Measurement System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57E52-048F-97FC-6895-82CDCB0EC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Is a tool for analysing variation present in each inspection, measurement, and test equipment type.</a:t>
            </a:r>
          </a:p>
          <a:p>
            <a:r>
              <a:rPr lang="en-GB" sz="3200" dirty="0"/>
              <a:t>It is the system used to assess the quality of the measurement system</a:t>
            </a:r>
          </a:p>
        </p:txBody>
      </p:sp>
    </p:spTree>
    <p:extLst>
      <p:ext uri="{BB962C8B-B14F-4D97-AF65-F5344CB8AC3E}">
        <p14:creationId xmlns:p14="http://schemas.microsoft.com/office/powerpoint/2010/main" val="1212365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40BBF-D661-B98E-3DC5-1B22A604A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Measurement System Analysis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A5EFDA4-F49B-10CC-C59E-589E5773E9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779" y="2105819"/>
            <a:ext cx="9824644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155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C48E5-8E1E-C758-E660-4D934D9C8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What is Gage R &amp;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DCD97-1964-D294-7470-1D1E59A1B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gauge, in this context, is a tool for measurement</a:t>
            </a:r>
          </a:p>
          <a:p>
            <a:r>
              <a:rPr lang="en-GB" sz="3200" dirty="0"/>
              <a:t> A gauge could be simple, like a ruler, a complex piece of machinery or even a piece of software.</a:t>
            </a:r>
          </a:p>
          <a:p>
            <a:r>
              <a:rPr lang="en-GB" sz="3200" dirty="0"/>
              <a:t>It focuses on two key aspects of measurement</a:t>
            </a:r>
          </a:p>
          <a:p>
            <a:pPr marL="0" indent="0">
              <a:buNone/>
            </a:pPr>
            <a:r>
              <a:rPr lang="en-GB" sz="3200" dirty="0"/>
              <a:t>	- Repeatability</a:t>
            </a:r>
          </a:p>
          <a:p>
            <a:pPr marL="0" indent="0">
              <a:buNone/>
            </a:pPr>
            <a:r>
              <a:rPr lang="en-GB" sz="3200" dirty="0"/>
              <a:t>	- Reproducibility</a:t>
            </a:r>
          </a:p>
        </p:txBody>
      </p:sp>
    </p:spTree>
    <p:extLst>
      <p:ext uri="{BB962C8B-B14F-4D97-AF65-F5344CB8AC3E}">
        <p14:creationId xmlns:p14="http://schemas.microsoft.com/office/powerpoint/2010/main" val="1325671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FCE3C-B061-A0C1-109F-1ED34E1D8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Repeatability/Reproducibility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9C8FE-E51E-A90B-E8CC-228A89D19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Repeatability</a:t>
            </a:r>
            <a:r>
              <a:rPr lang="en-GB" sz="3200" dirty="0"/>
              <a:t> is the variation between successive measurements of the same part by the same person using the same gauge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Reproducibility</a:t>
            </a:r>
            <a:r>
              <a:rPr lang="en-GB" sz="3200" dirty="0"/>
              <a:t> is how much variation we see in measurements taken by different people on the same part using the same tool?</a:t>
            </a:r>
          </a:p>
          <a:p>
            <a:pPr marL="0" indent="0">
              <a:buNone/>
            </a:pPr>
            <a:r>
              <a:rPr lang="en-GB" sz="3200" dirty="0"/>
              <a:t>Looking at these two metrics helps us to understand variation in our measurements</a:t>
            </a:r>
          </a:p>
          <a:p>
            <a:pPr marL="0" indent="0">
              <a:buNone/>
            </a:pPr>
            <a:r>
              <a:rPr lang="en-GB" sz="3200" dirty="0"/>
              <a:t>When we understand it, we can contact it</a:t>
            </a:r>
          </a:p>
          <a:p>
            <a:pPr marL="0" indent="0">
              <a:buNone/>
            </a:pP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887999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B0A7A-DB34-5D66-52E8-B79FF40F2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is Gage R &amp; R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8E0C6-DC35-99B2-C708-87ECA14612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/>
              <a:t>Measures the amount of variability in measurements caused by the measurement system itself</a:t>
            </a:r>
          </a:p>
          <a:p>
            <a:pPr marL="514350" indent="-514350">
              <a:buAutoNum type="arabicPeriod"/>
            </a:pP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Compares the variability with the total to determine the actual variability of the measurement system</a:t>
            </a:r>
          </a:p>
        </p:txBody>
      </p:sp>
    </p:spTree>
    <p:extLst>
      <p:ext uri="{BB962C8B-B14F-4D97-AF65-F5344CB8AC3E}">
        <p14:creationId xmlns:p14="http://schemas.microsoft.com/office/powerpoint/2010/main" val="3755116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26478-80E3-D4BA-4AC7-C13A6773D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Gage Repeatability and Reproducibility (R&amp;R)">
            <a:extLst>
              <a:ext uri="{FF2B5EF4-FFF2-40B4-BE49-F238E27FC236}">
                <a16:creationId xmlns:a16="http://schemas.microsoft.com/office/drawing/2014/main" id="{D94447C9-212F-AD80-77E5-7A41D2612B9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902" y="1825625"/>
            <a:ext cx="1035689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9334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0FDAE-B099-E77D-22F4-2AC9F1FE6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Types of Gage R &amp; R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BFF75-F9F6-F7DC-B8B1-489483BC0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Three types</a:t>
            </a:r>
          </a:p>
          <a:p>
            <a:pPr marL="514350" indent="-514350">
              <a:buAutoNum type="arabicPeriod"/>
            </a:pPr>
            <a:r>
              <a:rPr lang="en-GB" sz="3200" dirty="0"/>
              <a:t>Crossed Gage R &amp; R</a:t>
            </a:r>
          </a:p>
          <a:p>
            <a:pPr marL="514350" indent="-514350">
              <a:buAutoNum type="arabicPeriod"/>
            </a:pPr>
            <a:r>
              <a:rPr lang="en-GB" sz="3200" dirty="0"/>
              <a:t>Nested Gage R &amp; R</a:t>
            </a:r>
          </a:p>
          <a:p>
            <a:pPr marL="514350" indent="-514350">
              <a:buAutoNum type="arabicPeriod"/>
            </a:pPr>
            <a:r>
              <a:rPr lang="en-GB" sz="3200" dirty="0"/>
              <a:t>Expanded Gage R &amp; R</a:t>
            </a:r>
          </a:p>
        </p:txBody>
      </p:sp>
    </p:spTree>
    <p:extLst>
      <p:ext uri="{BB962C8B-B14F-4D97-AF65-F5344CB8AC3E}">
        <p14:creationId xmlns:p14="http://schemas.microsoft.com/office/powerpoint/2010/main" val="1957326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DAC3E-1C23-3772-305C-AD2E5986FC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Crossed Gage R &amp;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AF492-7B8B-9680-7BB8-35DD64D589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843" y="1306087"/>
            <a:ext cx="10824776" cy="8240592"/>
          </a:xfrm>
        </p:spPr>
        <p:txBody>
          <a:bodyPr>
            <a:normAutofit/>
          </a:bodyPr>
          <a:lstStyle/>
          <a:p>
            <a:r>
              <a:rPr lang="en-GB" sz="3200" dirty="0"/>
              <a:t>When each operator measures each part, and it must have a balanced design with random factors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1026" name="Picture 2" descr="Gage Repeatability and Reproducibility (R&amp;R)">
            <a:extLst>
              <a:ext uri="{FF2B5EF4-FFF2-40B4-BE49-F238E27FC236}">
                <a16:creationId xmlns:a16="http://schemas.microsoft.com/office/drawing/2014/main" id="{5D4E0E20-3A4F-488C-E30C-C4C772DC26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352" y="2296313"/>
            <a:ext cx="4745404" cy="349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684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E7D6B-DF9A-6A08-DD39-06E763AE6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Nested Gage R &amp;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9D17E-49EA-B609-3DCB-1726620B4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1190"/>
            <a:ext cx="10430984" cy="78444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Where only one operator measures each part.  It is used for destructive testing.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D4E658B1-576E-F87D-865A-38FBACD65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8788" y="2846328"/>
            <a:ext cx="8813991" cy="331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749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6F54A-579E-05FD-8A37-A91DF5E12A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Expanded Gage R &amp; R</a:t>
            </a:r>
          </a:p>
        </p:txBody>
      </p:sp>
      <p:pic>
        <p:nvPicPr>
          <p:cNvPr id="2050" name="Picture 2" descr="Gage Repeatability and Reproducibility (R&amp;R)">
            <a:extLst>
              <a:ext uri="{FF2B5EF4-FFF2-40B4-BE49-F238E27FC236}">
                <a16:creationId xmlns:a16="http://schemas.microsoft.com/office/drawing/2014/main" id="{857515CE-551E-AE21-0C1F-3E4A500440F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1281" y="1766924"/>
            <a:ext cx="9611513" cy="4338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196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23AEE-61CF-F73C-34EA-31F9B88F6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Methods to Perform Gage Repeatability and Reproducibility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C1E314-23F7-026C-6258-E0640A65E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Three methods</a:t>
            </a:r>
          </a:p>
          <a:p>
            <a:pPr marL="514350" indent="-514350">
              <a:buAutoNum type="arabicPeriod"/>
            </a:pPr>
            <a:r>
              <a:rPr lang="en-GB" sz="3200" dirty="0"/>
              <a:t>Range method</a:t>
            </a:r>
          </a:p>
          <a:p>
            <a:pPr marL="514350" indent="-514350">
              <a:buAutoNum type="arabicPeriod"/>
            </a:pPr>
            <a:r>
              <a:rPr lang="en-GB" sz="3200" dirty="0"/>
              <a:t>Average and range method</a:t>
            </a:r>
          </a:p>
          <a:p>
            <a:pPr marL="514350" indent="-514350">
              <a:buAutoNum type="arabicPeriod"/>
            </a:pPr>
            <a:r>
              <a:rPr lang="en-GB" sz="3200" dirty="0"/>
              <a:t>Analysis of variance method</a:t>
            </a:r>
          </a:p>
        </p:txBody>
      </p:sp>
    </p:spTree>
    <p:extLst>
      <p:ext uri="{BB962C8B-B14F-4D97-AF65-F5344CB8AC3E}">
        <p14:creationId xmlns:p14="http://schemas.microsoft.com/office/powerpoint/2010/main" val="2476337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A97F8-B7E2-B047-9AD3-6B5E1AF261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Methods to Perform Gage R &amp;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73347-642F-B071-B4E5-283E8D476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Range method</a:t>
            </a:r>
            <a:r>
              <a:rPr lang="en-GB" sz="3200" dirty="0"/>
              <a:t>: - provides </a:t>
            </a:r>
            <a:r>
              <a:rPr lang="en-GB" sz="3200" dirty="0" err="1"/>
              <a:t>aquick</a:t>
            </a:r>
            <a:r>
              <a:rPr lang="en-GB" sz="3200" dirty="0"/>
              <a:t> approximation of measurement variability but does not compute the measurement system repeatability and reproducibility separately</a:t>
            </a:r>
            <a:endParaRPr lang="en-GB" sz="3200" b="1" u="sng" dirty="0"/>
          </a:p>
          <a:p>
            <a:pPr marL="0" indent="0">
              <a:buNone/>
            </a:pPr>
            <a:r>
              <a:rPr lang="en-GB" sz="3200" b="1" u="sng" dirty="0"/>
              <a:t>Average and range method</a:t>
            </a:r>
            <a:r>
              <a:rPr lang="en-GB" sz="3200" dirty="0"/>
              <a:t>: - The average and range method quantifies the measurement sys </a:t>
            </a:r>
            <a:r>
              <a:rPr lang="en-GB" sz="3200" dirty="0" err="1"/>
              <a:t>tem’s</a:t>
            </a:r>
            <a:r>
              <a:rPr lang="en-GB" sz="3200" dirty="0"/>
              <a:t> variability and provides repeatability, reproducibility, and variation.  Only crossed Gage R &amp; R can be performed with average and range method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950313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B6F33-BA1D-5716-C237-F79AAD3CA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Methods to Perform Gage R &amp; 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20EF9-1D63-D12A-190F-1AF0800B87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Analysis of variance method</a:t>
            </a:r>
            <a:r>
              <a:rPr lang="en-GB" sz="3200" dirty="0"/>
              <a:t>: It is the most widely used and accurate method for measurement system repeatability and reproducibility.  It also quantifies the variability of the interaction between the operator and the parts.</a:t>
            </a:r>
          </a:p>
          <a:p>
            <a:pPr marL="0" indent="0">
              <a:buNone/>
            </a:pPr>
            <a:endParaRPr lang="en-GB" sz="3200" b="1" u="sng" dirty="0"/>
          </a:p>
          <a:p>
            <a:pPr marL="0" indent="0">
              <a:buNone/>
            </a:pPr>
            <a:r>
              <a:rPr lang="en-GB" sz="3200" dirty="0"/>
              <a:t>Gage R &amp; R (Crossed, Nested, and Expanded) can be done with the ANOVA method</a:t>
            </a:r>
          </a:p>
        </p:txBody>
      </p:sp>
    </p:spTree>
    <p:extLst>
      <p:ext uri="{BB962C8B-B14F-4D97-AF65-F5344CB8AC3E}">
        <p14:creationId xmlns:p14="http://schemas.microsoft.com/office/powerpoint/2010/main" val="39459403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1DBFA-E090-10B9-C0ED-23E6AF0B8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36D42-AAB0-AF4F-22E6-9BD8AA626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Determines the total measurement system variability, which can be separated into components like repeatability, reproducibility, and part variation.</a:t>
            </a:r>
          </a:p>
          <a:p>
            <a:r>
              <a:rPr lang="en-GB" sz="3200" dirty="0"/>
              <a:t>This method requires multiple parts, operators, and trials</a:t>
            </a:r>
          </a:p>
          <a:p>
            <a:r>
              <a:rPr lang="en-GB" sz="3200" dirty="0"/>
              <a:t>This method is easy to compute, but less accurate than the ANOVA method</a:t>
            </a:r>
          </a:p>
        </p:txBody>
      </p:sp>
    </p:spTree>
    <p:extLst>
      <p:ext uri="{BB962C8B-B14F-4D97-AF65-F5344CB8AC3E}">
        <p14:creationId xmlns:p14="http://schemas.microsoft.com/office/powerpoint/2010/main" val="3797271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78A8B-98C4-EDE0-1909-4B332653F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15117237-BB11-A8E8-A858-D8510F96A4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687" y="1825625"/>
            <a:ext cx="742520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5004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C282F-554D-3884-7731-834251E9A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99083-8B89-2C02-DB23-2A3219D96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Step 1</a:t>
            </a:r>
            <a:r>
              <a:rPr lang="en-GB" sz="3200" dirty="0"/>
              <a:t>: Calibrate the gage(s) being used</a:t>
            </a:r>
          </a:p>
          <a:p>
            <a:pPr marL="0" indent="0">
              <a:buNone/>
            </a:pPr>
            <a:r>
              <a:rPr lang="en-GB" sz="3200" b="1" u="sng" dirty="0"/>
              <a:t>Step 2</a:t>
            </a:r>
            <a:r>
              <a:rPr lang="en-GB" sz="3200" dirty="0"/>
              <a:t>: Record a lot of different measurements taken by 		      various people on the same gage using the same</a:t>
            </a:r>
          </a:p>
          <a:p>
            <a:pPr marL="0" indent="0">
              <a:buNone/>
            </a:pPr>
            <a:r>
              <a:rPr lang="en-GB" sz="3200" dirty="0"/>
              <a:t>	      units</a:t>
            </a:r>
          </a:p>
          <a:p>
            <a:pPr marL="0" indent="0">
              <a:buNone/>
            </a:pPr>
            <a:r>
              <a:rPr lang="en-GB" sz="3200" b="1" u="sng" dirty="0"/>
              <a:t>Step 3</a:t>
            </a:r>
            <a:r>
              <a:rPr lang="en-GB" sz="3200" dirty="0"/>
              <a:t>: Interpret your results to find sources of variation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17162412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FCC32-7476-B956-0B97-E593574891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pic>
        <p:nvPicPr>
          <p:cNvPr id="5122" name="Picture 2" descr="Gage Repeatability and Reproducibility (R&amp;R)">
            <a:extLst>
              <a:ext uri="{FF2B5EF4-FFF2-40B4-BE49-F238E27FC236}">
                <a16:creationId xmlns:a16="http://schemas.microsoft.com/office/drawing/2014/main" id="{320BA9DE-DC42-0CF8-600F-17F2729412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554" y="1753173"/>
            <a:ext cx="8648986" cy="4145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38670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34DCF-F951-384A-5273-87582C0C9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D562B-DE6B-9D3E-B651-A0BF9CBC06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Step 4</a:t>
            </a:r>
            <a:r>
              <a:rPr lang="en-GB" sz="3200" dirty="0"/>
              <a:t>: Find the range and mean for each combination</a:t>
            </a:r>
          </a:p>
          <a:p>
            <a:pPr marL="0" indent="0">
              <a:buNone/>
            </a:pPr>
            <a:endParaRPr lang="en-GB" sz="3200" b="1" u="sng" dirty="0"/>
          </a:p>
          <a:p>
            <a:pPr marL="0" indent="0">
              <a:buNone/>
            </a:pPr>
            <a:r>
              <a:rPr lang="en-GB" sz="3200" dirty="0"/>
              <a:t>For Operator A and Part X, the Range = </a:t>
            </a:r>
          </a:p>
          <a:p>
            <a:pPr marL="0" indent="0">
              <a:buNone/>
            </a:pPr>
            <a:r>
              <a:rPr lang="en-GB" sz="3200" dirty="0"/>
              <a:t>Max- Min = 0.33 – 0.29 = 0.04</a:t>
            </a:r>
          </a:p>
          <a:p>
            <a:pPr marL="0" indent="0">
              <a:buNone/>
            </a:pPr>
            <a:r>
              <a:rPr lang="en-GB" sz="3200" dirty="0"/>
              <a:t>Operator A and Part X mean = (0.29 + 0.31 + 0.33 + 0.32)/4</a:t>
            </a:r>
          </a:p>
          <a:p>
            <a:pPr marL="0" indent="0">
              <a:buNone/>
            </a:pPr>
            <a:r>
              <a:rPr lang="en-GB" sz="3200" dirty="0"/>
              <a:t>= 0.3125</a:t>
            </a:r>
          </a:p>
        </p:txBody>
      </p:sp>
    </p:spTree>
    <p:extLst>
      <p:ext uri="{BB962C8B-B14F-4D97-AF65-F5344CB8AC3E}">
        <p14:creationId xmlns:p14="http://schemas.microsoft.com/office/powerpoint/2010/main" val="9180541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ED767-FE44-FD51-5193-B69AD6A626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2D03E2B2-C1F1-442D-8723-DF67CBF352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156" y="1746298"/>
            <a:ext cx="10260644" cy="434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7545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F7493-AB43-3817-D05E-F61800D69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3CB3C-16A1-E495-404E-94196F9E7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/>
              <a:t>Step 5</a:t>
            </a:r>
            <a:r>
              <a:rPr lang="en-GB" sz="3200" dirty="0"/>
              <a:t>: Calculate the mean of means and range of each</a:t>
            </a:r>
          </a:p>
          <a:p>
            <a:pPr marL="0" indent="0">
              <a:buNone/>
            </a:pPr>
            <a:r>
              <a:rPr lang="en-GB" sz="3200" dirty="0"/>
              <a:t>	     operator</a:t>
            </a:r>
          </a:p>
          <a:p>
            <a:pPr marL="0" indent="0">
              <a:buNone/>
            </a:pPr>
            <a:r>
              <a:rPr lang="en-GB" sz="3200" dirty="0"/>
              <a:t>For Operator A the mean of range = (0.04 + 0.04 + 0.04)/3</a:t>
            </a:r>
          </a:p>
          <a:p>
            <a:pPr marL="0" indent="0">
              <a:buNone/>
            </a:pPr>
            <a:r>
              <a:rPr lang="en-GB" sz="3200" dirty="0"/>
              <a:t>= 0.04</a:t>
            </a:r>
          </a:p>
          <a:p>
            <a:pPr marL="0" indent="0">
              <a:buNone/>
            </a:pPr>
            <a:r>
              <a:rPr lang="en-GB" sz="3200" dirty="0"/>
              <a:t>Mean of mean of Operator A = (0.3125 + 0.2875 + 0.2875)/3</a:t>
            </a:r>
          </a:p>
          <a:p>
            <a:pPr marL="0" indent="0">
              <a:buNone/>
            </a:pPr>
            <a:r>
              <a:rPr lang="en-GB" sz="3200" dirty="0"/>
              <a:t>= 0.2958</a:t>
            </a:r>
          </a:p>
        </p:txBody>
      </p:sp>
    </p:spTree>
    <p:extLst>
      <p:ext uri="{BB962C8B-B14F-4D97-AF65-F5344CB8AC3E}">
        <p14:creationId xmlns:p14="http://schemas.microsoft.com/office/powerpoint/2010/main" val="1589242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88070-87CB-52AD-E953-1FEB1A6A9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pic>
        <p:nvPicPr>
          <p:cNvPr id="7170" name="Picture 2" descr="Gage Repeatability and Reproducibility (R&amp;R)">
            <a:extLst>
              <a:ext uri="{FF2B5EF4-FFF2-40B4-BE49-F238E27FC236}">
                <a16:creationId xmlns:a16="http://schemas.microsoft.com/office/drawing/2014/main" id="{B8E38D16-C2E1-86D6-B643-70DE8D497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526" y="1890677"/>
            <a:ext cx="10134026" cy="4262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0816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0382D-1916-146F-F55D-D7D7DEF60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3955A4-D319-639A-2A28-93E0FB532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Now find the total mean range and difference in means (</a:t>
            </a:r>
            <a:r>
              <a:rPr lang="en-GB" sz="3200" dirty="0" err="1"/>
              <a:t>X</a:t>
            </a:r>
            <a:r>
              <a:rPr lang="en-GB" sz="3200" baseline="-25000" dirty="0" err="1"/>
              <a:t>Diff</a:t>
            </a:r>
            <a:r>
              <a:rPr lang="en-GB" sz="3200" dirty="0"/>
              <a:t>)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Total mean range = (0.04 + 0.02 + 0.01)/3 = 0.0233</a:t>
            </a:r>
          </a:p>
          <a:p>
            <a:pPr marL="0" indent="0">
              <a:buNone/>
            </a:pPr>
            <a:r>
              <a:rPr lang="en-GB" sz="3200" dirty="0"/>
              <a:t>Range of means = 0.2991 – 0.2958 = 0.0033</a:t>
            </a:r>
          </a:p>
        </p:txBody>
      </p:sp>
    </p:spTree>
    <p:extLst>
      <p:ext uri="{BB962C8B-B14F-4D97-AF65-F5344CB8AC3E}">
        <p14:creationId xmlns:p14="http://schemas.microsoft.com/office/powerpoint/2010/main" val="19210562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67A77-FB88-69BB-ADCE-6861649D6B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F727E-0FDF-4E86-41AA-6FF8F26D96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b="1" u="sng" dirty="0"/>
              <a:t>Step 6</a:t>
            </a:r>
            <a:r>
              <a:rPr lang="en-GB" sz="3200" dirty="0"/>
              <a:t>: Find the repeatability – Equipment Variation (EV)</a:t>
            </a:r>
          </a:p>
          <a:p>
            <a:pPr marL="0" indent="0">
              <a:buNone/>
            </a:pPr>
            <a:endParaRPr lang="en-GB" sz="3200" b="1" u="sng" dirty="0"/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EV = R̅*k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1</a:t>
            </a:r>
            <a:endParaRPr lang="en-GB" sz="3200" i="0" dirty="0">
              <a:solidFill>
                <a:srgbClr val="222222"/>
              </a:solidFill>
              <a:effectLst/>
            </a:endParaRP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Where R̅ = Total mean range = 0.0233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k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1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 =1/d2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To find the k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1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, we need the d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2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value from the table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The d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2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value can be found in the table based on the subgroup size and the number of combinations of parts and operators (g).</a:t>
            </a:r>
          </a:p>
          <a:p>
            <a:pPr marL="0" indent="0">
              <a:buNone/>
            </a:pP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180443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F5B40-049E-BEC4-E131-E17470382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0C645-28AB-CE53-3218-4D6FDBA21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71899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Subgroup size = number of trials = 4</a:t>
            </a:r>
          </a:p>
          <a:p>
            <a:pPr marL="0" indent="0">
              <a:buNone/>
            </a:pPr>
            <a:r>
              <a:rPr lang="en-GB" sz="3200" dirty="0"/>
              <a:t>Number of combinations of parts and operators (g) = 3 parts and 3 operators – 3 x 3 = 9</a:t>
            </a:r>
          </a:p>
          <a:p>
            <a:pPr marL="0" indent="0">
              <a:buNone/>
            </a:pPr>
            <a:r>
              <a:rPr lang="en-GB" sz="3200" dirty="0"/>
              <a:t>Using tables the d</a:t>
            </a:r>
            <a:r>
              <a:rPr lang="en-GB" sz="3200" baseline="-25000" dirty="0"/>
              <a:t>2</a:t>
            </a:r>
            <a:r>
              <a:rPr lang="en-GB" sz="3200" dirty="0"/>
              <a:t> value = 2.080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nn-NO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d2 =2.080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nn-NO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k</a:t>
            </a:r>
            <a:r>
              <a:rPr lang="nn-NO" sz="3200" i="0" baseline="-2500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1</a:t>
            </a:r>
            <a:r>
              <a:rPr lang="nn-NO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 =1/d2 = 1 /2.080 = 0.480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nn-NO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EV= R̅ *k</a:t>
            </a:r>
            <a:r>
              <a:rPr lang="nn-NO" sz="3200" i="0" baseline="-2500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1</a:t>
            </a:r>
            <a:r>
              <a:rPr lang="nn-NO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= 0.0233 *0.480 = 0.0112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3089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EEC29-D83C-2F80-AA85-B5964424A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D4A90-D33E-3D40-C792-70757DB51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84" y="1825625"/>
            <a:ext cx="1089751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Step7:</a:t>
            </a:r>
            <a:r>
              <a:rPr lang="en-GB" sz="3200" dirty="0"/>
              <a:t> Find the Reproducibility- Appraiser Variation (AV)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endParaRPr lang="en-GB" sz="3200" b="1" dirty="0"/>
          </a:p>
          <a:p>
            <a:pPr marL="0" indent="0" algn="l" fontAlgn="base">
              <a:buNone/>
            </a:pPr>
            <a:r>
              <a:rPr lang="en-GB" sz="3200" i="0" dirty="0" err="1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x̅</a:t>
            </a:r>
            <a:r>
              <a:rPr lang="en-GB" sz="3200" i="0" baseline="-25000" dirty="0" err="1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diff</a:t>
            </a:r>
            <a:r>
              <a:rPr lang="en-GB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 is the range of means = 0.0033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Where n = number of parts = 3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r = number of trials = 4</a:t>
            </a:r>
          </a:p>
          <a:p>
            <a:pPr marL="0" indent="0">
              <a:buNone/>
            </a:pPr>
            <a:endParaRPr lang="en-GB" sz="3200" b="1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9A8AACBC-D03C-FE19-9EC3-FF99FDD372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95" y="2681323"/>
            <a:ext cx="6427693" cy="1251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4323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73EAE-4D35-E6AA-CF48-0EE9382F2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3131"/>
            <a:ext cx="10515600" cy="955651"/>
          </a:xfrm>
        </p:spPr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95EE3-498F-6B72-C612-C9D25B866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16908"/>
            <a:ext cx="10515600" cy="52595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To find K</a:t>
            </a:r>
            <a:r>
              <a:rPr lang="en-GB" sz="3200" baseline="-25000" dirty="0"/>
              <a:t>2</a:t>
            </a:r>
            <a:r>
              <a:rPr lang="en-GB" sz="3200" dirty="0"/>
              <a:t> we need the d</a:t>
            </a:r>
            <a:r>
              <a:rPr lang="en-GB" sz="3200" baseline="-25000" dirty="0"/>
              <a:t>2</a:t>
            </a:r>
            <a:r>
              <a:rPr lang="en-GB" sz="3200" dirty="0"/>
              <a:t> value from the table</a:t>
            </a:r>
          </a:p>
          <a:p>
            <a:pPr marL="0" indent="0">
              <a:buNone/>
            </a:pPr>
            <a:r>
              <a:rPr lang="en-GB" sz="3200" dirty="0"/>
              <a:t>The d</a:t>
            </a:r>
            <a:r>
              <a:rPr lang="en-GB" sz="3200" baseline="-25000" dirty="0"/>
              <a:t>2</a:t>
            </a:r>
            <a:r>
              <a:rPr lang="en-GB" sz="3200" dirty="0"/>
              <a:t> value can be found in the table based on the number of parts and number of combinations of parts and operators (g)</a:t>
            </a:r>
          </a:p>
          <a:p>
            <a:pPr marL="0" indent="0">
              <a:buNone/>
            </a:pPr>
            <a:r>
              <a:rPr lang="en-GB" sz="3200" dirty="0"/>
              <a:t>Number of parts = 3</a:t>
            </a:r>
          </a:p>
          <a:p>
            <a:pPr marL="0" indent="0">
              <a:buNone/>
            </a:pPr>
            <a:r>
              <a:rPr lang="en-GB" sz="3200" dirty="0"/>
              <a:t>Number of combinations of parts and operators (g) = 3 parts and 3 operators = 3 x 3 = 9</a:t>
            </a:r>
          </a:p>
          <a:p>
            <a:pPr marL="0" indent="0">
              <a:buNone/>
            </a:pPr>
            <a:r>
              <a:rPr lang="en-GB" sz="3200" dirty="0"/>
              <a:t>From the table d</a:t>
            </a:r>
            <a:r>
              <a:rPr lang="en-GB" sz="3200" baseline="-25000" dirty="0"/>
              <a:t>2</a:t>
            </a:r>
            <a:r>
              <a:rPr lang="en-GB" sz="3200" dirty="0"/>
              <a:t> = 1.718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d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2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 =1.718</a:t>
            </a:r>
          </a:p>
          <a:p>
            <a:pPr marL="0" indent="0" algn="l" fontAlgn="base">
              <a:buNone/>
            </a:pPr>
            <a:r>
              <a:rPr lang="en-GB" sz="3200" i="0" dirty="0">
                <a:solidFill>
                  <a:srgbClr val="222222"/>
                </a:solidFill>
                <a:effectLst/>
              </a:rPr>
              <a:t>k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2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=1/d</a:t>
            </a:r>
            <a:r>
              <a:rPr lang="en-GB" sz="3200" i="0" baseline="-25000" dirty="0">
                <a:solidFill>
                  <a:srgbClr val="222222"/>
                </a:solidFill>
                <a:effectLst/>
              </a:rPr>
              <a:t>2</a:t>
            </a:r>
            <a:r>
              <a:rPr lang="en-GB" sz="3200" i="0" dirty="0">
                <a:solidFill>
                  <a:srgbClr val="222222"/>
                </a:solidFill>
                <a:effectLst/>
              </a:rPr>
              <a:t> = 1 /1.718 = 0.5820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1820833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52ACF-0AD3-0672-BBEF-33E39A9E4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528A6-FBB4-CD8C-DDF5-EF99C9ADC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24386"/>
            <a:ext cx="10515600" cy="435133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number is negative, set AV = 0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8220FE1-6B5D-704F-1F5E-D1D6AF745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03636"/>
            <a:ext cx="3869970" cy="166199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Lato" panose="020F0502020204030203" pitchFamily="34" charset="0"/>
              </a:rPr>
            </a:br>
            <a:r>
              <a:rPr kumimoji="0" lang="en-US" altLang="en-US" sz="13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  </a:t>
            </a:r>
            <a:r>
              <a:rPr kumimoji="0" lang="en-US" altLang="en-US" sz="89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             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B0286F1-15B1-AFEA-48FD-616749BDD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666" y="2552872"/>
            <a:ext cx="6027352" cy="2323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1562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5396A-AD5E-2F19-608F-A185EC808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4379"/>
            <a:ext cx="10515600" cy="721895"/>
          </a:xfrm>
        </p:spPr>
        <p:txBody>
          <a:bodyPr/>
          <a:lstStyle/>
          <a:p>
            <a:pPr algn="ctr"/>
            <a:r>
              <a:rPr lang="en-GB" dirty="0"/>
              <a:t>Using Average Range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B74D1-654A-F768-ACA5-A0645A6811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7941" y="990027"/>
            <a:ext cx="10423063" cy="149962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Step 8</a:t>
            </a:r>
            <a:r>
              <a:rPr lang="en-GB" sz="3200" dirty="0"/>
              <a:t>: Calculate Gage R &amp; R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dirty="0"/>
              <a:t>Then, interpret the results using the guidelines for measurement system assessment using % GRR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Since the Total Gage R &amp; R is 1.12%.  It is in the green zone.  So, it’s considered to be an acceptable measurement system based on application and cost factors.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BF48449F-0545-D7D1-6A49-66B4A8C512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595064"/>
            <a:ext cx="7515154" cy="48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246A7FDE-3AED-7C4D-703A-EF8CA15979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107604"/>
            <a:ext cx="8158163" cy="1773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7645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F8C1D-FC9E-E957-E289-5F7FB577AC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ANOVA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1A5F6-8F52-A605-09D0-431277F2F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755284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Measuring the Gage R &amp; R with a minimum of 10 parts is recommended</a:t>
            </a:r>
          </a:p>
          <a:p>
            <a:r>
              <a:rPr lang="en-GB" sz="3200" dirty="0"/>
              <a:t>Select two technicians to measure the parts</a:t>
            </a:r>
          </a:p>
          <a:p>
            <a:r>
              <a:rPr lang="en-GB" sz="3200" dirty="0"/>
              <a:t>Have each technician measure each part 2 or 3 times</a:t>
            </a:r>
          </a:p>
          <a:p>
            <a:r>
              <a:rPr lang="en-GB" sz="3200" dirty="0"/>
              <a:t>Collect the measurements of parts in random order and measure the overall average of all measurements </a:t>
            </a:r>
          </a:p>
          <a:p>
            <a:pPr marL="0" indent="0">
              <a:buNone/>
            </a:pPr>
            <a:r>
              <a:rPr lang="en-GB" sz="3200" dirty="0"/>
              <a:t>t = number of technicians</a:t>
            </a:r>
          </a:p>
          <a:p>
            <a:pPr marL="0" indent="0">
              <a:buNone/>
            </a:pPr>
            <a:r>
              <a:rPr lang="en-GB" sz="3200" dirty="0"/>
              <a:t>r = number of trials or replications</a:t>
            </a:r>
          </a:p>
          <a:p>
            <a:pPr marL="0" indent="0">
              <a:buNone/>
            </a:pPr>
            <a:r>
              <a:rPr lang="en-GB" sz="3200" dirty="0"/>
              <a:t>p = number of parts</a:t>
            </a:r>
          </a:p>
        </p:txBody>
      </p:sp>
    </p:spTree>
    <p:extLst>
      <p:ext uri="{BB962C8B-B14F-4D97-AF65-F5344CB8AC3E}">
        <p14:creationId xmlns:p14="http://schemas.microsoft.com/office/powerpoint/2010/main" val="350126527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857C2-F17C-EDB3-EB84-D212D01BB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ANOVA Method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FD625-8DEC-95C8-B692-ADA412CA5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Step 1</a:t>
            </a:r>
            <a:r>
              <a:rPr lang="en-GB" sz="3200" dirty="0"/>
              <a:t>: Calculate the technician sum of squares</a:t>
            </a: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Step 2</a:t>
            </a:r>
            <a:r>
              <a:rPr lang="en-GB" sz="3200" dirty="0"/>
              <a:t>: Compute the parts sum of squares</a:t>
            </a: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Step 3</a:t>
            </a:r>
            <a:r>
              <a:rPr lang="en-GB" sz="3200" dirty="0"/>
              <a:t>: Calculate the total sum of squares</a:t>
            </a: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Step 4</a:t>
            </a:r>
            <a:r>
              <a:rPr lang="en-GB" sz="3200" dirty="0"/>
              <a:t>: Compute Equipment within the sum of squares</a:t>
            </a: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Step 5</a:t>
            </a:r>
            <a:r>
              <a:rPr lang="en-GB" sz="3200" dirty="0"/>
              <a:t>: Find the interaction sum of squares</a:t>
            </a: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Step 6</a:t>
            </a:r>
            <a:r>
              <a:rPr lang="en-GB" sz="3200" dirty="0"/>
              <a:t>: Create an Anova table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5737144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CA273-FE2F-C5BE-FEFE-D4FB28269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Using ANOVA Method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59098B-2DE1-8A7C-1D2E-7F3B8CA8AF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Step 7</a:t>
            </a:r>
            <a:r>
              <a:rPr lang="en-GB" sz="3200" dirty="0"/>
              <a:t>: Evaluate repeatability, technician, part and 	 		      interaction variance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Step 8</a:t>
            </a:r>
            <a:r>
              <a:rPr lang="en-GB" sz="3200" dirty="0"/>
              <a:t>: Compute Gage R &amp; R and Interpret the results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4068471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3952D-F3C0-CD2A-E487-C737FCFDD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ANOVA Method Example</a:t>
            </a:r>
          </a:p>
        </p:txBody>
      </p:sp>
      <p:pic>
        <p:nvPicPr>
          <p:cNvPr id="9218" name="Picture 2" descr="Gage Repeatability and Reproducibility (R&amp;R)">
            <a:extLst>
              <a:ext uri="{FF2B5EF4-FFF2-40B4-BE49-F238E27FC236}">
                <a16:creationId xmlns:a16="http://schemas.microsoft.com/office/drawing/2014/main" id="{D890CD02-D39F-6214-2E21-C0D8C1EFB2B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442" y="1825625"/>
            <a:ext cx="552868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5847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83CE0-C79F-2085-B1FD-3B8C261946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ANOVA Method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16B18-C4E2-63CC-E5C1-14FA31E67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t = number of technicians = 3</a:t>
            </a:r>
          </a:p>
          <a:p>
            <a:pPr marL="0" indent="0">
              <a:buNone/>
            </a:pPr>
            <a:r>
              <a:rPr lang="en-GB" sz="3200" dirty="0"/>
              <a:t>r = number of trials = 3</a:t>
            </a:r>
          </a:p>
          <a:p>
            <a:pPr marL="0" indent="0">
              <a:buNone/>
            </a:pPr>
            <a:r>
              <a:rPr lang="en-GB" sz="3200" dirty="0"/>
              <a:t>p = number of parts = 10</a:t>
            </a:r>
          </a:p>
          <a:p>
            <a:pPr marL="0" indent="0">
              <a:buNone/>
            </a:pPr>
            <a:r>
              <a:rPr lang="en-GB" sz="3200" dirty="0"/>
              <a:t>Total number of measurements = t x r x p = 3 x 3 x 10 = 90</a:t>
            </a:r>
          </a:p>
          <a:p>
            <a:pPr marL="0" indent="0">
              <a:buNone/>
            </a:pPr>
            <a:r>
              <a:rPr lang="en-GB" sz="3200" dirty="0"/>
              <a:t>Average of all the measurements =</a:t>
            </a:r>
          </a:p>
          <a:p>
            <a:pPr marL="0" indent="0">
              <a:buNone/>
            </a:pPr>
            <a:r>
              <a:rPr lang="en-GB" sz="3200" dirty="0"/>
              <a:t>Sum of the measurements/Total number of measurements</a:t>
            </a:r>
          </a:p>
          <a:p>
            <a:pPr marL="0" indent="0">
              <a:buNone/>
            </a:pPr>
            <a:r>
              <a:rPr lang="en-GB" sz="3200" dirty="0"/>
              <a:t>= 3.066</a:t>
            </a:r>
          </a:p>
        </p:txBody>
      </p:sp>
    </p:spTree>
    <p:extLst>
      <p:ext uri="{BB962C8B-B14F-4D97-AF65-F5344CB8AC3E}">
        <p14:creationId xmlns:p14="http://schemas.microsoft.com/office/powerpoint/2010/main" val="15171956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1B27-EFDB-4597-FF88-0F63A1937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ANOVA Method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1EB9F-B33E-E728-5980-0E857F06C8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61586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Step 1</a:t>
            </a:r>
            <a:r>
              <a:rPr lang="en-GB" sz="3200" dirty="0"/>
              <a:t> Calculate the technician sum of squares</a:t>
            </a:r>
          </a:p>
          <a:p>
            <a:pPr marL="0" indent="0">
              <a:buNone/>
            </a:pPr>
            <a:r>
              <a:rPr lang="en-GB" sz="3200" dirty="0"/>
              <a:t>Calculate the average measurement for each technician</a:t>
            </a:r>
          </a:p>
          <a:p>
            <a:pPr marL="0" indent="0">
              <a:buNone/>
            </a:pPr>
            <a:r>
              <a:rPr lang="en-GB" sz="3200" dirty="0"/>
              <a:t>For technician A: Average value of 3 trials for ten parts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  <a:latin typeface="Aptos" panose="020B0004020202020204" pitchFamily="34" charset="0"/>
              </a:rPr>
              <a:t>(2.78+1.87+1.87+2.36+2.36+2.21+……….+4.1+3.88+3.56)/30 = 3.05</a:t>
            </a:r>
            <a:endParaRPr lang="en-GB" sz="3200" dirty="0"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113544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0000C-F6BA-0381-07A7-6A654042B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12E58-4B91-248B-EE43-5CA406A14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1792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27EFE-56DB-3450-03B7-441A0CC20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8F434-51EC-34B3-2B6B-35486AB8C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855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20139</TotalTime>
  <Words>1289</Words>
  <Application>Microsoft Office PowerPoint</Application>
  <PresentationFormat>Widescreen</PresentationFormat>
  <Paragraphs>158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Aptos</vt:lpstr>
      <vt:lpstr>Aptos Display</vt:lpstr>
      <vt:lpstr>Arial</vt:lpstr>
      <vt:lpstr>Lato</vt:lpstr>
      <vt:lpstr>Office Theme</vt:lpstr>
      <vt:lpstr>Measurement System Analysis</vt:lpstr>
      <vt:lpstr>What is Measurement System Analysis?</vt:lpstr>
      <vt:lpstr>Measurement System Analysis</vt:lpstr>
      <vt:lpstr>What is Gage R &amp; R</vt:lpstr>
      <vt:lpstr>Repeatability/Reproducibility</vt:lpstr>
      <vt:lpstr>Why is Gage R &amp; R Important?</vt:lpstr>
      <vt:lpstr>PowerPoint Presentation</vt:lpstr>
      <vt:lpstr>Types of Gage R &amp; R Study</vt:lpstr>
      <vt:lpstr>Crossed Gage R &amp; R</vt:lpstr>
      <vt:lpstr>Nested Gage R &amp; R</vt:lpstr>
      <vt:lpstr>Expanded Gage R &amp; R</vt:lpstr>
      <vt:lpstr>Methods to Perform Gage Repeatability and Reproducibility Study</vt:lpstr>
      <vt:lpstr>Methods to Perform Gage R &amp; R</vt:lpstr>
      <vt:lpstr>Methods to Perform Gage R &amp; R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Average Range Method</vt:lpstr>
      <vt:lpstr>Using ANOVA Method</vt:lpstr>
      <vt:lpstr>Using ANOVA Method Steps</vt:lpstr>
      <vt:lpstr>Using ANOVA Method Steps</vt:lpstr>
      <vt:lpstr>ANOVA Method Example</vt:lpstr>
      <vt:lpstr>ANOVA Method Example</vt:lpstr>
      <vt:lpstr>ANOVA Method Example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Andrew Thorn</dc:creator>
  <cp:lastModifiedBy>Andrew Thorn</cp:lastModifiedBy>
  <cp:revision>34</cp:revision>
  <dcterms:created xsi:type="dcterms:W3CDTF">2025-01-31T10:51:17Z</dcterms:created>
  <dcterms:modified xsi:type="dcterms:W3CDTF">2025-02-14T12:05:43Z</dcterms:modified>
</cp:coreProperties>
</file>