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ine panoramică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u și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oa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oană cu trei imag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1984/60/contents" TargetMode="External"/><Relationship Id="rId3" Type="http://schemas.openxmlformats.org/officeDocument/2006/relationships/hyperlink" Target="https://www.legislation.gov.uk/ukpga/1989/41/contents" TargetMode="External"/><Relationship Id="rId7" Type="http://schemas.openxmlformats.org/officeDocument/2006/relationships/hyperlink" Target="https://learning.nspcc.org.uk/case-reviews/national-case-review-repository" TargetMode="External"/><Relationship Id="rId2" Type="http://schemas.openxmlformats.org/officeDocument/2006/relationships/hyperlink" Target="https://www.cdc.gov/aces/about/index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1998/42/contents" TargetMode="External"/><Relationship Id="rId5" Type="http://schemas.openxmlformats.org/officeDocument/2006/relationships/hyperlink" Target="https://www.gov.uk/government/publications/working-together-to-safeguard-children--2" TargetMode="External"/><Relationship Id="rId4" Type="http://schemas.openxmlformats.org/officeDocument/2006/relationships/hyperlink" Target="https://www.legislation.gov.uk/ukpga/2004/31/contents" TargetMode="External"/><Relationship Id="rId9" Type="http://schemas.openxmlformats.org/officeDocument/2006/relationships/hyperlink" Target="https://www.legislation.gov.uk/ukpga/2014/23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67D12F5-7F52-3F69-A828-E6FDBC2EA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74" y="452371"/>
            <a:ext cx="9905998" cy="2697768"/>
          </a:xfrm>
        </p:spPr>
        <p:txBody>
          <a:bodyPr>
            <a:normAutofit fontScale="90000"/>
          </a:bodyPr>
          <a:lstStyle/>
          <a:p>
            <a:pPr algn="ctr" rtl="1"/>
            <a:r>
              <a:rPr lang="en-GB" i="1" dirty="0"/>
              <a:t>             Module </a:t>
            </a:r>
            <a:r>
              <a:rPr lang="en-GB" i="1" dirty="0" err="1"/>
              <a:t>name:birm</a:t>
            </a:r>
            <a:r>
              <a:rPr lang="en-GB" i="1" dirty="0"/>
              <a:t> component 1 </a:t>
            </a:r>
            <a:br>
              <a:rPr lang="en-GB" i="1" dirty="0"/>
            </a:br>
            <a:r>
              <a:rPr lang="en-GB" i="1" dirty="0"/>
              <a:t>Case Name:Adult A/child A </a:t>
            </a:r>
            <a:br>
              <a:rPr lang="en-GB" i="1" dirty="0"/>
            </a:br>
            <a:br>
              <a:rPr lang="en-GB" i="1" dirty="0"/>
            </a:br>
            <a:br>
              <a:rPr lang="en-GB" i="1" dirty="0"/>
            </a:br>
            <a:br>
              <a:rPr lang="en-GB" i="1" dirty="0"/>
            </a:br>
            <a:r>
              <a:rPr lang="en-GB" i="1" dirty="0"/>
              <a:t>  </a:t>
            </a:r>
            <a:endParaRPr lang="ro-RO" i="1" dirty="0"/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56B46170-E08E-A7A5-4886-618893E963BE}"/>
              </a:ext>
            </a:extLst>
          </p:cNvPr>
          <p:cNvSpPr txBox="1"/>
          <p:nvPr/>
        </p:nvSpPr>
        <p:spPr>
          <a:xfrm>
            <a:off x="5169786" y="252641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o-RO" dirty="0"/>
          </a:p>
        </p:txBody>
      </p:sp>
      <p:graphicFrame>
        <p:nvGraphicFramePr>
          <p:cNvPr id="10" name="Substituent conținut 9">
            <a:extLst>
              <a:ext uri="{FF2B5EF4-FFF2-40B4-BE49-F238E27FC236}">
                <a16:creationId xmlns:a16="http://schemas.microsoft.com/office/drawing/2014/main" id="{C0546311-D361-5C42-3A58-81FD98D93D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1139156"/>
              </p:ext>
            </p:extLst>
          </p:nvPr>
        </p:nvGraphicFramePr>
        <p:xfrm>
          <a:off x="1265957" y="2526414"/>
          <a:ext cx="8634633" cy="3536572"/>
        </p:xfrm>
        <a:graphic>
          <a:graphicData uri="http://schemas.openxmlformats.org/drawingml/2006/table">
            <a:tbl>
              <a:tblPr firstRow="1" lastRow="1" bandRow="1">
                <a:tableStyleId>{5C22544A-7EE6-4342-B048-85BDC9FD1C3A}</a:tableStyleId>
              </a:tblPr>
              <a:tblGrid>
                <a:gridCol w="2878211">
                  <a:extLst>
                    <a:ext uri="{9D8B030D-6E8A-4147-A177-3AD203B41FA5}">
                      <a16:colId xmlns:a16="http://schemas.microsoft.com/office/drawing/2014/main" val="2030189463"/>
                    </a:ext>
                  </a:extLst>
                </a:gridCol>
                <a:gridCol w="2878211">
                  <a:extLst>
                    <a:ext uri="{9D8B030D-6E8A-4147-A177-3AD203B41FA5}">
                      <a16:colId xmlns:a16="http://schemas.microsoft.com/office/drawing/2014/main" val="3991682867"/>
                    </a:ext>
                  </a:extLst>
                </a:gridCol>
                <a:gridCol w="2878211">
                  <a:extLst>
                    <a:ext uri="{9D8B030D-6E8A-4147-A177-3AD203B41FA5}">
                      <a16:colId xmlns:a16="http://schemas.microsoft.com/office/drawing/2014/main" val="379782347"/>
                    </a:ext>
                  </a:extLst>
                </a:gridCol>
              </a:tblGrid>
              <a:tr h="884143">
                <a:tc>
                  <a:txBody>
                    <a:bodyPr/>
                    <a:lstStyle/>
                    <a:p>
                      <a:r>
                        <a:rPr lang="en-GB" dirty="0"/>
                        <a:t>   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Name of the member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/>
                        <a:t>     </a:t>
                      </a:r>
                      <a:r>
                        <a:rPr lang="ro-RO" dirty="0">
                          <a:solidFill>
                            <a:schemeClr val="bg1"/>
                          </a:solidFill>
                        </a:rPr>
                        <a:t>Activities</a:t>
                      </a:r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>
                          <a:solidFill>
                            <a:schemeClr val="bg1"/>
                          </a:solidFill>
                        </a:rPr>
                        <a:t>     Student </a:t>
                      </a:r>
                      <a:r>
                        <a:rPr lang="ro-RO" dirty="0" err="1">
                          <a:solidFill>
                            <a:schemeClr val="bg1"/>
                          </a:solidFill>
                        </a:rPr>
                        <a:t>number</a:t>
                      </a:r>
                      <a:endParaRPr lang="ro-RO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7742848"/>
                  </a:ext>
                </a:extLst>
              </a:tr>
              <a:tr h="884143">
                <a:tc>
                  <a:txBody>
                    <a:bodyPr/>
                    <a:lstStyle/>
                    <a:p>
                      <a:r>
                        <a:rPr lang="en-GB" dirty="0" err="1"/>
                        <a:t>Lor</a:t>
                      </a:r>
                      <a:r>
                        <a:rPr lang="ro-RO" dirty="0" err="1"/>
                        <a:t>edana</a:t>
                      </a:r>
                      <a:r>
                        <a:rPr lang="ro-RO" dirty="0"/>
                        <a:t> Bianca Muntean</a:t>
                      </a:r>
                    </a:p>
                    <a:p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/>
                        <a:t>Police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/>
                        <a:t>2323244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6620863"/>
                  </a:ext>
                </a:extLst>
              </a:tr>
              <a:tr h="884143">
                <a:tc>
                  <a:txBody>
                    <a:bodyPr/>
                    <a:lstStyle/>
                    <a:p>
                      <a:r>
                        <a:rPr lang="ro-RO" dirty="0"/>
                        <a:t>Luiza Maria </a:t>
                      </a:r>
                      <a:r>
                        <a:rPr lang="ro-RO" dirty="0" err="1"/>
                        <a:t>Trupita</a:t>
                      </a:r>
                      <a:r>
                        <a:rPr lang="ro-RO" dirty="0"/>
                        <a:t> </a:t>
                      </a:r>
                    </a:p>
                    <a:p>
                      <a:endParaRPr lang="ro-RO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/>
                        <a:t>GP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/>
                        <a:t>2428228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7670425"/>
                  </a:ext>
                </a:extLst>
              </a:tr>
              <a:tr h="884143">
                <a:tc>
                  <a:txBody>
                    <a:bodyPr/>
                    <a:lstStyle/>
                    <a:p>
                      <a:r>
                        <a:rPr lang="ro-RO" dirty="0">
                          <a:solidFill>
                            <a:schemeClr val="bg1"/>
                          </a:solidFill>
                        </a:rPr>
                        <a:t>Sarah </a:t>
                      </a:r>
                      <a:r>
                        <a:rPr lang="ro-RO" dirty="0" err="1">
                          <a:solidFill>
                            <a:schemeClr val="bg1"/>
                          </a:solidFill>
                        </a:rPr>
                        <a:t>Doody</a:t>
                      </a:r>
                      <a:endParaRPr lang="ro-RO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>
                          <a:solidFill>
                            <a:schemeClr val="bg1"/>
                          </a:solidFill>
                        </a:rPr>
                        <a:t>Social </a:t>
                      </a:r>
                      <a:r>
                        <a:rPr lang="ro-RO" dirty="0" err="1">
                          <a:solidFill>
                            <a:schemeClr val="bg1"/>
                          </a:solidFill>
                        </a:rPr>
                        <a:t>worker</a:t>
                      </a:r>
                      <a:endParaRPr lang="ro-RO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/>
                        <a:t>2407283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23677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92535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24C86D4-3E94-4FBE-CA78-070E0242D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4901" y="770917"/>
            <a:ext cx="9905998" cy="1478570"/>
          </a:xfrm>
        </p:spPr>
        <p:txBody>
          <a:bodyPr/>
          <a:lstStyle/>
          <a:p>
            <a:r>
              <a:rPr lang="ro-RO" b="1" i="1" dirty="0" err="1"/>
              <a:t>References</a:t>
            </a:r>
            <a:r>
              <a:rPr lang="ro-RO" b="1" i="1" dirty="0"/>
              <a:t> 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88F7FEAE-505A-C82F-F608-22FD0CD7F0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344" y="2545369"/>
            <a:ext cx="9905999" cy="354171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Centers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for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Disease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Control and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Prevention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(CDC) (2025) </a:t>
            </a:r>
            <a:r>
              <a:rPr lang="ro-RO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About</a:t>
            </a:r>
            <a:r>
              <a:rPr lang="ro-RO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Adverse </a:t>
            </a:r>
            <a:r>
              <a:rPr lang="ro-RO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Childhood</a:t>
            </a:r>
            <a:r>
              <a:rPr lang="ro-RO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ro-RO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Experiences</a:t>
            </a:r>
            <a:r>
              <a:rPr lang="ro-RO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(ACEs)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Available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at: 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2"/>
              </a:rPr>
              <a:t>https://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2"/>
              </a:rPr>
              <a:t>www.cdc.gov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2"/>
              </a:rPr>
              <a:t>/aces/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2"/>
              </a:rPr>
              <a:t>about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2"/>
              </a:rPr>
              <a:t>/index.html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(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Accessed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21 June 2026).</a:t>
            </a:r>
            <a:endParaRPr lang="ro-RO" sz="1800" b="1" i="0" dirty="0">
              <a:solidFill>
                <a:srgbClr val="000000"/>
              </a:solidFill>
              <a:effectLst/>
              <a:latin typeface="-webkit-standard"/>
            </a:endParaRPr>
          </a:p>
          <a:p>
            <a:pPr marL="0" indent="0">
              <a:buNone/>
            </a:pP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Children Act 1989 (c. 41). London: The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Stationery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Office.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Available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at: 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3"/>
              </a:rPr>
              <a:t>https://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3"/>
              </a:rPr>
              <a:t>www.legislation.gov.uk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3"/>
              </a:rPr>
              <a:t>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3"/>
              </a:rPr>
              <a:t>ukpga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3"/>
              </a:rPr>
              <a:t>/1989/41/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3"/>
              </a:rPr>
              <a:t>contents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Accessed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21 June 2026).</a:t>
            </a:r>
            <a:endParaRPr lang="ro-RO" sz="1800" b="1" i="0" dirty="0">
              <a:solidFill>
                <a:srgbClr val="000000"/>
              </a:solidFill>
              <a:effectLst/>
              <a:latin typeface="-webkit-standard"/>
            </a:endParaRPr>
          </a:p>
          <a:p>
            <a:pPr marL="0" indent="0">
              <a:buNone/>
            </a:pP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Children Act 2004 (c. 31). London: The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Stationery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Office.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Available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at: 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4"/>
              </a:rPr>
              <a:t>https://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4"/>
              </a:rPr>
              <a:t>www.legislation.gov.uk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4"/>
              </a:rPr>
              <a:t>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4"/>
              </a:rPr>
              <a:t>ukpga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4"/>
              </a:rPr>
              <a:t>/2004/31/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4"/>
              </a:rPr>
              <a:t>contents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Accessed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21 June 2026).</a:t>
            </a:r>
            <a:endParaRPr lang="ro-RO" sz="1800" b="1" i="0" dirty="0">
              <a:solidFill>
                <a:srgbClr val="000000"/>
              </a:solidFill>
              <a:effectLst/>
              <a:latin typeface="-webkit-standard"/>
            </a:endParaRPr>
          </a:p>
          <a:p>
            <a:pPr marL="0" indent="0">
              <a:buNone/>
            </a:pP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Department for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Education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(2023) </a:t>
            </a:r>
            <a:r>
              <a:rPr lang="ro-RO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Working</a:t>
            </a:r>
            <a:r>
              <a:rPr lang="ro-RO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Together to </a:t>
            </a:r>
            <a:r>
              <a:rPr lang="ro-RO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Safeguard</a:t>
            </a:r>
            <a:r>
              <a:rPr lang="ro-RO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Children: A Guide to Multi-Agency </a:t>
            </a:r>
            <a:r>
              <a:rPr lang="ro-RO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Working</a:t>
            </a:r>
            <a:r>
              <a:rPr lang="ro-RO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to Help, </a:t>
            </a:r>
            <a:r>
              <a:rPr lang="ro-RO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Protect</a:t>
            </a:r>
            <a:r>
              <a:rPr lang="ro-RO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and </a:t>
            </a:r>
            <a:r>
              <a:rPr lang="ro-RO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Promote</a:t>
            </a:r>
            <a:r>
              <a:rPr lang="ro-RO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the </a:t>
            </a:r>
            <a:r>
              <a:rPr lang="ro-RO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Welfare</a:t>
            </a:r>
            <a:r>
              <a:rPr lang="ro-RO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of Children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London: Department for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Education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Available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at: 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5"/>
              </a:rPr>
              <a:t>https://www.gov.uk/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5"/>
              </a:rPr>
              <a:t>government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5"/>
              </a:rPr>
              <a:t>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5"/>
              </a:rPr>
              <a:t>publications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5"/>
              </a:rPr>
              <a:t>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5"/>
              </a:rPr>
              <a:t>working-together-to-safeguard-children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5"/>
              </a:rPr>
              <a:t>--2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(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Accessed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21 June 2026).</a:t>
            </a:r>
            <a:endParaRPr lang="ro-RO" sz="1800" b="1" i="0" dirty="0">
              <a:solidFill>
                <a:srgbClr val="000000"/>
              </a:solidFill>
              <a:effectLst/>
              <a:latin typeface="-webkit-standard"/>
            </a:endParaRPr>
          </a:p>
          <a:p>
            <a:pPr marL="0" indent="0">
              <a:buNone/>
            </a:pP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Family Rights Group (2025) </a:t>
            </a:r>
            <a:r>
              <a:rPr lang="ro-RO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Section</a:t>
            </a:r>
            <a:r>
              <a:rPr lang="ro-RO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47 Child </a:t>
            </a:r>
            <a:r>
              <a:rPr lang="ro-RO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Protection</a:t>
            </a:r>
            <a:r>
              <a:rPr lang="ro-RO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ro-RO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Investigations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Available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at: https://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frg.org.uk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get-help-and-advice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child-protection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child-protection-investigations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 (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Accessed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21 June 2026).</a:t>
            </a:r>
            <a:endParaRPr lang="ro-RO" sz="1800" b="1" i="0" dirty="0">
              <a:solidFill>
                <a:srgbClr val="000000"/>
              </a:solidFill>
              <a:effectLst/>
              <a:latin typeface="-webkit-standard"/>
            </a:endParaRPr>
          </a:p>
          <a:p>
            <a:pPr marL="0" indent="0">
              <a:buNone/>
            </a:pP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HM Government (2023) </a:t>
            </a:r>
            <a:r>
              <a:rPr lang="ro-RO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Working</a:t>
            </a:r>
            <a:r>
              <a:rPr lang="ro-RO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Together to </a:t>
            </a:r>
            <a:r>
              <a:rPr lang="ro-RO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Safeguard</a:t>
            </a:r>
            <a:r>
              <a:rPr lang="ro-RO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Children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London: HM Government.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Available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at: 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5"/>
              </a:rPr>
              <a:t>https://www.gov.uk/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5"/>
              </a:rPr>
              <a:t>government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5"/>
              </a:rPr>
              <a:t>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5"/>
              </a:rPr>
              <a:t>publications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5"/>
              </a:rPr>
              <a:t>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5"/>
              </a:rPr>
              <a:t>working-together-to-safeguard-children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5"/>
              </a:rPr>
              <a:t>--2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(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Accessed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21 June 2026).</a:t>
            </a:r>
            <a:endParaRPr lang="ro-RO" sz="1800" b="1" i="0" dirty="0">
              <a:solidFill>
                <a:srgbClr val="000000"/>
              </a:solidFill>
              <a:effectLst/>
              <a:latin typeface="-webkit-standard"/>
            </a:endParaRPr>
          </a:p>
          <a:p>
            <a:pPr marL="0" indent="0">
              <a:buNone/>
            </a:pP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Human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Rights Act 1998 (c. 42). London: The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Stationery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Office.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Available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at: 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6"/>
              </a:rPr>
              <a:t>https://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6"/>
              </a:rPr>
              <a:t>www.legislation.gov.uk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6"/>
              </a:rPr>
              <a:t>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6"/>
              </a:rPr>
              <a:t>ukpga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6"/>
              </a:rPr>
              <a:t>/1998/42/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6"/>
              </a:rPr>
              <a:t>contents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Accessed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21 June 2026).</a:t>
            </a:r>
            <a:endParaRPr lang="ro-RO" sz="1800" b="1" i="0" dirty="0">
              <a:solidFill>
                <a:srgbClr val="000000"/>
              </a:solidFill>
              <a:effectLst/>
              <a:latin typeface="-webkit-standard"/>
            </a:endParaRPr>
          </a:p>
          <a:p>
            <a:pPr marL="0" indent="0">
              <a:buNone/>
            </a:pP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NSPCC (2023) </a:t>
            </a:r>
            <a:r>
              <a:rPr lang="ro-RO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National Case Review </a:t>
            </a:r>
            <a:r>
              <a:rPr lang="ro-RO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Repository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Available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at: 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7"/>
              </a:rPr>
              <a:t>https://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7"/>
              </a:rPr>
              <a:t>learning.nspcc.org.uk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7"/>
              </a:rPr>
              <a:t>/case-reviews/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7"/>
              </a:rPr>
              <a:t>national-case-review-repository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(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Accessed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21 June 2026).</a:t>
            </a:r>
            <a:endParaRPr lang="ro-RO" sz="1800" b="1" i="0" dirty="0">
              <a:solidFill>
                <a:srgbClr val="000000"/>
              </a:solidFill>
              <a:effectLst/>
              <a:latin typeface="-webkit-standard"/>
            </a:endParaRPr>
          </a:p>
          <a:p>
            <a:pPr marL="0" indent="0">
              <a:buNone/>
            </a:pP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Police and Criminal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Evidence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Act 1984 (c. 60). London: The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Stationery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Office.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Available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at: 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8"/>
              </a:rPr>
              <a:t>https://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8"/>
              </a:rPr>
              <a:t>www.legislation.gov.uk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8"/>
              </a:rPr>
              <a:t>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8"/>
              </a:rPr>
              <a:t>ukpga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8"/>
              </a:rPr>
              <a:t>/1984/60/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8"/>
              </a:rPr>
              <a:t>contents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Accessed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21 June 2026).</a:t>
            </a:r>
            <a:endParaRPr lang="ro-RO" sz="1800" b="1" i="0" dirty="0">
              <a:solidFill>
                <a:srgbClr val="000000"/>
              </a:solidFill>
              <a:effectLst/>
              <a:latin typeface="-webkit-standard"/>
            </a:endParaRPr>
          </a:p>
          <a:p>
            <a:pPr marL="0" indent="0">
              <a:buNone/>
            </a:pP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Care Act 2014 (c. 23). London: The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Stationery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Office. 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Available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at: 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9"/>
              </a:rPr>
              <a:t>https://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9"/>
              </a:rPr>
              <a:t>www.legislation.gov.uk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9"/>
              </a:rPr>
              <a:t>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9"/>
              </a:rPr>
              <a:t>ukpga</a:t>
            </a:r>
            <a:r>
              <a:rPr lang="ro-RO" sz="1800" b="1" i="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9"/>
              </a:rPr>
              <a:t>/2014/23/</a:t>
            </a:r>
            <a:r>
              <a:rPr lang="ro-RO" sz="1800" b="1" i="0" u="sng" dirty="0" err="1">
                <a:solidFill>
                  <a:srgbClr val="0000FF"/>
                </a:solidFill>
                <a:effectLst/>
                <a:latin typeface="Times New Roman" panose="02020603050405020304" pitchFamily="18" charset="0"/>
                <a:hlinkClick r:id="rId9"/>
              </a:rPr>
              <a:t>contents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</a:t>
            </a:r>
            <a:r>
              <a:rPr lang="ro-RO" sz="1800" b="1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Accessed</a:t>
            </a:r>
            <a:r>
              <a:rPr lang="ro-RO" sz="18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21 June 2026).</a:t>
            </a:r>
            <a:endParaRPr lang="ro-RO" sz="1800" b="1" i="0" dirty="0">
              <a:solidFill>
                <a:srgbClr val="000000"/>
              </a:solidFill>
              <a:effectLst/>
              <a:latin typeface="-webkit-standard"/>
            </a:endParaRPr>
          </a:p>
          <a:p>
            <a:pPr marL="0" indent="0">
              <a:buNone/>
            </a:pPr>
            <a:endParaRPr lang="ro-RO" b="1" dirty="0"/>
          </a:p>
        </p:txBody>
      </p:sp>
    </p:spTree>
    <p:extLst>
      <p:ext uri="{BB962C8B-B14F-4D97-AF65-F5344CB8AC3E}">
        <p14:creationId xmlns:p14="http://schemas.microsoft.com/office/powerpoint/2010/main" val="563772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2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2</vt:i4>
      </vt:variant>
    </vt:vector>
  </HeadingPairs>
  <TitlesOfParts>
    <vt:vector size="3" baseType="lpstr">
      <vt:lpstr>Circuit</vt:lpstr>
      <vt:lpstr>             Module name:birm component 1  Case Name:Adult A/child A      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Module name:birm component 1  Case Name:Adult A/child A       </dc:title>
  <dc:creator>luiza trupita</dc:creator>
  <cp:lastModifiedBy>luiza trupita</cp:lastModifiedBy>
  <cp:revision>2</cp:revision>
  <dcterms:created xsi:type="dcterms:W3CDTF">2026-06-22T00:42:12Z</dcterms:created>
  <dcterms:modified xsi:type="dcterms:W3CDTF">2026-06-22T01:11:11Z</dcterms:modified>
</cp:coreProperties>
</file>