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51"/>
  </p:notesMasterIdLst>
  <p:sldIdLst>
    <p:sldId id="259" r:id="rId4"/>
    <p:sldId id="348" r:id="rId5"/>
    <p:sldId id="355" r:id="rId6"/>
    <p:sldId id="356" r:id="rId7"/>
    <p:sldId id="357" r:id="rId8"/>
    <p:sldId id="358" r:id="rId9"/>
    <p:sldId id="359" r:id="rId10"/>
    <p:sldId id="360" r:id="rId11"/>
    <p:sldId id="351" r:id="rId12"/>
    <p:sldId id="361" r:id="rId13"/>
    <p:sldId id="363" r:id="rId14"/>
    <p:sldId id="347" r:id="rId15"/>
    <p:sldId id="364" r:id="rId16"/>
    <p:sldId id="349" r:id="rId17"/>
    <p:sldId id="350" r:id="rId18"/>
    <p:sldId id="365" r:id="rId19"/>
    <p:sldId id="352" r:id="rId20"/>
    <p:sldId id="353" r:id="rId21"/>
    <p:sldId id="354" r:id="rId22"/>
    <p:sldId id="366" r:id="rId23"/>
    <p:sldId id="367" r:id="rId24"/>
    <p:sldId id="368" r:id="rId25"/>
    <p:sldId id="369" r:id="rId26"/>
    <p:sldId id="370" r:id="rId27"/>
    <p:sldId id="371" r:id="rId28"/>
    <p:sldId id="372" r:id="rId29"/>
    <p:sldId id="373" r:id="rId30"/>
    <p:sldId id="374" r:id="rId31"/>
    <p:sldId id="375" r:id="rId32"/>
    <p:sldId id="376" r:id="rId33"/>
    <p:sldId id="377" r:id="rId34"/>
    <p:sldId id="378" r:id="rId35"/>
    <p:sldId id="362" r:id="rId36"/>
    <p:sldId id="307" r:id="rId37"/>
    <p:sldId id="279" r:id="rId38"/>
    <p:sldId id="298" r:id="rId39"/>
    <p:sldId id="265" r:id="rId40"/>
    <p:sldId id="283" r:id="rId41"/>
    <p:sldId id="284" r:id="rId42"/>
    <p:sldId id="323" r:id="rId43"/>
    <p:sldId id="303" r:id="rId44"/>
    <p:sldId id="324" r:id="rId45"/>
    <p:sldId id="326" r:id="rId46"/>
    <p:sldId id="327" r:id="rId47"/>
    <p:sldId id="328" r:id="rId48"/>
    <p:sldId id="312" r:id="rId49"/>
    <p:sldId id="381"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3AA9E2-CB24-4A4B-ADEB-323DAE29E125}" v="15" dt="2023-01-26T23:39:29.6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125"/>
    <p:restoredTop sz="94674"/>
  </p:normalViewPr>
  <p:slideViewPr>
    <p:cSldViewPr snapToGrid="0" snapToObjects="1">
      <p:cViewPr varScale="1">
        <p:scale>
          <a:sx n="113" d="100"/>
          <a:sy n="113" d="100"/>
        </p:scale>
        <p:origin x="76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viewProps" Target="viewProps.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microsoft.com/office/2015/10/relationships/revisionInfo" Target="revisionInfo.xml"/><Relationship Id="rId8" Type="http://schemas.openxmlformats.org/officeDocument/2006/relationships/slide" Target="slides/slide5.xml"/><Relationship Id="rId51"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44DC6A-BD6E-6F4D-BC7B-C8643A5D498A}" type="datetimeFigureOut">
              <a:rPr lang="en-US" smtClean="0"/>
              <a:t>1/22/26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90D62A-B6EB-CE44-B497-51DFB21D36ED}" type="slidenum">
              <a:rPr lang="en-US" smtClean="0"/>
              <a:t>‹#›</a:t>
            </a:fld>
            <a:endParaRPr lang="en-US"/>
          </a:p>
        </p:txBody>
      </p:sp>
    </p:spTree>
    <p:extLst>
      <p:ext uri="{BB962C8B-B14F-4D97-AF65-F5344CB8AC3E}">
        <p14:creationId xmlns:p14="http://schemas.microsoft.com/office/powerpoint/2010/main" val="1971954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846C1A-FA1B-E448-9E9D-5CC5C5F25656}" type="slidenum">
              <a:rPr lang="en-GB" smtClean="0"/>
              <a:t>1</a:t>
            </a:fld>
            <a:endParaRPr lang="en-GB"/>
          </a:p>
        </p:txBody>
      </p:sp>
    </p:spTree>
    <p:extLst>
      <p:ext uri="{BB962C8B-B14F-4D97-AF65-F5344CB8AC3E}">
        <p14:creationId xmlns:p14="http://schemas.microsoft.com/office/powerpoint/2010/main" val="5302919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Nomothetic is relating to the discovery of scientific laws –that are general </a:t>
            </a:r>
          </a:p>
          <a:p>
            <a:r>
              <a:rPr lang="en-US" dirty="0"/>
              <a:t>Ideographic is relating to study or discovery of particular facts and processes, not </a:t>
            </a:r>
            <a:r>
              <a:rPr lang="en-US" dirty="0" err="1"/>
              <a:t>generalisable</a:t>
            </a:r>
            <a:r>
              <a:rPr lang="en-US" dirty="0"/>
              <a:t> </a:t>
            </a:r>
          </a:p>
        </p:txBody>
      </p:sp>
      <p:sp>
        <p:nvSpPr>
          <p:cNvPr id="4" name="Slide Number Placeholder 3"/>
          <p:cNvSpPr>
            <a:spLocks noGrp="1"/>
          </p:cNvSpPr>
          <p:nvPr>
            <p:ph type="sldNum" sz="quarter" idx="5"/>
          </p:nvPr>
        </p:nvSpPr>
        <p:spPr/>
        <p:txBody>
          <a:bodyPr/>
          <a:lstStyle/>
          <a:p>
            <a:fld id="{B590D62A-B6EB-CE44-B497-51DFB21D36ED}" type="slidenum">
              <a:rPr lang="en-US" smtClean="0"/>
              <a:t>12</a:t>
            </a:fld>
            <a:endParaRPr lang="en-US"/>
          </a:p>
        </p:txBody>
      </p:sp>
    </p:spTree>
    <p:extLst>
      <p:ext uri="{BB962C8B-B14F-4D97-AF65-F5344CB8AC3E}">
        <p14:creationId xmlns:p14="http://schemas.microsoft.com/office/powerpoint/2010/main" val="3988139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590D62A-B6EB-CE44-B497-51DFB21D36ED}" type="slidenum">
              <a:rPr lang="en-US" smtClean="0"/>
              <a:t>14</a:t>
            </a:fld>
            <a:endParaRPr lang="en-US"/>
          </a:p>
        </p:txBody>
      </p:sp>
    </p:spTree>
    <p:extLst>
      <p:ext uri="{BB962C8B-B14F-4D97-AF65-F5344CB8AC3E}">
        <p14:creationId xmlns:p14="http://schemas.microsoft.com/office/powerpoint/2010/main" val="31181158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590D62A-B6EB-CE44-B497-51DFB21D36ED}" type="slidenum">
              <a:rPr lang="en-US" smtClean="0"/>
              <a:t>27</a:t>
            </a:fld>
            <a:endParaRPr lang="en-US"/>
          </a:p>
        </p:txBody>
      </p:sp>
    </p:spTree>
    <p:extLst>
      <p:ext uri="{BB962C8B-B14F-4D97-AF65-F5344CB8AC3E}">
        <p14:creationId xmlns:p14="http://schemas.microsoft.com/office/powerpoint/2010/main" val="3473569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research questions are important because the way we phrase our questions and what we want to find out from them informs the research design.</a:t>
            </a:r>
          </a:p>
        </p:txBody>
      </p:sp>
      <p:sp>
        <p:nvSpPr>
          <p:cNvPr id="4" name="Slide Number Placeholder 3"/>
          <p:cNvSpPr>
            <a:spLocks noGrp="1"/>
          </p:cNvSpPr>
          <p:nvPr>
            <p:ph type="sldNum" sz="quarter" idx="5"/>
          </p:nvPr>
        </p:nvSpPr>
        <p:spPr/>
        <p:txBody>
          <a:bodyPr/>
          <a:lstStyle/>
          <a:p>
            <a:fld id="{F139A356-B91D-3C44-8DAA-D3606CD97308}" type="slidenum">
              <a:rPr lang="en-US" smtClean="0"/>
              <a:t>34</a:t>
            </a:fld>
            <a:endParaRPr lang="en-US"/>
          </a:p>
        </p:txBody>
      </p:sp>
    </p:spTree>
    <p:extLst>
      <p:ext uri="{BB962C8B-B14F-4D97-AF65-F5344CB8AC3E}">
        <p14:creationId xmlns:p14="http://schemas.microsoft.com/office/powerpoint/2010/main" val="19549770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reading you have been doing should be identifying a research problem. This research problem will generate some issues that you want to find out more about, questions that need to be answered and as identified on the last slide these will inform the choice of methodology. </a:t>
            </a:r>
          </a:p>
        </p:txBody>
      </p:sp>
      <p:sp>
        <p:nvSpPr>
          <p:cNvPr id="4" name="Slide Number Placeholder 3"/>
          <p:cNvSpPr>
            <a:spLocks noGrp="1"/>
          </p:cNvSpPr>
          <p:nvPr>
            <p:ph type="sldNum" sz="quarter" idx="5"/>
          </p:nvPr>
        </p:nvSpPr>
        <p:spPr/>
        <p:txBody>
          <a:bodyPr/>
          <a:lstStyle/>
          <a:p>
            <a:fld id="{F139A356-B91D-3C44-8DAA-D3606CD97308}" type="slidenum">
              <a:rPr lang="en-US" smtClean="0"/>
              <a:t>35</a:t>
            </a:fld>
            <a:endParaRPr lang="en-US"/>
          </a:p>
        </p:txBody>
      </p:sp>
    </p:spTree>
    <p:extLst>
      <p:ext uri="{BB962C8B-B14F-4D97-AF65-F5344CB8AC3E}">
        <p14:creationId xmlns:p14="http://schemas.microsoft.com/office/powerpoint/2010/main" val="6496939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Your reading will start as a broad topic that hopefully you are narrowing  to your research problem and then your questions or question needs to be quite specific (or hypotheses). Write down what you think your research problem is then think about what you want to find out about more specifically about the problem</a:t>
            </a:r>
          </a:p>
          <a:p>
            <a:r>
              <a:rPr lang="en-US" dirty="0"/>
              <a:t>Your research question may focus on one part of the problem or address the problem in one specific context. </a:t>
            </a:r>
          </a:p>
          <a:p>
            <a:r>
              <a:rPr lang="en-US" dirty="0"/>
              <a:t>Make sure that you consider the scope of the study when you are thinking about potential research questions.</a:t>
            </a:r>
          </a:p>
          <a:p>
            <a:r>
              <a:rPr lang="en-US" dirty="0"/>
              <a:t>Write down the question or questions. Think about different ways you can ask the question or questions.</a:t>
            </a:r>
          </a:p>
        </p:txBody>
      </p:sp>
      <p:sp>
        <p:nvSpPr>
          <p:cNvPr id="4" name="Slide Number Placeholder 3"/>
          <p:cNvSpPr>
            <a:spLocks noGrp="1"/>
          </p:cNvSpPr>
          <p:nvPr>
            <p:ph type="sldNum" sz="quarter" idx="5"/>
          </p:nvPr>
        </p:nvSpPr>
        <p:spPr/>
        <p:txBody>
          <a:bodyPr/>
          <a:lstStyle/>
          <a:p>
            <a:fld id="{F139A356-B91D-3C44-8DAA-D3606CD97308}" type="slidenum">
              <a:rPr lang="en-US" smtClean="0"/>
              <a:t>36</a:t>
            </a:fld>
            <a:endParaRPr lang="en-US"/>
          </a:p>
        </p:txBody>
      </p:sp>
    </p:spTree>
    <p:extLst>
      <p:ext uri="{BB962C8B-B14F-4D97-AF65-F5344CB8AC3E}">
        <p14:creationId xmlns:p14="http://schemas.microsoft.com/office/powerpoint/2010/main" val="19301618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Remind them of </a:t>
            </a:r>
            <a:r>
              <a:rPr lang="en-US" dirty="0" err="1"/>
              <a:t>ch</a:t>
            </a:r>
            <a:r>
              <a:rPr lang="en-US" dirty="0"/>
              <a:t> 1 in Cohen et al. and see chapter 6 for more on research questions </a:t>
            </a:r>
          </a:p>
        </p:txBody>
      </p:sp>
      <p:sp>
        <p:nvSpPr>
          <p:cNvPr id="4" name="Slide Number Placeholder 3"/>
          <p:cNvSpPr>
            <a:spLocks noGrp="1"/>
          </p:cNvSpPr>
          <p:nvPr>
            <p:ph type="sldNum" sz="quarter" idx="5"/>
          </p:nvPr>
        </p:nvSpPr>
        <p:spPr/>
        <p:txBody>
          <a:bodyPr/>
          <a:lstStyle/>
          <a:p>
            <a:fld id="{F139A356-B91D-3C44-8DAA-D3606CD97308}" type="slidenum">
              <a:rPr lang="en-US" smtClean="0"/>
              <a:t>37</a:t>
            </a:fld>
            <a:endParaRPr lang="en-US"/>
          </a:p>
        </p:txBody>
      </p:sp>
    </p:spTree>
    <p:extLst>
      <p:ext uri="{BB962C8B-B14F-4D97-AF65-F5344CB8AC3E}">
        <p14:creationId xmlns:p14="http://schemas.microsoft.com/office/powerpoint/2010/main" val="33635766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1/22/26</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1/22/26</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13.xml"/><Relationship Id="rId5" Type="http://schemas.openxmlformats.org/officeDocument/2006/relationships/image" Target="../media/image33.png"/><Relationship Id="rId4" Type="http://schemas.openxmlformats.org/officeDocument/2006/relationships/image" Target="../media/image32.png"/></Relationships>
</file>

<file path=ppt/slides/_rels/slide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30.png"/></Relationships>
</file>

<file path=ppt/slides/_rels/slide3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g"/><Relationship Id="rId1" Type="http://schemas.openxmlformats.org/officeDocument/2006/relationships/slideLayout" Target="../slideLayouts/slideLayout13.xml"/><Relationship Id="rId5" Type="http://schemas.openxmlformats.org/officeDocument/2006/relationships/image" Target="../media/image38.png"/><Relationship Id="rId4" Type="http://schemas.openxmlformats.org/officeDocument/2006/relationships/image" Target="../media/image37.jpe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72996" y="4011979"/>
            <a:ext cx="7992888" cy="1470025"/>
          </a:xfrm>
        </p:spPr>
        <p:txBody>
          <a:bodyPr>
            <a:normAutofit fontScale="90000"/>
          </a:bodyPr>
          <a:lstStyle/>
          <a:p>
            <a:r>
              <a:rPr lang="en-US" dirty="0">
                <a:solidFill>
                  <a:schemeClr val="bg1"/>
                </a:solidFill>
              </a:rPr>
              <a:t>BMOE7014</a:t>
            </a:r>
            <a:br>
              <a:rPr lang="en-US" dirty="0">
                <a:solidFill>
                  <a:schemeClr val="bg1"/>
                </a:solidFill>
              </a:rPr>
            </a:br>
            <a:r>
              <a:rPr lang="en-US" dirty="0">
                <a:solidFill>
                  <a:schemeClr val="bg1"/>
                </a:solidFill>
              </a:rPr>
              <a:t>Quantitative and Qualitative research </a:t>
            </a:r>
            <a:br>
              <a:rPr lang="en-US" dirty="0">
                <a:solidFill>
                  <a:schemeClr val="bg1"/>
                </a:solidFill>
              </a:rPr>
            </a:br>
            <a:endParaRPr lang="en-GB" dirty="0">
              <a:solidFill>
                <a:schemeClr val="bg1"/>
              </a:solidFill>
            </a:endParaRPr>
          </a:p>
        </p:txBody>
      </p:sp>
      <p:sp>
        <p:nvSpPr>
          <p:cNvPr id="3" name="TextBox 2"/>
          <p:cNvSpPr txBox="1"/>
          <p:nvPr/>
        </p:nvSpPr>
        <p:spPr>
          <a:xfrm>
            <a:off x="4761571" y="5263177"/>
            <a:ext cx="3248272" cy="830997"/>
          </a:xfrm>
          <a:prstGeom prst="rect">
            <a:avLst/>
          </a:prstGeom>
          <a:noFill/>
        </p:spPr>
        <p:txBody>
          <a:bodyPr wrap="square" rtlCol="0">
            <a:spAutoFit/>
          </a:bodyPr>
          <a:lstStyle/>
          <a:p>
            <a:r>
              <a:rPr lang="en-US" sz="2400" dirty="0">
                <a:solidFill>
                  <a:schemeClr val="bg1"/>
                </a:solidFill>
              </a:rPr>
              <a:t>   Dr </a:t>
            </a:r>
            <a:r>
              <a:rPr lang="en-US" sz="2400" dirty="0" err="1">
                <a:solidFill>
                  <a:schemeClr val="bg1"/>
                </a:solidFill>
              </a:rPr>
              <a:t>Nalda</a:t>
            </a:r>
            <a:r>
              <a:rPr lang="en-US" sz="2400" dirty="0">
                <a:solidFill>
                  <a:schemeClr val="bg1"/>
                </a:solidFill>
              </a:rPr>
              <a:t> Wainwright</a:t>
            </a:r>
          </a:p>
          <a:p>
            <a:r>
              <a:rPr lang="en-US" sz="2400" dirty="0">
                <a:solidFill>
                  <a:schemeClr val="bg1"/>
                </a:solidFill>
              </a:rPr>
              <a:t>          </a:t>
            </a:r>
          </a:p>
        </p:txBody>
      </p:sp>
      <p:sp>
        <p:nvSpPr>
          <p:cNvPr id="5" name="AutoShape 2" descr="data:image/jpg;base64,%20/9j/4AAQSkZJRgABAQEAYABgAAD/2wBDAAUDBAQEAwUEBAQFBQUGBwwIBwcHBw8LCwkMEQ8SEhEPERETFhwXExQaFRERGCEYGh0dHx8fExciJCIeJBweHx7/2wBDAQUFBQcGBw4ICA4eFBEUHh4eHh4eHh4eHh4eHh4eHh4eHh4eHh4eHh4eHh4eHh4eHh4eHh4eHh4eHh4eHh4eHh7/wAARCABOAMw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3z4jfGCw8H+IJdDOj3V5cxIrlxIqJ8wyPU/pXPeHfjhqWva5Dptn4btYfMOWeS7JIUH5jjbyQMn8K8/8A2j/+SrX3/XvD/wCg1xXhi7+w+IbC63bVSdd/OMqThh+RNfQ1MthLL5TpL944tp67200v3PDeOqLE8sn7t/wuezy/tB3lvfzQSeHLaaKOQqHjuyCwB6/dIrr/AAj8bPCWtzpa3vnaRcOQF+04MZP++OB+OK8AvvBmqN4yvPD+mw+c0JMiMx2qIj91ifxArM8Q+HNY0GRE1SzaEPnY4IZW/EVnR/sjE+zpU6q55RUkr+801dPlv8wdfG0nKUovlTs9NPvPuBGV0DowZWGQQcgilrwD9mnx1dNef8Idqk7SxlC9g7nJUjkx59Mcj6Gvf68vF4aWGqunI9XD1414KaCiiiuY3CiiigAooooAKKKKACiiigAooooAKKKKACiiigAooooAKKKKAPk/9o//AJKtff8AXvD/AOg15zXo37R//JVr7/r3h/8AQa88t4/OuIof77hfzNfdYNqOGg32X5HyeJV68vVn0B4AmjXwfZ67qnlw3BtBHLcOcZiQnaSfxrz34x+I9P1uexi02dLiGJWYuoPUmvX7uHTbLQWtb3yk0+OEROH+7swF5r598deHpfDmvSWfL20n7y2k7Oh6fiOlfivAEcDmOd1cbNuNROTpr7PL1S84prTt0PrM7dahg40Y2cbJN9b/APBE+Hl5Jp/jvQ7uNiGS/iBx6Fgp/Qmvtmvij4cWT6j4+0K0jUkvfRMforBj+gNfa9fp2fW9pDvY8jKb8kvUKKwvGniKLw3YW91JGknmzhCrSBcIAWdhnqQoPHc4FRDX7kxajqhhtk0ix85S7SHzZGjzkgdACQRyc14J650VFcXaeL9QvrK3uLKwtHZbOW4u42nJwY3KOiMBg8g4J46VWbx/ILK71BbWGS3guFjEalxJs3fM5JG3hQTgE9KAO9orltJ8W/2h4hm01LVRCl1JCk2/O9ViD7h+JI/Cm/8ACTX8WjR+IrqxgXR5SjjY7NMkTZAdhjHdTgdAT6UAdXRXC3Pjy4tBfw3eliO8tntgkQk++JQC/OP4MnP4etTaV41mvNWayNnAV+2fZw0bnMY8yRPmBHU+XnjjmgDtKK5XWPF39n+FX1o2qNILqSBIjKFDbJGBOT32oxx68Uth4qa78XNo8cdvJBztdHPmBRGr+YRjG07gODnJFAHU0VyKeLLj7CdUkgtFszCt2kIkY3H2bdhpSMY4U7sD6VSm8b30f252srSIW1qtwsTs5dlYZUnC4HGMjrQB3dFcZb+MLltbsdOeGzl+0iPPlNIrNvLDKhlHChSTnBxnFdnQAUUUUAFFFFABRRRQB8n/ALR//JVr7/r3h/8AQa88gfy545P7rhvyNeh/tH/8lWvv+veH/wBBqH4R+DhrN5/bGoxZ0+3b92jDiZx/QV9Pjc1w2U5V9axL91RXq3bRLzf/AAT5yOGqYnGOnT3bf/Dnq3irTj4j8JXNjBII2u4Q0bN0zwRmvKtL1XTbnT38HeN1eGa0kaO2vOptz0wT6e/TFe8W2n3dxbvNDCWjT07/AE9a53T/AIf+E9Q8ZPrGsQSyySkEQM2IWkHdh1PbjpX4ZwjmFGgng8dzU4TfPTmtJRntdS7NaO+j2e59jmeGnUaq0bNrSSezXmjK+Afw9k0jxJc67qc9vMIQYtPMbhvNDDJl9hjj8TXulUJ9JtHljliDW7xgKvknaMDoMVfr9HhisbiJyeLtdWSa6r06Pv07HnwoUqMVGkZmtafpN3NHNqnknZFIiLK4C7WA3nB74HXtWQmg+HI7QKupOLCdlUxG9zDK4x74JJUZ9TmsT41aDq2uW9sul2b3JSxvo2C44Z4gFHPqaw9A0G8s9T0W+1LwjNqNhHaNbJbvZwRmzn87cZvKU7ACuPnHPy89a2Gdzc+HfDr3D3C3jW6XW8PHDd+WkoYqGXAPQkDIHc+9OTQ/DyXjQG/LB7hpVs2uhsEnOQqZ9zxXnOkeAvEEkFvDqvnzW39m6ikcBjRfskrTh4sMOSSVDAnpioNV8Ear9mtrVfDcmoXt5oKxG7k2A21+8xkeZnPKkE5yvPGKAPVdN8O6HpF3ZtbZiljTy4EaYksAm08HqcdfzpI9B0i30+90/wC1zCxZNr273J2QKTnC5+6PT26VxnjnQvFV74z0nV7G1W5i0GK3KM7EPO7yfvig6fcUZzjrTPGen65JeeN7G10G9uk1m1h+y3Ee3y9yRYKnJznPHSgDstS0Hw1cXU17ePGJsyK7tcY2mRVDDrwcIuKiXQ/DNyP9GvF8wEsskF18ysJDLuBB6hmP4HHSudsvDra547stb1DQ7q10+SwZrq0u1Qo1zH+7jZl5BPlu/wCAFc/b+Atag07RYtKtV0aeOLVPtUsFtGS3mN+6Vh33LgA9gKAPS4tN8OiG1szPBMlkryqkk4fIcHdIwJ5zknJ9c0zR9J8OWbW8tjdRsbctJG32kNwI/LIznlQoH5A15CPAXiZRNdNpJYtYfZljWNRKH/s4Rg785K7wVK9MkGnXfgnxLdaLazaZpNxaXthpFxGiPbxW4mkdkVoysfB3IXwTycZNAHrEPh3w7H5+26cwvDJarEbvKQrJ8zIgz8vAyB2HSpZrPw7cWl3D9vh8vUFSF2W6AJKKAoU56gY6V5RJ4F8Uw6ibu3spWgur12uYSw+XZabI5B9SzKfoKj03wrqkWjaJBeeCp78W9rd281vJZwRASyRRKj/KcEZU/vD83FAHrsOjaN9uEcl69xfo0UmZbndKPLJZT64+Y/UGtl7q2juFt5LiFZnBZYy4DEDqQOteL6R4L8QQavBa3GkNJqMd7YT/ANtkriOOKFFlUP8AebJDLt6HOTWl4m8M6vcXni21Xw+11qOqOZdP1f5CEh2KPs+4ndHwrrxwd9AHqX9paf5C3H2+18lm2rJ5y7S3oDnGaWTULCOR45L62R4xudWlUFR6kZ46ivEda8D63rEk8+k+Ho9FsJ7rfDYTwRusRW0kRnMYO0b2KqD14BqU+Adan8PeJJ109Yp7uG1htraa2jkmwI7cMfOPzEDYwK9DigD2oX1kRCReW5ExxFiUfvD/ALPr+FLHeWkjSrHdQM0P+tAkBKf73p+NeQeK/A+rR3FzZQ6NDqr3WnwW2m3sEEdvHp0yyszuEH+r6q2V64xWXceAfEwvdWuP7NE63Uly5RFWNpoxeJI0bt/H5kYO3OAOR3oC57pDd2syxtDcwyCUExlHB3gdcY61NXjejaTrejeLbbxFbeFLyLS5Lu5aHTbcIHtUeKNNxXO1dzKzYHSvZKQz5Q/aNBb4sXiqCSYIAAO/y1u/EjxJdeE9I0zRdEhjtDNbZLgcxAYGFHrknmovivZf2h+0LDalcqxti30C5P8AKuP+Luq/2p41ulRsxWgFunpkfe/Un8q3xuDp5pmmBwtaPNCnCVSSe2toxutnrd6+Z5Sqyw1GvUi7OUlFfmz6V+CUss3wu0OaaRpJHhLM7HJJ3nkmt/VNGtr0+Yv7mb++o6/UVzvwM/5JRoP/AF7n/wBCNdrXLmuBw+LlOjWgnG70/wAu3yPTwlSUKcZRetkc75Os6XJ5iO15B3XqcfStWx1O0vAqxyBZD/yzbhgau1k6lYMt/BqFooEiuBIAPvA96+eeDxGVLnwsnOndXjLVpX1cXvp2dzs9pGtpNWff/Mm1fWtN0lXa/uPJVIHuCSpPyJjceOvUcVGPEOkG/gsReKZ55WiiXacMyqGIz06MPxOKq+LfD/8AbkunHzljS3n3TgjPmRHkoPqyp+ANYFh4EvoIrSSTVgbqyCNCVHyM/m73LZGeVCDj+7X0hynTv4h01YrGRGmmF+C1uIoWYsBjJIA4AyOtT6Zq1nqUMs9qZDDGSPNeMqrgZ5UnqODzXLw+GdaWPRkmh0yUaWJEQC7lTerbcNkJwRt+7yOetW4fDupfYdbtVltrCPUVEccNvK7pFksJJBuA2syt0AxlQecmgDSi8UaPNZ2V1azTXSXql4FhhZmZQcFiMZAB4ycU+58SaTA19G1wzyWMkUU6JGzMry42KBjkncOnrWNpXhnVdD1NrrTLm2u4juj8q7coRGzB8hlUgENu4xggjkYqrL4O1SOZ763v4prueZbi4imYrEXW5WZQpCkgYBXJz2oA6G38TaTcXFvbwPcSTTFxsW3fdHtYK28Y+XBYdfWoh4v8Pmzs7tb7dFeRSTQERsdyR/fOMcY9/Q1kL4W1Rdfi1pzYz3EhladfOkjWJnMe3ZgHfhYwPmxk88VHoHgWTTbq2kku4Z44AEEZU4VDAyOo+sjbvzoEdJc+INNhtzP5ksqfafsq+TEzlpAMkAAc4weenBqGXxTo0M8kUs8qeWGDOYW2BlXcybsY3BQePw68VUj8LL/wjui6O7qE0+ZJJDG7JvwrA4Iwcktn86o6j4T1K6tLjSVuLRdNaeS6ikJYzb2VsIRjGAzZ3ZJI4x3oGdNo+q2erQPNaNJ+7fY6yRlGU4BGQfYg/jV6sbwrop0OC6txL5sUswlQs7O4+RVIZmyTypxknAIHatmgAooooAKKKKACiiigAooooA8J8cyaZovxb1jxRrMhigt7eCC2wMs8jJztHfA/nXguozQzahczQuzRPKzIZD8xBPGfevuW80zTrxw93Y207DoZIwx/WoP7A0P/AKA9h/4Dr/hXXl1eGExFTEzvKU1GO+ijHZLTu23ruzgxWElWioJpJNvzuz4stPEOt2lulva65qFvCgwkcd06qo9gDgVL/wAJV4k/6GPVf/A2T/Gvs7+wND/6A9h/4Dr/AIUf2Bof/QHsP/Adf8K9f+26X/Pv8v8AI5P7Lqfzny/8GfEOuXfxP0O2utc1G4hedg8cl07Kw2N1BPNfWVUbfR9Jt5lmt9Ms4pUOVdIVBH0OKvV5ePxUcTNSjG2h6GEw8qEHGTucR8R9a13Stc0KHRYDdG4S7Mtv5qxhwkQIbcQfunnHevPvC3jvWY7y6v8AVtbeWK00WK5WB7iJBJI1vu/1eNzZbHIOBXuzRxswZkVmXOCRyM9agNhYlgxsrYsBtB8pc49OlcJ1Hj3hPxrqySaJpviXW5rKZLy7tr+S7VIWYG3EkJIPAILceuBT9K1rxZYyaZJbare6/Jca3eWf2eeSOMPFCsm35gvHQMfpXsE1naTEtNawSEnOXjB5/GnrBCu3bDGNpLLhRwT1NMVjxTxJ441yz+GvhC+/tWSC8vVe4vbjCgmNOG6jDEFlOwcsAa2fFeveKdX1PwyvheS6tpNQ017wQq8ewHfHhpSQcqFY5C8816fJZ2kkaRyWsDpGcorRghT7DtUiQwoVKRIpRdq4UDaPQe1ILHjFp4j8bapcW2nJdvZiWTVRBeiRG85oWOxSmPlC4x7g0qeKPEEb+Gta1PXHFrq5886fayxiWMyPiIbSMyRheDjkEk17KsEKkbYYxjOMKOM9fzphs7QvHJ9lg3xDEbeWMoPQelAWPJfA/iq91HULRvEfimTTktbCC4ggJRBqO7eZGJI+YDbtwuMdazvDvxC1ryYW1rUprMS6zaXO+6jWICxnDkJ7oCuN3WvansrOTy99pbt5YwmYwdo9vSlls7SVdstrA4wFw0YPA6CgDjta8UxWnjeC1OswRWN3ojz2qmRQs0xkAUqe5x0rhE1jxQdL/tM+KtR3f8IkdW8vbHs87O3+707/AFr2x7Ozcxl7WBjGMR5jB2D29Kd9nt9u3yIsbNmNg+76fT2oA8IuvFniaIaM1rr11KhthPcyrcwzxoTcxoWkKqMqAxG0YIzVq8+IXiBNQ8RtHdXEdldN/wAS2d7cGO3hjuBDLKn98BTvOeh9q9rSys40KJaW6qRggRgDHWnfZrfaF+zxbVBUDYMAHqPxp3Cx5rdXGsRar4ds9C8YS6pp2ryPBLdu8bshibzWZCowSUDJjtxXp9Qw2trCiJDbwxqhJQIgAUnrj0qakMKKKKACiiigD//Z"/>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634383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BAC8426-B299-B21E-2EB9-3D91B4DACD29}"/>
              </a:ext>
            </a:extLst>
          </p:cNvPr>
          <p:cNvSpPr>
            <a:spLocks noGrp="1"/>
          </p:cNvSpPr>
          <p:nvPr>
            <p:ph type="title"/>
          </p:nvPr>
        </p:nvSpPr>
        <p:spPr>
          <a:xfrm>
            <a:off x="2668588" y="-153013"/>
            <a:ext cx="10515600" cy="1325563"/>
          </a:xfrm>
        </p:spPr>
        <p:txBody>
          <a:bodyPr/>
          <a:lstStyle/>
          <a:p>
            <a:r>
              <a:rPr lang="en-US" b="1" dirty="0">
                <a:solidFill>
                  <a:schemeClr val="bg1"/>
                </a:solidFill>
              </a:rPr>
              <a:t>Quantitative and qualitative  </a:t>
            </a:r>
          </a:p>
        </p:txBody>
      </p:sp>
      <p:sp>
        <p:nvSpPr>
          <p:cNvPr id="8" name="Content Placeholder 7">
            <a:extLst>
              <a:ext uri="{FF2B5EF4-FFF2-40B4-BE49-F238E27FC236}">
                <a16:creationId xmlns:a16="http://schemas.microsoft.com/office/drawing/2014/main" id="{97151511-7141-0041-CA4A-3CD5C6D5F1FF}"/>
              </a:ext>
            </a:extLst>
          </p:cNvPr>
          <p:cNvSpPr>
            <a:spLocks noGrp="1"/>
          </p:cNvSpPr>
          <p:nvPr>
            <p:ph sz="half" idx="2"/>
          </p:nvPr>
        </p:nvSpPr>
        <p:spPr>
          <a:xfrm>
            <a:off x="645671" y="1211261"/>
            <a:ext cx="5157787" cy="3684588"/>
          </a:xfrm>
        </p:spPr>
        <p:txBody>
          <a:bodyPr/>
          <a:lstStyle/>
          <a:p>
            <a:r>
              <a:rPr lang="en-US" dirty="0"/>
              <a:t>Quantitative data is about quantities, and therefore numbers </a:t>
            </a:r>
          </a:p>
          <a:p>
            <a:endParaRPr lang="en-US" dirty="0"/>
          </a:p>
        </p:txBody>
      </p:sp>
      <p:sp>
        <p:nvSpPr>
          <p:cNvPr id="10" name="Content Placeholder 9">
            <a:extLst>
              <a:ext uri="{FF2B5EF4-FFF2-40B4-BE49-F238E27FC236}">
                <a16:creationId xmlns:a16="http://schemas.microsoft.com/office/drawing/2014/main" id="{3AC0E1D6-1070-853C-1EF8-59600228C723}"/>
              </a:ext>
            </a:extLst>
          </p:cNvPr>
          <p:cNvSpPr>
            <a:spLocks noGrp="1"/>
          </p:cNvSpPr>
          <p:nvPr>
            <p:ph sz="quarter" idx="4"/>
          </p:nvPr>
        </p:nvSpPr>
        <p:spPr>
          <a:xfrm>
            <a:off x="6914383" y="1111921"/>
            <a:ext cx="5183188" cy="3684588"/>
          </a:xfrm>
        </p:spPr>
        <p:txBody>
          <a:bodyPr/>
          <a:lstStyle/>
          <a:p>
            <a:r>
              <a:rPr lang="en-US" dirty="0"/>
              <a:t>Qualitative data is about the nature of the thing investigated, and tends to be words rather than numbers</a:t>
            </a:r>
          </a:p>
          <a:p>
            <a:endParaRPr lang="en-US" dirty="0"/>
          </a:p>
        </p:txBody>
      </p:sp>
      <p:pic>
        <p:nvPicPr>
          <p:cNvPr id="16" name="Picture 15" descr="Diagram&#10;&#10;Description automatically generated">
            <a:extLst>
              <a:ext uri="{FF2B5EF4-FFF2-40B4-BE49-F238E27FC236}">
                <a16:creationId xmlns:a16="http://schemas.microsoft.com/office/drawing/2014/main" id="{43BA2B45-E141-F2F5-8D52-35DFDF830FD3}"/>
              </a:ext>
            </a:extLst>
          </p:cNvPr>
          <p:cNvPicPr>
            <a:picLocks noChangeAspect="1"/>
          </p:cNvPicPr>
          <p:nvPr/>
        </p:nvPicPr>
        <p:blipFill>
          <a:blip r:embed="rId2"/>
          <a:stretch>
            <a:fillRect/>
          </a:stretch>
        </p:blipFill>
        <p:spPr>
          <a:xfrm>
            <a:off x="3055232" y="2725990"/>
            <a:ext cx="5742869" cy="2930769"/>
          </a:xfrm>
          <a:prstGeom prst="rect">
            <a:avLst/>
          </a:prstGeom>
        </p:spPr>
      </p:pic>
    </p:spTree>
    <p:extLst>
      <p:ext uri="{BB962C8B-B14F-4D97-AF65-F5344CB8AC3E}">
        <p14:creationId xmlns:p14="http://schemas.microsoft.com/office/powerpoint/2010/main" val="2531420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6">
            <a:extLst>
              <a:ext uri="{FF2B5EF4-FFF2-40B4-BE49-F238E27FC236}">
                <a16:creationId xmlns:a16="http://schemas.microsoft.com/office/drawing/2014/main" id="{66467514-0E33-8EB0-B00B-345DE486B6D5}"/>
              </a:ext>
            </a:extLst>
          </p:cNvPr>
          <p:cNvSpPr>
            <a:spLocks noGrp="1"/>
          </p:cNvSpPr>
          <p:nvPr>
            <p:ph type="title"/>
          </p:nvPr>
        </p:nvSpPr>
        <p:spPr>
          <a:xfrm>
            <a:off x="1137034" y="609597"/>
            <a:ext cx="9392421" cy="1330841"/>
          </a:xfrm>
        </p:spPr>
        <p:txBody>
          <a:bodyPr>
            <a:normAutofit/>
          </a:bodyPr>
          <a:lstStyle/>
          <a:p>
            <a:r>
              <a:rPr lang="en-GB">
                <a:latin typeface="+mj-lt"/>
              </a:rPr>
              <a:t>Quantitative approaches</a:t>
            </a:r>
            <a:br>
              <a:rPr lang="en-US">
                <a:latin typeface="+mj-lt"/>
              </a:rPr>
            </a:br>
            <a:endParaRPr lang="en-US" dirty="0"/>
          </a:p>
        </p:txBody>
      </p:sp>
      <p:sp>
        <p:nvSpPr>
          <p:cNvPr id="8" name="Content Placeholder 7">
            <a:extLst>
              <a:ext uri="{FF2B5EF4-FFF2-40B4-BE49-F238E27FC236}">
                <a16:creationId xmlns:a16="http://schemas.microsoft.com/office/drawing/2014/main" id="{97363C88-FC1A-2BE1-A61D-F4675E67D062}"/>
              </a:ext>
            </a:extLst>
          </p:cNvPr>
          <p:cNvSpPr>
            <a:spLocks noGrp="1"/>
          </p:cNvSpPr>
          <p:nvPr>
            <p:ph idx="1"/>
          </p:nvPr>
        </p:nvSpPr>
        <p:spPr>
          <a:xfrm>
            <a:off x="581891" y="2061836"/>
            <a:ext cx="5835534" cy="4311534"/>
          </a:xfrm>
        </p:spPr>
        <p:txBody>
          <a:bodyPr>
            <a:normAutofit/>
          </a:bodyPr>
          <a:lstStyle/>
          <a:p>
            <a:pPr>
              <a:spcBef>
                <a:spcPts val="0"/>
              </a:spcBef>
              <a:spcAft>
                <a:spcPts val="200"/>
              </a:spcAft>
            </a:pPr>
            <a:r>
              <a:rPr lang="en-GB" sz="2000" dirty="0"/>
              <a:t>Attempts to explain phenomena by collecting and analysing numerical data</a:t>
            </a:r>
          </a:p>
          <a:p>
            <a:pPr>
              <a:spcBef>
                <a:spcPts val="0"/>
              </a:spcBef>
              <a:spcAft>
                <a:spcPts val="200"/>
              </a:spcAft>
            </a:pPr>
            <a:r>
              <a:rPr lang="en-GB" sz="2000" dirty="0"/>
              <a:t>Tells you if there is a “difference” but not necessarily why</a:t>
            </a:r>
          </a:p>
          <a:p>
            <a:pPr>
              <a:spcBef>
                <a:spcPts val="0"/>
              </a:spcBef>
              <a:spcAft>
                <a:spcPts val="200"/>
              </a:spcAft>
            </a:pPr>
            <a:r>
              <a:rPr lang="en-GB" sz="2000" dirty="0"/>
              <a:t>Data collected are always numerical and analysed using statistical methods</a:t>
            </a:r>
          </a:p>
          <a:p>
            <a:pPr>
              <a:spcBef>
                <a:spcPts val="0"/>
              </a:spcBef>
              <a:spcAft>
                <a:spcPts val="200"/>
              </a:spcAft>
            </a:pPr>
            <a:r>
              <a:rPr lang="en-GB" sz="2000" dirty="0"/>
              <a:t>Variables are controlled as much as possible (RCD as the gold standard) so we can eliminate interference and measure the effect of any change</a:t>
            </a:r>
          </a:p>
          <a:p>
            <a:pPr>
              <a:spcBef>
                <a:spcPts val="0"/>
              </a:spcBef>
              <a:spcAft>
                <a:spcPts val="200"/>
              </a:spcAft>
            </a:pPr>
            <a:r>
              <a:rPr lang="en-GB" sz="2000" dirty="0"/>
              <a:t>Randomisation to reduce subjective bias</a:t>
            </a:r>
          </a:p>
          <a:p>
            <a:pPr>
              <a:spcBef>
                <a:spcPts val="0"/>
              </a:spcBef>
              <a:spcAft>
                <a:spcPts val="200"/>
              </a:spcAft>
            </a:pPr>
            <a:r>
              <a:rPr lang="en-GB" sz="2000" dirty="0"/>
              <a:t>If there are no numbers involved, its not quantitative</a:t>
            </a:r>
          </a:p>
          <a:p>
            <a:pPr>
              <a:spcBef>
                <a:spcPts val="0"/>
              </a:spcBef>
              <a:spcAft>
                <a:spcPts val="200"/>
              </a:spcAft>
            </a:pPr>
            <a:r>
              <a:rPr lang="en-GB" sz="2000" dirty="0"/>
              <a:t>Some types of research lend themselves better to quant approaches than others</a:t>
            </a:r>
          </a:p>
          <a:p>
            <a:endParaRPr lang="en-US" sz="1700" dirty="0"/>
          </a:p>
        </p:txBody>
      </p:sp>
      <p:pic>
        <p:nvPicPr>
          <p:cNvPr id="10" name="Picture 9" descr="Icon&#10;&#10;Description automatically generated">
            <a:extLst>
              <a:ext uri="{FF2B5EF4-FFF2-40B4-BE49-F238E27FC236}">
                <a16:creationId xmlns:a16="http://schemas.microsoft.com/office/drawing/2014/main" id="{633E3B91-E281-4A4A-8159-2004C3E4A0BC}"/>
              </a:ext>
            </a:extLst>
          </p:cNvPr>
          <p:cNvPicPr>
            <a:picLocks noChangeAspect="1"/>
          </p:cNvPicPr>
          <p:nvPr/>
        </p:nvPicPr>
        <p:blipFill>
          <a:blip r:embed="rId2"/>
          <a:stretch>
            <a:fillRect/>
          </a:stretch>
        </p:blipFill>
        <p:spPr>
          <a:xfrm>
            <a:off x="7176492" y="1705977"/>
            <a:ext cx="4802596" cy="4268976"/>
          </a:xfrm>
          <a:prstGeom prst="rect">
            <a:avLst/>
          </a:prstGeom>
        </p:spPr>
      </p:pic>
      <p:sp>
        <p:nvSpPr>
          <p:cNvPr id="19" name="Freeform: Shape 18">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66593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7C798B-1F0D-A76F-B638-2A4D9B52D585}"/>
              </a:ext>
            </a:extLst>
          </p:cNvPr>
          <p:cNvSpPr>
            <a:spLocks noGrp="1"/>
          </p:cNvSpPr>
          <p:nvPr>
            <p:ph type="title"/>
          </p:nvPr>
        </p:nvSpPr>
        <p:spPr>
          <a:xfrm>
            <a:off x="630936" y="640080"/>
            <a:ext cx="4818888" cy="1481328"/>
          </a:xfrm>
        </p:spPr>
        <p:txBody>
          <a:bodyPr anchor="b">
            <a:normAutofit/>
          </a:bodyPr>
          <a:lstStyle/>
          <a:p>
            <a:r>
              <a:rPr lang="en-GB" sz="5000">
                <a:latin typeface="+mj-lt"/>
              </a:rPr>
              <a:t>Quantitative data</a:t>
            </a:r>
            <a:br>
              <a:rPr lang="en-US" sz="5000">
                <a:latin typeface="+mj-lt"/>
              </a:rPr>
            </a:br>
            <a:endParaRPr lang="en-US" sz="5000"/>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58D52C-2D35-51B1-91F7-7C77C3C74C20}"/>
              </a:ext>
            </a:extLst>
          </p:cNvPr>
          <p:cNvSpPr>
            <a:spLocks noGrp="1"/>
          </p:cNvSpPr>
          <p:nvPr>
            <p:ph idx="1"/>
          </p:nvPr>
        </p:nvSpPr>
        <p:spPr>
          <a:xfrm>
            <a:off x="630935" y="2660903"/>
            <a:ext cx="5465065" cy="4197097"/>
          </a:xfrm>
        </p:spPr>
        <p:txBody>
          <a:bodyPr anchor="t">
            <a:normAutofit/>
          </a:bodyPr>
          <a:lstStyle/>
          <a:p>
            <a:r>
              <a:rPr lang="en-GB" sz="2400" dirty="0"/>
              <a:t>Data sources include</a:t>
            </a:r>
          </a:p>
          <a:p>
            <a:pPr lvl="1"/>
            <a:r>
              <a:rPr lang="en-GB" dirty="0"/>
              <a:t>Surveys where there are a large number of respondents (</a:t>
            </a:r>
            <a:r>
              <a:rPr lang="en-GB" dirty="0" err="1"/>
              <a:t>esp</a:t>
            </a:r>
            <a:r>
              <a:rPr lang="en-GB" dirty="0"/>
              <a:t> where you have used a Likert scale) </a:t>
            </a:r>
          </a:p>
          <a:p>
            <a:pPr lvl="1"/>
            <a:r>
              <a:rPr lang="en-GB" dirty="0"/>
              <a:t>Observations (counts of numbers and/or coding data into numbers)</a:t>
            </a:r>
          </a:p>
          <a:p>
            <a:pPr lvl="1"/>
            <a:r>
              <a:rPr lang="en-GB" dirty="0"/>
              <a:t>Secondary data (government data; SATs scores etc)</a:t>
            </a:r>
          </a:p>
          <a:p>
            <a:r>
              <a:rPr lang="en-GB" sz="2400" dirty="0"/>
              <a:t>Analysis techniques include hypothesis testing, repeated measures,  correlations and cluster analysis, </a:t>
            </a:r>
            <a:endParaRPr lang="en-US" sz="2400" dirty="0"/>
          </a:p>
          <a:p>
            <a:endParaRPr lang="en-US" sz="2000" dirty="0"/>
          </a:p>
        </p:txBody>
      </p:sp>
      <p:pic>
        <p:nvPicPr>
          <p:cNvPr id="4" name="Picture 3" descr="Diagram&#10;&#10;Description automatically generated">
            <a:extLst>
              <a:ext uri="{FF2B5EF4-FFF2-40B4-BE49-F238E27FC236}">
                <a16:creationId xmlns:a16="http://schemas.microsoft.com/office/drawing/2014/main" id="{B102DD26-572F-1008-09D5-3F65BB4B176D}"/>
              </a:ext>
            </a:extLst>
          </p:cNvPr>
          <p:cNvPicPr>
            <a:picLocks noChangeAspect="1"/>
          </p:cNvPicPr>
          <p:nvPr/>
        </p:nvPicPr>
        <p:blipFill>
          <a:blip r:embed="rId2"/>
          <a:stretch>
            <a:fillRect/>
          </a:stretch>
        </p:blipFill>
        <p:spPr>
          <a:xfrm>
            <a:off x="6872130" y="969221"/>
            <a:ext cx="4818889" cy="3517788"/>
          </a:xfrm>
          <a:prstGeom prst="rect">
            <a:avLst/>
          </a:prstGeom>
        </p:spPr>
      </p:pic>
    </p:spTree>
    <p:extLst>
      <p:ext uri="{BB962C8B-B14F-4D97-AF65-F5344CB8AC3E}">
        <p14:creationId xmlns:p14="http://schemas.microsoft.com/office/powerpoint/2010/main" val="2836230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897DEB4-4A88-4293-A935-9B25506C1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BE42BC3-6707-4CBF-9386-048B994A4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886" y="0"/>
            <a:ext cx="7538114" cy="6858000"/>
          </a:xfrm>
          <a:custGeom>
            <a:avLst/>
            <a:gdLst>
              <a:gd name="connsiteX0" fmla="*/ 366246 w 7538114"/>
              <a:gd name="connsiteY0" fmla="*/ 0 h 6858000"/>
              <a:gd name="connsiteX1" fmla="*/ 2830292 w 7538114"/>
              <a:gd name="connsiteY1" fmla="*/ 0 h 6858000"/>
              <a:gd name="connsiteX2" fmla="*/ 3903260 w 7538114"/>
              <a:gd name="connsiteY2" fmla="*/ 0 h 6858000"/>
              <a:gd name="connsiteX3" fmla="*/ 4597266 w 7538114"/>
              <a:gd name="connsiteY3" fmla="*/ 0 h 6858000"/>
              <a:gd name="connsiteX4" fmla="*/ 7192370 w 7538114"/>
              <a:gd name="connsiteY4" fmla="*/ 0 h 6858000"/>
              <a:gd name="connsiteX5" fmla="*/ 7538114 w 7538114"/>
              <a:gd name="connsiteY5" fmla="*/ 0 h 6858000"/>
              <a:gd name="connsiteX6" fmla="*/ 7538114 w 7538114"/>
              <a:gd name="connsiteY6" fmla="*/ 6858000 h 6858000"/>
              <a:gd name="connsiteX7" fmla="*/ 7192370 w 7538114"/>
              <a:gd name="connsiteY7" fmla="*/ 6858000 h 6858000"/>
              <a:gd name="connsiteX8" fmla="*/ 4597266 w 7538114"/>
              <a:gd name="connsiteY8" fmla="*/ 6858000 h 6858000"/>
              <a:gd name="connsiteX9" fmla="*/ 3903260 w 7538114"/>
              <a:gd name="connsiteY9" fmla="*/ 6858000 h 6858000"/>
              <a:gd name="connsiteX10" fmla="*/ 2830292 w 7538114"/>
              <a:gd name="connsiteY10" fmla="*/ 6858000 h 6858000"/>
              <a:gd name="connsiteX11" fmla="*/ 170314 w 7538114"/>
              <a:gd name="connsiteY11" fmla="*/ 6858000 h 6858000"/>
              <a:gd name="connsiteX12" fmla="*/ 170341 w 7538114"/>
              <a:gd name="connsiteY12" fmla="*/ 6857759 h 6858000"/>
              <a:gd name="connsiteX13" fmla="*/ 173485 w 7538114"/>
              <a:gd name="connsiteY13" fmla="*/ 6852129 h 6858000"/>
              <a:gd name="connsiteX14" fmla="*/ 167544 w 7538114"/>
              <a:gd name="connsiteY14" fmla="*/ 6830335 h 6858000"/>
              <a:gd name="connsiteX15" fmla="*/ 163472 w 7538114"/>
              <a:gd name="connsiteY15" fmla="*/ 6796707 h 6858000"/>
              <a:gd name="connsiteX16" fmla="*/ 160535 w 7538114"/>
              <a:gd name="connsiteY16" fmla="*/ 6780725 h 6858000"/>
              <a:gd name="connsiteX17" fmla="*/ 162318 w 7538114"/>
              <a:gd name="connsiteY17" fmla="*/ 6767829 h 6858000"/>
              <a:gd name="connsiteX18" fmla="*/ 162771 w 7538114"/>
              <a:gd name="connsiteY18" fmla="*/ 6694444 h 6858000"/>
              <a:gd name="connsiteX19" fmla="*/ 165604 w 7538114"/>
              <a:gd name="connsiteY19" fmla="*/ 6677569 h 6858000"/>
              <a:gd name="connsiteX20" fmla="*/ 171255 w 7538114"/>
              <a:gd name="connsiteY20" fmla="*/ 6669571 h 6858000"/>
              <a:gd name="connsiteX21" fmla="*/ 169240 w 7538114"/>
              <a:gd name="connsiteY21" fmla="*/ 6663304 h 6858000"/>
              <a:gd name="connsiteX22" fmla="*/ 169039 w 7538114"/>
              <a:gd name="connsiteY22" fmla="*/ 6618916 h 6858000"/>
              <a:gd name="connsiteX23" fmla="*/ 168392 w 7538114"/>
              <a:gd name="connsiteY23" fmla="*/ 6589960 h 6858000"/>
              <a:gd name="connsiteX24" fmla="*/ 160636 w 7538114"/>
              <a:gd name="connsiteY24" fmla="*/ 6588200 h 6858000"/>
              <a:gd name="connsiteX25" fmla="*/ 157872 w 7538114"/>
              <a:gd name="connsiteY25" fmla="*/ 6562416 h 6858000"/>
              <a:gd name="connsiteX26" fmla="*/ 162851 w 7538114"/>
              <a:gd name="connsiteY26" fmla="*/ 6534939 h 6858000"/>
              <a:gd name="connsiteX27" fmla="*/ 162153 w 7538114"/>
              <a:gd name="connsiteY27" fmla="*/ 6502552 h 6858000"/>
              <a:gd name="connsiteX28" fmla="*/ 161821 w 7538114"/>
              <a:gd name="connsiteY28" fmla="*/ 6483172 h 6858000"/>
              <a:gd name="connsiteX29" fmla="*/ 154586 w 7538114"/>
              <a:gd name="connsiteY29" fmla="*/ 6432309 h 6858000"/>
              <a:gd name="connsiteX30" fmla="*/ 127078 w 7538114"/>
              <a:gd name="connsiteY30" fmla="*/ 6349783 h 6858000"/>
              <a:gd name="connsiteX31" fmla="*/ 123181 w 7538114"/>
              <a:gd name="connsiteY31" fmla="*/ 6323872 h 6858000"/>
              <a:gd name="connsiteX32" fmla="*/ 124767 w 7538114"/>
              <a:gd name="connsiteY32" fmla="*/ 6319343 h 6858000"/>
              <a:gd name="connsiteX33" fmla="*/ 108246 w 7538114"/>
              <a:gd name="connsiteY33" fmla="*/ 6190348 h 6858000"/>
              <a:gd name="connsiteX34" fmla="*/ 107279 w 7538114"/>
              <a:gd name="connsiteY34" fmla="*/ 6167269 h 6858000"/>
              <a:gd name="connsiteX35" fmla="*/ 107883 w 7538114"/>
              <a:gd name="connsiteY35" fmla="*/ 6149986 h 6858000"/>
              <a:gd name="connsiteX36" fmla="*/ 102380 w 7538114"/>
              <a:gd name="connsiteY36" fmla="*/ 6108622 h 6858000"/>
              <a:gd name="connsiteX37" fmla="*/ 90314 w 7538114"/>
              <a:gd name="connsiteY37" fmla="*/ 6041155 h 6858000"/>
              <a:gd name="connsiteX38" fmla="*/ 88409 w 7538114"/>
              <a:gd name="connsiteY38" fmla="*/ 6026587 h 6858000"/>
              <a:gd name="connsiteX39" fmla="*/ 89403 w 7538114"/>
              <a:gd name="connsiteY39" fmla="*/ 6013265 h 6858000"/>
              <a:gd name="connsiteX40" fmla="*/ 91927 w 7538114"/>
              <a:gd name="connsiteY40" fmla="*/ 6009478 h 6858000"/>
              <a:gd name="connsiteX41" fmla="*/ 91302 w 7538114"/>
              <a:gd name="connsiteY41" fmla="*/ 6001336 h 6858000"/>
              <a:gd name="connsiteX42" fmla="*/ 91687 w 7538114"/>
              <a:gd name="connsiteY42" fmla="*/ 5999003 h 6858000"/>
              <a:gd name="connsiteX43" fmla="*/ 93336 w 7538114"/>
              <a:gd name="connsiteY43" fmla="*/ 5985795 h 6858000"/>
              <a:gd name="connsiteX44" fmla="*/ 83190 w 7538114"/>
              <a:gd name="connsiteY44" fmla="*/ 5961758 h 6858000"/>
              <a:gd name="connsiteX45" fmla="*/ 81952 w 7538114"/>
              <a:gd name="connsiteY45" fmla="*/ 5928761 h 6858000"/>
              <a:gd name="connsiteX46" fmla="*/ 67420 w 7538114"/>
              <a:gd name="connsiteY46" fmla="*/ 5787247 h 6858000"/>
              <a:gd name="connsiteX47" fmla="*/ 50760 w 7538114"/>
              <a:gd name="connsiteY47" fmla="*/ 5710700 h 6858000"/>
              <a:gd name="connsiteX48" fmla="*/ 42956 w 7538114"/>
              <a:gd name="connsiteY48" fmla="*/ 5641754 h 6858000"/>
              <a:gd name="connsiteX49" fmla="*/ 29695 w 7538114"/>
              <a:gd name="connsiteY49" fmla="*/ 5602326 h 6858000"/>
              <a:gd name="connsiteX50" fmla="*/ 18841 w 7538114"/>
              <a:gd name="connsiteY50" fmla="*/ 5570885 h 6858000"/>
              <a:gd name="connsiteX51" fmla="*/ 9977 w 7538114"/>
              <a:gd name="connsiteY51" fmla="*/ 5543492 h 6858000"/>
              <a:gd name="connsiteX52" fmla="*/ 5255 w 7538114"/>
              <a:gd name="connsiteY52" fmla="*/ 5531024 h 6858000"/>
              <a:gd name="connsiteX53" fmla="*/ 5447 w 7538114"/>
              <a:gd name="connsiteY53" fmla="*/ 5527845 h 6858000"/>
              <a:gd name="connsiteX54" fmla="*/ 0 w 7538114"/>
              <a:gd name="connsiteY54" fmla="*/ 5507724 h 6858000"/>
              <a:gd name="connsiteX55" fmla="*/ 435 w 7538114"/>
              <a:gd name="connsiteY55" fmla="*/ 5507045 h 6858000"/>
              <a:gd name="connsiteX56" fmla="*/ 1128 w 7538114"/>
              <a:gd name="connsiteY56" fmla="*/ 5499619 h 6858000"/>
              <a:gd name="connsiteX57" fmla="*/ 1291 w 7538114"/>
              <a:gd name="connsiteY57" fmla="*/ 5486342 h 6858000"/>
              <a:gd name="connsiteX58" fmla="*/ 7976 w 7538114"/>
              <a:gd name="connsiteY58" fmla="*/ 5450755 h 6858000"/>
              <a:gd name="connsiteX59" fmla="*/ 2355 w 7538114"/>
              <a:gd name="connsiteY59" fmla="*/ 5429732 h 6858000"/>
              <a:gd name="connsiteX60" fmla="*/ 1499 w 7538114"/>
              <a:gd name="connsiteY60" fmla="*/ 5370432 h 6858000"/>
              <a:gd name="connsiteX61" fmla="*/ 11483 w 7538114"/>
              <a:gd name="connsiteY61" fmla="*/ 5308330 h 6858000"/>
              <a:gd name="connsiteX62" fmla="*/ 12793 w 7538114"/>
              <a:gd name="connsiteY62" fmla="*/ 5246026 h 6858000"/>
              <a:gd name="connsiteX63" fmla="*/ 12525 w 7538114"/>
              <a:gd name="connsiteY63" fmla="*/ 5223468 h 6858000"/>
              <a:gd name="connsiteX64" fmla="*/ 15322 w 7538114"/>
              <a:gd name="connsiteY64" fmla="*/ 5183258 h 6858000"/>
              <a:gd name="connsiteX65" fmla="*/ 18633 w 7538114"/>
              <a:gd name="connsiteY65" fmla="*/ 5164842 h 6858000"/>
              <a:gd name="connsiteX66" fmla="*/ 18428 w 7538114"/>
              <a:gd name="connsiteY66" fmla="*/ 5164034 h 6858000"/>
              <a:gd name="connsiteX67" fmla="*/ 19854 w 7538114"/>
              <a:gd name="connsiteY67" fmla="*/ 5162388 h 6858000"/>
              <a:gd name="connsiteX68" fmla="*/ 20514 w 7538114"/>
              <a:gd name="connsiteY68" fmla="*/ 5158981 h 6858000"/>
              <a:gd name="connsiteX69" fmla="*/ 20089 w 7538114"/>
              <a:gd name="connsiteY69" fmla="*/ 5149681 h 6858000"/>
              <a:gd name="connsiteX70" fmla="*/ 19561 w 7538114"/>
              <a:gd name="connsiteY70" fmla="*/ 5146183 h 6858000"/>
              <a:gd name="connsiteX71" fmla="*/ 19571 w 7538114"/>
              <a:gd name="connsiteY71" fmla="*/ 5141065 h 6858000"/>
              <a:gd name="connsiteX72" fmla="*/ 19690 w 7538114"/>
              <a:gd name="connsiteY72" fmla="*/ 5140937 h 6858000"/>
              <a:gd name="connsiteX73" fmla="*/ 19471 w 7538114"/>
              <a:gd name="connsiteY73" fmla="*/ 5136144 h 6858000"/>
              <a:gd name="connsiteX74" fmla="*/ 16918 w 7538114"/>
              <a:gd name="connsiteY74" fmla="*/ 5112689 h 6858000"/>
              <a:gd name="connsiteX75" fmla="*/ 28071 w 7538114"/>
              <a:gd name="connsiteY75" fmla="*/ 5081696 h 6858000"/>
              <a:gd name="connsiteX76" fmla="*/ 30005 w 7538114"/>
              <a:gd name="connsiteY76" fmla="*/ 5068879 h 6858000"/>
              <a:gd name="connsiteX77" fmla="*/ 31661 w 7538114"/>
              <a:gd name="connsiteY77" fmla="*/ 5062033 h 6858000"/>
              <a:gd name="connsiteX78" fmla="*/ 32169 w 7538114"/>
              <a:gd name="connsiteY78" fmla="*/ 5061608 h 6858000"/>
              <a:gd name="connsiteX79" fmla="*/ 27436 w 7538114"/>
              <a:gd name="connsiteY79" fmla="*/ 5021480 h 6858000"/>
              <a:gd name="connsiteX80" fmla="*/ 26614 w 7538114"/>
              <a:gd name="connsiteY80" fmla="*/ 5013906 h 6858000"/>
              <a:gd name="connsiteX81" fmla="*/ 25056 w 7538114"/>
              <a:gd name="connsiteY81" fmla="*/ 5011767 h 6858000"/>
              <a:gd name="connsiteX82" fmla="*/ 24513 w 7538114"/>
              <a:gd name="connsiteY82" fmla="*/ 5000592 h 6858000"/>
              <a:gd name="connsiteX83" fmla="*/ 24951 w 7538114"/>
              <a:gd name="connsiteY83" fmla="*/ 4999307 h 6858000"/>
              <a:gd name="connsiteX84" fmla="*/ 22644 w 7538114"/>
              <a:gd name="connsiteY84" fmla="*/ 4990090 h 6858000"/>
              <a:gd name="connsiteX85" fmla="*/ 18465 w 7538114"/>
              <a:gd name="connsiteY85" fmla="*/ 4982366 h 6858000"/>
              <a:gd name="connsiteX86" fmla="*/ 20888 w 7538114"/>
              <a:gd name="connsiteY86" fmla="*/ 4887310 h 6858000"/>
              <a:gd name="connsiteX87" fmla="*/ 15781 w 7538114"/>
              <a:gd name="connsiteY87" fmla="*/ 4807298 h 6858000"/>
              <a:gd name="connsiteX88" fmla="*/ 19649 w 7538114"/>
              <a:gd name="connsiteY88" fmla="*/ 4779990 h 6858000"/>
              <a:gd name="connsiteX89" fmla="*/ 21858 w 7538114"/>
              <a:gd name="connsiteY89" fmla="*/ 4664237 h 6858000"/>
              <a:gd name="connsiteX90" fmla="*/ 13583 w 7538114"/>
              <a:gd name="connsiteY90" fmla="*/ 4598607 h 6858000"/>
              <a:gd name="connsiteX91" fmla="*/ 7118 w 7538114"/>
              <a:gd name="connsiteY91" fmla="*/ 4546768 h 6858000"/>
              <a:gd name="connsiteX92" fmla="*/ 14555 w 7538114"/>
              <a:gd name="connsiteY92" fmla="*/ 4522182 h 6858000"/>
              <a:gd name="connsiteX93" fmla="*/ 17290 w 7538114"/>
              <a:gd name="connsiteY93" fmla="*/ 4509768 h 6858000"/>
              <a:gd name="connsiteX94" fmla="*/ 17421 w 7538114"/>
              <a:gd name="connsiteY94" fmla="*/ 4494586 h 6858000"/>
              <a:gd name="connsiteX95" fmla="*/ 18193 w 7538114"/>
              <a:gd name="connsiteY95" fmla="*/ 4440649 h 6858000"/>
              <a:gd name="connsiteX96" fmla="*/ 16616 w 7538114"/>
              <a:gd name="connsiteY96" fmla="*/ 4431853 h 6858000"/>
              <a:gd name="connsiteX97" fmla="*/ 19246 w 7538114"/>
              <a:gd name="connsiteY97" fmla="*/ 4403141 h 6858000"/>
              <a:gd name="connsiteX98" fmla="*/ 19623 w 7538114"/>
              <a:gd name="connsiteY98" fmla="*/ 4356631 h 6858000"/>
              <a:gd name="connsiteX99" fmla="*/ 20293 w 7538114"/>
              <a:gd name="connsiteY99" fmla="*/ 4339937 h 6858000"/>
              <a:gd name="connsiteX100" fmla="*/ 18752 w 7538114"/>
              <a:gd name="connsiteY100" fmla="*/ 4331435 h 6858000"/>
              <a:gd name="connsiteX101" fmla="*/ 24901 w 7538114"/>
              <a:gd name="connsiteY101" fmla="*/ 4320990 h 6858000"/>
              <a:gd name="connsiteX102" fmla="*/ 23734 w 7538114"/>
              <a:gd name="connsiteY102" fmla="*/ 4309111 h 6858000"/>
              <a:gd name="connsiteX103" fmla="*/ 29040 w 7538114"/>
              <a:gd name="connsiteY103" fmla="*/ 4263489 h 6858000"/>
              <a:gd name="connsiteX104" fmla="*/ 29429 w 7538114"/>
              <a:gd name="connsiteY104" fmla="*/ 4258775 h 6858000"/>
              <a:gd name="connsiteX105" fmla="*/ 33702 w 7538114"/>
              <a:gd name="connsiteY105" fmla="*/ 4248512 h 6858000"/>
              <a:gd name="connsiteX106" fmla="*/ 37356 w 7538114"/>
              <a:gd name="connsiteY106" fmla="*/ 4228644 h 6858000"/>
              <a:gd name="connsiteX107" fmla="*/ 50107 w 7538114"/>
              <a:gd name="connsiteY107" fmla="*/ 4193665 h 6858000"/>
              <a:gd name="connsiteX108" fmla="*/ 56192 w 7538114"/>
              <a:gd name="connsiteY108" fmla="*/ 4173105 h 6858000"/>
              <a:gd name="connsiteX109" fmla="*/ 61800 w 7538114"/>
              <a:gd name="connsiteY109" fmla="*/ 4159194 h 6858000"/>
              <a:gd name="connsiteX110" fmla="*/ 69720 w 7538114"/>
              <a:gd name="connsiteY110" fmla="*/ 4118135 h 6858000"/>
              <a:gd name="connsiteX111" fmla="*/ 80190 w 7538114"/>
              <a:gd name="connsiteY111" fmla="*/ 4047713 h 6858000"/>
              <a:gd name="connsiteX112" fmla="*/ 96666 w 7538114"/>
              <a:gd name="connsiteY112" fmla="*/ 3980780 h 6858000"/>
              <a:gd name="connsiteX113" fmla="*/ 107651 w 7538114"/>
              <a:gd name="connsiteY113" fmla="*/ 3941872 h 6858000"/>
              <a:gd name="connsiteX114" fmla="*/ 118444 w 7538114"/>
              <a:gd name="connsiteY114" fmla="*/ 3897465 h 6858000"/>
              <a:gd name="connsiteX115" fmla="*/ 134545 w 7538114"/>
              <a:gd name="connsiteY115" fmla="*/ 3811132 h 6858000"/>
              <a:gd name="connsiteX116" fmla="*/ 145381 w 7538114"/>
              <a:gd name="connsiteY116" fmla="*/ 3746540 h 6858000"/>
              <a:gd name="connsiteX117" fmla="*/ 146587 w 7538114"/>
              <a:gd name="connsiteY117" fmla="*/ 3670275 h 6858000"/>
              <a:gd name="connsiteX118" fmla="*/ 165690 w 7538114"/>
              <a:gd name="connsiteY118" fmla="*/ 3580981 h 6858000"/>
              <a:gd name="connsiteX119" fmla="*/ 163175 w 7538114"/>
              <a:gd name="connsiteY119" fmla="*/ 3570960 h 6858000"/>
              <a:gd name="connsiteX120" fmla="*/ 162665 w 7538114"/>
              <a:gd name="connsiteY120" fmla="*/ 3560693 h 6858000"/>
              <a:gd name="connsiteX121" fmla="*/ 163299 w 7538114"/>
              <a:gd name="connsiteY121" fmla="*/ 3559743 h 6858000"/>
              <a:gd name="connsiteX122" fmla="*/ 164777 w 7538114"/>
              <a:gd name="connsiteY122" fmla="*/ 3548721 h 6858000"/>
              <a:gd name="connsiteX123" fmla="*/ 163708 w 7538114"/>
              <a:gd name="connsiteY123" fmla="*/ 3545693 h 6858000"/>
              <a:gd name="connsiteX124" fmla="*/ 164286 w 7538114"/>
              <a:gd name="connsiteY124" fmla="*/ 3537938 h 6858000"/>
              <a:gd name="connsiteX125" fmla="*/ 164247 w 7538114"/>
              <a:gd name="connsiteY125" fmla="*/ 3522141 h 6858000"/>
              <a:gd name="connsiteX126" fmla="*/ 165343 w 7538114"/>
              <a:gd name="connsiteY126" fmla="*/ 3519672 h 6858000"/>
              <a:gd name="connsiteX127" fmla="*/ 167001 w 7538114"/>
              <a:gd name="connsiteY127" fmla="*/ 3496604 h 6858000"/>
              <a:gd name="connsiteX128" fmla="*/ 167547 w 7538114"/>
              <a:gd name="connsiteY128" fmla="*/ 3496517 h 6858000"/>
              <a:gd name="connsiteX129" fmla="*/ 170301 w 7538114"/>
              <a:gd name="connsiteY129" fmla="*/ 3491023 h 6858000"/>
              <a:gd name="connsiteX130" fmla="*/ 174371 w 7538114"/>
              <a:gd name="connsiteY130" fmla="*/ 3479998 h 6858000"/>
              <a:gd name="connsiteX131" fmla="*/ 190228 w 7538114"/>
              <a:gd name="connsiteY131" fmla="*/ 3457434 h 6858000"/>
              <a:gd name="connsiteX132" fmla="*/ 192016 w 7538114"/>
              <a:gd name="connsiteY132" fmla="*/ 3433411 h 6858000"/>
              <a:gd name="connsiteX133" fmla="*/ 192663 w 7538114"/>
              <a:gd name="connsiteY133" fmla="*/ 3428691 h 6858000"/>
              <a:gd name="connsiteX134" fmla="*/ 192793 w 7538114"/>
              <a:gd name="connsiteY134" fmla="*/ 3428643 h 6858000"/>
              <a:gd name="connsiteX135" fmla="*/ 193710 w 7538114"/>
              <a:gd name="connsiteY135" fmla="*/ 3423760 h 6858000"/>
              <a:gd name="connsiteX136" fmla="*/ 193839 w 7538114"/>
              <a:gd name="connsiteY136" fmla="*/ 3420085 h 6858000"/>
              <a:gd name="connsiteX137" fmla="*/ 195094 w 7538114"/>
              <a:gd name="connsiteY137" fmla="*/ 3410930 h 6858000"/>
              <a:gd name="connsiteX138" fmla="*/ 196311 w 7538114"/>
              <a:gd name="connsiteY138" fmla="*/ 3408092 h 6858000"/>
              <a:gd name="connsiteX139" fmla="*/ 197928 w 7538114"/>
              <a:gd name="connsiteY139" fmla="*/ 3407419 h 6858000"/>
              <a:gd name="connsiteX140" fmla="*/ 197881 w 7538114"/>
              <a:gd name="connsiteY140" fmla="*/ 3406520 h 6858000"/>
              <a:gd name="connsiteX141" fmla="*/ 204222 w 7538114"/>
              <a:gd name="connsiteY141" fmla="*/ 3391015 h 6858000"/>
              <a:gd name="connsiteX142" fmla="*/ 213950 w 7538114"/>
              <a:gd name="connsiteY142" fmla="*/ 3354361 h 6858000"/>
              <a:gd name="connsiteX143" fmla="*/ 217699 w 7538114"/>
              <a:gd name="connsiteY143" fmla="*/ 3332639 h 6858000"/>
              <a:gd name="connsiteX144" fmla="*/ 229963 w 7538114"/>
              <a:gd name="connsiteY144" fmla="*/ 3273935 h 6858000"/>
              <a:gd name="connsiteX145" fmla="*/ 243785 w 7538114"/>
              <a:gd name="connsiteY145" fmla="*/ 3215621 h 6858000"/>
              <a:gd name="connsiteX146" fmla="*/ 259175 w 7538114"/>
              <a:gd name="connsiteY146" fmla="*/ 3189909 h 6858000"/>
              <a:gd name="connsiteX147" fmla="*/ 259988 w 7538114"/>
              <a:gd name="connsiteY147" fmla="*/ 3186579 h 6858000"/>
              <a:gd name="connsiteX148" fmla="*/ 259980 w 7538114"/>
              <a:gd name="connsiteY148" fmla="*/ 3177264 h 6858000"/>
              <a:gd name="connsiteX149" fmla="*/ 259609 w 7538114"/>
              <a:gd name="connsiteY149" fmla="*/ 3173723 h 6858000"/>
              <a:gd name="connsiteX150" fmla="*/ 259848 w 7538114"/>
              <a:gd name="connsiteY150" fmla="*/ 3168622 h 6858000"/>
              <a:gd name="connsiteX151" fmla="*/ 259971 w 7538114"/>
              <a:gd name="connsiteY151" fmla="*/ 3168508 h 6858000"/>
              <a:gd name="connsiteX152" fmla="*/ 259966 w 7538114"/>
              <a:gd name="connsiteY152" fmla="*/ 3163706 h 6858000"/>
              <a:gd name="connsiteX153" fmla="*/ 258467 w 7538114"/>
              <a:gd name="connsiteY153" fmla="*/ 3140064 h 6858000"/>
              <a:gd name="connsiteX154" fmla="*/ 270990 w 7538114"/>
              <a:gd name="connsiteY154" fmla="*/ 3110288 h 6858000"/>
              <a:gd name="connsiteX155" fmla="*/ 273494 w 7538114"/>
              <a:gd name="connsiteY155" fmla="*/ 3097704 h 6858000"/>
              <a:gd name="connsiteX156" fmla="*/ 275456 w 7538114"/>
              <a:gd name="connsiteY156" fmla="*/ 3091047 h 6858000"/>
              <a:gd name="connsiteX157" fmla="*/ 275980 w 7538114"/>
              <a:gd name="connsiteY157" fmla="*/ 3090672 h 6858000"/>
              <a:gd name="connsiteX158" fmla="*/ 274486 w 7538114"/>
              <a:gd name="connsiteY158" fmla="*/ 3068004 h 6858000"/>
              <a:gd name="connsiteX159" fmla="*/ 275226 w 7538114"/>
              <a:gd name="connsiteY159" fmla="*/ 3065087 h 6858000"/>
              <a:gd name="connsiteX160" fmla="*/ 273050 w 7538114"/>
              <a:gd name="connsiteY160" fmla="*/ 3050191 h 6858000"/>
              <a:gd name="connsiteX161" fmla="*/ 272566 w 7538114"/>
              <a:gd name="connsiteY161" fmla="*/ 3042559 h 6858000"/>
              <a:gd name="connsiteX162" fmla="*/ 271107 w 7538114"/>
              <a:gd name="connsiteY162" fmla="*/ 3040271 h 6858000"/>
              <a:gd name="connsiteX163" fmla="*/ 271065 w 7538114"/>
              <a:gd name="connsiteY163" fmla="*/ 3029072 h 6858000"/>
              <a:gd name="connsiteX164" fmla="*/ 271558 w 7538114"/>
              <a:gd name="connsiteY164" fmla="*/ 3027835 h 6858000"/>
              <a:gd name="connsiteX165" fmla="*/ 268717 w 7538114"/>
              <a:gd name="connsiteY165" fmla="*/ 2964245 h 6858000"/>
              <a:gd name="connsiteX166" fmla="*/ 272511 w 7538114"/>
              <a:gd name="connsiteY166" fmla="*/ 2915772 h 6858000"/>
              <a:gd name="connsiteX167" fmla="*/ 270356 w 7538114"/>
              <a:gd name="connsiteY167" fmla="*/ 2825842 h 6858000"/>
              <a:gd name="connsiteX168" fmla="*/ 273897 w 7538114"/>
              <a:gd name="connsiteY168" fmla="*/ 2734957 h 6858000"/>
              <a:gd name="connsiteX169" fmla="*/ 274458 w 7538114"/>
              <a:gd name="connsiteY169" fmla="*/ 2636572 h 6858000"/>
              <a:gd name="connsiteX170" fmla="*/ 279157 w 7538114"/>
              <a:gd name="connsiteY170" fmla="*/ 2604260 h 6858000"/>
              <a:gd name="connsiteX171" fmla="*/ 288131 w 7538114"/>
              <a:gd name="connsiteY171" fmla="*/ 2582747 h 6858000"/>
              <a:gd name="connsiteX172" fmla="*/ 282516 w 7538114"/>
              <a:gd name="connsiteY172" fmla="*/ 2478755 h 6858000"/>
              <a:gd name="connsiteX173" fmla="*/ 287359 w 7538114"/>
              <a:gd name="connsiteY173" fmla="*/ 2451804 h 6858000"/>
              <a:gd name="connsiteX174" fmla="*/ 289577 w 7538114"/>
              <a:gd name="connsiteY174" fmla="*/ 2408801 h 6858000"/>
              <a:gd name="connsiteX175" fmla="*/ 293203 w 7538114"/>
              <a:gd name="connsiteY175" fmla="*/ 2392670 h 6858000"/>
              <a:gd name="connsiteX176" fmla="*/ 304183 w 7538114"/>
              <a:gd name="connsiteY176" fmla="*/ 2330165 h 6858000"/>
              <a:gd name="connsiteX177" fmla="*/ 310900 w 7538114"/>
              <a:gd name="connsiteY177" fmla="*/ 2276363 h 6858000"/>
              <a:gd name="connsiteX178" fmla="*/ 303909 w 7538114"/>
              <a:gd name="connsiteY178" fmla="*/ 2236310 h 6858000"/>
              <a:gd name="connsiteX179" fmla="*/ 306187 w 7538114"/>
              <a:gd name="connsiteY179" fmla="*/ 2232984 h 6858000"/>
              <a:gd name="connsiteX180" fmla="*/ 307158 w 7538114"/>
              <a:gd name="connsiteY180" fmla="*/ 2205763 h 6858000"/>
              <a:gd name="connsiteX181" fmla="*/ 304860 w 7538114"/>
              <a:gd name="connsiteY181" fmla="*/ 2145703 h 6858000"/>
              <a:gd name="connsiteX182" fmla="*/ 304273 w 7538114"/>
              <a:gd name="connsiteY182" fmla="*/ 2092533 h 6858000"/>
              <a:gd name="connsiteX183" fmla="*/ 301642 w 7538114"/>
              <a:gd name="connsiteY183" fmla="*/ 2057359 h 6858000"/>
              <a:gd name="connsiteX184" fmla="*/ 306736 w 7538114"/>
              <a:gd name="connsiteY184" fmla="*/ 2016105 h 6858000"/>
              <a:gd name="connsiteX185" fmla="*/ 316234 w 7538114"/>
              <a:gd name="connsiteY185" fmla="*/ 1983129 h 6858000"/>
              <a:gd name="connsiteX186" fmla="*/ 318238 w 7538114"/>
              <a:gd name="connsiteY186" fmla="*/ 1956745 h 6858000"/>
              <a:gd name="connsiteX187" fmla="*/ 311341 w 7538114"/>
              <a:gd name="connsiteY187" fmla="*/ 1950160 h 6858000"/>
              <a:gd name="connsiteX188" fmla="*/ 323556 w 7538114"/>
              <a:gd name="connsiteY188" fmla="*/ 1879546 h 6858000"/>
              <a:gd name="connsiteX189" fmla="*/ 326085 w 7538114"/>
              <a:gd name="connsiteY189" fmla="*/ 1854893 h 6858000"/>
              <a:gd name="connsiteX190" fmla="*/ 335058 w 7538114"/>
              <a:gd name="connsiteY190" fmla="*/ 1787684 h 6858000"/>
              <a:gd name="connsiteX191" fmla="*/ 345620 w 7538114"/>
              <a:gd name="connsiteY191" fmla="*/ 1720464 h 6858000"/>
              <a:gd name="connsiteX192" fmla="*/ 360760 w 7538114"/>
              <a:gd name="connsiteY192" fmla="*/ 1681196 h 6858000"/>
              <a:gd name="connsiteX193" fmla="*/ 368483 w 7538114"/>
              <a:gd name="connsiteY193" fmla="*/ 1625881 h 6858000"/>
              <a:gd name="connsiteX194" fmla="*/ 371077 w 7538114"/>
              <a:gd name="connsiteY194" fmla="*/ 1616704 h 6858000"/>
              <a:gd name="connsiteX195" fmla="*/ 383008 w 7538114"/>
              <a:gd name="connsiteY195" fmla="*/ 1551493 h 6858000"/>
              <a:gd name="connsiteX196" fmla="*/ 384834 w 7538114"/>
              <a:gd name="connsiteY196" fmla="*/ 1475233 h 6858000"/>
              <a:gd name="connsiteX197" fmla="*/ 418371 w 7538114"/>
              <a:gd name="connsiteY197" fmla="*/ 1380155 h 6858000"/>
              <a:gd name="connsiteX198" fmla="*/ 469641 w 7538114"/>
              <a:gd name="connsiteY198" fmla="*/ 1210871 h 6858000"/>
              <a:gd name="connsiteX199" fmla="*/ 489701 w 7538114"/>
              <a:gd name="connsiteY199" fmla="*/ 1028427 h 6858000"/>
              <a:gd name="connsiteX200" fmla="*/ 486354 w 7538114"/>
              <a:gd name="connsiteY200" fmla="*/ 980383 h 6858000"/>
              <a:gd name="connsiteX201" fmla="*/ 479762 w 7538114"/>
              <a:gd name="connsiteY201" fmla="*/ 839699 h 6858000"/>
              <a:gd name="connsiteX202" fmla="*/ 445664 w 7538114"/>
              <a:gd name="connsiteY202" fmla="*/ 696545 h 6858000"/>
              <a:gd name="connsiteX203" fmla="*/ 440047 w 7538114"/>
              <a:gd name="connsiteY203" fmla="*/ 606615 h 6858000"/>
              <a:gd name="connsiteX204" fmla="*/ 431225 w 7538114"/>
              <a:gd name="connsiteY204" fmla="*/ 563889 h 6858000"/>
              <a:gd name="connsiteX205" fmla="*/ 430803 w 7538114"/>
              <a:gd name="connsiteY205" fmla="*/ 534294 h 6858000"/>
              <a:gd name="connsiteX206" fmla="*/ 429777 w 7538114"/>
              <a:gd name="connsiteY206" fmla="*/ 516548 h 6858000"/>
              <a:gd name="connsiteX207" fmla="*/ 415090 w 7538114"/>
              <a:gd name="connsiteY207" fmla="*/ 485808 h 6858000"/>
              <a:gd name="connsiteX208" fmla="*/ 410499 w 7538114"/>
              <a:gd name="connsiteY208" fmla="*/ 369873 h 6858000"/>
              <a:gd name="connsiteX209" fmla="*/ 425314 w 7538114"/>
              <a:gd name="connsiteY209" fmla="*/ 259180 h 6858000"/>
              <a:gd name="connsiteX210" fmla="*/ 383240 w 7538114"/>
              <a:gd name="connsiteY210" fmla="*/ 94173 h 6858000"/>
              <a:gd name="connsiteX211" fmla="*/ 379938 w 7538114"/>
              <a:gd name="connsiteY211" fmla="*/ 77267 h 6858000"/>
              <a:gd name="connsiteX212" fmla="*/ 373430 w 7538114"/>
              <a:gd name="connsiteY212" fmla="*/ 3885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Lst>
            <a:rect l="l" t="t" r="r" b="b"/>
            <a:pathLst>
              <a:path w="7538114" h="6858000">
                <a:moveTo>
                  <a:pt x="366246" y="0"/>
                </a:moveTo>
                <a:lnTo>
                  <a:pt x="2830292" y="0"/>
                </a:lnTo>
                <a:lnTo>
                  <a:pt x="3903260" y="0"/>
                </a:lnTo>
                <a:lnTo>
                  <a:pt x="4597266" y="0"/>
                </a:lnTo>
                <a:lnTo>
                  <a:pt x="7192370" y="0"/>
                </a:lnTo>
                <a:lnTo>
                  <a:pt x="7538114" y="0"/>
                </a:lnTo>
                <a:lnTo>
                  <a:pt x="7538114" y="6858000"/>
                </a:lnTo>
                <a:lnTo>
                  <a:pt x="7192370" y="6858000"/>
                </a:lnTo>
                <a:lnTo>
                  <a:pt x="4597266" y="6858000"/>
                </a:lnTo>
                <a:lnTo>
                  <a:pt x="3903260" y="6858000"/>
                </a:lnTo>
                <a:lnTo>
                  <a:pt x="2830292" y="6858000"/>
                </a:lnTo>
                <a:lnTo>
                  <a:pt x="170314" y="6858000"/>
                </a:lnTo>
                <a:cubicBezTo>
                  <a:pt x="170323" y="6857920"/>
                  <a:pt x="170332" y="6857839"/>
                  <a:pt x="170341" y="6857759"/>
                </a:cubicBezTo>
                <a:lnTo>
                  <a:pt x="173485" y="6852129"/>
                </a:lnTo>
                <a:lnTo>
                  <a:pt x="167544" y="6830335"/>
                </a:lnTo>
                <a:cubicBezTo>
                  <a:pt x="165474" y="6819600"/>
                  <a:pt x="164100" y="6808301"/>
                  <a:pt x="163472" y="6796707"/>
                </a:cubicBezTo>
                <a:cubicBezTo>
                  <a:pt x="167658" y="6794106"/>
                  <a:pt x="161711" y="6785006"/>
                  <a:pt x="160535" y="6780725"/>
                </a:cubicBezTo>
                <a:cubicBezTo>
                  <a:pt x="163268" y="6780680"/>
                  <a:pt x="164578" y="6771195"/>
                  <a:pt x="162318" y="6767829"/>
                </a:cubicBezTo>
                <a:cubicBezTo>
                  <a:pt x="152545" y="6697090"/>
                  <a:pt x="178083" y="6736894"/>
                  <a:pt x="162771" y="6694444"/>
                </a:cubicBezTo>
                <a:cubicBezTo>
                  <a:pt x="161971" y="6687342"/>
                  <a:pt x="163342" y="6682014"/>
                  <a:pt x="165604" y="6677569"/>
                </a:cubicBezTo>
                <a:lnTo>
                  <a:pt x="171255" y="6669571"/>
                </a:lnTo>
                <a:lnTo>
                  <a:pt x="169240" y="6663304"/>
                </a:lnTo>
                <a:cubicBezTo>
                  <a:pt x="169082" y="6639651"/>
                  <a:pt x="174873" y="6632678"/>
                  <a:pt x="169039" y="6618916"/>
                </a:cubicBezTo>
                <a:cubicBezTo>
                  <a:pt x="181164" y="6598580"/>
                  <a:pt x="170248" y="6605428"/>
                  <a:pt x="168392" y="6589960"/>
                </a:cubicBezTo>
                <a:cubicBezTo>
                  <a:pt x="165975" y="6577758"/>
                  <a:pt x="161323" y="6600160"/>
                  <a:pt x="160636" y="6588200"/>
                </a:cubicBezTo>
                <a:cubicBezTo>
                  <a:pt x="163766" y="6575263"/>
                  <a:pt x="154044" y="6575871"/>
                  <a:pt x="157872" y="6562416"/>
                </a:cubicBezTo>
                <a:cubicBezTo>
                  <a:pt x="165196" y="6565685"/>
                  <a:pt x="156453" y="6535866"/>
                  <a:pt x="162851" y="6534939"/>
                </a:cubicBezTo>
                <a:cubicBezTo>
                  <a:pt x="153702" y="6523511"/>
                  <a:pt x="164973" y="6517769"/>
                  <a:pt x="162153" y="6502552"/>
                </a:cubicBezTo>
                <a:cubicBezTo>
                  <a:pt x="158692" y="6495386"/>
                  <a:pt x="158098" y="6490216"/>
                  <a:pt x="161821" y="6483172"/>
                </a:cubicBezTo>
                <a:cubicBezTo>
                  <a:pt x="144969" y="6450162"/>
                  <a:pt x="161066" y="6463202"/>
                  <a:pt x="154586" y="6432309"/>
                </a:cubicBezTo>
                <a:cubicBezTo>
                  <a:pt x="147771" y="6405695"/>
                  <a:pt x="143349" y="6375524"/>
                  <a:pt x="127078" y="6349783"/>
                </a:cubicBezTo>
                <a:cubicBezTo>
                  <a:pt x="122468" y="6345058"/>
                  <a:pt x="120723" y="6333456"/>
                  <a:pt x="123181" y="6323872"/>
                </a:cubicBezTo>
                <a:cubicBezTo>
                  <a:pt x="123604" y="6322225"/>
                  <a:pt x="124138" y="6320698"/>
                  <a:pt x="124767" y="6319343"/>
                </a:cubicBezTo>
                <a:cubicBezTo>
                  <a:pt x="122278" y="6297089"/>
                  <a:pt x="111161" y="6215694"/>
                  <a:pt x="108246" y="6190348"/>
                </a:cubicBezTo>
                <a:cubicBezTo>
                  <a:pt x="114169" y="6188296"/>
                  <a:pt x="103482" y="6175479"/>
                  <a:pt x="107279" y="6167269"/>
                </a:cubicBezTo>
                <a:cubicBezTo>
                  <a:pt x="110610" y="6161389"/>
                  <a:pt x="108145" y="6156128"/>
                  <a:pt x="107883" y="6149986"/>
                </a:cubicBezTo>
                <a:cubicBezTo>
                  <a:pt x="110502" y="6141894"/>
                  <a:pt x="105773" y="6115502"/>
                  <a:pt x="102380" y="6108622"/>
                </a:cubicBezTo>
                <a:cubicBezTo>
                  <a:pt x="90593" y="6092179"/>
                  <a:pt x="99346" y="6054816"/>
                  <a:pt x="90314" y="6041155"/>
                </a:cubicBezTo>
                <a:cubicBezTo>
                  <a:pt x="88990" y="6036198"/>
                  <a:pt x="88454" y="6031348"/>
                  <a:pt x="88409" y="6026587"/>
                </a:cubicBezTo>
                <a:lnTo>
                  <a:pt x="89403" y="6013265"/>
                </a:lnTo>
                <a:lnTo>
                  <a:pt x="91927" y="6009478"/>
                </a:lnTo>
                <a:lnTo>
                  <a:pt x="91302" y="6001336"/>
                </a:lnTo>
                <a:cubicBezTo>
                  <a:pt x="91431" y="6000558"/>
                  <a:pt x="91559" y="5999781"/>
                  <a:pt x="91687" y="5999003"/>
                </a:cubicBezTo>
                <a:cubicBezTo>
                  <a:pt x="92431" y="5994547"/>
                  <a:pt x="93080" y="5990148"/>
                  <a:pt x="93336" y="5985795"/>
                </a:cubicBezTo>
                <a:cubicBezTo>
                  <a:pt x="80676" y="5991520"/>
                  <a:pt x="93430" y="5949705"/>
                  <a:pt x="83190" y="5961758"/>
                </a:cubicBezTo>
                <a:cubicBezTo>
                  <a:pt x="82399" y="5938832"/>
                  <a:pt x="72862" y="5956319"/>
                  <a:pt x="81952" y="5928761"/>
                </a:cubicBezTo>
                <a:cubicBezTo>
                  <a:pt x="79324" y="5899676"/>
                  <a:pt x="72619" y="5823590"/>
                  <a:pt x="67420" y="5787247"/>
                </a:cubicBezTo>
                <a:cubicBezTo>
                  <a:pt x="53530" y="5750058"/>
                  <a:pt x="57730" y="5736292"/>
                  <a:pt x="50760" y="5710700"/>
                </a:cubicBezTo>
                <a:cubicBezTo>
                  <a:pt x="47368" y="5660911"/>
                  <a:pt x="30723" y="5663675"/>
                  <a:pt x="42956" y="5641754"/>
                </a:cubicBezTo>
                <a:cubicBezTo>
                  <a:pt x="39970" y="5608358"/>
                  <a:pt x="24769" y="5637338"/>
                  <a:pt x="29695" y="5602326"/>
                </a:cubicBezTo>
                <a:cubicBezTo>
                  <a:pt x="27700" y="5601239"/>
                  <a:pt x="20274" y="5573144"/>
                  <a:pt x="18841" y="5570885"/>
                </a:cubicBezTo>
                <a:lnTo>
                  <a:pt x="9977" y="5543492"/>
                </a:lnTo>
                <a:lnTo>
                  <a:pt x="5255" y="5531024"/>
                </a:lnTo>
                <a:lnTo>
                  <a:pt x="5447" y="5527845"/>
                </a:lnTo>
                <a:lnTo>
                  <a:pt x="0" y="5507724"/>
                </a:lnTo>
                <a:lnTo>
                  <a:pt x="435" y="5507045"/>
                </a:lnTo>
                <a:cubicBezTo>
                  <a:pt x="1286" y="5505065"/>
                  <a:pt x="1681" y="5502734"/>
                  <a:pt x="1128" y="5499619"/>
                </a:cubicBezTo>
                <a:cubicBezTo>
                  <a:pt x="9450" y="5498516"/>
                  <a:pt x="3652" y="5495435"/>
                  <a:pt x="1291" y="5486342"/>
                </a:cubicBezTo>
                <a:cubicBezTo>
                  <a:pt x="13688" y="5482600"/>
                  <a:pt x="2464" y="5460320"/>
                  <a:pt x="7976" y="5450755"/>
                </a:cubicBezTo>
                <a:cubicBezTo>
                  <a:pt x="5962" y="5444157"/>
                  <a:pt x="4058" y="5437113"/>
                  <a:pt x="2355" y="5429732"/>
                </a:cubicBezTo>
                <a:lnTo>
                  <a:pt x="1499" y="5370432"/>
                </a:lnTo>
                <a:lnTo>
                  <a:pt x="11483" y="5308330"/>
                </a:lnTo>
                <a:cubicBezTo>
                  <a:pt x="11701" y="5285359"/>
                  <a:pt x="15408" y="5265468"/>
                  <a:pt x="12793" y="5246026"/>
                </a:cubicBezTo>
                <a:cubicBezTo>
                  <a:pt x="15678" y="5238129"/>
                  <a:pt x="16842" y="5230685"/>
                  <a:pt x="12525" y="5223468"/>
                </a:cubicBezTo>
                <a:cubicBezTo>
                  <a:pt x="13966" y="5202031"/>
                  <a:pt x="20131" y="5196842"/>
                  <a:pt x="15322" y="5183258"/>
                </a:cubicBezTo>
                <a:cubicBezTo>
                  <a:pt x="25294" y="5171214"/>
                  <a:pt x="21488" y="5170502"/>
                  <a:pt x="18633" y="5164842"/>
                </a:cubicBezTo>
                <a:cubicBezTo>
                  <a:pt x="18565" y="5164573"/>
                  <a:pt x="18496" y="5164303"/>
                  <a:pt x="18428" y="5164034"/>
                </a:cubicBezTo>
                <a:lnTo>
                  <a:pt x="19854" y="5162388"/>
                </a:lnTo>
                <a:lnTo>
                  <a:pt x="20514" y="5158981"/>
                </a:lnTo>
                <a:lnTo>
                  <a:pt x="20089" y="5149681"/>
                </a:lnTo>
                <a:lnTo>
                  <a:pt x="19561" y="5146183"/>
                </a:lnTo>
                <a:cubicBezTo>
                  <a:pt x="19336" y="5143774"/>
                  <a:pt x="19361" y="5142173"/>
                  <a:pt x="19571" y="5141065"/>
                </a:cubicBezTo>
                <a:lnTo>
                  <a:pt x="19690" y="5140937"/>
                </a:lnTo>
                <a:cubicBezTo>
                  <a:pt x="19617" y="5139339"/>
                  <a:pt x="19544" y="5137742"/>
                  <a:pt x="19471" y="5136144"/>
                </a:cubicBezTo>
                <a:cubicBezTo>
                  <a:pt x="18832" y="5128055"/>
                  <a:pt x="17958" y="5120182"/>
                  <a:pt x="16918" y="5112689"/>
                </a:cubicBezTo>
                <a:cubicBezTo>
                  <a:pt x="23464" y="5106353"/>
                  <a:pt x="15733" y="5078666"/>
                  <a:pt x="28071" y="5081696"/>
                </a:cubicBezTo>
                <a:cubicBezTo>
                  <a:pt x="27036" y="5071588"/>
                  <a:pt x="21912" y="5065475"/>
                  <a:pt x="30005" y="5068879"/>
                </a:cubicBezTo>
                <a:cubicBezTo>
                  <a:pt x="29897" y="5065551"/>
                  <a:pt x="30585" y="5063501"/>
                  <a:pt x="31661" y="5062033"/>
                </a:cubicBezTo>
                <a:lnTo>
                  <a:pt x="32169" y="5061608"/>
                </a:lnTo>
                <a:lnTo>
                  <a:pt x="27436" y="5021480"/>
                </a:lnTo>
                <a:lnTo>
                  <a:pt x="26614" y="5013906"/>
                </a:lnTo>
                <a:lnTo>
                  <a:pt x="25056" y="5011767"/>
                </a:lnTo>
                <a:cubicBezTo>
                  <a:pt x="24110" y="5009457"/>
                  <a:pt x="23701" y="5006147"/>
                  <a:pt x="24513" y="5000592"/>
                </a:cubicBezTo>
                <a:lnTo>
                  <a:pt x="24951" y="4999307"/>
                </a:lnTo>
                <a:lnTo>
                  <a:pt x="22644" y="4990090"/>
                </a:lnTo>
                <a:cubicBezTo>
                  <a:pt x="21579" y="4987122"/>
                  <a:pt x="20222" y="4984494"/>
                  <a:pt x="18465" y="4982366"/>
                </a:cubicBezTo>
                <a:cubicBezTo>
                  <a:pt x="27858" y="4950984"/>
                  <a:pt x="19264" y="4921373"/>
                  <a:pt x="20888" y="4887310"/>
                </a:cubicBezTo>
                <a:cubicBezTo>
                  <a:pt x="17563" y="4848813"/>
                  <a:pt x="18386" y="4829570"/>
                  <a:pt x="15781" y="4807298"/>
                </a:cubicBezTo>
                <a:cubicBezTo>
                  <a:pt x="15634" y="4803627"/>
                  <a:pt x="14440" y="4773874"/>
                  <a:pt x="19649" y="4779990"/>
                </a:cubicBezTo>
                <a:cubicBezTo>
                  <a:pt x="18744" y="4746827"/>
                  <a:pt x="22869" y="4698305"/>
                  <a:pt x="21858" y="4664237"/>
                </a:cubicBezTo>
                <a:cubicBezTo>
                  <a:pt x="34232" y="4642340"/>
                  <a:pt x="11268" y="4621318"/>
                  <a:pt x="13583" y="4598607"/>
                </a:cubicBezTo>
                <a:cubicBezTo>
                  <a:pt x="2193" y="4604819"/>
                  <a:pt x="19974" y="4548010"/>
                  <a:pt x="7118" y="4546768"/>
                </a:cubicBezTo>
                <a:lnTo>
                  <a:pt x="14555" y="4522182"/>
                </a:lnTo>
                <a:lnTo>
                  <a:pt x="17290" y="4509768"/>
                </a:lnTo>
                <a:cubicBezTo>
                  <a:pt x="17884" y="4505118"/>
                  <a:pt x="18021" y="4500115"/>
                  <a:pt x="17421" y="4494586"/>
                </a:cubicBezTo>
                <a:cubicBezTo>
                  <a:pt x="12327" y="4480984"/>
                  <a:pt x="18571" y="4459805"/>
                  <a:pt x="18193" y="4440649"/>
                </a:cubicBezTo>
                <a:lnTo>
                  <a:pt x="16616" y="4431853"/>
                </a:lnTo>
                <a:lnTo>
                  <a:pt x="19246" y="4403141"/>
                </a:lnTo>
                <a:cubicBezTo>
                  <a:pt x="19372" y="4387638"/>
                  <a:pt x="19497" y="4372134"/>
                  <a:pt x="19623" y="4356631"/>
                </a:cubicBezTo>
                <a:cubicBezTo>
                  <a:pt x="19508" y="4349062"/>
                  <a:pt x="15847" y="4339045"/>
                  <a:pt x="20293" y="4339937"/>
                </a:cubicBezTo>
                <a:lnTo>
                  <a:pt x="18752" y="4331435"/>
                </a:lnTo>
                <a:cubicBezTo>
                  <a:pt x="19520" y="4328277"/>
                  <a:pt x="24070" y="4324711"/>
                  <a:pt x="24901" y="4320990"/>
                </a:cubicBezTo>
                <a:lnTo>
                  <a:pt x="23734" y="4309111"/>
                </a:lnTo>
                <a:cubicBezTo>
                  <a:pt x="24423" y="4299527"/>
                  <a:pt x="28090" y="4271878"/>
                  <a:pt x="29040" y="4263489"/>
                </a:cubicBezTo>
                <a:cubicBezTo>
                  <a:pt x="29169" y="4261918"/>
                  <a:pt x="29300" y="4260346"/>
                  <a:pt x="29429" y="4258775"/>
                </a:cubicBezTo>
                <a:lnTo>
                  <a:pt x="33702" y="4248512"/>
                </a:lnTo>
                <a:cubicBezTo>
                  <a:pt x="36933" y="4241044"/>
                  <a:pt x="39109" y="4235167"/>
                  <a:pt x="37356" y="4228644"/>
                </a:cubicBezTo>
                <a:cubicBezTo>
                  <a:pt x="41530" y="4217526"/>
                  <a:pt x="53227" y="4209759"/>
                  <a:pt x="50107" y="4193665"/>
                </a:cubicBezTo>
                <a:cubicBezTo>
                  <a:pt x="55406" y="4198550"/>
                  <a:pt x="50749" y="4175793"/>
                  <a:pt x="56192" y="4173105"/>
                </a:cubicBezTo>
                <a:cubicBezTo>
                  <a:pt x="60575" y="4171863"/>
                  <a:pt x="60184" y="4164671"/>
                  <a:pt x="61800" y="4159194"/>
                </a:cubicBezTo>
                <a:cubicBezTo>
                  <a:pt x="66276" y="4155290"/>
                  <a:pt x="70363" y="4127730"/>
                  <a:pt x="69720" y="4118135"/>
                </a:cubicBezTo>
                <a:cubicBezTo>
                  <a:pt x="65265" y="4091091"/>
                  <a:pt x="83289" y="4069336"/>
                  <a:pt x="80190" y="4047713"/>
                </a:cubicBezTo>
                <a:cubicBezTo>
                  <a:pt x="84682" y="4020435"/>
                  <a:pt x="92089" y="3998420"/>
                  <a:pt x="96666" y="3980780"/>
                </a:cubicBezTo>
                <a:cubicBezTo>
                  <a:pt x="98580" y="3977851"/>
                  <a:pt x="106155" y="3945259"/>
                  <a:pt x="107651" y="3941872"/>
                </a:cubicBezTo>
                <a:cubicBezTo>
                  <a:pt x="111761" y="3922504"/>
                  <a:pt x="112043" y="3930219"/>
                  <a:pt x="118444" y="3897465"/>
                </a:cubicBezTo>
                <a:cubicBezTo>
                  <a:pt x="124996" y="3869981"/>
                  <a:pt x="127657" y="3841768"/>
                  <a:pt x="134545" y="3811132"/>
                </a:cubicBezTo>
                <a:cubicBezTo>
                  <a:pt x="143817" y="3778601"/>
                  <a:pt x="141464" y="3759343"/>
                  <a:pt x="145381" y="3746540"/>
                </a:cubicBezTo>
                <a:cubicBezTo>
                  <a:pt x="156739" y="3719637"/>
                  <a:pt x="147664" y="3711291"/>
                  <a:pt x="146587" y="3670275"/>
                </a:cubicBezTo>
                <a:cubicBezTo>
                  <a:pt x="154134" y="3638754"/>
                  <a:pt x="151397" y="3605028"/>
                  <a:pt x="165690" y="3580981"/>
                </a:cubicBezTo>
                <a:cubicBezTo>
                  <a:pt x="164433" y="3577837"/>
                  <a:pt x="163639" y="3574469"/>
                  <a:pt x="163175" y="3570960"/>
                </a:cubicBezTo>
                <a:lnTo>
                  <a:pt x="162665" y="3560693"/>
                </a:lnTo>
                <a:lnTo>
                  <a:pt x="163299" y="3559743"/>
                </a:lnTo>
                <a:cubicBezTo>
                  <a:pt x="165039" y="3554949"/>
                  <a:pt x="165246" y="3551528"/>
                  <a:pt x="164777" y="3548721"/>
                </a:cubicBezTo>
                <a:lnTo>
                  <a:pt x="163708" y="3545693"/>
                </a:lnTo>
                <a:lnTo>
                  <a:pt x="164286" y="3537938"/>
                </a:lnTo>
                <a:cubicBezTo>
                  <a:pt x="164273" y="3532672"/>
                  <a:pt x="164261" y="3527407"/>
                  <a:pt x="164247" y="3522141"/>
                </a:cubicBezTo>
                <a:lnTo>
                  <a:pt x="165343" y="3519672"/>
                </a:lnTo>
                <a:lnTo>
                  <a:pt x="167001" y="3496604"/>
                </a:lnTo>
                <a:lnTo>
                  <a:pt x="167547" y="3496517"/>
                </a:lnTo>
                <a:cubicBezTo>
                  <a:pt x="168811" y="3495796"/>
                  <a:pt x="169814" y="3494272"/>
                  <a:pt x="170301" y="3491023"/>
                </a:cubicBezTo>
                <a:cubicBezTo>
                  <a:pt x="177219" y="3499391"/>
                  <a:pt x="173541" y="3490314"/>
                  <a:pt x="174371" y="3479998"/>
                </a:cubicBezTo>
                <a:cubicBezTo>
                  <a:pt x="185299" y="3490692"/>
                  <a:pt x="183023" y="3459350"/>
                  <a:pt x="190228" y="3457434"/>
                </a:cubicBezTo>
                <a:cubicBezTo>
                  <a:pt x="190591" y="3449617"/>
                  <a:pt x="191174" y="3441542"/>
                  <a:pt x="192016" y="3433411"/>
                </a:cubicBezTo>
                <a:lnTo>
                  <a:pt x="192663" y="3428691"/>
                </a:lnTo>
                <a:cubicBezTo>
                  <a:pt x="192706" y="3428676"/>
                  <a:pt x="192750" y="3428659"/>
                  <a:pt x="192793" y="3428643"/>
                </a:cubicBezTo>
                <a:cubicBezTo>
                  <a:pt x="193186" y="3427720"/>
                  <a:pt x="193494" y="3426206"/>
                  <a:pt x="193710" y="3423760"/>
                </a:cubicBezTo>
                <a:cubicBezTo>
                  <a:pt x="193753" y="3422535"/>
                  <a:pt x="193797" y="3421310"/>
                  <a:pt x="193839" y="3420085"/>
                </a:cubicBezTo>
                <a:lnTo>
                  <a:pt x="195094" y="3410930"/>
                </a:lnTo>
                <a:lnTo>
                  <a:pt x="196311" y="3408092"/>
                </a:lnTo>
                <a:lnTo>
                  <a:pt x="197928" y="3407419"/>
                </a:lnTo>
                <a:cubicBezTo>
                  <a:pt x="197912" y="3407119"/>
                  <a:pt x="197897" y="3406820"/>
                  <a:pt x="197881" y="3406520"/>
                </a:cubicBezTo>
                <a:cubicBezTo>
                  <a:pt x="196231" y="3399306"/>
                  <a:pt x="192821" y="3396220"/>
                  <a:pt x="204222" y="3391015"/>
                </a:cubicBezTo>
                <a:cubicBezTo>
                  <a:pt x="202162" y="3374996"/>
                  <a:pt x="208811" y="3373934"/>
                  <a:pt x="213950" y="3354361"/>
                </a:cubicBezTo>
                <a:cubicBezTo>
                  <a:pt x="211218" y="3344737"/>
                  <a:pt x="213619" y="3338360"/>
                  <a:pt x="217699" y="3332639"/>
                </a:cubicBezTo>
                <a:cubicBezTo>
                  <a:pt x="218717" y="3312409"/>
                  <a:pt x="225688" y="3295747"/>
                  <a:pt x="229963" y="3273935"/>
                </a:cubicBezTo>
                <a:cubicBezTo>
                  <a:pt x="228293" y="3248488"/>
                  <a:pt x="239257" y="3238943"/>
                  <a:pt x="243785" y="3215621"/>
                </a:cubicBezTo>
                <a:cubicBezTo>
                  <a:pt x="237893" y="3192522"/>
                  <a:pt x="253940" y="3201000"/>
                  <a:pt x="259175" y="3189909"/>
                </a:cubicBezTo>
                <a:lnTo>
                  <a:pt x="259988" y="3186579"/>
                </a:lnTo>
                <a:lnTo>
                  <a:pt x="259980" y="3177264"/>
                </a:lnTo>
                <a:lnTo>
                  <a:pt x="259609" y="3173723"/>
                </a:lnTo>
                <a:cubicBezTo>
                  <a:pt x="259490" y="3171299"/>
                  <a:pt x="259588" y="3169704"/>
                  <a:pt x="259848" y="3168622"/>
                </a:cubicBezTo>
                <a:lnTo>
                  <a:pt x="259971" y="3168508"/>
                </a:lnTo>
                <a:cubicBezTo>
                  <a:pt x="259969" y="3166907"/>
                  <a:pt x="259968" y="3165307"/>
                  <a:pt x="259966" y="3163706"/>
                </a:cubicBezTo>
                <a:cubicBezTo>
                  <a:pt x="259691" y="3155577"/>
                  <a:pt x="259171" y="3147642"/>
                  <a:pt x="258467" y="3140064"/>
                </a:cubicBezTo>
                <a:cubicBezTo>
                  <a:pt x="265286" y="3134408"/>
                  <a:pt x="258805" y="3106027"/>
                  <a:pt x="270990" y="3110288"/>
                </a:cubicBezTo>
                <a:cubicBezTo>
                  <a:pt x="270407" y="3100106"/>
                  <a:pt x="265565" y="3093497"/>
                  <a:pt x="273494" y="3097704"/>
                </a:cubicBezTo>
                <a:cubicBezTo>
                  <a:pt x="273534" y="3094376"/>
                  <a:pt x="274313" y="3092401"/>
                  <a:pt x="275456" y="3091047"/>
                </a:cubicBezTo>
                <a:lnTo>
                  <a:pt x="275980" y="3090672"/>
                </a:lnTo>
                <a:lnTo>
                  <a:pt x="274486" y="3068004"/>
                </a:lnTo>
                <a:lnTo>
                  <a:pt x="275226" y="3065087"/>
                </a:lnTo>
                <a:lnTo>
                  <a:pt x="273050" y="3050191"/>
                </a:lnTo>
                <a:cubicBezTo>
                  <a:pt x="272889" y="3047647"/>
                  <a:pt x="272728" y="3045103"/>
                  <a:pt x="272566" y="3042559"/>
                </a:cubicBezTo>
                <a:lnTo>
                  <a:pt x="271107" y="3040271"/>
                </a:lnTo>
                <a:cubicBezTo>
                  <a:pt x="270265" y="3037872"/>
                  <a:pt x="270006" y="3034528"/>
                  <a:pt x="271065" y="3029072"/>
                </a:cubicBezTo>
                <a:lnTo>
                  <a:pt x="271558" y="3027835"/>
                </a:lnTo>
                <a:cubicBezTo>
                  <a:pt x="270688" y="3024705"/>
                  <a:pt x="268559" y="2982922"/>
                  <a:pt x="268717" y="2964245"/>
                </a:cubicBezTo>
                <a:cubicBezTo>
                  <a:pt x="279502" y="2933904"/>
                  <a:pt x="269365" y="2949568"/>
                  <a:pt x="272511" y="2915772"/>
                </a:cubicBezTo>
                <a:cubicBezTo>
                  <a:pt x="272017" y="2877552"/>
                  <a:pt x="270125" y="2850992"/>
                  <a:pt x="270356" y="2825842"/>
                </a:cubicBezTo>
                <a:cubicBezTo>
                  <a:pt x="269433" y="2814032"/>
                  <a:pt x="268938" y="2727859"/>
                  <a:pt x="273897" y="2734957"/>
                </a:cubicBezTo>
                <a:cubicBezTo>
                  <a:pt x="264242" y="2698391"/>
                  <a:pt x="277769" y="2677127"/>
                  <a:pt x="274458" y="2636572"/>
                </a:cubicBezTo>
                <a:cubicBezTo>
                  <a:pt x="287792" y="2615986"/>
                  <a:pt x="275829" y="2626668"/>
                  <a:pt x="279157" y="2604260"/>
                </a:cubicBezTo>
                <a:cubicBezTo>
                  <a:pt x="279270" y="2587221"/>
                  <a:pt x="288019" y="2599786"/>
                  <a:pt x="288131" y="2582747"/>
                </a:cubicBezTo>
                <a:cubicBezTo>
                  <a:pt x="260352" y="2545890"/>
                  <a:pt x="290145" y="2525479"/>
                  <a:pt x="282516" y="2478755"/>
                </a:cubicBezTo>
                <a:lnTo>
                  <a:pt x="287359" y="2451804"/>
                </a:lnTo>
                <a:cubicBezTo>
                  <a:pt x="285426" y="2443087"/>
                  <a:pt x="285710" y="2414879"/>
                  <a:pt x="289577" y="2408801"/>
                </a:cubicBezTo>
                <a:cubicBezTo>
                  <a:pt x="290424" y="2402768"/>
                  <a:pt x="289064" y="2396183"/>
                  <a:pt x="293203" y="2392670"/>
                </a:cubicBezTo>
                <a:cubicBezTo>
                  <a:pt x="295637" y="2379564"/>
                  <a:pt x="301233" y="2349549"/>
                  <a:pt x="304183" y="2330165"/>
                </a:cubicBezTo>
                <a:cubicBezTo>
                  <a:pt x="298973" y="2319718"/>
                  <a:pt x="309550" y="2303314"/>
                  <a:pt x="310900" y="2276363"/>
                </a:cubicBezTo>
                <a:cubicBezTo>
                  <a:pt x="304874" y="2264930"/>
                  <a:pt x="311891" y="2258198"/>
                  <a:pt x="303909" y="2236310"/>
                </a:cubicBezTo>
                <a:cubicBezTo>
                  <a:pt x="304734" y="2235412"/>
                  <a:pt x="305502" y="2234293"/>
                  <a:pt x="306187" y="2232984"/>
                </a:cubicBezTo>
                <a:cubicBezTo>
                  <a:pt x="310170" y="2225381"/>
                  <a:pt x="310605" y="2213194"/>
                  <a:pt x="307158" y="2205763"/>
                </a:cubicBezTo>
                <a:cubicBezTo>
                  <a:pt x="296601" y="2170883"/>
                  <a:pt x="306474" y="2175442"/>
                  <a:pt x="304860" y="2145703"/>
                </a:cubicBezTo>
                <a:cubicBezTo>
                  <a:pt x="304314" y="2112090"/>
                  <a:pt x="314083" y="2134724"/>
                  <a:pt x="304273" y="2092533"/>
                </a:cubicBezTo>
                <a:cubicBezTo>
                  <a:pt x="308983" y="2088154"/>
                  <a:pt x="303590" y="2066396"/>
                  <a:pt x="301642" y="2057359"/>
                </a:cubicBezTo>
                <a:cubicBezTo>
                  <a:pt x="301720" y="2041038"/>
                  <a:pt x="313213" y="2032807"/>
                  <a:pt x="306736" y="2016105"/>
                </a:cubicBezTo>
                <a:cubicBezTo>
                  <a:pt x="312847" y="2019262"/>
                  <a:pt x="310007" y="1975377"/>
                  <a:pt x="316234" y="1983129"/>
                </a:cubicBezTo>
                <a:cubicBezTo>
                  <a:pt x="322177" y="1972692"/>
                  <a:pt x="313034" y="1967129"/>
                  <a:pt x="318238" y="1956745"/>
                </a:cubicBezTo>
                <a:cubicBezTo>
                  <a:pt x="319718" y="1944884"/>
                  <a:pt x="311423" y="1963350"/>
                  <a:pt x="311341" y="1950160"/>
                </a:cubicBezTo>
                <a:lnTo>
                  <a:pt x="323556" y="1879546"/>
                </a:lnTo>
                <a:cubicBezTo>
                  <a:pt x="320263" y="1869846"/>
                  <a:pt x="322312" y="1862247"/>
                  <a:pt x="326085" y="1854893"/>
                </a:cubicBezTo>
                <a:cubicBezTo>
                  <a:pt x="325955" y="1832625"/>
                  <a:pt x="332007" y="1812578"/>
                  <a:pt x="335058" y="1787684"/>
                </a:cubicBezTo>
                <a:cubicBezTo>
                  <a:pt x="331933" y="1760490"/>
                  <a:pt x="342400" y="1747069"/>
                  <a:pt x="345620" y="1720464"/>
                </a:cubicBezTo>
                <a:cubicBezTo>
                  <a:pt x="337355" y="1693643"/>
                  <a:pt x="360215" y="1703686"/>
                  <a:pt x="360760" y="1681196"/>
                </a:cubicBezTo>
                <a:cubicBezTo>
                  <a:pt x="353923" y="1644243"/>
                  <a:pt x="368449" y="1682451"/>
                  <a:pt x="368483" y="1625881"/>
                </a:cubicBezTo>
                <a:cubicBezTo>
                  <a:pt x="367181" y="1622619"/>
                  <a:pt x="369088" y="1615868"/>
                  <a:pt x="371077" y="1616704"/>
                </a:cubicBezTo>
                <a:cubicBezTo>
                  <a:pt x="371005" y="1604306"/>
                  <a:pt x="384453" y="1569256"/>
                  <a:pt x="383008" y="1551493"/>
                </a:cubicBezTo>
                <a:cubicBezTo>
                  <a:pt x="390598" y="1517303"/>
                  <a:pt x="381821" y="1500132"/>
                  <a:pt x="384834" y="1475233"/>
                </a:cubicBezTo>
                <a:cubicBezTo>
                  <a:pt x="393221" y="1446677"/>
                  <a:pt x="400498" y="1430031"/>
                  <a:pt x="418371" y="1380155"/>
                </a:cubicBezTo>
                <a:lnTo>
                  <a:pt x="469641" y="1210871"/>
                </a:lnTo>
                <a:cubicBezTo>
                  <a:pt x="507460" y="1148093"/>
                  <a:pt x="486915" y="1066841"/>
                  <a:pt x="489701" y="1028427"/>
                </a:cubicBezTo>
                <a:cubicBezTo>
                  <a:pt x="478454" y="1012506"/>
                  <a:pt x="490925" y="999600"/>
                  <a:pt x="486354" y="980383"/>
                </a:cubicBezTo>
                <a:cubicBezTo>
                  <a:pt x="483880" y="937629"/>
                  <a:pt x="471099" y="895192"/>
                  <a:pt x="479762" y="839699"/>
                </a:cubicBezTo>
                <a:cubicBezTo>
                  <a:pt x="444550" y="814685"/>
                  <a:pt x="465776" y="749644"/>
                  <a:pt x="445664" y="696545"/>
                </a:cubicBezTo>
                <a:cubicBezTo>
                  <a:pt x="441558" y="665722"/>
                  <a:pt x="459046" y="617297"/>
                  <a:pt x="440047" y="606615"/>
                </a:cubicBezTo>
                <a:cubicBezTo>
                  <a:pt x="451675" y="592509"/>
                  <a:pt x="432892" y="579307"/>
                  <a:pt x="431225" y="563889"/>
                </a:cubicBezTo>
                <a:cubicBezTo>
                  <a:pt x="438618" y="551582"/>
                  <a:pt x="432225" y="545475"/>
                  <a:pt x="430803" y="534294"/>
                </a:cubicBezTo>
                <a:cubicBezTo>
                  <a:pt x="435364" y="529230"/>
                  <a:pt x="435126" y="519767"/>
                  <a:pt x="429777" y="516548"/>
                </a:cubicBezTo>
                <a:cubicBezTo>
                  <a:pt x="417444" y="521116"/>
                  <a:pt x="423596" y="488251"/>
                  <a:pt x="415090" y="485808"/>
                </a:cubicBezTo>
                <a:cubicBezTo>
                  <a:pt x="413316" y="466733"/>
                  <a:pt x="424116" y="383903"/>
                  <a:pt x="410499" y="369873"/>
                </a:cubicBezTo>
                <a:cubicBezTo>
                  <a:pt x="404034" y="331308"/>
                  <a:pt x="425696" y="275570"/>
                  <a:pt x="425314" y="259180"/>
                </a:cubicBezTo>
                <a:cubicBezTo>
                  <a:pt x="450188" y="242918"/>
                  <a:pt x="384634" y="163766"/>
                  <a:pt x="383240" y="94173"/>
                </a:cubicBezTo>
                <a:cubicBezTo>
                  <a:pt x="385641" y="84795"/>
                  <a:pt x="385609" y="79782"/>
                  <a:pt x="379938" y="77267"/>
                </a:cubicBezTo>
                <a:cubicBezTo>
                  <a:pt x="378301" y="68220"/>
                  <a:pt x="376144" y="54774"/>
                  <a:pt x="373430" y="3885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FDA4E4C-B99E-6091-10F8-19B747746BEF}"/>
              </a:ext>
            </a:extLst>
          </p:cNvPr>
          <p:cNvSpPr>
            <a:spLocks noGrp="1"/>
          </p:cNvSpPr>
          <p:nvPr>
            <p:ph type="title"/>
          </p:nvPr>
        </p:nvSpPr>
        <p:spPr>
          <a:xfrm>
            <a:off x="5602085" y="377648"/>
            <a:ext cx="5310116" cy="1322887"/>
          </a:xfrm>
        </p:spPr>
        <p:txBody>
          <a:bodyPr>
            <a:normAutofit/>
          </a:bodyPr>
          <a:lstStyle/>
          <a:p>
            <a:r>
              <a:rPr lang="en-US" sz="4100" b="1" dirty="0"/>
              <a:t>What quantitative researchers worry about </a:t>
            </a:r>
            <a:endParaRPr lang="en-US" sz="4100" dirty="0"/>
          </a:p>
        </p:txBody>
      </p:sp>
      <p:pic>
        <p:nvPicPr>
          <p:cNvPr id="5" name="Picture 4" descr="Graphical user interface&#10;&#10;Description automatically generated with medium confidence">
            <a:extLst>
              <a:ext uri="{FF2B5EF4-FFF2-40B4-BE49-F238E27FC236}">
                <a16:creationId xmlns:a16="http://schemas.microsoft.com/office/drawing/2014/main" id="{BD6A9C11-ED10-3B50-D853-DA4FE0DB8055}"/>
              </a:ext>
            </a:extLst>
          </p:cNvPr>
          <p:cNvPicPr>
            <a:picLocks noChangeAspect="1"/>
          </p:cNvPicPr>
          <p:nvPr/>
        </p:nvPicPr>
        <p:blipFill>
          <a:blip r:embed="rId2"/>
          <a:stretch>
            <a:fillRect/>
          </a:stretch>
        </p:blipFill>
        <p:spPr>
          <a:xfrm>
            <a:off x="674427" y="1855801"/>
            <a:ext cx="3720152" cy="3156492"/>
          </a:xfrm>
          <a:prstGeom prst="rect">
            <a:avLst/>
          </a:prstGeom>
        </p:spPr>
      </p:pic>
      <p:sp>
        <p:nvSpPr>
          <p:cNvPr id="3" name="Content Placeholder 2">
            <a:extLst>
              <a:ext uri="{FF2B5EF4-FFF2-40B4-BE49-F238E27FC236}">
                <a16:creationId xmlns:a16="http://schemas.microsoft.com/office/drawing/2014/main" id="{347D631E-4EDA-BC80-5930-340366732310}"/>
              </a:ext>
            </a:extLst>
          </p:cNvPr>
          <p:cNvSpPr>
            <a:spLocks noGrp="1"/>
          </p:cNvSpPr>
          <p:nvPr>
            <p:ph idx="1"/>
          </p:nvPr>
        </p:nvSpPr>
        <p:spPr>
          <a:xfrm>
            <a:off x="5602085" y="2267015"/>
            <a:ext cx="5840745" cy="4024505"/>
          </a:xfrm>
        </p:spPr>
        <p:txBody>
          <a:bodyPr>
            <a:normAutofit/>
          </a:bodyPr>
          <a:lstStyle/>
          <a:p>
            <a:r>
              <a:rPr lang="en-GB" sz="2400" dirty="0"/>
              <a:t>Is my sample size big enough?</a:t>
            </a:r>
          </a:p>
          <a:p>
            <a:r>
              <a:rPr lang="en-GB" sz="2400" dirty="0"/>
              <a:t>Have I used the correct statistical test?</a:t>
            </a:r>
          </a:p>
          <a:p>
            <a:r>
              <a:rPr lang="en-GB" sz="2400" dirty="0"/>
              <a:t>have I reduced the likelihood of making Type I and/or Type II errors?</a:t>
            </a:r>
          </a:p>
          <a:p>
            <a:r>
              <a:rPr lang="en-GB" sz="2400" dirty="0"/>
              <a:t>Are my results generalisable?</a:t>
            </a:r>
          </a:p>
          <a:p>
            <a:r>
              <a:rPr lang="en-GB" sz="2400" dirty="0"/>
              <a:t>Are my results/methods/results reproducible?</a:t>
            </a:r>
          </a:p>
          <a:p>
            <a:r>
              <a:rPr lang="en-GB" sz="2400" dirty="0"/>
              <a:t>Am I measuring things the right way?</a:t>
            </a:r>
          </a:p>
          <a:p>
            <a:endParaRPr lang="en-US" sz="2000" dirty="0"/>
          </a:p>
        </p:txBody>
      </p:sp>
    </p:spTree>
    <p:extLst>
      <p:ext uri="{BB962C8B-B14F-4D97-AF65-F5344CB8AC3E}">
        <p14:creationId xmlns:p14="http://schemas.microsoft.com/office/powerpoint/2010/main" val="3608709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11C65-9BF2-FBA9-BA20-6DCA9AA28B48}"/>
              </a:ext>
            </a:extLst>
          </p:cNvPr>
          <p:cNvSpPr>
            <a:spLocks noGrp="1"/>
          </p:cNvSpPr>
          <p:nvPr>
            <p:ph type="title"/>
          </p:nvPr>
        </p:nvSpPr>
        <p:spPr>
          <a:xfrm>
            <a:off x="838200" y="-144464"/>
            <a:ext cx="10515600" cy="1325563"/>
          </a:xfrm>
        </p:spPr>
        <p:txBody>
          <a:bodyPr/>
          <a:lstStyle/>
          <a:p>
            <a:r>
              <a:rPr lang="en-US" b="1" dirty="0">
                <a:solidFill>
                  <a:schemeClr val="bg1"/>
                </a:solidFill>
              </a:rPr>
              <a:t>What’s wrong with quantitative research?</a:t>
            </a:r>
            <a:endParaRPr lang="en-US" dirty="0"/>
          </a:p>
        </p:txBody>
      </p:sp>
      <p:sp>
        <p:nvSpPr>
          <p:cNvPr id="3" name="Content Placeholder 2">
            <a:extLst>
              <a:ext uri="{FF2B5EF4-FFF2-40B4-BE49-F238E27FC236}">
                <a16:creationId xmlns:a16="http://schemas.microsoft.com/office/drawing/2014/main" id="{046759FC-7449-BEB5-7643-E72169E54887}"/>
              </a:ext>
            </a:extLst>
          </p:cNvPr>
          <p:cNvSpPr>
            <a:spLocks noGrp="1"/>
          </p:cNvSpPr>
          <p:nvPr>
            <p:ph idx="1"/>
          </p:nvPr>
        </p:nvSpPr>
        <p:spPr>
          <a:xfrm>
            <a:off x="172326" y="1181099"/>
            <a:ext cx="6908414" cy="4495802"/>
          </a:xfrm>
        </p:spPr>
        <p:txBody>
          <a:bodyPr>
            <a:normAutofit/>
          </a:bodyPr>
          <a:lstStyle/>
          <a:p>
            <a:r>
              <a:rPr lang="en-GB" sz="2800" dirty="0"/>
              <a:t>Some things can’t be measured – or measured accurately</a:t>
            </a:r>
          </a:p>
          <a:p>
            <a:r>
              <a:rPr lang="en-GB" sz="2800" dirty="0"/>
              <a:t>Doesn’t tell you </a:t>
            </a:r>
            <a:r>
              <a:rPr lang="en-GB" sz="2800" b="1" dirty="0"/>
              <a:t>why</a:t>
            </a:r>
            <a:endParaRPr lang="en-GB" sz="2800" dirty="0"/>
          </a:p>
          <a:p>
            <a:r>
              <a:rPr lang="en-GB" sz="2800" dirty="0"/>
              <a:t>Can be impersonal – no engagement with human behaviours or individuals</a:t>
            </a:r>
          </a:p>
          <a:p>
            <a:r>
              <a:rPr lang="en-GB" sz="2800" dirty="0"/>
              <a:t>Data can be static – snapshots of a point in time</a:t>
            </a:r>
          </a:p>
          <a:p>
            <a:r>
              <a:rPr lang="en-GB" sz="2800" dirty="0"/>
              <a:t>Can tell a version of the truth (or a lie?) </a:t>
            </a:r>
            <a:br>
              <a:rPr lang="en-GB" sz="2800" dirty="0"/>
            </a:br>
            <a:r>
              <a:rPr lang="en-GB" sz="2800" dirty="0"/>
              <a:t>“Lies, damned lies and statistics” – persuasive power of numbers</a:t>
            </a:r>
          </a:p>
          <a:p>
            <a:endParaRPr lang="en-US" dirty="0"/>
          </a:p>
        </p:txBody>
      </p:sp>
      <p:pic>
        <p:nvPicPr>
          <p:cNvPr id="5" name="Picture 4" descr="Diagram&#10;&#10;Description automatically generated">
            <a:extLst>
              <a:ext uri="{FF2B5EF4-FFF2-40B4-BE49-F238E27FC236}">
                <a16:creationId xmlns:a16="http://schemas.microsoft.com/office/drawing/2014/main" id="{FA2A9BEF-D755-28D5-C3C0-017D14012035}"/>
              </a:ext>
            </a:extLst>
          </p:cNvPr>
          <p:cNvPicPr>
            <a:picLocks noChangeAspect="1"/>
          </p:cNvPicPr>
          <p:nvPr/>
        </p:nvPicPr>
        <p:blipFill>
          <a:blip r:embed="rId2"/>
          <a:stretch>
            <a:fillRect/>
          </a:stretch>
        </p:blipFill>
        <p:spPr>
          <a:xfrm>
            <a:off x="7301461" y="1878676"/>
            <a:ext cx="4718214" cy="3108960"/>
          </a:xfrm>
          <a:prstGeom prst="rect">
            <a:avLst/>
          </a:prstGeom>
        </p:spPr>
      </p:pic>
    </p:spTree>
    <p:extLst>
      <p:ext uri="{BB962C8B-B14F-4D97-AF65-F5344CB8AC3E}">
        <p14:creationId xmlns:p14="http://schemas.microsoft.com/office/powerpoint/2010/main" val="1672890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7DD21F1-69B5-1D74-0D43-9819A0CED279}"/>
              </a:ext>
            </a:extLst>
          </p:cNvPr>
          <p:cNvSpPr>
            <a:spLocks noGrp="1"/>
          </p:cNvSpPr>
          <p:nvPr>
            <p:ph type="title"/>
          </p:nvPr>
        </p:nvSpPr>
        <p:spPr>
          <a:xfrm>
            <a:off x="1137034" y="609597"/>
            <a:ext cx="9392421" cy="1330841"/>
          </a:xfrm>
        </p:spPr>
        <p:txBody>
          <a:bodyPr>
            <a:normAutofit/>
          </a:bodyPr>
          <a:lstStyle/>
          <a:p>
            <a:r>
              <a:rPr lang="en-GB">
                <a:latin typeface="+mj-lt"/>
              </a:rPr>
              <a:t>Qualitative approaches</a:t>
            </a:r>
            <a:br>
              <a:rPr lang="en-US">
                <a:latin typeface="+mj-lt"/>
              </a:rPr>
            </a:br>
            <a:endParaRPr lang="en-US" dirty="0"/>
          </a:p>
        </p:txBody>
      </p:sp>
      <p:sp>
        <p:nvSpPr>
          <p:cNvPr id="3" name="Content Placeholder 2">
            <a:extLst>
              <a:ext uri="{FF2B5EF4-FFF2-40B4-BE49-F238E27FC236}">
                <a16:creationId xmlns:a16="http://schemas.microsoft.com/office/drawing/2014/main" id="{DCA1FF4D-7638-EEB3-7D63-487BDA734BCC}"/>
              </a:ext>
            </a:extLst>
          </p:cNvPr>
          <p:cNvSpPr>
            <a:spLocks noGrp="1"/>
          </p:cNvSpPr>
          <p:nvPr>
            <p:ph idx="1"/>
          </p:nvPr>
        </p:nvSpPr>
        <p:spPr>
          <a:xfrm>
            <a:off x="304799" y="2061836"/>
            <a:ext cx="5988743" cy="4585149"/>
          </a:xfrm>
        </p:spPr>
        <p:txBody>
          <a:bodyPr>
            <a:normAutofit/>
          </a:bodyPr>
          <a:lstStyle/>
          <a:p>
            <a:r>
              <a:rPr lang="en-GB" sz="2000" dirty="0"/>
              <a:t>Any research that doesn’t involve numerical data</a:t>
            </a:r>
          </a:p>
          <a:p>
            <a:r>
              <a:rPr lang="en-GB" sz="2000" dirty="0"/>
              <a:t>Instead uses words, pictures, photos, videos, audio recordings. Field notes, generalities. Peoples’ own words.</a:t>
            </a:r>
          </a:p>
          <a:p>
            <a:r>
              <a:rPr lang="en-GB" sz="2000" dirty="0"/>
              <a:t>Tends to start with a broad question rather than a specific hypothesis</a:t>
            </a:r>
          </a:p>
          <a:p>
            <a:r>
              <a:rPr lang="en-GB" sz="2000" dirty="0"/>
              <a:t>Develop theory rather than start with one</a:t>
            </a:r>
            <a:br>
              <a:rPr lang="en-GB" sz="2000" dirty="0"/>
            </a:br>
            <a:r>
              <a:rPr lang="en-GB" sz="2000" dirty="0">
                <a:sym typeface="Wingdings" panose="05000000000000000000" pitchFamily="2" charset="2"/>
              </a:rPr>
              <a:t> inductive rather than deductive</a:t>
            </a:r>
          </a:p>
          <a:p>
            <a:r>
              <a:rPr lang="en-GB" sz="2000" dirty="0"/>
              <a:t>Tends to yield rich data to explore how and why things happened</a:t>
            </a:r>
          </a:p>
          <a:p>
            <a:r>
              <a:rPr lang="en-GB" sz="2000" dirty="0"/>
              <a:t>Don’t need large sample sizes (in comparison to quantitative research)</a:t>
            </a:r>
          </a:p>
          <a:p>
            <a:endParaRPr lang="en-US" sz="1700" dirty="0"/>
          </a:p>
        </p:txBody>
      </p:sp>
      <p:pic>
        <p:nvPicPr>
          <p:cNvPr id="5" name="Picture 4" descr="A pair of sunglasses&#10;&#10;Description automatically generated with low confidence">
            <a:extLst>
              <a:ext uri="{FF2B5EF4-FFF2-40B4-BE49-F238E27FC236}">
                <a16:creationId xmlns:a16="http://schemas.microsoft.com/office/drawing/2014/main" id="{991851C9-236B-F261-0772-4DD4D24F3926}"/>
              </a:ext>
            </a:extLst>
          </p:cNvPr>
          <p:cNvPicPr>
            <a:picLocks noChangeAspect="1"/>
          </p:cNvPicPr>
          <p:nvPr/>
        </p:nvPicPr>
        <p:blipFill>
          <a:blip r:embed="rId2"/>
          <a:stretch>
            <a:fillRect/>
          </a:stretch>
        </p:blipFill>
        <p:spPr>
          <a:xfrm>
            <a:off x="6719367" y="2362952"/>
            <a:ext cx="4788505" cy="3399838"/>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743581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745841A-0F56-61CA-E564-CA4C835BF90E}"/>
              </a:ext>
            </a:extLst>
          </p:cNvPr>
          <p:cNvSpPr>
            <a:spLocks noGrp="1"/>
          </p:cNvSpPr>
          <p:nvPr>
            <p:ph type="title"/>
          </p:nvPr>
        </p:nvSpPr>
        <p:spPr>
          <a:xfrm>
            <a:off x="1115568" y="548640"/>
            <a:ext cx="10168128" cy="1179576"/>
          </a:xfrm>
        </p:spPr>
        <p:txBody>
          <a:bodyPr>
            <a:normAutofit/>
          </a:bodyPr>
          <a:lstStyle/>
          <a:p>
            <a:r>
              <a:rPr lang="en-GB" sz="3700">
                <a:latin typeface="+mj-lt"/>
              </a:rPr>
              <a:t>Qualitative data</a:t>
            </a:r>
            <a:br>
              <a:rPr lang="en-US" sz="3700">
                <a:latin typeface="+mj-lt"/>
              </a:rPr>
            </a:br>
            <a:endParaRPr lang="en-US" sz="3700"/>
          </a:p>
        </p:txBody>
      </p:sp>
      <p:sp>
        <p:nvSpPr>
          <p:cNvPr id="15" name="Rectangle 14">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Graphical user interface, application&#10;&#10;Description automatically generated">
            <a:extLst>
              <a:ext uri="{FF2B5EF4-FFF2-40B4-BE49-F238E27FC236}">
                <a16:creationId xmlns:a16="http://schemas.microsoft.com/office/drawing/2014/main" id="{B613CCDF-5FF5-2D6C-BFE7-1E78DF7C84B0}"/>
              </a:ext>
            </a:extLst>
          </p:cNvPr>
          <p:cNvPicPr>
            <a:picLocks noChangeAspect="1"/>
          </p:cNvPicPr>
          <p:nvPr/>
        </p:nvPicPr>
        <p:blipFill rotWithShape="1">
          <a:blip r:embed="rId2"/>
          <a:srcRect l="3609" r="-2" b="-2"/>
          <a:stretch/>
        </p:blipFill>
        <p:spPr>
          <a:xfrm>
            <a:off x="276536" y="2276856"/>
            <a:ext cx="5026983" cy="3694176"/>
          </a:xfrm>
          <a:prstGeom prst="rect">
            <a:avLst/>
          </a:prstGeom>
        </p:spPr>
      </p:pic>
      <p:sp>
        <p:nvSpPr>
          <p:cNvPr id="3" name="Content Placeholder 2">
            <a:extLst>
              <a:ext uri="{FF2B5EF4-FFF2-40B4-BE49-F238E27FC236}">
                <a16:creationId xmlns:a16="http://schemas.microsoft.com/office/drawing/2014/main" id="{F42DB9C7-9343-42DD-C95A-D2664E2A81E8}"/>
              </a:ext>
            </a:extLst>
          </p:cNvPr>
          <p:cNvSpPr>
            <a:spLocks noGrp="1"/>
          </p:cNvSpPr>
          <p:nvPr>
            <p:ph idx="1"/>
          </p:nvPr>
        </p:nvSpPr>
        <p:spPr>
          <a:xfrm>
            <a:off x="5902036" y="2213409"/>
            <a:ext cx="5381660" cy="4464056"/>
          </a:xfrm>
        </p:spPr>
        <p:txBody>
          <a:bodyPr anchor="ctr">
            <a:normAutofit/>
          </a:bodyPr>
          <a:lstStyle/>
          <a:p>
            <a:r>
              <a:rPr lang="en-GB" sz="2400" dirty="0"/>
              <a:t>Interviews (structured, semi-structured or unstructured)</a:t>
            </a:r>
          </a:p>
          <a:p>
            <a:r>
              <a:rPr lang="en-GB" sz="2400" dirty="0"/>
              <a:t>Focus groups</a:t>
            </a:r>
          </a:p>
          <a:p>
            <a:r>
              <a:rPr lang="en-GB" sz="2400" dirty="0"/>
              <a:t>Questionnaires or surveys</a:t>
            </a:r>
          </a:p>
          <a:p>
            <a:r>
              <a:rPr lang="en-GB" sz="2400" dirty="0"/>
              <a:t>Secondary data, including diaries, self-reporting, written accounts of past events/archive data and company reports;</a:t>
            </a:r>
          </a:p>
          <a:p>
            <a:r>
              <a:rPr lang="en-GB" sz="2400" dirty="0"/>
              <a:t>Direct observations – may also be recorded (video/audio)</a:t>
            </a:r>
          </a:p>
          <a:p>
            <a:r>
              <a:rPr lang="en-GB" sz="2400" dirty="0"/>
              <a:t>Ethnography</a:t>
            </a:r>
          </a:p>
          <a:p>
            <a:endParaRPr lang="en-US" sz="1800" dirty="0"/>
          </a:p>
        </p:txBody>
      </p:sp>
    </p:spTree>
    <p:extLst>
      <p:ext uri="{BB962C8B-B14F-4D97-AF65-F5344CB8AC3E}">
        <p14:creationId xmlns:p14="http://schemas.microsoft.com/office/powerpoint/2010/main" val="1436650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17263E45-EE08-9BB8-19E5-55D1B85D0FC9}"/>
              </a:ext>
            </a:extLst>
          </p:cNvPr>
          <p:cNvSpPr>
            <a:spLocks noGrp="1"/>
          </p:cNvSpPr>
          <p:nvPr>
            <p:ph type="title"/>
          </p:nvPr>
        </p:nvSpPr>
        <p:spPr>
          <a:xfrm>
            <a:off x="1160649" y="256605"/>
            <a:ext cx="5678976" cy="1800526"/>
          </a:xfrm>
        </p:spPr>
        <p:txBody>
          <a:bodyPr vert="horz" lIns="91440" tIns="45720" rIns="91440" bIns="45720" rtlCol="0" anchor="ctr">
            <a:normAutofit/>
          </a:bodyPr>
          <a:lstStyle/>
          <a:p>
            <a:r>
              <a:rPr lang="en-US" sz="4100" b="1" kern="1200">
                <a:solidFill>
                  <a:schemeClr val="tx1"/>
                </a:solidFill>
                <a:latin typeface="+mj-lt"/>
                <a:ea typeface="+mj-ea"/>
                <a:cs typeface="+mj-cs"/>
              </a:rPr>
              <a:t>What qualitative researchers worry about </a:t>
            </a:r>
          </a:p>
        </p:txBody>
      </p:sp>
      <p:sp>
        <p:nvSpPr>
          <p:cNvPr id="8" name="Content Placeholder 7">
            <a:extLst>
              <a:ext uri="{FF2B5EF4-FFF2-40B4-BE49-F238E27FC236}">
                <a16:creationId xmlns:a16="http://schemas.microsoft.com/office/drawing/2014/main" id="{55352E8D-C267-7966-A0FE-A23F7E1599AB}"/>
              </a:ext>
            </a:extLst>
          </p:cNvPr>
          <p:cNvSpPr>
            <a:spLocks noGrp="1"/>
          </p:cNvSpPr>
          <p:nvPr>
            <p:ph sz="quarter" idx="4"/>
          </p:nvPr>
        </p:nvSpPr>
        <p:spPr>
          <a:xfrm>
            <a:off x="838200" y="2623381"/>
            <a:ext cx="5678977" cy="4234619"/>
          </a:xfrm>
        </p:spPr>
        <p:txBody>
          <a:bodyPr vert="horz" lIns="91440" tIns="45720" rIns="91440" bIns="45720" rtlCol="0">
            <a:normAutofit/>
          </a:bodyPr>
          <a:lstStyle/>
          <a:p>
            <a:r>
              <a:rPr lang="en-US" sz="2400" dirty="0"/>
              <a:t>Have I coded my data correctly?</a:t>
            </a:r>
          </a:p>
          <a:p>
            <a:r>
              <a:rPr lang="en-US" sz="2400" dirty="0"/>
              <a:t>Have I managed to capture the situation in a realistic manner?</a:t>
            </a:r>
          </a:p>
          <a:p>
            <a:r>
              <a:rPr lang="en-US" sz="2400" dirty="0"/>
              <a:t>Have I described the context in sufficient detail?</a:t>
            </a:r>
          </a:p>
          <a:p>
            <a:r>
              <a:rPr lang="en-US" sz="2400" dirty="0"/>
              <a:t>Have I managed to see the world through the eyes of my participants?</a:t>
            </a:r>
          </a:p>
          <a:p>
            <a:r>
              <a:rPr lang="en-US" sz="2400" dirty="0"/>
              <a:t>Is my approach flexible and able to change?</a:t>
            </a:r>
          </a:p>
        </p:txBody>
      </p:sp>
      <p:pic>
        <p:nvPicPr>
          <p:cNvPr id="12" name="Picture 11" descr="A picture containing text&#10;&#10;Description automatically generated">
            <a:extLst>
              <a:ext uri="{FF2B5EF4-FFF2-40B4-BE49-F238E27FC236}">
                <a16:creationId xmlns:a16="http://schemas.microsoft.com/office/drawing/2014/main" id="{B5FEDAF8-8C64-9D30-E9D0-3C88B32D93AD}"/>
              </a:ext>
            </a:extLst>
          </p:cNvPr>
          <p:cNvPicPr>
            <a:picLocks noChangeAspect="1"/>
          </p:cNvPicPr>
          <p:nvPr/>
        </p:nvPicPr>
        <p:blipFill>
          <a:blip r:embed="rId2"/>
          <a:stretch>
            <a:fillRect/>
          </a:stretch>
        </p:blipFill>
        <p:spPr>
          <a:xfrm>
            <a:off x="7716464" y="1551571"/>
            <a:ext cx="3832069" cy="3053680"/>
          </a:xfrm>
          <a:prstGeom prst="rect">
            <a:avLst/>
          </a:prstGeom>
        </p:spPr>
      </p:pic>
    </p:spTree>
    <p:extLst>
      <p:ext uri="{BB962C8B-B14F-4D97-AF65-F5344CB8AC3E}">
        <p14:creationId xmlns:p14="http://schemas.microsoft.com/office/powerpoint/2010/main" val="1437233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7E57D-0601-8E1D-15C6-4668BFE92CD0}"/>
              </a:ext>
            </a:extLst>
          </p:cNvPr>
          <p:cNvSpPr>
            <a:spLocks noGrp="1"/>
          </p:cNvSpPr>
          <p:nvPr>
            <p:ph type="title"/>
          </p:nvPr>
        </p:nvSpPr>
        <p:spPr>
          <a:xfrm>
            <a:off x="1144588" y="-138967"/>
            <a:ext cx="10515600" cy="1325563"/>
          </a:xfrm>
        </p:spPr>
        <p:txBody>
          <a:bodyPr/>
          <a:lstStyle/>
          <a:p>
            <a:r>
              <a:rPr lang="en-US" b="1" dirty="0">
                <a:solidFill>
                  <a:schemeClr val="bg1"/>
                </a:solidFill>
              </a:rPr>
              <a:t>What’s wrong with qualitative research ?</a:t>
            </a:r>
          </a:p>
        </p:txBody>
      </p:sp>
      <p:sp>
        <p:nvSpPr>
          <p:cNvPr id="4" name="Content Placeholder 3">
            <a:extLst>
              <a:ext uri="{FF2B5EF4-FFF2-40B4-BE49-F238E27FC236}">
                <a16:creationId xmlns:a16="http://schemas.microsoft.com/office/drawing/2014/main" id="{A1D959E1-03F9-86E3-FD1C-B0F04A6BC2F2}"/>
              </a:ext>
            </a:extLst>
          </p:cNvPr>
          <p:cNvSpPr>
            <a:spLocks noGrp="1"/>
          </p:cNvSpPr>
          <p:nvPr>
            <p:ph sz="half" idx="2"/>
          </p:nvPr>
        </p:nvSpPr>
        <p:spPr>
          <a:xfrm>
            <a:off x="792896" y="1356214"/>
            <a:ext cx="5807196" cy="4364648"/>
          </a:xfrm>
        </p:spPr>
        <p:txBody>
          <a:bodyPr>
            <a:normAutofit lnSpcReduction="10000"/>
          </a:bodyPr>
          <a:lstStyle/>
          <a:p>
            <a:r>
              <a:rPr lang="en-GB" sz="3000" dirty="0"/>
              <a:t>It can be very subjective</a:t>
            </a:r>
          </a:p>
          <a:p>
            <a:r>
              <a:rPr lang="en-GB" sz="3000" dirty="0"/>
              <a:t>It can’t always be repeated</a:t>
            </a:r>
          </a:p>
          <a:p>
            <a:r>
              <a:rPr lang="en-GB" sz="3000" dirty="0"/>
              <a:t>It can’t always be generalisable</a:t>
            </a:r>
          </a:p>
          <a:p>
            <a:r>
              <a:rPr lang="en-GB" sz="3000" dirty="0"/>
              <a:t>It can’t always give you definite answers in the way that quantitative research can</a:t>
            </a:r>
          </a:p>
          <a:p>
            <a:r>
              <a:rPr lang="en-GB" sz="3000" dirty="0"/>
              <a:t>It can be easier to carry out (or hide) ‘bad’ (poor quality) qual research than ‘bad’ quant research?</a:t>
            </a:r>
          </a:p>
          <a:p>
            <a:endParaRPr lang="en-US" dirty="0"/>
          </a:p>
        </p:txBody>
      </p:sp>
      <p:pic>
        <p:nvPicPr>
          <p:cNvPr id="8" name="Picture 7" descr="A group of people looking at a drawing&#10;&#10;Description automatically generated with medium confidence">
            <a:extLst>
              <a:ext uri="{FF2B5EF4-FFF2-40B4-BE49-F238E27FC236}">
                <a16:creationId xmlns:a16="http://schemas.microsoft.com/office/drawing/2014/main" id="{26A06271-A790-1C27-6C20-AB82F594D701}"/>
              </a:ext>
            </a:extLst>
          </p:cNvPr>
          <p:cNvPicPr>
            <a:picLocks noChangeAspect="1"/>
          </p:cNvPicPr>
          <p:nvPr/>
        </p:nvPicPr>
        <p:blipFill>
          <a:blip r:embed="rId2"/>
          <a:stretch>
            <a:fillRect/>
          </a:stretch>
        </p:blipFill>
        <p:spPr>
          <a:xfrm>
            <a:off x="7319074" y="1356214"/>
            <a:ext cx="4080030" cy="3710982"/>
          </a:xfrm>
          <a:prstGeom prst="rect">
            <a:avLst/>
          </a:prstGeom>
        </p:spPr>
      </p:pic>
    </p:spTree>
    <p:extLst>
      <p:ext uri="{BB962C8B-B14F-4D97-AF65-F5344CB8AC3E}">
        <p14:creationId xmlns:p14="http://schemas.microsoft.com/office/powerpoint/2010/main" val="24311849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230B0-58C3-6D72-F9A5-72FA76927583}"/>
              </a:ext>
            </a:extLst>
          </p:cNvPr>
          <p:cNvSpPr>
            <a:spLocks noGrp="1"/>
          </p:cNvSpPr>
          <p:nvPr>
            <p:ph type="title"/>
          </p:nvPr>
        </p:nvSpPr>
        <p:spPr>
          <a:xfrm>
            <a:off x="838200" y="-136680"/>
            <a:ext cx="10515600" cy="1325563"/>
          </a:xfrm>
        </p:spPr>
        <p:txBody>
          <a:bodyPr/>
          <a:lstStyle/>
          <a:p>
            <a:r>
              <a:rPr lang="en-US" b="1" dirty="0">
                <a:solidFill>
                  <a:schemeClr val="bg1"/>
                </a:solidFill>
              </a:rPr>
              <a:t>What about mixing methods ???</a:t>
            </a:r>
          </a:p>
        </p:txBody>
      </p:sp>
      <p:sp>
        <p:nvSpPr>
          <p:cNvPr id="3" name="Content Placeholder 2">
            <a:extLst>
              <a:ext uri="{FF2B5EF4-FFF2-40B4-BE49-F238E27FC236}">
                <a16:creationId xmlns:a16="http://schemas.microsoft.com/office/drawing/2014/main" id="{C8D9392F-4895-C8C6-2984-02772D2B9A5C}"/>
              </a:ext>
            </a:extLst>
          </p:cNvPr>
          <p:cNvSpPr>
            <a:spLocks noGrp="1"/>
          </p:cNvSpPr>
          <p:nvPr>
            <p:ph idx="1"/>
          </p:nvPr>
        </p:nvSpPr>
        <p:spPr>
          <a:xfrm>
            <a:off x="682083" y="1253331"/>
            <a:ext cx="10515600" cy="4351338"/>
          </a:xfrm>
        </p:spPr>
        <p:txBody>
          <a:bodyPr/>
          <a:lstStyle/>
          <a:p>
            <a:pPr>
              <a:spcBef>
                <a:spcPct val="50000"/>
              </a:spcBef>
            </a:pPr>
            <a:r>
              <a:rPr lang="en-US" altLang="en-US" dirty="0"/>
              <a:t>Mixed methods consists of: </a:t>
            </a:r>
          </a:p>
          <a:p>
            <a:pPr>
              <a:spcBef>
                <a:spcPct val="50000"/>
              </a:spcBef>
            </a:pPr>
            <a:r>
              <a:rPr lang="en-US" altLang="en-US" dirty="0"/>
              <a:t>‘the collection or analysis of both quantitative and qualitative data in a single study in which the data are collected concurrently or sequentially, are given a priority, and involve the integration of data at one or more stages in the process of research’ (Creswell et al., 2003: 212). </a:t>
            </a:r>
          </a:p>
          <a:p>
            <a:endParaRPr lang="en-US" dirty="0"/>
          </a:p>
        </p:txBody>
      </p:sp>
    </p:spTree>
    <p:extLst>
      <p:ext uri="{BB962C8B-B14F-4D97-AF65-F5344CB8AC3E}">
        <p14:creationId xmlns:p14="http://schemas.microsoft.com/office/powerpoint/2010/main" val="4096465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5DA96-FC61-0544-82CA-D8049AE07695}"/>
              </a:ext>
            </a:extLst>
          </p:cNvPr>
          <p:cNvSpPr>
            <a:spLocks noGrp="1"/>
          </p:cNvSpPr>
          <p:nvPr>
            <p:ph type="title"/>
          </p:nvPr>
        </p:nvSpPr>
        <p:spPr>
          <a:xfrm>
            <a:off x="0" y="-182467"/>
            <a:ext cx="12188283" cy="1325563"/>
          </a:xfrm>
        </p:spPr>
        <p:txBody>
          <a:bodyPr>
            <a:normAutofit/>
          </a:bodyPr>
          <a:lstStyle/>
          <a:p>
            <a:r>
              <a:rPr lang="en-GB" altLang="en-US" sz="4000" b="1" dirty="0">
                <a:solidFill>
                  <a:schemeClr val="bg1"/>
                </a:solidFill>
              </a:rPr>
              <a:t>Recap:</a:t>
            </a:r>
            <a:br>
              <a:rPr lang="en-GB" altLang="en-US" sz="4000" b="1" dirty="0">
                <a:solidFill>
                  <a:schemeClr val="bg1"/>
                </a:solidFill>
              </a:rPr>
            </a:br>
            <a:r>
              <a:rPr lang="en-GB" altLang="en-US" sz="4000" b="1" dirty="0">
                <a:solidFill>
                  <a:schemeClr val="bg1"/>
                </a:solidFill>
              </a:rPr>
              <a:t>differences between quantitative and qualitative methods</a:t>
            </a:r>
            <a:endParaRPr lang="en-US" sz="4000" b="1" dirty="0">
              <a:solidFill>
                <a:schemeClr val="bg1"/>
              </a:solidFill>
            </a:endParaRPr>
          </a:p>
        </p:txBody>
      </p:sp>
      <p:sp>
        <p:nvSpPr>
          <p:cNvPr id="3" name="Content Placeholder 2">
            <a:extLst>
              <a:ext uri="{FF2B5EF4-FFF2-40B4-BE49-F238E27FC236}">
                <a16:creationId xmlns:a16="http://schemas.microsoft.com/office/drawing/2014/main" id="{4F5362BC-8F33-AE4F-BEF2-5020A03659A0}"/>
              </a:ext>
            </a:extLst>
          </p:cNvPr>
          <p:cNvSpPr>
            <a:spLocks noGrp="1"/>
          </p:cNvSpPr>
          <p:nvPr>
            <p:ph idx="1"/>
          </p:nvPr>
        </p:nvSpPr>
        <p:spPr>
          <a:xfrm>
            <a:off x="559419" y="1143096"/>
            <a:ext cx="10515600" cy="4351338"/>
          </a:xfrm>
        </p:spPr>
        <p:txBody>
          <a:bodyPr>
            <a:normAutofit/>
          </a:bodyPr>
          <a:lstStyle/>
          <a:p>
            <a:pPr fontAlgn="base"/>
            <a:endParaRPr lang="en-GB" dirty="0"/>
          </a:p>
          <a:p>
            <a:endParaRPr lang="en-US" dirty="0"/>
          </a:p>
        </p:txBody>
      </p:sp>
      <p:pic>
        <p:nvPicPr>
          <p:cNvPr id="5" name="Picture 4" descr="Table&#10;&#10;Description automatically generated">
            <a:extLst>
              <a:ext uri="{FF2B5EF4-FFF2-40B4-BE49-F238E27FC236}">
                <a16:creationId xmlns:a16="http://schemas.microsoft.com/office/drawing/2014/main" id="{4F716BC5-DAE6-2243-95A1-F1E5AE0A78E9}"/>
              </a:ext>
            </a:extLst>
          </p:cNvPr>
          <p:cNvPicPr>
            <a:picLocks noChangeAspect="1"/>
          </p:cNvPicPr>
          <p:nvPr/>
        </p:nvPicPr>
        <p:blipFill>
          <a:blip r:embed="rId3"/>
          <a:stretch>
            <a:fillRect/>
          </a:stretch>
        </p:blipFill>
        <p:spPr>
          <a:xfrm>
            <a:off x="559419" y="1086885"/>
            <a:ext cx="11073162" cy="4684230"/>
          </a:xfrm>
          <a:prstGeom prst="rect">
            <a:avLst/>
          </a:prstGeom>
        </p:spPr>
      </p:pic>
    </p:spTree>
    <p:extLst>
      <p:ext uri="{BB962C8B-B14F-4D97-AF65-F5344CB8AC3E}">
        <p14:creationId xmlns:p14="http://schemas.microsoft.com/office/powerpoint/2010/main" val="34070891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68468-DDE9-BA41-B516-D3E723DDB90E}"/>
              </a:ext>
            </a:extLst>
          </p:cNvPr>
          <p:cNvSpPr>
            <a:spLocks noGrp="1"/>
          </p:cNvSpPr>
          <p:nvPr>
            <p:ph type="title"/>
          </p:nvPr>
        </p:nvSpPr>
        <p:spPr>
          <a:xfrm>
            <a:off x="789060" y="-626364"/>
            <a:ext cx="6272784" cy="1536192"/>
          </a:xfrm>
        </p:spPr>
        <p:txBody>
          <a:bodyPr anchor="b">
            <a:normAutofit/>
          </a:bodyPr>
          <a:lstStyle/>
          <a:p>
            <a:r>
              <a:rPr lang="en-GB" altLang="en-US" b="1" dirty="0">
                <a:solidFill>
                  <a:schemeClr val="bg1"/>
                </a:solidFill>
              </a:rPr>
              <a:t>Epistemological positions</a:t>
            </a:r>
            <a:endParaRPr lang="en-US" b="1" dirty="0">
              <a:solidFill>
                <a:schemeClr val="bg1"/>
              </a:solidFill>
            </a:endParaRPr>
          </a:p>
        </p:txBody>
      </p:sp>
      <p:pic>
        <p:nvPicPr>
          <p:cNvPr id="7" name="Picture 6" descr="A picture containing text, clipart&#10;&#10;Description automatically generated">
            <a:extLst>
              <a:ext uri="{FF2B5EF4-FFF2-40B4-BE49-F238E27FC236}">
                <a16:creationId xmlns:a16="http://schemas.microsoft.com/office/drawing/2014/main" id="{C359BFCB-F903-F64A-8371-23B69E367C7A}"/>
              </a:ext>
            </a:extLst>
          </p:cNvPr>
          <p:cNvPicPr>
            <a:picLocks noChangeAspect="1"/>
          </p:cNvPicPr>
          <p:nvPr/>
        </p:nvPicPr>
        <p:blipFill rotWithShape="1">
          <a:blip r:embed="rId2"/>
          <a:srcRect b="14627"/>
          <a:stretch/>
        </p:blipFill>
        <p:spPr>
          <a:xfrm>
            <a:off x="7684008" y="10"/>
            <a:ext cx="4507992" cy="2934576"/>
          </a:xfrm>
          <a:prstGeom prst="rect">
            <a:avLst/>
          </a:prstGeom>
        </p:spPr>
      </p:pic>
      <p:sp>
        <p:nvSpPr>
          <p:cNvPr id="3" name="Content Placeholder 2">
            <a:extLst>
              <a:ext uri="{FF2B5EF4-FFF2-40B4-BE49-F238E27FC236}">
                <a16:creationId xmlns:a16="http://schemas.microsoft.com/office/drawing/2014/main" id="{DBD2C8FC-CAEC-874B-A5C7-E10AB312FF6E}"/>
              </a:ext>
            </a:extLst>
          </p:cNvPr>
          <p:cNvSpPr>
            <a:spLocks noGrp="1"/>
          </p:cNvSpPr>
          <p:nvPr>
            <p:ph idx="1"/>
          </p:nvPr>
        </p:nvSpPr>
        <p:spPr>
          <a:xfrm>
            <a:off x="789060" y="1918344"/>
            <a:ext cx="6272784" cy="2825496"/>
          </a:xfrm>
        </p:spPr>
        <p:txBody>
          <a:bodyPr>
            <a:normAutofit fontScale="92500" lnSpcReduction="10000"/>
          </a:bodyPr>
          <a:lstStyle/>
          <a:p>
            <a:r>
              <a:rPr lang="en-US" altLang="en-US" sz="2400" dirty="0"/>
              <a:t>Quantitative research emanates from an objectivist position which holds that reality exists independently of the researcher – the truth is ‘out there’. </a:t>
            </a:r>
          </a:p>
          <a:p>
            <a:pPr marL="0" indent="0">
              <a:buNone/>
            </a:pPr>
            <a:r>
              <a:rPr lang="en-US" altLang="en-US" sz="2400" dirty="0"/>
              <a:t> </a:t>
            </a:r>
          </a:p>
          <a:p>
            <a:r>
              <a:rPr lang="en-US" altLang="en-US" sz="2400" dirty="0"/>
              <a:t>Qualitative research is more closely linked to a constructivist paradigm, which sees truth and meaning as constructed and interpreted by individuals</a:t>
            </a:r>
            <a:endParaRPr lang="en-US" sz="2400" dirty="0"/>
          </a:p>
        </p:txBody>
      </p:sp>
      <p:pic>
        <p:nvPicPr>
          <p:cNvPr id="5" name="Picture 4" descr="Diagram&#10;&#10;Description automatically generated">
            <a:extLst>
              <a:ext uri="{FF2B5EF4-FFF2-40B4-BE49-F238E27FC236}">
                <a16:creationId xmlns:a16="http://schemas.microsoft.com/office/drawing/2014/main" id="{98BC2096-EDFD-C54E-BBA2-DADBE0A42EE1}"/>
              </a:ext>
            </a:extLst>
          </p:cNvPr>
          <p:cNvPicPr>
            <a:picLocks noChangeAspect="1"/>
          </p:cNvPicPr>
          <p:nvPr/>
        </p:nvPicPr>
        <p:blipFill rotWithShape="1">
          <a:blip r:embed="rId3"/>
          <a:srcRect l="2134" r="2" b="2"/>
          <a:stretch/>
        </p:blipFill>
        <p:spPr>
          <a:xfrm>
            <a:off x="7684008" y="3172968"/>
            <a:ext cx="4507992" cy="3685032"/>
          </a:xfrm>
          <a:prstGeom prst="rect">
            <a:avLst/>
          </a:prstGeom>
        </p:spPr>
      </p:pic>
    </p:spTree>
    <p:extLst>
      <p:ext uri="{BB962C8B-B14F-4D97-AF65-F5344CB8AC3E}">
        <p14:creationId xmlns:p14="http://schemas.microsoft.com/office/powerpoint/2010/main" val="41297810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working on a computer&#10;&#10;Description automatically generated with low confidence">
            <a:extLst>
              <a:ext uri="{FF2B5EF4-FFF2-40B4-BE49-F238E27FC236}">
                <a16:creationId xmlns:a16="http://schemas.microsoft.com/office/drawing/2014/main" id="{3139299C-0A01-584B-92EF-3D6EEDF97956}"/>
              </a:ext>
            </a:extLst>
          </p:cNvPr>
          <p:cNvPicPr>
            <a:picLocks noChangeAspect="1"/>
          </p:cNvPicPr>
          <p:nvPr/>
        </p:nvPicPr>
        <p:blipFill rotWithShape="1">
          <a:blip r:embed="rId3"/>
          <a:srcRect t="8910" r="-2" b="7381"/>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7" name="Picture 6" descr="A picture containing ground, outdoor&#10;&#10;Description automatically generated">
            <a:extLst>
              <a:ext uri="{FF2B5EF4-FFF2-40B4-BE49-F238E27FC236}">
                <a16:creationId xmlns:a16="http://schemas.microsoft.com/office/drawing/2014/main" id="{5CD4715A-1B51-DF43-9D3E-AA17AC57E51B}"/>
              </a:ext>
            </a:extLst>
          </p:cNvPr>
          <p:cNvPicPr>
            <a:picLocks noChangeAspect="1"/>
          </p:cNvPicPr>
          <p:nvPr/>
        </p:nvPicPr>
        <p:blipFill rotWithShape="1">
          <a:blip r:embed="rId4"/>
          <a:srcRect t="2687" r="-2" b="10033"/>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p:nvSpPr>
          <p:cNvPr id="2" name="Title 1">
            <a:extLst>
              <a:ext uri="{FF2B5EF4-FFF2-40B4-BE49-F238E27FC236}">
                <a16:creationId xmlns:a16="http://schemas.microsoft.com/office/drawing/2014/main" id="{C69D166D-AB33-BE4F-BD32-5D85A3703C93}"/>
              </a:ext>
            </a:extLst>
          </p:cNvPr>
          <p:cNvSpPr>
            <a:spLocks noGrp="1"/>
          </p:cNvSpPr>
          <p:nvPr>
            <p:ph type="title"/>
          </p:nvPr>
        </p:nvSpPr>
        <p:spPr>
          <a:xfrm>
            <a:off x="270223" y="150691"/>
            <a:ext cx="5188468" cy="1531810"/>
          </a:xfrm>
        </p:spPr>
        <p:txBody>
          <a:bodyPr>
            <a:normAutofit/>
          </a:bodyPr>
          <a:lstStyle/>
          <a:p>
            <a:r>
              <a:rPr lang="en-GB" altLang="en-US" sz="4000" b="1" dirty="0">
                <a:solidFill>
                  <a:schemeClr val="bg1"/>
                </a:solidFill>
              </a:rPr>
              <a:t>Relationship between </a:t>
            </a:r>
            <a:r>
              <a:rPr lang="en-GB" altLang="en-US" sz="4000" b="1" dirty="0"/>
              <a:t>researcher and subjects</a:t>
            </a:r>
            <a:endParaRPr lang="en-US" sz="4000" b="1" dirty="0"/>
          </a:p>
        </p:txBody>
      </p:sp>
      <p:sp>
        <p:nvSpPr>
          <p:cNvPr id="3" name="Content Placeholder 2">
            <a:extLst>
              <a:ext uri="{FF2B5EF4-FFF2-40B4-BE49-F238E27FC236}">
                <a16:creationId xmlns:a16="http://schemas.microsoft.com/office/drawing/2014/main" id="{FC615587-7EE6-3549-AADF-4A3FEBDA4E66}"/>
              </a:ext>
            </a:extLst>
          </p:cNvPr>
          <p:cNvSpPr>
            <a:spLocks noGrp="1"/>
          </p:cNvSpPr>
          <p:nvPr>
            <p:ph idx="1"/>
          </p:nvPr>
        </p:nvSpPr>
        <p:spPr>
          <a:xfrm>
            <a:off x="448055" y="1932747"/>
            <a:ext cx="4832803" cy="3664351"/>
          </a:xfrm>
        </p:spPr>
        <p:txBody>
          <a:bodyPr>
            <a:normAutofit fontScale="92500" lnSpcReduction="20000"/>
          </a:bodyPr>
          <a:lstStyle/>
          <a:p>
            <a:r>
              <a:rPr lang="en-US" altLang="en-US" sz="2600" dirty="0"/>
              <a:t>Quantitative research, researchers aim to keep themselves at a distance (emotional/physical) from those they are researching.</a:t>
            </a:r>
          </a:p>
          <a:p>
            <a:endParaRPr lang="en-US" altLang="en-US" sz="2600" dirty="0"/>
          </a:p>
          <a:p>
            <a:endParaRPr lang="en-US" altLang="en-US" sz="2600" dirty="0"/>
          </a:p>
          <a:p>
            <a:r>
              <a:rPr lang="en-US" altLang="en-US" sz="2600" dirty="0"/>
              <a:t>Qualitative research usually involves direct contact between researcher and those they are researching, sometimes for long periods of time – getting in amongst the pigeons  </a:t>
            </a:r>
            <a:endParaRPr lang="en-GB" altLang="en-US" sz="2600" dirty="0"/>
          </a:p>
          <a:p>
            <a:endParaRPr lang="en-US" sz="2000" dirty="0"/>
          </a:p>
        </p:txBody>
      </p:sp>
    </p:spTree>
    <p:extLst>
      <p:ext uri="{BB962C8B-B14F-4D97-AF65-F5344CB8AC3E}">
        <p14:creationId xmlns:p14="http://schemas.microsoft.com/office/powerpoint/2010/main" val="19320991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337DF-AC9F-7545-A51A-AB1BBF1E5DDC}"/>
              </a:ext>
            </a:extLst>
          </p:cNvPr>
          <p:cNvSpPr>
            <a:spLocks noGrp="1"/>
          </p:cNvSpPr>
          <p:nvPr>
            <p:ph type="title"/>
          </p:nvPr>
        </p:nvSpPr>
        <p:spPr>
          <a:xfrm>
            <a:off x="994317" y="-158982"/>
            <a:ext cx="10515600" cy="1325563"/>
          </a:xfrm>
        </p:spPr>
        <p:txBody>
          <a:bodyPr/>
          <a:lstStyle/>
          <a:p>
            <a:r>
              <a:rPr lang="en-GB" altLang="en-US" b="1" dirty="0">
                <a:solidFill>
                  <a:schemeClr val="bg1"/>
                </a:solidFill>
              </a:rPr>
              <a:t>Research focus</a:t>
            </a:r>
            <a:endParaRPr lang="en-US" b="1" dirty="0">
              <a:solidFill>
                <a:schemeClr val="bg1"/>
              </a:solidFill>
            </a:endParaRPr>
          </a:p>
        </p:txBody>
      </p:sp>
      <p:sp>
        <p:nvSpPr>
          <p:cNvPr id="3" name="Content Placeholder 2">
            <a:extLst>
              <a:ext uri="{FF2B5EF4-FFF2-40B4-BE49-F238E27FC236}">
                <a16:creationId xmlns:a16="http://schemas.microsoft.com/office/drawing/2014/main" id="{6238853D-C4E7-D94B-AFD4-D063BF724D68}"/>
              </a:ext>
            </a:extLst>
          </p:cNvPr>
          <p:cNvSpPr>
            <a:spLocks noGrp="1"/>
          </p:cNvSpPr>
          <p:nvPr>
            <p:ph idx="1"/>
          </p:nvPr>
        </p:nvSpPr>
        <p:spPr>
          <a:xfrm>
            <a:off x="670931" y="1253331"/>
            <a:ext cx="10515600" cy="4351338"/>
          </a:xfrm>
        </p:spPr>
        <p:txBody>
          <a:bodyPr>
            <a:normAutofit fontScale="92500" lnSpcReduction="10000"/>
          </a:bodyPr>
          <a:lstStyle/>
          <a:p>
            <a:r>
              <a:rPr lang="en-GB" altLang="en-US" dirty="0"/>
              <a:t>Quantitative research concentrates on the gathering of ‘facts’, in order that ‘truth claims’ can be established. </a:t>
            </a:r>
          </a:p>
          <a:p>
            <a:pPr marL="0" indent="0">
              <a:buNone/>
            </a:pPr>
            <a:endParaRPr lang="en-GB" altLang="en-US" dirty="0"/>
          </a:p>
          <a:p>
            <a:r>
              <a:rPr lang="en-GB" altLang="en-US" dirty="0">
                <a:solidFill>
                  <a:srgbClr val="FF0000"/>
                </a:solidFill>
              </a:rPr>
              <a:t>Task : Remembering </a:t>
            </a:r>
            <a:r>
              <a:rPr lang="en-GB" altLang="en-US" dirty="0" err="1">
                <a:solidFill>
                  <a:srgbClr val="FF0000"/>
                </a:solidFill>
              </a:rPr>
              <a:t>Quantatative</a:t>
            </a:r>
            <a:r>
              <a:rPr lang="en-GB" altLang="en-US" dirty="0">
                <a:solidFill>
                  <a:srgbClr val="FF0000"/>
                </a:solidFill>
              </a:rPr>
              <a:t> approaches -  Think of some examples of quantitative questions</a:t>
            </a:r>
          </a:p>
          <a:p>
            <a:pPr marL="0" indent="0">
              <a:buNone/>
            </a:pPr>
            <a:endParaRPr lang="en-GB" altLang="en-US" dirty="0"/>
          </a:p>
          <a:p>
            <a:r>
              <a:rPr lang="en-GB" altLang="en-US" dirty="0"/>
              <a:t>E.g. </a:t>
            </a:r>
          </a:p>
          <a:p>
            <a:r>
              <a:rPr lang="en-GB" altLang="en-US" dirty="0"/>
              <a:t>What is the impact of a health and fitness unit of work on year 10 pupils’ physical activity motivation?</a:t>
            </a:r>
          </a:p>
          <a:p>
            <a:r>
              <a:rPr lang="en-GB" altLang="en-US" dirty="0"/>
              <a:t>Is there a relationship between physical competence and reading age in 5 year old pupils?</a:t>
            </a:r>
          </a:p>
          <a:p>
            <a:endParaRPr lang="en-GB" altLang="en-US" dirty="0"/>
          </a:p>
          <a:p>
            <a:endParaRPr lang="en-US" dirty="0"/>
          </a:p>
        </p:txBody>
      </p:sp>
    </p:spTree>
    <p:extLst>
      <p:ext uri="{BB962C8B-B14F-4D97-AF65-F5344CB8AC3E}">
        <p14:creationId xmlns:p14="http://schemas.microsoft.com/office/powerpoint/2010/main" val="307094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87D5B-2B45-5544-9772-9FFC913DD3AC}"/>
              </a:ext>
            </a:extLst>
          </p:cNvPr>
          <p:cNvSpPr>
            <a:spLocks noGrp="1"/>
          </p:cNvSpPr>
          <p:nvPr>
            <p:ph type="title"/>
          </p:nvPr>
        </p:nvSpPr>
        <p:spPr>
          <a:xfrm>
            <a:off x="838200" y="-188667"/>
            <a:ext cx="10515600" cy="1325563"/>
          </a:xfrm>
        </p:spPr>
        <p:txBody>
          <a:bodyPr/>
          <a:lstStyle/>
          <a:p>
            <a:r>
              <a:rPr lang="en-GB" altLang="en-US" b="1" dirty="0">
                <a:solidFill>
                  <a:schemeClr val="bg1"/>
                </a:solidFill>
              </a:rPr>
              <a:t>Research focus</a:t>
            </a:r>
            <a:endParaRPr lang="en-US" dirty="0"/>
          </a:p>
        </p:txBody>
      </p:sp>
      <p:sp>
        <p:nvSpPr>
          <p:cNvPr id="3" name="Content Placeholder 2">
            <a:extLst>
              <a:ext uri="{FF2B5EF4-FFF2-40B4-BE49-F238E27FC236}">
                <a16:creationId xmlns:a16="http://schemas.microsoft.com/office/drawing/2014/main" id="{928349C3-8ED1-9F4C-BAB5-1CEA1A483E1F}"/>
              </a:ext>
            </a:extLst>
          </p:cNvPr>
          <p:cNvSpPr>
            <a:spLocks noGrp="1"/>
          </p:cNvSpPr>
          <p:nvPr>
            <p:ph idx="1"/>
          </p:nvPr>
        </p:nvSpPr>
        <p:spPr>
          <a:xfrm>
            <a:off x="735169" y="1136896"/>
            <a:ext cx="10515600" cy="4351338"/>
          </a:xfrm>
        </p:spPr>
        <p:txBody>
          <a:bodyPr>
            <a:normAutofit fontScale="92500"/>
          </a:bodyPr>
          <a:lstStyle/>
          <a:p>
            <a:r>
              <a:rPr lang="en-GB" altLang="en-US" dirty="0"/>
              <a:t>Qualitative researchers contend that truth and meaning do not exist in some external world but are constructed through peoples’ interactions with the world. </a:t>
            </a:r>
          </a:p>
          <a:p>
            <a:pPr marL="0" indent="0">
              <a:buNone/>
            </a:pPr>
            <a:endParaRPr lang="en-GB" altLang="en-US" dirty="0">
              <a:solidFill>
                <a:srgbClr val="FF0000"/>
              </a:solidFill>
            </a:endParaRPr>
          </a:p>
          <a:p>
            <a:r>
              <a:rPr lang="en-GB" altLang="en-US" dirty="0">
                <a:solidFill>
                  <a:srgbClr val="FF0000"/>
                </a:solidFill>
              </a:rPr>
              <a:t>Task :  Remembering </a:t>
            </a:r>
            <a:r>
              <a:rPr lang="en-GB" altLang="en-US" dirty="0" err="1">
                <a:solidFill>
                  <a:srgbClr val="FF0000"/>
                </a:solidFill>
              </a:rPr>
              <a:t>Qualatative</a:t>
            </a:r>
            <a:r>
              <a:rPr lang="en-GB" altLang="en-US" dirty="0">
                <a:solidFill>
                  <a:srgbClr val="FF0000"/>
                </a:solidFill>
              </a:rPr>
              <a:t> approaches ……Think of some examples of qualitative questions </a:t>
            </a:r>
          </a:p>
          <a:p>
            <a:r>
              <a:rPr lang="en-GB" altLang="en-US" dirty="0" err="1"/>
              <a:t>Eg.</a:t>
            </a:r>
            <a:endParaRPr lang="en-GB" altLang="en-US" dirty="0"/>
          </a:p>
          <a:p>
            <a:r>
              <a:rPr lang="en-GB" altLang="en-US" dirty="0"/>
              <a:t>How do pupils’ experiences of a health and fitness unit of work influence their to physical activity participation?</a:t>
            </a:r>
          </a:p>
          <a:p>
            <a:r>
              <a:rPr lang="en-US" dirty="0"/>
              <a:t>How does movement influence academic </a:t>
            </a:r>
            <a:r>
              <a:rPr lang="en-US" dirty="0" err="1"/>
              <a:t>behaviours</a:t>
            </a:r>
            <a:r>
              <a:rPr lang="en-US" dirty="0"/>
              <a:t> in young children?</a:t>
            </a:r>
          </a:p>
        </p:txBody>
      </p:sp>
    </p:spTree>
    <p:extLst>
      <p:ext uri="{BB962C8B-B14F-4D97-AF65-F5344CB8AC3E}">
        <p14:creationId xmlns:p14="http://schemas.microsoft.com/office/powerpoint/2010/main" val="18418725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7AB38-A54B-6D4A-87B4-AA25A5C5CAED}"/>
              </a:ext>
            </a:extLst>
          </p:cNvPr>
          <p:cNvSpPr>
            <a:spLocks noGrp="1"/>
          </p:cNvSpPr>
          <p:nvPr>
            <p:ph type="title"/>
          </p:nvPr>
        </p:nvSpPr>
        <p:spPr>
          <a:xfrm>
            <a:off x="302843" y="-253377"/>
            <a:ext cx="4336213" cy="1622321"/>
          </a:xfrm>
        </p:spPr>
        <p:txBody>
          <a:bodyPr>
            <a:normAutofit/>
          </a:bodyPr>
          <a:lstStyle/>
          <a:p>
            <a:r>
              <a:rPr lang="en-GB" altLang="en-US" b="1">
                <a:solidFill>
                  <a:schemeClr val="bg1"/>
                </a:solidFill>
              </a:rPr>
              <a:t>Scope of findings</a:t>
            </a:r>
            <a:endParaRPr lang="en-US" b="1" dirty="0">
              <a:solidFill>
                <a:schemeClr val="bg1"/>
              </a:solidFill>
            </a:endParaRPr>
          </a:p>
        </p:txBody>
      </p:sp>
      <p:sp>
        <p:nvSpPr>
          <p:cNvPr id="3" name="Content Placeholder 2">
            <a:extLst>
              <a:ext uri="{FF2B5EF4-FFF2-40B4-BE49-F238E27FC236}">
                <a16:creationId xmlns:a16="http://schemas.microsoft.com/office/drawing/2014/main" id="{06B76128-1372-E748-BD79-9B9742DDEF9E}"/>
              </a:ext>
            </a:extLst>
          </p:cNvPr>
          <p:cNvSpPr>
            <a:spLocks noGrp="1"/>
          </p:cNvSpPr>
          <p:nvPr>
            <p:ph idx="1"/>
          </p:nvPr>
        </p:nvSpPr>
        <p:spPr>
          <a:xfrm>
            <a:off x="302843" y="1205345"/>
            <a:ext cx="4053619" cy="4405746"/>
          </a:xfrm>
        </p:spPr>
        <p:txBody>
          <a:bodyPr>
            <a:normAutofit fontScale="92500"/>
          </a:bodyPr>
          <a:lstStyle/>
          <a:p>
            <a:r>
              <a:rPr lang="en-US" altLang="en-US" sz="2400" dirty="0"/>
              <a:t>Quantitative methods are regarded as nomothetic which attempts to </a:t>
            </a:r>
            <a:r>
              <a:rPr lang="en-US" altLang="en-US" sz="2400"/>
              <a:t>establish </a:t>
            </a:r>
            <a:r>
              <a:rPr lang="en-US" altLang="en-US" sz="2600"/>
              <a:t>law-like</a:t>
            </a:r>
            <a:r>
              <a:rPr lang="en-US" altLang="en-US" sz="2400"/>
              <a:t> </a:t>
            </a:r>
            <a:r>
              <a:rPr lang="en-US" altLang="en-US" sz="2400" dirty="0"/>
              <a:t>findings that hold irrespective of time.</a:t>
            </a:r>
          </a:p>
          <a:p>
            <a:pPr marL="0" indent="0">
              <a:buNone/>
            </a:pPr>
            <a:endParaRPr lang="en-US" altLang="en-US" sz="2400" dirty="0"/>
          </a:p>
          <a:p>
            <a:r>
              <a:rPr lang="en-US" altLang="en-US" sz="2400" dirty="0"/>
              <a:t>Qualitative research is ideographic which locates its findings in specific time periods and localities and is much more concerned with the depth and intensity of findings rather than breadth (generalizability).</a:t>
            </a:r>
            <a:endParaRPr lang="en-GB" altLang="en-US" sz="2400" dirty="0"/>
          </a:p>
          <a:p>
            <a:endParaRPr lang="en-US" sz="1900" dirty="0"/>
          </a:p>
        </p:txBody>
      </p:sp>
      <p:pic>
        <p:nvPicPr>
          <p:cNvPr id="7" name="Picture 6" descr="A close-up of a map&#10;&#10;Description automatically generated with medium confidence">
            <a:extLst>
              <a:ext uri="{FF2B5EF4-FFF2-40B4-BE49-F238E27FC236}">
                <a16:creationId xmlns:a16="http://schemas.microsoft.com/office/drawing/2014/main" id="{A61A2DF2-FA4F-B049-8043-AB8A839A9E6E}"/>
              </a:ext>
            </a:extLst>
          </p:cNvPr>
          <p:cNvPicPr>
            <a:picLocks noChangeAspect="1"/>
          </p:cNvPicPr>
          <p:nvPr/>
        </p:nvPicPr>
        <p:blipFill>
          <a:blip r:embed="rId2"/>
          <a:stretch>
            <a:fillRect/>
          </a:stretch>
        </p:blipFill>
        <p:spPr>
          <a:xfrm>
            <a:off x="5417127" y="696329"/>
            <a:ext cx="3782291" cy="2480191"/>
          </a:xfrm>
          <a:prstGeom prst="rect">
            <a:avLst/>
          </a:prstGeom>
        </p:spPr>
      </p:pic>
      <p:pic>
        <p:nvPicPr>
          <p:cNvPr id="9" name="Picture 8" descr="A picture containing outdoor, tree, person&#10;&#10;Description automatically generated">
            <a:extLst>
              <a:ext uri="{FF2B5EF4-FFF2-40B4-BE49-F238E27FC236}">
                <a16:creationId xmlns:a16="http://schemas.microsoft.com/office/drawing/2014/main" id="{F56C71E7-4BD1-ED44-9E0F-BC1CCA25A6F5}"/>
              </a:ext>
            </a:extLst>
          </p:cNvPr>
          <p:cNvPicPr>
            <a:picLocks noChangeAspect="1"/>
          </p:cNvPicPr>
          <p:nvPr/>
        </p:nvPicPr>
        <p:blipFill>
          <a:blip r:embed="rId3"/>
          <a:stretch>
            <a:fillRect/>
          </a:stretch>
        </p:blipFill>
        <p:spPr>
          <a:xfrm>
            <a:off x="7548418" y="3681481"/>
            <a:ext cx="3302000" cy="2197100"/>
          </a:xfrm>
          <a:prstGeom prst="rect">
            <a:avLst/>
          </a:prstGeom>
        </p:spPr>
      </p:pic>
    </p:spTree>
    <p:extLst>
      <p:ext uri="{BB962C8B-B14F-4D97-AF65-F5344CB8AC3E}">
        <p14:creationId xmlns:p14="http://schemas.microsoft.com/office/powerpoint/2010/main" val="9606855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E5A8B-6500-3F40-9FFE-8F0AF8FB71C5}"/>
              </a:ext>
            </a:extLst>
          </p:cNvPr>
          <p:cNvSpPr>
            <a:spLocks noGrp="1"/>
          </p:cNvSpPr>
          <p:nvPr>
            <p:ph type="title"/>
          </p:nvPr>
        </p:nvSpPr>
        <p:spPr>
          <a:xfrm>
            <a:off x="731543" y="-353669"/>
            <a:ext cx="5102351" cy="1676603"/>
          </a:xfrm>
        </p:spPr>
        <p:txBody>
          <a:bodyPr>
            <a:normAutofit/>
          </a:bodyPr>
          <a:lstStyle/>
          <a:p>
            <a:r>
              <a:rPr lang="en-GB" altLang="en-US" b="1" dirty="0">
                <a:solidFill>
                  <a:schemeClr val="bg1"/>
                </a:solidFill>
              </a:rPr>
              <a:t>The nature of data</a:t>
            </a:r>
            <a:endParaRPr lang="en-US" b="1" dirty="0">
              <a:solidFill>
                <a:schemeClr val="bg1"/>
              </a:solidFill>
            </a:endParaRPr>
          </a:p>
        </p:txBody>
      </p:sp>
      <p:sp>
        <p:nvSpPr>
          <p:cNvPr id="3" name="Content Placeholder 2">
            <a:extLst>
              <a:ext uri="{FF2B5EF4-FFF2-40B4-BE49-F238E27FC236}">
                <a16:creationId xmlns:a16="http://schemas.microsoft.com/office/drawing/2014/main" id="{69B40EE7-EA5C-1E4E-94FA-DB08AE2C7ABA}"/>
              </a:ext>
            </a:extLst>
          </p:cNvPr>
          <p:cNvSpPr>
            <a:spLocks noGrp="1"/>
          </p:cNvSpPr>
          <p:nvPr>
            <p:ph idx="1"/>
          </p:nvPr>
        </p:nvSpPr>
        <p:spPr>
          <a:xfrm>
            <a:off x="335325" y="1618586"/>
            <a:ext cx="5102351" cy="3785419"/>
          </a:xfrm>
        </p:spPr>
        <p:txBody>
          <a:bodyPr>
            <a:normAutofit/>
          </a:bodyPr>
          <a:lstStyle/>
          <a:p>
            <a:r>
              <a:rPr lang="en-US" altLang="en-US" sz="2400" dirty="0"/>
              <a:t>Quantitative studies generate data in the form of numbers, often depicted positively as reliable and rigorous, probably because of their association with ‘science’. </a:t>
            </a:r>
          </a:p>
          <a:p>
            <a:r>
              <a:rPr lang="en-US" altLang="en-US" sz="2400" dirty="0"/>
              <a:t>Qualitative research generates what is claimed to be ‘rich’ or ‘deep’ data, usually in the form of text but sometimes in photographs, maps or other visual media. </a:t>
            </a:r>
            <a:endParaRPr lang="en-GB" altLang="en-US" sz="2400" dirty="0"/>
          </a:p>
          <a:p>
            <a:endParaRPr lang="en-US" sz="2000" dirty="0"/>
          </a:p>
        </p:txBody>
      </p:sp>
      <p:pic>
        <p:nvPicPr>
          <p:cNvPr id="8" name="Picture 7" descr="Icon&#10;&#10;Description automatically generated">
            <a:extLst>
              <a:ext uri="{FF2B5EF4-FFF2-40B4-BE49-F238E27FC236}">
                <a16:creationId xmlns:a16="http://schemas.microsoft.com/office/drawing/2014/main" id="{CAF88DC6-C30D-4D4E-A0D9-554686B0B84C}"/>
              </a:ext>
            </a:extLst>
          </p:cNvPr>
          <p:cNvPicPr>
            <a:picLocks noChangeAspect="1"/>
          </p:cNvPicPr>
          <p:nvPr/>
        </p:nvPicPr>
        <p:blipFill>
          <a:blip r:embed="rId2"/>
          <a:stretch>
            <a:fillRect/>
          </a:stretch>
        </p:blipFill>
        <p:spPr>
          <a:xfrm>
            <a:off x="7941277" y="694945"/>
            <a:ext cx="2442022" cy="2322576"/>
          </a:xfrm>
          <a:prstGeom prst="rect">
            <a:avLst/>
          </a:prstGeom>
        </p:spPr>
      </p:pic>
      <p:pic>
        <p:nvPicPr>
          <p:cNvPr id="6" name="Picture 5" descr="A picture containing text, toy&#10;&#10;Description automatically generated">
            <a:extLst>
              <a:ext uri="{FF2B5EF4-FFF2-40B4-BE49-F238E27FC236}">
                <a16:creationId xmlns:a16="http://schemas.microsoft.com/office/drawing/2014/main" id="{30C5BD8C-7145-AA43-BF7B-560AD8E220A9}"/>
              </a:ext>
            </a:extLst>
          </p:cNvPr>
          <p:cNvPicPr>
            <a:picLocks noChangeAspect="1"/>
          </p:cNvPicPr>
          <p:nvPr/>
        </p:nvPicPr>
        <p:blipFill>
          <a:blip r:embed="rId3"/>
          <a:stretch>
            <a:fillRect/>
          </a:stretch>
        </p:blipFill>
        <p:spPr>
          <a:xfrm>
            <a:off x="7758919" y="3721608"/>
            <a:ext cx="2806738" cy="2322576"/>
          </a:xfrm>
          <a:prstGeom prst="rect">
            <a:avLst/>
          </a:prstGeom>
          <a:effectLst/>
        </p:spPr>
      </p:pic>
    </p:spTree>
    <p:extLst>
      <p:ext uri="{BB962C8B-B14F-4D97-AF65-F5344CB8AC3E}">
        <p14:creationId xmlns:p14="http://schemas.microsoft.com/office/powerpoint/2010/main" val="2030926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C0E03-4C32-C447-B17E-2E62968ACFFD}"/>
              </a:ext>
            </a:extLst>
          </p:cNvPr>
          <p:cNvSpPr>
            <a:spLocks noGrp="1"/>
          </p:cNvSpPr>
          <p:nvPr>
            <p:ph type="title"/>
          </p:nvPr>
        </p:nvSpPr>
        <p:spPr>
          <a:xfrm>
            <a:off x="878471" y="-449412"/>
            <a:ext cx="10066122" cy="1298448"/>
          </a:xfrm>
        </p:spPr>
        <p:txBody>
          <a:bodyPr anchor="b">
            <a:normAutofit/>
          </a:bodyPr>
          <a:lstStyle/>
          <a:p>
            <a:r>
              <a:rPr lang="en-GB" altLang="en-US" b="1" dirty="0">
                <a:solidFill>
                  <a:schemeClr val="bg1"/>
                </a:solidFill>
              </a:rPr>
              <a:t>Mixed methods allow researchers to…</a:t>
            </a:r>
            <a:endParaRPr lang="en-US" b="1" dirty="0">
              <a:solidFill>
                <a:schemeClr val="bg1"/>
              </a:solidFill>
            </a:endParaRPr>
          </a:p>
        </p:txBody>
      </p:sp>
      <p:sp>
        <p:nvSpPr>
          <p:cNvPr id="3" name="Content Placeholder 2">
            <a:extLst>
              <a:ext uri="{FF2B5EF4-FFF2-40B4-BE49-F238E27FC236}">
                <a16:creationId xmlns:a16="http://schemas.microsoft.com/office/drawing/2014/main" id="{2E8D5A35-6DC2-E047-BA93-CEA4D700AA07}"/>
              </a:ext>
            </a:extLst>
          </p:cNvPr>
          <p:cNvSpPr>
            <a:spLocks noGrp="1"/>
          </p:cNvSpPr>
          <p:nvPr>
            <p:ph idx="1"/>
          </p:nvPr>
        </p:nvSpPr>
        <p:spPr>
          <a:xfrm>
            <a:off x="508070" y="1511490"/>
            <a:ext cx="5093060" cy="3835020"/>
          </a:xfrm>
        </p:spPr>
        <p:txBody>
          <a:bodyPr anchor="ctr">
            <a:normAutofit/>
          </a:bodyPr>
          <a:lstStyle/>
          <a:p>
            <a:r>
              <a:rPr lang="en-US" altLang="en-US" sz="2400" dirty="0"/>
              <a:t>Generalise from a sample to a population (as in quantitative research).</a:t>
            </a:r>
          </a:p>
          <a:p>
            <a:pPr marL="0" indent="0">
              <a:buNone/>
            </a:pPr>
            <a:endParaRPr lang="en-US" altLang="en-US" sz="2400" dirty="0"/>
          </a:p>
          <a:p>
            <a:r>
              <a:rPr lang="en-US" altLang="en-US" sz="2400" dirty="0"/>
              <a:t>Gain a richer, contextual understanding of the phenomenon being researched (as in qualitative research). </a:t>
            </a:r>
          </a:p>
          <a:p>
            <a:endParaRPr lang="en-US" sz="2000" dirty="0"/>
          </a:p>
        </p:txBody>
      </p:sp>
      <p:pic>
        <p:nvPicPr>
          <p:cNvPr id="5" name="Picture 4" descr="Diagram&#10;&#10;Description automatically generated">
            <a:extLst>
              <a:ext uri="{FF2B5EF4-FFF2-40B4-BE49-F238E27FC236}">
                <a16:creationId xmlns:a16="http://schemas.microsoft.com/office/drawing/2014/main" id="{256003F7-DF30-574C-9F87-E170F3CAAAF6}"/>
              </a:ext>
            </a:extLst>
          </p:cNvPr>
          <p:cNvPicPr>
            <a:picLocks noChangeAspect="1"/>
          </p:cNvPicPr>
          <p:nvPr/>
        </p:nvPicPr>
        <p:blipFill>
          <a:blip r:embed="rId2"/>
          <a:stretch>
            <a:fillRect/>
          </a:stretch>
        </p:blipFill>
        <p:spPr>
          <a:xfrm>
            <a:off x="6533653" y="1933973"/>
            <a:ext cx="5150277" cy="2562262"/>
          </a:xfrm>
          <a:prstGeom prst="rect">
            <a:avLst/>
          </a:prstGeom>
        </p:spPr>
      </p:pic>
    </p:spTree>
    <p:extLst>
      <p:ext uri="{BB962C8B-B14F-4D97-AF65-F5344CB8AC3E}">
        <p14:creationId xmlns:p14="http://schemas.microsoft.com/office/powerpoint/2010/main" val="15984776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BC582-DFE6-7246-9B7C-55460781F432}"/>
              </a:ext>
            </a:extLst>
          </p:cNvPr>
          <p:cNvSpPr>
            <a:spLocks noGrp="1"/>
          </p:cNvSpPr>
          <p:nvPr>
            <p:ph type="title"/>
          </p:nvPr>
        </p:nvSpPr>
        <p:spPr>
          <a:xfrm>
            <a:off x="1005625" y="-175787"/>
            <a:ext cx="10515600" cy="1325563"/>
          </a:xfrm>
        </p:spPr>
        <p:txBody>
          <a:bodyPr/>
          <a:lstStyle/>
          <a:p>
            <a:r>
              <a:rPr lang="en-US" b="1">
                <a:solidFill>
                  <a:schemeClr val="bg1"/>
                </a:solidFill>
              </a:rPr>
              <a:t>Ontology</a:t>
            </a:r>
            <a:endParaRPr lang="en-US" dirty="0"/>
          </a:p>
        </p:txBody>
      </p:sp>
      <p:sp>
        <p:nvSpPr>
          <p:cNvPr id="3" name="Content Placeholder 2">
            <a:extLst>
              <a:ext uri="{FF2B5EF4-FFF2-40B4-BE49-F238E27FC236}">
                <a16:creationId xmlns:a16="http://schemas.microsoft.com/office/drawing/2014/main" id="{ABE79A1F-A7B4-9645-9FC6-9455308CC6AE}"/>
              </a:ext>
            </a:extLst>
          </p:cNvPr>
          <p:cNvSpPr>
            <a:spLocks noGrp="1"/>
          </p:cNvSpPr>
          <p:nvPr>
            <p:ph idx="1"/>
          </p:nvPr>
        </p:nvSpPr>
        <p:spPr>
          <a:xfrm>
            <a:off x="670775" y="1542289"/>
            <a:ext cx="2188335" cy="4351338"/>
          </a:xfrm>
        </p:spPr>
        <p:txBody>
          <a:bodyPr/>
          <a:lstStyle/>
          <a:p>
            <a:r>
              <a:rPr lang="en-US" dirty="0"/>
              <a:t>Remember the research Onion from the first session</a:t>
            </a:r>
          </a:p>
        </p:txBody>
      </p:sp>
      <p:pic>
        <p:nvPicPr>
          <p:cNvPr id="4" name="Content Placeholder 4" descr="Chart, sunburst chart&#10;&#10;Description automatically generated">
            <a:extLst>
              <a:ext uri="{FF2B5EF4-FFF2-40B4-BE49-F238E27FC236}">
                <a16:creationId xmlns:a16="http://schemas.microsoft.com/office/drawing/2014/main" id="{E5D6D81B-FF94-754F-9D12-9DEBFD2EE458}"/>
              </a:ext>
            </a:extLst>
          </p:cNvPr>
          <p:cNvPicPr>
            <a:picLocks noChangeAspect="1"/>
          </p:cNvPicPr>
          <p:nvPr/>
        </p:nvPicPr>
        <p:blipFill>
          <a:blip r:embed="rId2"/>
          <a:stretch>
            <a:fillRect/>
          </a:stretch>
        </p:blipFill>
        <p:spPr>
          <a:xfrm>
            <a:off x="3528812" y="927280"/>
            <a:ext cx="8110788" cy="4986090"/>
          </a:xfrm>
          <a:prstGeom prst="rect">
            <a:avLst/>
          </a:prstGeom>
        </p:spPr>
      </p:pic>
    </p:spTree>
    <p:extLst>
      <p:ext uri="{BB962C8B-B14F-4D97-AF65-F5344CB8AC3E}">
        <p14:creationId xmlns:p14="http://schemas.microsoft.com/office/powerpoint/2010/main" val="9144939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D9229-1A51-3E4B-939A-0E5B98DC8266}"/>
              </a:ext>
            </a:extLst>
          </p:cNvPr>
          <p:cNvSpPr>
            <a:spLocks noGrp="1"/>
          </p:cNvSpPr>
          <p:nvPr>
            <p:ph type="title"/>
          </p:nvPr>
        </p:nvSpPr>
        <p:spPr>
          <a:xfrm>
            <a:off x="838200" y="0"/>
            <a:ext cx="10515600" cy="1325563"/>
          </a:xfrm>
        </p:spPr>
        <p:txBody>
          <a:bodyPr/>
          <a:lstStyle/>
          <a:p>
            <a:r>
              <a:rPr lang="en-US" b="1" dirty="0">
                <a:solidFill>
                  <a:schemeClr val="bg1"/>
                </a:solidFill>
              </a:rPr>
              <a:t>Research paradigm of mixed methods….</a:t>
            </a:r>
          </a:p>
        </p:txBody>
      </p:sp>
      <p:sp>
        <p:nvSpPr>
          <p:cNvPr id="3" name="Content Placeholder 2">
            <a:extLst>
              <a:ext uri="{FF2B5EF4-FFF2-40B4-BE49-F238E27FC236}">
                <a16:creationId xmlns:a16="http://schemas.microsoft.com/office/drawing/2014/main" id="{6C65DF9C-8524-E640-A1D9-CACBFE5F14A1}"/>
              </a:ext>
            </a:extLst>
          </p:cNvPr>
          <p:cNvSpPr>
            <a:spLocks noGrp="1"/>
          </p:cNvSpPr>
          <p:nvPr>
            <p:ph idx="1"/>
          </p:nvPr>
        </p:nvSpPr>
        <p:spPr>
          <a:xfrm>
            <a:off x="838200" y="1325563"/>
            <a:ext cx="10515600" cy="4351338"/>
          </a:xfrm>
        </p:spPr>
        <p:txBody>
          <a:bodyPr/>
          <a:lstStyle/>
          <a:p>
            <a:r>
              <a:rPr lang="en-US" dirty="0"/>
              <a:t>Pragmatism. - in social science research and in education in particular, the research problems are often complex and as such do not fit neatly into qualitative / quantitative paradigms.  By taking a pragmatic position to the research,  methods are selected to address different aspects of the research </a:t>
            </a:r>
          </a:p>
          <a:p>
            <a:endParaRPr lang="en-US" dirty="0"/>
          </a:p>
          <a:p>
            <a:r>
              <a:rPr lang="en-US" dirty="0"/>
              <a:t>Post positivism – emerged as a reaction to limitations of positivist approach to research creating a mixed paradigm.  (See the post positivism article on Moodle)  </a:t>
            </a:r>
          </a:p>
        </p:txBody>
      </p:sp>
    </p:spTree>
    <p:extLst>
      <p:ext uri="{BB962C8B-B14F-4D97-AF65-F5344CB8AC3E}">
        <p14:creationId xmlns:p14="http://schemas.microsoft.com/office/powerpoint/2010/main" val="26156491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D1D3F-F7AC-6440-B9DE-F1FBE653431C}"/>
              </a:ext>
            </a:extLst>
          </p:cNvPr>
          <p:cNvSpPr>
            <a:spLocks noGrp="1"/>
          </p:cNvSpPr>
          <p:nvPr>
            <p:ph type="title"/>
          </p:nvPr>
        </p:nvSpPr>
        <p:spPr>
          <a:xfrm>
            <a:off x="838200" y="-162909"/>
            <a:ext cx="10515600" cy="1325563"/>
          </a:xfrm>
        </p:spPr>
        <p:txBody>
          <a:bodyPr/>
          <a:lstStyle/>
          <a:p>
            <a:r>
              <a:rPr lang="en-US" b="1" dirty="0">
                <a:solidFill>
                  <a:schemeClr val="bg1"/>
                </a:solidFill>
              </a:rPr>
              <a:t>How can we mix methods?</a:t>
            </a:r>
          </a:p>
        </p:txBody>
      </p:sp>
      <p:pic>
        <p:nvPicPr>
          <p:cNvPr id="5" name="Content Placeholder 4" descr="Graphical user interface, application&#10;&#10;Description automatically generated">
            <a:extLst>
              <a:ext uri="{FF2B5EF4-FFF2-40B4-BE49-F238E27FC236}">
                <a16:creationId xmlns:a16="http://schemas.microsoft.com/office/drawing/2014/main" id="{CB536B98-75D2-FC4A-BB8E-A249400B0B72}"/>
              </a:ext>
            </a:extLst>
          </p:cNvPr>
          <p:cNvPicPr>
            <a:picLocks noGrp="1" noChangeAspect="1"/>
          </p:cNvPicPr>
          <p:nvPr>
            <p:ph idx="1"/>
          </p:nvPr>
        </p:nvPicPr>
        <p:blipFill>
          <a:blip r:embed="rId2"/>
          <a:stretch>
            <a:fillRect/>
          </a:stretch>
        </p:blipFill>
        <p:spPr>
          <a:xfrm>
            <a:off x="1" y="978792"/>
            <a:ext cx="12219190" cy="5879207"/>
          </a:xfrm>
        </p:spPr>
      </p:pic>
    </p:spTree>
    <p:extLst>
      <p:ext uri="{BB962C8B-B14F-4D97-AF65-F5344CB8AC3E}">
        <p14:creationId xmlns:p14="http://schemas.microsoft.com/office/powerpoint/2010/main" val="15094520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32416-23D6-7546-BC50-FACE39435E3D}"/>
              </a:ext>
            </a:extLst>
          </p:cNvPr>
          <p:cNvSpPr>
            <a:spLocks noGrp="1"/>
          </p:cNvSpPr>
          <p:nvPr>
            <p:ph type="title"/>
          </p:nvPr>
        </p:nvSpPr>
        <p:spPr>
          <a:xfrm>
            <a:off x="838200" y="-126194"/>
            <a:ext cx="10515600" cy="1325563"/>
          </a:xfrm>
        </p:spPr>
        <p:txBody>
          <a:bodyPr/>
          <a:lstStyle/>
          <a:p>
            <a:r>
              <a:rPr lang="en-GB" altLang="en-US" b="1" dirty="0">
                <a:solidFill>
                  <a:schemeClr val="bg1"/>
                </a:solidFill>
              </a:rPr>
              <a:t>Qualitative then quantitative</a:t>
            </a:r>
            <a:endParaRPr lang="en-US" b="1" dirty="0">
              <a:solidFill>
                <a:schemeClr val="bg1"/>
              </a:solidFill>
            </a:endParaRPr>
          </a:p>
        </p:txBody>
      </p:sp>
      <p:sp>
        <p:nvSpPr>
          <p:cNvPr id="3" name="Content Placeholder 2">
            <a:extLst>
              <a:ext uri="{FF2B5EF4-FFF2-40B4-BE49-F238E27FC236}">
                <a16:creationId xmlns:a16="http://schemas.microsoft.com/office/drawing/2014/main" id="{3CE745DB-8A50-8E4A-8908-54134641BB53}"/>
              </a:ext>
            </a:extLst>
          </p:cNvPr>
          <p:cNvSpPr>
            <a:spLocks noGrp="1"/>
          </p:cNvSpPr>
          <p:nvPr>
            <p:ph idx="1"/>
          </p:nvPr>
        </p:nvSpPr>
        <p:spPr>
          <a:xfrm>
            <a:off x="591971" y="1445029"/>
            <a:ext cx="11008057" cy="4351338"/>
          </a:xfrm>
        </p:spPr>
        <p:txBody>
          <a:bodyPr/>
          <a:lstStyle/>
          <a:p>
            <a:r>
              <a:rPr lang="en-GB" altLang="en-US" dirty="0"/>
              <a:t>Little is known about the research problem or research setting.</a:t>
            </a:r>
          </a:p>
          <a:p>
            <a:r>
              <a:rPr lang="en-GB" altLang="en-US" dirty="0"/>
              <a:t>Qualitative study explores, identifies and can provide clarity about the kinds of variables requiring further investigation.</a:t>
            </a:r>
          </a:p>
          <a:p>
            <a:endParaRPr lang="en-GB" altLang="en-US" dirty="0"/>
          </a:p>
          <a:p>
            <a:endParaRPr lang="en-GB" altLang="en-US" dirty="0"/>
          </a:p>
          <a:p>
            <a:pPr marL="0" indent="0">
              <a:buNone/>
            </a:pPr>
            <a:endParaRPr lang="en-US" dirty="0"/>
          </a:p>
        </p:txBody>
      </p:sp>
      <p:pic>
        <p:nvPicPr>
          <p:cNvPr id="5" name="Picture 4" descr="A picture containing text, device&#10;&#10;Description automatically generated">
            <a:extLst>
              <a:ext uri="{FF2B5EF4-FFF2-40B4-BE49-F238E27FC236}">
                <a16:creationId xmlns:a16="http://schemas.microsoft.com/office/drawing/2014/main" id="{574C0256-787A-5141-ACE3-0D75585D384D}"/>
              </a:ext>
            </a:extLst>
          </p:cNvPr>
          <p:cNvPicPr>
            <a:picLocks noChangeAspect="1"/>
          </p:cNvPicPr>
          <p:nvPr/>
        </p:nvPicPr>
        <p:blipFill>
          <a:blip r:embed="rId2"/>
          <a:stretch>
            <a:fillRect/>
          </a:stretch>
        </p:blipFill>
        <p:spPr>
          <a:xfrm>
            <a:off x="2789412" y="3548511"/>
            <a:ext cx="5177563" cy="1241851"/>
          </a:xfrm>
          <a:prstGeom prst="rect">
            <a:avLst/>
          </a:prstGeom>
        </p:spPr>
      </p:pic>
    </p:spTree>
    <p:extLst>
      <p:ext uri="{BB962C8B-B14F-4D97-AF65-F5344CB8AC3E}">
        <p14:creationId xmlns:p14="http://schemas.microsoft.com/office/powerpoint/2010/main" val="42320153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953D7-EDB8-894E-9CD3-2D8A91256D6F}"/>
              </a:ext>
            </a:extLst>
          </p:cNvPr>
          <p:cNvSpPr>
            <a:spLocks noGrp="1"/>
          </p:cNvSpPr>
          <p:nvPr>
            <p:ph type="title"/>
          </p:nvPr>
        </p:nvSpPr>
        <p:spPr>
          <a:xfrm>
            <a:off x="701723" y="0"/>
            <a:ext cx="10515600" cy="1325563"/>
          </a:xfrm>
        </p:spPr>
        <p:txBody>
          <a:bodyPr/>
          <a:lstStyle/>
          <a:p>
            <a:r>
              <a:rPr lang="en-GB" altLang="en-US" b="1" dirty="0">
                <a:solidFill>
                  <a:schemeClr val="bg1"/>
                </a:solidFill>
              </a:rPr>
              <a:t>Quantitative then qualitative</a:t>
            </a:r>
            <a:endParaRPr lang="en-US" b="1" dirty="0">
              <a:solidFill>
                <a:schemeClr val="bg1"/>
              </a:solidFill>
            </a:endParaRPr>
          </a:p>
        </p:txBody>
      </p:sp>
      <p:sp>
        <p:nvSpPr>
          <p:cNvPr id="3" name="Content Placeholder 2">
            <a:extLst>
              <a:ext uri="{FF2B5EF4-FFF2-40B4-BE49-F238E27FC236}">
                <a16:creationId xmlns:a16="http://schemas.microsoft.com/office/drawing/2014/main" id="{B915A78B-F935-E946-8EB2-1F885D1A94FE}"/>
              </a:ext>
            </a:extLst>
          </p:cNvPr>
          <p:cNvSpPr>
            <a:spLocks noGrp="1"/>
          </p:cNvSpPr>
          <p:nvPr>
            <p:ph idx="1"/>
          </p:nvPr>
        </p:nvSpPr>
        <p:spPr>
          <a:xfrm>
            <a:off x="701723" y="1337292"/>
            <a:ext cx="10515600" cy="4351338"/>
          </a:xfrm>
        </p:spPr>
        <p:txBody>
          <a:bodyPr/>
          <a:lstStyle/>
          <a:p>
            <a:r>
              <a:rPr lang="en-GB" altLang="en-US" dirty="0"/>
              <a:t>Quantitative study could be used to identify important results that qualitative fieldwork could then seek to explain.</a:t>
            </a:r>
            <a:r>
              <a:rPr lang="en-US" altLang="en-US" dirty="0"/>
              <a:t> </a:t>
            </a:r>
          </a:p>
          <a:p>
            <a:r>
              <a:rPr lang="en-GB" altLang="en-US" dirty="0"/>
              <a:t>Quantitative survey is used to identify groups of respondents with strongly contrasting views about a subject.  These polarised groups can then be used for follow up qualitative interviews to gain an in-depth understanding. </a:t>
            </a:r>
            <a:endParaRPr lang="en-US" altLang="en-US" dirty="0"/>
          </a:p>
          <a:p>
            <a:endParaRPr lang="en-US" dirty="0"/>
          </a:p>
        </p:txBody>
      </p:sp>
      <p:pic>
        <p:nvPicPr>
          <p:cNvPr id="5" name="Picture 4" descr="A picture containing text, clock, device, gauge&#10;&#10;Description automatically generated">
            <a:extLst>
              <a:ext uri="{FF2B5EF4-FFF2-40B4-BE49-F238E27FC236}">
                <a16:creationId xmlns:a16="http://schemas.microsoft.com/office/drawing/2014/main" id="{FAACDC2C-6611-7042-886E-FF10F7452DD7}"/>
              </a:ext>
            </a:extLst>
          </p:cNvPr>
          <p:cNvPicPr>
            <a:picLocks noChangeAspect="1"/>
          </p:cNvPicPr>
          <p:nvPr/>
        </p:nvPicPr>
        <p:blipFill>
          <a:blip r:embed="rId2"/>
          <a:stretch>
            <a:fillRect/>
          </a:stretch>
        </p:blipFill>
        <p:spPr>
          <a:xfrm>
            <a:off x="3603172" y="4612943"/>
            <a:ext cx="4484359" cy="907765"/>
          </a:xfrm>
          <a:prstGeom prst="rect">
            <a:avLst/>
          </a:prstGeom>
        </p:spPr>
      </p:pic>
    </p:spTree>
    <p:extLst>
      <p:ext uri="{BB962C8B-B14F-4D97-AF65-F5344CB8AC3E}">
        <p14:creationId xmlns:p14="http://schemas.microsoft.com/office/powerpoint/2010/main" val="13202137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145EA-D29B-F040-BF85-2217A9732579}"/>
              </a:ext>
            </a:extLst>
          </p:cNvPr>
          <p:cNvSpPr>
            <a:spLocks noGrp="1"/>
          </p:cNvSpPr>
          <p:nvPr>
            <p:ph type="title"/>
          </p:nvPr>
        </p:nvSpPr>
        <p:spPr>
          <a:xfrm>
            <a:off x="1056564" y="-153490"/>
            <a:ext cx="10515600" cy="1325563"/>
          </a:xfrm>
        </p:spPr>
        <p:txBody>
          <a:bodyPr/>
          <a:lstStyle/>
          <a:p>
            <a:r>
              <a:rPr lang="en-GB" altLang="en-US" b="1" dirty="0">
                <a:solidFill>
                  <a:schemeClr val="bg1"/>
                </a:solidFill>
              </a:rPr>
              <a:t>Quantitative and qualitative concurrently</a:t>
            </a:r>
            <a:endParaRPr lang="en-US" b="1" dirty="0">
              <a:solidFill>
                <a:schemeClr val="bg1"/>
              </a:solidFill>
            </a:endParaRPr>
          </a:p>
        </p:txBody>
      </p:sp>
      <p:sp>
        <p:nvSpPr>
          <p:cNvPr id="3" name="Content Placeholder 2">
            <a:extLst>
              <a:ext uri="{FF2B5EF4-FFF2-40B4-BE49-F238E27FC236}">
                <a16:creationId xmlns:a16="http://schemas.microsoft.com/office/drawing/2014/main" id="{269A7C56-304D-E04C-A6B8-1B5B05378D26}"/>
              </a:ext>
            </a:extLst>
          </p:cNvPr>
          <p:cNvSpPr>
            <a:spLocks noGrp="1"/>
          </p:cNvSpPr>
          <p:nvPr>
            <p:ph idx="1"/>
          </p:nvPr>
        </p:nvSpPr>
        <p:spPr>
          <a:xfrm>
            <a:off x="1405719" y="1253331"/>
            <a:ext cx="8734567" cy="4351338"/>
          </a:xfrm>
        </p:spPr>
        <p:txBody>
          <a:bodyPr/>
          <a:lstStyle/>
          <a:p>
            <a:r>
              <a:rPr lang="en-GB" altLang="en-US" sz="2400" dirty="0"/>
              <a:t>Continuous collection of both sorts of data.</a:t>
            </a:r>
          </a:p>
          <a:p>
            <a:r>
              <a:rPr lang="en-GB" altLang="en-US" sz="2400" dirty="0"/>
              <a:t>The quantitative and qualitative data may focus on similar themes or on different themes.</a:t>
            </a:r>
            <a:endParaRPr lang="en-US" altLang="en-US" sz="2400" dirty="0"/>
          </a:p>
          <a:p>
            <a:endParaRPr lang="en-US" dirty="0"/>
          </a:p>
        </p:txBody>
      </p:sp>
      <p:pic>
        <p:nvPicPr>
          <p:cNvPr id="5" name="Picture 4" descr="Diagram&#10;&#10;Description automatically generated">
            <a:extLst>
              <a:ext uri="{FF2B5EF4-FFF2-40B4-BE49-F238E27FC236}">
                <a16:creationId xmlns:a16="http://schemas.microsoft.com/office/drawing/2014/main" id="{8F862724-8E26-6E4D-9744-5A4082D75A3C}"/>
              </a:ext>
            </a:extLst>
          </p:cNvPr>
          <p:cNvPicPr>
            <a:picLocks noChangeAspect="1"/>
          </p:cNvPicPr>
          <p:nvPr/>
        </p:nvPicPr>
        <p:blipFill>
          <a:blip r:embed="rId2"/>
          <a:stretch>
            <a:fillRect/>
          </a:stretch>
        </p:blipFill>
        <p:spPr>
          <a:xfrm>
            <a:off x="1002957" y="2650857"/>
            <a:ext cx="9783324" cy="2771242"/>
          </a:xfrm>
          <a:prstGeom prst="rect">
            <a:avLst/>
          </a:prstGeom>
        </p:spPr>
      </p:pic>
    </p:spTree>
    <p:extLst>
      <p:ext uri="{BB962C8B-B14F-4D97-AF65-F5344CB8AC3E}">
        <p14:creationId xmlns:p14="http://schemas.microsoft.com/office/powerpoint/2010/main" val="8822050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65FFF-EEFD-5545-8893-842CD959B131}"/>
              </a:ext>
            </a:extLst>
          </p:cNvPr>
          <p:cNvSpPr>
            <a:spLocks noGrp="1"/>
          </p:cNvSpPr>
          <p:nvPr>
            <p:ph type="title"/>
          </p:nvPr>
        </p:nvSpPr>
        <p:spPr>
          <a:xfrm>
            <a:off x="961030" y="-126195"/>
            <a:ext cx="10515600" cy="1325563"/>
          </a:xfrm>
        </p:spPr>
        <p:txBody>
          <a:bodyPr/>
          <a:lstStyle/>
          <a:p>
            <a:r>
              <a:rPr lang="en-GB" altLang="en-US" b="1" dirty="0">
                <a:solidFill>
                  <a:schemeClr val="bg1"/>
                </a:solidFill>
              </a:rPr>
              <a:t>Benefits of mixed methods designs</a:t>
            </a:r>
            <a:r>
              <a:rPr lang="en-US" b="1" dirty="0">
                <a:solidFill>
                  <a:schemeClr val="bg1"/>
                </a:solidFill>
              </a:rPr>
              <a:t> </a:t>
            </a:r>
            <a:r>
              <a:rPr lang="en-US" sz="2000" b="1" dirty="0">
                <a:solidFill>
                  <a:schemeClr val="bg1"/>
                </a:solidFill>
              </a:rPr>
              <a:t>(Greene et al., 1989)</a:t>
            </a:r>
            <a:endParaRPr lang="en-US" b="1" dirty="0">
              <a:solidFill>
                <a:schemeClr val="bg1"/>
              </a:solidFill>
            </a:endParaRPr>
          </a:p>
        </p:txBody>
      </p:sp>
      <p:sp>
        <p:nvSpPr>
          <p:cNvPr id="3" name="Content Placeholder 2">
            <a:extLst>
              <a:ext uri="{FF2B5EF4-FFF2-40B4-BE49-F238E27FC236}">
                <a16:creationId xmlns:a16="http://schemas.microsoft.com/office/drawing/2014/main" id="{895668C6-3F41-F84C-8945-2698FBBA4897}"/>
              </a:ext>
            </a:extLst>
          </p:cNvPr>
          <p:cNvSpPr>
            <a:spLocks noGrp="1"/>
          </p:cNvSpPr>
          <p:nvPr>
            <p:ph idx="1"/>
          </p:nvPr>
        </p:nvSpPr>
        <p:spPr>
          <a:xfrm>
            <a:off x="838200" y="1253331"/>
            <a:ext cx="10515600" cy="4351338"/>
          </a:xfrm>
        </p:spPr>
        <p:txBody>
          <a:bodyPr>
            <a:normAutofit/>
          </a:bodyPr>
          <a:lstStyle/>
          <a:p>
            <a:r>
              <a:rPr lang="en-US" altLang="en-US" sz="2400" b="1" dirty="0"/>
              <a:t>Triangulation</a:t>
            </a:r>
            <a:r>
              <a:rPr lang="en-US" altLang="en-US" sz="2400" dirty="0"/>
              <a:t>.  Seeks convergence, corroboration, correspondence of results from different methods.</a:t>
            </a:r>
          </a:p>
          <a:p>
            <a:r>
              <a:rPr lang="en-US" altLang="en-US" sz="2400" b="1" dirty="0"/>
              <a:t>Complementarity</a:t>
            </a:r>
            <a:r>
              <a:rPr lang="en-US" altLang="en-US" sz="2400" dirty="0"/>
              <a:t>.  Seeks elaboration, enhancement, illustration, clarification of results of one method with the results from the other. </a:t>
            </a:r>
          </a:p>
          <a:p>
            <a:r>
              <a:rPr lang="en-US" altLang="en-US" sz="2400" b="1" dirty="0"/>
              <a:t>Development</a:t>
            </a:r>
            <a:r>
              <a:rPr lang="en-US" altLang="en-US" sz="2400" dirty="0"/>
              <a:t>.  Seeks to use the results of one method to help or inform the other method.</a:t>
            </a:r>
            <a:r>
              <a:rPr lang="en-GB" altLang="en-US" sz="2400" dirty="0"/>
              <a:t> </a:t>
            </a:r>
          </a:p>
          <a:p>
            <a:r>
              <a:rPr lang="en-US" altLang="en-US" sz="2400" b="1" dirty="0"/>
              <a:t>Initiation</a:t>
            </a:r>
            <a:r>
              <a:rPr lang="en-US" altLang="en-US" sz="2400" dirty="0"/>
              <a:t>.  Seeks the discovery of paradox and contradiction, new perspectives, the recasting of questions or the results from one method with questions or results from the other method.</a:t>
            </a:r>
            <a:r>
              <a:rPr lang="en-GB" altLang="en-US" sz="2400" dirty="0"/>
              <a:t> </a:t>
            </a:r>
          </a:p>
          <a:p>
            <a:r>
              <a:rPr lang="en-US" altLang="en-US" sz="2400" b="1" dirty="0"/>
              <a:t>Expansion.  </a:t>
            </a:r>
            <a:r>
              <a:rPr lang="en-US" altLang="en-US" sz="2400" dirty="0"/>
              <a:t>Seeks to extend the breadth and range of inquiry by using different methods from different inquiry components.</a:t>
            </a:r>
            <a:r>
              <a:rPr lang="en-GB" altLang="en-US" sz="2400" dirty="0"/>
              <a:t> </a:t>
            </a:r>
          </a:p>
          <a:p>
            <a:endParaRPr lang="en-US" dirty="0"/>
          </a:p>
        </p:txBody>
      </p:sp>
    </p:spTree>
    <p:extLst>
      <p:ext uri="{BB962C8B-B14F-4D97-AF65-F5344CB8AC3E}">
        <p14:creationId xmlns:p14="http://schemas.microsoft.com/office/powerpoint/2010/main" val="25016095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DE761-AB2A-E44A-BDC9-485B6504525C}"/>
              </a:ext>
            </a:extLst>
          </p:cNvPr>
          <p:cNvSpPr>
            <a:spLocks noGrp="1"/>
          </p:cNvSpPr>
          <p:nvPr>
            <p:ph type="title"/>
          </p:nvPr>
        </p:nvSpPr>
        <p:spPr>
          <a:xfrm>
            <a:off x="106679" y="365124"/>
            <a:ext cx="3447197" cy="4670899"/>
          </a:xfrm>
        </p:spPr>
        <p:txBody>
          <a:bodyPr>
            <a:normAutofit/>
          </a:bodyPr>
          <a:lstStyle/>
          <a:p>
            <a:r>
              <a:rPr lang="en-US" dirty="0"/>
              <a:t>Plano Clark et al 2008- </a:t>
            </a:r>
            <a:br>
              <a:rPr lang="en-US" dirty="0"/>
            </a:br>
            <a:br>
              <a:rPr lang="en-US" dirty="0"/>
            </a:br>
            <a:r>
              <a:rPr lang="en-US" sz="2400" dirty="0">
                <a:latin typeface="+mn-lt"/>
              </a:rPr>
              <a:t>examples of mixed methods designs found in research </a:t>
            </a:r>
          </a:p>
        </p:txBody>
      </p:sp>
      <p:pic>
        <p:nvPicPr>
          <p:cNvPr id="4" name="Content Placeholder 3" descr="Diagram, text&#10;&#10;Description automatically generated">
            <a:extLst>
              <a:ext uri="{FF2B5EF4-FFF2-40B4-BE49-F238E27FC236}">
                <a16:creationId xmlns:a16="http://schemas.microsoft.com/office/drawing/2014/main" id="{2880314A-F3B5-804C-94C0-0840737AFB81}"/>
              </a:ext>
            </a:extLst>
          </p:cNvPr>
          <p:cNvPicPr>
            <a:picLocks noGrp="1" noChangeAspect="1"/>
          </p:cNvPicPr>
          <p:nvPr>
            <p:ph idx="1"/>
          </p:nvPr>
        </p:nvPicPr>
        <p:blipFill>
          <a:blip r:embed="rId3"/>
          <a:stretch>
            <a:fillRect/>
          </a:stretch>
        </p:blipFill>
        <p:spPr>
          <a:xfrm>
            <a:off x="3553876" y="0"/>
            <a:ext cx="8638124" cy="6858000"/>
          </a:xfrm>
          <a:prstGeom prst="rect">
            <a:avLst/>
          </a:prstGeom>
        </p:spPr>
      </p:pic>
    </p:spTree>
    <p:extLst>
      <p:ext uri="{BB962C8B-B14F-4D97-AF65-F5344CB8AC3E}">
        <p14:creationId xmlns:p14="http://schemas.microsoft.com/office/powerpoint/2010/main" val="8227328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9A500-8820-7449-BCE9-826FCD88E74A}"/>
              </a:ext>
            </a:extLst>
          </p:cNvPr>
          <p:cNvSpPr>
            <a:spLocks noGrp="1"/>
          </p:cNvSpPr>
          <p:nvPr>
            <p:ph type="title"/>
          </p:nvPr>
        </p:nvSpPr>
        <p:spPr>
          <a:xfrm>
            <a:off x="838200" y="-139842"/>
            <a:ext cx="10515600" cy="1325563"/>
          </a:xfrm>
        </p:spPr>
        <p:txBody>
          <a:bodyPr/>
          <a:lstStyle/>
          <a:p>
            <a:r>
              <a:rPr lang="en-GB" altLang="en-US" b="1" dirty="0">
                <a:solidFill>
                  <a:schemeClr val="bg1"/>
                </a:solidFill>
              </a:rPr>
              <a:t>Potential weaknesses of mixed methods</a:t>
            </a:r>
            <a:endParaRPr lang="en-US" b="1" dirty="0">
              <a:solidFill>
                <a:schemeClr val="bg1"/>
              </a:solidFill>
            </a:endParaRPr>
          </a:p>
        </p:txBody>
      </p:sp>
      <p:sp>
        <p:nvSpPr>
          <p:cNvPr id="3" name="Content Placeholder 2">
            <a:extLst>
              <a:ext uri="{FF2B5EF4-FFF2-40B4-BE49-F238E27FC236}">
                <a16:creationId xmlns:a16="http://schemas.microsoft.com/office/drawing/2014/main" id="{DA099A4D-4797-3A45-AAE3-9444F705E574}"/>
              </a:ext>
            </a:extLst>
          </p:cNvPr>
          <p:cNvSpPr>
            <a:spLocks noGrp="1"/>
          </p:cNvSpPr>
          <p:nvPr>
            <p:ph idx="1"/>
          </p:nvPr>
        </p:nvSpPr>
        <p:spPr>
          <a:xfrm>
            <a:off x="729018" y="1443488"/>
            <a:ext cx="7145740" cy="4351338"/>
          </a:xfrm>
        </p:spPr>
        <p:txBody>
          <a:bodyPr/>
          <a:lstStyle/>
          <a:p>
            <a:r>
              <a:rPr lang="en-GB" altLang="en-US" sz="2400" dirty="0"/>
              <a:t>Lack of clarity of how the methods are used in the study to answer the research question</a:t>
            </a:r>
          </a:p>
          <a:p>
            <a:r>
              <a:rPr lang="en-GB" altLang="en-US" sz="2400" dirty="0"/>
              <a:t>Problems in managing to synthesise quantitative and qualitative findings.</a:t>
            </a:r>
          </a:p>
          <a:p>
            <a:r>
              <a:rPr lang="en-GB" altLang="en-US" sz="2400" dirty="0"/>
              <a:t>Lack of integration in many studies.</a:t>
            </a:r>
            <a:endParaRPr lang="en-US" dirty="0"/>
          </a:p>
        </p:txBody>
      </p:sp>
    </p:spTree>
    <p:extLst>
      <p:ext uri="{BB962C8B-B14F-4D97-AF65-F5344CB8AC3E}">
        <p14:creationId xmlns:p14="http://schemas.microsoft.com/office/powerpoint/2010/main" val="26329788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17CE5-C623-0347-B258-7E8637C19C63}"/>
              </a:ext>
            </a:extLst>
          </p:cNvPr>
          <p:cNvSpPr>
            <a:spLocks noGrp="1"/>
          </p:cNvSpPr>
          <p:nvPr>
            <p:ph type="title"/>
          </p:nvPr>
        </p:nvSpPr>
        <p:spPr>
          <a:xfrm>
            <a:off x="762000" y="-240182"/>
            <a:ext cx="10515600" cy="1325563"/>
          </a:xfrm>
        </p:spPr>
        <p:txBody>
          <a:bodyPr/>
          <a:lstStyle/>
          <a:p>
            <a:r>
              <a:rPr lang="en-US" b="1" dirty="0">
                <a:solidFill>
                  <a:schemeClr val="bg1"/>
                </a:solidFill>
              </a:rPr>
              <a:t>Examples of mixed methods research </a:t>
            </a:r>
          </a:p>
        </p:txBody>
      </p:sp>
      <p:sp>
        <p:nvSpPr>
          <p:cNvPr id="3" name="Content Placeholder 2">
            <a:extLst>
              <a:ext uri="{FF2B5EF4-FFF2-40B4-BE49-F238E27FC236}">
                <a16:creationId xmlns:a16="http://schemas.microsoft.com/office/drawing/2014/main" id="{416AC410-C354-664F-AE5E-8CB03622A411}"/>
              </a:ext>
            </a:extLst>
          </p:cNvPr>
          <p:cNvSpPr>
            <a:spLocks noGrp="1"/>
          </p:cNvSpPr>
          <p:nvPr>
            <p:ph sz="half" idx="1"/>
          </p:nvPr>
        </p:nvSpPr>
        <p:spPr>
          <a:xfrm>
            <a:off x="606380" y="1452137"/>
            <a:ext cx="5181600" cy="4351338"/>
          </a:xfrm>
        </p:spPr>
        <p:txBody>
          <a:bodyPr>
            <a:normAutofit fontScale="77500" lnSpcReduction="20000"/>
          </a:bodyPr>
          <a:lstStyle/>
          <a:p>
            <a:r>
              <a:rPr lang="en-GB" dirty="0"/>
              <a:t>Title: An investigation into the perceived level of personal subject knowledge and competence of a group of pre-service physical education teachers towards the teaching of secondary school gymnastics </a:t>
            </a:r>
          </a:p>
          <a:p>
            <a:endParaRPr lang="en-GB" dirty="0"/>
          </a:p>
          <a:p>
            <a:r>
              <a:rPr lang="en-GB" dirty="0"/>
              <a:t>Aim: to examine the perceived level of personal subject knowledge and competence to teach gymnastics among trainees</a:t>
            </a:r>
          </a:p>
          <a:p>
            <a:endParaRPr lang="en-GB" dirty="0"/>
          </a:p>
          <a:p>
            <a:r>
              <a:rPr lang="en-GB" dirty="0"/>
              <a:t>RQ:   What are trainee teachers’ level of perceived subject knowledge and competence to teach gymnastics?</a:t>
            </a:r>
            <a:endParaRPr lang="en-US" dirty="0"/>
          </a:p>
        </p:txBody>
      </p:sp>
      <p:sp>
        <p:nvSpPr>
          <p:cNvPr id="4" name="Content Placeholder 3">
            <a:extLst>
              <a:ext uri="{FF2B5EF4-FFF2-40B4-BE49-F238E27FC236}">
                <a16:creationId xmlns:a16="http://schemas.microsoft.com/office/drawing/2014/main" id="{7524E557-BD66-D241-914B-6F7EAD39C7AF}"/>
              </a:ext>
            </a:extLst>
          </p:cNvPr>
          <p:cNvSpPr>
            <a:spLocks noGrp="1"/>
          </p:cNvSpPr>
          <p:nvPr>
            <p:ph sz="half" idx="2"/>
          </p:nvPr>
        </p:nvSpPr>
        <p:spPr>
          <a:xfrm>
            <a:off x="6172200" y="1452137"/>
            <a:ext cx="5181600" cy="4351338"/>
          </a:xfrm>
        </p:spPr>
        <p:txBody>
          <a:bodyPr>
            <a:normAutofit fontScale="77500" lnSpcReduction="20000"/>
          </a:bodyPr>
          <a:lstStyle/>
          <a:p>
            <a:r>
              <a:rPr lang="en-US" dirty="0"/>
              <a:t>Methods : </a:t>
            </a:r>
          </a:p>
          <a:p>
            <a:r>
              <a:rPr lang="en-US" dirty="0"/>
              <a:t>Questionnaires  x 2 </a:t>
            </a:r>
          </a:p>
          <a:p>
            <a:r>
              <a:rPr lang="en-US" dirty="0"/>
              <a:t>Semi-structured interviews </a:t>
            </a:r>
          </a:p>
          <a:p>
            <a:endParaRPr lang="en-US" dirty="0"/>
          </a:p>
          <a:p>
            <a:endParaRPr lang="en-US" dirty="0"/>
          </a:p>
          <a:p>
            <a:endParaRPr lang="en-US" dirty="0"/>
          </a:p>
          <a:p>
            <a:r>
              <a:rPr lang="en-US" dirty="0"/>
              <a:t>See the paper on Moodle </a:t>
            </a:r>
          </a:p>
        </p:txBody>
      </p:sp>
    </p:spTree>
    <p:extLst>
      <p:ext uri="{BB962C8B-B14F-4D97-AF65-F5344CB8AC3E}">
        <p14:creationId xmlns:p14="http://schemas.microsoft.com/office/powerpoint/2010/main" val="21082912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1E224-F66F-DC4B-9C94-EB24F84DAFAA}"/>
              </a:ext>
            </a:extLst>
          </p:cNvPr>
          <p:cNvSpPr>
            <a:spLocks noGrp="1"/>
          </p:cNvSpPr>
          <p:nvPr>
            <p:ph type="title"/>
          </p:nvPr>
        </p:nvSpPr>
        <p:spPr>
          <a:xfrm>
            <a:off x="214648" y="-201545"/>
            <a:ext cx="12406647" cy="1325563"/>
          </a:xfrm>
        </p:spPr>
        <p:txBody>
          <a:bodyPr>
            <a:normAutofit/>
          </a:bodyPr>
          <a:lstStyle/>
          <a:p>
            <a:r>
              <a:rPr lang="en-US" sz="3200" b="1" dirty="0">
                <a:solidFill>
                  <a:schemeClr val="bg1"/>
                </a:solidFill>
              </a:rPr>
              <a:t>The contribution of the foundation phase in Wales to physical literacy </a:t>
            </a:r>
          </a:p>
        </p:txBody>
      </p:sp>
      <p:sp>
        <p:nvSpPr>
          <p:cNvPr id="3" name="Content Placeholder 2">
            <a:extLst>
              <a:ext uri="{FF2B5EF4-FFF2-40B4-BE49-F238E27FC236}">
                <a16:creationId xmlns:a16="http://schemas.microsoft.com/office/drawing/2014/main" id="{ECB6C4B3-0D70-D74A-8757-6F6D8B9AB9EC}"/>
              </a:ext>
            </a:extLst>
          </p:cNvPr>
          <p:cNvSpPr>
            <a:spLocks noGrp="1"/>
          </p:cNvSpPr>
          <p:nvPr>
            <p:ph idx="1"/>
          </p:nvPr>
        </p:nvSpPr>
        <p:spPr>
          <a:xfrm>
            <a:off x="722290" y="1253331"/>
            <a:ext cx="10515600" cy="4351338"/>
          </a:xfrm>
        </p:spPr>
        <p:txBody>
          <a:bodyPr>
            <a:normAutofit/>
          </a:bodyPr>
          <a:lstStyle/>
          <a:p>
            <a:r>
              <a:rPr lang="en-US" sz="2400" dirty="0"/>
              <a:t>Aim: To develop an understanding of the contribution of the Foundation Phase in Wales to children’s physical literacy</a:t>
            </a:r>
          </a:p>
          <a:p>
            <a:endParaRPr lang="en-US" sz="2400" dirty="0"/>
          </a:p>
          <a:p>
            <a:r>
              <a:rPr lang="en-US" sz="2400" dirty="0"/>
              <a:t>RQ 1. How are teachers interpreting the LOs of the Foundation Phase in relation to physical literacy?</a:t>
            </a:r>
          </a:p>
          <a:p>
            <a:endParaRPr lang="en-US" sz="2400" dirty="0"/>
          </a:p>
          <a:p>
            <a:r>
              <a:rPr lang="en-US" sz="2400" dirty="0"/>
              <a:t>RQ 2. What is impact of the Foundation Phase on children’s physical literacy ?</a:t>
            </a:r>
          </a:p>
          <a:p>
            <a:pPr marL="0" indent="0">
              <a:buNone/>
            </a:pPr>
            <a:endParaRPr lang="en-US" sz="2400" dirty="0"/>
          </a:p>
          <a:p>
            <a:pPr marL="0" indent="0">
              <a:buNone/>
            </a:pPr>
            <a:endParaRPr lang="en-US" dirty="0"/>
          </a:p>
          <a:p>
            <a:endParaRPr lang="en-US" dirty="0"/>
          </a:p>
        </p:txBody>
      </p:sp>
    </p:spTree>
    <p:extLst>
      <p:ext uri="{BB962C8B-B14F-4D97-AF65-F5344CB8AC3E}">
        <p14:creationId xmlns:p14="http://schemas.microsoft.com/office/powerpoint/2010/main" val="39335194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AD221-887B-6D4D-89ED-195BAA138AC4}"/>
              </a:ext>
            </a:extLst>
          </p:cNvPr>
          <p:cNvSpPr>
            <a:spLocks noGrp="1"/>
          </p:cNvSpPr>
          <p:nvPr>
            <p:ph type="title"/>
          </p:nvPr>
        </p:nvSpPr>
        <p:spPr>
          <a:xfrm>
            <a:off x="838200" y="-265940"/>
            <a:ext cx="10515600" cy="1325563"/>
          </a:xfrm>
        </p:spPr>
        <p:txBody>
          <a:bodyPr/>
          <a:lstStyle/>
          <a:p>
            <a:r>
              <a:rPr lang="en-US" b="1" dirty="0">
                <a:solidFill>
                  <a:schemeClr val="bg1"/>
                </a:solidFill>
              </a:rPr>
              <a:t>Methods?</a:t>
            </a:r>
          </a:p>
        </p:txBody>
      </p:sp>
      <p:sp>
        <p:nvSpPr>
          <p:cNvPr id="3" name="Content Placeholder 2">
            <a:extLst>
              <a:ext uri="{FF2B5EF4-FFF2-40B4-BE49-F238E27FC236}">
                <a16:creationId xmlns:a16="http://schemas.microsoft.com/office/drawing/2014/main" id="{D5C23FD4-E06E-7846-A064-425E52ACED80}"/>
              </a:ext>
            </a:extLst>
          </p:cNvPr>
          <p:cNvSpPr>
            <a:spLocks noGrp="1"/>
          </p:cNvSpPr>
          <p:nvPr>
            <p:ph idx="1"/>
          </p:nvPr>
        </p:nvSpPr>
        <p:spPr>
          <a:xfrm>
            <a:off x="516229" y="1059623"/>
            <a:ext cx="10515600" cy="4351338"/>
          </a:xfrm>
        </p:spPr>
        <p:txBody>
          <a:bodyPr>
            <a:normAutofit/>
          </a:bodyPr>
          <a:lstStyle/>
          <a:p>
            <a:r>
              <a:rPr lang="en-US" sz="2400" b="1" dirty="0"/>
              <a:t>RQ 1. How are teachers interpreting the LOs of the Foundation Phase in relation to physical literacy?</a:t>
            </a:r>
          </a:p>
          <a:p>
            <a:endParaRPr lang="en-US" sz="2400" dirty="0"/>
          </a:p>
          <a:p>
            <a:r>
              <a:rPr lang="en-US" sz="2400" dirty="0"/>
              <a:t>Documentary analysis,  semi structured interviews, participant observation </a:t>
            </a:r>
          </a:p>
          <a:p>
            <a:endParaRPr lang="en-US" sz="2400" dirty="0"/>
          </a:p>
          <a:p>
            <a:r>
              <a:rPr lang="en-US" sz="2400" b="1" dirty="0"/>
              <a:t>RQ 2. What is the impact of the Foundation Phase on children’s physical literacy?</a:t>
            </a:r>
          </a:p>
          <a:p>
            <a:r>
              <a:rPr lang="en-US" sz="2400" dirty="0"/>
              <a:t>Repeated measures TGMD2,   BOT-2 , Physical self perception scale, participant observation.</a:t>
            </a:r>
          </a:p>
          <a:p>
            <a:pPr marL="0" indent="0">
              <a:buNone/>
            </a:pPr>
            <a:r>
              <a:rPr lang="en-US" dirty="0"/>
              <a:t> </a:t>
            </a:r>
          </a:p>
        </p:txBody>
      </p:sp>
    </p:spTree>
    <p:extLst>
      <p:ext uri="{BB962C8B-B14F-4D97-AF65-F5344CB8AC3E}">
        <p14:creationId xmlns:p14="http://schemas.microsoft.com/office/powerpoint/2010/main" val="21923720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94FFD-ACA1-A54B-A24E-CE75A813C350}"/>
              </a:ext>
            </a:extLst>
          </p:cNvPr>
          <p:cNvSpPr>
            <a:spLocks noGrp="1"/>
          </p:cNvSpPr>
          <p:nvPr>
            <p:ph type="title"/>
          </p:nvPr>
        </p:nvSpPr>
        <p:spPr>
          <a:xfrm>
            <a:off x="838200" y="-111393"/>
            <a:ext cx="10515600" cy="1325563"/>
          </a:xfrm>
        </p:spPr>
        <p:txBody>
          <a:bodyPr/>
          <a:lstStyle/>
          <a:p>
            <a:r>
              <a:rPr lang="en-GB" altLang="en-US" b="1" dirty="0">
                <a:solidFill>
                  <a:schemeClr val="bg1"/>
                </a:solidFill>
              </a:rPr>
              <a:t>Summary</a:t>
            </a:r>
            <a:endParaRPr lang="en-US" b="1" dirty="0">
              <a:solidFill>
                <a:schemeClr val="bg1"/>
              </a:solidFill>
            </a:endParaRPr>
          </a:p>
        </p:txBody>
      </p:sp>
      <p:sp>
        <p:nvSpPr>
          <p:cNvPr id="3" name="Content Placeholder 2">
            <a:extLst>
              <a:ext uri="{FF2B5EF4-FFF2-40B4-BE49-F238E27FC236}">
                <a16:creationId xmlns:a16="http://schemas.microsoft.com/office/drawing/2014/main" id="{0291AF89-9F7A-8446-B22D-07D01A9CA6E1}"/>
              </a:ext>
            </a:extLst>
          </p:cNvPr>
          <p:cNvSpPr>
            <a:spLocks noGrp="1"/>
          </p:cNvSpPr>
          <p:nvPr>
            <p:ph idx="1"/>
          </p:nvPr>
        </p:nvSpPr>
        <p:spPr>
          <a:xfrm>
            <a:off x="742666" y="1253331"/>
            <a:ext cx="10515600" cy="4351338"/>
          </a:xfrm>
        </p:spPr>
        <p:txBody>
          <a:bodyPr/>
          <a:lstStyle/>
          <a:p>
            <a:pPr>
              <a:lnSpc>
                <a:spcPct val="80000"/>
              </a:lnSpc>
            </a:pPr>
            <a:r>
              <a:rPr lang="en-US" altLang="en-US" sz="2400" dirty="0"/>
              <a:t>Quantitative and qualitative research methods have traditionally been associated with conflicting research paradigms based upon different epistemological positions.</a:t>
            </a:r>
          </a:p>
          <a:p>
            <a:pPr>
              <a:lnSpc>
                <a:spcPct val="80000"/>
              </a:lnSpc>
            </a:pPr>
            <a:r>
              <a:rPr lang="en-US" altLang="en-US" sz="2400" dirty="0"/>
              <a:t>Many researchers now recognize that quantitative and qualitative approaches can be combined into a mixed methods design. </a:t>
            </a:r>
          </a:p>
          <a:p>
            <a:pPr>
              <a:lnSpc>
                <a:spcPct val="80000"/>
              </a:lnSpc>
            </a:pPr>
            <a:r>
              <a:rPr lang="en-US" altLang="en-US" sz="2400" dirty="0"/>
              <a:t>Mixed methods approaches:</a:t>
            </a:r>
          </a:p>
          <a:p>
            <a:pPr lvl="1">
              <a:lnSpc>
                <a:spcPct val="80000"/>
              </a:lnSpc>
            </a:pPr>
            <a:r>
              <a:rPr lang="en-US" altLang="en-US" dirty="0"/>
              <a:t>can be based upon different types of research question, sampling procedures, data collection methods or approaches to data analysis.</a:t>
            </a:r>
          </a:p>
          <a:p>
            <a:pPr lvl="1">
              <a:lnSpc>
                <a:spcPct val="80000"/>
              </a:lnSpc>
            </a:pPr>
            <a:r>
              <a:rPr lang="en-US" altLang="en-US" dirty="0"/>
              <a:t>are flexible and can include sequential designs with quantitative methods preceding qualitative, or vice versa, or concurrent designs.</a:t>
            </a:r>
          </a:p>
          <a:p>
            <a:pPr lvl="1">
              <a:lnSpc>
                <a:spcPct val="80000"/>
              </a:lnSpc>
            </a:pPr>
            <a:r>
              <a:rPr lang="en-US" altLang="en-US" dirty="0"/>
              <a:t>should be based upon the kinds of questions being addressed and how the design can aid in the answering of these questions.</a:t>
            </a:r>
          </a:p>
          <a:p>
            <a:endParaRPr lang="en-US" dirty="0"/>
          </a:p>
        </p:txBody>
      </p:sp>
    </p:spTree>
    <p:extLst>
      <p:ext uri="{BB962C8B-B14F-4D97-AF65-F5344CB8AC3E}">
        <p14:creationId xmlns:p14="http://schemas.microsoft.com/office/powerpoint/2010/main" val="20944799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FD87FC8-51D2-8F7C-0066-CE0636966E29}"/>
              </a:ext>
            </a:extLst>
          </p:cNvPr>
          <p:cNvSpPr>
            <a:spLocks noGrp="1"/>
          </p:cNvSpPr>
          <p:nvPr>
            <p:ph type="title"/>
          </p:nvPr>
        </p:nvSpPr>
        <p:spPr>
          <a:xfrm>
            <a:off x="838200" y="0"/>
            <a:ext cx="10515600" cy="1325563"/>
          </a:xfrm>
        </p:spPr>
        <p:txBody>
          <a:bodyPr/>
          <a:lstStyle/>
          <a:p>
            <a:r>
              <a:rPr lang="en-US" b="1" dirty="0">
                <a:solidFill>
                  <a:schemeClr val="bg1"/>
                </a:solidFill>
              </a:rPr>
              <a:t>Let’s think more about research questions..</a:t>
            </a:r>
          </a:p>
        </p:txBody>
      </p:sp>
      <p:pic>
        <p:nvPicPr>
          <p:cNvPr id="3" name="Picture 2" descr="Text&#10;&#10;Description automatically generated with medium confidence">
            <a:extLst>
              <a:ext uri="{FF2B5EF4-FFF2-40B4-BE49-F238E27FC236}">
                <a16:creationId xmlns:a16="http://schemas.microsoft.com/office/drawing/2014/main" id="{6B8F9EC2-E1DF-6C19-BB79-4661AD987431}"/>
              </a:ext>
            </a:extLst>
          </p:cNvPr>
          <p:cNvPicPr>
            <a:picLocks noChangeAspect="1"/>
          </p:cNvPicPr>
          <p:nvPr/>
        </p:nvPicPr>
        <p:blipFill>
          <a:blip r:embed="rId2"/>
          <a:stretch>
            <a:fillRect/>
          </a:stretch>
        </p:blipFill>
        <p:spPr>
          <a:xfrm>
            <a:off x="2329633" y="1476996"/>
            <a:ext cx="7532733" cy="3904008"/>
          </a:xfrm>
          <a:prstGeom prst="rect">
            <a:avLst/>
          </a:prstGeom>
        </p:spPr>
      </p:pic>
    </p:spTree>
    <p:extLst>
      <p:ext uri="{BB962C8B-B14F-4D97-AF65-F5344CB8AC3E}">
        <p14:creationId xmlns:p14="http://schemas.microsoft.com/office/powerpoint/2010/main" val="13319455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6" name="Rectangle 12295">
            <a:extLst>
              <a:ext uri="{FF2B5EF4-FFF2-40B4-BE49-F238E27FC236}">
                <a16:creationId xmlns:a16="http://schemas.microsoft.com/office/drawing/2014/main" id="{C2B4C0C7-2745-46BE-B15F-E50582545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AutoShape 4">
            <a:extLst>
              <a:ext uri="{FF2B5EF4-FFF2-40B4-BE49-F238E27FC236}">
                <a16:creationId xmlns:a16="http://schemas.microsoft.com/office/drawing/2014/main" id="{5BC2FB9F-9A1D-8D4C-8C9E-48101CFD7B80}"/>
              </a:ext>
            </a:extLst>
          </p:cNvPr>
          <p:cNvSpPr>
            <a:spLocks noChangeArrowheads="1"/>
          </p:cNvSpPr>
          <p:nvPr/>
        </p:nvSpPr>
        <p:spPr bwMode="auto">
          <a:xfrm>
            <a:off x="6094105" y="802955"/>
            <a:ext cx="4977976" cy="1454051"/>
          </a:xfrm>
          <a:prstGeom prst="roundRect">
            <a:avLst>
              <a:gd name="adj" fmla="val 21667"/>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lIns="91440" tIns="45720" rIns="91440" bIns="45720" rtlCol="0" anchor="b">
            <a:normAutofit/>
          </a:bodyPr>
          <a:lstStyle>
            <a:lvl1pPr eaLnBrk="0" hangingPunct="0">
              <a:spcBef>
                <a:spcPct val="20000"/>
              </a:spcBef>
              <a:buClr>
                <a:schemeClr val="accent2"/>
              </a:buClr>
              <a:buSzPct val="85000"/>
              <a:buFont typeface="Brush Script MT" charset="0"/>
              <a:buChar char="O"/>
              <a:defRPr sz="2400">
                <a:solidFill>
                  <a:schemeClr val="tx1"/>
                </a:solidFill>
                <a:latin typeface="Franklin Gothic Book" charset="0"/>
              </a:defRPr>
            </a:lvl1pPr>
            <a:lvl2pPr marL="742950" indent="-285750" eaLnBrk="0" hangingPunct="0">
              <a:spcBef>
                <a:spcPct val="20000"/>
              </a:spcBef>
              <a:buClr>
                <a:schemeClr val="accent2"/>
              </a:buClr>
              <a:buSzPct val="85000"/>
              <a:buFont typeface="Brush Script MT" charset="0"/>
              <a:buChar char="O"/>
              <a:defRPr sz="2200">
                <a:solidFill>
                  <a:schemeClr val="tx1"/>
                </a:solidFill>
                <a:latin typeface="Franklin Gothic Book" charset="0"/>
              </a:defRPr>
            </a:lvl2pPr>
            <a:lvl3pPr marL="1143000" indent="-228600" eaLnBrk="0" hangingPunct="0">
              <a:spcBef>
                <a:spcPct val="20000"/>
              </a:spcBef>
              <a:buClr>
                <a:schemeClr val="accent2"/>
              </a:buClr>
              <a:buSzPct val="85000"/>
              <a:buFont typeface="Brush Script MT" charset="0"/>
              <a:buChar char="O"/>
              <a:defRPr sz="2000">
                <a:solidFill>
                  <a:schemeClr val="tx1"/>
                </a:solidFill>
                <a:latin typeface="Franklin Gothic Book" charset="0"/>
              </a:defRPr>
            </a:lvl3pPr>
            <a:lvl4pPr marL="1600200" indent="-228600" eaLnBrk="0" hangingPunct="0">
              <a:spcBef>
                <a:spcPct val="20000"/>
              </a:spcBef>
              <a:buClr>
                <a:schemeClr val="accent2"/>
              </a:buClr>
              <a:buSzPct val="85000"/>
              <a:buFont typeface="Brush Script MT" charset="0"/>
              <a:buChar char="O"/>
              <a:defRPr>
                <a:solidFill>
                  <a:schemeClr val="tx1"/>
                </a:solidFill>
                <a:latin typeface="Franklin Gothic Book" charset="0"/>
              </a:defRPr>
            </a:lvl4pPr>
            <a:lvl5pPr marL="2057400" indent="-228600" eaLnBrk="0" hangingPunct="0">
              <a:spcBef>
                <a:spcPct val="20000"/>
              </a:spcBef>
              <a:buClr>
                <a:schemeClr val="accent2"/>
              </a:buClr>
              <a:buSzPct val="85000"/>
              <a:buFont typeface="Brush Script MT" charset="0"/>
              <a:buChar char="O"/>
              <a:defRPr sz="1600">
                <a:solidFill>
                  <a:schemeClr val="tx1"/>
                </a:solidFill>
                <a:latin typeface="Franklin Gothic Book" charset="0"/>
              </a:defRPr>
            </a:lvl5pPr>
            <a:lvl6pPr marL="25146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6pPr>
            <a:lvl7pPr marL="29718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7pPr>
            <a:lvl8pPr marL="34290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8pPr>
            <a:lvl9pPr marL="38862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9pPr>
          </a:lstStyle>
          <a:p>
            <a:pPr eaLnBrk="1" hangingPunct="1">
              <a:lnSpc>
                <a:spcPct val="90000"/>
              </a:lnSpc>
              <a:spcBef>
                <a:spcPct val="0"/>
              </a:spcBef>
              <a:spcAft>
                <a:spcPts val="600"/>
              </a:spcAft>
              <a:buClrTx/>
              <a:buSzTx/>
              <a:buNone/>
              <a:defRPr/>
            </a:pPr>
            <a:r>
              <a:rPr lang="en-US" altLang="en-US" sz="3600" b="1">
                <a:solidFill>
                  <a:schemeClr val="tx2"/>
                </a:solidFill>
                <a:latin typeface="+mj-lt"/>
                <a:ea typeface="+mj-ea"/>
                <a:cs typeface="+mj-cs"/>
              </a:rPr>
              <a:t>Research questions </a:t>
            </a:r>
          </a:p>
        </p:txBody>
      </p:sp>
      <p:pic>
        <p:nvPicPr>
          <p:cNvPr id="2" name="Picture 1">
            <a:extLst>
              <a:ext uri="{FF2B5EF4-FFF2-40B4-BE49-F238E27FC236}">
                <a16:creationId xmlns:a16="http://schemas.microsoft.com/office/drawing/2014/main" id="{DF69D565-D3D7-9DFF-41BB-CB95AD73DABB}"/>
              </a:ext>
            </a:extLst>
          </p:cNvPr>
          <p:cNvPicPr>
            <a:picLocks noChangeAspect="1"/>
          </p:cNvPicPr>
          <p:nvPr/>
        </p:nvPicPr>
        <p:blipFill rotWithShape="1">
          <a:blip r:embed="rId3">
            <a:alphaModFix/>
          </a:blip>
          <a:srcRect l="9903" r="37983" b="-1"/>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grpSp>
        <p:nvGrpSpPr>
          <p:cNvPr id="12298" name="Group 12297">
            <a:extLst>
              <a:ext uri="{FF2B5EF4-FFF2-40B4-BE49-F238E27FC236}">
                <a16:creationId xmlns:a16="http://schemas.microsoft.com/office/drawing/2014/main" id="{89D8939B-D984-4564-B942-51C44F623C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96695"/>
            <a:ext cx="4850918" cy="5212025"/>
            <a:chOff x="0" y="796695"/>
            <a:chExt cx="4850918" cy="5212025"/>
          </a:xfrm>
        </p:grpSpPr>
        <p:sp>
          <p:nvSpPr>
            <p:cNvPr id="12299" name="Freeform: Shape 12298">
              <a:extLst>
                <a:ext uri="{FF2B5EF4-FFF2-40B4-BE49-F238E27FC236}">
                  <a16:creationId xmlns:a16="http://schemas.microsoft.com/office/drawing/2014/main" id="{93EAFB53-01AA-467C-BE85-D555D06E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926917"/>
              <a:ext cx="4828239" cy="4951702"/>
            </a:xfrm>
            <a:custGeom>
              <a:avLst/>
              <a:gdLst>
                <a:gd name="connsiteX0" fmla="*/ 2407249 w 4828239"/>
                <a:gd name="connsiteY0" fmla="*/ 1168 h 4951702"/>
                <a:gd name="connsiteX1" fmla="*/ 2651971 w 4828239"/>
                <a:gd name="connsiteY1" fmla="*/ 4800 h 4951702"/>
                <a:gd name="connsiteX2" fmla="*/ 3136762 w 4828239"/>
                <a:gd name="connsiteY2" fmla="*/ 80075 h 4951702"/>
                <a:gd name="connsiteX3" fmla="*/ 3598035 w 4828239"/>
                <a:gd name="connsiteY3" fmla="*/ 254778 h 4951702"/>
                <a:gd name="connsiteX4" fmla="*/ 4006734 w 4828239"/>
                <a:gd name="connsiteY4" fmla="*/ 532540 h 4951702"/>
                <a:gd name="connsiteX5" fmla="*/ 4333530 w 4828239"/>
                <a:gd name="connsiteY5" fmla="*/ 900560 h 4951702"/>
                <a:gd name="connsiteX6" fmla="*/ 4368761 w 4828239"/>
                <a:gd name="connsiteY6" fmla="*/ 950864 h 4951702"/>
                <a:gd name="connsiteX7" fmla="*/ 4402539 w 4828239"/>
                <a:gd name="connsiteY7" fmla="*/ 1002077 h 4951702"/>
                <a:gd name="connsiteX8" fmla="*/ 4435319 w 4828239"/>
                <a:gd name="connsiteY8" fmla="*/ 1053834 h 4951702"/>
                <a:gd name="connsiteX9" fmla="*/ 4466918 w 4828239"/>
                <a:gd name="connsiteY9" fmla="*/ 1106317 h 4951702"/>
                <a:gd name="connsiteX10" fmla="*/ 4582327 w 4828239"/>
                <a:gd name="connsiteY10" fmla="*/ 1322244 h 4951702"/>
                <a:gd name="connsiteX11" fmla="*/ 4740322 w 4828239"/>
                <a:gd name="connsiteY11" fmla="*/ 1783517 h 4951702"/>
                <a:gd name="connsiteX12" fmla="*/ 4777370 w 4828239"/>
                <a:gd name="connsiteY12" fmla="*/ 2023507 h 4951702"/>
                <a:gd name="connsiteX13" fmla="*/ 4801432 w 4828239"/>
                <a:gd name="connsiteY13" fmla="*/ 2263678 h 4951702"/>
                <a:gd name="connsiteX14" fmla="*/ 4820591 w 4828239"/>
                <a:gd name="connsiteY14" fmla="*/ 2503848 h 4951702"/>
                <a:gd name="connsiteX15" fmla="*/ 4824496 w 4828239"/>
                <a:gd name="connsiteY15" fmla="*/ 2564050 h 4951702"/>
                <a:gd name="connsiteX16" fmla="*/ 4826221 w 4828239"/>
                <a:gd name="connsiteY16" fmla="*/ 2595013 h 4951702"/>
                <a:gd name="connsiteX17" fmla="*/ 4827492 w 4828239"/>
                <a:gd name="connsiteY17" fmla="*/ 2626522 h 4951702"/>
                <a:gd name="connsiteX18" fmla="*/ 4825767 w 4828239"/>
                <a:gd name="connsiteY18" fmla="*/ 2753462 h 4951702"/>
                <a:gd name="connsiteX19" fmla="*/ 4696465 w 4828239"/>
                <a:gd name="connsiteY19" fmla="*/ 3252055 h 4951702"/>
                <a:gd name="connsiteX20" fmla="*/ 4409077 w 4828239"/>
                <a:gd name="connsiteY20" fmla="*/ 3675464 h 4951702"/>
                <a:gd name="connsiteX21" fmla="*/ 4233920 w 4828239"/>
                <a:gd name="connsiteY21" fmla="*/ 3851983 h 4951702"/>
                <a:gd name="connsiteX22" fmla="*/ 4051318 w 4828239"/>
                <a:gd name="connsiteY22" fmla="*/ 4012430 h 4951702"/>
                <a:gd name="connsiteX23" fmla="*/ 3680392 w 4828239"/>
                <a:gd name="connsiteY23" fmla="*/ 4301543 h 4951702"/>
                <a:gd name="connsiteX24" fmla="*/ 3587048 w 4828239"/>
                <a:gd name="connsiteY24" fmla="*/ 4372096 h 4951702"/>
                <a:gd name="connsiteX25" fmla="*/ 3491161 w 4828239"/>
                <a:gd name="connsiteY25" fmla="*/ 4443103 h 4951702"/>
                <a:gd name="connsiteX26" fmla="*/ 3392914 w 4828239"/>
                <a:gd name="connsiteY26" fmla="*/ 4513202 h 4951702"/>
                <a:gd name="connsiteX27" fmla="*/ 3291579 w 4828239"/>
                <a:gd name="connsiteY27" fmla="*/ 4581303 h 4951702"/>
                <a:gd name="connsiteX28" fmla="*/ 3078830 w 4828239"/>
                <a:gd name="connsiteY28" fmla="*/ 4709153 h 4951702"/>
                <a:gd name="connsiteX29" fmla="*/ 2850010 w 4828239"/>
                <a:gd name="connsiteY29" fmla="*/ 4817842 h 4951702"/>
                <a:gd name="connsiteX30" fmla="*/ 2352052 w 4828239"/>
                <a:gd name="connsiteY30" fmla="*/ 4942876 h 4951702"/>
                <a:gd name="connsiteX31" fmla="*/ 2223840 w 4828239"/>
                <a:gd name="connsiteY31" fmla="*/ 4950958 h 4951702"/>
                <a:gd name="connsiteX32" fmla="*/ 2191787 w 4828239"/>
                <a:gd name="connsiteY32" fmla="*/ 4951684 h 4951702"/>
                <a:gd name="connsiteX33" fmla="*/ 2159825 w 4828239"/>
                <a:gd name="connsiteY33" fmla="*/ 4951503 h 4951702"/>
                <a:gd name="connsiteX34" fmla="*/ 2127953 w 4828239"/>
                <a:gd name="connsiteY34" fmla="*/ 4951139 h 4951702"/>
                <a:gd name="connsiteX35" fmla="*/ 2096990 w 4828239"/>
                <a:gd name="connsiteY35" fmla="*/ 4949959 h 4951702"/>
                <a:gd name="connsiteX36" fmla="*/ 1849646 w 4828239"/>
                <a:gd name="connsiteY36" fmla="*/ 4930255 h 4951702"/>
                <a:gd name="connsiteX37" fmla="*/ 1603845 w 4828239"/>
                <a:gd name="connsiteY37" fmla="*/ 4886852 h 4951702"/>
                <a:gd name="connsiteX38" fmla="*/ 1362403 w 4828239"/>
                <a:gd name="connsiteY38" fmla="*/ 4818841 h 4951702"/>
                <a:gd name="connsiteX39" fmla="*/ 900222 w 4828239"/>
                <a:gd name="connsiteY39" fmla="*/ 4614355 h 4951702"/>
                <a:gd name="connsiteX40" fmla="*/ 510682 w 4828239"/>
                <a:gd name="connsiteY40" fmla="*/ 4296004 h 4951702"/>
                <a:gd name="connsiteX41" fmla="*/ 352778 w 4828239"/>
                <a:gd name="connsiteY41" fmla="*/ 4104412 h 4951702"/>
                <a:gd name="connsiteX42" fmla="*/ 214850 w 4828239"/>
                <a:gd name="connsiteY42" fmla="*/ 3901561 h 4951702"/>
                <a:gd name="connsiteX43" fmla="*/ 182615 w 4828239"/>
                <a:gd name="connsiteY43" fmla="*/ 3849894 h 4951702"/>
                <a:gd name="connsiteX44" fmla="*/ 151833 w 4828239"/>
                <a:gd name="connsiteY44" fmla="*/ 3799772 h 4951702"/>
                <a:gd name="connsiteX45" fmla="*/ 91087 w 4828239"/>
                <a:gd name="connsiteY45" fmla="*/ 3702614 h 4951702"/>
                <a:gd name="connsiteX46" fmla="*/ 0 w 4828239"/>
                <a:gd name="connsiteY46" fmla="*/ 3558952 h 4951702"/>
                <a:gd name="connsiteX47" fmla="*/ 0 w 4828239"/>
                <a:gd name="connsiteY47" fmla="*/ 3152786 h 4951702"/>
                <a:gd name="connsiteX48" fmla="*/ 21078 w 4828239"/>
                <a:gd name="connsiteY48" fmla="*/ 3185589 h 4951702"/>
                <a:gd name="connsiteX49" fmla="*/ 159097 w 4828239"/>
                <a:gd name="connsiteY49" fmla="*/ 3365285 h 4951702"/>
                <a:gd name="connsiteX50" fmla="*/ 308466 w 4828239"/>
                <a:gd name="connsiteY50" fmla="*/ 3546344 h 4951702"/>
                <a:gd name="connsiteX51" fmla="*/ 382742 w 4828239"/>
                <a:gd name="connsiteY51" fmla="*/ 3640869 h 4951702"/>
                <a:gd name="connsiteX52" fmla="*/ 418427 w 4828239"/>
                <a:gd name="connsiteY52" fmla="*/ 3687269 h 4951702"/>
                <a:gd name="connsiteX53" fmla="*/ 453386 w 4828239"/>
                <a:gd name="connsiteY53" fmla="*/ 3731671 h 4951702"/>
                <a:gd name="connsiteX54" fmla="*/ 753758 w 4828239"/>
                <a:gd name="connsiteY54" fmla="*/ 4059829 h 4951702"/>
                <a:gd name="connsiteX55" fmla="*/ 913479 w 4828239"/>
                <a:gd name="connsiteY55" fmla="*/ 4207472 h 4951702"/>
                <a:gd name="connsiteX56" fmla="*/ 1080736 w 4828239"/>
                <a:gd name="connsiteY56" fmla="*/ 4343584 h 4951702"/>
                <a:gd name="connsiteX57" fmla="*/ 1454385 w 4828239"/>
                <a:gd name="connsiteY57" fmla="*/ 4558875 h 4951702"/>
                <a:gd name="connsiteX58" fmla="*/ 1663411 w 4828239"/>
                <a:gd name="connsiteY58" fmla="*/ 4619712 h 4951702"/>
                <a:gd name="connsiteX59" fmla="*/ 1716984 w 4828239"/>
                <a:gd name="connsiteY59" fmla="*/ 4630427 h 4951702"/>
                <a:gd name="connsiteX60" fmla="*/ 1771011 w 4828239"/>
                <a:gd name="connsiteY60" fmla="*/ 4639417 h 4951702"/>
                <a:gd name="connsiteX61" fmla="*/ 1880064 w 4828239"/>
                <a:gd name="connsiteY61" fmla="*/ 4652311 h 4951702"/>
                <a:gd name="connsiteX62" fmla="*/ 1934909 w 4828239"/>
                <a:gd name="connsiteY62" fmla="*/ 4656487 h 4951702"/>
                <a:gd name="connsiteX63" fmla="*/ 1989935 w 4828239"/>
                <a:gd name="connsiteY63" fmla="*/ 4659393 h 4951702"/>
                <a:gd name="connsiteX64" fmla="*/ 2045142 w 4828239"/>
                <a:gd name="connsiteY64" fmla="*/ 4660664 h 4951702"/>
                <a:gd name="connsiteX65" fmla="*/ 2100440 w 4828239"/>
                <a:gd name="connsiteY65" fmla="*/ 4660392 h 4951702"/>
                <a:gd name="connsiteX66" fmla="*/ 2128135 w 4828239"/>
                <a:gd name="connsiteY66" fmla="*/ 4660119 h 4951702"/>
                <a:gd name="connsiteX67" fmla="*/ 2154831 w 4828239"/>
                <a:gd name="connsiteY67" fmla="*/ 4658939 h 4951702"/>
                <a:gd name="connsiteX68" fmla="*/ 2181436 w 4828239"/>
                <a:gd name="connsiteY68" fmla="*/ 4657577 h 4951702"/>
                <a:gd name="connsiteX69" fmla="*/ 2207950 w 4828239"/>
                <a:gd name="connsiteY69" fmla="*/ 4655398 h 4951702"/>
                <a:gd name="connsiteX70" fmla="*/ 2313098 w 4828239"/>
                <a:gd name="connsiteY70" fmla="*/ 4642413 h 4951702"/>
                <a:gd name="connsiteX71" fmla="*/ 2713625 w 4828239"/>
                <a:gd name="connsiteY71" fmla="*/ 4510932 h 4951702"/>
                <a:gd name="connsiteX72" fmla="*/ 3083643 w 4828239"/>
                <a:gd name="connsiteY72" fmla="*/ 4280386 h 4951702"/>
                <a:gd name="connsiteX73" fmla="*/ 3173355 w 4828239"/>
                <a:gd name="connsiteY73" fmla="*/ 4212648 h 4951702"/>
                <a:gd name="connsiteX74" fmla="*/ 3263067 w 4828239"/>
                <a:gd name="connsiteY74" fmla="*/ 4142640 h 4951702"/>
                <a:gd name="connsiteX75" fmla="*/ 3444762 w 4828239"/>
                <a:gd name="connsiteY75" fmla="*/ 3997357 h 4951702"/>
                <a:gd name="connsiteX76" fmla="*/ 3818229 w 4828239"/>
                <a:gd name="connsiteY76" fmla="*/ 3716144 h 4951702"/>
                <a:gd name="connsiteX77" fmla="*/ 4166182 w 4828239"/>
                <a:gd name="connsiteY77" fmla="*/ 3436474 h 4951702"/>
                <a:gd name="connsiteX78" fmla="*/ 4444399 w 4828239"/>
                <a:gd name="connsiteY78" fmla="*/ 3115943 h 4951702"/>
                <a:gd name="connsiteX79" fmla="*/ 4539196 w 4828239"/>
                <a:gd name="connsiteY79" fmla="*/ 2929618 h 4951702"/>
                <a:gd name="connsiteX80" fmla="*/ 4596946 w 4828239"/>
                <a:gd name="connsiteY80" fmla="*/ 2726040 h 4951702"/>
                <a:gd name="connsiteX81" fmla="*/ 4612927 w 4828239"/>
                <a:gd name="connsiteY81" fmla="*/ 2619257 h 4951702"/>
                <a:gd name="connsiteX82" fmla="*/ 4615561 w 4828239"/>
                <a:gd name="connsiteY82" fmla="*/ 2592198 h 4951702"/>
                <a:gd name="connsiteX83" fmla="*/ 4617558 w 4828239"/>
                <a:gd name="connsiteY83" fmla="*/ 2564595 h 4951702"/>
                <a:gd name="connsiteX84" fmla="*/ 4620464 w 4828239"/>
                <a:gd name="connsiteY84" fmla="*/ 2507571 h 4951702"/>
                <a:gd name="connsiteX85" fmla="*/ 4615470 w 4828239"/>
                <a:gd name="connsiteY85" fmla="*/ 2279568 h 4951702"/>
                <a:gd name="connsiteX86" fmla="*/ 4583416 w 4828239"/>
                <a:gd name="connsiteY86" fmla="*/ 2054379 h 4951702"/>
                <a:gd name="connsiteX87" fmla="*/ 4529026 w 4828239"/>
                <a:gd name="connsiteY87" fmla="*/ 1834639 h 4951702"/>
                <a:gd name="connsiteX88" fmla="*/ 4388556 w 4828239"/>
                <a:gd name="connsiteY88" fmla="*/ 1408324 h 4951702"/>
                <a:gd name="connsiteX89" fmla="*/ 4292851 w 4828239"/>
                <a:gd name="connsiteY89" fmla="*/ 1205927 h 4951702"/>
                <a:gd name="connsiteX90" fmla="*/ 4264975 w 4828239"/>
                <a:gd name="connsiteY90" fmla="*/ 1157439 h 4951702"/>
                <a:gd name="connsiteX91" fmla="*/ 4235646 w 4828239"/>
                <a:gd name="connsiteY91" fmla="*/ 1109859 h 4951702"/>
                <a:gd name="connsiteX92" fmla="*/ 4204591 w 4828239"/>
                <a:gd name="connsiteY92" fmla="*/ 1063368 h 4951702"/>
                <a:gd name="connsiteX93" fmla="*/ 4172175 w 4828239"/>
                <a:gd name="connsiteY93" fmla="*/ 1017876 h 4951702"/>
                <a:gd name="connsiteX94" fmla="*/ 3865265 w 4828239"/>
                <a:gd name="connsiteY94" fmla="*/ 697618 h 4951702"/>
                <a:gd name="connsiteX95" fmla="*/ 3495792 w 4828239"/>
                <a:gd name="connsiteY95" fmla="*/ 456267 h 4951702"/>
                <a:gd name="connsiteX96" fmla="*/ 3080011 w 4828239"/>
                <a:gd name="connsiteY96" fmla="*/ 304719 h 4951702"/>
                <a:gd name="connsiteX97" fmla="*/ 2638805 w 4828239"/>
                <a:gd name="connsiteY97" fmla="*/ 241884 h 4951702"/>
                <a:gd name="connsiteX98" fmla="*/ 2191696 w 4828239"/>
                <a:gd name="connsiteY98" fmla="*/ 257865 h 4951702"/>
                <a:gd name="connsiteX99" fmla="*/ 1752851 w 4828239"/>
                <a:gd name="connsiteY99" fmla="*/ 350120 h 4951702"/>
                <a:gd name="connsiteX100" fmla="*/ 1333074 w 4828239"/>
                <a:gd name="connsiteY100" fmla="*/ 510657 h 4951702"/>
                <a:gd name="connsiteX101" fmla="*/ 582960 w 4828239"/>
                <a:gd name="connsiteY101" fmla="*/ 1003893 h 4951702"/>
                <a:gd name="connsiteX102" fmla="*/ 276322 w 4828239"/>
                <a:gd name="connsiteY102" fmla="*/ 1333049 h 4951702"/>
                <a:gd name="connsiteX103" fmla="*/ 33882 w 4828239"/>
                <a:gd name="connsiteY103" fmla="*/ 1711057 h 4951702"/>
                <a:gd name="connsiteX104" fmla="*/ 0 w 4828239"/>
                <a:gd name="connsiteY104" fmla="*/ 1785501 h 4951702"/>
                <a:gd name="connsiteX105" fmla="*/ 0 w 4828239"/>
                <a:gd name="connsiteY105" fmla="*/ 1377082 h 4951702"/>
                <a:gd name="connsiteX106" fmla="*/ 111188 w 4828239"/>
                <a:gd name="connsiteY106" fmla="*/ 1208333 h 4951702"/>
                <a:gd name="connsiteX107" fmla="*/ 431321 w 4828239"/>
                <a:gd name="connsiteY107" fmla="*/ 841539 h 4951702"/>
                <a:gd name="connsiteX108" fmla="*/ 807876 w 4828239"/>
                <a:gd name="connsiteY108" fmla="*/ 533448 h 4951702"/>
                <a:gd name="connsiteX109" fmla="*/ 1228743 w 4828239"/>
                <a:gd name="connsiteY109" fmla="*/ 288828 h 4951702"/>
                <a:gd name="connsiteX110" fmla="*/ 2163003 w 4828239"/>
                <a:gd name="connsiteY110" fmla="*/ 19056 h 4951702"/>
                <a:gd name="connsiteX111" fmla="*/ 2407249 w 4828239"/>
                <a:gd name="connsiteY111" fmla="*/ 1168 h 4951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4828239" h="4951702">
                  <a:moveTo>
                    <a:pt x="2407249" y="1168"/>
                  </a:moveTo>
                  <a:cubicBezTo>
                    <a:pt x="2488914" y="-1193"/>
                    <a:pt x="2570658" y="33"/>
                    <a:pt x="2651971" y="4800"/>
                  </a:cubicBezTo>
                  <a:cubicBezTo>
                    <a:pt x="2814869" y="14698"/>
                    <a:pt x="2977677" y="38942"/>
                    <a:pt x="3136762" y="80075"/>
                  </a:cubicBezTo>
                  <a:cubicBezTo>
                    <a:pt x="3295846" y="121117"/>
                    <a:pt x="3451209" y="179231"/>
                    <a:pt x="3598035" y="254778"/>
                  </a:cubicBezTo>
                  <a:cubicBezTo>
                    <a:pt x="3744680" y="330325"/>
                    <a:pt x="3883516" y="422670"/>
                    <a:pt x="4006734" y="532540"/>
                  </a:cubicBezTo>
                  <a:cubicBezTo>
                    <a:pt x="4130043" y="642320"/>
                    <a:pt x="4238460" y="767354"/>
                    <a:pt x="4333530" y="900560"/>
                  </a:cubicBezTo>
                  <a:lnTo>
                    <a:pt x="4368761" y="950864"/>
                  </a:lnTo>
                  <a:lnTo>
                    <a:pt x="4402539" y="1002077"/>
                  </a:lnTo>
                  <a:cubicBezTo>
                    <a:pt x="4413436" y="1019329"/>
                    <a:pt x="4424604" y="1036491"/>
                    <a:pt x="4435319" y="1053834"/>
                  </a:cubicBezTo>
                  <a:lnTo>
                    <a:pt x="4466918" y="1106317"/>
                  </a:lnTo>
                  <a:cubicBezTo>
                    <a:pt x="4508233" y="1176779"/>
                    <a:pt x="4547187" y="1248604"/>
                    <a:pt x="4582327" y="1322244"/>
                  </a:cubicBezTo>
                  <a:cubicBezTo>
                    <a:pt x="4652789" y="1469524"/>
                    <a:pt x="4707088" y="1624523"/>
                    <a:pt x="4740322" y="1783517"/>
                  </a:cubicBezTo>
                  <a:cubicBezTo>
                    <a:pt x="4756848" y="1863060"/>
                    <a:pt x="4768380" y="1943238"/>
                    <a:pt x="4777370" y="2023507"/>
                  </a:cubicBezTo>
                  <a:cubicBezTo>
                    <a:pt x="4786540" y="2103685"/>
                    <a:pt x="4793895" y="2183772"/>
                    <a:pt x="4801432" y="2263678"/>
                  </a:cubicBezTo>
                  <a:cubicBezTo>
                    <a:pt x="4808605" y="2343674"/>
                    <a:pt x="4814961" y="2423670"/>
                    <a:pt x="4820591" y="2503848"/>
                  </a:cubicBezTo>
                  <a:lnTo>
                    <a:pt x="4824496" y="2564050"/>
                  </a:lnTo>
                  <a:cubicBezTo>
                    <a:pt x="4825222" y="2573947"/>
                    <a:pt x="4825676" y="2584571"/>
                    <a:pt x="4826221" y="2595013"/>
                  </a:cubicBezTo>
                  <a:cubicBezTo>
                    <a:pt x="4826766" y="2605455"/>
                    <a:pt x="4827311" y="2615989"/>
                    <a:pt x="4827492" y="2626522"/>
                  </a:cubicBezTo>
                  <a:cubicBezTo>
                    <a:pt x="4828854" y="2668563"/>
                    <a:pt x="4828400" y="2710967"/>
                    <a:pt x="4825767" y="2753462"/>
                  </a:cubicBezTo>
                  <a:cubicBezTo>
                    <a:pt x="4815960" y="2923534"/>
                    <a:pt x="4770287" y="3094877"/>
                    <a:pt x="4696465" y="3252055"/>
                  </a:cubicBezTo>
                  <a:cubicBezTo>
                    <a:pt x="4622825" y="3409687"/>
                    <a:pt x="4521308" y="3551156"/>
                    <a:pt x="4409077" y="3675464"/>
                  </a:cubicBezTo>
                  <a:cubicBezTo>
                    <a:pt x="4352961" y="3737845"/>
                    <a:pt x="4294031" y="3796321"/>
                    <a:pt x="4233920" y="3851983"/>
                  </a:cubicBezTo>
                  <a:cubicBezTo>
                    <a:pt x="4173809" y="3907645"/>
                    <a:pt x="4112882" y="3961218"/>
                    <a:pt x="4051318" y="4012430"/>
                  </a:cubicBezTo>
                  <a:cubicBezTo>
                    <a:pt x="3928463" y="4115308"/>
                    <a:pt x="3802884" y="4209107"/>
                    <a:pt x="3680392" y="4301543"/>
                  </a:cubicBezTo>
                  <a:lnTo>
                    <a:pt x="3587048" y="4372096"/>
                  </a:lnTo>
                  <a:cubicBezTo>
                    <a:pt x="3555449" y="4395795"/>
                    <a:pt x="3523578" y="4419676"/>
                    <a:pt x="3491161" y="4443103"/>
                  </a:cubicBezTo>
                  <a:cubicBezTo>
                    <a:pt x="3458836" y="4466621"/>
                    <a:pt x="3426147" y="4490047"/>
                    <a:pt x="3392914" y="4513202"/>
                  </a:cubicBezTo>
                  <a:cubicBezTo>
                    <a:pt x="3359590" y="4536175"/>
                    <a:pt x="3325993" y="4558966"/>
                    <a:pt x="3291579" y="4581303"/>
                  </a:cubicBezTo>
                  <a:cubicBezTo>
                    <a:pt x="3223114" y="4626069"/>
                    <a:pt x="3152471" y="4669472"/>
                    <a:pt x="3078830" y="4709153"/>
                  </a:cubicBezTo>
                  <a:cubicBezTo>
                    <a:pt x="3005281" y="4749014"/>
                    <a:pt x="2929189" y="4786061"/>
                    <a:pt x="2850010" y="4817842"/>
                  </a:cubicBezTo>
                  <a:cubicBezTo>
                    <a:pt x="2692378" y="4882312"/>
                    <a:pt x="2523032" y="4925806"/>
                    <a:pt x="2352052" y="4942876"/>
                  </a:cubicBezTo>
                  <a:cubicBezTo>
                    <a:pt x="2309285" y="4946963"/>
                    <a:pt x="2266517" y="4950050"/>
                    <a:pt x="2223840" y="4950958"/>
                  </a:cubicBezTo>
                  <a:lnTo>
                    <a:pt x="2191787" y="4951684"/>
                  </a:lnTo>
                  <a:cubicBezTo>
                    <a:pt x="2181163" y="4951775"/>
                    <a:pt x="2170449" y="4951503"/>
                    <a:pt x="2159825" y="4951503"/>
                  </a:cubicBezTo>
                  <a:lnTo>
                    <a:pt x="2127953" y="4951139"/>
                  </a:lnTo>
                  <a:lnTo>
                    <a:pt x="2096990" y="4949959"/>
                  </a:lnTo>
                  <a:cubicBezTo>
                    <a:pt x="2014542" y="4947326"/>
                    <a:pt x="1931912" y="4940788"/>
                    <a:pt x="1849646" y="4930255"/>
                  </a:cubicBezTo>
                  <a:cubicBezTo>
                    <a:pt x="1767288" y="4920267"/>
                    <a:pt x="1685113" y="4905920"/>
                    <a:pt x="1603845" y="4886852"/>
                  </a:cubicBezTo>
                  <a:cubicBezTo>
                    <a:pt x="1522668" y="4867601"/>
                    <a:pt x="1442127" y="4844811"/>
                    <a:pt x="1362403" y="4818841"/>
                  </a:cubicBezTo>
                  <a:cubicBezTo>
                    <a:pt x="1203228" y="4766449"/>
                    <a:pt x="1045868" y="4701253"/>
                    <a:pt x="900222" y="4614355"/>
                  </a:cubicBezTo>
                  <a:cubicBezTo>
                    <a:pt x="754485" y="4527639"/>
                    <a:pt x="624366" y="4417678"/>
                    <a:pt x="510682" y="4296004"/>
                  </a:cubicBezTo>
                  <a:cubicBezTo>
                    <a:pt x="453568" y="4235258"/>
                    <a:pt x="401629" y="4170607"/>
                    <a:pt x="352778" y="4104412"/>
                  </a:cubicBezTo>
                  <a:cubicBezTo>
                    <a:pt x="304199" y="4037945"/>
                    <a:pt x="257980" y="3970479"/>
                    <a:pt x="214850" y="3901561"/>
                  </a:cubicBezTo>
                  <a:cubicBezTo>
                    <a:pt x="203772" y="3884490"/>
                    <a:pt x="193330" y="3867147"/>
                    <a:pt x="182615" y="3849894"/>
                  </a:cubicBezTo>
                  <a:lnTo>
                    <a:pt x="151833" y="3799772"/>
                  </a:lnTo>
                  <a:cubicBezTo>
                    <a:pt x="132129" y="3767356"/>
                    <a:pt x="111699" y="3735212"/>
                    <a:pt x="91087" y="3702614"/>
                  </a:cubicBezTo>
                  <a:lnTo>
                    <a:pt x="0" y="3558952"/>
                  </a:lnTo>
                  <a:lnTo>
                    <a:pt x="0" y="3152786"/>
                  </a:lnTo>
                  <a:lnTo>
                    <a:pt x="21078" y="3185589"/>
                  </a:lnTo>
                  <a:cubicBezTo>
                    <a:pt x="63392" y="3246607"/>
                    <a:pt x="110427" y="3305810"/>
                    <a:pt x="159097" y="3365285"/>
                  </a:cubicBezTo>
                  <a:cubicBezTo>
                    <a:pt x="207767" y="3424851"/>
                    <a:pt x="258616" y="3484417"/>
                    <a:pt x="308466" y="3546344"/>
                  </a:cubicBezTo>
                  <a:cubicBezTo>
                    <a:pt x="333437" y="3577217"/>
                    <a:pt x="358135" y="3608816"/>
                    <a:pt x="382742" y="3640869"/>
                  </a:cubicBezTo>
                  <a:lnTo>
                    <a:pt x="418427" y="3687269"/>
                  </a:lnTo>
                  <a:cubicBezTo>
                    <a:pt x="430141" y="3702069"/>
                    <a:pt x="441309" y="3717233"/>
                    <a:pt x="453386" y="3731671"/>
                  </a:cubicBezTo>
                  <a:cubicBezTo>
                    <a:pt x="547638" y="3849168"/>
                    <a:pt x="649881" y="3957313"/>
                    <a:pt x="753758" y="4059829"/>
                  </a:cubicBezTo>
                  <a:cubicBezTo>
                    <a:pt x="805970" y="4110859"/>
                    <a:pt x="859089" y="4160164"/>
                    <a:pt x="913479" y="4207472"/>
                  </a:cubicBezTo>
                  <a:cubicBezTo>
                    <a:pt x="967869" y="4254780"/>
                    <a:pt x="1023258" y="4300544"/>
                    <a:pt x="1080736" y="4343584"/>
                  </a:cubicBezTo>
                  <a:cubicBezTo>
                    <a:pt x="1195237" y="4429846"/>
                    <a:pt x="1318727" y="4506937"/>
                    <a:pt x="1454385" y="4558875"/>
                  </a:cubicBezTo>
                  <a:cubicBezTo>
                    <a:pt x="1522033" y="4584845"/>
                    <a:pt x="1592132" y="4604730"/>
                    <a:pt x="1663411" y="4619712"/>
                  </a:cubicBezTo>
                  <a:cubicBezTo>
                    <a:pt x="1681299" y="4623254"/>
                    <a:pt x="1699006" y="4627340"/>
                    <a:pt x="1716984" y="4630427"/>
                  </a:cubicBezTo>
                  <a:lnTo>
                    <a:pt x="1771011" y="4639417"/>
                  </a:lnTo>
                  <a:cubicBezTo>
                    <a:pt x="1807241" y="4644229"/>
                    <a:pt x="1843471" y="4649314"/>
                    <a:pt x="1880064" y="4652311"/>
                  </a:cubicBezTo>
                  <a:cubicBezTo>
                    <a:pt x="1898316" y="4654036"/>
                    <a:pt x="1916567" y="4655670"/>
                    <a:pt x="1934909" y="4656487"/>
                  </a:cubicBezTo>
                  <a:cubicBezTo>
                    <a:pt x="1953251" y="4657395"/>
                    <a:pt x="1971502" y="4658848"/>
                    <a:pt x="1989935" y="4659393"/>
                  </a:cubicBezTo>
                  <a:lnTo>
                    <a:pt x="2045142" y="4660664"/>
                  </a:lnTo>
                  <a:cubicBezTo>
                    <a:pt x="2063484" y="4661118"/>
                    <a:pt x="2082008" y="4660482"/>
                    <a:pt x="2100440" y="4660392"/>
                  </a:cubicBezTo>
                  <a:lnTo>
                    <a:pt x="2128135" y="4660119"/>
                  </a:lnTo>
                  <a:cubicBezTo>
                    <a:pt x="2137124" y="4659847"/>
                    <a:pt x="2145932" y="4659302"/>
                    <a:pt x="2154831" y="4658939"/>
                  </a:cubicBezTo>
                  <a:cubicBezTo>
                    <a:pt x="2163729" y="4658485"/>
                    <a:pt x="2172628" y="4658212"/>
                    <a:pt x="2181436" y="4657577"/>
                  </a:cubicBezTo>
                  <a:lnTo>
                    <a:pt x="2207950" y="4655398"/>
                  </a:lnTo>
                  <a:cubicBezTo>
                    <a:pt x="2243272" y="4652583"/>
                    <a:pt x="2278321" y="4647861"/>
                    <a:pt x="2313098" y="4642413"/>
                  </a:cubicBezTo>
                  <a:cubicBezTo>
                    <a:pt x="2452298" y="4619349"/>
                    <a:pt x="2586139" y="4574221"/>
                    <a:pt x="2713625" y="4510932"/>
                  </a:cubicBezTo>
                  <a:cubicBezTo>
                    <a:pt x="2841565" y="4448369"/>
                    <a:pt x="2963330" y="4368282"/>
                    <a:pt x="3083643" y="4280386"/>
                  </a:cubicBezTo>
                  <a:cubicBezTo>
                    <a:pt x="3113698" y="4258503"/>
                    <a:pt x="3143572" y="4235712"/>
                    <a:pt x="3173355" y="4212648"/>
                  </a:cubicBezTo>
                  <a:cubicBezTo>
                    <a:pt x="3203319" y="4189675"/>
                    <a:pt x="3233193" y="4166339"/>
                    <a:pt x="3263067" y="4142640"/>
                  </a:cubicBezTo>
                  <a:lnTo>
                    <a:pt x="3444762" y="3997357"/>
                  </a:lnTo>
                  <a:cubicBezTo>
                    <a:pt x="3569432" y="3898473"/>
                    <a:pt x="3695284" y="3806401"/>
                    <a:pt x="3818229" y="3716144"/>
                  </a:cubicBezTo>
                  <a:cubicBezTo>
                    <a:pt x="3941084" y="3625886"/>
                    <a:pt x="4059309" y="3534721"/>
                    <a:pt x="4166182" y="3436474"/>
                  </a:cubicBezTo>
                  <a:cubicBezTo>
                    <a:pt x="4273056" y="3338408"/>
                    <a:pt x="4369578" y="3233895"/>
                    <a:pt x="4444399" y="3115943"/>
                  </a:cubicBezTo>
                  <a:cubicBezTo>
                    <a:pt x="4481809" y="3057013"/>
                    <a:pt x="4513772" y="2994905"/>
                    <a:pt x="4539196" y="2929618"/>
                  </a:cubicBezTo>
                  <a:cubicBezTo>
                    <a:pt x="4564802" y="2864422"/>
                    <a:pt x="4583235" y="2796139"/>
                    <a:pt x="4596946" y="2726040"/>
                  </a:cubicBezTo>
                  <a:cubicBezTo>
                    <a:pt x="4603756" y="2690991"/>
                    <a:pt x="4609204" y="2655306"/>
                    <a:pt x="4612927" y="2619257"/>
                  </a:cubicBezTo>
                  <a:cubicBezTo>
                    <a:pt x="4614017" y="2610268"/>
                    <a:pt x="4614743" y="2601188"/>
                    <a:pt x="4615561" y="2592198"/>
                  </a:cubicBezTo>
                  <a:cubicBezTo>
                    <a:pt x="4616287" y="2583118"/>
                    <a:pt x="4617195" y="2574220"/>
                    <a:pt x="4617558" y="2564595"/>
                  </a:cubicBezTo>
                  <a:lnTo>
                    <a:pt x="4620464" y="2507571"/>
                  </a:lnTo>
                  <a:cubicBezTo>
                    <a:pt x="4623097" y="2431479"/>
                    <a:pt x="4621462" y="2355297"/>
                    <a:pt x="4615470" y="2279568"/>
                  </a:cubicBezTo>
                  <a:cubicBezTo>
                    <a:pt x="4609658" y="2203748"/>
                    <a:pt x="4598490" y="2128564"/>
                    <a:pt x="4583416" y="2054379"/>
                  </a:cubicBezTo>
                  <a:cubicBezTo>
                    <a:pt x="4568162" y="1980194"/>
                    <a:pt x="4549094" y="1907008"/>
                    <a:pt x="4529026" y="1834639"/>
                  </a:cubicBezTo>
                  <a:cubicBezTo>
                    <a:pt x="4488983" y="1689810"/>
                    <a:pt x="4444762" y="1546888"/>
                    <a:pt x="4388556" y="1408324"/>
                  </a:cubicBezTo>
                  <a:cubicBezTo>
                    <a:pt x="4360407" y="1339133"/>
                    <a:pt x="4328990" y="1271213"/>
                    <a:pt x="4292851" y="1205927"/>
                  </a:cubicBezTo>
                  <a:cubicBezTo>
                    <a:pt x="4284043" y="1189492"/>
                    <a:pt x="4274327" y="1173511"/>
                    <a:pt x="4264975" y="1157439"/>
                  </a:cubicBezTo>
                  <a:cubicBezTo>
                    <a:pt x="4255350" y="1141458"/>
                    <a:pt x="4245361" y="1125749"/>
                    <a:pt x="4235646" y="1109859"/>
                  </a:cubicBezTo>
                  <a:lnTo>
                    <a:pt x="4204591" y="1063368"/>
                  </a:lnTo>
                  <a:lnTo>
                    <a:pt x="4172175" y="1017876"/>
                  </a:lnTo>
                  <a:cubicBezTo>
                    <a:pt x="4083462" y="898290"/>
                    <a:pt x="3979312" y="791326"/>
                    <a:pt x="3865265" y="697618"/>
                  </a:cubicBezTo>
                  <a:cubicBezTo>
                    <a:pt x="3751490" y="603638"/>
                    <a:pt x="3627909" y="521917"/>
                    <a:pt x="3495792" y="456267"/>
                  </a:cubicBezTo>
                  <a:cubicBezTo>
                    <a:pt x="3363766" y="390436"/>
                    <a:pt x="3224022" y="339950"/>
                    <a:pt x="3080011" y="304719"/>
                  </a:cubicBezTo>
                  <a:cubicBezTo>
                    <a:pt x="2935999" y="269397"/>
                    <a:pt x="2787992" y="249057"/>
                    <a:pt x="2638805" y="241884"/>
                  </a:cubicBezTo>
                  <a:cubicBezTo>
                    <a:pt x="2489345" y="234347"/>
                    <a:pt x="2340067" y="239341"/>
                    <a:pt x="2191696" y="257865"/>
                  </a:cubicBezTo>
                  <a:cubicBezTo>
                    <a:pt x="2043417" y="276479"/>
                    <a:pt x="1896500" y="307624"/>
                    <a:pt x="1752851" y="350120"/>
                  </a:cubicBezTo>
                  <a:cubicBezTo>
                    <a:pt x="1609112" y="392433"/>
                    <a:pt x="1468914" y="447187"/>
                    <a:pt x="1333074" y="510657"/>
                  </a:cubicBezTo>
                  <a:cubicBezTo>
                    <a:pt x="1060578" y="636236"/>
                    <a:pt x="806151" y="802767"/>
                    <a:pt x="582960" y="1003893"/>
                  </a:cubicBezTo>
                  <a:cubicBezTo>
                    <a:pt x="471728" y="1104774"/>
                    <a:pt x="368668" y="1214825"/>
                    <a:pt x="276322" y="1333049"/>
                  </a:cubicBezTo>
                  <a:cubicBezTo>
                    <a:pt x="183795" y="1451092"/>
                    <a:pt x="102164" y="1577669"/>
                    <a:pt x="33882" y="1711057"/>
                  </a:cubicBezTo>
                  <a:lnTo>
                    <a:pt x="0" y="1785501"/>
                  </a:lnTo>
                  <a:lnTo>
                    <a:pt x="0" y="1377082"/>
                  </a:lnTo>
                  <a:lnTo>
                    <a:pt x="111188" y="1208333"/>
                  </a:lnTo>
                  <a:cubicBezTo>
                    <a:pt x="206927" y="1076920"/>
                    <a:pt x="314732" y="954315"/>
                    <a:pt x="431321" y="841539"/>
                  </a:cubicBezTo>
                  <a:cubicBezTo>
                    <a:pt x="548183" y="728763"/>
                    <a:pt x="674488" y="625885"/>
                    <a:pt x="807876" y="533448"/>
                  </a:cubicBezTo>
                  <a:cubicBezTo>
                    <a:pt x="941446" y="441103"/>
                    <a:pt x="1082007" y="358837"/>
                    <a:pt x="1228743" y="288828"/>
                  </a:cubicBezTo>
                  <a:cubicBezTo>
                    <a:pt x="1522578" y="149811"/>
                    <a:pt x="1838931" y="57919"/>
                    <a:pt x="2163003" y="19056"/>
                  </a:cubicBezTo>
                  <a:cubicBezTo>
                    <a:pt x="2243998" y="9477"/>
                    <a:pt x="2325584" y="3529"/>
                    <a:pt x="2407249" y="116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300" name="Freeform: Shape 12299">
              <a:extLst>
                <a:ext uri="{FF2B5EF4-FFF2-40B4-BE49-F238E27FC236}">
                  <a16:creationId xmlns:a16="http://schemas.microsoft.com/office/drawing/2014/main" id="{B2935CA6-94DE-46EF-8BB1-9DB074B6C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960593"/>
              <a:ext cx="4814598" cy="4884231"/>
            </a:xfrm>
            <a:custGeom>
              <a:avLst/>
              <a:gdLst>
                <a:gd name="connsiteX0" fmla="*/ 2550817 w 4814598"/>
                <a:gd name="connsiteY0" fmla="*/ 544811 h 4884231"/>
                <a:gd name="connsiteX1" fmla="*/ 1694919 w 4814598"/>
                <a:gd name="connsiteY1" fmla="*/ 709526 h 4884231"/>
                <a:gd name="connsiteX2" fmla="*/ 932184 w 4814598"/>
                <a:gd name="connsiteY2" fmla="*/ 1163171 h 4884231"/>
                <a:gd name="connsiteX3" fmla="*/ 407894 w 4814598"/>
                <a:gd name="connsiteY3" fmla="*/ 1812768 h 4884231"/>
                <a:gd name="connsiteX4" fmla="*/ 220025 w 4814598"/>
                <a:gd name="connsiteY4" fmla="*/ 2558977 h 4884231"/>
                <a:gd name="connsiteX5" fmla="*/ 530204 w 4814598"/>
                <a:gd name="connsiteY5" fmla="*/ 3236995 h 4884231"/>
                <a:gd name="connsiteX6" fmla="*/ 697098 w 4814598"/>
                <a:gd name="connsiteY6" fmla="*/ 3471717 h 4884231"/>
                <a:gd name="connsiteX7" fmla="*/ 1333800 w 4814598"/>
                <a:gd name="connsiteY7" fmla="*/ 4121677 h 4884231"/>
                <a:gd name="connsiteX8" fmla="*/ 2170902 w 4814598"/>
                <a:gd name="connsiteY8" fmla="*/ 4339420 h 4884231"/>
                <a:gd name="connsiteX9" fmla="*/ 2709357 w 4814598"/>
                <a:gd name="connsiteY9" fmla="*/ 4200765 h 4884231"/>
                <a:gd name="connsiteX10" fmla="*/ 3290852 w 4814598"/>
                <a:gd name="connsiteY10" fmla="*/ 3800420 h 4884231"/>
                <a:gd name="connsiteX11" fmla="*/ 3434410 w 4814598"/>
                <a:gd name="connsiteY11" fmla="*/ 3689188 h 4884231"/>
                <a:gd name="connsiteX12" fmla="*/ 4069660 w 4814598"/>
                <a:gd name="connsiteY12" fmla="*/ 3124945 h 4884231"/>
                <a:gd name="connsiteX13" fmla="*/ 4269787 w 4814598"/>
                <a:gd name="connsiteY13" fmla="*/ 2558977 h 4884231"/>
                <a:gd name="connsiteX14" fmla="*/ 3797526 w 4814598"/>
                <a:gd name="connsiteY14" fmla="*/ 1099701 h 4884231"/>
                <a:gd name="connsiteX15" fmla="*/ 3273691 w 4814598"/>
                <a:gd name="connsiteY15" fmla="*/ 695179 h 4884231"/>
                <a:gd name="connsiteX16" fmla="*/ 2550817 w 4814598"/>
                <a:gd name="connsiteY16" fmla="*/ 544811 h 4884231"/>
                <a:gd name="connsiteX17" fmla="*/ 2550817 w 4814598"/>
                <a:gd name="connsiteY17" fmla="*/ 0 h 4884231"/>
                <a:gd name="connsiteX18" fmla="*/ 4814598 w 4814598"/>
                <a:gd name="connsiteY18" fmla="*/ 2558977 h 4884231"/>
                <a:gd name="connsiteX19" fmla="*/ 3626365 w 4814598"/>
                <a:gd name="connsiteY19" fmla="*/ 4229640 h 4884231"/>
                <a:gd name="connsiteX20" fmla="*/ 2170902 w 4814598"/>
                <a:gd name="connsiteY20" fmla="*/ 4884231 h 4884231"/>
                <a:gd name="connsiteX21" fmla="*/ 246267 w 4814598"/>
                <a:gd name="connsiteY21" fmla="*/ 3777538 h 4884231"/>
                <a:gd name="connsiteX22" fmla="*/ 40127 w 4814598"/>
                <a:gd name="connsiteY22" fmla="*/ 3489366 h 4884231"/>
                <a:gd name="connsiteX23" fmla="*/ 0 w 4814598"/>
                <a:gd name="connsiteY23" fmla="*/ 3432245 h 4884231"/>
                <a:gd name="connsiteX24" fmla="*/ 0 w 4814598"/>
                <a:gd name="connsiteY24" fmla="*/ 1432577 h 4884231"/>
                <a:gd name="connsiteX25" fmla="*/ 54624 w 4814598"/>
                <a:gd name="connsiteY25" fmla="*/ 1339196 h 4884231"/>
                <a:gd name="connsiteX26" fmla="*/ 2550817 w 4814598"/>
                <a:gd name="connsiteY26"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14598" h="4884231">
                  <a:moveTo>
                    <a:pt x="2550817" y="544811"/>
                  </a:moveTo>
                  <a:cubicBezTo>
                    <a:pt x="2270966" y="544811"/>
                    <a:pt x="1974952" y="601744"/>
                    <a:pt x="1694919" y="709526"/>
                  </a:cubicBezTo>
                  <a:cubicBezTo>
                    <a:pt x="1417883" y="816127"/>
                    <a:pt x="1154103" y="973032"/>
                    <a:pt x="932184" y="1163171"/>
                  </a:cubicBezTo>
                  <a:cubicBezTo>
                    <a:pt x="710536" y="1353038"/>
                    <a:pt x="529296" y="1577682"/>
                    <a:pt x="407894" y="1812768"/>
                  </a:cubicBezTo>
                  <a:cubicBezTo>
                    <a:pt x="283223" y="2054210"/>
                    <a:pt x="220025" y="2305277"/>
                    <a:pt x="220025" y="2558977"/>
                  </a:cubicBezTo>
                  <a:cubicBezTo>
                    <a:pt x="220025" y="2801418"/>
                    <a:pt x="315095" y="2942070"/>
                    <a:pt x="530204" y="3236995"/>
                  </a:cubicBezTo>
                  <a:cubicBezTo>
                    <a:pt x="584050" y="3310817"/>
                    <a:pt x="639711" y="3387181"/>
                    <a:pt x="697098" y="3471717"/>
                  </a:cubicBezTo>
                  <a:cubicBezTo>
                    <a:pt x="900040" y="3770818"/>
                    <a:pt x="1108249" y="3983476"/>
                    <a:pt x="1333800" y="4121677"/>
                  </a:cubicBezTo>
                  <a:cubicBezTo>
                    <a:pt x="1572882" y="4268231"/>
                    <a:pt x="1846740" y="4339420"/>
                    <a:pt x="2170902" y="4339420"/>
                  </a:cubicBezTo>
                  <a:cubicBezTo>
                    <a:pt x="2354867" y="4339420"/>
                    <a:pt x="2525938" y="4295381"/>
                    <a:pt x="2709357" y="4200765"/>
                  </a:cubicBezTo>
                  <a:cubicBezTo>
                    <a:pt x="2897680" y="4103607"/>
                    <a:pt x="3084097" y="3961956"/>
                    <a:pt x="3290852" y="3800420"/>
                  </a:cubicBezTo>
                  <a:cubicBezTo>
                    <a:pt x="3339340" y="3762556"/>
                    <a:pt x="3387647" y="3725236"/>
                    <a:pt x="3434410" y="3689188"/>
                  </a:cubicBezTo>
                  <a:cubicBezTo>
                    <a:pt x="3682844" y="3497505"/>
                    <a:pt x="3917476" y="3316446"/>
                    <a:pt x="4069660" y="3124945"/>
                  </a:cubicBezTo>
                  <a:cubicBezTo>
                    <a:pt x="4209948" y="2948426"/>
                    <a:pt x="4269787" y="2779172"/>
                    <a:pt x="4269787" y="2558977"/>
                  </a:cubicBezTo>
                  <a:cubicBezTo>
                    <a:pt x="4269787" y="1980933"/>
                    <a:pt x="4102076" y="1462636"/>
                    <a:pt x="3797526" y="1099701"/>
                  </a:cubicBezTo>
                  <a:cubicBezTo>
                    <a:pt x="3650427" y="924453"/>
                    <a:pt x="3474272" y="788342"/>
                    <a:pt x="3273691" y="695179"/>
                  </a:cubicBezTo>
                  <a:cubicBezTo>
                    <a:pt x="3058944" y="595388"/>
                    <a:pt x="2815686" y="544811"/>
                    <a:pt x="2550817" y="544811"/>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301" name="Freeform: Shape 12300">
              <a:extLst>
                <a:ext uri="{FF2B5EF4-FFF2-40B4-BE49-F238E27FC236}">
                  <a16:creationId xmlns:a16="http://schemas.microsoft.com/office/drawing/2014/main" id="{2352A8D1-612B-42BB-A925-A3EF53F720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960593"/>
              <a:ext cx="4814598" cy="4884231"/>
            </a:xfrm>
            <a:custGeom>
              <a:avLst/>
              <a:gdLst>
                <a:gd name="connsiteX0" fmla="*/ 2550817 w 4814598"/>
                <a:gd name="connsiteY0" fmla="*/ 454009 h 4884231"/>
                <a:gd name="connsiteX1" fmla="*/ 1662321 w 4814598"/>
                <a:gd name="connsiteY1" fmla="*/ 624807 h 4884231"/>
                <a:gd name="connsiteX2" fmla="*/ 873072 w 4814598"/>
                <a:gd name="connsiteY2" fmla="*/ 1094253 h 4884231"/>
                <a:gd name="connsiteX3" fmla="*/ 327171 w 4814598"/>
                <a:gd name="connsiteY3" fmla="*/ 1771181 h 4884231"/>
                <a:gd name="connsiteX4" fmla="*/ 129223 w 4814598"/>
                <a:gd name="connsiteY4" fmla="*/ 2558977 h 4884231"/>
                <a:gd name="connsiteX5" fmla="*/ 456836 w 4814598"/>
                <a:gd name="connsiteY5" fmla="*/ 3290477 h 4884231"/>
                <a:gd name="connsiteX6" fmla="*/ 621914 w 4814598"/>
                <a:gd name="connsiteY6" fmla="*/ 3522657 h 4884231"/>
                <a:gd name="connsiteX7" fmla="*/ 2170902 w 4814598"/>
                <a:gd name="connsiteY7" fmla="*/ 4430222 h 4884231"/>
                <a:gd name="connsiteX8" fmla="*/ 3346786 w 4814598"/>
                <a:gd name="connsiteY8" fmla="*/ 3871881 h 4884231"/>
                <a:gd name="connsiteX9" fmla="*/ 3489890 w 4814598"/>
                <a:gd name="connsiteY9" fmla="*/ 3761012 h 4884231"/>
                <a:gd name="connsiteX10" fmla="*/ 4140757 w 4814598"/>
                <a:gd name="connsiteY10" fmla="*/ 3181424 h 4884231"/>
                <a:gd name="connsiteX11" fmla="*/ 4360589 w 4814598"/>
                <a:gd name="connsiteY11" fmla="*/ 2558977 h 4884231"/>
                <a:gd name="connsiteX12" fmla="*/ 3867171 w 4814598"/>
                <a:gd name="connsiteY12" fmla="*/ 1041315 h 4884231"/>
                <a:gd name="connsiteX13" fmla="*/ 3312009 w 4814598"/>
                <a:gd name="connsiteY13" fmla="*/ 612822 h 4884231"/>
                <a:gd name="connsiteX14" fmla="*/ 2550817 w 4814598"/>
                <a:gd name="connsiteY14" fmla="*/ 454009 h 4884231"/>
                <a:gd name="connsiteX15" fmla="*/ 2550817 w 4814598"/>
                <a:gd name="connsiteY15" fmla="*/ 0 h 4884231"/>
                <a:gd name="connsiteX16" fmla="*/ 4814598 w 4814598"/>
                <a:gd name="connsiteY16" fmla="*/ 2558977 h 4884231"/>
                <a:gd name="connsiteX17" fmla="*/ 3626365 w 4814598"/>
                <a:gd name="connsiteY17" fmla="*/ 4229640 h 4884231"/>
                <a:gd name="connsiteX18" fmla="*/ 2170902 w 4814598"/>
                <a:gd name="connsiteY18" fmla="*/ 4884231 h 4884231"/>
                <a:gd name="connsiteX19" fmla="*/ 246267 w 4814598"/>
                <a:gd name="connsiteY19" fmla="*/ 3777538 h 4884231"/>
                <a:gd name="connsiteX20" fmla="*/ 40127 w 4814598"/>
                <a:gd name="connsiteY20" fmla="*/ 3489366 h 4884231"/>
                <a:gd name="connsiteX21" fmla="*/ 0 w 4814598"/>
                <a:gd name="connsiteY21" fmla="*/ 3432245 h 4884231"/>
                <a:gd name="connsiteX22" fmla="*/ 0 w 4814598"/>
                <a:gd name="connsiteY22" fmla="*/ 1432577 h 4884231"/>
                <a:gd name="connsiteX23" fmla="*/ 54624 w 4814598"/>
                <a:gd name="connsiteY23" fmla="*/ 1339196 h 4884231"/>
                <a:gd name="connsiteX24" fmla="*/ 2550817 w 4814598"/>
                <a:gd name="connsiteY24"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814598" h="4884231">
                  <a:moveTo>
                    <a:pt x="2550817" y="454009"/>
                  </a:moveTo>
                  <a:cubicBezTo>
                    <a:pt x="2255802" y="454009"/>
                    <a:pt x="1956792" y="511396"/>
                    <a:pt x="1662321" y="624807"/>
                  </a:cubicBezTo>
                  <a:cubicBezTo>
                    <a:pt x="1375660" y="735041"/>
                    <a:pt x="1102800" y="897394"/>
                    <a:pt x="873072" y="1094253"/>
                  </a:cubicBezTo>
                  <a:cubicBezTo>
                    <a:pt x="639348" y="1294471"/>
                    <a:pt x="455656" y="1522293"/>
                    <a:pt x="327171" y="1771181"/>
                  </a:cubicBezTo>
                  <a:cubicBezTo>
                    <a:pt x="195872" y="2025607"/>
                    <a:pt x="129223" y="2290658"/>
                    <a:pt x="129223" y="2558977"/>
                  </a:cubicBezTo>
                  <a:cubicBezTo>
                    <a:pt x="129223" y="2829294"/>
                    <a:pt x="235552" y="2987108"/>
                    <a:pt x="456836" y="3290477"/>
                  </a:cubicBezTo>
                  <a:cubicBezTo>
                    <a:pt x="510228" y="3363663"/>
                    <a:pt x="565435" y="3439392"/>
                    <a:pt x="621914" y="3522657"/>
                  </a:cubicBezTo>
                  <a:cubicBezTo>
                    <a:pt x="1053495" y="4158815"/>
                    <a:pt x="1516766" y="4430222"/>
                    <a:pt x="2170902" y="4430222"/>
                  </a:cubicBezTo>
                  <a:cubicBezTo>
                    <a:pt x="2600213" y="4430222"/>
                    <a:pt x="2915205" y="4209119"/>
                    <a:pt x="3346786" y="3871881"/>
                  </a:cubicBezTo>
                  <a:cubicBezTo>
                    <a:pt x="3395002" y="3834198"/>
                    <a:pt x="3443218" y="3796969"/>
                    <a:pt x="3489890" y="3761012"/>
                  </a:cubicBezTo>
                  <a:cubicBezTo>
                    <a:pt x="3742864" y="3565879"/>
                    <a:pt x="3981763" y="3381551"/>
                    <a:pt x="4140757" y="3181424"/>
                  </a:cubicBezTo>
                  <a:cubicBezTo>
                    <a:pt x="4292760" y="2990104"/>
                    <a:pt x="4360589" y="2798149"/>
                    <a:pt x="4360589" y="2558977"/>
                  </a:cubicBezTo>
                  <a:cubicBezTo>
                    <a:pt x="4360589" y="1959594"/>
                    <a:pt x="4185341" y="1420595"/>
                    <a:pt x="3867171" y="1041315"/>
                  </a:cubicBezTo>
                  <a:cubicBezTo>
                    <a:pt x="3711446" y="855807"/>
                    <a:pt x="3524667" y="711614"/>
                    <a:pt x="3312009" y="612822"/>
                  </a:cubicBezTo>
                  <a:cubicBezTo>
                    <a:pt x="3085095" y="507491"/>
                    <a:pt x="2829034" y="454009"/>
                    <a:pt x="2550817" y="454009"/>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2302" name="Freeform: Shape 12301">
              <a:extLst>
                <a:ext uri="{FF2B5EF4-FFF2-40B4-BE49-F238E27FC236}">
                  <a16:creationId xmlns:a16="http://schemas.microsoft.com/office/drawing/2014/main" id="{0858A699-36FD-4E40-A79C-7B11883C9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96695"/>
              <a:ext cx="4850918" cy="5212025"/>
            </a:xfrm>
            <a:custGeom>
              <a:avLst/>
              <a:gdLst>
                <a:gd name="connsiteX0" fmla="*/ 2244906 w 4850918"/>
                <a:gd name="connsiteY0" fmla="*/ 0 h 5212025"/>
                <a:gd name="connsiteX1" fmla="*/ 4850918 w 4850918"/>
                <a:gd name="connsiteY1" fmla="*/ 2606013 h 5212025"/>
                <a:gd name="connsiteX2" fmla="*/ 2244906 w 4850918"/>
                <a:gd name="connsiteY2" fmla="*/ 5212025 h 5212025"/>
                <a:gd name="connsiteX3" fmla="*/ 83949 w 4850918"/>
                <a:gd name="connsiteY3" fmla="*/ 4063077 h 5212025"/>
                <a:gd name="connsiteX4" fmla="*/ 0 w 4850918"/>
                <a:gd name="connsiteY4" fmla="*/ 3924890 h 5212025"/>
                <a:gd name="connsiteX5" fmla="*/ 0 w 4850918"/>
                <a:gd name="connsiteY5" fmla="*/ 3598606 h 5212025"/>
                <a:gd name="connsiteX6" fmla="*/ 15357 w 4850918"/>
                <a:gd name="connsiteY6" fmla="*/ 3619452 h 5212025"/>
                <a:gd name="connsiteX7" fmla="*/ 107340 w 4850918"/>
                <a:gd name="connsiteY7" fmla="*/ 3738402 h 5212025"/>
                <a:gd name="connsiteX8" fmla="*/ 168177 w 4850918"/>
                <a:gd name="connsiteY8" fmla="*/ 3816401 h 5212025"/>
                <a:gd name="connsiteX9" fmla="*/ 245086 w 4850918"/>
                <a:gd name="connsiteY9" fmla="*/ 3916919 h 5212025"/>
                <a:gd name="connsiteX10" fmla="*/ 284403 w 4850918"/>
                <a:gd name="connsiteY10" fmla="*/ 3970310 h 5212025"/>
                <a:gd name="connsiteX11" fmla="*/ 319634 w 4850918"/>
                <a:gd name="connsiteY11" fmla="*/ 4018253 h 5212025"/>
                <a:gd name="connsiteX12" fmla="*/ 319816 w 4850918"/>
                <a:gd name="connsiteY12" fmla="*/ 4018435 h 5212025"/>
                <a:gd name="connsiteX13" fmla="*/ 319998 w 4850918"/>
                <a:gd name="connsiteY13" fmla="*/ 4018617 h 5212025"/>
                <a:gd name="connsiteX14" fmla="*/ 381652 w 4850918"/>
                <a:gd name="connsiteY14" fmla="*/ 4099884 h 5212025"/>
                <a:gd name="connsiteX15" fmla="*/ 393547 w 4850918"/>
                <a:gd name="connsiteY15" fmla="*/ 4115230 h 5212025"/>
                <a:gd name="connsiteX16" fmla="*/ 399540 w 4850918"/>
                <a:gd name="connsiteY16" fmla="*/ 4122676 h 5212025"/>
                <a:gd name="connsiteX17" fmla="*/ 470547 w 4850918"/>
                <a:gd name="connsiteY17" fmla="*/ 4208756 h 5212025"/>
                <a:gd name="connsiteX18" fmla="*/ 633445 w 4850918"/>
                <a:gd name="connsiteY18" fmla="*/ 4384730 h 5212025"/>
                <a:gd name="connsiteX19" fmla="*/ 997833 w 4850918"/>
                <a:gd name="connsiteY19" fmla="*/ 4677384 h 5212025"/>
                <a:gd name="connsiteX20" fmla="*/ 1198505 w 4850918"/>
                <a:gd name="connsiteY20" fmla="*/ 4786982 h 5212025"/>
                <a:gd name="connsiteX21" fmla="*/ 1198687 w 4850918"/>
                <a:gd name="connsiteY21" fmla="*/ 4787073 h 5212025"/>
                <a:gd name="connsiteX22" fmla="*/ 1198869 w 4850918"/>
                <a:gd name="connsiteY22" fmla="*/ 4787164 h 5212025"/>
                <a:gd name="connsiteX23" fmla="*/ 1410709 w 4850918"/>
                <a:gd name="connsiteY23" fmla="*/ 4869975 h 5212025"/>
                <a:gd name="connsiteX24" fmla="*/ 1631902 w 4850918"/>
                <a:gd name="connsiteY24" fmla="*/ 4927271 h 5212025"/>
                <a:gd name="connsiteX25" fmla="*/ 1744134 w 4850918"/>
                <a:gd name="connsiteY25" fmla="*/ 4946157 h 5212025"/>
                <a:gd name="connsiteX26" fmla="*/ 1856819 w 4850918"/>
                <a:gd name="connsiteY26" fmla="*/ 4958961 h 5212025"/>
                <a:gd name="connsiteX27" fmla="*/ 2090089 w 4850918"/>
                <a:gd name="connsiteY27" fmla="*/ 4969130 h 5212025"/>
                <a:gd name="connsiteX28" fmla="*/ 2101802 w 4850918"/>
                <a:gd name="connsiteY28" fmla="*/ 4969130 h 5212025"/>
                <a:gd name="connsiteX29" fmla="*/ 2117238 w 4850918"/>
                <a:gd name="connsiteY29" fmla="*/ 4969221 h 5212025"/>
                <a:gd name="connsiteX30" fmla="*/ 2147294 w 4850918"/>
                <a:gd name="connsiteY30" fmla="*/ 4968767 h 5212025"/>
                <a:gd name="connsiteX31" fmla="*/ 2147566 w 4850918"/>
                <a:gd name="connsiteY31" fmla="*/ 4968767 h 5212025"/>
                <a:gd name="connsiteX32" fmla="*/ 2147838 w 4850918"/>
                <a:gd name="connsiteY32" fmla="*/ 4968767 h 5212025"/>
                <a:gd name="connsiteX33" fmla="*/ 2176078 w 4850918"/>
                <a:gd name="connsiteY33" fmla="*/ 4968041 h 5212025"/>
                <a:gd name="connsiteX34" fmla="*/ 2204499 w 4850918"/>
                <a:gd name="connsiteY34" fmla="*/ 4966588 h 5212025"/>
                <a:gd name="connsiteX35" fmla="*/ 2315822 w 4850918"/>
                <a:gd name="connsiteY35" fmla="*/ 4956872 h 5212025"/>
                <a:gd name="connsiteX36" fmla="*/ 2746222 w 4850918"/>
                <a:gd name="connsiteY36" fmla="*/ 4840555 h 5212025"/>
                <a:gd name="connsiteX37" fmla="*/ 2950617 w 4850918"/>
                <a:gd name="connsiteY37" fmla="*/ 4739220 h 5212025"/>
                <a:gd name="connsiteX38" fmla="*/ 3148929 w 4850918"/>
                <a:gd name="connsiteY38" fmla="*/ 4615367 h 5212025"/>
                <a:gd name="connsiteX39" fmla="*/ 3342791 w 4850918"/>
                <a:gd name="connsiteY39" fmla="*/ 4474533 h 5212025"/>
                <a:gd name="connsiteX40" fmla="*/ 3438496 w 4850918"/>
                <a:gd name="connsiteY40" fmla="*/ 4399894 h 5212025"/>
                <a:gd name="connsiteX41" fmla="*/ 3536108 w 4850918"/>
                <a:gd name="connsiteY41" fmla="*/ 4321804 h 5212025"/>
                <a:gd name="connsiteX42" fmla="*/ 3700641 w 4850918"/>
                <a:gd name="connsiteY42" fmla="*/ 4192956 h 5212025"/>
                <a:gd name="connsiteX43" fmla="*/ 3927282 w 4850918"/>
                <a:gd name="connsiteY43" fmla="*/ 4014258 h 5212025"/>
                <a:gd name="connsiteX44" fmla="*/ 4279230 w 4850918"/>
                <a:gd name="connsiteY44" fmla="*/ 3693909 h 5212025"/>
                <a:gd name="connsiteX45" fmla="*/ 4424785 w 4850918"/>
                <a:gd name="connsiteY45" fmla="*/ 3517209 h 5212025"/>
                <a:gd name="connsiteX46" fmla="*/ 4539922 w 4850918"/>
                <a:gd name="connsiteY46" fmla="*/ 3324800 h 5212025"/>
                <a:gd name="connsiteX47" fmla="*/ 4660234 w 4850918"/>
                <a:gd name="connsiteY47" fmla="*/ 2893945 h 5212025"/>
                <a:gd name="connsiteX48" fmla="*/ 4667045 w 4850918"/>
                <a:gd name="connsiteY48" fmla="*/ 2779081 h 5212025"/>
                <a:gd name="connsiteX49" fmla="*/ 4667135 w 4850918"/>
                <a:gd name="connsiteY49" fmla="*/ 2774632 h 5212025"/>
                <a:gd name="connsiteX50" fmla="*/ 4667408 w 4850918"/>
                <a:gd name="connsiteY50" fmla="*/ 2719787 h 5212025"/>
                <a:gd name="connsiteX51" fmla="*/ 4667317 w 4850918"/>
                <a:gd name="connsiteY51" fmla="*/ 2702444 h 5212025"/>
                <a:gd name="connsiteX52" fmla="*/ 4666772 w 4850918"/>
                <a:gd name="connsiteY52" fmla="*/ 2658950 h 5212025"/>
                <a:gd name="connsiteX53" fmla="*/ 4654787 w 4850918"/>
                <a:gd name="connsiteY53" fmla="*/ 2416691 h 5212025"/>
                <a:gd name="connsiteX54" fmla="*/ 4581781 w 4850918"/>
                <a:gd name="connsiteY54" fmla="*/ 1936985 h 5212025"/>
                <a:gd name="connsiteX55" fmla="*/ 4435046 w 4850918"/>
                <a:gd name="connsiteY55" fmla="*/ 1474894 h 5212025"/>
                <a:gd name="connsiteX56" fmla="*/ 4386104 w 4850918"/>
                <a:gd name="connsiteY56" fmla="*/ 1364116 h 5212025"/>
                <a:gd name="connsiteX57" fmla="*/ 4331623 w 4850918"/>
                <a:gd name="connsiteY57" fmla="*/ 1255698 h 5212025"/>
                <a:gd name="connsiteX58" fmla="*/ 4206861 w 4850918"/>
                <a:gd name="connsiteY58" fmla="*/ 1048216 h 5212025"/>
                <a:gd name="connsiteX59" fmla="*/ 3895592 w 4850918"/>
                <a:gd name="connsiteY59" fmla="*/ 681922 h 5212025"/>
                <a:gd name="connsiteX60" fmla="*/ 3710356 w 4850918"/>
                <a:gd name="connsiteY60" fmla="*/ 530192 h 5212025"/>
                <a:gd name="connsiteX61" fmla="*/ 3507777 w 4850918"/>
                <a:gd name="connsiteY61" fmla="*/ 403705 h 5212025"/>
                <a:gd name="connsiteX62" fmla="*/ 3065936 w 4850918"/>
                <a:gd name="connsiteY62" fmla="*/ 232543 h 5212025"/>
                <a:gd name="connsiteX63" fmla="*/ 2834573 w 4850918"/>
                <a:gd name="connsiteY63" fmla="*/ 187233 h 5212025"/>
                <a:gd name="connsiteX64" fmla="*/ 2601212 w 4850918"/>
                <a:gd name="connsiteY64" fmla="*/ 166894 h 5212025"/>
                <a:gd name="connsiteX65" fmla="*/ 2499332 w 4850918"/>
                <a:gd name="connsiteY65" fmla="*/ 164715 h 5212025"/>
                <a:gd name="connsiteX66" fmla="*/ 2131857 w 4850918"/>
                <a:gd name="connsiteY66" fmla="*/ 192046 h 5212025"/>
                <a:gd name="connsiteX67" fmla="*/ 1901130 w 4850918"/>
                <a:gd name="connsiteY67" fmla="*/ 237084 h 5212025"/>
                <a:gd name="connsiteX68" fmla="*/ 1674579 w 4850918"/>
                <a:gd name="connsiteY68" fmla="*/ 301553 h 5212025"/>
                <a:gd name="connsiteX69" fmla="*/ 1453477 w 4850918"/>
                <a:gd name="connsiteY69" fmla="*/ 383819 h 5212025"/>
                <a:gd name="connsiteX70" fmla="*/ 1238821 w 4850918"/>
                <a:gd name="connsiteY70" fmla="*/ 483338 h 5212025"/>
                <a:gd name="connsiteX71" fmla="*/ 831666 w 4850918"/>
                <a:gd name="connsiteY71" fmla="*/ 727777 h 5212025"/>
                <a:gd name="connsiteX72" fmla="*/ 735416 w 4850918"/>
                <a:gd name="connsiteY72" fmla="*/ 798148 h 5212025"/>
                <a:gd name="connsiteX73" fmla="*/ 735234 w 4850918"/>
                <a:gd name="connsiteY73" fmla="*/ 798330 h 5212025"/>
                <a:gd name="connsiteX74" fmla="*/ 735053 w 4850918"/>
                <a:gd name="connsiteY74" fmla="*/ 798511 h 5212025"/>
                <a:gd name="connsiteX75" fmla="*/ 695554 w 4850918"/>
                <a:gd name="connsiteY75" fmla="*/ 828748 h 5212025"/>
                <a:gd name="connsiteX76" fmla="*/ 687563 w 4850918"/>
                <a:gd name="connsiteY76" fmla="*/ 835014 h 5212025"/>
                <a:gd name="connsiteX77" fmla="*/ 641254 w 4850918"/>
                <a:gd name="connsiteY77" fmla="*/ 871970 h 5212025"/>
                <a:gd name="connsiteX78" fmla="*/ 461013 w 4850918"/>
                <a:gd name="connsiteY78" fmla="*/ 1030147 h 5212025"/>
                <a:gd name="connsiteX79" fmla="*/ 139938 w 4850918"/>
                <a:gd name="connsiteY79" fmla="*/ 1388360 h 5212025"/>
                <a:gd name="connsiteX80" fmla="*/ 3281 w 4850918"/>
                <a:gd name="connsiteY80" fmla="*/ 1587670 h 5212025"/>
                <a:gd name="connsiteX81" fmla="*/ 0 w 4850918"/>
                <a:gd name="connsiteY81" fmla="*/ 1593348 h 5212025"/>
                <a:gd name="connsiteX82" fmla="*/ 0 w 4850918"/>
                <a:gd name="connsiteY82" fmla="*/ 1287136 h 5212025"/>
                <a:gd name="connsiteX83" fmla="*/ 83949 w 4850918"/>
                <a:gd name="connsiteY83" fmla="*/ 1148949 h 5212025"/>
                <a:gd name="connsiteX84" fmla="*/ 2244906 w 4850918"/>
                <a:gd name="connsiteY84" fmla="*/ 0 h 521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4850918" h="5212025">
                  <a:moveTo>
                    <a:pt x="2244906" y="0"/>
                  </a:moveTo>
                  <a:cubicBezTo>
                    <a:pt x="3684206" y="0"/>
                    <a:pt x="4850918" y="1166713"/>
                    <a:pt x="4850918" y="2606013"/>
                  </a:cubicBezTo>
                  <a:cubicBezTo>
                    <a:pt x="4850918" y="4045313"/>
                    <a:pt x="3684206" y="5212025"/>
                    <a:pt x="2244906" y="5212025"/>
                  </a:cubicBezTo>
                  <a:cubicBezTo>
                    <a:pt x="1345344" y="5212025"/>
                    <a:pt x="552260" y="4756278"/>
                    <a:pt x="83949" y="4063077"/>
                  </a:cubicBezTo>
                  <a:lnTo>
                    <a:pt x="0" y="3924890"/>
                  </a:lnTo>
                  <a:lnTo>
                    <a:pt x="0" y="3598606"/>
                  </a:lnTo>
                  <a:lnTo>
                    <a:pt x="15357" y="3619452"/>
                  </a:lnTo>
                  <a:cubicBezTo>
                    <a:pt x="45413" y="3659314"/>
                    <a:pt x="76921" y="3699539"/>
                    <a:pt x="107340" y="3738402"/>
                  </a:cubicBezTo>
                  <a:cubicBezTo>
                    <a:pt x="127316" y="3763917"/>
                    <a:pt x="148019" y="3790250"/>
                    <a:pt x="168177" y="3816401"/>
                  </a:cubicBezTo>
                  <a:cubicBezTo>
                    <a:pt x="189334" y="3843732"/>
                    <a:pt x="217210" y="3879781"/>
                    <a:pt x="245086" y="3916919"/>
                  </a:cubicBezTo>
                  <a:cubicBezTo>
                    <a:pt x="258343" y="3934443"/>
                    <a:pt x="271600" y="3952695"/>
                    <a:pt x="284403" y="3970310"/>
                  </a:cubicBezTo>
                  <a:cubicBezTo>
                    <a:pt x="296571" y="3987018"/>
                    <a:pt x="308102" y="4002908"/>
                    <a:pt x="319634" y="4018253"/>
                  </a:cubicBezTo>
                  <a:lnTo>
                    <a:pt x="319816" y="4018435"/>
                  </a:lnTo>
                  <a:lnTo>
                    <a:pt x="319998" y="4018617"/>
                  </a:lnTo>
                  <a:cubicBezTo>
                    <a:pt x="339883" y="4045948"/>
                    <a:pt x="361131" y="4073370"/>
                    <a:pt x="381652" y="4099884"/>
                  </a:cubicBezTo>
                  <a:lnTo>
                    <a:pt x="393547" y="4115230"/>
                  </a:lnTo>
                  <a:lnTo>
                    <a:pt x="399540" y="4122676"/>
                  </a:lnTo>
                  <a:cubicBezTo>
                    <a:pt x="422604" y="4151187"/>
                    <a:pt x="446303" y="4180698"/>
                    <a:pt x="470547" y="4208756"/>
                  </a:cubicBezTo>
                  <a:cubicBezTo>
                    <a:pt x="523848" y="4271228"/>
                    <a:pt x="578692" y="4330430"/>
                    <a:pt x="633445" y="4384730"/>
                  </a:cubicBezTo>
                  <a:cubicBezTo>
                    <a:pt x="750035" y="4499776"/>
                    <a:pt x="872708" y="4598296"/>
                    <a:pt x="997833" y="4677384"/>
                  </a:cubicBezTo>
                  <a:cubicBezTo>
                    <a:pt x="1068659" y="4721786"/>
                    <a:pt x="1134218" y="4757653"/>
                    <a:pt x="1198505" y="4786982"/>
                  </a:cubicBezTo>
                  <a:lnTo>
                    <a:pt x="1198687" y="4787073"/>
                  </a:lnTo>
                  <a:lnTo>
                    <a:pt x="1198869" y="4787164"/>
                  </a:lnTo>
                  <a:cubicBezTo>
                    <a:pt x="1264246" y="4817945"/>
                    <a:pt x="1335525" y="4845821"/>
                    <a:pt x="1410709" y="4869975"/>
                  </a:cubicBezTo>
                  <a:cubicBezTo>
                    <a:pt x="1479900" y="4892221"/>
                    <a:pt x="1554358" y="4911562"/>
                    <a:pt x="1631902" y="4927271"/>
                  </a:cubicBezTo>
                  <a:cubicBezTo>
                    <a:pt x="1667588" y="4934353"/>
                    <a:pt x="1705452" y="4940709"/>
                    <a:pt x="1744134" y="4946157"/>
                  </a:cubicBezTo>
                  <a:cubicBezTo>
                    <a:pt x="1780454" y="4951243"/>
                    <a:pt x="1818409" y="4955510"/>
                    <a:pt x="1856819" y="4958961"/>
                  </a:cubicBezTo>
                  <a:cubicBezTo>
                    <a:pt x="1930277" y="4965680"/>
                    <a:pt x="2006551" y="4968949"/>
                    <a:pt x="2090089" y="4969130"/>
                  </a:cubicBezTo>
                  <a:lnTo>
                    <a:pt x="2101802" y="4969130"/>
                  </a:lnTo>
                  <a:cubicBezTo>
                    <a:pt x="2106978" y="4969221"/>
                    <a:pt x="2112063" y="4969221"/>
                    <a:pt x="2117238" y="4969221"/>
                  </a:cubicBezTo>
                  <a:cubicBezTo>
                    <a:pt x="2129678" y="4969221"/>
                    <a:pt x="2138940" y="4969130"/>
                    <a:pt x="2147294" y="4968767"/>
                  </a:cubicBezTo>
                  <a:lnTo>
                    <a:pt x="2147566" y="4968767"/>
                  </a:lnTo>
                  <a:lnTo>
                    <a:pt x="2147838" y="4968767"/>
                  </a:lnTo>
                  <a:lnTo>
                    <a:pt x="2176078" y="4968041"/>
                  </a:lnTo>
                  <a:lnTo>
                    <a:pt x="2204499" y="4966588"/>
                  </a:lnTo>
                  <a:cubicBezTo>
                    <a:pt x="2236824" y="4965135"/>
                    <a:pt x="2271238" y="4962138"/>
                    <a:pt x="2315822" y="4956872"/>
                  </a:cubicBezTo>
                  <a:cubicBezTo>
                    <a:pt x="2460651" y="4939166"/>
                    <a:pt x="2605480" y="4900030"/>
                    <a:pt x="2746222" y="4840555"/>
                  </a:cubicBezTo>
                  <a:cubicBezTo>
                    <a:pt x="2810783" y="4813587"/>
                    <a:pt x="2877613" y="4780444"/>
                    <a:pt x="2950617" y="4739220"/>
                  </a:cubicBezTo>
                  <a:cubicBezTo>
                    <a:pt x="3013452" y="4703989"/>
                    <a:pt x="3078285" y="4663492"/>
                    <a:pt x="3148929" y="4615367"/>
                  </a:cubicBezTo>
                  <a:cubicBezTo>
                    <a:pt x="3207042" y="4575777"/>
                    <a:pt x="3268696" y="4531012"/>
                    <a:pt x="3342791" y="4474533"/>
                  </a:cubicBezTo>
                  <a:cubicBezTo>
                    <a:pt x="3375298" y="4449835"/>
                    <a:pt x="3408077" y="4423956"/>
                    <a:pt x="3438496" y="4399894"/>
                  </a:cubicBezTo>
                  <a:lnTo>
                    <a:pt x="3536108" y="4321804"/>
                  </a:lnTo>
                  <a:cubicBezTo>
                    <a:pt x="3591043" y="4278219"/>
                    <a:pt x="3646795" y="4234907"/>
                    <a:pt x="3700641" y="4192956"/>
                  </a:cubicBezTo>
                  <a:cubicBezTo>
                    <a:pt x="3775643" y="4134571"/>
                    <a:pt x="3853279" y="4074187"/>
                    <a:pt x="3927282" y="4014258"/>
                  </a:cubicBezTo>
                  <a:cubicBezTo>
                    <a:pt x="4077741" y="3892493"/>
                    <a:pt x="4186340" y="3793610"/>
                    <a:pt x="4279230" y="3693909"/>
                  </a:cubicBezTo>
                  <a:cubicBezTo>
                    <a:pt x="4335800" y="3632800"/>
                    <a:pt x="4383471" y="3574959"/>
                    <a:pt x="4424785" y="3517209"/>
                  </a:cubicBezTo>
                  <a:cubicBezTo>
                    <a:pt x="4471367" y="3451559"/>
                    <a:pt x="4508959" y="3388725"/>
                    <a:pt x="4539922" y="3324800"/>
                  </a:cubicBezTo>
                  <a:cubicBezTo>
                    <a:pt x="4604664" y="3192774"/>
                    <a:pt x="4645162" y="3047763"/>
                    <a:pt x="4660234" y="2893945"/>
                  </a:cubicBezTo>
                  <a:cubicBezTo>
                    <a:pt x="4663776" y="2857443"/>
                    <a:pt x="4666046" y="2818671"/>
                    <a:pt x="4667045" y="2779081"/>
                  </a:cubicBezTo>
                  <a:lnTo>
                    <a:pt x="4667135" y="2774632"/>
                  </a:lnTo>
                  <a:cubicBezTo>
                    <a:pt x="4667408" y="2756834"/>
                    <a:pt x="4667680" y="2738583"/>
                    <a:pt x="4667408" y="2719787"/>
                  </a:cubicBezTo>
                  <a:cubicBezTo>
                    <a:pt x="4667408" y="2713976"/>
                    <a:pt x="4667317" y="2708256"/>
                    <a:pt x="4667317" y="2702444"/>
                  </a:cubicBezTo>
                  <a:cubicBezTo>
                    <a:pt x="4667317" y="2688188"/>
                    <a:pt x="4667226" y="2673569"/>
                    <a:pt x="4666772" y="2658950"/>
                  </a:cubicBezTo>
                  <a:cubicBezTo>
                    <a:pt x="4665228" y="2576139"/>
                    <a:pt x="4661142" y="2494599"/>
                    <a:pt x="4654787" y="2416691"/>
                  </a:cubicBezTo>
                  <a:cubicBezTo>
                    <a:pt x="4640531" y="2247618"/>
                    <a:pt x="4616014" y="2086263"/>
                    <a:pt x="4581781" y="1936985"/>
                  </a:cubicBezTo>
                  <a:cubicBezTo>
                    <a:pt x="4544280" y="1773814"/>
                    <a:pt x="4494884" y="1618361"/>
                    <a:pt x="4435046" y="1474894"/>
                  </a:cubicBezTo>
                  <a:cubicBezTo>
                    <a:pt x="4419519" y="1437484"/>
                    <a:pt x="4402993" y="1400164"/>
                    <a:pt x="4386104" y="1364116"/>
                  </a:cubicBezTo>
                  <a:cubicBezTo>
                    <a:pt x="4369578" y="1329248"/>
                    <a:pt x="4351236" y="1292837"/>
                    <a:pt x="4331623" y="1255698"/>
                  </a:cubicBezTo>
                  <a:cubicBezTo>
                    <a:pt x="4294757" y="1186054"/>
                    <a:pt x="4252988" y="1116318"/>
                    <a:pt x="4206861" y="1048216"/>
                  </a:cubicBezTo>
                  <a:cubicBezTo>
                    <a:pt x="4117058" y="913920"/>
                    <a:pt x="4012273" y="790612"/>
                    <a:pt x="3895592" y="681922"/>
                  </a:cubicBezTo>
                  <a:cubicBezTo>
                    <a:pt x="3836662" y="627441"/>
                    <a:pt x="3774281" y="576319"/>
                    <a:pt x="3710356" y="530192"/>
                  </a:cubicBezTo>
                  <a:cubicBezTo>
                    <a:pt x="3642437" y="481795"/>
                    <a:pt x="3574335" y="439299"/>
                    <a:pt x="3507777" y="403705"/>
                  </a:cubicBezTo>
                  <a:cubicBezTo>
                    <a:pt x="3371575" y="329974"/>
                    <a:pt x="3222932" y="272406"/>
                    <a:pt x="3065936" y="232543"/>
                  </a:cubicBezTo>
                  <a:cubicBezTo>
                    <a:pt x="2990933" y="213475"/>
                    <a:pt x="2913116" y="198220"/>
                    <a:pt x="2834573" y="187233"/>
                  </a:cubicBezTo>
                  <a:cubicBezTo>
                    <a:pt x="2758208" y="176610"/>
                    <a:pt x="2679756" y="169799"/>
                    <a:pt x="2601212" y="166894"/>
                  </a:cubicBezTo>
                  <a:cubicBezTo>
                    <a:pt x="2567434" y="165441"/>
                    <a:pt x="2533201" y="164715"/>
                    <a:pt x="2499332" y="164715"/>
                  </a:cubicBezTo>
                  <a:cubicBezTo>
                    <a:pt x="2378294" y="164715"/>
                    <a:pt x="2254531" y="173886"/>
                    <a:pt x="2131857" y="192046"/>
                  </a:cubicBezTo>
                  <a:cubicBezTo>
                    <a:pt x="2052043" y="204304"/>
                    <a:pt x="1974407" y="219468"/>
                    <a:pt x="1901130" y="237084"/>
                  </a:cubicBezTo>
                  <a:cubicBezTo>
                    <a:pt x="1822314" y="256334"/>
                    <a:pt x="1746040" y="278035"/>
                    <a:pt x="1674579" y="301553"/>
                  </a:cubicBezTo>
                  <a:cubicBezTo>
                    <a:pt x="1599849" y="326069"/>
                    <a:pt x="1525483" y="353764"/>
                    <a:pt x="1453477" y="383819"/>
                  </a:cubicBezTo>
                  <a:cubicBezTo>
                    <a:pt x="1381199" y="414147"/>
                    <a:pt x="1309011" y="447653"/>
                    <a:pt x="1238821" y="483338"/>
                  </a:cubicBezTo>
                  <a:cubicBezTo>
                    <a:pt x="1097715" y="555162"/>
                    <a:pt x="960695" y="637338"/>
                    <a:pt x="831666" y="727777"/>
                  </a:cubicBezTo>
                  <a:cubicBezTo>
                    <a:pt x="805061" y="746573"/>
                    <a:pt x="770102" y="771543"/>
                    <a:pt x="735416" y="798148"/>
                  </a:cubicBezTo>
                  <a:lnTo>
                    <a:pt x="735234" y="798330"/>
                  </a:lnTo>
                  <a:lnTo>
                    <a:pt x="735053" y="798511"/>
                  </a:lnTo>
                  <a:cubicBezTo>
                    <a:pt x="721796" y="808318"/>
                    <a:pt x="708448" y="818669"/>
                    <a:pt x="695554" y="828748"/>
                  </a:cubicBezTo>
                  <a:lnTo>
                    <a:pt x="687563" y="835014"/>
                  </a:lnTo>
                  <a:cubicBezTo>
                    <a:pt x="670765" y="847817"/>
                    <a:pt x="654784" y="860892"/>
                    <a:pt x="641254" y="871970"/>
                  </a:cubicBezTo>
                  <a:cubicBezTo>
                    <a:pt x="574061" y="926996"/>
                    <a:pt x="515131" y="978753"/>
                    <a:pt x="461013" y="1030147"/>
                  </a:cubicBezTo>
                  <a:cubicBezTo>
                    <a:pt x="343152" y="1141288"/>
                    <a:pt x="235189" y="1261782"/>
                    <a:pt x="139938" y="1388360"/>
                  </a:cubicBezTo>
                  <a:cubicBezTo>
                    <a:pt x="90632" y="1453919"/>
                    <a:pt x="44596" y="1521021"/>
                    <a:pt x="3281" y="1587670"/>
                  </a:cubicBezTo>
                  <a:lnTo>
                    <a:pt x="0" y="1593348"/>
                  </a:lnTo>
                  <a:lnTo>
                    <a:pt x="0" y="1287136"/>
                  </a:lnTo>
                  <a:lnTo>
                    <a:pt x="83949" y="1148949"/>
                  </a:lnTo>
                  <a:cubicBezTo>
                    <a:pt x="552260" y="455747"/>
                    <a:pt x="1345344" y="0"/>
                    <a:pt x="2244906"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291" name="Rectangle 5">
            <a:extLst>
              <a:ext uri="{FF2B5EF4-FFF2-40B4-BE49-F238E27FC236}">
                <a16:creationId xmlns:a16="http://schemas.microsoft.com/office/drawing/2014/main" id="{057372B8-A518-FA49-917C-52CBDD5948B0}"/>
              </a:ext>
            </a:extLst>
          </p:cNvPr>
          <p:cNvSpPr>
            <a:spLocks noChangeArrowheads="1"/>
          </p:cNvSpPr>
          <p:nvPr/>
        </p:nvSpPr>
        <p:spPr bwMode="auto">
          <a:xfrm>
            <a:off x="6090574" y="2421682"/>
            <a:ext cx="4977578" cy="363928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lIns="91440" tIns="45720" rIns="91440" bIns="45720" rtlCol="0" anchor="ctr">
            <a:normAutofit/>
          </a:bodyPr>
          <a:lstStyle>
            <a:lvl1pPr marL="342900" indent="-342900" eaLnBrk="0" hangingPunct="0">
              <a:spcBef>
                <a:spcPct val="20000"/>
              </a:spcBef>
              <a:buClr>
                <a:schemeClr val="accent2"/>
              </a:buClr>
              <a:buSzPct val="85000"/>
              <a:buFont typeface="Brush Script MT" charset="0"/>
              <a:buChar char="O"/>
              <a:defRPr sz="2400">
                <a:solidFill>
                  <a:schemeClr val="tx1"/>
                </a:solidFill>
                <a:latin typeface="Franklin Gothic Book" charset="0"/>
              </a:defRPr>
            </a:lvl1pPr>
            <a:lvl2pPr marL="742950" indent="-285750" eaLnBrk="0" hangingPunct="0">
              <a:spcBef>
                <a:spcPct val="20000"/>
              </a:spcBef>
              <a:buClr>
                <a:schemeClr val="accent2"/>
              </a:buClr>
              <a:buSzPct val="85000"/>
              <a:buFont typeface="Brush Script MT" charset="0"/>
              <a:buChar char="O"/>
              <a:defRPr sz="2200">
                <a:solidFill>
                  <a:schemeClr val="tx1"/>
                </a:solidFill>
                <a:latin typeface="Franklin Gothic Book" charset="0"/>
              </a:defRPr>
            </a:lvl2pPr>
            <a:lvl3pPr marL="1143000" indent="-228600" eaLnBrk="0" hangingPunct="0">
              <a:spcBef>
                <a:spcPct val="20000"/>
              </a:spcBef>
              <a:buClr>
                <a:schemeClr val="accent2"/>
              </a:buClr>
              <a:buSzPct val="85000"/>
              <a:buFont typeface="Brush Script MT" charset="0"/>
              <a:buChar char="O"/>
              <a:defRPr sz="2000">
                <a:solidFill>
                  <a:schemeClr val="tx1"/>
                </a:solidFill>
                <a:latin typeface="Franklin Gothic Book" charset="0"/>
              </a:defRPr>
            </a:lvl3pPr>
            <a:lvl4pPr marL="1600200" indent="-228600" eaLnBrk="0" hangingPunct="0">
              <a:spcBef>
                <a:spcPct val="20000"/>
              </a:spcBef>
              <a:buClr>
                <a:schemeClr val="accent2"/>
              </a:buClr>
              <a:buSzPct val="85000"/>
              <a:buFont typeface="Brush Script MT" charset="0"/>
              <a:buChar char="O"/>
              <a:defRPr>
                <a:solidFill>
                  <a:schemeClr val="tx1"/>
                </a:solidFill>
                <a:latin typeface="Franklin Gothic Book" charset="0"/>
              </a:defRPr>
            </a:lvl4pPr>
            <a:lvl5pPr marL="2057400" indent="-228600" eaLnBrk="0" hangingPunct="0">
              <a:spcBef>
                <a:spcPct val="20000"/>
              </a:spcBef>
              <a:buClr>
                <a:schemeClr val="accent2"/>
              </a:buClr>
              <a:buSzPct val="85000"/>
              <a:buFont typeface="Brush Script MT" charset="0"/>
              <a:buChar char="O"/>
              <a:defRPr sz="1600">
                <a:solidFill>
                  <a:schemeClr val="tx1"/>
                </a:solidFill>
                <a:latin typeface="Franklin Gothic Book" charset="0"/>
              </a:defRPr>
            </a:lvl5pPr>
            <a:lvl6pPr marL="25146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6pPr>
            <a:lvl7pPr marL="29718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7pPr>
            <a:lvl8pPr marL="34290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8pPr>
            <a:lvl9pPr marL="38862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9pPr>
          </a:lstStyle>
          <a:p>
            <a:pPr indent="-228600" eaLnBrk="1" hangingPunct="1">
              <a:lnSpc>
                <a:spcPct val="90000"/>
              </a:lnSpc>
              <a:buClr>
                <a:schemeClr val="tx1"/>
              </a:buClr>
              <a:buSzPct val="70000"/>
              <a:buFont typeface="Arial" panose="020B0604020202020204" pitchFamily="34" charset="0"/>
              <a:buChar char="•"/>
              <a:defRPr/>
            </a:pPr>
            <a:r>
              <a:rPr lang="en-US" altLang="en-US" sz="1800">
                <a:solidFill>
                  <a:schemeClr val="tx2"/>
                </a:solidFill>
                <a:latin typeface="+mn-lt"/>
              </a:rPr>
              <a:t>The questions that we ask inform the research design that we use to answer the questions.</a:t>
            </a:r>
          </a:p>
          <a:p>
            <a:pPr indent="-228600" eaLnBrk="1" hangingPunct="1">
              <a:lnSpc>
                <a:spcPct val="90000"/>
              </a:lnSpc>
              <a:buClr>
                <a:schemeClr val="tx1"/>
              </a:buClr>
              <a:buSzPct val="70000"/>
              <a:buFont typeface="Arial" panose="020B0604020202020204" pitchFamily="34" charset="0"/>
              <a:buChar char="•"/>
              <a:defRPr/>
            </a:pPr>
            <a:endParaRPr lang="en-US" altLang="en-US" sz="1800" b="1">
              <a:solidFill>
                <a:schemeClr val="tx2"/>
              </a:solidFill>
              <a:latin typeface="+mn-lt"/>
            </a:endParaRPr>
          </a:p>
          <a:p>
            <a:pPr indent="-228600" eaLnBrk="1" hangingPunct="1">
              <a:lnSpc>
                <a:spcPct val="90000"/>
              </a:lnSpc>
              <a:buClr>
                <a:schemeClr val="tx1"/>
              </a:buClr>
              <a:buSzPct val="70000"/>
              <a:buFont typeface="Arial" panose="020B0604020202020204" pitchFamily="34" charset="0"/>
              <a:buChar char="•"/>
              <a:defRPr/>
            </a:pPr>
            <a:endParaRPr lang="en-US" altLang="en-US" sz="1800" b="1">
              <a:solidFill>
                <a:schemeClr val="tx2"/>
              </a:solidFill>
              <a:latin typeface="+mn-lt"/>
            </a:endParaRPr>
          </a:p>
        </p:txBody>
      </p:sp>
    </p:spTree>
    <p:extLst>
      <p:ext uri="{BB962C8B-B14F-4D97-AF65-F5344CB8AC3E}">
        <p14:creationId xmlns:p14="http://schemas.microsoft.com/office/powerpoint/2010/main" val="21902759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a:extLst>
              <a:ext uri="{FF2B5EF4-FFF2-40B4-BE49-F238E27FC236}">
                <a16:creationId xmlns:a16="http://schemas.microsoft.com/office/drawing/2014/main" id="{FA064C43-6709-4A34-9A02-26831179B82E}"/>
              </a:ext>
            </a:extLst>
          </p:cNvPr>
          <p:cNvSpPr>
            <a:spLocks noGrp="1"/>
          </p:cNvSpPr>
          <p:nvPr>
            <p:ph type="title"/>
          </p:nvPr>
        </p:nvSpPr>
        <p:spPr>
          <a:xfrm>
            <a:off x="3858373" y="4426389"/>
            <a:ext cx="3765768" cy="859847"/>
          </a:xfrm>
        </p:spPr>
        <p:txBody>
          <a:bodyPr vert="horz" lIns="91440" tIns="45720" rIns="91440" bIns="45720" rtlCol="0" anchor="t">
            <a:normAutofit fontScale="90000"/>
          </a:bodyPr>
          <a:lstStyle/>
          <a:p>
            <a:pPr algn="r"/>
            <a:r>
              <a:rPr lang="en-US" altLang="en-US" sz="3600" b="1" dirty="0">
                <a:solidFill>
                  <a:srgbClr val="000000"/>
                </a:solidFill>
              </a:rPr>
              <a:t>The questions link the literature to the methodology</a:t>
            </a:r>
          </a:p>
        </p:txBody>
      </p:sp>
      <p:pic>
        <p:nvPicPr>
          <p:cNvPr id="3" name="Picture 2" descr="A picture containing text&#10;&#10;Description automatically generated">
            <a:extLst>
              <a:ext uri="{FF2B5EF4-FFF2-40B4-BE49-F238E27FC236}">
                <a16:creationId xmlns:a16="http://schemas.microsoft.com/office/drawing/2014/main" id="{15FA90A6-91DC-D544-9EE0-E4967E8BDBE9}"/>
              </a:ext>
            </a:extLst>
          </p:cNvPr>
          <p:cNvPicPr>
            <a:picLocks noChangeAspect="1"/>
          </p:cNvPicPr>
          <p:nvPr/>
        </p:nvPicPr>
        <p:blipFill>
          <a:blip r:embed="rId3"/>
          <a:stretch>
            <a:fillRect/>
          </a:stretch>
        </p:blipFill>
        <p:spPr>
          <a:xfrm>
            <a:off x="-34695" y="0"/>
            <a:ext cx="3030379" cy="3010571"/>
          </a:xfrm>
          <a:prstGeom prst="rect">
            <a:avLst/>
          </a:prstGeom>
        </p:spPr>
      </p:pic>
      <p:sp>
        <p:nvSpPr>
          <p:cNvPr id="8" name="Right Arrow 7">
            <a:extLst>
              <a:ext uri="{FF2B5EF4-FFF2-40B4-BE49-F238E27FC236}">
                <a16:creationId xmlns:a16="http://schemas.microsoft.com/office/drawing/2014/main" id="{DAAAD3CB-EEC1-6E49-B154-2D20EEB74D54}"/>
              </a:ext>
            </a:extLst>
          </p:cNvPr>
          <p:cNvSpPr/>
          <p:nvPr/>
        </p:nvSpPr>
        <p:spPr>
          <a:xfrm rot="20587382">
            <a:off x="3327782" y="1813704"/>
            <a:ext cx="1607794" cy="7228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Arrow 16">
            <a:extLst>
              <a:ext uri="{FF2B5EF4-FFF2-40B4-BE49-F238E27FC236}">
                <a16:creationId xmlns:a16="http://schemas.microsoft.com/office/drawing/2014/main" id="{FEF5D0DD-E895-2443-812C-D8D6C3FF0B7A}"/>
              </a:ext>
            </a:extLst>
          </p:cNvPr>
          <p:cNvSpPr/>
          <p:nvPr/>
        </p:nvSpPr>
        <p:spPr>
          <a:xfrm rot="2301453">
            <a:off x="8236805" y="2211925"/>
            <a:ext cx="1607794" cy="7228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8B93AE07-6CF8-1C43-B447-A10283AD394B}"/>
              </a:ext>
            </a:extLst>
          </p:cNvPr>
          <p:cNvSpPr txBox="1"/>
          <p:nvPr/>
        </p:nvSpPr>
        <p:spPr>
          <a:xfrm>
            <a:off x="8783" y="3355607"/>
            <a:ext cx="4172078" cy="1569660"/>
          </a:xfrm>
          <a:prstGeom prst="rect">
            <a:avLst/>
          </a:prstGeom>
          <a:noFill/>
        </p:spPr>
        <p:txBody>
          <a:bodyPr wrap="square" rtlCol="0">
            <a:spAutoFit/>
          </a:bodyPr>
          <a:lstStyle/>
          <a:p>
            <a:r>
              <a:rPr lang="en-US" sz="3200" dirty="0"/>
              <a:t>The literature review identifies a research problem </a:t>
            </a:r>
          </a:p>
        </p:txBody>
      </p:sp>
      <p:pic>
        <p:nvPicPr>
          <p:cNvPr id="2" name="Picture 1" descr="Diagram&#10;&#10;Description automatically generated">
            <a:extLst>
              <a:ext uri="{FF2B5EF4-FFF2-40B4-BE49-F238E27FC236}">
                <a16:creationId xmlns:a16="http://schemas.microsoft.com/office/drawing/2014/main" id="{C0EE400F-2C51-5598-59C5-48F883134980}"/>
              </a:ext>
            </a:extLst>
          </p:cNvPr>
          <p:cNvPicPr>
            <a:picLocks noChangeAspect="1"/>
          </p:cNvPicPr>
          <p:nvPr/>
        </p:nvPicPr>
        <p:blipFill>
          <a:blip r:embed="rId4"/>
          <a:stretch>
            <a:fillRect/>
          </a:stretch>
        </p:blipFill>
        <p:spPr>
          <a:xfrm>
            <a:off x="5006561" y="0"/>
            <a:ext cx="3228454" cy="2325189"/>
          </a:xfrm>
          <a:prstGeom prst="rect">
            <a:avLst/>
          </a:prstGeom>
        </p:spPr>
      </p:pic>
      <p:pic>
        <p:nvPicPr>
          <p:cNvPr id="4" name="Picture 3" descr="A picture containing text, sign, outdoor, sky&#10;&#10;Description automatically generated">
            <a:extLst>
              <a:ext uri="{FF2B5EF4-FFF2-40B4-BE49-F238E27FC236}">
                <a16:creationId xmlns:a16="http://schemas.microsoft.com/office/drawing/2014/main" id="{0399C221-1ED8-4ADD-EB2E-0F3F8F2542D5}"/>
              </a:ext>
            </a:extLst>
          </p:cNvPr>
          <p:cNvPicPr>
            <a:picLocks noChangeAspect="1"/>
          </p:cNvPicPr>
          <p:nvPr/>
        </p:nvPicPr>
        <p:blipFill>
          <a:blip r:embed="rId5"/>
          <a:stretch>
            <a:fillRect/>
          </a:stretch>
        </p:blipFill>
        <p:spPr>
          <a:xfrm>
            <a:off x="7957438" y="3428999"/>
            <a:ext cx="4245241" cy="3311435"/>
          </a:xfrm>
          <a:prstGeom prst="rect">
            <a:avLst/>
          </a:prstGeom>
        </p:spPr>
      </p:pic>
    </p:spTree>
    <p:extLst>
      <p:ext uri="{BB962C8B-B14F-4D97-AF65-F5344CB8AC3E}">
        <p14:creationId xmlns:p14="http://schemas.microsoft.com/office/powerpoint/2010/main" val="6122720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4A593-82F7-8246-8395-C6EA597C6D04}"/>
              </a:ext>
            </a:extLst>
          </p:cNvPr>
          <p:cNvSpPr>
            <a:spLocks noGrp="1"/>
          </p:cNvSpPr>
          <p:nvPr>
            <p:ph type="title"/>
          </p:nvPr>
        </p:nvSpPr>
        <p:spPr>
          <a:xfrm>
            <a:off x="6992901" y="-903920"/>
            <a:ext cx="3973385" cy="3692028"/>
          </a:xfrm>
          <a:noFill/>
        </p:spPr>
        <p:txBody>
          <a:bodyPr vert="horz" lIns="91440" tIns="45720" rIns="91440" bIns="45720" rtlCol="0" anchor="b">
            <a:normAutofit/>
          </a:bodyPr>
          <a:lstStyle/>
          <a:p>
            <a:pPr>
              <a:defRPr/>
            </a:pPr>
            <a:r>
              <a:rPr lang="en-US" sz="5200" b="1" dirty="0"/>
              <a:t>Broad to specific..</a:t>
            </a:r>
          </a:p>
        </p:txBody>
      </p:sp>
      <p:sp>
        <p:nvSpPr>
          <p:cNvPr id="3" name="Content Placeholder 2">
            <a:extLst>
              <a:ext uri="{FF2B5EF4-FFF2-40B4-BE49-F238E27FC236}">
                <a16:creationId xmlns:a16="http://schemas.microsoft.com/office/drawing/2014/main" id="{B609D164-E0DD-5C40-B4FD-DE12B1F07E15}"/>
              </a:ext>
            </a:extLst>
          </p:cNvPr>
          <p:cNvSpPr>
            <a:spLocks noGrp="1"/>
          </p:cNvSpPr>
          <p:nvPr>
            <p:ph idx="1"/>
          </p:nvPr>
        </p:nvSpPr>
        <p:spPr>
          <a:xfrm>
            <a:off x="6992901" y="3159495"/>
            <a:ext cx="4989549" cy="2685554"/>
          </a:xfrm>
          <a:noFill/>
        </p:spPr>
        <p:txBody>
          <a:bodyPr vert="horz" lIns="91440" tIns="45720" rIns="91440" bIns="45720" rtlCol="0">
            <a:normAutofit/>
          </a:bodyPr>
          <a:lstStyle/>
          <a:p>
            <a:pPr marL="0" indent="0">
              <a:buNone/>
              <a:defRPr/>
            </a:pPr>
            <a:r>
              <a:rPr lang="en-US" sz="3200" dirty="0"/>
              <a:t>Your research topic ideas are broad…..but your research question needs to be narrow </a:t>
            </a:r>
          </a:p>
        </p:txBody>
      </p:sp>
      <p:pic>
        <p:nvPicPr>
          <p:cNvPr id="5" name="Picture 4" descr="A picture containing shape&#10;&#10;Description automatically generated">
            <a:extLst>
              <a:ext uri="{FF2B5EF4-FFF2-40B4-BE49-F238E27FC236}">
                <a16:creationId xmlns:a16="http://schemas.microsoft.com/office/drawing/2014/main" id="{B6F4F920-52BD-624D-96CB-9D287AE00B3E}"/>
              </a:ext>
            </a:extLst>
          </p:cNvPr>
          <p:cNvPicPr>
            <a:picLocks noChangeAspect="1"/>
          </p:cNvPicPr>
          <p:nvPr/>
        </p:nvPicPr>
        <p:blipFill rotWithShape="1">
          <a:blip r:embed="rId3"/>
          <a:srcRect l="2877"/>
          <a:stretch/>
        </p:blipFill>
        <p:spPr>
          <a:xfrm>
            <a:off x="0" y="-32472"/>
            <a:ext cx="7026002" cy="6890472"/>
          </a:xfrm>
          <a:prstGeom prst="rect">
            <a:avLst/>
          </a:prstGeom>
        </p:spPr>
      </p:pic>
      <p:pic>
        <p:nvPicPr>
          <p:cNvPr id="15" name="Picture 14" descr="Icon&#10;&#10;Description automatically generated">
            <a:extLst>
              <a:ext uri="{FF2B5EF4-FFF2-40B4-BE49-F238E27FC236}">
                <a16:creationId xmlns:a16="http://schemas.microsoft.com/office/drawing/2014/main" id="{D2D3553B-0FC3-184E-A43F-19488A1BFE74}"/>
              </a:ext>
            </a:extLst>
          </p:cNvPr>
          <p:cNvPicPr>
            <a:picLocks noChangeAspect="1"/>
          </p:cNvPicPr>
          <p:nvPr/>
        </p:nvPicPr>
        <p:blipFill>
          <a:blip r:embed="rId4"/>
          <a:stretch>
            <a:fillRect/>
          </a:stretch>
        </p:blipFill>
        <p:spPr>
          <a:xfrm>
            <a:off x="9236149" y="5245718"/>
            <a:ext cx="2955851" cy="1612282"/>
          </a:xfrm>
          <a:prstGeom prst="rect">
            <a:avLst/>
          </a:prstGeom>
        </p:spPr>
      </p:pic>
    </p:spTree>
    <p:extLst>
      <p:ext uri="{BB962C8B-B14F-4D97-AF65-F5344CB8AC3E}">
        <p14:creationId xmlns:p14="http://schemas.microsoft.com/office/powerpoint/2010/main" val="27852711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a:extLst>
              <a:ext uri="{FF2B5EF4-FFF2-40B4-BE49-F238E27FC236}">
                <a16:creationId xmlns:a16="http://schemas.microsoft.com/office/drawing/2014/main" id="{6EF5565C-D877-4F84-902C-BC17D2AF6D7E}"/>
              </a:ext>
            </a:extLst>
          </p:cNvPr>
          <p:cNvSpPr>
            <a:spLocks noGrp="1"/>
          </p:cNvSpPr>
          <p:nvPr>
            <p:ph type="title"/>
          </p:nvPr>
        </p:nvSpPr>
        <p:spPr>
          <a:xfrm>
            <a:off x="762000" y="-192088"/>
            <a:ext cx="10515600" cy="1325563"/>
          </a:xfrm>
        </p:spPr>
        <p:txBody>
          <a:bodyPr/>
          <a:lstStyle/>
          <a:p>
            <a:pPr eaLnBrk="1" hangingPunct="1"/>
            <a:r>
              <a:rPr lang="en-GB" altLang="en-US" b="1" dirty="0">
                <a:solidFill>
                  <a:schemeClr val="bg1"/>
                </a:solidFill>
              </a:rPr>
              <a:t>Some types of questions….</a:t>
            </a:r>
          </a:p>
        </p:txBody>
      </p:sp>
      <p:sp>
        <p:nvSpPr>
          <p:cNvPr id="24578" name="Rectangle 3">
            <a:extLst>
              <a:ext uri="{FF2B5EF4-FFF2-40B4-BE49-F238E27FC236}">
                <a16:creationId xmlns:a16="http://schemas.microsoft.com/office/drawing/2014/main" id="{BC1EAFFA-2C77-4219-B166-169CC39E0EDE}"/>
              </a:ext>
            </a:extLst>
          </p:cNvPr>
          <p:cNvSpPr>
            <a:spLocks noGrp="1"/>
          </p:cNvSpPr>
          <p:nvPr>
            <p:ph sz="half" idx="1"/>
          </p:nvPr>
        </p:nvSpPr>
        <p:spPr>
          <a:xfrm>
            <a:off x="228600" y="1437124"/>
            <a:ext cx="5181600" cy="3172976"/>
          </a:xfrm>
        </p:spPr>
        <p:txBody>
          <a:bodyPr>
            <a:normAutofit/>
          </a:bodyPr>
          <a:lstStyle/>
          <a:p>
            <a:pPr lvl="1"/>
            <a:r>
              <a:rPr lang="en-GB" altLang="en-US" sz="2800" dirty="0"/>
              <a:t>Understanding </a:t>
            </a:r>
          </a:p>
          <a:p>
            <a:pPr lvl="1"/>
            <a:r>
              <a:rPr lang="en-GB" altLang="en-US" sz="2800" dirty="0"/>
              <a:t>Exploring</a:t>
            </a:r>
          </a:p>
          <a:p>
            <a:pPr lvl="1"/>
            <a:r>
              <a:rPr lang="en-GB" altLang="en-US" sz="2800" dirty="0"/>
              <a:t>Testing</a:t>
            </a:r>
          </a:p>
          <a:p>
            <a:pPr lvl="1"/>
            <a:r>
              <a:rPr lang="en-GB" altLang="en-US" sz="2800" dirty="0"/>
              <a:t>What?</a:t>
            </a:r>
          </a:p>
          <a:p>
            <a:pPr lvl="1"/>
            <a:r>
              <a:rPr lang="en-GB" altLang="en-US" sz="2800" dirty="0"/>
              <a:t>What if?</a:t>
            </a:r>
          </a:p>
          <a:p>
            <a:pPr lvl="1"/>
            <a:r>
              <a:rPr lang="en-GB" altLang="en-US" sz="2800" dirty="0"/>
              <a:t>How? </a:t>
            </a:r>
          </a:p>
          <a:p>
            <a:pPr lvl="1"/>
            <a:endParaRPr lang="en-GB" altLang="en-US" dirty="0"/>
          </a:p>
          <a:p>
            <a:pPr marL="457200" lvl="1" indent="0">
              <a:buNone/>
            </a:pPr>
            <a:endParaRPr lang="en-GB" altLang="en-US" dirty="0"/>
          </a:p>
          <a:p>
            <a:pPr marL="457200" lvl="1" indent="0">
              <a:buNone/>
            </a:pPr>
            <a:endParaRPr lang="en-GB" altLang="en-US" dirty="0"/>
          </a:p>
          <a:p>
            <a:pPr marL="457200" lvl="1" indent="0" eaLnBrk="1" hangingPunct="1">
              <a:lnSpc>
                <a:spcPct val="90000"/>
              </a:lnSpc>
              <a:buNone/>
            </a:pPr>
            <a:endParaRPr lang="en-GB" altLang="en-US" dirty="0"/>
          </a:p>
        </p:txBody>
      </p:sp>
      <p:sp>
        <p:nvSpPr>
          <p:cNvPr id="6" name="Content Placeholder 5">
            <a:extLst>
              <a:ext uri="{FF2B5EF4-FFF2-40B4-BE49-F238E27FC236}">
                <a16:creationId xmlns:a16="http://schemas.microsoft.com/office/drawing/2014/main" id="{2614CDB3-1D8E-4140-A653-E995FAD201CA}"/>
              </a:ext>
            </a:extLst>
          </p:cNvPr>
          <p:cNvSpPr>
            <a:spLocks noGrp="1"/>
          </p:cNvSpPr>
          <p:nvPr>
            <p:ph sz="half" idx="2"/>
          </p:nvPr>
        </p:nvSpPr>
        <p:spPr>
          <a:xfrm>
            <a:off x="3429000" y="1438493"/>
            <a:ext cx="5181600" cy="4351338"/>
          </a:xfrm>
        </p:spPr>
        <p:txBody>
          <a:bodyPr>
            <a:normAutofit/>
          </a:bodyPr>
          <a:lstStyle/>
          <a:p>
            <a:pPr lvl="1"/>
            <a:r>
              <a:rPr lang="en-GB" altLang="en-US" sz="2800" dirty="0"/>
              <a:t>Explanation </a:t>
            </a:r>
          </a:p>
          <a:p>
            <a:pPr lvl="1"/>
            <a:r>
              <a:rPr lang="en-GB" altLang="en-US" sz="2800" dirty="0"/>
              <a:t>Relations </a:t>
            </a:r>
          </a:p>
          <a:p>
            <a:pPr lvl="1"/>
            <a:r>
              <a:rPr lang="en-GB" altLang="en-US" sz="2800" dirty="0"/>
              <a:t>Comparisons </a:t>
            </a:r>
          </a:p>
          <a:p>
            <a:pPr lvl="1"/>
            <a:r>
              <a:rPr lang="en-GB" altLang="en-US" sz="2800" dirty="0"/>
              <a:t>Processes </a:t>
            </a:r>
          </a:p>
          <a:p>
            <a:pPr lvl="1"/>
            <a:r>
              <a:rPr lang="en-GB" altLang="en-US" sz="2800" dirty="0"/>
              <a:t>Evaluation </a:t>
            </a:r>
          </a:p>
          <a:p>
            <a:pPr lvl="1"/>
            <a:r>
              <a:rPr lang="en-GB" altLang="en-US" sz="2800" dirty="0"/>
              <a:t>Causation </a:t>
            </a:r>
          </a:p>
          <a:p>
            <a:pPr marL="457200" lvl="1" indent="0">
              <a:buNone/>
            </a:pPr>
            <a:endParaRPr lang="en-GB" altLang="en-US" sz="2800" dirty="0"/>
          </a:p>
          <a:p>
            <a:endParaRPr lang="en-US" dirty="0"/>
          </a:p>
        </p:txBody>
      </p:sp>
      <p:pic>
        <p:nvPicPr>
          <p:cNvPr id="3" name="Picture 2" descr="Icon&#10;&#10;Description automatically generated">
            <a:extLst>
              <a:ext uri="{FF2B5EF4-FFF2-40B4-BE49-F238E27FC236}">
                <a16:creationId xmlns:a16="http://schemas.microsoft.com/office/drawing/2014/main" id="{3236C762-877F-AC45-9A7B-D8AACE7EDCE0}"/>
              </a:ext>
            </a:extLst>
          </p:cNvPr>
          <p:cNvPicPr>
            <a:picLocks noChangeAspect="1"/>
          </p:cNvPicPr>
          <p:nvPr/>
        </p:nvPicPr>
        <p:blipFill>
          <a:blip r:embed="rId3"/>
          <a:stretch>
            <a:fillRect/>
          </a:stretch>
        </p:blipFill>
        <p:spPr>
          <a:xfrm>
            <a:off x="7654925" y="1162050"/>
            <a:ext cx="4156075" cy="2266950"/>
          </a:xfrm>
          <a:prstGeom prst="rect">
            <a:avLst/>
          </a:prstGeom>
        </p:spPr>
      </p:pic>
      <p:sp>
        <p:nvSpPr>
          <p:cNvPr id="5" name="TextBox 4">
            <a:extLst>
              <a:ext uri="{FF2B5EF4-FFF2-40B4-BE49-F238E27FC236}">
                <a16:creationId xmlns:a16="http://schemas.microsoft.com/office/drawing/2014/main" id="{0C464346-B61E-9C4E-BE86-4E029AA52CBA}"/>
              </a:ext>
            </a:extLst>
          </p:cNvPr>
          <p:cNvSpPr txBox="1"/>
          <p:nvPr/>
        </p:nvSpPr>
        <p:spPr>
          <a:xfrm>
            <a:off x="9220200" y="5162550"/>
            <a:ext cx="2893741" cy="646331"/>
          </a:xfrm>
          <a:prstGeom prst="rect">
            <a:avLst/>
          </a:prstGeom>
          <a:noFill/>
        </p:spPr>
        <p:txBody>
          <a:bodyPr wrap="none" rtlCol="0">
            <a:spAutoFit/>
          </a:bodyPr>
          <a:lstStyle/>
          <a:p>
            <a:r>
              <a:rPr lang="en-US" dirty="0"/>
              <a:t>Cohen Manion and Morrison</a:t>
            </a:r>
          </a:p>
          <a:p>
            <a:r>
              <a:rPr lang="en-US" dirty="0"/>
              <a:t>2011 p. 111</a:t>
            </a:r>
          </a:p>
        </p:txBody>
      </p:sp>
      <p:sp>
        <p:nvSpPr>
          <p:cNvPr id="7" name="TextBox 6">
            <a:extLst>
              <a:ext uri="{FF2B5EF4-FFF2-40B4-BE49-F238E27FC236}">
                <a16:creationId xmlns:a16="http://schemas.microsoft.com/office/drawing/2014/main" id="{FEDADFF7-FCCB-B243-85FD-9B6BFF93253F}"/>
              </a:ext>
            </a:extLst>
          </p:cNvPr>
          <p:cNvSpPr txBox="1"/>
          <p:nvPr/>
        </p:nvSpPr>
        <p:spPr>
          <a:xfrm>
            <a:off x="438150" y="4476750"/>
            <a:ext cx="4972050" cy="1384995"/>
          </a:xfrm>
          <a:prstGeom prst="rect">
            <a:avLst/>
          </a:prstGeom>
          <a:noFill/>
        </p:spPr>
        <p:txBody>
          <a:bodyPr wrap="square" rtlCol="0">
            <a:spAutoFit/>
          </a:bodyPr>
          <a:lstStyle/>
          <a:p>
            <a:r>
              <a:rPr lang="en-US" sz="2800" i="1" dirty="0">
                <a:solidFill>
                  <a:srgbClr val="FF0000"/>
                </a:solidFill>
              </a:rPr>
              <a:t>What type of data will the questions generate?.... Numerical ? Or text? Or both?</a:t>
            </a:r>
          </a:p>
        </p:txBody>
      </p:sp>
    </p:spTree>
    <p:extLst>
      <p:ext uri="{BB962C8B-B14F-4D97-AF65-F5344CB8AC3E}">
        <p14:creationId xmlns:p14="http://schemas.microsoft.com/office/powerpoint/2010/main" val="4118267817"/>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35759357-0008-4146-B2BF-67A831C4AD30}"/>
              </a:ext>
            </a:extLst>
          </p:cNvPr>
          <p:cNvSpPr>
            <a:spLocks noGrp="1"/>
          </p:cNvSpPr>
          <p:nvPr>
            <p:ph type="title"/>
          </p:nvPr>
        </p:nvSpPr>
        <p:spPr>
          <a:xfrm>
            <a:off x="839788" y="104775"/>
            <a:ext cx="10515600" cy="1325563"/>
          </a:xfrm>
        </p:spPr>
        <p:txBody>
          <a:bodyPr rtlCol="0">
            <a:normAutofit/>
          </a:bodyPr>
          <a:lstStyle/>
          <a:p>
            <a:pPr>
              <a:defRPr/>
            </a:pPr>
            <a:r>
              <a:rPr lang="en-GB" altLang="en-US" b="1" dirty="0">
                <a:solidFill>
                  <a:schemeClr val="bg1"/>
                </a:solidFill>
              </a:rPr>
              <a:t>Methodology to answer the question</a:t>
            </a:r>
            <a:br>
              <a:rPr lang="en-GB" altLang="en-US" dirty="0">
                <a:solidFill>
                  <a:schemeClr val="tx2"/>
                </a:solidFill>
              </a:rPr>
            </a:br>
            <a:endParaRPr lang="en-US" altLang="en-US" dirty="0">
              <a:solidFill>
                <a:schemeClr val="tx2"/>
              </a:solidFill>
            </a:endParaRPr>
          </a:p>
        </p:txBody>
      </p:sp>
      <p:sp>
        <p:nvSpPr>
          <p:cNvPr id="2" name="Text Placeholder 1">
            <a:extLst>
              <a:ext uri="{FF2B5EF4-FFF2-40B4-BE49-F238E27FC236}">
                <a16:creationId xmlns:a16="http://schemas.microsoft.com/office/drawing/2014/main" id="{AF020207-C44D-8F4E-B18C-77F1DCBA1CCE}"/>
              </a:ext>
            </a:extLst>
          </p:cNvPr>
          <p:cNvSpPr>
            <a:spLocks noGrp="1"/>
          </p:cNvSpPr>
          <p:nvPr>
            <p:ph type="body" idx="1"/>
          </p:nvPr>
        </p:nvSpPr>
        <p:spPr>
          <a:xfrm>
            <a:off x="839788" y="1018382"/>
            <a:ext cx="5157787" cy="823912"/>
          </a:xfrm>
        </p:spPr>
        <p:txBody>
          <a:bodyPr/>
          <a:lstStyle/>
          <a:p>
            <a:r>
              <a:rPr lang="en-US" dirty="0"/>
              <a:t>Quantitative</a:t>
            </a:r>
          </a:p>
        </p:txBody>
      </p:sp>
      <p:sp>
        <p:nvSpPr>
          <p:cNvPr id="3" name="Content Placeholder 2">
            <a:extLst>
              <a:ext uri="{FF2B5EF4-FFF2-40B4-BE49-F238E27FC236}">
                <a16:creationId xmlns:a16="http://schemas.microsoft.com/office/drawing/2014/main" id="{FB7B6AC6-B563-3D40-8045-5EEECD6B1E50}"/>
              </a:ext>
            </a:extLst>
          </p:cNvPr>
          <p:cNvSpPr>
            <a:spLocks noGrp="1"/>
          </p:cNvSpPr>
          <p:nvPr>
            <p:ph sz="half" idx="2"/>
          </p:nvPr>
        </p:nvSpPr>
        <p:spPr>
          <a:xfrm>
            <a:off x="836612" y="1880616"/>
            <a:ext cx="5157787" cy="3684588"/>
          </a:xfrm>
        </p:spPr>
        <p:txBody>
          <a:bodyPr>
            <a:normAutofit/>
          </a:bodyPr>
          <a:lstStyle/>
          <a:p>
            <a:r>
              <a:rPr lang="en-US" dirty="0"/>
              <a:t>Testing</a:t>
            </a:r>
          </a:p>
          <a:p>
            <a:r>
              <a:rPr lang="en-US" dirty="0"/>
              <a:t>What ?</a:t>
            </a:r>
          </a:p>
          <a:p>
            <a:r>
              <a:rPr lang="en-US" dirty="0"/>
              <a:t>What if?</a:t>
            </a:r>
          </a:p>
          <a:p>
            <a:r>
              <a:rPr lang="en-US" dirty="0"/>
              <a:t>Relations</a:t>
            </a:r>
          </a:p>
          <a:p>
            <a:r>
              <a:rPr lang="en-US" dirty="0"/>
              <a:t>Comparisons</a:t>
            </a:r>
          </a:p>
          <a:p>
            <a:r>
              <a:rPr lang="en-US" dirty="0"/>
              <a:t>Evaluation</a:t>
            </a:r>
          </a:p>
          <a:p>
            <a:r>
              <a:rPr lang="en-US" dirty="0"/>
              <a:t>Causation</a:t>
            </a:r>
          </a:p>
        </p:txBody>
      </p:sp>
      <p:sp>
        <p:nvSpPr>
          <p:cNvPr id="4" name="Text Placeholder 3">
            <a:extLst>
              <a:ext uri="{FF2B5EF4-FFF2-40B4-BE49-F238E27FC236}">
                <a16:creationId xmlns:a16="http://schemas.microsoft.com/office/drawing/2014/main" id="{4F27A5BD-17D0-C64D-9AB2-F0363C3B92D3}"/>
              </a:ext>
            </a:extLst>
          </p:cNvPr>
          <p:cNvSpPr>
            <a:spLocks noGrp="1"/>
          </p:cNvSpPr>
          <p:nvPr>
            <p:ph type="body" sz="quarter" idx="3"/>
          </p:nvPr>
        </p:nvSpPr>
        <p:spPr>
          <a:xfrm>
            <a:off x="6096000" y="1018382"/>
            <a:ext cx="5183188" cy="823912"/>
          </a:xfrm>
        </p:spPr>
        <p:txBody>
          <a:bodyPr/>
          <a:lstStyle/>
          <a:p>
            <a:r>
              <a:rPr lang="en-US" dirty="0"/>
              <a:t>Qualitative</a:t>
            </a:r>
          </a:p>
        </p:txBody>
      </p:sp>
      <p:sp>
        <p:nvSpPr>
          <p:cNvPr id="5" name="Content Placeholder 4">
            <a:extLst>
              <a:ext uri="{FF2B5EF4-FFF2-40B4-BE49-F238E27FC236}">
                <a16:creationId xmlns:a16="http://schemas.microsoft.com/office/drawing/2014/main" id="{9D39EFA7-B77F-854D-B328-5C0AA0C1EAD3}"/>
              </a:ext>
            </a:extLst>
          </p:cNvPr>
          <p:cNvSpPr>
            <a:spLocks noGrp="1"/>
          </p:cNvSpPr>
          <p:nvPr>
            <p:ph sz="quarter" idx="4"/>
          </p:nvPr>
        </p:nvSpPr>
        <p:spPr>
          <a:xfrm>
            <a:off x="6197603" y="1880616"/>
            <a:ext cx="5183188" cy="3684588"/>
          </a:xfrm>
        </p:spPr>
        <p:txBody>
          <a:bodyPr>
            <a:normAutofit/>
          </a:bodyPr>
          <a:lstStyle/>
          <a:p>
            <a:r>
              <a:rPr lang="en-US" dirty="0"/>
              <a:t>Understanding</a:t>
            </a:r>
          </a:p>
          <a:p>
            <a:r>
              <a:rPr lang="en-US" dirty="0"/>
              <a:t>Exploring</a:t>
            </a:r>
          </a:p>
          <a:p>
            <a:r>
              <a:rPr lang="en-US" dirty="0"/>
              <a:t>What?</a:t>
            </a:r>
          </a:p>
          <a:p>
            <a:r>
              <a:rPr lang="en-US" dirty="0"/>
              <a:t>How?</a:t>
            </a:r>
          </a:p>
          <a:p>
            <a:r>
              <a:rPr lang="en-US" dirty="0"/>
              <a:t>Explanation</a:t>
            </a:r>
          </a:p>
          <a:p>
            <a:r>
              <a:rPr lang="en-US" dirty="0"/>
              <a:t>Processes</a:t>
            </a:r>
          </a:p>
          <a:p>
            <a:r>
              <a:rPr lang="en-US" dirty="0"/>
              <a:t>Evaluation</a:t>
            </a:r>
          </a:p>
          <a:p>
            <a:pPr marL="0" indent="0">
              <a:buNone/>
            </a:pPr>
            <a:endParaRPr lang="en-US" dirty="0"/>
          </a:p>
          <a:p>
            <a:endParaRPr lang="en-US" dirty="0"/>
          </a:p>
        </p:txBody>
      </p:sp>
    </p:spTree>
    <p:extLst>
      <p:ext uri="{BB962C8B-B14F-4D97-AF65-F5344CB8AC3E}">
        <p14:creationId xmlns:p14="http://schemas.microsoft.com/office/powerpoint/2010/main" val="29548332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783EAED9-DCF3-40A0-B970-41DC2D6D381F}"/>
              </a:ext>
            </a:extLst>
          </p:cNvPr>
          <p:cNvSpPr>
            <a:spLocks noGrp="1"/>
          </p:cNvSpPr>
          <p:nvPr>
            <p:ph type="title"/>
          </p:nvPr>
        </p:nvSpPr>
        <p:spPr>
          <a:xfrm>
            <a:off x="3634378" y="-263047"/>
            <a:ext cx="10515600" cy="1325563"/>
          </a:xfrm>
        </p:spPr>
        <p:txBody>
          <a:bodyPr/>
          <a:lstStyle/>
          <a:p>
            <a:pPr marL="342900" indent="-342900"/>
            <a:r>
              <a:rPr lang="en-US" altLang="en-US" b="1" dirty="0">
                <a:solidFill>
                  <a:schemeClr val="bg1"/>
                </a:solidFill>
              </a:rPr>
              <a:t>Methodology..</a:t>
            </a:r>
          </a:p>
        </p:txBody>
      </p:sp>
      <p:sp>
        <p:nvSpPr>
          <p:cNvPr id="2" name="Text Placeholder 1">
            <a:extLst>
              <a:ext uri="{FF2B5EF4-FFF2-40B4-BE49-F238E27FC236}">
                <a16:creationId xmlns:a16="http://schemas.microsoft.com/office/drawing/2014/main" id="{041CE8D6-2379-1A47-A04E-AF385F0D7F20}"/>
              </a:ext>
            </a:extLst>
          </p:cNvPr>
          <p:cNvSpPr>
            <a:spLocks noGrp="1"/>
          </p:cNvSpPr>
          <p:nvPr>
            <p:ph type="body" idx="1"/>
          </p:nvPr>
        </p:nvSpPr>
        <p:spPr>
          <a:xfrm>
            <a:off x="665162" y="1328988"/>
            <a:ext cx="5157787" cy="823912"/>
          </a:xfrm>
        </p:spPr>
        <p:txBody>
          <a:bodyPr/>
          <a:lstStyle/>
          <a:p>
            <a:r>
              <a:rPr lang="en-US" sz="4400" dirty="0"/>
              <a:t>Quantitative</a:t>
            </a:r>
          </a:p>
          <a:p>
            <a:endParaRPr lang="en-US" dirty="0"/>
          </a:p>
        </p:txBody>
      </p:sp>
      <p:sp>
        <p:nvSpPr>
          <p:cNvPr id="3" name="Content Placeholder 2">
            <a:extLst>
              <a:ext uri="{FF2B5EF4-FFF2-40B4-BE49-F238E27FC236}">
                <a16:creationId xmlns:a16="http://schemas.microsoft.com/office/drawing/2014/main" id="{92B63057-3320-7A48-81E2-DFF863DC21F8}"/>
              </a:ext>
            </a:extLst>
          </p:cNvPr>
          <p:cNvSpPr>
            <a:spLocks noGrp="1"/>
          </p:cNvSpPr>
          <p:nvPr>
            <p:ph sz="half" idx="2"/>
          </p:nvPr>
        </p:nvSpPr>
        <p:spPr>
          <a:xfrm>
            <a:off x="665162" y="1759412"/>
            <a:ext cx="3970634" cy="2344755"/>
          </a:xfrm>
        </p:spPr>
        <p:txBody>
          <a:bodyPr/>
          <a:lstStyle/>
          <a:p>
            <a:r>
              <a:rPr lang="en-US" dirty="0"/>
              <a:t>An experiment</a:t>
            </a:r>
          </a:p>
          <a:p>
            <a:r>
              <a:rPr lang="en-US" dirty="0"/>
              <a:t>A quasi-experiment</a:t>
            </a:r>
          </a:p>
          <a:p>
            <a:r>
              <a:rPr lang="en-US" dirty="0"/>
              <a:t>A survey</a:t>
            </a:r>
          </a:p>
          <a:p>
            <a:r>
              <a:rPr lang="en-US" dirty="0"/>
              <a:t>Testing and Assessment</a:t>
            </a:r>
          </a:p>
        </p:txBody>
      </p:sp>
      <p:sp>
        <p:nvSpPr>
          <p:cNvPr id="4" name="Text Placeholder 3">
            <a:extLst>
              <a:ext uri="{FF2B5EF4-FFF2-40B4-BE49-F238E27FC236}">
                <a16:creationId xmlns:a16="http://schemas.microsoft.com/office/drawing/2014/main" id="{20643CA4-3264-7240-9A6A-1B4CC3CE895B}"/>
              </a:ext>
            </a:extLst>
          </p:cNvPr>
          <p:cNvSpPr>
            <a:spLocks noGrp="1"/>
          </p:cNvSpPr>
          <p:nvPr>
            <p:ph type="body" sz="quarter" idx="3"/>
          </p:nvPr>
        </p:nvSpPr>
        <p:spPr>
          <a:xfrm>
            <a:off x="7898674" y="1269926"/>
            <a:ext cx="5183188" cy="823912"/>
          </a:xfrm>
        </p:spPr>
        <p:txBody>
          <a:bodyPr/>
          <a:lstStyle/>
          <a:p>
            <a:r>
              <a:rPr lang="en-US" sz="4400" dirty="0"/>
              <a:t>Qualitative</a:t>
            </a:r>
          </a:p>
          <a:p>
            <a:endParaRPr lang="en-US" dirty="0"/>
          </a:p>
        </p:txBody>
      </p:sp>
      <p:sp>
        <p:nvSpPr>
          <p:cNvPr id="5" name="Content Placeholder 4">
            <a:extLst>
              <a:ext uri="{FF2B5EF4-FFF2-40B4-BE49-F238E27FC236}">
                <a16:creationId xmlns:a16="http://schemas.microsoft.com/office/drawing/2014/main" id="{16AA5A82-EEE7-2D47-BCE9-BA2A4674C94B}"/>
              </a:ext>
            </a:extLst>
          </p:cNvPr>
          <p:cNvSpPr>
            <a:spLocks noGrp="1"/>
          </p:cNvSpPr>
          <p:nvPr>
            <p:ph sz="quarter" idx="4"/>
          </p:nvPr>
        </p:nvSpPr>
        <p:spPr>
          <a:xfrm>
            <a:off x="7308552" y="1681882"/>
            <a:ext cx="3970635" cy="2344755"/>
          </a:xfrm>
        </p:spPr>
        <p:txBody>
          <a:bodyPr/>
          <a:lstStyle/>
          <a:p>
            <a:r>
              <a:rPr lang="en-US" dirty="0"/>
              <a:t>An action research</a:t>
            </a:r>
          </a:p>
          <a:p>
            <a:r>
              <a:rPr lang="en-US" dirty="0"/>
              <a:t>An ethnography</a:t>
            </a:r>
          </a:p>
          <a:p>
            <a:r>
              <a:rPr lang="en-US" dirty="0"/>
              <a:t>Case study</a:t>
            </a:r>
          </a:p>
          <a:p>
            <a:r>
              <a:rPr lang="en-US" dirty="0"/>
              <a:t>Naturalistic study</a:t>
            </a:r>
          </a:p>
        </p:txBody>
      </p:sp>
      <p:sp>
        <p:nvSpPr>
          <p:cNvPr id="6" name="TextBox 5">
            <a:extLst>
              <a:ext uri="{FF2B5EF4-FFF2-40B4-BE49-F238E27FC236}">
                <a16:creationId xmlns:a16="http://schemas.microsoft.com/office/drawing/2014/main" id="{EDD56ABC-A91E-DF4C-8B41-507A497EBE2B}"/>
              </a:ext>
            </a:extLst>
          </p:cNvPr>
          <p:cNvSpPr txBox="1"/>
          <p:nvPr/>
        </p:nvSpPr>
        <p:spPr>
          <a:xfrm>
            <a:off x="4107135" y="5147465"/>
            <a:ext cx="4146697" cy="769441"/>
          </a:xfrm>
          <a:prstGeom prst="rect">
            <a:avLst/>
          </a:prstGeom>
          <a:noFill/>
        </p:spPr>
        <p:txBody>
          <a:bodyPr wrap="square" rtlCol="0">
            <a:spAutoFit/>
          </a:bodyPr>
          <a:lstStyle/>
          <a:p>
            <a:r>
              <a:rPr lang="en-US" sz="4400" b="1" dirty="0"/>
              <a:t>Mixed methods</a:t>
            </a:r>
          </a:p>
        </p:txBody>
      </p:sp>
      <p:sp>
        <p:nvSpPr>
          <p:cNvPr id="7" name="Right Arrow 6">
            <a:extLst>
              <a:ext uri="{FF2B5EF4-FFF2-40B4-BE49-F238E27FC236}">
                <a16:creationId xmlns:a16="http://schemas.microsoft.com/office/drawing/2014/main" id="{370331C3-4B78-2E44-BA1A-5512FE5E45D9}"/>
              </a:ext>
            </a:extLst>
          </p:cNvPr>
          <p:cNvSpPr/>
          <p:nvPr/>
        </p:nvSpPr>
        <p:spPr>
          <a:xfrm rot="2510798">
            <a:off x="3326345" y="4042350"/>
            <a:ext cx="1561581" cy="68373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ight Arrow 7">
            <a:extLst>
              <a:ext uri="{FF2B5EF4-FFF2-40B4-BE49-F238E27FC236}">
                <a16:creationId xmlns:a16="http://schemas.microsoft.com/office/drawing/2014/main" id="{2EA49531-81D6-0260-FCB6-056063FF7145}"/>
              </a:ext>
            </a:extLst>
          </p:cNvPr>
          <p:cNvSpPr/>
          <p:nvPr/>
        </p:nvSpPr>
        <p:spPr>
          <a:xfrm rot="8347984">
            <a:off x="6808811" y="4036192"/>
            <a:ext cx="1561581" cy="68373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415145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783EAED9-DCF3-40A0-B970-41DC2D6D381F}"/>
              </a:ext>
            </a:extLst>
          </p:cNvPr>
          <p:cNvSpPr>
            <a:spLocks noGrp="1"/>
          </p:cNvSpPr>
          <p:nvPr>
            <p:ph type="title"/>
          </p:nvPr>
        </p:nvSpPr>
        <p:spPr>
          <a:xfrm>
            <a:off x="3634378" y="-263047"/>
            <a:ext cx="10515600" cy="1325563"/>
          </a:xfrm>
        </p:spPr>
        <p:txBody>
          <a:bodyPr/>
          <a:lstStyle/>
          <a:p>
            <a:pPr marL="342900" indent="-342900"/>
            <a:r>
              <a:rPr lang="en-GB" altLang="en-US" b="1" dirty="0">
                <a:solidFill>
                  <a:schemeClr val="bg1"/>
                </a:solidFill>
              </a:rPr>
              <a:t>Methods….</a:t>
            </a:r>
            <a:endParaRPr lang="en-US" altLang="en-US" b="1" dirty="0">
              <a:solidFill>
                <a:schemeClr val="bg1"/>
              </a:solidFill>
            </a:endParaRPr>
          </a:p>
        </p:txBody>
      </p:sp>
      <p:sp>
        <p:nvSpPr>
          <p:cNvPr id="2" name="Text Placeholder 1">
            <a:extLst>
              <a:ext uri="{FF2B5EF4-FFF2-40B4-BE49-F238E27FC236}">
                <a16:creationId xmlns:a16="http://schemas.microsoft.com/office/drawing/2014/main" id="{041CE8D6-2379-1A47-A04E-AF385F0D7F20}"/>
              </a:ext>
            </a:extLst>
          </p:cNvPr>
          <p:cNvSpPr>
            <a:spLocks noGrp="1"/>
          </p:cNvSpPr>
          <p:nvPr>
            <p:ph type="body" idx="1"/>
          </p:nvPr>
        </p:nvSpPr>
        <p:spPr>
          <a:xfrm>
            <a:off x="665162" y="1328988"/>
            <a:ext cx="5157787" cy="823912"/>
          </a:xfrm>
        </p:spPr>
        <p:txBody>
          <a:bodyPr/>
          <a:lstStyle/>
          <a:p>
            <a:r>
              <a:rPr lang="en-US" sz="4400" dirty="0"/>
              <a:t>Quantitative</a:t>
            </a:r>
          </a:p>
          <a:p>
            <a:endParaRPr lang="en-US" dirty="0"/>
          </a:p>
        </p:txBody>
      </p:sp>
      <p:sp>
        <p:nvSpPr>
          <p:cNvPr id="3" name="Content Placeholder 2">
            <a:extLst>
              <a:ext uri="{FF2B5EF4-FFF2-40B4-BE49-F238E27FC236}">
                <a16:creationId xmlns:a16="http://schemas.microsoft.com/office/drawing/2014/main" id="{92B63057-3320-7A48-81E2-DFF863DC21F8}"/>
              </a:ext>
            </a:extLst>
          </p:cNvPr>
          <p:cNvSpPr>
            <a:spLocks noGrp="1"/>
          </p:cNvSpPr>
          <p:nvPr>
            <p:ph sz="half" idx="2"/>
          </p:nvPr>
        </p:nvSpPr>
        <p:spPr>
          <a:xfrm>
            <a:off x="559218" y="1724412"/>
            <a:ext cx="3970634" cy="2344755"/>
          </a:xfrm>
        </p:spPr>
        <p:txBody>
          <a:bodyPr>
            <a:normAutofit/>
          </a:bodyPr>
          <a:lstStyle/>
          <a:p>
            <a:r>
              <a:rPr lang="en-US" dirty="0"/>
              <a:t>Questionnaires</a:t>
            </a:r>
          </a:p>
          <a:p>
            <a:r>
              <a:rPr lang="en-US" dirty="0"/>
              <a:t>Process measures</a:t>
            </a:r>
          </a:p>
          <a:p>
            <a:r>
              <a:rPr lang="en-US" dirty="0"/>
              <a:t>Product measures</a:t>
            </a:r>
          </a:p>
          <a:p>
            <a:r>
              <a:rPr lang="en-US" dirty="0"/>
              <a:t>Tests</a:t>
            </a:r>
          </a:p>
        </p:txBody>
      </p:sp>
      <p:sp>
        <p:nvSpPr>
          <p:cNvPr id="4" name="Text Placeholder 3">
            <a:extLst>
              <a:ext uri="{FF2B5EF4-FFF2-40B4-BE49-F238E27FC236}">
                <a16:creationId xmlns:a16="http://schemas.microsoft.com/office/drawing/2014/main" id="{20643CA4-3264-7240-9A6A-1B4CC3CE895B}"/>
              </a:ext>
            </a:extLst>
          </p:cNvPr>
          <p:cNvSpPr>
            <a:spLocks noGrp="1"/>
          </p:cNvSpPr>
          <p:nvPr>
            <p:ph type="body" sz="quarter" idx="3"/>
          </p:nvPr>
        </p:nvSpPr>
        <p:spPr>
          <a:xfrm>
            <a:off x="8212183" y="1312456"/>
            <a:ext cx="5183188" cy="823912"/>
          </a:xfrm>
        </p:spPr>
        <p:txBody>
          <a:bodyPr/>
          <a:lstStyle/>
          <a:p>
            <a:r>
              <a:rPr lang="en-US" sz="4400" dirty="0"/>
              <a:t>Qualitative</a:t>
            </a:r>
          </a:p>
          <a:p>
            <a:endParaRPr lang="en-US" dirty="0"/>
          </a:p>
        </p:txBody>
      </p:sp>
      <p:sp>
        <p:nvSpPr>
          <p:cNvPr id="5" name="Content Placeholder 4">
            <a:extLst>
              <a:ext uri="{FF2B5EF4-FFF2-40B4-BE49-F238E27FC236}">
                <a16:creationId xmlns:a16="http://schemas.microsoft.com/office/drawing/2014/main" id="{16AA5A82-EEE7-2D47-BCE9-BA2A4674C94B}"/>
              </a:ext>
            </a:extLst>
          </p:cNvPr>
          <p:cNvSpPr>
            <a:spLocks noGrp="1"/>
          </p:cNvSpPr>
          <p:nvPr>
            <p:ph sz="quarter" idx="4"/>
          </p:nvPr>
        </p:nvSpPr>
        <p:spPr>
          <a:xfrm>
            <a:off x="7662150" y="1590442"/>
            <a:ext cx="4551880" cy="2344755"/>
          </a:xfrm>
        </p:spPr>
        <p:txBody>
          <a:bodyPr>
            <a:normAutofit/>
          </a:bodyPr>
          <a:lstStyle/>
          <a:p>
            <a:r>
              <a:rPr lang="en-US" dirty="0"/>
              <a:t>Participant observation</a:t>
            </a:r>
          </a:p>
          <a:p>
            <a:r>
              <a:rPr lang="en-US" dirty="0"/>
              <a:t>Interviews</a:t>
            </a:r>
          </a:p>
          <a:p>
            <a:r>
              <a:rPr lang="en-US" dirty="0"/>
              <a:t>Focus groups</a:t>
            </a:r>
          </a:p>
          <a:p>
            <a:r>
              <a:rPr lang="en-US" dirty="0"/>
              <a:t>Journals</a:t>
            </a:r>
          </a:p>
          <a:p>
            <a:endParaRPr lang="en-US" dirty="0"/>
          </a:p>
        </p:txBody>
      </p:sp>
      <p:sp>
        <p:nvSpPr>
          <p:cNvPr id="6" name="TextBox 5">
            <a:extLst>
              <a:ext uri="{FF2B5EF4-FFF2-40B4-BE49-F238E27FC236}">
                <a16:creationId xmlns:a16="http://schemas.microsoft.com/office/drawing/2014/main" id="{EDD56ABC-A91E-DF4C-8B41-507A497EBE2B}"/>
              </a:ext>
            </a:extLst>
          </p:cNvPr>
          <p:cNvSpPr txBox="1"/>
          <p:nvPr/>
        </p:nvSpPr>
        <p:spPr>
          <a:xfrm>
            <a:off x="4022651" y="5025536"/>
            <a:ext cx="4146697" cy="769441"/>
          </a:xfrm>
          <a:prstGeom prst="rect">
            <a:avLst/>
          </a:prstGeom>
          <a:noFill/>
        </p:spPr>
        <p:txBody>
          <a:bodyPr wrap="square" rtlCol="0">
            <a:spAutoFit/>
          </a:bodyPr>
          <a:lstStyle/>
          <a:p>
            <a:r>
              <a:rPr lang="en-US" sz="4400" b="1" dirty="0"/>
              <a:t>Mixed methods</a:t>
            </a:r>
          </a:p>
        </p:txBody>
      </p:sp>
      <p:sp>
        <p:nvSpPr>
          <p:cNvPr id="7" name="Right Arrow 6">
            <a:extLst>
              <a:ext uri="{FF2B5EF4-FFF2-40B4-BE49-F238E27FC236}">
                <a16:creationId xmlns:a16="http://schemas.microsoft.com/office/drawing/2014/main" id="{370331C3-4B78-2E44-BA1A-5512FE5E45D9}"/>
              </a:ext>
            </a:extLst>
          </p:cNvPr>
          <p:cNvSpPr/>
          <p:nvPr/>
        </p:nvSpPr>
        <p:spPr>
          <a:xfrm rot="2510798">
            <a:off x="3287998" y="3741282"/>
            <a:ext cx="1561581" cy="728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Arrow 9">
            <a:extLst>
              <a:ext uri="{FF2B5EF4-FFF2-40B4-BE49-F238E27FC236}">
                <a16:creationId xmlns:a16="http://schemas.microsoft.com/office/drawing/2014/main" id="{34DF49B2-D1CF-2546-805B-1EDD2A731C1F}"/>
              </a:ext>
            </a:extLst>
          </p:cNvPr>
          <p:cNvSpPr/>
          <p:nvPr/>
        </p:nvSpPr>
        <p:spPr>
          <a:xfrm rot="8347984">
            <a:off x="6464609" y="3877761"/>
            <a:ext cx="1561581" cy="68373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437101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666C3638-D85D-EE4B-83AE-7B2F8F88AF80}"/>
              </a:ext>
            </a:extLst>
          </p:cNvPr>
          <p:cNvSpPr>
            <a:spLocks noGrp="1"/>
          </p:cNvSpPr>
          <p:nvPr>
            <p:ph type="title"/>
          </p:nvPr>
        </p:nvSpPr>
        <p:spPr>
          <a:xfrm>
            <a:off x="668079" y="-144464"/>
            <a:ext cx="11091530" cy="1325563"/>
          </a:xfrm>
        </p:spPr>
        <p:txBody>
          <a:bodyPr/>
          <a:lstStyle/>
          <a:p>
            <a:r>
              <a:rPr lang="en-US" b="1" dirty="0">
                <a:solidFill>
                  <a:schemeClr val="bg1"/>
                </a:solidFill>
              </a:rPr>
              <a:t>Consider the methodology  for these questions</a:t>
            </a:r>
          </a:p>
        </p:txBody>
      </p:sp>
      <p:sp>
        <p:nvSpPr>
          <p:cNvPr id="11" name="Content Placeholder 10">
            <a:extLst>
              <a:ext uri="{FF2B5EF4-FFF2-40B4-BE49-F238E27FC236}">
                <a16:creationId xmlns:a16="http://schemas.microsoft.com/office/drawing/2014/main" id="{F743A946-A83D-AF4C-AF05-F2554891D1A5}"/>
              </a:ext>
            </a:extLst>
          </p:cNvPr>
          <p:cNvSpPr>
            <a:spLocks noGrp="1"/>
          </p:cNvSpPr>
          <p:nvPr>
            <p:ph idx="1"/>
          </p:nvPr>
        </p:nvSpPr>
        <p:spPr>
          <a:xfrm>
            <a:off x="668079" y="1325563"/>
            <a:ext cx="10515600" cy="4351338"/>
          </a:xfrm>
        </p:spPr>
        <p:txBody>
          <a:bodyPr>
            <a:normAutofit fontScale="92500" lnSpcReduction="10000"/>
          </a:bodyPr>
          <a:lstStyle/>
          <a:p>
            <a:pPr marL="514350" indent="-514350">
              <a:buAutoNum type="arabicPeriod"/>
            </a:pPr>
            <a:r>
              <a:rPr lang="en-US" dirty="0"/>
              <a:t>What is the impact of an 8 week motor </a:t>
            </a:r>
            <a:r>
              <a:rPr lang="en-US" dirty="0" err="1"/>
              <a:t>programme</a:t>
            </a:r>
            <a:r>
              <a:rPr lang="en-US" dirty="0"/>
              <a:t> on children’s motor skills?</a:t>
            </a:r>
          </a:p>
          <a:p>
            <a:pPr marL="514350" indent="-514350">
              <a:buAutoNum type="arabicPeriod"/>
            </a:pPr>
            <a:endParaRPr lang="en-US" dirty="0"/>
          </a:p>
          <a:p>
            <a:pPr marL="514350" indent="-514350">
              <a:buAutoNum type="arabicPeriod"/>
            </a:pPr>
            <a:r>
              <a:rPr lang="en-US" dirty="0"/>
              <a:t>What are teachers experiences of a professional development module to improve pupils’ motor skills ?</a:t>
            </a:r>
          </a:p>
          <a:p>
            <a:pPr marL="514350" indent="-514350">
              <a:buAutoNum type="arabicPeriod"/>
            </a:pPr>
            <a:endParaRPr lang="en-US" dirty="0"/>
          </a:p>
          <a:p>
            <a:pPr marL="514350" indent="-514350">
              <a:buAutoNum type="arabicPeriod"/>
            </a:pPr>
            <a:r>
              <a:rPr lang="en-US" dirty="0"/>
              <a:t>How are teachers interpreting and implementing the Foundation Phase curriculum?</a:t>
            </a:r>
          </a:p>
          <a:p>
            <a:pPr marL="514350" indent="-514350">
              <a:buAutoNum type="arabicPeriod"/>
            </a:pPr>
            <a:endParaRPr lang="en-US" dirty="0"/>
          </a:p>
          <a:p>
            <a:pPr marL="514350" indent="-514350">
              <a:buAutoNum type="arabicPeriod"/>
            </a:pPr>
            <a:r>
              <a:rPr lang="en-US" dirty="0"/>
              <a:t>How does the outdoor environment contribute to children’s development?</a:t>
            </a:r>
          </a:p>
          <a:p>
            <a:pPr marL="514350" indent="-514350">
              <a:buAutoNum type="arabicPeriod"/>
            </a:pPr>
            <a:endParaRPr lang="en-US" dirty="0"/>
          </a:p>
        </p:txBody>
      </p:sp>
    </p:spTree>
    <p:extLst>
      <p:ext uri="{BB962C8B-B14F-4D97-AF65-F5344CB8AC3E}">
        <p14:creationId xmlns:p14="http://schemas.microsoft.com/office/powerpoint/2010/main" val="94691009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E75A0-BEB1-A048-9F52-1BA331BF10C8}"/>
              </a:ext>
            </a:extLst>
          </p:cNvPr>
          <p:cNvSpPr>
            <a:spLocks noGrp="1"/>
          </p:cNvSpPr>
          <p:nvPr>
            <p:ph type="title"/>
          </p:nvPr>
        </p:nvSpPr>
        <p:spPr>
          <a:xfrm>
            <a:off x="2729023" y="164102"/>
            <a:ext cx="11908465" cy="1325563"/>
          </a:xfrm>
        </p:spPr>
        <p:txBody>
          <a:bodyPr>
            <a:normAutofit/>
          </a:bodyPr>
          <a:lstStyle/>
          <a:p>
            <a:r>
              <a:rPr lang="en-US" dirty="0">
                <a:solidFill>
                  <a:schemeClr val="bg1"/>
                </a:solidFill>
              </a:rPr>
              <a:t>Quantitative methodology</a:t>
            </a:r>
            <a:br>
              <a:rPr lang="en-US" dirty="0"/>
            </a:br>
            <a:endParaRPr lang="en-US" dirty="0"/>
          </a:p>
        </p:txBody>
      </p:sp>
      <p:sp>
        <p:nvSpPr>
          <p:cNvPr id="3" name="Content Placeholder 2">
            <a:extLst>
              <a:ext uri="{FF2B5EF4-FFF2-40B4-BE49-F238E27FC236}">
                <a16:creationId xmlns:a16="http://schemas.microsoft.com/office/drawing/2014/main" id="{85AD6987-F183-2F43-84AF-CEA955A74D8E}"/>
              </a:ext>
            </a:extLst>
          </p:cNvPr>
          <p:cNvSpPr>
            <a:spLocks noGrp="1"/>
          </p:cNvSpPr>
          <p:nvPr>
            <p:ph idx="1"/>
          </p:nvPr>
        </p:nvSpPr>
        <p:spPr>
          <a:xfrm>
            <a:off x="696431" y="1081346"/>
            <a:ext cx="10515600" cy="4351338"/>
          </a:xfrm>
        </p:spPr>
        <p:txBody>
          <a:bodyPr vert="horz" lIns="91440" tIns="45720" rIns="91440" bIns="45720" rtlCol="0" anchor="t">
            <a:normAutofit/>
          </a:bodyPr>
          <a:lstStyle/>
          <a:p>
            <a:r>
              <a:rPr lang="en-US" dirty="0"/>
              <a:t>1. What is the impact of an 8 week motor </a:t>
            </a:r>
            <a:r>
              <a:rPr lang="en-US" dirty="0" err="1"/>
              <a:t>programme</a:t>
            </a:r>
            <a:r>
              <a:rPr lang="en-US" dirty="0"/>
              <a:t> on children’s motor skills?</a:t>
            </a:r>
          </a:p>
          <a:p>
            <a:endParaRPr lang="en-US" dirty="0"/>
          </a:p>
          <a:p>
            <a:r>
              <a:rPr lang="en-US" dirty="0"/>
              <a:t>Using a validated process assessment tool TGMD2 following the protocol</a:t>
            </a:r>
          </a:p>
          <a:p>
            <a:endParaRPr lang="en-US" dirty="0"/>
          </a:p>
          <a:p>
            <a:pPr marL="0" indent="0">
              <a:buNone/>
            </a:pPr>
            <a:r>
              <a:rPr lang="en-US" dirty="0"/>
              <a:t>Experiment -  </a:t>
            </a:r>
            <a:r>
              <a:rPr lang="en-US" dirty="0">
                <a:solidFill>
                  <a:srgbClr val="FF0000"/>
                </a:solidFill>
              </a:rPr>
              <a:t>pre test </a:t>
            </a:r>
            <a:r>
              <a:rPr lang="en-US" dirty="0"/>
              <a:t>motor </a:t>
            </a:r>
            <a:r>
              <a:rPr lang="en-US" dirty="0" err="1"/>
              <a:t>programme</a:t>
            </a:r>
            <a:r>
              <a:rPr lang="en-US" dirty="0"/>
              <a:t> </a:t>
            </a:r>
            <a:r>
              <a:rPr lang="en-US" dirty="0">
                <a:solidFill>
                  <a:srgbClr val="FF0000"/>
                </a:solidFill>
              </a:rPr>
              <a:t> post-test </a:t>
            </a:r>
            <a:r>
              <a:rPr lang="en-US" dirty="0"/>
              <a:t>………. </a:t>
            </a:r>
            <a:r>
              <a:rPr lang="en-US" dirty="0">
                <a:solidFill>
                  <a:srgbClr val="FF0000"/>
                </a:solidFill>
              </a:rPr>
              <a:t>Ret. Test </a:t>
            </a:r>
          </a:p>
          <a:p>
            <a:pPr marL="0" indent="0">
              <a:buNone/>
            </a:pPr>
            <a:endParaRPr lang="en-US" dirty="0"/>
          </a:p>
          <a:p>
            <a:pPr marL="0" indent="0">
              <a:buNone/>
            </a:pPr>
            <a:r>
              <a:rPr lang="en-US" dirty="0"/>
              <a:t>Control.          </a:t>
            </a:r>
            <a:r>
              <a:rPr lang="en-US" dirty="0">
                <a:solidFill>
                  <a:srgbClr val="FF0000"/>
                </a:solidFill>
              </a:rPr>
              <a:t>Pre test </a:t>
            </a:r>
            <a:r>
              <a:rPr lang="en-US" dirty="0"/>
              <a:t>…………………….</a:t>
            </a:r>
            <a:r>
              <a:rPr lang="en-US" dirty="0">
                <a:solidFill>
                  <a:srgbClr val="FF0000"/>
                </a:solidFill>
              </a:rPr>
              <a:t> test </a:t>
            </a:r>
            <a:r>
              <a:rPr lang="en-US" dirty="0"/>
              <a:t>motor </a:t>
            </a:r>
            <a:r>
              <a:rPr lang="en-US" dirty="0" err="1"/>
              <a:t>programme</a:t>
            </a:r>
            <a:r>
              <a:rPr lang="en-US" dirty="0"/>
              <a:t> </a:t>
            </a:r>
            <a:r>
              <a:rPr lang="en-US" dirty="0">
                <a:solidFill>
                  <a:srgbClr val="FF0000"/>
                </a:solidFill>
              </a:rPr>
              <a:t>post test</a:t>
            </a:r>
            <a:endParaRPr lang="en-US" dirty="0"/>
          </a:p>
        </p:txBody>
      </p:sp>
    </p:spTree>
    <p:extLst>
      <p:ext uri="{BB962C8B-B14F-4D97-AF65-F5344CB8AC3E}">
        <p14:creationId xmlns:p14="http://schemas.microsoft.com/office/powerpoint/2010/main" val="38973765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713B4-CDC6-B547-9534-D6B6F9646275}"/>
              </a:ext>
            </a:extLst>
          </p:cNvPr>
          <p:cNvSpPr>
            <a:spLocks noGrp="1"/>
          </p:cNvSpPr>
          <p:nvPr>
            <p:ph type="title"/>
          </p:nvPr>
        </p:nvSpPr>
        <p:spPr>
          <a:xfrm>
            <a:off x="1135912" y="-72232"/>
            <a:ext cx="10515600" cy="1325563"/>
          </a:xfrm>
        </p:spPr>
        <p:txBody>
          <a:bodyPr/>
          <a:lstStyle/>
          <a:p>
            <a:r>
              <a:rPr lang="en-US" b="1" dirty="0">
                <a:solidFill>
                  <a:schemeClr val="bg1"/>
                </a:solidFill>
              </a:rPr>
              <a:t>Qualitative methodology - single method</a:t>
            </a:r>
          </a:p>
        </p:txBody>
      </p:sp>
      <p:sp>
        <p:nvSpPr>
          <p:cNvPr id="3" name="Content Placeholder 2">
            <a:extLst>
              <a:ext uri="{FF2B5EF4-FFF2-40B4-BE49-F238E27FC236}">
                <a16:creationId xmlns:a16="http://schemas.microsoft.com/office/drawing/2014/main" id="{5EF4C698-6E1D-1A4F-8A77-153FCFF4EDCD}"/>
              </a:ext>
            </a:extLst>
          </p:cNvPr>
          <p:cNvSpPr>
            <a:spLocks noGrp="1"/>
          </p:cNvSpPr>
          <p:nvPr>
            <p:ph idx="1"/>
          </p:nvPr>
        </p:nvSpPr>
        <p:spPr>
          <a:xfrm>
            <a:off x="838200" y="1253331"/>
            <a:ext cx="10515600" cy="4351338"/>
          </a:xfrm>
        </p:spPr>
        <p:txBody>
          <a:bodyPr/>
          <a:lstStyle/>
          <a:p>
            <a:r>
              <a:rPr lang="en-US" dirty="0"/>
              <a:t>What are teachers experiences of a professional development module to improve pupils’ motor skills ?</a:t>
            </a:r>
          </a:p>
          <a:p>
            <a:endParaRPr lang="en-US" dirty="0"/>
          </a:p>
          <a:p>
            <a:endParaRPr lang="en-US" dirty="0"/>
          </a:p>
          <a:p>
            <a:r>
              <a:rPr lang="en-US" dirty="0"/>
              <a:t>Semi structured interviews </a:t>
            </a:r>
          </a:p>
          <a:p>
            <a:endParaRPr lang="en-US" dirty="0"/>
          </a:p>
        </p:txBody>
      </p:sp>
    </p:spTree>
    <p:extLst>
      <p:ext uri="{BB962C8B-B14F-4D97-AF65-F5344CB8AC3E}">
        <p14:creationId xmlns:p14="http://schemas.microsoft.com/office/powerpoint/2010/main" val="10379493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79F22-3316-6748-B770-85BB8A77AAC3}"/>
              </a:ext>
            </a:extLst>
          </p:cNvPr>
          <p:cNvSpPr>
            <a:spLocks noGrp="1"/>
          </p:cNvSpPr>
          <p:nvPr>
            <p:ph type="title"/>
          </p:nvPr>
        </p:nvSpPr>
        <p:spPr>
          <a:xfrm>
            <a:off x="838200" y="0"/>
            <a:ext cx="10515600" cy="1325563"/>
          </a:xfrm>
        </p:spPr>
        <p:txBody>
          <a:bodyPr/>
          <a:lstStyle/>
          <a:p>
            <a:r>
              <a:rPr lang="en-US" b="1" dirty="0">
                <a:solidFill>
                  <a:schemeClr val="bg1"/>
                </a:solidFill>
              </a:rPr>
              <a:t>Qualitative methodology – multiple methods</a:t>
            </a:r>
            <a:endParaRPr lang="en-US" dirty="0"/>
          </a:p>
        </p:txBody>
      </p:sp>
      <p:sp>
        <p:nvSpPr>
          <p:cNvPr id="3" name="Content Placeholder 2">
            <a:extLst>
              <a:ext uri="{FF2B5EF4-FFF2-40B4-BE49-F238E27FC236}">
                <a16:creationId xmlns:a16="http://schemas.microsoft.com/office/drawing/2014/main" id="{D18631D1-AAE5-F54A-83D6-8BD2D65C529E}"/>
              </a:ext>
            </a:extLst>
          </p:cNvPr>
          <p:cNvSpPr>
            <a:spLocks noGrp="1"/>
          </p:cNvSpPr>
          <p:nvPr>
            <p:ph idx="1"/>
          </p:nvPr>
        </p:nvSpPr>
        <p:spPr>
          <a:xfrm>
            <a:off x="646814" y="1506648"/>
            <a:ext cx="10515600" cy="4351338"/>
          </a:xfrm>
        </p:spPr>
        <p:txBody>
          <a:bodyPr/>
          <a:lstStyle/>
          <a:p>
            <a:r>
              <a:rPr lang="en-US" dirty="0"/>
              <a:t>How are teachers interpreting and implementing the Foundation Phase curriculum?</a:t>
            </a:r>
          </a:p>
          <a:p>
            <a:endParaRPr lang="en-US" dirty="0"/>
          </a:p>
          <a:p>
            <a:r>
              <a:rPr lang="en-US" dirty="0"/>
              <a:t>Semi structured interviews </a:t>
            </a:r>
          </a:p>
          <a:p>
            <a:r>
              <a:rPr lang="en-US" dirty="0"/>
              <a:t>Participant observation field notes </a:t>
            </a:r>
          </a:p>
          <a:p>
            <a:endParaRPr lang="en-US" dirty="0"/>
          </a:p>
        </p:txBody>
      </p:sp>
    </p:spTree>
    <p:extLst>
      <p:ext uri="{BB962C8B-B14F-4D97-AF65-F5344CB8AC3E}">
        <p14:creationId xmlns:p14="http://schemas.microsoft.com/office/powerpoint/2010/main" val="24993722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7671E-BC9A-8440-9005-0B40CCA94B8F}"/>
              </a:ext>
            </a:extLst>
          </p:cNvPr>
          <p:cNvSpPr>
            <a:spLocks noGrp="1"/>
          </p:cNvSpPr>
          <p:nvPr>
            <p:ph type="title"/>
          </p:nvPr>
        </p:nvSpPr>
        <p:spPr>
          <a:xfrm>
            <a:off x="838200" y="0"/>
            <a:ext cx="10515600" cy="1325563"/>
          </a:xfrm>
        </p:spPr>
        <p:txBody>
          <a:bodyPr/>
          <a:lstStyle/>
          <a:p>
            <a:r>
              <a:rPr lang="en-US" b="1" dirty="0">
                <a:solidFill>
                  <a:schemeClr val="bg1"/>
                </a:solidFill>
              </a:rPr>
              <a:t>Mixed methods</a:t>
            </a:r>
          </a:p>
        </p:txBody>
      </p:sp>
      <p:sp>
        <p:nvSpPr>
          <p:cNvPr id="3" name="Content Placeholder 2">
            <a:extLst>
              <a:ext uri="{FF2B5EF4-FFF2-40B4-BE49-F238E27FC236}">
                <a16:creationId xmlns:a16="http://schemas.microsoft.com/office/drawing/2014/main" id="{E0112C24-0AF6-A44E-BAD2-C6069150BC81}"/>
              </a:ext>
            </a:extLst>
          </p:cNvPr>
          <p:cNvSpPr>
            <a:spLocks noGrp="1"/>
          </p:cNvSpPr>
          <p:nvPr>
            <p:ph idx="1"/>
          </p:nvPr>
        </p:nvSpPr>
        <p:spPr>
          <a:xfrm>
            <a:off x="838200" y="1325563"/>
            <a:ext cx="10515600" cy="4351338"/>
          </a:xfrm>
        </p:spPr>
        <p:txBody>
          <a:bodyPr/>
          <a:lstStyle/>
          <a:p>
            <a:r>
              <a:rPr lang="en-US" dirty="0"/>
              <a:t>How does the outdoor environment contribute to children’s development?</a:t>
            </a:r>
          </a:p>
          <a:p>
            <a:endParaRPr lang="en-US" dirty="0"/>
          </a:p>
          <a:p>
            <a:r>
              <a:rPr lang="en-US" dirty="0"/>
              <a:t>Motor tests – process</a:t>
            </a:r>
          </a:p>
          <a:p>
            <a:r>
              <a:rPr lang="en-US" dirty="0"/>
              <a:t>Motor tests - product</a:t>
            </a:r>
          </a:p>
          <a:p>
            <a:r>
              <a:rPr lang="en-US" dirty="0"/>
              <a:t>Semi structured interviews</a:t>
            </a:r>
          </a:p>
          <a:p>
            <a:r>
              <a:rPr lang="en-US" dirty="0"/>
              <a:t>Focus groups</a:t>
            </a:r>
          </a:p>
          <a:p>
            <a:r>
              <a:rPr lang="en-US" dirty="0"/>
              <a:t>Observation field notes</a:t>
            </a:r>
          </a:p>
          <a:p>
            <a:endParaRPr lang="en-US" dirty="0"/>
          </a:p>
          <a:p>
            <a:endParaRPr lang="en-US" dirty="0"/>
          </a:p>
        </p:txBody>
      </p:sp>
    </p:spTree>
    <p:extLst>
      <p:ext uri="{BB962C8B-B14F-4D97-AF65-F5344CB8AC3E}">
        <p14:creationId xmlns:p14="http://schemas.microsoft.com/office/powerpoint/2010/main" val="37228094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393" y="-132556"/>
            <a:ext cx="8082522" cy="1197539"/>
          </a:xfrm>
        </p:spPr>
        <p:txBody>
          <a:bodyPr>
            <a:normAutofit fontScale="90000"/>
          </a:bodyPr>
          <a:lstStyle/>
          <a:p>
            <a:r>
              <a:rPr lang="en-US" b="1" dirty="0">
                <a:solidFill>
                  <a:schemeClr val="bg1"/>
                </a:solidFill>
              </a:rPr>
              <a:t>Let’s consider your research problems</a:t>
            </a:r>
          </a:p>
        </p:txBody>
      </p:sp>
      <p:sp>
        <p:nvSpPr>
          <p:cNvPr id="3" name="Content Placeholder 2"/>
          <p:cNvSpPr>
            <a:spLocks noGrp="1"/>
          </p:cNvSpPr>
          <p:nvPr>
            <p:ph idx="1"/>
          </p:nvPr>
        </p:nvSpPr>
        <p:spPr>
          <a:xfrm>
            <a:off x="358354" y="1364969"/>
            <a:ext cx="5566263" cy="4531872"/>
          </a:xfrm>
        </p:spPr>
        <p:txBody>
          <a:bodyPr>
            <a:normAutofit/>
          </a:bodyPr>
          <a:lstStyle/>
          <a:p>
            <a:r>
              <a:rPr lang="en-US" sz="2400" dirty="0"/>
              <a:t>What questions can you ask about your problem?</a:t>
            </a:r>
          </a:p>
          <a:p>
            <a:endParaRPr lang="en-US" sz="2400" dirty="0"/>
          </a:p>
          <a:p>
            <a:r>
              <a:rPr lang="en-US" sz="2400" dirty="0"/>
              <a:t>Think of quantitative questions</a:t>
            </a:r>
          </a:p>
          <a:p>
            <a:r>
              <a:rPr lang="en-US" sz="2400" dirty="0"/>
              <a:t>Think of qualitative questions</a:t>
            </a:r>
          </a:p>
          <a:p>
            <a:endParaRPr lang="en-US" sz="2400" dirty="0"/>
          </a:p>
          <a:p>
            <a:r>
              <a:rPr lang="en-US" sz="2400" dirty="0"/>
              <a:t>Will using mixed methods be appropriate for your problem?</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r="33499" b="-1"/>
          <a:stretch/>
        </p:blipFill>
        <p:spPr>
          <a:xfrm>
            <a:off x="7517608" y="3259492"/>
            <a:ext cx="2877358" cy="2877358"/>
          </a:xfrm>
          <a:custGeom>
            <a:avLst/>
            <a:gdLst/>
            <a:ahLst/>
            <a:cxnLst/>
            <a:rect l="l" t="t" r="r" b="b"/>
            <a:pathLst>
              <a:path w="4291285" h="4291285">
                <a:moveTo>
                  <a:pt x="2145643" y="0"/>
                </a:moveTo>
                <a:lnTo>
                  <a:pt x="4291285" y="2145643"/>
                </a:lnTo>
                <a:lnTo>
                  <a:pt x="2145643" y="4291285"/>
                </a:lnTo>
                <a:lnTo>
                  <a:pt x="0" y="2145643"/>
                </a:lnTo>
                <a:close/>
              </a:path>
            </a:pathLst>
          </a:custGeom>
        </p:spPr>
      </p:pic>
      <p:pic>
        <p:nvPicPr>
          <p:cNvPr id="10" name="Content Placeholder 2"/>
          <p:cNvPicPr>
            <a:picLocks noGrp="1" noChangeAspect="1"/>
          </p:cNvPicPr>
          <p:nvPr/>
        </p:nvPicPr>
        <p:blipFill rotWithShape="1">
          <a:blip r:embed="rId3" cstate="print">
            <a:extLst>
              <a:ext uri="{28A0092B-C50C-407E-A947-70E740481C1C}">
                <a14:useLocalDpi xmlns:a14="http://schemas.microsoft.com/office/drawing/2010/main" val="0"/>
              </a:ext>
            </a:extLst>
          </a:blip>
          <a:srcRect l="11673" r="15827" b="1"/>
          <a:stretch/>
        </p:blipFill>
        <p:spPr bwMode="auto">
          <a:xfrm>
            <a:off x="6078928" y="1823497"/>
            <a:ext cx="2877358" cy="2877358"/>
          </a:xfrm>
          <a:custGeom>
            <a:avLst/>
            <a:gdLst/>
            <a:ahLst/>
            <a:cxnLst/>
            <a:rect l="l" t="t" r="r" b="b"/>
            <a:pathLst>
              <a:path w="4291285" h="4291285">
                <a:moveTo>
                  <a:pt x="2145643" y="0"/>
                </a:moveTo>
                <a:lnTo>
                  <a:pt x="4291285" y="2145643"/>
                </a:lnTo>
                <a:lnTo>
                  <a:pt x="2145643" y="4291285"/>
                </a:lnTo>
                <a:lnTo>
                  <a:pt x="0" y="2145643"/>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pic>
      <p:pic>
        <p:nvPicPr>
          <p:cNvPr id="7" name="Picture 10" descr="disabled-activity-612x300.jpg"/>
          <p:cNvPicPr>
            <a:picLocks noChangeAspect="1"/>
          </p:cNvPicPr>
          <p:nvPr/>
        </p:nvPicPr>
        <p:blipFill rotWithShape="1">
          <a:blip r:embed="rId4">
            <a:extLst>
              <a:ext uri="{28A0092B-C50C-407E-A947-70E740481C1C}">
                <a14:useLocalDpi xmlns:a14="http://schemas.microsoft.com/office/drawing/2010/main" val="0"/>
              </a:ext>
            </a:extLst>
          </a:blip>
          <a:srcRect l="31112" r="19887" b="-3"/>
          <a:stretch/>
        </p:blipFill>
        <p:spPr bwMode="auto">
          <a:xfrm>
            <a:off x="8956288" y="1823497"/>
            <a:ext cx="2877358" cy="2877358"/>
          </a:xfrm>
          <a:custGeom>
            <a:avLst/>
            <a:gdLst/>
            <a:ahLst/>
            <a:cxnLst/>
            <a:rect l="l" t="t" r="r" b="b"/>
            <a:pathLst>
              <a:path w="4291285" h="4291285">
                <a:moveTo>
                  <a:pt x="2145643" y="0"/>
                </a:moveTo>
                <a:lnTo>
                  <a:pt x="4291285" y="2145643"/>
                </a:lnTo>
                <a:lnTo>
                  <a:pt x="2145643" y="4291285"/>
                </a:lnTo>
                <a:lnTo>
                  <a:pt x="0" y="2145643"/>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1"/>
          <p:cNvPicPr>
            <a:picLocks noChangeAspect="1"/>
          </p:cNvPicPr>
          <p:nvPr/>
        </p:nvPicPr>
        <p:blipFill rotWithShape="1">
          <a:blip r:embed="rId5">
            <a:extLst>
              <a:ext uri="{28A0092B-C50C-407E-A947-70E740481C1C}">
                <a14:useLocalDpi xmlns:a14="http://schemas.microsoft.com/office/drawing/2010/main" val="0"/>
              </a:ext>
            </a:extLst>
          </a:blip>
          <a:srcRect l="22374" r="20915" b="1"/>
          <a:stretch/>
        </p:blipFill>
        <p:spPr bwMode="auto">
          <a:xfrm>
            <a:off x="7517608" y="390293"/>
            <a:ext cx="2877358" cy="2877358"/>
          </a:xfrm>
          <a:custGeom>
            <a:avLst/>
            <a:gdLst/>
            <a:ahLst/>
            <a:cxnLst/>
            <a:rect l="l" t="t" r="r" b="b"/>
            <a:pathLst>
              <a:path w="4291285" h="4291285">
                <a:moveTo>
                  <a:pt x="2145643" y="0"/>
                </a:moveTo>
                <a:lnTo>
                  <a:pt x="4291285" y="2145643"/>
                </a:lnTo>
                <a:lnTo>
                  <a:pt x="2145643" y="4291285"/>
                </a:lnTo>
                <a:lnTo>
                  <a:pt x="0" y="2145643"/>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547658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12658-034A-863E-2D00-6647AA238D6A}"/>
              </a:ext>
            </a:extLst>
          </p:cNvPr>
          <p:cNvSpPr>
            <a:spLocks noGrp="1"/>
          </p:cNvSpPr>
          <p:nvPr>
            <p:ph type="title"/>
          </p:nvPr>
        </p:nvSpPr>
        <p:spPr>
          <a:xfrm>
            <a:off x="1125583" y="-131264"/>
            <a:ext cx="10515600" cy="1325563"/>
          </a:xfrm>
        </p:spPr>
        <p:txBody>
          <a:bodyPr/>
          <a:lstStyle/>
          <a:p>
            <a:r>
              <a:rPr lang="en-US" b="1" dirty="0">
                <a:solidFill>
                  <a:schemeClr val="bg1"/>
                </a:solidFill>
              </a:rPr>
              <a:t>Discussion of research designs and ideas……</a:t>
            </a:r>
          </a:p>
        </p:txBody>
      </p:sp>
      <p:sp>
        <p:nvSpPr>
          <p:cNvPr id="3" name="Content Placeholder 2">
            <a:extLst>
              <a:ext uri="{FF2B5EF4-FFF2-40B4-BE49-F238E27FC236}">
                <a16:creationId xmlns:a16="http://schemas.microsoft.com/office/drawing/2014/main" id="{1B283AB8-35DA-167B-69C3-0A13F7C0D0FC}"/>
              </a:ext>
            </a:extLst>
          </p:cNvPr>
          <p:cNvSpPr>
            <a:spLocks noGrp="1"/>
          </p:cNvSpPr>
          <p:nvPr>
            <p:ph idx="1"/>
          </p:nvPr>
        </p:nvSpPr>
        <p:spPr/>
        <p:txBody>
          <a:bodyPr/>
          <a:lstStyle/>
          <a:p>
            <a:r>
              <a:rPr lang="en-US" dirty="0"/>
              <a:t>Working in pairs or small groups revisit your ideas / topics for research </a:t>
            </a:r>
          </a:p>
          <a:p>
            <a:endParaRPr lang="en-US" dirty="0"/>
          </a:p>
          <a:p>
            <a:r>
              <a:rPr lang="en-US" dirty="0"/>
              <a:t>Discuss your ideas and help each other to identify your research problem and questions to address this</a:t>
            </a:r>
          </a:p>
          <a:p>
            <a:pPr marL="0" indent="0">
              <a:buNone/>
            </a:pPr>
            <a:endParaRPr lang="en-US" dirty="0"/>
          </a:p>
          <a:p>
            <a:pPr marL="0" indent="0">
              <a:buNone/>
            </a:pPr>
            <a:r>
              <a:rPr lang="en-US" dirty="0"/>
              <a:t> </a:t>
            </a:r>
          </a:p>
        </p:txBody>
      </p:sp>
    </p:spTree>
    <p:extLst>
      <p:ext uri="{BB962C8B-B14F-4D97-AF65-F5344CB8AC3E}">
        <p14:creationId xmlns:p14="http://schemas.microsoft.com/office/powerpoint/2010/main" val="1878836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9382</TotalTime>
  <Words>2424</Words>
  <Application>Microsoft Macintosh PowerPoint</Application>
  <PresentationFormat>Widescreen</PresentationFormat>
  <Paragraphs>292</Paragraphs>
  <Slides>47</Slides>
  <Notes>8</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47</vt:i4>
      </vt:variant>
    </vt:vector>
  </HeadingPairs>
  <TitlesOfParts>
    <vt:vector size="54" baseType="lpstr">
      <vt:lpstr>Arial</vt:lpstr>
      <vt:lpstr>Calibri</vt:lpstr>
      <vt:lpstr>Calibri Light</vt:lpstr>
      <vt:lpstr>Wingdings</vt:lpstr>
      <vt:lpstr>Office Theme</vt:lpstr>
      <vt:lpstr>Custom Design</vt:lpstr>
      <vt:lpstr>1_Custom Design</vt:lpstr>
      <vt:lpstr>BMOE7014 Quantitative and Qualitative research  </vt:lpstr>
      <vt:lpstr>Quantitative and qualitative  </vt:lpstr>
      <vt:lpstr>Quantitative approaches </vt:lpstr>
      <vt:lpstr>Quantitative data </vt:lpstr>
      <vt:lpstr>What quantitative researchers worry about </vt:lpstr>
      <vt:lpstr>What’s wrong with quantitative research?</vt:lpstr>
      <vt:lpstr>Qualitative approaches </vt:lpstr>
      <vt:lpstr>Qualitative data </vt:lpstr>
      <vt:lpstr>What qualitative researchers worry about </vt:lpstr>
      <vt:lpstr>What’s wrong with qualitative research ?</vt:lpstr>
      <vt:lpstr>What about mixing methods ???</vt:lpstr>
      <vt:lpstr>Recap: differences between quantitative and qualitative methods</vt:lpstr>
      <vt:lpstr>Epistemological positions</vt:lpstr>
      <vt:lpstr>Relationship between researcher and subjects</vt:lpstr>
      <vt:lpstr>Research focus</vt:lpstr>
      <vt:lpstr>Research focus</vt:lpstr>
      <vt:lpstr>Scope of findings</vt:lpstr>
      <vt:lpstr>The nature of data</vt:lpstr>
      <vt:lpstr>Mixed methods allow researchers to…</vt:lpstr>
      <vt:lpstr>Ontology</vt:lpstr>
      <vt:lpstr>Research paradigm of mixed methods….</vt:lpstr>
      <vt:lpstr>How can we mix methods?</vt:lpstr>
      <vt:lpstr>Qualitative then quantitative</vt:lpstr>
      <vt:lpstr>Quantitative then qualitative</vt:lpstr>
      <vt:lpstr>Quantitative and qualitative concurrently</vt:lpstr>
      <vt:lpstr>Benefits of mixed methods designs (Greene et al., 1989)</vt:lpstr>
      <vt:lpstr>Plano Clark et al 2008-   examples of mixed methods designs found in research </vt:lpstr>
      <vt:lpstr>Potential weaknesses of mixed methods</vt:lpstr>
      <vt:lpstr>Examples of mixed methods research </vt:lpstr>
      <vt:lpstr>The contribution of the foundation phase in Wales to physical literacy </vt:lpstr>
      <vt:lpstr>Methods?</vt:lpstr>
      <vt:lpstr>Summary</vt:lpstr>
      <vt:lpstr>Let’s think more about research questions..</vt:lpstr>
      <vt:lpstr>PowerPoint Presentation</vt:lpstr>
      <vt:lpstr>The questions link the literature to the methodology</vt:lpstr>
      <vt:lpstr>Broad to specific..</vt:lpstr>
      <vt:lpstr>Some types of questions….</vt:lpstr>
      <vt:lpstr>Methodology to answer the question </vt:lpstr>
      <vt:lpstr>Methodology..</vt:lpstr>
      <vt:lpstr>Methods….</vt:lpstr>
      <vt:lpstr>Consider the methodology  for these questions</vt:lpstr>
      <vt:lpstr>Quantitative methodology </vt:lpstr>
      <vt:lpstr>Qualitative methodology - single method</vt:lpstr>
      <vt:lpstr>Qualitative methodology – multiple methods</vt:lpstr>
      <vt:lpstr>Mixed methods</vt:lpstr>
      <vt:lpstr>Let’s consider your research problems</vt:lpstr>
      <vt:lpstr>Discussion of research designs and ideas……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Nalda Wainwright</cp:lastModifiedBy>
  <cp:revision>41</cp:revision>
  <dcterms:created xsi:type="dcterms:W3CDTF">2019-09-12T10:20:23Z</dcterms:created>
  <dcterms:modified xsi:type="dcterms:W3CDTF">2026-01-22T13:13:49Z</dcterms:modified>
</cp:coreProperties>
</file>