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9" r:id="rId3"/>
    <p:sldId id="260" r:id="rId4"/>
    <p:sldId id="258" r:id="rId5"/>
    <p:sldId id="257" r:id="rId6"/>
    <p:sldId id="261" r:id="rId7"/>
    <p:sldId id="263" r:id="rId8"/>
    <p:sldId id="262" r:id="rId9"/>
    <p:sldId id="268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/>
    <p:restoredTop sz="93250"/>
  </p:normalViewPr>
  <p:slideViewPr>
    <p:cSldViewPr snapToGrid="0" snapToObjects="1">
      <p:cViewPr varScale="1">
        <p:scale>
          <a:sx n="108" d="100"/>
          <a:sy n="108" d="100"/>
        </p:scale>
        <p:origin x="67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AA5D9-3FBB-4947-AA74-C770213357C2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18DB4-9474-B746-B7FD-EDDF4AED80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670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80D1D61A-A0FC-024D-AF61-242A7F37209D}" type="slidenum">
              <a:rPr lang="en-US" altLang="en-US" sz="1200"/>
              <a:pPr eaLnBrk="1" hangingPunct="1"/>
              <a:t>10</a:t>
            </a:fld>
            <a:endParaRPr lang="en-US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5059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1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186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880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9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57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37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85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2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0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237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8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A5501-47FF-7A48-9F99-2108F67F9A5C}" type="datetimeFigureOut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10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ra.ac.uk/publications/guides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src.ac.uk/funding/guidance-for-applicants/research-ethics/ethics-case-studie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7200" dirty="0" smtClean="0"/>
              <a:t>Ethics in research </a:t>
            </a:r>
            <a:endParaRPr lang="en-US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 smtClean="0"/>
              <a:t>Reminders </a:t>
            </a:r>
            <a:r>
              <a:rPr lang="is-IS" sz="4400" dirty="0" smtClean="0"/>
              <a:t>….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4090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0"/>
            <a:ext cx="10515600" cy="6893350"/>
          </a:xfrm>
        </p:spPr>
      </p:pic>
      <p:sp>
        <p:nvSpPr>
          <p:cNvPr id="5" name="Oval Callout 4"/>
          <p:cNvSpPr/>
          <p:nvPr/>
        </p:nvSpPr>
        <p:spPr>
          <a:xfrm>
            <a:off x="3551274" y="170121"/>
            <a:ext cx="3104707" cy="1892595"/>
          </a:xfrm>
          <a:prstGeom prst="wedgeEllipseCallout">
            <a:avLst>
              <a:gd name="adj1" fmla="val 59304"/>
              <a:gd name="adj2" fmla="val 355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Fill in the questionnaire !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68729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94" y="365125"/>
            <a:ext cx="11440632" cy="6045183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7726324" y="0"/>
            <a:ext cx="3912782" cy="2062716"/>
          </a:xfrm>
          <a:prstGeom prst="wedgeEllipseCallout">
            <a:avLst>
              <a:gd name="adj1" fmla="val -51811"/>
              <a:gd name="adj2" fmla="val 645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Why am I doing this?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50040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353" y="1"/>
            <a:ext cx="8782494" cy="6858000"/>
          </a:xfrm>
        </p:spPr>
      </p:pic>
      <p:sp>
        <p:nvSpPr>
          <p:cNvPr id="5" name="Oval Callout 4"/>
          <p:cNvSpPr/>
          <p:nvPr/>
        </p:nvSpPr>
        <p:spPr>
          <a:xfrm>
            <a:off x="8318204" y="150776"/>
            <a:ext cx="3749749" cy="3079824"/>
          </a:xfrm>
          <a:prstGeom prst="wedgeEllipseCallout">
            <a:avLst>
              <a:gd name="adj1" fmla="val -63204"/>
              <a:gd name="adj2" fmla="val 675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Answer my questions</a:t>
            </a:r>
            <a:r>
              <a:rPr lang="is-IS" sz="4000" dirty="0" smtClean="0"/>
              <a:t>…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1020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8815" y="365125"/>
            <a:ext cx="9178561" cy="6176963"/>
          </a:xfrm>
        </p:spPr>
      </p:pic>
      <p:sp>
        <p:nvSpPr>
          <p:cNvPr id="5" name="Oval Callout 4"/>
          <p:cNvSpPr/>
          <p:nvPr/>
        </p:nvSpPr>
        <p:spPr>
          <a:xfrm>
            <a:off x="3848986" y="365125"/>
            <a:ext cx="3040911" cy="2181317"/>
          </a:xfrm>
          <a:prstGeom prst="wedgeEllipseCallout">
            <a:avLst>
              <a:gd name="adj1" fmla="val 62024"/>
              <a:gd name="adj2" fmla="val 61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So you mean</a:t>
            </a:r>
            <a:r>
              <a:rPr lang="is-IS" sz="4000" dirty="0" smtClean="0"/>
              <a:t>…..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36602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28" y="365125"/>
            <a:ext cx="11100391" cy="6219825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6549656" y="92240"/>
            <a:ext cx="4338083" cy="1871331"/>
          </a:xfrm>
          <a:prstGeom prst="wedgeEllipseCallout">
            <a:avLst>
              <a:gd name="adj1" fmla="val -68872"/>
              <a:gd name="adj2" fmla="val 45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You finish when I say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79125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3619" y="609508"/>
            <a:ext cx="7953153" cy="5964865"/>
          </a:xfrm>
        </p:spPr>
      </p:pic>
    </p:spTree>
    <p:extLst>
      <p:ext uri="{BB962C8B-B14F-4D97-AF65-F5344CB8AC3E}">
        <p14:creationId xmlns:p14="http://schemas.microsoft.com/office/powerpoint/2010/main" val="2011655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853" y="978195"/>
            <a:ext cx="11891938" cy="6355834"/>
          </a:xfrm>
        </p:spPr>
      </p:pic>
    </p:spTree>
    <p:extLst>
      <p:ext uri="{BB962C8B-B14F-4D97-AF65-F5344CB8AC3E}">
        <p14:creationId xmlns:p14="http://schemas.microsoft.com/office/powerpoint/2010/main" val="103604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2419" y="0"/>
            <a:ext cx="4782758" cy="6719267"/>
          </a:xfrm>
        </p:spPr>
      </p:pic>
    </p:spTree>
    <p:extLst>
      <p:ext uri="{BB962C8B-B14F-4D97-AF65-F5344CB8AC3E}">
        <p14:creationId xmlns:p14="http://schemas.microsoft.com/office/powerpoint/2010/main" val="504952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sz="3600" b="1" i="1" dirty="0"/>
              <a:t>Why be concerned with research </a:t>
            </a:r>
            <a:r>
              <a:rPr lang="en-US" sz="3600" b="1" i="1" dirty="0" smtClean="0"/>
              <a:t>ethics?</a:t>
            </a:r>
            <a:endParaRPr lang="en-US" sz="3600" b="1" i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068888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Professional responsibility – avoidance of exploitation of research participants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Research can be harmful: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research participants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individual researchers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the School / University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our relations with schools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>
                <a:ea typeface="ＭＳ Ｐゴシック" charset="-128"/>
              </a:rPr>
              <a:t>to the research community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Ethical malpractice exists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BERA (2011)</a:t>
            </a:r>
            <a:r>
              <a:rPr lang="en-US" altLang="en-US" sz="2000" i="1" dirty="0">
                <a:ea typeface="ＭＳ Ｐゴシック" charset="-128"/>
              </a:rPr>
              <a:t> Ethical Guidelines for Educational Research   </a:t>
            </a:r>
            <a:r>
              <a:rPr lang="en-US" altLang="en-US" sz="1800" i="1" dirty="0">
                <a:ea typeface="ＭＳ Ｐゴシック" charset="-128"/>
                <a:hlinkClick r:id="rId3"/>
              </a:rPr>
              <a:t>www.bera.ac.uk/publications/guides.php</a:t>
            </a:r>
            <a:r>
              <a:rPr lang="en-US" altLang="en-US" sz="1800" dirty="0">
                <a:ea typeface="ＭＳ Ｐゴシック" charset="-128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US" altLang="en-US" sz="2000" dirty="0" smtClean="0">
                <a:ea typeface="ＭＳ Ｐゴシック" charset="-128"/>
              </a:rPr>
              <a:t>Economic and Social research Council ESRC </a:t>
            </a:r>
            <a:r>
              <a:rPr lang="en-US" altLang="en-US" sz="2000" i="1" dirty="0" smtClean="0">
                <a:ea typeface="ＭＳ Ｐゴシック" charset="-128"/>
              </a:rPr>
              <a:t>Research </a:t>
            </a:r>
            <a:r>
              <a:rPr lang="en-US" altLang="en-US" sz="2000" i="1" dirty="0">
                <a:ea typeface="ＭＳ Ｐゴシック" charset="-128"/>
              </a:rPr>
              <a:t>Ethics Framework</a:t>
            </a:r>
            <a:r>
              <a:rPr lang="en-US" altLang="en-US" sz="2000" dirty="0">
                <a:ea typeface="ＭＳ Ｐゴシック" charset="-128"/>
              </a:rPr>
              <a:t> </a:t>
            </a:r>
            <a:endParaRPr lang="en-US" altLang="en-US" sz="2000" dirty="0" smtClean="0">
              <a:ea typeface="ＭＳ Ｐゴシック" charset="-128"/>
            </a:endParaRPr>
          </a:p>
          <a:p>
            <a:pPr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  <a:hlinkClick r:id="rId4"/>
              </a:rPr>
              <a:t>http://www.esrc.ac.uk/files/funding/guidance-for-applicants/esrc-framework-for-research-ethics-2015/</a:t>
            </a:r>
          </a:p>
          <a:p>
            <a:pPr>
              <a:lnSpc>
                <a:spcPct val="80000"/>
              </a:lnSpc>
            </a:pPr>
            <a:endParaRPr lang="en-US" altLang="en-US" sz="1800" dirty="0" smtClean="0">
              <a:ea typeface="ＭＳ Ｐゴシック" charset="-128"/>
              <a:hlinkClick r:id="rId4"/>
            </a:endParaRPr>
          </a:p>
          <a:p>
            <a:pPr>
              <a:lnSpc>
                <a:spcPct val="80000"/>
              </a:lnSpc>
            </a:pPr>
            <a:r>
              <a:rPr lang="en-US" altLang="en-US" sz="1800" dirty="0" smtClean="0">
                <a:ea typeface="ＭＳ Ｐゴシック" charset="-128"/>
                <a:hlinkClick r:id="rId4"/>
              </a:rPr>
              <a:t>http</a:t>
            </a:r>
            <a:r>
              <a:rPr lang="en-US" altLang="en-US" sz="1800" dirty="0">
                <a:ea typeface="ＭＳ Ｐゴシック" charset="-128"/>
                <a:hlinkClick r:id="rId4"/>
              </a:rPr>
              <a:t>://www.esrc.ac.uk/funding/guidance-for-applicants/research-ethics/ethics-case-studies</a:t>
            </a:r>
            <a:r>
              <a:rPr lang="en-US" altLang="en-US" sz="1800" dirty="0" smtClean="0">
                <a:ea typeface="ＭＳ Ｐゴシック" charset="-128"/>
                <a:hlinkClick r:id="rId4"/>
              </a:rPr>
              <a:t>/</a:t>
            </a:r>
            <a:endParaRPr lang="en-US" altLang="en-US" sz="1800" dirty="0" smtClean="0">
              <a:ea typeface="ＭＳ Ｐゴシック" charset="-128"/>
            </a:endParaRPr>
          </a:p>
          <a:p>
            <a:pPr>
              <a:lnSpc>
                <a:spcPct val="80000"/>
              </a:lnSpc>
            </a:pPr>
            <a:endParaRPr lang="en-US" altLang="en-US" sz="18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ea typeface="ＭＳ Ｐゴシック" charset="-128"/>
              </a:rPr>
              <a:t>We live in a more litigious society.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000" dirty="0">
              <a:ea typeface="ＭＳ Ｐゴシック" charset="-128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>
                <a:solidFill>
                  <a:srgbClr val="FF0000"/>
                </a:solidFill>
                <a:ea typeface="ＭＳ Ｐゴシック" charset="-128"/>
              </a:rPr>
              <a:t>Guidelines change and are open to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122310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risks to participants?</a:t>
            </a:r>
          </a:p>
          <a:p>
            <a:r>
              <a:rPr lang="en-US" dirty="0" smtClean="0"/>
              <a:t>To researcher?</a:t>
            </a:r>
          </a:p>
          <a:p>
            <a:r>
              <a:rPr lang="en-US" dirty="0" smtClean="0"/>
              <a:t>To the University?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How will you address these?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57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137</Words>
  <Application>Microsoft Office PowerPoint</Application>
  <PresentationFormat>Widescreen</PresentationFormat>
  <Paragraphs>34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ＭＳ Ｐゴシック</vt:lpstr>
      <vt:lpstr>Arial</vt:lpstr>
      <vt:lpstr>Calibri</vt:lpstr>
      <vt:lpstr>Calibri Light</vt:lpstr>
      <vt:lpstr>Office Theme</vt:lpstr>
      <vt:lpstr>Ethics in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be concerned with research ethics?</vt:lpstr>
      <vt:lpstr>Risks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Nalda Wainwright</dc:creator>
  <cp:lastModifiedBy>Bronwen Williams</cp:lastModifiedBy>
  <cp:revision>8</cp:revision>
  <dcterms:created xsi:type="dcterms:W3CDTF">2017-09-22T14:09:38Z</dcterms:created>
  <dcterms:modified xsi:type="dcterms:W3CDTF">2018-10-09T07:18:35Z</dcterms:modified>
</cp:coreProperties>
</file>