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6275" autoAdjust="0"/>
  </p:normalViewPr>
  <p:slideViewPr>
    <p:cSldViewPr snapToGrid="0">
      <p:cViewPr varScale="1">
        <p:scale>
          <a:sx n="64" d="100"/>
          <a:sy n="64" d="100"/>
        </p:scale>
        <p:origin x="-676" y="-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47AB41-C2B8-4A49-86FC-A958BB1CD79D}" type="datetimeFigureOut">
              <a:rPr lang="en-US" smtClean="0"/>
              <a:pPr/>
              <a:t>11/7/2024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3619ED-61F4-4CAF-AF2A-ED2775914DF3}" type="slidenum">
              <a:rPr lang="en-US" smtClean="0"/>
              <a:pPr/>
              <a:t>‹#›</a:t>
            </a:fld>
            <a:endParaRPr lang="en-US"/>
          </a:p>
        </p:txBody>
      </p:sp>
    </p:spTree>
    <p:extLst>
      <p:ext uri="{BB962C8B-B14F-4D97-AF65-F5344CB8AC3E}">
        <p14:creationId xmlns:p14="http://schemas.microsoft.com/office/powerpoint/2010/main" val="3589494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The topic of today is sustainability in hotel and hospitality industry. This ppt will explain why sustainability is increasingly becoming important in this sector, outline the literature on sustainability, examine best practices and issues, and, in the end, consider the prospects for sustainability in the hospitality industry.</a:t>
            </a:r>
          </a:p>
        </p:txBody>
      </p:sp>
      <p:sp>
        <p:nvSpPr>
          <p:cNvPr id="4" name="Slide Number Placeholder 3"/>
          <p:cNvSpPr>
            <a:spLocks noGrp="1"/>
          </p:cNvSpPr>
          <p:nvPr>
            <p:ph type="sldNum" sz="quarter" idx="5"/>
          </p:nvPr>
        </p:nvSpPr>
        <p:spPr/>
        <p:txBody>
          <a:bodyPr/>
          <a:lstStyle/>
          <a:p>
            <a:fld id="{073619ED-61F4-4CAF-AF2A-ED2775914DF3}" type="slidenum">
              <a:rPr lang="en-US" smtClean="0"/>
              <a:pPr/>
              <a:t>1</a:t>
            </a:fld>
            <a:endParaRPr lang="en-US"/>
          </a:p>
        </p:txBody>
      </p:sp>
    </p:spTree>
    <p:extLst>
      <p:ext uri="{BB962C8B-B14F-4D97-AF65-F5344CB8AC3E}">
        <p14:creationId xmlns:p14="http://schemas.microsoft.com/office/powerpoint/2010/main" val="2060041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Sustainability is gradually becoming the new trend in hospitality since organizations are bowing to call for compliance to laws, consumers’ demands and avoiding negative impacts on the natural environment. Being large establishments, hotels are also highly consumptive with water and energy and generate considerable waste. This environmental footprint makes sustainability not only a trend but a necessity in the industry</a:t>
            </a:r>
          </a:p>
        </p:txBody>
      </p:sp>
      <p:sp>
        <p:nvSpPr>
          <p:cNvPr id="4" name="Slide Number Placeholder 3"/>
          <p:cNvSpPr>
            <a:spLocks noGrp="1"/>
          </p:cNvSpPr>
          <p:nvPr>
            <p:ph type="sldNum" sz="quarter" idx="5"/>
          </p:nvPr>
        </p:nvSpPr>
        <p:spPr/>
        <p:txBody>
          <a:bodyPr/>
          <a:lstStyle/>
          <a:p>
            <a:fld id="{073619ED-61F4-4CAF-AF2A-ED2775914DF3}" type="slidenum">
              <a:rPr lang="en-US" smtClean="0"/>
              <a:pPr/>
              <a:t>2</a:t>
            </a:fld>
            <a:endParaRPr lang="en-US"/>
          </a:p>
        </p:txBody>
      </p:sp>
    </p:spTree>
    <p:extLst>
      <p:ext uri="{BB962C8B-B14F-4D97-AF65-F5344CB8AC3E}">
        <p14:creationId xmlns:p14="http://schemas.microsoft.com/office/powerpoint/2010/main" val="4095508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Eco-friendly measures cut costs of operations and meet globally set goals thus making a hotel more attractive to green consumers and investors. Sustainability also benefits hotels through creating competitive advantage by offering guests solutions which meet their needs.</a:t>
            </a:r>
          </a:p>
        </p:txBody>
      </p:sp>
      <p:sp>
        <p:nvSpPr>
          <p:cNvPr id="4" name="Slide Number Placeholder 3"/>
          <p:cNvSpPr>
            <a:spLocks noGrp="1"/>
          </p:cNvSpPr>
          <p:nvPr>
            <p:ph type="sldNum" sz="quarter" idx="5"/>
          </p:nvPr>
        </p:nvSpPr>
        <p:spPr/>
        <p:txBody>
          <a:bodyPr/>
          <a:lstStyle/>
          <a:p>
            <a:fld id="{073619ED-61F4-4CAF-AF2A-ED2775914DF3}" type="slidenum">
              <a:rPr lang="en-US" smtClean="0"/>
              <a:pPr/>
              <a:t>3</a:t>
            </a:fld>
            <a:endParaRPr lang="en-US"/>
          </a:p>
        </p:txBody>
      </p:sp>
    </p:spTree>
    <p:extLst>
      <p:ext uri="{BB962C8B-B14F-4D97-AF65-F5344CB8AC3E}">
        <p14:creationId xmlns:p14="http://schemas.microsoft.com/office/powerpoint/2010/main" val="156700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on sustainability in hospitality highlights three primary areas: issues such as the emission of carbon, waste management and energy efficiency. Altogether, these areas reveal the main environmental issues, which concern hotels and contribute to the formation of the future trends within the industry.</a:t>
            </a:r>
          </a:p>
        </p:txBody>
      </p:sp>
      <p:sp>
        <p:nvSpPr>
          <p:cNvPr id="4" name="Slide Number Placeholder 3"/>
          <p:cNvSpPr>
            <a:spLocks noGrp="1"/>
          </p:cNvSpPr>
          <p:nvPr>
            <p:ph type="sldNum" sz="quarter" idx="5"/>
          </p:nvPr>
        </p:nvSpPr>
        <p:spPr/>
        <p:txBody>
          <a:bodyPr/>
          <a:lstStyle/>
          <a:p>
            <a:fld id="{073619ED-61F4-4CAF-AF2A-ED2775914DF3}" type="slidenum">
              <a:rPr lang="en-US" smtClean="0"/>
              <a:pPr/>
              <a:t>4</a:t>
            </a:fld>
            <a:endParaRPr lang="en-US"/>
          </a:p>
        </p:txBody>
      </p:sp>
    </p:spTree>
    <p:extLst>
      <p:ext uri="{BB962C8B-B14F-4D97-AF65-F5344CB8AC3E}">
        <p14:creationId xmlns:p14="http://schemas.microsoft.com/office/powerpoint/2010/main" val="74000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due to heating, cooling, and lighting requirement making hotels some of the bigger consumers of energy. For this reason, many big hotels are now employing carbon-neutral opportunities such as solar and geothermal power. For instance, there have been demonstrations that use of solar panels in luxury hotels has led to a cut of greenhouse emissions by 20-30%.</a:t>
            </a:r>
          </a:p>
        </p:txBody>
      </p:sp>
      <p:sp>
        <p:nvSpPr>
          <p:cNvPr id="4" name="Slide Number Placeholder 3"/>
          <p:cNvSpPr>
            <a:spLocks noGrp="1"/>
          </p:cNvSpPr>
          <p:nvPr>
            <p:ph type="sldNum" sz="quarter" idx="5"/>
          </p:nvPr>
        </p:nvSpPr>
        <p:spPr/>
        <p:txBody>
          <a:bodyPr/>
          <a:lstStyle/>
          <a:p>
            <a:fld id="{073619ED-61F4-4CAF-AF2A-ED2775914DF3}" type="slidenum">
              <a:rPr lang="en-US" smtClean="0"/>
              <a:pPr/>
              <a:t>5</a:t>
            </a:fld>
            <a:endParaRPr lang="en-US"/>
          </a:p>
        </p:txBody>
      </p:sp>
    </p:spTree>
    <p:extLst>
      <p:ext uri="{BB962C8B-B14F-4D97-AF65-F5344CB8AC3E}">
        <p14:creationId xmlns:p14="http://schemas.microsoft.com/office/powerpoint/2010/main" val="1790616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key concern in the implementation of carbon reducing technologies necessary in adaptation is the issue of affordability since small hotels may not afford some of these technologies. The big international chain hotels may be able to fund the investments in renewable energy, but the local hotel owner may not. Some hotels explained that they employed carbon-offset programs as the less costly way of minimizing CO2 emissions.</a:t>
            </a:r>
          </a:p>
        </p:txBody>
      </p:sp>
      <p:sp>
        <p:nvSpPr>
          <p:cNvPr id="4" name="Slide Number Placeholder 3"/>
          <p:cNvSpPr>
            <a:spLocks noGrp="1"/>
          </p:cNvSpPr>
          <p:nvPr>
            <p:ph type="sldNum" sz="quarter" idx="5"/>
          </p:nvPr>
        </p:nvSpPr>
        <p:spPr/>
        <p:txBody>
          <a:bodyPr/>
          <a:lstStyle/>
          <a:p>
            <a:fld id="{073619ED-61F4-4CAF-AF2A-ED2775914DF3}" type="slidenum">
              <a:rPr lang="en-US" smtClean="0"/>
              <a:pPr/>
              <a:t>6</a:t>
            </a:fld>
            <a:endParaRPr lang="en-US"/>
          </a:p>
        </p:txBody>
      </p:sp>
    </p:spTree>
    <p:extLst>
      <p:ext uri="{BB962C8B-B14F-4D97-AF65-F5344CB8AC3E}">
        <p14:creationId xmlns:p14="http://schemas.microsoft.com/office/powerpoint/2010/main" val="786461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Environmental management is an important aspect, especially because a hotel disposes a lot of waste products. Most hotels ensure that they apply strategies of the circular economy systems, the three Rs; reduce, reuse, and recycle waste. For instance, food waste composting and the use of biodegradable products are becoming popular an average of 30-50% reduction of waste has been predicted by research on these measures</a:t>
            </a:r>
          </a:p>
        </p:txBody>
      </p:sp>
      <p:sp>
        <p:nvSpPr>
          <p:cNvPr id="4" name="Slide Number Placeholder 3"/>
          <p:cNvSpPr>
            <a:spLocks noGrp="1"/>
          </p:cNvSpPr>
          <p:nvPr>
            <p:ph type="sldNum" sz="quarter" idx="5"/>
          </p:nvPr>
        </p:nvSpPr>
        <p:spPr/>
        <p:txBody>
          <a:bodyPr/>
          <a:lstStyle/>
          <a:p>
            <a:fld id="{073619ED-61F4-4CAF-AF2A-ED2775914DF3}" type="slidenum">
              <a:rPr lang="en-US" smtClean="0"/>
              <a:pPr/>
              <a:t>7</a:t>
            </a:fld>
            <a:endParaRPr lang="en-US"/>
          </a:p>
        </p:txBody>
      </p:sp>
    </p:spTree>
    <p:extLst>
      <p:ext uri="{BB962C8B-B14F-4D97-AF65-F5344CB8AC3E}">
        <p14:creationId xmlns:p14="http://schemas.microsoft.com/office/powerpoint/2010/main" val="4282162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Treating waste effectively is not an easy task mainly due to the disparity of rules governing waste disposal all across the globe. Sometimes even desirable local waste laws hamper the application of proper waste management and any shift in their regulation escalates expenses.</a:t>
            </a:r>
          </a:p>
        </p:txBody>
      </p:sp>
      <p:sp>
        <p:nvSpPr>
          <p:cNvPr id="4" name="Slide Number Placeholder 3"/>
          <p:cNvSpPr>
            <a:spLocks noGrp="1"/>
          </p:cNvSpPr>
          <p:nvPr>
            <p:ph type="sldNum" sz="quarter" idx="5"/>
          </p:nvPr>
        </p:nvSpPr>
        <p:spPr/>
        <p:txBody>
          <a:bodyPr/>
          <a:lstStyle/>
          <a:p>
            <a:fld id="{073619ED-61F4-4CAF-AF2A-ED2775914DF3}" type="slidenum">
              <a:rPr lang="en-US" smtClean="0"/>
              <a:pPr/>
              <a:t>8</a:t>
            </a:fld>
            <a:endParaRPr lang="en-US"/>
          </a:p>
        </p:txBody>
      </p:sp>
    </p:spTree>
    <p:extLst>
      <p:ext uri="{BB962C8B-B14F-4D97-AF65-F5344CB8AC3E}">
        <p14:creationId xmlns:p14="http://schemas.microsoft.com/office/powerpoint/2010/main" val="3047170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issue stressed in sustainable hospitality is the energy efficiency. Currently, IoT and AI are widely implemented into the hotel systems to regulate energy consumption. For instance, occupancy sensors and smart thermostats control energy usage by implementing optimal conditions when spaces are unoccupied as specific hotels save as much as 30 percent on energy.</a:t>
            </a:r>
          </a:p>
        </p:txBody>
      </p:sp>
      <p:sp>
        <p:nvSpPr>
          <p:cNvPr id="4" name="Slide Number Placeholder 3"/>
          <p:cNvSpPr>
            <a:spLocks noGrp="1"/>
          </p:cNvSpPr>
          <p:nvPr>
            <p:ph type="sldNum" sz="quarter" idx="5"/>
          </p:nvPr>
        </p:nvSpPr>
        <p:spPr/>
        <p:txBody>
          <a:bodyPr/>
          <a:lstStyle/>
          <a:p>
            <a:fld id="{073619ED-61F4-4CAF-AF2A-ED2775914DF3}" type="slidenum">
              <a:rPr lang="en-US" smtClean="0"/>
              <a:pPr/>
              <a:t>9</a:t>
            </a:fld>
            <a:endParaRPr lang="en-US"/>
          </a:p>
        </p:txBody>
      </p:sp>
    </p:spTree>
    <p:extLst>
      <p:ext uri="{BB962C8B-B14F-4D97-AF65-F5344CB8AC3E}">
        <p14:creationId xmlns:p14="http://schemas.microsoft.com/office/powerpoint/2010/main" val="656299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Somewhat surprisingly, political factors are closely tied with sustainability. Different governments around the world support green practices through taxation principles such as tax incentives, grants and environmental policies. The EU Green Deal, to name only one example, requires European hotels to deploy sustainable technologies to meet emissions mandates</a:t>
            </a:r>
          </a:p>
        </p:txBody>
      </p:sp>
      <p:sp>
        <p:nvSpPr>
          <p:cNvPr id="4" name="Slide Number Placeholder 3"/>
          <p:cNvSpPr>
            <a:spLocks noGrp="1"/>
          </p:cNvSpPr>
          <p:nvPr>
            <p:ph type="sldNum" sz="quarter" idx="5"/>
          </p:nvPr>
        </p:nvSpPr>
        <p:spPr/>
        <p:txBody>
          <a:bodyPr/>
          <a:lstStyle/>
          <a:p>
            <a:fld id="{073619ED-61F4-4CAF-AF2A-ED2775914DF3}" type="slidenum">
              <a:rPr lang="en-US" smtClean="0"/>
              <a:pPr/>
              <a:t>10</a:t>
            </a:fld>
            <a:endParaRPr lang="en-US"/>
          </a:p>
        </p:txBody>
      </p:sp>
    </p:spTree>
    <p:extLst>
      <p:ext uri="{BB962C8B-B14F-4D97-AF65-F5344CB8AC3E}">
        <p14:creationId xmlns:p14="http://schemas.microsoft.com/office/powerpoint/2010/main" val="247065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the facts that the sustainable practices such as energy efficiency can decrease the costs in a long term, the initial investment is a limitation for many small hotels. But there are such cases that Hilton for instance identifies that Technologies such as smart thermostats and efficient fixture could provide for such savings.</a:t>
            </a:r>
          </a:p>
        </p:txBody>
      </p:sp>
      <p:sp>
        <p:nvSpPr>
          <p:cNvPr id="4" name="Slide Number Placeholder 3"/>
          <p:cNvSpPr>
            <a:spLocks noGrp="1"/>
          </p:cNvSpPr>
          <p:nvPr>
            <p:ph type="sldNum" sz="quarter" idx="5"/>
          </p:nvPr>
        </p:nvSpPr>
        <p:spPr/>
        <p:txBody>
          <a:bodyPr/>
          <a:lstStyle/>
          <a:p>
            <a:fld id="{073619ED-61F4-4CAF-AF2A-ED2775914DF3}" type="slidenum">
              <a:rPr lang="en-US" smtClean="0"/>
              <a:pPr/>
              <a:t>11</a:t>
            </a:fld>
            <a:endParaRPr lang="en-US"/>
          </a:p>
        </p:txBody>
      </p:sp>
    </p:spTree>
    <p:extLst>
      <p:ext uri="{BB962C8B-B14F-4D97-AF65-F5344CB8AC3E}">
        <p14:creationId xmlns:p14="http://schemas.microsoft.com/office/powerpoint/2010/main" val="294034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awareness around sustainability is growing, with more travelers preferring eco-friendly hotels. Technological advances like smart sensors enable hotels to deliver personalized, eco-conscious experiences, enhancing customer satisfaction</a:t>
            </a:r>
          </a:p>
        </p:txBody>
      </p:sp>
      <p:sp>
        <p:nvSpPr>
          <p:cNvPr id="4" name="Slide Number Placeholder 3"/>
          <p:cNvSpPr>
            <a:spLocks noGrp="1"/>
          </p:cNvSpPr>
          <p:nvPr>
            <p:ph type="sldNum" sz="quarter" idx="5"/>
          </p:nvPr>
        </p:nvSpPr>
        <p:spPr/>
        <p:txBody>
          <a:bodyPr/>
          <a:lstStyle/>
          <a:p>
            <a:fld id="{073619ED-61F4-4CAF-AF2A-ED2775914DF3}" type="slidenum">
              <a:rPr lang="en-US" smtClean="0"/>
              <a:pPr/>
              <a:t>12</a:t>
            </a:fld>
            <a:endParaRPr lang="en-US"/>
          </a:p>
        </p:txBody>
      </p:sp>
    </p:spTree>
    <p:extLst>
      <p:ext uri="{BB962C8B-B14F-4D97-AF65-F5344CB8AC3E}">
        <p14:creationId xmlns:p14="http://schemas.microsoft.com/office/powerpoint/2010/main" val="11004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Hotels are increasingly focused on environmental responsibility, implementing practices like low-flow fixtures and waste reduction. Accor’s Planet 21 program is an example of industry leadership, incorporating sustainable water and energy use standards.</a:t>
            </a:r>
          </a:p>
        </p:txBody>
      </p:sp>
      <p:sp>
        <p:nvSpPr>
          <p:cNvPr id="4" name="Slide Number Placeholder 3"/>
          <p:cNvSpPr>
            <a:spLocks noGrp="1"/>
          </p:cNvSpPr>
          <p:nvPr>
            <p:ph type="sldNum" sz="quarter" idx="5"/>
          </p:nvPr>
        </p:nvSpPr>
        <p:spPr/>
        <p:txBody>
          <a:bodyPr/>
          <a:lstStyle/>
          <a:p>
            <a:fld id="{073619ED-61F4-4CAF-AF2A-ED2775914DF3}" type="slidenum">
              <a:rPr lang="en-US" smtClean="0"/>
              <a:pPr/>
              <a:t>13</a:t>
            </a:fld>
            <a:endParaRPr lang="en-US"/>
          </a:p>
        </p:txBody>
      </p:sp>
    </p:spTree>
    <p:extLst>
      <p:ext uri="{BB962C8B-B14F-4D97-AF65-F5344CB8AC3E}">
        <p14:creationId xmlns:p14="http://schemas.microsoft.com/office/powerpoint/2010/main" val="25138479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to the future, hotels can focus on a circular economy, which minimizes waste and resources. Regenerative hospitality, which positively impacts both environment and community, and net-zero goals for carbon neutrality, can position hotels as sustainable leaders</a:t>
            </a:r>
          </a:p>
        </p:txBody>
      </p:sp>
      <p:sp>
        <p:nvSpPr>
          <p:cNvPr id="4" name="Slide Number Placeholder 3"/>
          <p:cNvSpPr>
            <a:spLocks noGrp="1"/>
          </p:cNvSpPr>
          <p:nvPr>
            <p:ph type="sldNum" sz="quarter" idx="5"/>
          </p:nvPr>
        </p:nvSpPr>
        <p:spPr/>
        <p:txBody>
          <a:bodyPr/>
          <a:lstStyle/>
          <a:p>
            <a:fld id="{073619ED-61F4-4CAF-AF2A-ED2775914DF3}" type="slidenum">
              <a:rPr lang="en-US" smtClean="0"/>
              <a:pPr/>
              <a:t>14</a:t>
            </a:fld>
            <a:endParaRPr lang="en-US"/>
          </a:p>
        </p:txBody>
      </p:sp>
    </p:spTree>
    <p:extLst>
      <p:ext uri="{BB962C8B-B14F-4D97-AF65-F5344CB8AC3E}">
        <p14:creationId xmlns:p14="http://schemas.microsoft.com/office/powerpoint/2010/main" val="223381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sustainability is a fundamental priority for the hotel and hospitality sector, as it aligns with global shifts toward responsible and eco-friendly practices. Today, we've seen how carbon reduction, waste management, and energy efficiency are essential components that drive both environmental impact and operational efficiency.</a:t>
            </a:r>
          </a:p>
          <a:p>
            <a:r>
              <a:rPr lang="en-US" dirty="0"/>
              <a:t>Our PESTEL analysis also brought forward the importance of external drivers – political, economic, and environmental factors – in shaping sustainable practices and regulatory compliance in the industry.</a:t>
            </a:r>
          </a:p>
          <a:p>
            <a:r>
              <a:rPr lang="en-US" dirty="0"/>
              <a:t>Looking forward, adopting a circular economy, embracing regenerative hospitality, and setting ambitious net-zero targets present clear paths for hotels to enhance their social, environmental, and economic impact.</a:t>
            </a:r>
          </a:p>
          <a:p>
            <a:r>
              <a:rPr lang="en-US" dirty="0"/>
              <a:t>By continuing on this journey, the hotel and hospitality industry can play a key role in meeting global sustainability goals while also enhancing guest experiences and brand loyalty.</a:t>
            </a:r>
          </a:p>
          <a:p>
            <a:r>
              <a:rPr lang="en-US" dirty="0"/>
              <a:t>Thank you for your attention, and let’s remember that the choices we make today set the course for a more sustainable, resilient hospitality industry in the future</a:t>
            </a:r>
          </a:p>
          <a:p>
            <a:endParaRPr lang="en-US" dirty="0"/>
          </a:p>
        </p:txBody>
      </p:sp>
      <p:sp>
        <p:nvSpPr>
          <p:cNvPr id="4" name="Slide Number Placeholder 3"/>
          <p:cNvSpPr>
            <a:spLocks noGrp="1"/>
          </p:cNvSpPr>
          <p:nvPr>
            <p:ph type="sldNum" sz="quarter" idx="5"/>
          </p:nvPr>
        </p:nvSpPr>
        <p:spPr/>
        <p:txBody>
          <a:bodyPr/>
          <a:lstStyle/>
          <a:p>
            <a:fld id="{073619ED-61F4-4CAF-AF2A-ED2775914DF3}" type="slidenum">
              <a:rPr lang="en-US" smtClean="0"/>
              <a:pPr/>
              <a:t>15</a:t>
            </a:fld>
            <a:endParaRPr lang="en-US"/>
          </a:p>
        </p:txBody>
      </p:sp>
    </p:spTree>
    <p:extLst>
      <p:ext uri="{BB962C8B-B14F-4D97-AF65-F5344CB8AC3E}">
        <p14:creationId xmlns:p14="http://schemas.microsoft.com/office/powerpoint/2010/main" val="3526469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9324-20BD-0B7A-1A77-4F296A41F4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1F2F9D0-83A4-25FA-7132-8C027F40CA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850FB00-2770-3397-C262-AB15CB4FF8A0}"/>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5" name="Footer Placeholder 4">
            <a:extLst>
              <a:ext uri="{FF2B5EF4-FFF2-40B4-BE49-F238E27FC236}">
                <a16:creationId xmlns:a16="http://schemas.microsoft.com/office/drawing/2014/main" id="{90C44DCE-8676-29CD-D890-29317FBC23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46A95E-2633-53FA-E920-B13771CA641F}"/>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697631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238BA-0E60-1088-ECD2-9116EB9C146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C1D8F6B-1099-75BA-7E7C-EC52722CCB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0D2A40-4DE6-8B5C-94E2-591DC45E17EC}"/>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5" name="Footer Placeholder 4">
            <a:extLst>
              <a:ext uri="{FF2B5EF4-FFF2-40B4-BE49-F238E27FC236}">
                <a16:creationId xmlns:a16="http://schemas.microsoft.com/office/drawing/2014/main" id="{C57AE4BB-8AE6-33FE-D135-38F0B61C2F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A0B05C-9A43-2A28-32CA-FAEC5A1D2428}"/>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3707672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C7A4-3652-1337-2621-0A9E9422FF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528EF89-6588-93FE-120C-C5E4597830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90D18-4728-B8F6-285D-C84BDAFAAE25}"/>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5" name="Footer Placeholder 4">
            <a:extLst>
              <a:ext uri="{FF2B5EF4-FFF2-40B4-BE49-F238E27FC236}">
                <a16:creationId xmlns:a16="http://schemas.microsoft.com/office/drawing/2014/main" id="{9715198A-F4EC-FDF4-4598-0901DF29B4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34C589-26F0-A5D8-46F7-4BAEEBE11BB3}"/>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598707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66105-7DD0-5572-417D-7FF48796862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C218FF9-E540-B1B5-78D3-EF97C3C505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2C21AE-E23B-5FE3-4536-5A68F7EF2C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CA8B1AC-0D7C-3043-100E-7FDADB41FFA8}"/>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6" name="Footer Placeholder 5">
            <a:extLst>
              <a:ext uri="{FF2B5EF4-FFF2-40B4-BE49-F238E27FC236}">
                <a16:creationId xmlns:a16="http://schemas.microsoft.com/office/drawing/2014/main" id="{B4531229-E549-16B8-16F6-D8D8CD2A06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9AB87C-78C8-833F-6558-AA7EE49A0147}"/>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80225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C31F5-B7F3-B491-AD63-455A402ACCE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00A5E89-3D93-FD59-718C-4F50CD730D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DA2F00-61B3-774D-7F6F-0C2DA2936F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6389A5C-1D9E-DE4B-CAE6-6A54D43379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9DB01C-B640-C739-671D-DDD7C24C89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0FA159-256E-1968-A973-7059A5EA7A86}"/>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8" name="Footer Placeholder 7">
            <a:extLst>
              <a:ext uri="{FF2B5EF4-FFF2-40B4-BE49-F238E27FC236}">
                <a16:creationId xmlns:a16="http://schemas.microsoft.com/office/drawing/2014/main" id="{C061AE3C-6B6B-B118-29D8-1FD8A737F51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F18320-BF67-59EA-0241-3B3D513636A6}"/>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3324740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DC848-6DDA-5D30-A323-762F9A830B6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0D399CA-9993-6542-9C9F-23BC60ABE9B7}"/>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4" name="Footer Placeholder 3">
            <a:extLst>
              <a:ext uri="{FF2B5EF4-FFF2-40B4-BE49-F238E27FC236}">
                <a16:creationId xmlns:a16="http://schemas.microsoft.com/office/drawing/2014/main" id="{EA87D5D2-1C43-05BF-607D-47F6EF98703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8F2838-78CD-E484-5DE1-535F85991F15}"/>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1602708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1E4EA5-3B4F-5CFC-17DB-DA3801CF2DD4}"/>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3" name="Footer Placeholder 2">
            <a:extLst>
              <a:ext uri="{FF2B5EF4-FFF2-40B4-BE49-F238E27FC236}">
                <a16:creationId xmlns:a16="http://schemas.microsoft.com/office/drawing/2014/main" id="{9E04523E-D765-CF72-988F-A16448FCA1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C349F9B-42BA-8330-7220-147E5ED4B53C}"/>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3594540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C21B0-E489-1AA7-CB3C-670838877F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294228F-C9C4-12E0-412A-8799CE8D10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0058749-2753-3523-DCB5-0FCBC196FE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7DD8A6-FE3B-40A0-7B08-0A41BBFB92AF}"/>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6" name="Footer Placeholder 5">
            <a:extLst>
              <a:ext uri="{FF2B5EF4-FFF2-40B4-BE49-F238E27FC236}">
                <a16:creationId xmlns:a16="http://schemas.microsoft.com/office/drawing/2014/main" id="{09DA011A-C63E-7F74-EAA8-179FF51169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0CD65A-D28C-119E-7CA3-DCD36C4A2FAD}"/>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996881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43FA0-9989-E8A9-AFC1-EC41FD21C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44C9BC3-F5F3-EF00-45BD-D5CB148ED5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24EA7A-4131-3B59-7D4A-0602FACB3F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BA6F53-5E19-41FC-893E-596CEA64064A}"/>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6" name="Footer Placeholder 5">
            <a:extLst>
              <a:ext uri="{FF2B5EF4-FFF2-40B4-BE49-F238E27FC236}">
                <a16:creationId xmlns:a16="http://schemas.microsoft.com/office/drawing/2014/main" id="{EE390C5B-EAD7-F605-8EA6-8A1C1FD0F7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C42758-DF0F-E970-8BB9-BE304BBB96E8}"/>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1606156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FD84D-CA39-5645-8FD2-84ECE78B72D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D15AB7E-399C-620F-E148-214AE001A1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295A58-1A05-AE7E-DF3B-F0C1A6F6180C}"/>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5" name="Footer Placeholder 4">
            <a:extLst>
              <a:ext uri="{FF2B5EF4-FFF2-40B4-BE49-F238E27FC236}">
                <a16:creationId xmlns:a16="http://schemas.microsoft.com/office/drawing/2014/main" id="{4C4087E0-EAB5-C681-E50C-C47903BA4D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2BA254-C27A-A1CD-DB69-C962B95A0A49}"/>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3070887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1E669-5986-300F-F9FD-EA7BF19755B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CB88C12-D9AD-86EC-B79F-AC6427BC96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5DBB1-D9CA-781F-D288-219836EEEDAF}"/>
              </a:ext>
            </a:extLst>
          </p:cNvPr>
          <p:cNvSpPr>
            <a:spLocks noGrp="1"/>
          </p:cNvSpPr>
          <p:nvPr>
            <p:ph type="dt" sz="half" idx="10"/>
          </p:nvPr>
        </p:nvSpPr>
        <p:spPr/>
        <p:txBody>
          <a:bodyPr/>
          <a:lstStyle/>
          <a:p>
            <a:fld id="{5423EE82-1EED-4254-B120-B4241B9D3420}" type="datetimeFigureOut">
              <a:rPr lang="en-US" smtClean="0"/>
              <a:pPr/>
              <a:t>11/7/2024</a:t>
            </a:fld>
            <a:endParaRPr lang="en-US"/>
          </a:p>
        </p:txBody>
      </p:sp>
      <p:sp>
        <p:nvSpPr>
          <p:cNvPr id="5" name="Footer Placeholder 4">
            <a:extLst>
              <a:ext uri="{FF2B5EF4-FFF2-40B4-BE49-F238E27FC236}">
                <a16:creationId xmlns:a16="http://schemas.microsoft.com/office/drawing/2014/main" id="{71B3CF9F-D28C-867A-19C2-05E4CF98FA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E5A088-3038-0F32-CD9D-C10EE7D72BF5}"/>
              </a:ext>
            </a:extLst>
          </p:cNvPr>
          <p:cNvSpPr>
            <a:spLocks noGrp="1"/>
          </p:cNvSpPr>
          <p:nvPr>
            <p:ph type="sldNum" sz="quarter" idx="12"/>
          </p:nvPr>
        </p:nvSpPr>
        <p:spPr/>
        <p:txBody>
          <a:bodyPr/>
          <a:lstStyle/>
          <a:p>
            <a:fld id="{C3D446C2-836F-4881-82E5-4E211FBF0D7A}" type="slidenum">
              <a:rPr lang="en-US" smtClean="0"/>
              <a:pPr/>
              <a:t>‹#›</a:t>
            </a:fld>
            <a:endParaRPr lang="en-US"/>
          </a:p>
        </p:txBody>
      </p:sp>
    </p:spTree>
    <p:extLst>
      <p:ext uri="{BB962C8B-B14F-4D97-AF65-F5344CB8AC3E}">
        <p14:creationId xmlns:p14="http://schemas.microsoft.com/office/powerpoint/2010/main" val="2153443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091CD7-CF9A-3AEF-FC20-4AA0AFB080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044B5B-BBF3-008D-33C9-B7A93687FD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2F503E-676C-6FBF-08F3-C8D5EC522B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23EE82-1EED-4254-B120-B4241B9D3420}" type="datetimeFigureOut">
              <a:rPr lang="en-US" smtClean="0"/>
              <a:pPr/>
              <a:t>11/7/2024</a:t>
            </a:fld>
            <a:endParaRPr lang="en-US"/>
          </a:p>
        </p:txBody>
      </p:sp>
      <p:sp>
        <p:nvSpPr>
          <p:cNvPr id="5" name="Footer Placeholder 4">
            <a:extLst>
              <a:ext uri="{FF2B5EF4-FFF2-40B4-BE49-F238E27FC236}">
                <a16:creationId xmlns:a16="http://schemas.microsoft.com/office/drawing/2014/main" id="{8FA400D1-E3FB-C9D1-A8A1-3061E998D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BAB4FC-1031-9C85-A2CF-C95C51940B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D446C2-836F-4881-82E5-4E211FBF0D7A}" type="slidenum">
              <a:rPr lang="en-US" smtClean="0"/>
              <a:pPr/>
              <a:t>‹#›</a:t>
            </a:fld>
            <a:endParaRPr lang="en-US"/>
          </a:p>
        </p:txBody>
      </p:sp>
    </p:spTree>
    <p:extLst>
      <p:ext uri="{BB962C8B-B14F-4D97-AF65-F5344CB8AC3E}">
        <p14:creationId xmlns:p14="http://schemas.microsoft.com/office/powerpoint/2010/main" val="6552973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hyperlink" Target="https://pxhere.com/en/photo/1517395" TargetMode="Externa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microsoft.com/office/2007/relationships/hdphoto" Target="../media/hdphoto1.wdp"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phoenixajournal.wordpress.com/2012/02/23/thank-you/" TargetMode="External" /><Relationship Id="rId2" Type="http://schemas.openxmlformats.org/officeDocument/2006/relationships/image" Target="../media/image16.jpe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BD2DD0E-AFE0-7F0A-CCE7-E2F5EF73073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E7CA3C32-6121-AB93-EF6D-3693D3FB23A5}"/>
              </a:ext>
            </a:extLst>
          </p:cNvPr>
          <p:cNvSpPr txBox="1"/>
          <p:nvPr/>
        </p:nvSpPr>
        <p:spPr>
          <a:xfrm>
            <a:off x="1278194" y="2705725"/>
            <a:ext cx="9635612" cy="1446550"/>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Sustainability within the Hotel and</a:t>
            </a:r>
          </a:p>
          <a:p>
            <a:pPr algn="ctr"/>
            <a:r>
              <a:rPr lang="en-US" sz="4400" b="1" dirty="0">
                <a:solidFill>
                  <a:schemeClr val="bg1"/>
                </a:solidFill>
                <a:latin typeface="Times New Roman" panose="02020603050405020304" pitchFamily="18" charset="0"/>
                <a:cs typeface="Times New Roman" panose="02020603050405020304" pitchFamily="18" charset="0"/>
              </a:rPr>
              <a:t>Hospitality Sector</a:t>
            </a:r>
          </a:p>
        </p:txBody>
      </p:sp>
      <p:sp>
        <p:nvSpPr>
          <p:cNvPr id="9" name="TextBox 8">
            <a:extLst>
              <a:ext uri="{FF2B5EF4-FFF2-40B4-BE49-F238E27FC236}">
                <a16:creationId xmlns:a16="http://schemas.microsoft.com/office/drawing/2014/main" id="{98AFDC6F-1CF5-2941-2350-2D4517114C72}"/>
              </a:ext>
            </a:extLst>
          </p:cNvPr>
          <p:cNvSpPr txBox="1"/>
          <p:nvPr/>
        </p:nvSpPr>
        <p:spPr>
          <a:xfrm>
            <a:off x="855407" y="5230762"/>
            <a:ext cx="3283974" cy="830997"/>
          </a:xfrm>
          <a:prstGeom prst="rect">
            <a:avLst/>
          </a:prstGeom>
          <a:noFill/>
        </p:spPr>
        <p:txBody>
          <a:bodyPr wrap="square" rtlCol="0">
            <a:spAutoFit/>
          </a:bodyPr>
          <a:lstStyle/>
          <a:p>
            <a:r>
              <a:rPr lang="en-US" sz="2400" b="1" dirty="0">
                <a:solidFill>
                  <a:schemeClr val="bg1"/>
                </a:solidFill>
                <a:latin typeface="Times New Roman" panose="02020603050405020304" pitchFamily="18" charset="0"/>
                <a:cs typeface="Times New Roman" panose="02020603050405020304" pitchFamily="18" charset="0"/>
              </a:rPr>
              <a:t>Student ID: 2120533</a:t>
            </a:r>
          </a:p>
          <a:p>
            <a:r>
              <a:rPr lang="en-US" sz="2400" b="1" dirty="0">
                <a:solidFill>
                  <a:schemeClr val="bg1"/>
                </a:solidFill>
                <a:latin typeface="Times New Roman" panose="02020603050405020304" pitchFamily="18" charset="0"/>
                <a:cs typeface="Times New Roman" panose="02020603050405020304" pitchFamily="18" charset="0"/>
              </a:rPr>
              <a:t>Date: 07-11-24</a:t>
            </a:r>
          </a:p>
        </p:txBody>
      </p:sp>
    </p:spTree>
    <p:extLst>
      <p:ext uri="{BB962C8B-B14F-4D97-AF65-F5344CB8AC3E}">
        <p14:creationId xmlns:p14="http://schemas.microsoft.com/office/powerpoint/2010/main" val="3310992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378F-269B-0D23-EABA-7A88F97195A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 </a:t>
            </a:r>
          </a:p>
        </p:txBody>
      </p:sp>
      <p:sp>
        <p:nvSpPr>
          <p:cNvPr id="8" name="Content Placeholder 7">
            <a:extLst>
              <a:ext uri="{FF2B5EF4-FFF2-40B4-BE49-F238E27FC236}">
                <a16:creationId xmlns:a16="http://schemas.microsoft.com/office/drawing/2014/main" id="{B76E57CF-FA41-A6EA-9325-ACCDF75FCED9}"/>
              </a:ext>
            </a:extLst>
          </p:cNvPr>
          <p:cNvSpPr>
            <a:spLocks noGrp="1"/>
          </p:cNvSpPr>
          <p:nvPr>
            <p:ph idx="1"/>
          </p:nvPr>
        </p:nvSpPr>
        <p:spPr>
          <a:xfrm>
            <a:off x="476249" y="1690689"/>
            <a:ext cx="5747263" cy="4421636"/>
          </a:xfrm>
        </p:spPr>
        <p:txBody>
          <a:bodyPr>
            <a:normAutofit/>
          </a:bodyPr>
          <a:lstStyle/>
          <a:p>
            <a:pPr marL="342900" marR="0" lvl="0" indent="-342900" algn="just">
              <a:lnSpc>
                <a:spcPct val="200000"/>
              </a:lnSpc>
              <a:buFont typeface="Wingdings" panose="05000000000000000000" pitchFamily="2"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Sustainability as a key trend Integration of sustainability as a trend.</a:t>
            </a:r>
          </a:p>
          <a:p>
            <a:pPr marL="342900" marR="0" lvl="0" indent="-342900" algn="just">
              <a:lnSpc>
                <a:spcPct val="200000"/>
              </a:lnSpc>
              <a:buFont typeface="Wingdings" panose="05000000000000000000" pitchFamily="2"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is the policies prompted by compliance and consumers’ need as well as the environment.</a:t>
            </a:r>
          </a:p>
          <a:p>
            <a:pPr marL="342900" marR="0" lvl="0" indent="-342900" algn="just">
              <a:lnSpc>
                <a:spcPct val="200000"/>
              </a:lnSpc>
              <a:spcAft>
                <a:spcPts val="800"/>
              </a:spcAft>
              <a:buFont typeface="Wingdings" panose="05000000000000000000" pitchFamily="2"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High consumptions of resources, processing, and manufacturing accompanied by high emissions of waste.</a:t>
            </a:r>
          </a:p>
        </p:txBody>
      </p:sp>
      <p:pic>
        <p:nvPicPr>
          <p:cNvPr id="3" name="Picture 2">
            <a:extLst>
              <a:ext uri="{FF2B5EF4-FFF2-40B4-BE49-F238E27FC236}">
                <a16:creationId xmlns:a16="http://schemas.microsoft.com/office/drawing/2014/main" id="{F36BFAF8-42F7-B59C-4B26-24BC1519EB5A}"/>
              </a:ext>
            </a:extLst>
          </p:cNvPr>
          <p:cNvPicPr>
            <a:picLocks noChangeAspect="1"/>
          </p:cNvPicPr>
          <p:nvPr/>
        </p:nvPicPr>
        <p:blipFill>
          <a:blip r:embed="rId3"/>
          <a:stretch>
            <a:fillRect/>
          </a:stretch>
        </p:blipFill>
        <p:spPr>
          <a:xfrm>
            <a:off x="6795166" y="546459"/>
            <a:ext cx="5130287" cy="5104201"/>
          </a:xfrm>
          <a:prstGeom prst="rect">
            <a:avLst/>
          </a:prstGeom>
        </p:spPr>
      </p:pic>
      <p:sp>
        <p:nvSpPr>
          <p:cNvPr id="4" name="TextBox 3">
            <a:extLst>
              <a:ext uri="{FF2B5EF4-FFF2-40B4-BE49-F238E27FC236}">
                <a16:creationId xmlns:a16="http://schemas.microsoft.com/office/drawing/2014/main" id="{C3D936B6-8825-D240-3B10-7F7ABA0EFFFA}"/>
              </a:ext>
            </a:extLst>
          </p:cNvPr>
          <p:cNvSpPr txBox="1"/>
          <p:nvPr/>
        </p:nvSpPr>
        <p:spPr>
          <a:xfrm>
            <a:off x="8082117" y="5650660"/>
            <a:ext cx="2556387" cy="461665"/>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Waste Management</a:t>
            </a:r>
          </a:p>
          <a:p>
            <a:pPr algn="ctr"/>
            <a:r>
              <a:rPr lang="en-US" sz="1200" dirty="0">
                <a:latin typeface="Times New Roman" panose="02020603050405020304" pitchFamily="18" charset="0"/>
                <a:cs typeface="Times New Roman" panose="02020603050405020304" pitchFamily="18" charset="0"/>
              </a:rPr>
              <a:t>Source: Google.com</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40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5B2059-4663-4FF4-76B2-CC6DA0A99283}"/>
              </a:ext>
            </a:extLst>
          </p:cNvPr>
          <p:cNvPicPr>
            <a:picLocks noChangeAspect="1"/>
          </p:cNvPicPr>
          <p:nvPr/>
        </p:nvPicPr>
        <p:blipFill>
          <a:blip r:embed="rId3">
            <a:alphaModFix amt="50000"/>
          </a:blip>
          <a:srcRect t="4944" r="-82" b="4307"/>
          <a:stretch/>
        </p:blipFill>
        <p:spPr>
          <a:xfrm>
            <a:off x="88490" y="0"/>
            <a:ext cx="12024852" cy="6858000"/>
          </a:xfrm>
          <a:prstGeom prst="rect">
            <a:avLst/>
          </a:prstGeom>
        </p:spPr>
      </p:pic>
      <p:sp>
        <p:nvSpPr>
          <p:cNvPr id="2" name="Title 1">
            <a:extLst>
              <a:ext uri="{FF2B5EF4-FFF2-40B4-BE49-F238E27FC236}">
                <a16:creationId xmlns:a16="http://schemas.microsoft.com/office/drawing/2014/main" id="{E7E40751-AD88-C434-B4EC-2236490499A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Why Sustainability Matters in Hospitality</a:t>
            </a:r>
          </a:p>
        </p:txBody>
      </p:sp>
      <p:sp>
        <p:nvSpPr>
          <p:cNvPr id="9" name="Rectangle 2">
            <a:extLst>
              <a:ext uri="{FF2B5EF4-FFF2-40B4-BE49-F238E27FC236}">
                <a16:creationId xmlns:a16="http://schemas.microsoft.com/office/drawing/2014/main" id="{B96257AC-9F71-24DB-2B04-C37BCC5E9FC2}"/>
              </a:ext>
            </a:extLst>
          </p:cNvPr>
          <p:cNvSpPr>
            <a:spLocks noGrp="1" noChangeArrowheads="1"/>
          </p:cNvSpPr>
          <p:nvPr>
            <p:ph idx="1"/>
          </p:nvPr>
        </p:nvSpPr>
        <p:spPr bwMode="auto">
          <a:xfrm>
            <a:off x="1682496" y="2665734"/>
            <a:ext cx="9960864" cy="245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a:lnSpc>
                <a:spcPct val="200000"/>
              </a:lnSpc>
              <a:spcAft>
                <a:spcPts val="800"/>
              </a:spcAft>
              <a:buFont typeface="Wingdings" panose="05000000000000000000" pitchFamily="2" charset="2"/>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Benefits: Promotes a positive brand image of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decreases cost, and helps the firm meet sustainability goals at the global level.</a:t>
            </a:r>
          </a:p>
          <a:p>
            <a:pPr marL="342900" marR="0" lvl="0" indent="-342900" algn="just">
              <a:lnSpc>
                <a:spcPct val="200000"/>
              </a:lnSpc>
              <a:spcAft>
                <a:spcPts val="800"/>
              </a:spcAft>
              <a:buFont typeface="Wingdings" panose="05000000000000000000" pitchFamily="2" charset="2"/>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Sustainability is well-received by environmentally-sensitive travelers, and stakeholders, especially investors. </a:t>
            </a:r>
          </a:p>
        </p:txBody>
      </p:sp>
    </p:spTree>
    <p:extLst>
      <p:ext uri="{BB962C8B-B14F-4D97-AF65-F5344CB8AC3E}">
        <p14:creationId xmlns:p14="http://schemas.microsoft.com/office/powerpoint/2010/main" val="1879968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AF282C-7C2D-8978-8BFF-7C94FF0311E1}"/>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colorTemperature colorTemp="11200"/>
                    </a14:imgEffect>
                  </a14:imgLayer>
                </a14:imgProps>
              </a:ext>
            </a:extLst>
          </a:blip>
          <a:srcRect t="7063" b="7876"/>
          <a:stretch/>
        </p:blipFill>
        <p:spPr>
          <a:xfrm>
            <a:off x="0" y="0"/>
            <a:ext cx="12192000" cy="6858000"/>
          </a:xfrm>
          <a:prstGeom prst="rect">
            <a:avLst/>
          </a:prstGeom>
        </p:spPr>
      </p:pic>
      <p:sp>
        <p:nvSpPr>
          <p:cNvPr id="2" name="Title 1">
            <a:extLst>
              <a:ext uri="{FF2B5EF4-FFF2-40B4-BE49-F238E27FC236}">
                <a16:creationId xmlns:a16="http://schemas.microsoft.com/office/drawing/2014/main" id="{61EFAA54-11A1-8B35-E522-2A71917AA341}"/>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Literature Review - Focus Areas</a:t>
            </a:r>
          </a:p>
        </p:txBody>
      </p:sp>
      <p:sp>
        <p:nvSpPr>
          <p:cNvPr id="8" name="Rectangle 1">
            <a:extLst>
              <a:ext uri="{FF2B5EF4-FFF2-40B4-BE49-F238E27FC236}">
                <a16:creationId xmlns:a16="http://schemas.microsoft.com/office/drawing/2014/main" id="{4A6081C4-A35E-CB42-A76C-7B996FE44F8D}"/>
              </a:ext>
            </a:extLst>
          </p:cNvPr>
          <p:cNvSpPr>
            <a:spLocks noGrp="1" noChangeArrowheads="1"/>
          </p:cNvSpPr>
          <p:nvPr>
            <p:ph idx="1"/>
          </p:nvPr>
        </p:nvSpPr>
        <p:spPr bwMode="auto">
          <a:xfrm>
            <a:off x="838200" y="2401163"/>
            <a:ext cx="9839632" cy="16684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Arial" panose="020B0604020202020204" pitchFamily="34" charset="0"/>
              </a:rPr>
              <a:t>Key focus areas: </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Arial" panose="020B0604020202020204" pitchFamily="34" charset="0"/>
              </a:rPr>
              <a:t>Decreasing carbon, waste disposal, energy utilization</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Arial" panose="020B0604020202020204" pitchFamily="34" charset="0"/>
              </a:rPr>
              <a:t>All the focus areas affect operation and also the image the organization depicts to the public. </a:t>
            </a:r>
          </a:p>
        </p:txBody>
      </p:sp>
    </p:spTree>
    <p:extLst>
      <p:ext uri="{BB962C8B-B14F-4D97-AF65-F5344CB8AC3E}">
        <p14:creationId xmlns:p14="http://schemas.microsoft.com/office/powerpoint/2010/main" val="1712974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10B58-4466-2B36-9F02-D85A25060981}"/>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Carbon Reduction Efforts</a:t>
            </a:r>
          </a:p>
        </p:txBody>
      </p:sp>
      <p:sp>
        <p:nvSpPr>
          <p:cNvPr id="4" name="Rectangle 1">
            <a:extLst>
              <a:ext uri="{FF2B5EF4-FFF2-40B4-BE49-F238E27FC236}">
                <a16:creationId xmlns:a16="http://schemas.microsoft.com/office/drawing/2014/main" id="{DFC6D2F2-E720-87BF-7EB5-EA98AE1919F0}"/>
              </a:ext>
            </a:extLst>
          </p:cNvPr>
          <p:cNvSpPr>
            <a:spLocks noGrp="1" noChangeArrowheads="1"/>
          </p:cNvSpPr>
          <p:nvPr>
            <p:ph idx="1"/>
          </p:nvPr>
        </p:nvSpPr>
        <p:spPr bwMode="auto">
          <a:xfrm>
            <a:off x="730045" y="1924669"/>
            <a:ext cx="6762136" cy="2777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High use of energy in heating, cooling and lighting.</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Carbon-neutral technologies: for example, solar panels, Geo-thermal systems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20-30% emission reduction are reported with solar power generation using panels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Karvounidi</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et al, 2024). </a:t>
            </a:r>
          </a:p>
        </p:txBody>
      </p:sp>
      <p:pic>
        <p:nvPicPr>
          <p:cNvPr id="3" name="Picture 2">
            <a:extLst>
              <a:ext uri="{FF2B5EF4-FFF2-40B4-BE49-F238E27FC236}">
                <a16:creationId xmlns:a16="http://schemas.microsoft.com/office/drawing/2014/main" id="{119BD3AF-A662-798E-CD93-7143B2805F53}"/>
              </a:ext>
            </a:extLst>
          </p:cNvPr>
          <p:cNvPicPr>
            <a:picLocks noChangeAspect="1"/>
          </p:cNvPicPr>
          <p:nvPr/>
        </p:nvPicPr>
        <p:blipFill>
          <a:blip r:embed="rId3"/>
          <a:stretch>
            <a:fillRect/>
          </a:stretch>
        </p:blipFill>
        <p:spPr>
          <a:xfrm>
            <a:off x="7492181" y="1179299"/>
            <a:ext cx="4333566" cy="4333566"/>
          </a:xfrm>
          <a:prstGeom prst="rect">
            <a:avLst/>
          </a:prstGeom>
        </p:spPr>
      </p:pic>
      <p:sp>
        <p:nvSpPr>
          <p:cNvPr id="5" name="TextBox 4">
            <a:extLst>
              <a:ext uri="{FF2B5EF4-FFF2-40B4-BE49-F238E27FC236}">
                <a16:creationId xmlns:a16="http://schemas.microsoft.com/office/drawing/2014/main" id="{F20600A6-B2CD-9BD4-B21B-A7F3962FBFE2}"/>
              </a:ext>
            </a:extLst>
          </p:cNvPr>
          <p:cNvSpPr txBox="1"/>
          <p:nvPr/>
        </p:nvSpPr>
        <p:spPr>
          <a:xfrm>
            <a:off x="8586010" y="5251255"/>
            <a:ext cx="2145908" cy="523220"/>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Reducing Carbon Footprint</a:t>
            </a: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Source: LinkedIn</a:t>
            </a:r>
          </a:p>
        </p:txBody>
      </p:sp>
    </p:spTree>
    <p:extLst>
      <p:ext uri="{BB962C8B-B14F-4D97-AF65-F5344CB8AC3E}">
        <p14:creationId xmlns:p14="http://schemas.microsoft.com/office/powerpoint/2010/main" val="218512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D6F6B8-4AAA-87FA-16B4-EF04D79B0D91}"/>
              </a:ext>
            </a:extLst>
          </p:cNvPr>
          <p:cNvPicPr>
            <a:picLocks noChangeAspect="1"/>
          </p:cNvPicPr>
          <p:nvPr/>
        </p:nvPicPr>
        <p:blipFill>
          <a:blip r:embed="rId3">
            <a:duotone>
              <a:schemeClr val="accent5">
                <a:shade val="45000"/>
                <a:satMod val="135000"/>
              </a:schemeClr>
              <a:prstClr val="white"/>
            </a:duotone>
          </a:blip>
          <a:stretch>
            <a:fillRect/>
          </a:stretch>
        </p:blipFill>
        <p:spPr>
          <a:xfrm>
            <a:off x="88392" y="91440"/>
            <a:ext cx="12015216" cy="6675120"/>
          </a:xfrm>
          <a:prstGeom prst="rect">
            <a:avLst/>
          </a:prstGeom>
        </p:spPr>
      </p:pic>
      <p:sp>
        <p:nvSpPr>
          <p:cNvPr id="2" name="Title 1">
            <a:extLst>
              <a:ext uri="{FF2B5EF4-FFF2-40B4-BE49-F238E27FC236}">
                <a16:creationId xmlns:a16="http://schemas.microsoft.com/office/drawing/2014/main" id="{B949C771-0431-ECD4-AA74-935AB149DF5C}"/>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Challenges of Carbon Reduction</a:t>
            </a:r>
          </a:p>
        </p:txBody>
      </p:sp>
      <p:sp>
        <p:nvSpPr>
          <p:cNvPr id="4" name="Rectangle 1">
            <a:extLst>
              <a:ext uri="{FF2B5EF4-FFF2-40B4-BE49-F238E27FC236}">
                <a16:creationId xmlns:a16="http://schemas.microsoft.com/office/drawing/2014/main" id="{66C00388-6DC7-45C5-A597-9F9F9EE4F32E}"/>
              </a:ext>
            </a:extLst>
          </p:cNvPr>
          <p:cNvSpPr>
            <a:spLocks noGrp="1" noChangeArrowheads="1"/>
          </p:cNvSpPr>
          <p:nvPr>
            <p:ph idx="1"/>
          </p:nvPr>
        </p:nvSpPr>
        <p:spPr bwMode="auto">
          <a:xfrm>
            <a:off x="749711" y="1837271"/>
            <a:ext cx="10320626" cy="2223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Barriers in renewable technology adoption via high costs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Small and especially independently owned hotels are at risk of financial constraints; therefore, large hotels can control expenses.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Alternatives: Carbon-offset programs </a:t>
            </a:r>
          </a:p>
        </p:txBody>
      </p:sp>
    </p:spTree>
    <p:extLst>
      <p:ext uri="{BB962C8B-B14F-4D97-AF65-F5344CB8AC3E}">
        <p14:creationId xmlns:p14="http://schemas.microsoft.com/office/powerpoint/2010/main" val="1753528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4BA4-FF14-7A70-D555-DB43E5AEAB9C}"/>
              </a:ext>
            </a:extLst>
          </p:cNvPr>
          <p:cNvSpPr>
            <a:spLocks noGrp="1"/>
          </p:cNvSpPr>
          <p:nvPr>
            <p:ph type="title"/>
          </p:nvPr>
        </p:nvSpPr>
        <p:spPr/>
        <p:txBody>
          <a:bodyPr/>
          <a:lstStyle/>
          <a:p>
            <a:r>
              <a:rPr lang="en-US" b="1" dirty="0"/>
              <a:t>Waste Management Initiatives</a:t>
            </a:r>
            <a:br>
              <a:rPr lang="en-US" b="1" dirty="0"/>
            </a:br>
            <a:endParaRPr lang="en-US" dirty="0"/>
          </a:p>
        </p:txBody>
      </p:sp>
      <p:sp>
        <p:nvSpPr>
          <p:cNvPr id="4" name="Rectangle 1">
            <a:extLst>
              <a:ext uri="{FF2B5EF4-FFF2-40B4-BE49-F238E27FC236}">
                <a16:creationId xmlns:a16="http://schemas.microsoft.com/office/drawing/2014/main" id="{1EC35A9E-0757-E415-DC41-DD787FF2BB11}"/>
              </a:ext>
            </a:extLst>
          </p:cNvPr>
          <p:cNvSpPr>
            <a:spLocks noGrp="1" noChangeArrowheads="1"/>
          </p:cNvSpPr>
          <p:nvPr>
            <p:ph idx="1"/>
          </p:nvPr>
        </p:nvSpPr>
        <p:spPr bwMode="auto">
          <a:xfrm>
            <a:off x="582561" y="1703443"/>
            <a:ext cx="6663813" cy="2777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Circular economy strategies: Reduce, Recycle, Reuse</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Organic waste disposal, products made of biodegradable material, packaging that is eco friendly</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Around 30-50% of waste generated can be reduced through the adoption of circular economy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Möslinger</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et al., 2023) </a:t>
            </a:r>
          </a:p>
        </p:txBody>
      </p:sp>
      <p:pic>
        <p:nvPicPr>
          <p:cNvPr id="3" name="Picture 2">
            <a:extLst>
              <a:ext uri="{FF2B5EF4-FFF2-40B4-BE49-F238E27FC236}">
                <a16:creationId xmlns:a16="http://schemas.microsoft.com/office/drawing/2014/main" id="{8F1ACA4A-3252-A96E-4850-F454929E502A}"/>
              </a:ext>
            </a:extLst>
          </p:cNvPr>
          <p:cNvPicPr>
            <a:picLocks noChangeAspect="1"/>
          </p:cNvPicPr>
          <p:nvPr/>
        </p:nvPicPr>
        <p:blipFill>
          <a:blip r:embed="rId3"/>
          <a:stretch>
            <a:fillRect/>
          </a:stretch>
        </p:blipFill>
        <p:spPr>
          <a:xfrm>
            <a:off x="7246374" y="1230984"/>
            <a:ext cx="4469649" cy="4396031"/>
          </a:xfrm>
          <a:prstGeom prst="rect">
            <a:avLst/>
          </a:prstGeom>
        </p:spPr>
      </p:pic>
      <p:sp>
        <p:nvSpPr>
          <p:cNvPr id="5" name="TextBox 4">
            <a:extLst>
              <a:ext uri="{FF2B5EF4-FFF2-40B4-BE49-F238E27FC236}">
                <a16:creationId xmlns:a16="http://schemas.microsoft.com/office/drawing/2014/main" id="{48F4EEA5-018C-9544-607F-922F7ECD91EC}"/>
              </a:ext>
            </a:extLst>
          </p:cNvPr>
          <p:cNvSpPr txBox="1"/>
          <p:nvPr/>
        </p:nvSpPr>
        <p:spPr>
          <a:xfrm>
            <a:off x="8297187" y="5771535"/>
            <a:ext cx="2368021" cy="523220"/>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Waste Management Initiatives</a:t>
            </a: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Source: Researchgate.com</a:t>
            </a:r>
          </a:p>
        </p:txBody>
      </p:sp>
    </p:spTree>
    <p:extLst>
      <p:ext uri="{BB962C8B-B14F-4D97-AF65-F5344CB8AC3E}">
        <p14:creationId xmlns:p14="http://schemas.microsoft.com/office/powerpoint/2010/main" val="3248432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FAEB70-8DE1-2B2B-DAC1-BA0DCECDF3C7}"/>
              </a:ext>
            </a:extLst>
          </p:cNvPr>
          <p:cNvPicPr>
            <a:picLocks noChangeAspect="1"/>
          </p:cNvPicPr>
          <p:nvPr/>
        </p:nvPicPr>
        <p:blipFill>
          <a:blip r:embed="rId3">
            <a:alphaModFix amt="70000"/>
          </a:blip>
          <a:srcRect b="14773"/>
          <a:stretch/>
        </p:blipFill>
        <p:spPr>
          <a:xfrm>
            <a:off x="62140" y="0"/>
            <a:ext cx="12067719" cy="6858000"/>
          </a:xfrm>
          <a:prstGeom prst="rect">
            <a:avLst/>
          </a:prstGeom>
        </p:spPr>
      </p:pic>
      <p:sp>
        <p:nvSpPr>
          <p:cNvPr id="2" name="Title 1">
            <a:extLst>
              <a:ext uri="{FF2B5EF4-FFF2-40B4-BE49-F238E27FC236}">
                <a16:creationId xmlns:a16="http://schemas.microsoft.com/office/drawing/2014/main" id="{3628AF71-6AC5-3A75-16C5-154E0E4F74A7}"/>
              </a:ext>
            </a:extLst>
          </p:cNvPr>
          <p:cNvSpPr>
            <a:spLocks noGrp="1"/>
          </p:cNvSpPr>
          <p:nvPr>
            <p:ph type="title"/>
          </p:nvPr>
        </p:nvSpPr>
        <p:spPr/>
        <p:txBody>
          <a:bodyPr/>
          <a:lstStyle/>
          <a:p>
            <a:r>
              <a:rPr lang="en-US" dirty="0"/>
              <a:t>Challenges in Waste Management</a:t>
            </a:r>
          </a:p>
        </p:txBody>
      </p:sp>
      <p:sp>
        <p:nvSpPr>
          <p:cNvPr id="4" name="Rectangle 1">
            <a:extLst>
              <a:ext uri="{FF2B5EF4-FFF2-40B4-BE49-F238E27FC236}">
                <a16:creationId xmlns:a16="http://schemas.microsoft.com/office/drawing/2014/main" id="{58E040AF-8D77-13ED-C929-1476781CD46F}"/>
              </a:ext>
            </a:extLst>
          </p:cNvPr>
          <p:cNvSpPr>
            <a:spLocks noGrp="1" noChangeArrowheads="1"/>
          </p:cNvSpPr>
          <p:nvPr>
            <p:ph idx="1"/>
          </p:nvPr>
        </p:nvSpPr>
        <p:spPr bwMode="auto">
          <a:xfrm>
            <a:off x="838200" y="2251922"/>
            <a:ext cx="10174580" cy="1669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Legal issues and compliance expenditure</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Adherence to distinct local practices and laws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Hotels changing waste management strategies due to compliance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Makoondlall-Chadee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2024) </a:t>
            </a:r>
          </a:p>
        </p:txBody>
      </p:sp>
    </p:spTree>
    <p:extLst>
      <p:ext uri="{BB962C8B-B14F-4D97-AF65-F5344CB8AC3E}">
        <p14:creationId xmlns:p14="http://schemas.microsoft.com/office/powerpoint/2010/main" val="2588526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3EF2C2-5C82-0499-BBB3-49E9FED469C6}"/>
              </a:ext>
            </a:extLst>
          </p:cNvPr>
          <p:cNvPicPr>
            <a:picLocks noChangeAspect="1"/>
          </p:cNvPicPr>
          <p:nvPr/>
        </p:nvPicPr>
        <p:blipFill>
          <a:blip r:embed="rId3">
            <a:alphaModFix amt="50000"/>
          </a:blip>
          <a:srcRect b="19848"/>
          <a:stretch/>
        </p:blipFill>
        <p:spPr>
          <a:xfrm>
            <a:off x="60960" y="0"/>
            <a:ext cx="12070080" cy="6858000"/>
          </a:xfrm>
          <a:prstGeom prst="rect">
            <a:avLst/>
          </a:prstGeom>
        </p:spPr>
      </p:pic>
      <p:sp>
        <p:nvSpPr>
          <p:cNvPr id="2" name="Title 1">
            <a:extLst>
              <a:ext uri="{FF2B5EF4-FFF2-40B4-BE49-F238E27FC236}">
                <a16:creationId xmlns:a16="http://schemas.microsoft.com/office/drawing/2014/main" id="{03D84B56-EDB9-F03E-AE37-121A16C9EA7C}"/>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Energy Efficiency Technologies</a:t>
            </a:r>
          </a:p>
        </p:txBody>
      </p:sp>
      <p:sp>
        <p:nvSpPr>
          <p:cNvPr id="4" name="Rectangle 1">
            <a:extLst>
              <a:ext uri="{FF2B5EF4-FFF2-40B4-BE49-F238E27FC236}">
                <a16:creationId xmlns:a16="http://schemas.microsoft.com/office/drawing/2014/main" id="{E0E9E17B-204A-1537-A115-8CC02287AB2A}"/>
              </a:ext>
            </a:extLst>
          </p:cNvPr>
          <p:cNvSpPr>
            <a:spLocks noGrp="1" noChangeArrowheads="1"/>
          </p:cNvSpPr>
          <p:nvPr>
            <p:ph idx="1"/>
          </p:nvPr>
        </p:nvSpPr>
        <p:spPr bwMode="auto">
          <a:xfrm>
            <a:off x="1044677" y="1879353"/>
            <a:ext cx="10102645" cy="2223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Integrating IoT and AI in energy management</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Heating and cooling control devices known as smart thermostats, devices that can detect the occupancy of a room and devices that can turn lights on and off automatically.</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Cut to lower efficiency by smart systems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Ponnaganti</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et al., 2023) </a:t>
            </a:r>
          </a:p>
        </p:txBody>
      </p:sp>
    </p:spTree>
    <p:extLst>
      <p:ext uri="{BB962C8B-B14F-4D97-AF65-F5344CB8AC3E}">
        <p14:creationId xmlns:p14="http://schemas.microsoft.com/office/powerpoint/2010/main" val="3177539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EC196-021D-F66D-05DD-2F55F86D4A31}"/>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PESTEL Analysis - Political Factors</a:t>
            </a:r>
          </a:p>
        </p:txBody>
      </p:sp>
      <p:sp>
        <p:nvSpPr>
          <p:cNvPr id="4" name="Rectangle 1">
            <a:extLst>
              <a:ext uri="{FF2B5EF4-FFF2-40B4-BE49-F238E27FC236}">
                <a16:creationId xmlns:a16="http://schemas.microsoft.com/office/drawing/2014/main" id="{2BC14D54-C51D-1B0D-444E-BECADC221BDE}"/>
              </a:ext>
            </a:extLst>
          </p:cNvPr>
          <p:cNvSpPr>
            <a:spLocks noGrp="1" noChangeArrowheads="1"/>
          </p:cNvSpPr>
          <p:nvPr>
            <p:ph idx="1"/>
          </p:nvPr>
        </p:nvSpPr>
        <p:spPr bwMode="auto">
          <a:xfrm>
            <a:off x="671053" y="1904280"/>
            <a:ext cx="5336458" cy="2223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Government regulations promoting sustainability</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They are tax credits, subsidies and green legislation.</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EU Green Deal and its implications for the European hotel industry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Kandpal</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2024) </a:t>
            </a:r>
          </a:p>
        </p:txBody>
      </p:sp>
      <p:pic>
        <p:nvPicPr>
          <p:cNvPr id="3" name="Picture 2">
            <a:extLst>
              <a:ext uri="{FF2B5EF4-FFF2-40B4-BE49-F238E27FC236}">
                <a16:creationId xmlns:a16="http://schemas.microsoft.com/office/drawing/2014/main" id="{2481974E-A766-1EE5-4735-1AEA8E32E2B4}"/>
              </a:ext>
            </a:extLst>
          </p:cNvPr>
          <p:cNvPicPr>
            <a:picLocks noChangeAspect="1"/>
          </p:cNvPicPr>
          <p:nvPr/>
        </p:nvPicPr>
        <p:blipFill>
          <a:blip r:embed="rId3"/>
          <a:stretch>
            <a:fillRect/>
          </a:stretch>
        </p:blipFill>
        <p:spPr>
          <a:xfrm>
            <a:off x="5683374" y="1690688"/>
            <a:ext cx="6508626" cy="3283975"/>
          </a:xfrm>
          <a:prstGeom prst="rect">
            <a:avLst/>
          </a:prstGeom>
        </p:spPr>
      </p:pic>
      <p:sp>
        <p:nvSpPr>
          <p:cNvPr id="6" name="TextBox 5">
            <a:extLst>
              <a:ext uri="{FF2B5EF4-FFF2-40B4-BE49-F238E27FC236}">
                <a16:creationId xmlns:a16="http://schemas.microsoft.com/office/drawing/2014/main" id="{C23D27F1-EEF2-D9E1-CD35-666EB08103E0}"/>
              </a:ext>
            </a:extLst>
          </p:cNvPr>
          <p:cNvSpPr txBox="1"/>
          <p:nvPr/>
        </p:nvSpPr>
        <p:spPr>
          <a:xfrm>
            <a:off x="7307497" y="5088654"/>
            <a:ext cx="3260380" cy="523220"/>
          </a:xfrm>
          <a:prstGeom prst="rect">
            <a:avLst/>
          </a:prstGeom>
          <a:noFill/>
        </p:spPr>
        <p:txBody>
          <a:bodyPr wrap="none" rtlCol="0">
            <a:spAutoFit/>
          </a:bodyPr>
          <a:lstStyle/>
          <a:p>
            <a:pPr algn="ctr"/>
            <a:r>
              <a:rPr lang="en-US" sz="1400" dirty="0">
                <a:latin typeface="Times New Roman" panose="02020603050405020304" pitchFamily="18" charset="0"/>
                <a:cs typeface="Times New Roman" panose="02020603050405020304" pitchFamily="18" charset="0"/>
              </a:rPr>
              <a:t>EU Green Deal</a:t>
            </a: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Source: https://www.gisreportsonline.com/</a:t>
            </a:r>
          </a:p>
        </p:txBody>
      </p:sp>
    </p:spTree>
    <p:extLst>
      <p:ext uri="{BB962C8B-B14F-4D97-AF65-F5344CB8AC3E}">
        <p14:creationId xmlns:p14="http://schemas.microsoft.com/office/powerpoint/2010/main" val="4199011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8C4601-731E-1DAC-279C-A1938BCC94B4}"/>
              </a:ext>
            </a:extLst>
          </p:cNvPr>
          <p:cNvPicPr>
            <a:picLocks noChangeAspect="1"/>
          </p:cNvPicPr>
          <p:nvPr/>
        </p:nvPicPr>
        <p:blipFill>
          <a:blip r:embed="rId3">
            <a:alphaModFix amt="50000"/>
            <a:duotone>
              <a:schemeClr val="accent1">
                <a:shade val="45000"/>
                <a:satMod val="135000"/>
              </a:schemeClr>
              <a:prstClr val="white"/>
            </a:duotone>
          </a:blip>
          <a:srcRect r="2416" b="17583"/>
          <a:stretch/>
        </p:blipFill>
        <p:spPr>
          <a:xfrm>
            <a:off x="0" y="0"/>
            <a:ext cx="12192000" cy="6858000"/>
          </a:xfrm>
          <a:prstGeom prst="rect">
            <a:avLst/>
          </a:prstGeom>
        </p:spPr>
      </p:pic>
      <p:sp>
        <p:nvSpPr>
          <p:cNvPr id="2" name="Title 1">
            <a:extLst>
              <a:ext uri="{FF2B5EF4-FFF2-40B4-BE49-F238E27FC236}">
                <a16:creationId xmlns:a16="http://schemas.microsoft.com/office/drawing/2014/main" id="{18C4522C-99E0-3001-ADA4-BD8739488FBC}"/>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PESTEL Analysis - Economic Factors</a:t>
            </a:r>
          </a:p>
        </p:txBody>
      </p:sp>
      <p:sp>
        <p:nvSpPr>
          <p:cNvPr id="4" name="Rectangle 1">
            <a:extLst>
              <a:ext uri="{FF2B5EF4-FFF2-40B4-BE49-F238E27FC236}">
                <a16:creationId xmlns:a16="http://schemas.microsoft.com/office/drawing/2014/main" id="{B8BDFFD2-931E-3DDF-A486-AE3C1456689A}"/>
              </a:ext>
            </a:extLst>
          </p:cNvPr>
          <p:cNvSpPr>
            <a:spLocks noGrp="1" noChangeArrowheads="1"/>
          </p:cNvSpPr>
          <p:nvPr>
            <p:ph idx="1"/>
          </p:nvPr>
        </p:nvSpPr>
        <p:spPr bwMode="auto">
          <a:xfrm>
            <a:off x="1536290" y="1501815"/>
            <a:ext cx="9338974" cy="2777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Financial cost constraints in the form of cost drivers which can inhibit the access to e-commerce particularly to SMEs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Future cost saving through efficient utilization of energy</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Examples include Hilton using smart thermostats, and water fixtures to save the company a lot of money. </a:t>
            </a:r>
          </a:p>
        </p:txBody>
      </p:sp>
    </p:spTree>
    <p:extLst>
      <p:ext uri="{BB962C8B-B14F-4D97-AF65-F5344CB8AC3E}">
        <p14:creationId xmlns:p14="http://schemas.microsoft.com/office/powerpoint/2010/main" val="1602138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219B762-754F-1E1D-B33D-F4A70682794A}"/>
              </a:ext>
            </a:extLst>
          </p:cNvPr>
          <p:cNvPicPr>
            <a:picLocks noChangeAspect="1"/>
          </p:cNvPicPr>
          <p:nvPr/>
        </p:nvPicPr>
        <p:blipFill>
          <a:blip r:embed="rId3">
            <a:alphaModFix amt="70000"/>
          </a:blip>
          <a:srcRect t="3125" b="3125"/>
          <a:stretch/>
        </p:blipFill>
        <p:spPr>
          <a:xfrm>
            <a:off x="0" y="0"/>
            <a:ext cx="12192000" cy="6858000"/>
          </a:xfrm>
          <a:prstGeom prst="rect">
            <a:avLst/>
          </a:prstGeom>
        </p:spPr>
      </p:pic>
      <p:sp>
        <p:nvSpPr>
          <p:cNvPr id="2" name="Title 1">
            <a:extLst>
              <a:ext uri="{FF2B5EF4-FFF2-40B4-BE49-F238E27FC236}">
                <a16:creationId xmlns:a16="http://schemas.microsoft.com/office/drawing/2014/main" id="{F24F0FF6-8228-92EC-E3A4-0D398E8BA89D}"/>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PESTEL Analysis - Social &amp; Technological Factors</a:t>
            </a:r>
          </a:p>
        </p:txBody>
      </p:sp>
      <p:sp>
        <p:nvSpPr>
          <p:cNvPr id="4" name="Rectangle 1">
            <a:extLst>
              <a:ext uri="{FF2B5EF4-FFF2-40B4-BE49-F238E27FC236}">
                <a16:creationId xmlns:a16="http://schemas.microsoft.com/office/drawing/2014/main" id="{5EEB0288-E826-AE56-7788-A7A1E1F43A51}"/>
              </a:ext>
            </a:extLst>
          </p:cNvPr>
          <p:cNvSpPr>
            <a:spLocks noGrp="1" noChangeArrowheads="1"/>
          </p:cNvSpPr>
          <p:nvPr>
            <p:ph idx="1"/>
          </p:nvPr>
        </p:nvSpPr>
        <p:spPr bwMode="auto">
          <a:xfrm>
            <a:off x="838200" y="2173264"/>
            <a:ext cx="9738563" cy="1669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Customer requirement of GREEN HOTELS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Technological: Smart sensors, Artificial intelligence in rooms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For instance, Marriott experimenting with a robot for delivery services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Kaliappen</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2022). </a:t>
            </a:r>
          </a:p>
        </p:txBody>
      </p:sp>
    </p:spTree>
    <p:extLst>
      <p:ext uri="{BB962C8B-B14F-4D97-AF65-F5344CB8AC3E}">
        <p14:creationId xmlns:p14="http://schemas.microsoft.com/office/powerpoint/2010/main" val="2450777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3D319-FE2B-8729-5E20-8EC669C5F94D}"/>
              </a:ext>
            </a:extLst>
          </p:cNvPr>
          <p:cNvSpPr>
            <a:spLocks noGrp="1"/>
          </p:cNvSpPr>
          <p:nvPr>
            <p:ph type="title"/>
          </p:nvPr>
        </p:nvSpPr>
        <p:spPr/>
        <p:txBody>
          <a:bodyPr>
            <a:normAutofit fontScale="90000"/>
          </a:bodyPr>
          <a:lstStyle/>
          <a:p>
            <a:r>
              <a:rPr lang="en-US" dirty="0">
                <a:latin typeface="Times New Roman" panose="02020603050405020304" pitchFamily="18" charset="0"/>
                <a:cs typeface="Times New Roman" panose="02020603050405020304" pitchFamily="18" charset="0"/>
              </a:rPr>
              <a:t>PESTEL Analysis - Environmental &amp; Legal Factors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C6D24810-EF87-2BA4-FE77-F7E0AF81F32F}"/>
              </a:ext>
            </a:extLst>
          </p:cNvPr>
          <p:cNvSpPr>
            <a:spLocks noGrp="1" noChangeArrowheads="1"/>
          </p:cNvSpPr>
          <p:nvPr>
            <p:ph idx="1"/>
          </p:nvPr>
        </p:nvSpPr>
        <p:spPr bwMode="auto">
          <a:xfrm>
            <a:off x="838200" y="1925762"/>
            <a:ext cx="6890399" cy="2223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Environmental: Emphasis will be placed on water and energy saving</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Legal: Data protection and waste management laws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Having its initiative through the Accor world’s first sustainable development program: Planet 21 (Accor, n.d.).  </a:t>
            </a:r>
          </a:p>
        </p:txBody>
      </p:sp>
      <p:pic>
        <p:nvPicPr>
          <p:cNvPr id="3" name="Picture 2">
            <a:extLst>
              <a:ext uri="{FF2B5EF4-FFF2-40B4-BE49-F238E27FC236}">
                <a16:creationId xmlns:a16="http://schemas.microsoft.com/office/drawing/2014/main" id="{2D75F8EB-83DE-F4AB-6E0E-7A4B43E85DB1}"/>
              </a:ext>
            </a:extLst>
          </p:cNvPr>
          <p:cNvPicPr>
            <a:picLocks noChangeAspect="1"/>
          </p:cNvPicPr>
          <p:nvPr/>
        </p:nvPicPr>
        <p:blipFill>
          <a:blip r:embed="rId3"/>
          <a:stretch>
            <a:fillRect/>
          </a:stretch>
        </p:blipFill>
        <p:spPr>
          <a:xfrm>
            <a:off x="7189839" y="1690688"/>
            <a:ext cx="3810000" cy="2857500"/>
          </a:xfrm>
          <a:prstGeom prst="rect">
            <a:avLst/>
          </a:prstGeom>
        </p:spPr>
      </p:pic>
      <p:sp>
        <p:nvSpPr>
          <p:cNvPr id="5" name="TextBox 4">
            <a:extLst>
              <a:ext uri="{FF2B5EF4-FFF2-40B4-BE49-F238E27FC236}">
                <a16:creationId xmlns:a16="http://schemas.microsoft.com/office/drawing/2014/main" id="{F4F332D6-8160-60E6-A95B-61CF0C5B7113}"/>
              </a:ext>
            </a:extLst>
          </p:cNvPr>
          <p:cNvSpPr txBox="1"/>
          <p:nvPr/>
        </p:nvSpPr>
        <p:spPr>
          <a:xfrm>
            <a:off x="7728599" y="4916129"/>
            <a:ext cx="2732479" cy="646331"/>
          </a:xfrm>
          <a:prstGeom prst="rect">
            <a:avLst/>
          </a:prstGeom>
          <a:noFill/>
        </p:spPr>
        <p:txBody>
          <a:bodyPr wrap="none" rtlCol="0">
            <a:spAutoFit/>
          </a:bodyPr>
          <a:lstStyle/>
          <a:p>
            <a:pPr algn="ctr"/>
            <a:r>
              <a:rPr lang="en-US" dirty="0">
                <a:latin typeface="Times New Roman" panose="02020603050405020304" pitchFamily="18" charset="0"/>
                <a:cs typeface="Times New Roman" panose="02020603050405020304" pitchFamily="18" charset="0"/>
              </a:rPr>
              <a:t>Accor’s Planet 21 program </a:t>
            </a:r>
          </a:p>
          <a:p>
            <a:pPr algn="ctr"/>
            <a:r>
              <a:rPr lang="en-US" dirty="0">
                <a:latin typeface="Times New Roman" panose="02020603050405020304" pitchFamily="18" charset="0"/>
                <a:cs typeface="Times New Roman" panose="02020603050405020304" pitchFamily="18" charset="0"/>
              </a:rPr>
              <a:t>Source: Google.com</a:t>
            </a:r>
          </a:p>
        </p:txBody>
      </p:sp>
    </p:spTree>
    <p:extLst>
      <p:ext uri="{BB962C8B-B14F-4D97-AF65-F5344CB8AC3E}">
        <p14:creationId xmlns:p14="http://schemas.microsoft.com/office/powerpoint/2010/main" val="1033791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2B4A6B-8230-6EB3-2E17-32E973184104}"/>
              </a:ext>
            </a:extLst>
          </p:cNvPr>
          <p:cNvPicPr>
            <a:picLocks noChangeAspect="1"/>
          </p:cNvPicPr>
          <p:nvPr/>
        </p:nvPicPr>
        <p:blipFill>
          <a:blip r:embed="rId3">
            <a:alphaModFix amt="50000"/>
          </a:blip>
          <a:srcRect l="3733" r="7246"/>
          <a:stretch/>
        </p:blipFill>
        <p:spPr>
          <a:xfrm>
            <a:off x="0" y="0"/>
            <a:ext cx="12192000" cy="6858000"/>
          </a:xfrm>
          <a:prstGeom prst="rect">
            <a:avLst/>
          </a:prstGeom>
        </p:spPr>
      </p:pic>
      <p:sp>
        <p:nvSpPr>
          <p:cNvPr id="2" name="Title 1">
            <a:extLst>
              <a:ext uri="{FF2B5EF4-FFF2-40B4-BE49-F238E27FC236}">
                <a16:creationId xmlns:a16="http://schemas.microsoft.com/office/drawing/2014/main" id="{AA0C5A94-8C7B-B0B2-9B57-DEA7D6E78F2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Future Policy and Management Recommendations</a:t>
            </a:r>
          </a:p>
        </p:txBody>
      </p:sp>
      <p:sp>
        <p:nvSpPr>
          <p:cNvPr id="4" name="Rectangle 1">
            <a:extLst>
              <a:ext uri="{FF2B5EF4-FFF2-40B4-BE49-F238E27FC236}">
                <a16:creationId xmlns:a16="http://schemas.microsoft.com/office/drawing/2014/main" id="{A3A662E3-F79C-31A1-B252-7058DBE4C6A9}"/>
              </a:ext>
            </a:extLst>
          </p:cNvPr>
          <p:cNvSpPr>
            <a:spLocks noGrp="1" noChangeArrowheads="1"/>
          </p:cNvSpPr>
          <p:nvPr>
            <p:ph idx="1"/>
          </p:nvPr>
        </p:nvSpPr>
        <p:spPr bwMode="auto">
          <a:xfrm>
            <a:off x="838200" y="2040030"/>
            <a:ext cx="4510548" cy="2777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Circular economy adoption, uses of regenerative hospitality, and net-zero targets</a:t>
            </a:r>
          </a:p>
          <a:p>
            <a:pPr marR="0" lvl="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Examples: Promote recycling, sourcing products locally or more carbon friendly emissions. </a:t>
            </a:r>
          </a:p>
        </p:txBody>
      </p:sp>
    </p:spTree>
    <p:extLst>
      <p:ext uri="{BB962C8B-B14F-4D97-AF65-F5344CB8AC3E}">
        <p14:creationId xmlns:p14="http://schemas.microsoft.com/office/powerpoint/2010/main" val="4289811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D7171E-D459-48DF-1E4D-87B8CB4521FF}"/>
              </a:ext>
            </a:extLst>
          </p:cNvPr>
          <p:cNvPicPr>
            <a:picLocks noChangeAspect="1"/>
          </p:cNvPicPr>
          <p:nvPr/>
        </p:nvPicPr>
        <p:blipFill>
          <a:blip r:embed="rId3">
            <a:alphaModFix amt="85000"/>
          </a:blip>
          <a:srcRect b="9638"/>
          <a:stretch/>
        </p:blipFill>
        <p:spPr>
          <a:xfrm>
            <a:off x="48768" y="0"/>
            <a:ext cx="12143232" cy="6858000"/>
          </a:xfrm>
          <a:prstGeom prst="rect">
            <a:avLst/>
          </a:prstGeom>
        </p:spPr>
      </p:pic>
      <p:sp>
        <p:nvSpPr>
          <p:cNvPr id="2" name="Title 1">
            <a:extLst>
              <a:ext uri="{FF2B5EF4-FFF2-40B4-BE49-F238E27FC236}">
                <a16:creationId xmlns:a16="http://schemas.microsoft.com/office/drawing/2014/main" id="{B41A06D2-8E3E-6335-EC1C-185E8810FD2D}"/>
              </a:ext>
            </a:extLst>
          </p:cNvPr>
          <p:cNvSpPr>
            <a:spLocks noGrp="1"/>
          </p:cNvSpPr>
          <p:nvPr>
            <p:ph type="title"/>
          </p:nvPr>
        </p:nvSpPr>
        <p:spPr>
          <a:xfrm>
            <a:off x="838200" y="365126"/>
            <a:ext cx="10515600" cy="1178540"/>
          </a:xfrm>
        </p:spPr>
        <p:txBody>
          <a:bodyPr/>
          <a:lstStyle/>
          <a:p>
            <a:r>
              <a:rPr lang="en-US" dirty="0">
                <a:latin typeface="Times New Roman" panose="02020603050405020304" pitchFamily="18" charset="0"/>
                <a:cs typeface="Times New Roman" panose="02020603050405020304" pitchFamily="18" charset="0"/>
              </a:rPr>
              <a:t>Conclusion </a:t>
            </a:r>
          </a:p>
        </p:txBody>
      </p:sp>
      <p:sp>
        <p:nvSpPr>
          <p:cNvPr id="4" name="Rectangle 1">
            <a:extLst>
              <a:ext uri="{FF2B5EF4-FFF2-40B4-BE49-F238E27FC236}">
                <a16:creationId xmlns:a16="http://schemas.microsoft.com/office/drawing/2014/main" id="{DA404808-0978-2001-F619-710EB1074CCE}"/>
              </a:ext>
            </a:extLst>
          </p:cNvPr>
          <p:cNvSpPr>
            <a:spLocks noGrp="1" noChangeArrowheads="1"/>
          </p:cNvSpPr>
          <p:nvPr>
            <p:ph idx="1"/>
          </p:nvPr>
        </p:nvSpPr>
        <p:spPr bwMode="auto">
          <a:xfrm>
            <a:off x="838200" y="1543666"/>
            <a:ext cx="8809380" cy="4439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Sustainability in the hotel and hospitality industry is not just an option; it's an essential shift for a sustainable future.</a:t>
            </a:r>
          </a:p>
          <a:p>
            <a:pPr marR="0" lvl="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Key initiatives in carbon reduction, waste management, and energy efficiency illustrate the industry's potential to positively impact the environment.</a:t>
            </a:r>
          </a:p>
          <a:p>
            <a:pPr marR="0" lvl="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PESTEL factors highlight external pressures and opportunities for sustainable practice adoption.</a:t>
            </a:r>
          </a:p>
          <a:p>
            <a:pPr marR="0" lvl="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Future strategies like circular economy models, regenerative hospitality, and setting net-zero goals can shape a resilient, eco-conscious industry </a:t>
            </a:r>
          </a:p>
        </p:txBody>
      </p:sp>
    </p:spTree>
    <p:extLst>
      <p:ext uri="{BB962C8B-B14F-4D97-AF65-F5344CB8AC3E}">
        <p14:creationId xmlns:p14="http://schemas.microsoft.com/office/powerpoint/2010/main" val="979323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F3AE8D-0DBC-BD1A-4153-BEABC0250E9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51631" y="137160"/>
            <a:ext cx="7132912" cy="6583680"/>
          </a:xfrm>
          <a:prstGeom prst="rect">
            <a:avLst/>
          </a:prstGeom>
        </p:spPr>
      </p:pic>
    </p:spTree>
    <p:extLst>
      <p:ext uri="{BB962C8B-B14F-4D97-AF65-F5344CB8AC3E}">
        <p14:creationId xmlns:p14="http://schemas.microsoft.com/office/powerpoint/2010/main" val="996195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269C07-C23C-68D0-BD61-2877ED7570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3A870E-C235-E5EA-23C9-09064AC1FA8A}"/>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2A730E7B-F157-9DD6-8434-3F1E6BF5A314}"/>
              </a:ext>
            </a:extLst>
          </p:cNvPr>
          <p:cNvSpPr>
            <a:spLocks noGrp="1"/>
          </p:cNvSpPr>
          <p:nvPr>
            <p:ph idx="1"/>
          </p:nvPr>
        </p:nvSpPr>
        <p:spPr>
          <a:xfrm>
            <a:off x="592392" y="1534242"/>
            <a:ext cx="11255477" cy="4958633"/>
          </a:xfrm>
        </p:spPr>
        <p:txBody>
          <a:bodyPr>
            <a:normAutofit fontScale="62500" lnSpcReduction="20000"/>
          </a:bodyPr>
          <a:lstStyle/>
          <a:p>
            <a:pPr marL="0" marR="0" algn="just">
              <a:lnSpc>
                <a:spcPct val="20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Accor. (n.d.). Environmental Charter. Retrieved from https://group.accor.com/en/commitments/environment</a:t>
            </a:r>
          </a:p>
          <a:p>
            <a:pPr marL="0" marR="0" algn="just">
              <a:lnSpc>
                <a:spcPct val="20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Kaliappen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N. and Hassan, A., (2022) Digital trends in Asian hotel industry. In Technology application in tourism in Asia: Innovations, theories and practices (pp. 147-163). Singapore: Springer Nature Singapore.</a:t>
            </a:r>
          </a:p>
          <a:p>
            <a:pPr marL="0" marR="0" algn="just">
              <a:lnSpc>
                <a:spcPct val="20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Kandpal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V.,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Jaswal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Santibanez</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Gonzalez, E.D. and Agarwal, N., (2024) Sustainable Energy Transition, Circular Economy, and ESG Practices. In Sustainable Energy Transition: Circular Economy and Sustainable Financing for Environmental, Social and Governance (ESG) Practices (pp. 1-51). Cham: Springer Nature Switzerland.</a:t>
            </a:r>
          </a:p>
          <a:p>
            <a:pPr marL="0" marR="0" algn="just">
              <a:lnSpc>
                <a:spcPct val="20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Karvounidi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Alexandropoulou</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A.P.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Fousteris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A.E., (2024) Towards Sustainable Hospitality: Enhancing Energy Efficiency in Hotels. International Research Journal of Economics and Management Studies IRJEMS, 3(6).</a:t>
            </a:r>
          </a:p>
          <a:p>
            <a:pPr marL="0" marR="0" algn="just">
              <a:lnSpc>
                <a:spcPct val="20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Makoondlall-Chadee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Bokhoree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 (2024) Understanding the Influencing Factors of Pro-Environmental Behavior in the Hotel Sector of Mauritius Island.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(4), pp.942-976.</a:t>
            </a:r>
          </a:p>
          <a:p>
            <a:pPr marL="0" marR="0" algn="just">
              <a:lnSpc>
                <a:spcPct val="20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Möslinger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Ulpiani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Vetters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N., (2023) Circular economy and waste management to empower a climate-neutral urban future.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421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p.138454.</a:t>
            </a:r>
          </a:p>
          <a:p>
            <a:pPr marL="0" marR="0" algn="just">
              <a:lnSpc>
                <a:spcPct val="20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Ponnaganti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 Sinha, R., Pillai, J.R.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Bak</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-Jensen, B., (2023) Flexibility provisions through local energy communities: A review.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Next Energy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 p.100022.</a:t>
            </a:r>
          </a:p>
        </p:txBody>
      </p:sp>
    </p:spTree>
    <p:extLst>
      <p:ext uri="{BB962C8B-B14F-4D97-AF65-F5344CB8AC3E}">
        <p14:creationId xmlns:p14="http://schemas.microsoft.com/office/powerpoint/2010/main" val="2961118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1610</Words>
  <Application>Microsoft Office PowerPoint</Application>
  <PresentationFormat>Widescreen</PresentationFormat>
  <Paragraphs>108</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Introduction </vt:lpstr>
      <vt:lpstr>Why Sustainability Matters in Hospitality</vt:lpstr>
      <vt:lpstr>Literature Review - Focus Areas</vt:lpstr>
      <vt:lpstr>Carbon Reduction Efforts</vt:lpstr>
      <vt:lpstr>Challenges of Carbon Reduction</vt:lpstr>
      <vt:lpstr>Waste Management Initiatives </vt:lpstr>
      <vt:lpstr>Challenges in Waste Management</vt:lpstr>
      <vt:lpstr>Energy Efficiency Technologies</vt:lpstr>
      <vt:lpstr>PESTEL Analysis - Political Factors</vt:lpstr>
      <vt:lpstr>PESTEL Analysis - Economic Factors</vt:lpstr>
      <vt:lpstr>PESTEL Analysis - Social &amp; Technological Factors</vt:lpstr>
      <vt:lpstr>PESTEL Analysis - Environmental &amp; Legal Factors </vt:lpstr>
      <vt:lpstr>Future Policy and Management Recommendations</vt:lpstr>
      <vt:lpstr>Conclusion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Omer irfan</dc:creator>
  <cp:lastModifiedBy>Ruksana Begum</cp:lastModifiedBy>
  <cp:revision>7</cp:revision>
  <dcterms:created xsi:type="dcterms:W3CDTF">2024-11-06T23:59:16Z</dcterms:created>
  <dcterms:modified xsi:type="dcterms:W3CDTF">2024-11-07T11:35:49Z</dcterms:modified>
</cp:coreProperties>
</file>