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7" r:id="rId2"/>
    <p:sldId id="261" r:id="rId3"/>
    <p:sldId id="265" r:id="rId4"/>
    <p:sldId id="267" r:id="rId5"/>
    <p:sldId id="266"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4" r:id="rId22"/>
    <p:sldId id="285" r:id="rId23"/>
    <p:sldId id="286" r:id="rId24"/>
    <p:sldId id="287" r:id="rId25"/>
    <p:sldId id="288" r:id="rId26"/>
    <p:sldId id="289" r:id="rId27"/>
    <p:sldId id="290" r:id="rId28"/>
    <p:sldId id="291" r:id="rId29"/>
    <p:sldId id="283"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4115968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24156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7668315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pPr defTabSz="457200"/>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16338748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8" name="Footer Placeholder 7"/>
          <p:cNvSpPr>
            <a:spLocks noGrp="1"/>
          </p:cNvSpPr>
          <p:nvPr>
            <p:ph type="ftr" sz="quarter" idx="11"/>
          </p:nvPr>
        </p:nvSpPr>
        <p:spPr/>
        <p:txBody>
          <a:bodyPr/>
          <a:lstStyle/>
          <a:p>
            <a:endParaRPr lang="en-US"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3782194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4" name="Footer Placeholder 3"/>
          <p:cNvSpPr>
            <a:spLocks noGrp="1"/>
          </p:cNvSpPr>
          <p:nvPr>
            <p:ph type="ftr" sz="quarter" idx="11"/>
          </p:nvPr>
        </p:nvSpPr>
        <p:spPr/>
        <p:txBody>
          <a:bodyPr/>
          <a:lstStyle/>
          <a:p>
            <a:endParaRPr lang="en-US"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28130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3" name="Footer Placeholder 2"/>
          <p:cNvSpPr>
            <a:spLocks noGrp="1"/>
          </p:cNvSpPr>
          <p:nvPr>
            <p:ph type="ftr" sz="quarter" idx="11"/>
          </p:nvPr>
        </p:nvSpPr>
        <p:spPr/>
        <p:txBody>
          <a:bodyPr/>
          <a:lstStyle/>
          <a:p>
            <a:endParaRPr lang="en-US"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519487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3049948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547472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22002747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5069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26081795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650900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pPr defTabSz="457200"/>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3558716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9581552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solidFill>
                  <a:prstClr val="black">
                    <a:tint val="75000"/>
                  </a:prstClr>
                </a:solidFill>
              </a:rPr>
              <a:pPr/>
              <a:t>11/17/2017</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6D22F896-40B5-4ADD-8801-0D06FADFA095}"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1928216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defTabSz="457200"/>
            <a:fld id="{48A87A34-81AB-432B-8DAE-1953F412C126}" type="datetimeFigureOut">
              <a:rPr lang="en-US" smtClean="0">
                <a:solidFill>
                  <a:prstClr val="black">
                    <a:tint val="75000"/>
                  </a:prstClr>
                </a:solidFill>
              </a:rPr>
              <a:pPr defTabSz="457200"/>
              <a:t>11/17/2017</a:t>
            </a:fld>
            <a:endParaRPr lang="en-US" dirty="0">
              <a:solidFill>
                <a:prstClr val="black">
                  <a:tint val="75000"/>
                </a:prstClr>
              </a:solidFill>
            </a:endParaRPr>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defTabSz="457200"/>
            <a:endParaRPr lang="en-US" dirty="0">
              <a:solidFill>
                <a:prstClr val="black">
                  <a:tint val="75000"/>
                </a:prstClr>
              </a:solidFill>
            </a:endParaRP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defTabSz="457200"/>
            <a:fld id="{6D22F896-40B5-4ADD-8801-0D06FADFA095}" type="slidenum">
              <a:rPr lang="en-US" smtClean="0">
                <a:solidFill>
                  <a:prstClr val="black">
                    <a:tint val="75000"/>
                  </a:prstClr>
                </a:solidFill>
              </a:rPr>
              <a:pPr defTabSz="457200"/>
              <a:t>‹#›</a:t>
            </a:fld>
            <a:endParaRPr lang="en-US" dirty="0">
              <a:solidFill>
                <a:prstClr val="black">
                  <a:tint val="75000"/>
                </a:prstClr>
              </a:solidFill>
            </a:endParaRPr>
          </a:p>
        </p:txBody>
      </p:sp>
    </p:spTree>
    <p:extLst>
      <p:ext uri="{BB962C8B-B14F-4D97-AF65-F5344CB8AC3E}">
        <p14:creationId xmlns:p14="http://schemas.microsoft.com/office/powerpoint/2010/main" val="170898490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young-people-in-custody/arriving-at-custody" TargetMode="External"/><Relationship Id="rId2" Type="http://schemas.openxmlformats.org/officeDocument/2006/relationships/hyperlink" Target="https://www.gov.uk/types-of-prison-sentence/sentences-for-young-people" TargetMode="External"/><Relationship Id="rId1" Type="http://schemas.openxmlformats.org/officeDocument/2006/relationships/slideLayout" Target="../slideLayouts/slideLayout4.xml"/><Relationship Id="rId4" Type="http://schemas.openxmlformats.org/officeDocument/2006/relationships/hyperlink" Target="https://www.gov.uk/charged-crime/reman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www.howardleague.org/" TargetMode="External"/><Relationship Id="rId2" Type="http://schemas.openxmlformats.org/officeDocument/2006/relationships/hyperlink" Target="https://www.gov.uk/call-charges" TargetMode="External"/><Relationship Id="rId1" Type="http://schemas.openxmlformats.org/officeDocument/2006/relationships/slideLayout" Target="../slideLayouts/slideLayout4.xml"/><Relationship Id="rId5" Type="http://schemas.openxmlformats.org/officeDocument/2006/relationships/hyperlink" Target="http://www.nacro.org.uk/" TargetMode="External"/><Relationship Id="rId4" Type="http://schemas.openxmlformats.org/officeDocument/2006/relationships/hyperlink" Target="http://www.prisonreformtrust.org.uk/"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amples.jbpub.com/9781449604257/04257_CH02_SECURE.pdf" TargetMode="External"/><Relationship Id="rId2" Type="http://schemas.openxmlformats.org/officeDocument/2006/relationships/hyperlink" Target="https://global.oup.com/us/companion.websites/9780199844487/guide1/study_guide.pdf" TargetMode="External"/><Relationship Id="rId1" Type="http://schemas.openxmlformats.org/officeDocument/2006/relationships/slideLayout" Target="../slideLayouts/slideLayout2.xml"/><Relationship Id="rId4" Type="http://schemas.openxmlformats.org/officeDocument/2006/relationships/hyperlink" Target="http://justicestudies.eku.edu/sites/justicestudies.eku.edu/files/jqtheor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BFA6B-7ED8-2642-BF5B-1446F4E8DFC8}"/>
              </a:ext>
            </a:extLst>
          </p:cNvPr>
          <p:cNvSpPr>
            <a:spLocks noGrp="1"/>
          </p:cNvSpPr>
          <p:nvPr>
            <p:ph type="ctrTitle"/>
          </p:nvPr>
        </p:nvSpPr>
        <p:spPr/>
        <p:txBody>
          <a:bodyPr>
            <a:normAutofit fontScale="90000"/>
          </a:bodyPr>
          <a:lstStyle/>
          <a:p>
            <a:r>
              <a:rPr lang="en-GB" smtClean="0"/>
              <a:t>ECAY6001</a:t>
            </a:r>
            <a:br>
              <a:rPr lang="en-GB" smtClean="0"/>
            </a:br>
            <a:r>
              <a:rPr lang="en-GB" smtClean="0"/>
              <a:t>Advocacy within a Criminal Justice Context</a:t>
            </a:r>
            <a:endParaRPr lang="en-US" dirty="0"/>
          </a:p>
        </p:txBody>
      </p:sp>
      <p:sp>
        <p:nvSpPr>
          <p:cNvPr id="3" name="Subtitle 2">
            <a:extLst>
              <a:ext uri="{FF2B5EF4-FFF2-40B4-BE49-F238E27FC236}">
                <a16:creationId xmlns:a16="http://schemas.microsoft.com/office/drawing/2014/main" id="{96CB28ED-C615-124D-8476-AA0E4782ABD8}"/>
              </a:ext>
            </a:extLst>
          </p:cNvPr>
          <p:cNvSpPr>
            <a:spLocks noGrp="1"/>
          </p:cNvSpPr>
          <p:nvPr>
            <p:ph type="subTitle" idx="1"/>
          </p:nvPr>
        </p:nvSpPr>
        <p:spPr/>
        <p:txBody>
          <a:bodyPr/>
          <a:lstStyle/>
          <a:p>
            <a:r>
              <a:rPr lang="en-GB" dirty="0" smtClean="0"/>
              <a:t>Caroline Lohmann-Hancock</a:t>
            </a:r>
          </a:p>
          <a:p>
            <a:r>
              <a:rPr lang="en-GB" dirty="0" smtClean="0"/>
              <a:t>Session 3: Offender Rights and the Role of the Advocacy</a:t>
            </a:r>
            <a:endParaRPr lang="en-US" dirty="0"/>
          </a:p>
        </p:txBody>
      </p:sp>
    </p:spTree>
    <p:extLst>
      <p:ext uri="{BB962C8B-B14F-4D97-AF65-F5344CB8AC3E}">
        <p14:creationId xmlns:p14="http://schemas.microsoft.com/office/powerpoint/2010/main" val="36991359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Theories of Crime</a:t>
            </a:r>
            <a:endParaRPr lang="en-GB" dirty="0"/>
          </a:p>
        </p:txBody>
      </p:sp>
      <p:sp>
        <p:nvSpPr>
          <p:cNvPr id="6" name="Content Placeholder 5"/>
          <p:cNvSpPr>
            <a:spLocks noGrp="1"/>
          </p:cNvSpPr>
          <p:nvPr>
            <p:ph idx="1"/>
          </p:nvPr>
        </p:nvSpPr>
        <p:spPr/>
        <p:txBody>
          <a:bodyPr/>
          <a:lstStyle/>
          <a:p>
            <a:r>
              <a:rPr lang="en-GB" dirty="0" smtClean="0"/>
              <a:t>Biological Theories</a:t>
            </a:r>
          </a:p>
          <a:p>
            <a:r>
              <a:rPr lang="en-GB" smtClean="0"/>
              <a:t>Sociological </a:t>
            </a:r>
            <a:r>
              <a:rPr lang="en-GB" dirty="0" smtClean="0"/>
              <a:t>Theories</a:t>
            </a:r>
            <a:endParaRPr lang="en-GB" dirty="0"/>
          </a:p>
        </p:txBody>
      </p:sp>
    </p:spTree>
    <p:extLst>
      <p:ext uri="{BB962C8B-B14F-4D97-AF65-F5344CB8AC3E}">
        <p14:creationId xmlns:p14="http://schemas.microsoft.com/office/powerpoint/2010/main" val="763502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p:cNvGraphicFramePr>
            <a:graphicFrameLocks noGrp="1"/>
          </p:cNvGraphicFramePr>
          <p:nvPr>
            <p:ph idx="1"/>
            <p:extLst>
              <p:ext uri="{D42A27DB-BD31-4B8C-83A1-F6EECF244321}">
                <p14:modId xmlns:p14="http://schemas.microsoft.com/office/powerpoint/2010/main" val="29800645"/>
              </p:ext>
            </p:extLst>
          </p:nvPr>
        </p:nvGraphicFramePr>
        <p:xfrm>
          <a:off x="228599" y="244231"/>
          <a:ext cx="11713309" cy="6383214"/>
        </p:xfrm>
        <a:graphic>
          <a:graphicData uri="http://schemas.openxmlformats.org/drawingml/2006/table">
            <a:tbl>
              <a:tblPr firstRow="1" bandRow="1">
                <a:tableStyleId>{5C22544A-7EE6-4342-B048-85BDC9FD1C3A}</a:tableStyleId>
              </a:tblPr>
              <a:tblGrid>
                <a:gridCol w="899677">
                  <a:extLst>
                    <a:ext uri="{9D8B030D-6E8A-4147-A177-3AD203B41FA5}">
                      <a16:colId xmlns:a16="http://schemas.microsoft.com/office/drawing/2014/main" val="20000"/>
                    </a:ext>
                  </a:extLst>
                </a:gridCol>
                <a:gridCol w="10813632">
                  <a:extLst>
                    <a:ext uri="{9D8B030D-6E8A-4147-A177-3AD203B41FA5}">
                      <a16:colId xmlns:a16="http://schemas.microsoft.com/office/drawing/2014/main" val="20001"/>
                    </a:ext>
                  </a:extLst>
                </a:gridCol>
              </a:tblGrid>
              <a:tr h="1189030">
                <a:tc>
                  <a:txBody>
                    <a:bodyPr/>
                    <a:lstStyle/>
                    <a:p>
                      <a:r>
                        <a:rPr lang="en-GB" dirty="0" smtClean="0"/>
                        <a:t>Tier</a:t>
                      </a:r>
                      <a:endParaRPr lang="en-GB" dirty="0"/>
                    </a:p>
                  </a:txBody>
                  <a:tcPr marL="194549" marR="19454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NOMS</a:t>
                      </a:r>
                      <a:br>
                        <a:rPr lang="en-GB" dirty="0" smtClean="0"/>
                      </a:br>
                      <a:r>
                        <a:rPr lang="en-GB" dirty="0" smtClean="0"/>
                        <a:t>National Offenders’ Management Service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Offender Profile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i="1" dirty="0" smtClean="0"/>
                        <a:t>Exemplar</a:t>
                      </a:r>
                      <a:r>
                        <a:rPr lang="en-GB" sz="1600" i="1" baseline="0" dirty="0" smtClean="0"/>
                        <a:t> only</a:t>
                      </a:r>
                      <a:endParaRPr lang="en-GB" sz="1600" i="1" dirty="0" smtClean="0"/>
                    </a:p>
                  </a:txBody>
                  <a:tcPr marL="194549" marR="194549"/>
                </a:tc>
                <a:extLst>
                  <a:ext uri="{0D108BD9-81ED-4DB2-BD59-A6C34878D82A}">
                    <a16:rowId xmlns:a16="http://schemas.microsoft.com/office/drawing/2014/main" val="10000"/>
                  </a:ext>
                </a:extLst>
              </a:tr>
              <a:tr h="1408062">
                <a:tc>
                  <a:txBody>
                    <a:bodyPr/>
                    <a:lstStyle/>
                    <a:p>
                      <a:pPr algn="ctr"/>
                      <a:r>
                        <a:rPr lang="en-GB" sz="1400" dirty="0" smtClean="0"/>
                        <a:t>1</a:t>
                      </a:r>
                      <a:endParaRPr lang="en-GB" sz="1400" dirty="0"/>
                    </a:p>
                  </a:txBody>
                  <a:tcPr marL="194549" marR="194549"/>
                </a:tc>
                <a:tc>
                  <a:txBody>
                    <a:bodyPr/>
                    <a:lstStyle/>
                    <a:p>
                      <a:r>
                        <a:rPr lang="en-GB" sz="1400" dirty="0" smtClean="0"/>
                        <a:t>Medium or low risk harm cases</a:t>
                      </a:r>
                    </a:p>
                    <a:p>
                      <a:r>
                        <a:rPr lang="en-GB" sz="1400" dirty="0" smtClean="0"/>
                        <a:t>Low likelihood of re-offending</a:t>
                      </a:r>
                    </a:p>
                    <a:p>
                      <a:r>
                        <a:rPr lang="en-GB" sz="1400" dirty="0" smtClean="0"/>
                        <a:t>Low intervention cases requiring monitoring of risk factors only</a:t>
                      </a:r>
                    </a:p>
                    <a:p>
                      <a:r>
                        <a:rPr lang="en-GB" sz="1400" dirty="0" smtClean="0"/>
                        <a:t>Compliant offenders who are well motivated to complete the sentence</a:t>
                      </a:r>
                    </a:p>
                    <a:p>
                      <a:r>
                        <a:rPr lang="en-GB" sz="1400" dirty="0" smtClean="0"/>
                        <a:t>Offenders who present no manageability problems</a:t>
                      </a:r>
                    </a:p>
                    <a:p>
                      <a:r>
                        <a:rPr lang="en-GB" sz="1400" dirty="0" smtClean="0"/>
                        <a:t>Cases in which punishment is or has become the main objective</a:t>
                      </a:r>
                      <a:endParaRPr lang="en-GB" sz="1400" dirty="0"/>
                    </a:p>
                  </a:txBody>
                  <a:tcPr marL="194549" marR="194549"/>
                </a:tc>
                <a:extLst>
                  <a:ext uri="{0D108BD9-81ED-4DB2-BD59-A6C34878D82A}">
                    <a16:rowId xmlns:a16="http://schemas.microsoft.com/office/drawing/2014/main" val="10001"/>
                  </a:ext>
                </a:extLst>
              </a:tr>
              <a:tr h="1189030">
                <a:tc>
                  <a:txBody>
                    <a:bodyPr/>
                    <a:lstStyle/>
                    <a:p>
                      <a:pPr algn="ctr"/>
                      <a:r>
                        <a:rPr lang="en-GB" sz="1400" dirty="0" smtClean="0"/>
                        <a:t>2</a:t>
                      </a:r>
                      <a:endParaRPr lang="en-GB" sz="1400" dirty="0"/>
                    </a:p>
                  </a:txBody>
                  <a:tcPr marL="194549" marR="194549"/>
                </a:tc>
                <a:tc>
                  <a:txBody>
                    <a:bodyPr/>
                    <a:lstStyle/>
                    <a:p>
                      <a:r>
                        <a:rPr lang="en-GB" sz="1400" dirty="0" smtClean="0"/>
                        <a:t>Rehabilitation cases in which the focus of the work is on the offender’s situation</a:t>
                      </a:r>
                    </a:p>
                    <a:p>
                      <a:r>
                        <a:rPr lang="en-GB" sz="1400" dirty="0" smtClean="0"/>
                        <a:t>Rehabilitation cases with less complex intervention plans</a:t>
                      </a:r>
                    </a:p>
                    <a:p>
                      <a:r>
                        <a:rPr lang="en-GB" sz="1400" dirty="0" smtClean="0"/>
                        <a:t>Reasonably motivated, reasonably compliant offenders</a:t>
                      </a:r>
                    </a:p>
                    <a:p>
                      <a:r>
                        <a:rPr lang="en-GB" sz="1400" dirty="0" smtClean="0"/>
                        <a:t>Medium or low risk of harm</a:t>
                      </a:r>
                    </a:p>
                    <a:p>
                      <a:r>
                        <a:rPr lang="en-GB" sz="1400" dirty="0" smtClean="0"/>
                        <a:t>Resettlement/reintegration cases where practical help is the intervention approach</a:t>
                      </a:r>
                      <a:endParaRPr lang="en-GB" sz="1400" dirty="0"/>
                    </a:p>
                  </a:txBody>
                  <a:tcPr marL="194549" marR="194549"/>
                </a:tc>
                <a:extLst>
                  <a:ext uri="{0D108BD9-81ED-4DB2-BD59-A6C34878D82A}">
                    <a16:rowId xmlns:a16="http://schemas.microsoft.com/office/drawing/2014/main" val="10002"/>
                  </a:ext>
                </a:extLst>
              </a:tr>
              <a:tr h="1408062">
                <a:tc>
                  <a:txBody>
                    <a:bodyPr/>
                    <a:lstStyle/>
                    <a:p>
                      <a:pPr algn="ctr"/>
                      <a:r>
                        <a:rPr lang="en-GB" sz="1400" dirty="0" smtClean="0"/>
                        <a:t>3</a:t>
                      </a:r>
                      <a:endParaRPr lang="en-GB" sz="1400" dirty="0"/>
                    </a:p>
                  </a:txBody>
                  <a:tcPr marL="194549" marR="194549"/>
                </a:tc>
                <a:tc>
                  <a:txBody>
                    <a:bodyPr/>
                    <a:lstStyle/>
                    <a:p>
                      <a:r>
                        <a:rPr lang="en-GB" sz="1400" dirty="0" smtClean="0"/>
                        <a:t>Medium/high likelihood of re-offending cases with multi-factor intervention plans</a:t>
                      </a:r>
                    </a:p>
                    <a:p>
                      <a:r>
                        <a:rPr lang="en-GB" sz="1400" dirty="0" smtClean="0"/>
                        <a:t>Medium risk of harm cases</a:t>
                      </a:r>
                    </a:p>
                    <a:p>
                      <a:r>
                        <a:rPr lang="en-GB" sz="1400" dirty="0" smtClean="0"/>
                        <a:t>Cases with personal change as the primary objective</a:t>
                      </a:r>
                    </a:p>
                    <a:p>
                      <a:r>
                        <a:rPr lang="en-GB" sz="1400" dirty="0" smtClean="0"/>
                        <a:t>Cases requiring high levels of integrative work</a:t>
                      </a:r>
                    </a:p>
                    <a:p>
                      <a:r>
                        <a:rPr lang="en-GB" sz="1400" dirty="0" smtClean="0"/>
                        <a:t>Cases in which mishandling would have significant organisational consequences</a:t>
                      </a:r>
                    </a:p>
                    <a:p>
                      <a:r>
                        <a:rPr lang="en-GB" sz="1400" dirty="0" smtClean="0"/>
                        <a:t>Vulnerable offenders</a:t>
                      </a:r>
                      <a:endParaRPr lang="en-GB" sz="1400" dirty="0"/>
                    </a:p>
                  </a:txBody>
                  <a:tcPr marL="194549" marR="194549"/>
                </a:tc>
                <a:extLst>
                  <a:ext uri="{0D108BD9-81ED-4DB2-BD59-A6C34878D82A}">
                    <a16:rowId xmlns:a16="http://schemas.microsoft.com/office/drawing/2014/main" val="10003"/>
                  </a:ext>
                </a:extLst>
              </a:tr>
              <a:tr h="1189030">
                <a:tc>
                  <a:txBody>
                    <a:bodyPr/>
                    <a:lstStyle/>
                    <a:p>
                      <a:pPr algn="ctr"/>
                      <a:r>
                        <a:rPr lang="en-GB" sz="1400" dirty="0" smtClean="0"/>
                        <a:t>4</a:t>
                      </a:r>
                      <a:endParaRPr lang="en-GB" sz="1400" dirty="0"/>
                    </a:p>
                  </a:txBody>
                  <a:tcPr marL="194549" marR="194549"/>
                </a:tc>
                <a:tc>
                  <a:txBody>
                    <a:bodyPr/>
                    <a:lstStyle/>
                    <a:p>
                      <a:r>
                        <a:rPr lang="en-GB" sz="1400" dirty="0" smtClean="0"/>
                        <a:t>High and very high risk of serious harm – public protection priorities</a:t>
                      </a:r>
                    </a:p>
                    <a:p>
                      <a:r>
                        <a:rPr lang="en-GB" sz="1400" dirty="0" smtClean="0"/>
                        <a:t>Cases requiring the highest level of skill, qualification and organisational authority</a:t>
                      </a:r>
                    </a:p>
                    <a:p>
                      <a:r>
                        <a:rPr lang="en-GB" sz="1400" dirty="0" smtClean="0"/>
                        <a:t>Cases requiring unusual or exceptional resource allocation</a:t>
                      </a:r>
                    </a:p>
                    <a:p>
                      <a:r>
                        <a:rPr lang="en-GB" sz="1400" dirty="0" smtClean="0"/>
                        <a:t>Cases requiring very high levels of inter-agency work</a:t>
                      </a:r>
                    </a:p>
                    <a:p>
                      <a:r>
                        <a:rPr lang="en-GB" sz="1400" dirty="0" smtClean="0"/>
                        <a:t>High local and national priority cases (prolific and/or persistent offenders)</a:t>
                      </a:r>
                      <a:endParaRPr lang="en-GB" sz="1400" dirty="0"/>
                    </a:p>
                  </a:txBody>
                  <a:tcPr marL="194549" marR="194549"/>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647346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843111502"/>
              </p:ext>
            </p:extLst>
          </p:nvPr>
        </p:nvGraphicFramePr>
        <p:xfrm>
          <a:off x="242279" y="226641"/>
          <a:ext cx="11723076" cy="6473722"/>
        </p:xfrm>
        <a:graphic>
          <a:graphicData uri="http://schemas.openxmlformats.org/drawingml/2006/table">
            <a:tbl>
              <a:tblPr firstRow="1" bandRow="1">
                <a:tableStyleId>{5C22544A-7EE6-4342-B048-85BDC9FD1C3A}</a:tableStyleId>
              </a:tblPr>
              <a:tblGrid>
                <a:gridCol w="1414583">
                  <a:extLst>
                    <a:ext uri="{9D8B030D-6E8A-4147-A177-3AD203B41FA5}">
                      <a16:colId xmlns:a16="http://schemas.microsoft.com/office/drawing/2014/main" val="20000"/>
                    </a:ext>
                  </a:extLst>
                </a:gridCol>
                <a:gridCol w="6080369">
                  <a:extLst>
                    <a:ext uri="{9D8B030D-6E8A-4147-A177-3AD203B41FA5}">
                      <a16:colId xmlns:a16="http://schemas.microsoft.com/office/drawing/2014/main" val="20001"/>
                    </a:ext>
                  </a:extLst>
                </a:gridCol>
                <a:gridCol w="4228124">
                  <a:extLst>
                    <a:ext uri="{9D8B030D-6E8A-4147-A177-3AD203B41FA5}">
                      <a16:colId xmlns:a16="http://schemas.microsoft.com/office/drawing/2014/main" val="20002"/>
                    </a:ext>
                  </a:extLst>
                </a:gridCol>
              </a:tblGrid>
              <a:tr h="612491">
                <a:tc>
                  <a:txBody>
                    <a:bodyPr/>
                    <a:lstStyle/>
                    <a:p>
                      <a:r>
                        <a:rPr lang="en-GB" sz="2000" dirty="0" smtClean="0"/>
                        <a:t>Mode label </a:t>
                      </a:r>
                      <a:endParaRPr lang="en-GB" sz="2000" dirty="0"/>
                    </a:p>
                  </a:txBody>
                  <a:tcPr/>
                </a:tc>
                <a:tc>
                  <a:txBody>
                    <a:bodyPr/>
                    <a:lstStyle/>
                    <a:p>
                      <a:r>
                        <a:rPr lang="en-GB" sz="2000" dirty="0" smtClean="0"/>
                        <a:t>Description of mode </a:t>
                      </a:r>
                      <a:endParaRPr lang="en-GB" sz="2000" dirty="0"/>
                    </a:p>
                  </a:txBody>
                  <a:tcPr/>
                </a:tc>
                <a:tc>
                  <a:txBody>
                    <a:bodyPr/>
                    <a:lstStyle/>
                    <a:p>
                      <a:r>
                        <a:rPr lang="en-GB" sz="2000" dirty="0" smtClean="0"/>
                        <a:t>Offender management approach </a:t>
                      </a:r>
                      <a:endParaRPr lang="en-GB" sz="2000" dirty="0"/>
                    </a:p>
                  </a:txBody>
                  <a:tcPr/>
                </a:tc>
                <a:extLst>
                  <a:ext uri="{0D108BD9-81ED-4DB2-BD59-A6C34878D82A}">
                    <a16:rowId xmlns:a16="http://schemas.microsoft.com/office/drawing/2014/main" val="10000"/>
                  </a:ext>
                </a:extLst>
              </a:tr>
              <a:tr h="1293877">
                <a:tc>
                  <a:txBody>
                    <a:bodyPr/>
                    <a:lstStyle/>
                    <a:p>
                      <a:r>
                        <a:rPr lang="en-GB" sz="1800" dirty="0" smtClean="0"/>
                        <a:t>Punish</a:t>
                      </a:r>
                      <a:endParaRPr lang="en-GB" sz="1800" dirty="0"/>
                    </a:p>
                  </a:txBody>
                  <a:tcPr/>
                </a:tc>
                <a:tc>
                  <a:txBody>
                    <a:bodyPr/>
                    <a:lstStyle/>
                    <a:p>
                      <a:r>
                        <a:rPr lang="en-GB" sz="1800" dirty="0" smtClean="0"/>
                        <a:t>Arrangements made for the implementation of the sentence requirements, with due regard for decency, health and safety and the preservation of citizenship; monitor risk factors; ‘signpost’ to help resources </a:t>
                      </a:r>
                      <a:endParaRPr lang="en-GB" sz="1800" dirty="0"/>
                    </a:p>
                  </a:txBody>
                  <a:tcPr/>
                </a:tc>
                <a:tc>
                  <a:txBody>
                    <a:bodyPr/>
                    <a:lstStyle/>
                    <a:p>
                      <a:r>
                        <a:rPr lang="en-GB" sz="1800" dirty="0" smtClean="0"/>
                        <a:t>Hands off; administrative, organising, monitoring, signposting to resources</a:t>
                      </a:r>
                      <a:endParaRPr lang="en-GB" sz="1800" dirty="0"/>
                    </a:p>
                  </a:txBody>
                  <a:tcPr/>
                </a:tc>
                <a:extLst>
                  <a:ext uri="{0D108BD9-81ED-4DB2-BD59-A6C34878D82A}">
                    <a16:rowId xmlns:a16="http://schemas.microsoft.com/office/drawing/2014/main" val="10001"/>
                  </a:ext>
                </a:extLst>
              </a:tr>
              <a:tr h="1293877">
                <a:tc>
                  <a:txBody>
                    <a:bodyPr/>
                    <a:lstStyle/>
                    <a:p>
                      <a:r>
                        <a:rPr lang="en-GB" sz="1800" dirty="0" smtClean="0"/>
                        <a:t>Help</a:t>
                      </a:r>
                      <a:endParaRPr lang="en-GB" sz="1800" dirty="0"/>
                    </a:p>
                  </a:txBody>
                  <a:tcPr/>
                </a:tc>
                <a:tc>
                  <a:txBody>
                    <a:bodyPr/>
                    <a:lstStyle/>
                    <a:p>
                      <a:r>
                        <a:rPr lang="en-GB" sz="1800" dirty="0" smtClean="0"/>
                        <a:t>Motivation; referral to resources providing practical help addressing circumstances or situation – typically employment, accommodation, basic and life skills; support and encouragement of participation </a:t>
                      </a:r>
                      <a:endParaRPr lang="en-GB" sz="1800" dirty="0"/>
                    </a:p>
                  </a:txBody>
                  <a:tcPr/>
                </a:tc>
                <a:tc>
                  <a:txBody>
                    <a:bodyPr/>
                    <a:lstStyle/>
                    <a:p>
                      <a:r>
                        <a:rPr lang="en-GB" sz="1800" dirty="0" smtClean="0"/>
                        <a:t>Hands on; motivating, encouraging, referring, supporting, problem solving </a:t>
                      </a:r>
                      <a:endParaRPr lang="en-GB" sz="1800" dirty="0"/>
                    </a:p>
                  </a:txBody>
                  <a:tcPr/>
                </a:tc>
                <a:extLst>
                  <a:ext uri="{0D108BD9-81ED-4DB2-BD59-A6C34878D82A}">
                    <a16:rowId xmlns:a16="http://schemas.microsoft.com/office/drawing/2014/main" val="10002"/>
                  </a:ext>
                </a:extLst>
              </a:tr>
              <a:tr h="1891051">
                <a:tc>
                  <a:txBody>
                    <a:bodyPr/>
                    <a:lstStyle/>
                    <a:p>
                      <a:r>
                        <a:rPr lang="en-GB" sz="1800" dirty="0" smtClean="0"/>
                        <a:t>Change</a:t>
                      </a:r>
                      <a:endParaRPr lang="en-GB" sz="1800" dirty="0"/>
                    </a:p>
                  </a:txBody>
                  <a:tcPr/>
                </a:tc>
                <a:tc>
                  <a:txBody>
                    <a:bodyPr/>
                    <a:lstStyle/>
                    <a:p>
                      <a:r>
                        <a:rPr lang="en-GB" sz="1800" dirty="0" smtClean="0"/>
                        <a:t>Implementation of carefully planned programme designed to achieve personal change, typically including offending behaviour programmes, drug and alcohol treatment, some social skills </a:t>
                      </a:r>
                      <a:endParaRPr lang="en-GB" sz="1800" dirty="0"/>
                    </a:p>
                  </a:txBody>
                  <a:tcPr/>
                </a:tc>
                <a:tc>
                  <a:txBody>
                    <a:bodyPr/>
                    <a:lstStyle/>
                    <a:p>
                      <a:r>
                        <a:rPr lang="en-GB" sz="1800" dirty="0" smtClean="0"/>
                        <a:t>Hands on; treatment (usually) to complement or as part of specialist treatment programme; co-ordination of all inputs to complement one another. Sometimes referred to as ‘therapeutic’ </a:t>
                      </a:r>
                      <a:endParaRPr lang="en-GB" sz="1800" dirty="0"/>
                    </a:p>
                  </a:txBody>
                  <a:tcPr/>
                </a:tc>
                <a:extLst>
                  <a:ext uri="{0D108BD9-81ED-4DB2-BD59-A6C34878D82A}">
                    <a16:rowId xmlns:a16="http://schemas.microsoft.com/office/drawing/2014/main" val="10003"/>
                  </a:ext>
                </a:extLst>
              </a:tr>
              <a:tr h="12938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t>Control</a:t>
                      </a:r>
                      <a:endParaRPr lang="en-GB" sz="1800" dirty="0"/>
                    </a:p>
                  </a:txBody>
                  <a:tcPr/>
                </a:tc>
                <a:tc>
                  <a:txBody>
                    <a:bodyPr/>
                    <a:lstStyle/>
                    <a:p>
                      <a:r>
                        <a:rPr lang="en-GB" sz="1800" dirty="0" smtClean="0"/>
                        <a:t>Intensive, inter-agency, multi-faceted programme to control and monitor behaviour, including surveillance and intelligence work. Typically, Prolific Offender Schemes and dangerous offender MAPPA ‘packages’ </a:t>
                      </a:r>
                      <a:endParaRPr lang="en-GB" sz="1800" dirty="0"/>
                    </a:p>
                  </a:txBody>
                  <a:tcPr/>
                </a:tc>
                <a:tc>
                  <a:txBody>
                    <a:bodyPr/>
                    <a:lstStyle/>
                    <a:p>
                      <a:r>
                        <a:rPr lang="en-GB" sz="1800" dirty="0" smtClean="0"/>
                        <a:t>Hands on; risk management, inter-agency co-ordination, high level of teamwork</a:t>
                      </a:r>
                      <a:endParaRPr lang="en-GB" sz="1800" dirty="0"/>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938366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a:t>
            </a:r>
            <a:r>
              <a:rPr lang="en-GB" dirty="0" smtClean="0"/>
              <a:t>Positivism</a:t>
            </a:r>
            <a:r>
              <a:rPr lang="en-GB" dirty="0"/>
              <a:t>: </a:t>
            </a:r>
            <a:r>
              <a:rPr lang="en-GB" dirty="0" smtClean="0"/>
              <a:t/>
            </a:r>
            <a:br>
              <a:rPr lang="en-GB" dirty="0" smtClean="0"/>
            </a:br>
            <a:r>
              <a:rPr lang="en-GB" dirty="0" smtClean="0"/>
              <a:t>Cesare </a:t>
            </a:r>
            <a:r>
              <a:rPr lang="en-GB" dirty="0"/>
              <a:t>Lombroso</a:t>
            </a:r>
          </a:p>
        </p:txBody>
      </p:sp>
      <p:sp>
        <p:nvSpPr>
          <p:cNvPr id="3" name="Content Placeholder 2"/>
          <p:cNvSpPr>
            <a:spLocks noGrp="1"/>
          </p:cNvSpPr>
          <p:nvPr>
            <p:ph idx="1"/>
          </p:nvPr>
        </p:nvSpPr>
        <p:spPr/>
        <p:txBody>
          <a:bodyPr>
            <a:normAutofit fontScale="92500" lnSpcReduction="20000"/>
          </a:bodyPr>
          <a:lstStyle/>
          <a:p>
            <a:r>
              <a:rPr lang="en-GB" dirty="0" smtClean="0"/>
              <a:t>Developed from the ideas of Charles Darwin</a:t>
            </a:r>
          </a:p>
          <a:p>
            <a:pPr lvl="1"/>
            <a:r>
              <a:rPr lang="en-GB" dirty="0" smtClean="0"/>
              <a:t>Criminals were atavistic</a:t>
            </a:r>
          </a:p>
          <a:p>
            <a:pPr lvl="2"/>
            <a:r>
              <a:rPr lang="en-GB" dirty="0" smtClean="0"/>
              <a:t>‘evolutionary throwbacks’</a:t>
            </a:r>
          </a:p>
          <a:p>
            <a:pPr lvl="2"/>
            <a:r>
              <a:rPr lang="en-GB" dirty="0" smtClean="0"/>
              <a:t>Brains were ‘mal-developed or not fully developed</a:t>
            </a:r>
          </a:p>
          <a:p>
            <a:pPr lvl="2"/>
            <a:r>
              <a:rPr lang="en-GB" dirty="0" smtClean="0"/>
              <a:t>He suggested that ‘prisoners shared a number of common physical attributes, such as sloping foreheads and receding chins.</a:t>
            </a:r>
          </a:p>
          <a:p>
            <a:pPr lvl="2"/>
            <a:r>
              <a:rPr lang="en-GB" dirty="0" smtClean="0"/>
              <a:t>Therefore he suggested that crime was a product of biology and biological characteristics:</a:t>
            </a:r>
          </a:p>
          <a:p>
            <a:pPr marL="1097280" lvl="4" indent="0">
              <a:buNone/>
            </a:pPr>
            <a:r>
              <a:rPr lang="en-GB" dirty="0" smtClean="0"/>
              <a:t>They were ‘born that way’</a:t>
            </a:r>
          </a:p>
          <a:p>
            <a:r>
              <a:rPr lang="en-GB" dirty="0" smtClean="0"/>
              <a:t>Lombroso positions the offender as other through outlining ‘differences between</a:t>
            </a:r>
          </a:p>
          <a:p>
            <a:pPr lvl="1"/>
            <a:r>
              <a:rPr lang="en-GB" dirty="0" smtClean="0"/>
              <a:t>Offenders and</a:t>
            </a:r>
          </a:p>
          <a:p>
            <a:pPr lvl="1"/>
            <a:r>
              <a:rPr lang="en-GB" dirty="0" smtClean="0"/>
              <a:t>Non-offenders</a:t>
            </a:r>
          </a:p>
          <a:p>
            <a:pPr lvl="1"/>
            <a:r>
              <a:rPr lang="en-GB" dirty="0" smtClean="0"/>
              <a:t>Offenders are ‘other’</a:t>
            </a:r>
          </a:p>
          <a:p>
            <a:pPr lvl="1"/>
            <a:r>
              <a:rPr lang="en-GB" dirty="0" smtClean="0"/>
              <a:t>Everyone else is ‘normal’</a:t>
            </a:r>
            <a:endParaRPr lang="en-GB" dirty="0"/>
          </a:p>
        </p:txBody>
      </p:sp>
    </p:spTree>
    <p:extLst>
      <p:ext uri="{BB962C8B-B14F-4D97-AF65-F5344CB8AC3E}">
        <p14:creationId xmlns:p14="http://schemas.microsoft.com/office/powerpoint/2010/main" val="20995297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Biological </a:t>
            </a:r>
            <a:r>
              <a:rPr lang="en-GB" dirty="0" smtClean="0"/>
              <a:t>Positivism</a:t>
            </a:r>
            <a:r>
              <a:rPr lang="en-GB" dirty="0"/>
              <a:t>: </a:t>
            </a:r>
            <a:br>
              <a:rPr lang="en-GB" dirty="0"/>
            </a:br>
            <a:r>
              <a:rPr lang="en-GB" dirty="0"/>
              <a:t>Cesare Lombroso</a:t>
            </a:r>
          </a:p>
        </p:txBody>
      </p:sp>
      <p:sp>
        <p:nvSpPr>
          <p:cNvPr id="3" name="Content Placeholder 2"/>
          <p:cNvSpPr>
            <a:spLocks noGrp="1"/>
          </p:cNvSpPr>
          <p:nvPr>
            <p:ph idx="1"/>
          </p:nvPr>
        </p:nvSpPr>
        <p:spPr/>
        <p:txBody>
          <a:bodyPr/>
          <a:lstStyle/>
          <a:p>
            <a:r>
              <a:rPr lang="en-GB" dirty="0" smtClean="0"/>
              <a:t>Critique:</a:t>
            </a:r>
          </a:p>
          <a:p>
            <a:pPr lvl="1"/>
            <a:r>
              <a:rPr lang="en-GB" dirty="0" smtClean="0"/>
              <a:t>The theory has fallen of </a:t>
            </a:r>
            <a:r>
              <a:rPr lang="en-GB" dirty="0" err="1" smtClean="0"/>
              <a:t>of</a:t>
            </a:r>
            <a:r>
              <a:rPr lang="en-GB" dirty="0" smtClean="0"/>
              <a:t> favour</a:t>
            </a:r>
          </a:p>
          <a:p>
            <a:pPr lvl="1"/>
            <a:r>
              <a:rPr lang="en-GB" dirty="0" smtClean="0"/>
              <a:t>Although biological theirs have continued to develop</a:t>
            </a:r>
          </a:p>
          <a:p>
            <a:pPr lvl="1"/>
            <a:r>
              <a:rPr lang="en-GB" dirty="0" smtClean="0"/>
              <a:t>A change from  measuring physical features of the body contemporary approaches focus on:</a:t>
            </a:r>
          </a:p>
          <a:p>
            <a:pPr lvl="2"/>
            <a:r>
              <a:rPr lang="en-GB" dirty="0" smtClean="0"/>
              <a:t>Biochemical conditions </a:t>
            </a:r>
          </a:p>
          <a:p>
            <a:pPr lvl="3"/>
            <a:r>
              <a:rPr lang="en-GB" dirty="0" smtClean="0"/>
              <a:t>Linked to poor diet or hormone imbalance</a:t>
            </a:r>
          </a:p>
          <a:p>
            <a:pPr lvl="2"/>
            <a:r>
              <a:rPr lang="en-GB" dirty="0" smtClean="0"/>
              <a:t>Neurophysiological conditions</a:t>
            </a:r>
          </a:p>
          <a:p>
            <a:pPr lvl="3"/>
            <a:r>
              <a:rPr lang="en-GB" dirty="0" smtClean="0"/>
              <a:t>Learning disabilities caused by brain damage</a:t>
            </a:r>
          </a:p>
          <a:p>
            <a:pPr lvl="2"/>
            <a:r>
              <a:rPr lang="en-GB" dirty="0" smtClean="0"/>
              <a:t>Genetic inheritance and/or abnormality </a:t>
            </a:r>
          </a:p>
          <a:p>
            <a:pPr lvl="2"/>
            <a:r>
              <a:rPr lang="en-GB" dirty="0" smtClean="0"/>
              <a:t>intelligence</a:t>
            </a:r>
            <a:endParaRPr lang="en-GB" dirty="0"/>
          </a:p>
        </p:txBody>
      </p:sp>
    </p:spTree>
    <p:extLst>
      <p:ext uri="{BB962C8B-B14F-4D97-AF65-F5344CB8AC3E}">
        <p14:creationId xmlns:p14="http://schemas.microsoft.com/office/powerpoint/2010/main" val="265874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348916"/>
            <a:ext cx="9875520" cy="1617044"/>
          </a:xfrm>
        </p:spPr>
        <p:txBody>
          <a:bodyPr>
            <a:normAutofit fontScale="90000"/>
          </a:bodyPr>
          <a:lstStyle/>
          <a:p>
            <a:r>
              <a:rPr lang="en-GB" dirty="0" smtClean="0"/>
              <a:t>Sociological Theories:</a:t>
            </a:r>
            <a:br>
              <a:rPr lang="en-GB" dirty="0" smtClean="0"/>
            </a:br>
            <a:r>
              <a:rPr lang="en-GB" dirty="0" smtClean="0"/>
              <a:t>The Chicago School</a:t>
            </a:r>
            <a:br>
              <a:rPr lang="en-GB" dirty="0" smtClean="0"/>
            </a:br>
            <a:r>
              <a:rPr lang="en-GB" dirty="0" smtClean="0"/>
              <a:t>Social Disorganisation Theory</a:t>
            </a:r>
            <a:endParaRPr lang="en-GB" dirty="0"/>
          </a:p>
        </p:txBody>
      </p:sp>
      <p:sp>
        <p:nvSpPr>
          <p:cNvPr id="3" name="Content Placeholder 2"/>
          <p:cNvSpPr>
            <a:spLocks noGrp="1"/>
          </p:cNvSpPr>
          <p:nvPr>
            <p:ph idx="1"/>
          </p:nvPr>
        </p:nvSpPr>
        <p:spPr/>
        <p:txBody>
          <a:bodyPr/>
          <a:lstStyle/>
          <a:p>
            <a:r>
              <a:rPr lang="en-GB" dirty="0" smtClean="0"/>
              <a:t>Social Disorganisation theory (1920s to 1930s)</a:t>
            </a:r>
          </a:p>
          <a:p>
            <a:pPr lvl="1"/>
            <a:r>
              <a:rPr lang="en-GB" dirty="0" smtClean="0"/>
              <a:t>Clifford R Shaw &amp; Henry D McKay (1942)</a:t>
            </a:r>
          </a:p>
          <a:p>
            <a:pPr lvl="1"/>
            <a:r>
              <a:rPr lang="en-GB" dirty="0" smtClean="0"/>
              <a:t>Spatial mapping to examine the residential locations of juveniles referred to court.</a:t>
            </a:r>
          </a:p>
          <a:p>
            <a:pPr lvl="1"/>
            <a:r>
              <a:rPr lang="en-GB" dirty="0" smtClean="0"/>
              <a:t>Patterns of delinquency were higher in areas characterised by:</a:t>
            </a:r>
          </a:p>
          <a:p>
            <a:pPr lvl="2"/>
            <a:r>
              <a:rPr lang="en-GB" dirty="0" smtClean="0"/>
              <a:t>Poor housing</a:t>
            </a:r>
          </a:p>
          <a:p>
            <a:pPr lvl="2"/>
            <a:r>
              <a:rPr lang="en-GB" dirty="0" smtClean="0"/>
              <a:t>Poor health</a:t>
            </a:r>
          </a:p>
          <a:p>
            <a:pPr lvl="2"/>
            <a:r>
              <a:rPr lang="en-GB" dirty="0" smtClean="0"/>
              <a:t>Socio-economic disadvantage</a:t>
            </a:r>
          </a:p>
          <a:p>
            <a:pPr lvl="2"/>
            <a:r>
              <a:rPr lang="en-GB" dirty="0" smtClean="0"/>
              <a:t>Transient populations</a:t>
            </a:r>
          </a:p>
          <a:p>
            <a:pPr lvl="1"/>
            <a:r>
              <a:rPr lang="en-GB" dirty="0" smtClean="0"/>
              <a:t>They suggested that crime was a function of neighbourhood dynamics</a:t>
            </a:r>
          </a:p>
          <a:p>
            <a:pPr lvl="1"/>
            <a:r>
              <a:rPr lang="en-GB" dirty="0" smtClean="0"/>
              <a:t>And not due to individual actors and their actions</a:t>
            </a:r>
            <a:endParaRPr lang="en-GB" dirty="0"/>
          </a:p>
        </p:txBody>
      </p:sp>
    </p:spTree>
    <p:extLst>
      <p:ext uri="{BB962C8B-B14F-4D97-AF65-F5344CB8AC3E}">
        <p14:creationId xmlns:p14="http://schemas.microsoft.com/office/powerpoint/2010/main" val="30772636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Sociological Theories:</a:t>
            </a:r>
            <a:br>
              <a:rPr lang="en-GB" dirty="0"/>
            </a:br>
            <a:r>
              <a:rPr lang="en-GB" dirty="0"/>
              <a:t>The Chicago School</a:t>
            </a:r>
            <a:br>
              <a:rPr lang="en-GB" dirty="0"/>
            </a:br>
            <a:r>
              <a:rPr lang="en-GB" dirty="0"/>
              <a:t>Social Disorganisation Theory</a:t>
            </a:r>
          </a:p>
        </p:txBody>
      </p:sp>
      <p:sp>
        <p:nvSpPr>
          <p:cNvPr id="3" name="Content Placeholder 2"/>
          <p:cNvSpPr>
            <a:spLocks noGrp="1"/>
          </p:cNvSpPr>
          <p:nvPr>
            <p:ph sz="half" idx="1"/>
          </p:nvPr>
        </p:nvSpPr>
        <p:spPr/>
        <p:txBody>
          <a:bodyPr>
            <a:normAutofit/>
          </a:bodyPr>
          <a:lstStyle/>
          <a:p>
            <a:r>
              <a:rPr lang="en-GB" dirty="0" smtClean="0"/>
              <a:t>Links to immigration to Chicago at this time</a:t>
            </a:r>
          </a:p>
          <a:p>
            <a:pPr lvl="1"/>
            <a:r>
              <a:rPr lang="en-GB" dirty="0" smtClean="0"/>
              <a:t>They claimed that newly arrived immigrants experienced a breakdown of social norms due to ethnic diversity and competing cultural traditions</a:t>
            </a:r>
          </a:p>
          <a:p>
            <a:pPr lvl="1"/>
            <a:r>
              <a:rPr lang="en-GB" dirty="0" smtClean="0"/>
              <a:t>Conventional institutions of social control were therefore weakened and unable to regulate the behaviour of local youths.</a:t>
            </a:r>
          </a:p>
          <a:p>
            <a:pPr lvl="1"/>
            <a:endParaRPr lang="en-GB" dirty="0"/>
          </a:p>
        </p:txBody>
      </p:sp>
      <p:sp>
        <p:nvSpPr>
          <p:cNvPr id="4" name="Content Placeholder 3"/>
          <p:cNvSpPr>
            <a:spLocks noGrp="1"/>
          </p:cNvSpPr>
          <p:nvPr>
            <p:ph sz="half" idx="2"/>
          </p:nvPr>
        </p:nvSpPr>
        <p:spPr/>
        <p:txBody>
          <a:bodyPr>
            <a:normAutofit/>
          </a:bodyPr>
          <a:lstStyle/>
          <a:p>
            <a:r>
              <a:rPr lang="en-GB" dirty="0"/>
              <a:t>Contemporary theories of Crime, Place and Space Include:</a:t>
            </a:r>
          </a:p>
          <a:p>
            <a:pPr lvl="1"/>
            <a:r>
              <a:rPr lang="en-GB" dirty="0"/>
              <a:t>Defensible space theory: how the design of physical space is related to crime.</a:t>
            </a:r>
          </a:p>
          <a:p>
            <a:pPr lvl="1"/>
            <a:r>
              <a:rPr lang="en-GB" dirty="0"/>
              <a:t>Broken windows theory: the relationship between low level disorder and crime</a:t>
            </a:r>
          </a:p>
          <a:p>
            <a:pPr lvl="1"/>
            <a:r>
              <a:rPr lang="en-GB" dirty="0"/>
              <a:t>Routine activities theory: how opportunities to commit crime are shaped by between people’s everyday movements through space and time.</a:t>
            </a:r>
          </a:p>
          <a:p>
            <a:endParaRPr lang="en-GB" dirty="0"/>
          </a:p>
        </p:txBody>
      </p:sp>
    </p:spTree>
    <p:extLst>
      <p:ext uri="{BB962C8B-B14F-4D97-AF65-F5344CB8AC3E}">
        <p14:creationId xmlns:p14="http://schemas.microsoft.com/office/powerpoint/2010/main" val="42411077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Anomie/Strain Theory</a:t>
            </a:r>
            <a:endParaRPr lang="en-GB" dirty="0"/>
          </a:p>
        </p:txBody>
      </p:sp>
      <p:sp>
        <p:nvSpPr>
          <p:cNvPr id="5" name="Content Placeholder 4"/>
          <p:cNvSpPr>
            <a:spLocks noGrp="1"/>
          </p:cNvSpPr>
          <p:nvPr>
            <p:ph idx="1"/>
          </p:nvPr>
        </p:nvSpPr>
        <p:spPr/>
        <p:txBody>
          <a:bodyPr/>
          <a:lstStyle/>
          <a:p>
            <a:r>
              <a:rPr lang="en-GB" dirty="0" smtClean="0"/>
              <a:t>Emile Durkheim: Anomie</a:t>
            </a:r>
          </a:p>
          <a:p>
            <a:pPr lvl="1"/>
            <a:r>
              <a:rPr lang="en-GB" dirty="0" smtClean="0"/>
              <a:t>The breakdown of social norms that often accompanies rapid social change</a:t>
            </a:r>
          </a:p>
          <a:p>
            <a:r>
              <a:rPr lang="en-GB" dirty="0" smtClean="0"/>
              <a:t>Robert Merton (1957): Strain Theory</a:t>
            </a:r>
          </a:p>
          <a:p>
            <a:pPr lvl="1"/>
            <a:r>
              <a:rPr lang="en-GB" dirty="0" smtClean="0"/>
              <a:t>Crime occurs when there is a gap between the cultural goals of society (e.g. material wealth, status) and the structural means to achieve these (e.g. education, employment).</a:t>
            </a:r>
          </a:p>
          <a:p>
            <a:pPr lvl="1"/>
            <a:r>
              <a:rPr lang="en-GB" dirty="0" smtClean="0"/>
              <a:t>The strain between the MEANS and GOALS results in frustration and resentment</a:t>
            </a:r>
          </a:p>
          <a:p>
            <a:pPr lvl="2"/>
            <a:r>
              <a:rPr lang="en-GB" dirty="0" smtClean="0"/>
              <a:t>Encourages some to use illegitimate or illegal means to secure success</a:t>
            </a:r>
          </a:p>
          <a:p>
            <a:pPr lvl="2"/>
            <a:r>
              <a:rPr lang="en-GB" dirty="0" smtClean="0"/>
              <a:t>Strain Theory posits that the cultural values and social structures of society put pressure on the individual citizen to commit crime.</a:t>
            </a:r>
          </a:p>
          <a:p>
            <a:pPr lvl="1"/>
            <a:endParaRPr lang="en-GB" dirty="0"/>
          </a:p>
        </p:txBody>
      </p:sp>
    </p:spTree>
    <p:extLst>
      <p:ext uri="{BB962C8B-B14F-4D97-AF65-F5344CB8AC3E}">
        <p14:creationId xmlns:p14="http://schemas.microsoft.com/office/powerpoint/2010/main" val="818715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Strain </a:t>
            </a:r>
            <a:r>
              <a:rPr lang="en-GB" dirty="0"/>
              <a:t>Theory</a:t>
            </a:r>
          </a:p>
        </p:txBody>
      </p:sp>
      <p:sp>
        <p:nvSpPr>
          <p:cNvPr id="3" name="Content Placeholder 2"/>
          <p:cNvSpPr>
            <a:spLocks noGrp="1"/>
          </p:cNvSpPr>
          <p:nvPr>
            <p:ph idx="1"/>
          </p:nvPr>
        </p:nvSpPr>
        <p:spPr/>
        <p:txBody>
          <a:bodyPr/>
          <a:lstStyle/>
          <a:p>
            <a:r>
              <a:rPr lang="en-GB" dirty="0" smtClean="0"/>
              <a:t>Jock Young: The Exclusive Society (1999)</a:t>
            </a:r>
          </a:p>
          <a:p>
            <a:pPr lvl="1"/>
            <a:r>
              <a:rPr lang="en-GB" dirty="0" smtClean="0"/>
              <a:t>Locating crime in relation to both structural and cultural processes</a:t>
            </a:r>
          </a:p>
          <a:p>
            <a:pPr lvl="1"/>
            <a:r>
              <a:rPr lang="en-GB" dirty="0" smtClean="0"/>
              <a:t>Structures:</a:t>
            </a:r>
          </a:p>
          <a:p>
            <a:pPr lvl="2"/>
            <a:r>
              <a:rPr lang="en-GB" dirty="0" smtClean="0"/>
              <a:t>Dismantling of the welfare state, alongside increasing disparities between rich and poor have further excluded disadvantaged groups</a:t>
            </a:r>
          </a:p>
          <a:p>
            <a:pPr lvl="2"/>
            <a:r>
              <a:rPr lang="en-GB" dirty="0" smtClean="0"/>
              <a:t>Contemporary consumer capitalism places greater emphasis on conspicuous consumption and material success</a:t>
            </a:r>
          </a:p>
          <a:p>
            <a:pPr lvl="2"/>
            <a:r>
              <a:rPr lang="en-GB" dirty="0" smtClean="0"/>
              <a:t>This further intensifies the feelings of deprivation and exclusion</a:t>
            </a:r>
            <a:endParaRPr lang="en-GB" dirty="0"/>
          </a:p>
        </p:txBody>
      </p:sp>
    </p:spTree>
    <p:extLst>
      <p:ext uri="{BB962C8B-B14F-4D97-AF65-F5344CB8AC3E}">
        <p14:creationId xmlns:p14="http://schemas.microsoft.com/office/powerpoint/2010/main" val="1149579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Subcultural Theory</a:t>
            </a:r>
            <a:endParaRPr lang="en-GB" dirty="0"/>
          </a:p>
        </p:txBody>
      </p:sp>
      <p:sp>
        <p:nvSpPr>
          <p:cNvPr id="3" name="Content Placeholder 2"/>
          <p:cNvSpPr>
            <a:spLocks noGrp="1"/>
          </p:cNvSpPr>
          <p:nvPr>
            <p:ph idx="1"/>
          </p:nvPr>
        </p:nvSpPr>
        <p:spPr/>
        <p:txBody>
          <a:bodyPr/>
          <a:lstStyle/>
          <a:p>
            <a:r>
              <a:rPr lang="en-GB" dirty="0" smtClean="0"/>
              <a:t>Linked to anomie and strain theory</a:t>
            </a:r>
          </a:p>
          <a:p>
            <a:pPr lvl="1"/>
            <a:r>
              <a:rPr lang="en-GB" dirty="0" smtClean="0"/>
              <a:t>Concepts of status frustration and differential opportunity</a:t>
            </a:r>
          </a:p>
          <a:p>
            <a:r>
              <a:rPr lang="en-GB" dirty="0" smtClean="0"/>
              <a:t>Status frustration: Albert Cohen (1955)</a:t>
            </a:r>
          </a:p>
          <a:p>
            <a:pPr lvl="1"/>
            <a:r>
              <a:rPr lang="en-GB" dirty="0" smtClean="0"/>
              <a:t>Research young lower-class male offenders</a:t>
            </a:r>
          </a:p>
          <a:p>
            <a:pPr lvl="1"/>
            <a:r>
              <a:rPr lang="en-GB" dirty="0" smtClean="0"/>
              <a:t>He suggested they could not aspire to middle-class cultural goals and thus became frustrated</a:t>
            </a:r>
          </a:p>
          <a:p>
            <a:pPr lvl="1"/>
            <a:r>
              <a:rPr lang="en-GB" dirty="0" smtClean="0"/>
              <a:t>So . . . They rejected such values and created their own sub-cultural system of values</a:t>
            </a:r>
          </a:p>
          <a:p>
            <a:pPr lvl="1"/>
            <a:r>
              <a:rPr lang="en-GB" dirty="0" smtClean="0"/>
              <a:t>In school</a:t>
            </a:r>
          </a:p>
          <a:p>
            <a:pPr lvl="2"/>
            <a:r>
              <a:rPr lang="en-GB" dirty="0" smtClean="0"/>
              <a:t>Gain status and respect by meeting the expectation of PEERS not TEACHERS</a:t>
            </a:r>
          </a:p>
          <a:p>
            <a:pPr lvl="2"/>
            <a:r>
              <a:rPr lang="en-GB" dirty="0" smtClean="0"/>
              <a:t>Engage in delinquent activities e.g. smoking, truanting and acting up.</a:t>
            </a:r>
          </a:p>
          <a:p>
            <a:pPr lvl="2"/>
            <a:endParaRPr lang="en-GB" dirty="0"/>
          </a:p>
        </p:txBody>
      </p:sp>
    </p:spTree>
    <p:extLst>
      <p:ext uri="{BB962C8B-B14F-4D97-AF65-F5344CB8AC3E}">
        <p14:creationId xmlns:p14="http://schemas.microsoft.com/office/powerpoint/2010/main" val="2178078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a:t>Subcultural Theory</a:t>
            </a:r>
          </a:p>
        </p:txBody>
      </p:sp>
      <p:sp>
        <p:nvSpPr>
          <p:cNvPr id="3" name="Content Placeholder 2"/>
          <p:cNvSpPr>
            <a:spLocks noGrp="1"/>
          </p:cNvSpPr>
          <p:nvPr>
            <p:ph idx="1"/>
          </p:nvPr>
        </p:nvSpPr>
        <p:spPr/>
        <p:txBody>
          <a:bodyPr/>
          <a:lstStyle/>
          <a:p>
            <a:r>
              <a:rPr lang="en-GB" dirty="0" smtClean="0"/>
              <a:t>Richard </a:t>
            </a:r>
            <a:r>
              <a:rPr lang="en-GB" dirty="0" err="1" smtClean="0"/>
              <a:t>Cloward</a:t>
            </a:r>
            <a:r>
              <a:rPr lang="en-GB" dirty="0" smtClean="0"/>
              <a:t> &amp; Lloyd Ohlin (1960)</a:t>
            </a:r>
          </a:p>
          <a:p>
            <a:pPr lvl="1"/>
            <a:r>
              <a:rPr lang="en-GB" dirty="0" smtClean="0"/>
              <a:t>Develop on these ideas</a:t>
            </a:r>
          </a:p>
          <a:p>
            <a:pPr lvl="2"/>
            <a:r>
              <a:rPr lang="en-GB" dirty="0" smtClean="0"/>
              <a:t>Differential opportunity structures available to lower-class young people in different neighbourhoods</a:t>
            </a:r>
          </a:p>
          <a:p>
            <a:pPr lvl="3"/>
            <a:r>
              <a:rPr lang="en-GB" dirty="0" smtClean="0"/>
              <a:t>Criminal – making a living from crime</a:t>
            </a:r>
          </a:p>
          <a:p>
            <a:pPr lvl="3"/>
            <a:r>
              <a:rPr lang="en-GB" dirty="0" smtClean="0"/>
              <a:t>Conflict – territorial violence and gang fighting</a:t>
            </a:r>
          </a:p>
          <a:p>
            <a:pPr lvl="3"/>
            <a:r>
              <a:rPr lang="en-GB" dirty="0" err="1" smtClean="0"/>
              <a:t>Retreatists</a:t>
            </a:r>
            <a:r>
              <a:rPr lang="en-GB" dirty="0" smtClean="0"/>
              <a:t> – drugs and alcohol</a:t>
            </a:r>
            <a:endParaRPr lang="en-GB" dirty="0"/>
          </a:p>
        </p:txBody>
      </p:sp>
    </p:spTree>
    <p:extLst>
      <p:ext uri="{BB962C8B-B14F-4D97-AF65-F5344CB8AC3E}">
        <p14:creationId xmlns:p14="http://schemas.microsoft.com/office/powerpoint/2010/main" val="3985978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smtClean="0"/>
              <a:t>Social Control Theory</a:t>
            </a:r>
            <a:endParaRPr lang="en-GB" dirty="0"/>
          </a:p>
        </p:txBody>
      </p:sp>
      <p:sp>
        <p:nvSpPr>
          <p:cNvPr id="3" name="Content Placeholder 2"/>
          <p:cNvSpPr>
            <a:spLocks noGrp="1"/>
          </p:cNvSpPr>
          <p:nvPr>
            <p:ph idx="1"/>
          </p:nvPr>
        </p:nvSpPr>
        <p:spPr/>
        <p:txBody>
          <a:bodyPr/>
          <a:lstStyle/>
          <a:p>
            <a:r>
              <a:rPr lang="en-GB" dirty="0" smtClean="0"/>
              <a:t>Not specifically focuses on crime rather on why people obey the law:</a:t>
            </a:r>
          </a:p>
          <a:p>
            <a:pPr lvl="1"/>
            <a:r>
              <a:rPr lang="en-GB" dirty="0" smtClean="0"/>
              <a:t>Travis </a:t>
            </a:r>
            <a:r>
              <a:rPr lang="en-GB" dirty="0" err="1" smtClean="0"/>
              <a:t>Hirschi</a:t>
            </a:r>
            <a:r>
              <a:rPr lang="en-GB" dirty="0" smtClean="0"/>
              <a:t> (1969)</a:t>
            </a:r>
          </a:p>
          <a:p>
            <a:pPr lvl="1"/>
            <a:r>
              <a:rPr lang="en-GB" dirty="0" smtClean="0"/>
              <a:t>People generally conform to social norms due to strong social bonds</a:t>
            </a:r>
          </a:p>
          <a:p>
            <a:pPr lvl="1"/>
            <a:r>
              <a:rPr lang="en-GB" dirty="0" smtClean="0"/>
              <a:t>Or they engage in delinquent acts when these bonds are broken or weak</a:t>
            </a:r>
          </a:p>
          <a:p>
            <a:pPr lvl="1"/>
            <a:endParaRPr lang="en-GB" dirty="0"/>
          </a:p>
        </p:txBody>
      </p:sp>
    </p:spTree>
    <p:extLst>
      <p:ext uri="{BB962C8B-B14F-4D97-AF65-F5344CB8AC3E}">
        <p14:creationId xmlns:p14="http://schemas.microsoft.com/office/powerpoint/2010/main" val="3804965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Sociological Theories:</a:t>
            </a:r>
            <a:br>
              <a:rPr lang="en-GB" dirty="0"/>
            </a:br>
            <a:r>
              <a:rPr lang="en-GB" dirty="0"/>
              <a:t>Social Control Theory</a:t>
            </a:r>
          </a:p>
        </p:txBody>
      </p:sp>
      <p:sp>
        <p:nvSpPr>
          <p:cNvPr id="4" name="Content Placeholder 3"/>
          <p:cNvSpPr>
            <a:spLocks noGrp="1"/>
          </p:cNvSpPr>
          <p:nvPr>
            <p:ph sz="half" idx="1"/>
          </p:nvPr>
        </p:nvSpPr>
        <p:spPr>
          <a:xfrm>
            <a:off x="385011" y="2057399"/>
            <a:ext cx="5512869" cy="4023360"/>
          </a:xfrm>
        </p:spPr>
        <p:txBody>
          <a:bodyPr>
            <a:normAutofit/>
          </a:bodyPr>
          <a:lstStyle/>
          <a:p>
            <a:r>
              <a:rPr lang="en-GB" dirty="0" smtClean="0"/>
              <a:t>Attachment:</a:t>
            </a:r>
          </a:p>
          <a:p>
            <a:pPr lvl="1"/>
            <a:r>
              <a:rPr lang="en-GB" dirty="0" smtClean="0"/>
              <a:t>How strong or weak is an individual’s relationship with others?</a:t>
            </a:r>
          </a:p>
          <a:p>
            <a:pPr lvl="1"/>
            <a:r>
              <a:rPr lang="en-GB" dirty="0" smtClean="0"/>
              <a:t>Do these others expect certain kinds of behaviour from this individual?</a:t>
            </a:r>
          </a:p>
          <a:p>
            <a:pPr lvl="1"/>
            <a:r>
              <a:rPr lang="en-GB" dirty="0" smtClean="0"/>
              <a:t>The stronger the attachment and the stronger the expectations the more likely it is that the individual will conform.</a:t>
            </a:r>
          </a:p>
          <a:p>
            <a:r>
              <a:rPr lang="en-GB" dirty="0" smtClean="0"/>
              <a:t>Commitment:</a:t>
            </a:r>
          </a:p>
          <a:p>
            <a:pPr lvl="1"/>
            <a:r>
              <a:rPr lang="en-GB" dirty="0" smtClean="0"/>
              <a:t>The  more an individual commits their self to a particular lifestyle the more they have to loose if they become involved in crime.</a:t>
            </a:r>
            <a:endParaRPr lang="en-GB" dirty="0"/>
          </a:p>
        </p:txBody>
      </p:sp>
      <p:sp>
        <p:nvSpPr>
          <p:cNvPr id="5" name="Content Placeholder 4"/>
          <p:cNvSpPr>
            <a:spLocks noGrp="1"/>
          </p:cNvSpPr>
          <p:nvPr>
            <p:ph sz="half" idx="2"/>
          </p:nvPr>
        </p:nvSpPr>
        <p:spPr>
          <a:xfrm>
            <a:off x="6267612" y="2057400"/>
            <a:ext cx="5511304" cy="4023360"/>
          </a:xfrm>
        </p:spPr>
        <p:txBody>
          <a:bodyPr>
            <a:normAutofit/>
          </a:bodyPr>
          <a:lstStyle/>
          <a:p>
            <a:r>
              <a:rPr lang="en-GB" dirty="0" smtClean="0"/>
              <a:t>Involvement:</a:t>
            </a:r>
          </a:p>
          <a:p>
            <a:pPr lvl="1"/>
            <a:r>
              <a:rPr lang="en-GB" dirty="0" smtClean="0"/>
              <a:t>This component comes down to time – the more time the individual spends engaging law abiding behaviour, the less time they have to engage in law breaking behaviour</a:t>
            </a:r>
            <a:endParaRPr lang="en-GB" dirty="0"/>
          </a:p>
          <a:p>
            <a:r>
              <a:rPr lang="en-GB" dirty="0" smtClean="0"/>
              <a:t>Belief:</a:t>
            </a:r>
          </a:p>
          <a:p>
            <a:pPr lvl="1"/>
            <a:r>
              <a:rPr lang="en-GB" dirty="0" smtClean="0"/>
              <a:t>This relates to upbringing.</a:t>
            </a:r>
          </a:p>
          <a:p>
            <a:pPr lvl="1"/>
            <a:r>
              <a:rPr lang="en-GB" dirty="0" smtClean="0"/>
              <a:t>If an individual has been brought up to be law abiding, they are les likely to become involved in crime.</a:t>
            </a:r>
            <a:endParaRPr lang="en-GB" dirty="0"/>
          </a:p>
        </p:txBody>
      </p:sp>
    </p:spTree>
    <p:extLst>
      <p:ext uri="{BB962C8B-B14F-4D97-AF65-F5344CB8AC3E}">
        <p14:creationId xmlns:p14="http://schemas.microsoft.com/office/powerpoint/2010/main" val="36086403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Right Realism – Rational Choice Theory</a:t>
            </a:r>
            <a:endParaRPr lang="en-GB" dirty="0"/>
          </a:p>
        </p:txBody>
      </p:sp>
      <p:sp>
        <p:nvSpPr>
          <p:cNvPr id="5" name="Content Placeholder 4"/>
          <p:cNvSpPr>
            <a:spLocks noGrp="1"/>
          </p:cNvSpPr>
          <p:nvPr>
            <p:ph sz="half" idx="1"/>
          </p:nvPr>
        </p:nvSpPr>
        <p:spPr/>
        <p:txBody>
          <a:bodyPr/>
          <a:lstStyle/>
          <a:p>
            <a:r>
              <a:rPr lang="en-GB" dirty="0"/>
              <a:t>Rights Realism: </a:t>
            </a:r>
            <a:r>
              <a:rPr lang="en-GB" dirty="0" smtClean="0"/>
              <a:t>James </a:t>
            </a:r>
            <a:r>
              <a:rPr lang="en-GB" dirty="0"/>
              <a:t>Q Wilson (1975) &amp; Charles Murray (1990):</a:t>
            </a:r>
          </a:p>
          <a:p>
            <a:pPr lvl="1"/>
            <a:r>
              <a:rPr lang="en-GB" dirty="0" smtClean="0"/>
              <a:t>See individuals as rational actors</a:t>
            </a:r>
          </a:p>
          <a:p>
            <a:pPr lvl="1"/>
            <a:r>
              <a:rPr lang="en-GB" dirty="0" smtClean="0"/>
              <a:t>Individuals are capable to making their own choices inducing to commit crime</a:t>
            </a:r>
          </a:p>
          <a:p>
            <a:pPr lvl="1"/>
            <a:r>
              <a:rPr lang="en-GB" dirty="0" smtClean="0"/>
              <a:t>Individuals weigh up the likely benefits and disadvantages of each action</a:t>
            </a:r>
          </a:p>
          <a:p>
            <a:pPr lvl="1"/>
            <a:endParaRPr lang="en-GB" dirty="0"/>
          </a:p>
          <a:p>
            <a:pPr lvl="1"/>
            <a:endParaRPr lang="en-GB" dirty="0"/>
          </a:p>
        </p:txBody>
      </p:sp>
      <p:sp>
        <p:nvSpPr>
          <p:cNvPr id="6" name="Content Placeholder 5"/>
          <p:cNvSpPr>
            <a:spLocks noGrp="1"/>
          </p:cNvSpPr>
          <p:nvPr>
            <p:ph sz="half" idx="2"/>
          </p:nvPr>
        </p:nvSpPr>
        <p:spPr/>
        <p:txBody>
          <a:bodyPr/>
          <a:lstStyle/>
          <a:p>
            <a:r>
              <a:rPr lang="en-GB" dirty="0" smtClean="0"/>
              <a:t>Realism:</a:t>
            </a:r>
          </a:p>
          <a:p>
            <a:pPr lvl="1"/>
            <a:r>
              <a:rPr lang="en-GB" dirty="0" smtClean="0"/>
              <a:t>Realist criminology tends to e written from a particular ideological position, </a:t>
            </a:r>
          </a:p>
          <a:p>
            <a:pPr lvl="1"/>
            <a:r>
              <a:rPr lang="en-GB" dirty="0" smtClean="0"/>
              <a:t>It is politically right or left</a:t>
            </a:r>
          </a:p>
          <a:p>
            <a:pPr lvl="1"/>
            <a:r>
              <a:rPr lang="en-GB" dirty="0" smtClean="0"/>
              <a:t>Both approaches attempt to get ‘real’ about the problem of crime</a:t>
            </a:r>
          </a:p>
          <a:p>
            <a:pPr lvl="1"/>
            <a:r>
              <a:rPr lang="en-GB" dirty="0" smtClean="0"/>
              <a:t>Treating it as a serious social issue</a:t>
            </a:r>
          </a:p>
        </p:txBody>
      </p:sp>
    </p:spTree>
    <p:extLst>
      <p:ext uri="{BB962C8B-B14F-4D97-AF65-F5344CB8AC3E}">
        <p14:creationId xmlns:p14="http://schemas.microsoft.com/office/powerpoint/2010/main" val="2591800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r>
              <a:rPr lang="en-GB" dirty="0" smtClean="0"/>
              <a:t>:</a:t>
            </a:r>
            <a:r>
              <a:rPr lang="en-GB" dirty="0"/>
              <a:t/>
            </a:r>
            <a:br>
              <a:rPr lang="en-GB" dirty="0"/>
            </a:br>
            <a:r>
              <a:rPr lang="en-GB" dirty="0" smtClean="0"/>
              <a:t>Right Realism - Rational </a:t>
            </a:r>
            <a:r>
              <a:rPr lang="en-GB" dirty="0"/>
              <a:t>Choice Theory</a:t>
            </a:r>
          </a:p>
        </p:txBody>
      </p:sp>
      <p:sp>
        <p:nvSpPr>
          <p:cNvPr id="3" name="Content Placeholder 2"/>
          <p:cNvSpPr>
            <a:spLocks noGrp="1"/>
          </p:cNvSpPr>
          <p:nvPr>
            <p:ph sz="half" idx="1"/>
          </p:nvPr>
        </p:nvSpPr>
        <p:spPr/>
        <p:txBody>
          <a:bodyPr>
            <a:normAutofit/>
          </a:bodyPr>
          <a:lstStyle/>
          <a:p>
            <a:r>
              <a:rPr lang="en-GB" dirty="0" err="1" smtClean="0"/>
              <a:t>Walklate</a:t>
            </a:r>
            <a:r>
              <a:rPr lang="en-GB" dirty="0" smtClean="0"/>
              <a:t>:</a:t>
            </a:r>
          </a:p>
          <a:p>
            <a:pPr lvl="1"/>
            <a:r>
              <a:rPr lang="en-GB" dirty="0" smtClean="0"/>
              <a:t>this </a:t>
            </a:r>
            <a:r>
              <a:rPr lang="en-GB" dirty="0"/>
              <a:t>theory lends itself to the range of policy initiatives known as </a:t>
            </a:r>
            <a:endParaRPr lang="en-GB" dirty="0" smtClean="0"/>
          </a:p>
          <a:p>
            <a:pPr lvl="2"/>
            <a:r>
              <a:rPr lang="en-GB" dirty="0" smtClean="0"/>
              <a:t>situational </a:t>
            </a:r>
            <a:r>
              <a:rPr lang="en-GB" dirty="0"/>
              <a:t>crime </a:t>
            </a:r>
            <a:r>
              <a:rPr lang="en-GB" dirty="0" smtClean="0"/>
              <a:t>prevention</a:t>
            </a:r>
          </a:p>
          <a:p>
            <a:pPr lvl="2"/>
            <a:r>
              <a:rPr lang="en-GB" dirty="0" smtClean="0"/>
              <a:t>sometimes </a:t>
            </a:r>
            <a:r>
              <a:rPr lang="en-GB" dirty="0"/>
              <a:t>referred to as designing out </a:t>
            </a:r>
            <a:r>
              <a:rPr lang="en-GB" dirty="0" smtClean="0"/>
              <a:t>crime</a:t>
            </a:r>
          </a:p>
        </p:txBody>
      </p:sp>
      <p:sp>
        <p:nvSpPr>
          <p:cNvPr id="4" name="Content Placeholder 3"/>
          <p:cNvSpPr>
            <a:spLocks noGrp="1"/>
          </p:cNvSpPr>
          <p:nvPr>
            <p:ph sz="half" idx="2"/>
          </p:nvPr>
        </p:nvSpPr>
        <p:spPr/>
        <p:txBody>
          <a:bodyPr>
            <a:normAutofit/>
          </a:bodyPr>
          <a:lstStyle/>
          <a:p>
            <a:r>
              <a:rPr lang="en-GB" dirty="0"/>
              <a:t>Strategies include:</a:t>
            </a:r>
          </a:p>
          <a:p>
            <a:pPr lvl="1"/>
            <a:r>
              <a:rPr lang="en-GB" dirty="0"/>
              <a:t>Increasing formal surveillance measures such as CCTV and alarms</a:t>
            </a:r>
          </a:p>
          <a:p>
            <a:pPr lvl="1"/>
            <a:r>
              <a:rPr lang="en-GB" dirty="0"/>
              <a:t>Neighbourhood Watch schemes</a:t>
            </a:r>
          </a:p>
          <a:p>
            <a:pPr lvl="1"/>
            <a:r>
              <a:rPr lang="en-GB" dirty="0"/>
              <a:t>Increasing natural surveillance such as improving street lighting </a:t>
            </a:r>
          </a:p>
          <a:p>
            <a:pPr lvl="1"/>
            <a:r>
              <a:rPr lang="en-GB" dirty="0"/>
              <a:t>Concealing or removing ‘targets’ e.g. ‘high value’ goods such as mobile phones, cash and jewellery </a:t>
            </a:r>
          </a:p>
          <a:p>
            <a:endParaRPr lang="en-GB" dirty="0"/>
          </a:p>
        </p:txBody>
      </p:sp>
    </p:spTree>
    <p:extLst>
      <p:ext uri="{BB962C8B-B14F-4D97-AF65-F5344CB8AC3E}">
        <p14:creationId xmlns:p14="http://schemas.microsoft.com/office/powerpoint/2010/main" val="19681146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Sociological Theories:</a:t>
            </a:r>
            <a:br>
              <a:rPr lang="en-GB" dirty="0"/>
            </a:br>
            <a:r>
              <a:rPr lang="en-GB" dirty="0" smtClean="0"/>
              <a:t>Left Realism – Relative Deprivation Theory</a:t>
            </a:r>
            <a:endParaRPr lang="en-GB" dirty="0"/>
          </a:p>
        </p:txBody>
      </p:sp>
      <p:sp>
        <p:nvSpPr>
          <p:cNvPr id="6" name="Content Placeholder 5"/>
          <p:cNvSpPr>
            <a:spLocks noGrp="1"/>
          </p:cNvSpPr>
          <p:nvPr>
            <p:ph sz="half" idx="1"/>
          </p:nvPr>
        </p:nvSpPr>
        <p:spPr/>
        <p:txBody>
          <a:bodyPr>
            <a:normAutofit fontScale="85000" lnSpcReduction="20000"/>
          </a:bodyPr>
          <a:lstStyle/>
          <a:p>
            <a:r>
              <a:rPr lang="en-GB" dirty="0" smtClean="0"/>
              <a:t>Relative Deprivation Theory: Lea </a:t>
            </a:r>
            <a:r>
              <a:rPr lang="en-GB" dirty="0"/>
              <a:t>and Young (1984) and Elliot Currie (1985</a:t>
            </a:r>
            <a:r>
              <a:rPr lang="en-GB" dirty="0" smtClean="0"/>
              <a:t>)</a:t>
            </a:r>
          </a:p>
          <a:p>
            <a:pPr lvl="1"/>
            <a:r>
              <a:rPr lang="en-GB" dirty="0" smtClean="0"/>
              <a:t>A </a:t>
            </a:r>
            <a:r>
              <a:rPr lang="en-GB" dirty="0"/>
              <a:t>branch of critical criminology </a:t>
            </a:r>
            <a:r>
              <a:rPr lang="en-GB" dirty="0" smtClean="0"/>
              <a:t>that </a:t>
            </a:r>
            <a:r>
              <a:rPr lang="en-GB" dirty="0"/>
              <a:t>developed in the UK and the USA in the </a:t>
            </a:r>
            <a:r>
              <a:rPr lang="en-GB" dirty="0" smtClean="0"/>
              <a:t>1980s</a:t>
            </a:r>
          </a:p>
          <a:p>
            <a:pPr lvl="1"/>
            <a:r>
              <a:rPr lang="en-GB" dirty="0" smtClean="0"/>
              <a:t>crime </a:t>
            </a:r>
            <a:r>
              <a:rPr lang="en-GB" dirty="0"/>
              <a:t>disproportionately affects the lives of the poor and </a:t>
            </a:r>
            <a:r>
              <a:rPr lang="en-GB" dirty="0" smtClean="0"/>
              <a:t>disadvantaged</a:t>
            </a:r>
          </a:p>
          <a:p>
            <a:pPr lvl="1"/>
            <a:r>
              <a:rPr lang="en-GB" dirty="0" smtClean="0"/>
              <a:t>Relative deprivation (associated </a:t>
            </a:r>
            <a:r>
              <a:rPr lang="en-GB" dirty="0"/>
              <a:t>with anomie </a:t>
            </a:r>
            <a:r>
              <a:rPr lang="en-GB" dirty="0" smtClean="0"/>
              <a:t>theory)</a:t>
            </a:r>
          </a:p>
          <a:p>
            <a:pPr lvl="1"/>
            <a:r>
              <a:rPr lang="en-GB" dirty="0" smtClean="0"/>
              <a:t>crime </a:t>
            </a:r>
            <a:r>
              <a:rPr lang="en-GB" dirty="0"/>
              <a:t>happens when individuals or groups see themselves as being unfairly disadvantaged </a:t>
            </a:r>
            <a:r>
              <a:rPr lang="en-GB" dirty="0" smtClean="0"/>
              <a:t>compared </a:t>
            </a:r>
            <a:r>
              <a:rPr lang="en-GB" dirty="0"/>
              <a:t>to other individuals or groups who they see as being similar to </a:t>
            </a:r>
            <a:r>
              <a:rPr lang="en-GB" dirty="0" smtClean="0"/>
              <a:t>themselves</a:t>
            </a:r>
          </a:p>
          <a:p>
            <a:pPr lvl="1"/>
            <a:r>
              <a:rPr lang="en-GB" dirty="0" smtClean="0"/>
              <a:t>Since </a:t>
            </a:r>
            <a:r>
              <a:rPr lang="en-GB" dirty="0"/>
              <a:t>the disadvantage is perceived and determined by an </a:t>
            </a:r>
            <a:r>
              <a:rPr lang="en-GB" dirty="0" smtClean="0"/>
              <a:t>individual</a:t>
            </a:r>
          </a:p>
          <a:p>
            <a:pPr lvl="1"/>
            <a:r>
              <a:rPr lang="en-GB" dirty="0" smtClean="0"/>
              <a:t>it </a:t>
            </a:r>
            <a:r>
              <a:rPr lang="en-GB" dirty="0"/>
              <a:t>is a subjective </a:t>
            </a:r>
            <a:r>
              <a:rPr lang="en-GB" dirty="0" smtClean="0"/>
              <a:t>assessment</a:t>
            </a:r>
          </a:p>
          <a:p>
            <a:endParaRPr lang="en-GB" dirty="0"/>
          </a:p>
        </p:txBody>
      </p:sp>
      <p:sp>
        <p:nvSpPr>
          <p:cNvPr id="7" name="Content Placeholder 6"/>
          <p:cNvSpPr>
            <a:spLocks noGrp="1"/>
          </p:cNvSpPr>
          <p:nvPr>
            <p:ph sz="half" idx="2"/>
          </p:nvPr>
        </p:nvSpPr>
        <p:spPr/>
        <p:txBody>
          <a:bodyPr>
            <a:normAutofit fontScale="85000" lnSpcReduction="20000"/>
          </a:bodyPr>
          <a:lstStyle/>
          <a:p>
            <a:r>
              <a:rPr lang="en-GB" dirty="0"/>
              <a:t>Strategies include:</a:t>
            </a:r>
          </a:p>
          <a:p>
            <a:pPr lvl="1"/>
            <a:r>
              <a:rPr lang="en-GB" dirty="0"/>
              <a:t>‘approaches that extend beyond the “situation”’ which involve restricting access to weapons and alcohol and investing in diversionary activities (such as engagement in sport) </a:t>
            </a:r>
            <a:endParaRPr lang="en-GB" dirty="0" smtClean="0"/>
          </a:p>
          <a:p>
            <a:pPr lvl="1"/>
            <a:r>
              <a:rPr lang="en-GB" dirty="0" smtClean="0"/>
              <a:t>to </a:t>
            </a:r>
            <a:r>
              <a:rPr lang="en-GB" dirty="0"/>
              <a:t>encourage people to engage in pro social, rather than anti-social, activities (such as crime). </a:t>
            </a:r>
          </a:p>
          <a:p>
            <a:endParaRPr lang="en-GB" dirty="0"/>
          </a:p>
        </p:txBody>
      </p:sp>
    </p:spTree>
    <p:extLst>
      <p:ext uri="{BB962C8B-B14F-4D97-AF65-F5344CB8AC3E}">
        <p14:creationId xmlns:p14="http://schemas.microsoft.com/office/powerpoint/2010/main" val="1828616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Sociological Theories:</a:t>
            </a:r>
            <a:br>
              <a:rPr lang="en-GB" dirty="0"/>
            </a:br>
            <a:r>
              <a:rPr lang="en-GB" dirty="0"/>
              <a:t>Left Realism – Relative Deprivation Theory</a:t>
            </a:r>
          </a:p>
        </p:txBody>
      </p:sp>
      <p:sp>
        <p:nvSpPr>
          <p:cNvPr id="3" name="Content Placeholder 2"/>
          <p:cNvSpPr>
            <a:spLocks noGrp="1"/>
          </p:cNvSpPr>
          <p:nvPr>
            <p:ph sz="half" idx="1"/>
          </p:nvPr>
        </p:nvSpPr>
        <p:spPr/>
        <p:txBody>
          <a:bodyPr>
            <a:normAutofit/>
          </a:bodyPr>
          <a:lstStyle/>
          <a:p>
            <a:r>
              <a:rPr lang="en-GB" dirty="0" smtClean="0"/>
              <a:t>Marginalisation</a:t>
            </a:r>
            <a:r>
              <a:rPr lang="en-GB" dirty="0"/>
              <a:t>: </a:t>
            </a:r>
            <a:endParaRPr lang="en-GB" dirty="0" smtClean="0"/>
          </a:p>
          <a:p>
            <a:pPr lvl="1"/>
            <a:r>
              <a:rPr lang="en-GB" dirty="0" smtClean="0"/>
              <a:t>some </a:t>
            </a:r>
            <a:r>
              <a:rPr lang="en-GB" dirty="0"/>
              <a:t>groups experience marginalisation and at different levels (social, political and economic</a:t>
            </a:r>
            <a:r>
              <a:rPr lang="en-GB" dirty="0" smtClean="0"/>
              <a:t>)</a:t>
            </a:r>
          </a:p>
          <a:p>
            <a:pPr lvl="1"/>
            <a:r>
              <a:rPr lang="en-GB" dirty="0" smtClean="0"/>
              <a:t>These </a:t>
            </a:r>
            <a:r>
              <a:rPr lang="en-GB" dirty="0"/>
              <a:t>groups are on the periphery of </a:t>
            </a:r>
            <a:r>
              <a:rPr lang="en-GB" dirty="0" smtClean="0"/>
              <a:t>society</a:t>
            </a:r>
          </a:p>
          <a:p>
            <a:pPr lvl="1"/>
            <a:r>
              <a:rPr lang="en-GB" dirty="0" smtClean="0"/>
              <a:t>Lacking </a:t>
            </a:r>
            <a:r>
              <a:rPr lang="en-GB" dirty="0"/>
              <a:t>political representation, these groups represent themselves and their ways of taking political action include the commission of crime and </a:t>
            </a:r>
            <a:r>
              <a:rPr lang="en-GB" dirty="0" smtClean="0"/>
              <a:t>violence </a:t>
            </a:r>
            <a:endParaRPr lang="en-GB" dirty="0"/>
          </a:p>
        </p:txBody>
      </p:sp>
      <p:sp>
        <p:nvSpPr>
          <p:cNvPr id="4" name="Content Placeholder 3"/>
          <p:cNvSpPr>
            <a:spLocks noGrp="1"/>
          </p:cNvSpPr>
          <p:nvPr>
            <p:ph sz="half" idx="2"/>
          </p:nvPr>
        </p:nvSpPr>
        <p:spPr/>
        <p:txBody>
          <a:bodyPr>
            <a:normAutofit/>
          </a:bodyPr>
          <a:lstStyle/>
          <a:p>
            <a:r>
              <a:rPr lang="en-GB" dirty="0" smtClean="0"/>
              <a:t>Sub-cultures</a:t>
            </a:r>
            <a:r>
              <a:rPr lang="en-GB" dirty="0"/>
              <a:t>: </a:t>
            </a:r>
            <a:endParaRPr lang="en-GB" dirty="0" smtClean="0"/>
          </a:p>
          <a:p>
            <a:pPr lvl="1"/>
            <a:r>
              <a:rPr lang="en-GB" dirty="0" smtClean="0"/>
              <a:t>marginalised </a:t>
            </a:r>
            <a:r>
              <a:rPr lang="en-GB" dirty="0"/>
              <a:t>individuals and groups may come into contact with others who share these experiences, and who then may form their own sub cultures in which crime and violence may </a:t>
            </a:r>
            <a:r>
              <a:rPr lang="en-GB" dirty="0" smtClean="0"/>
              <a:t>feature</a:t>
            </a:r>
            <a:endParaRPr lang="en-GB" dirty="0"/>
          </a:p>
          <a:p>
            <a:endParaRPr lang="en-GB" dirty="0"/>
          </a:p>
        </p:txBody>
      </p:sp>
    </p:spTree>
    <p:extLst>
      <p:ext uri="{BB962C8B-B14F-4D97-AF65-F5344CB8AC3E}">
        <p14:creationId xmlns:p14="http://schemas.microsoft.com/office/powerpoint/2010/main" val="17940846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Sociological Theories:</a:t>
            </a:r>
            <a:br>
              <a:rPr lang="en-GB" dirty="0"/>
            </a:br>
            <a:r>
              <a:rPr lang="en-GB" dirty="0" smtClean="0"/>
              <a:t>Feminist Perspectives/Gender</a:t>
            </a:r>
            <a:endParaRPr lang="en-GB" dirty="0"/>
          </a:p>
        </p:txBody>
      </p:sp>
      <p:sp>
        <p:nvSpPr>
          <p:cNvPr id="5" name="Content Placeholder 4"/>
          <p:cNvSpPr>
            <a:spLocks noGrp="1"/>
          </p:cNvSpPr>
          <p:nvPr>
            <p:ph idx="1"/>
          </p:nvPr>
        </p:nvSpPr>
        <p:spPr/>
        <p:txBody>
          <a:bodyPr>
            <a:normAutofit/>
          </a:bodyPr>
          <a:lstStyle/>
          <a:p>
            <a:r>
              <a:rPr lang="en-GB" dirty="0"/>
              <a:t>Feminist perspectives share a concern with gender </a:t>
            </a:r>
            <a:r>
              <a:rPr lang="en-GB" dirty="0" smtClean="0"/>
              <a:t>inequality</a:t>
            </a:r>
          </a:p>
          <a:p>
            <a:pPr lvl="1"/>
            <a:r>
              <a:rPr lang="en-GB" dirty="0" smtClean="0"/>
              <a:t>pointing </a:t>
            </a:r>
            <a:r>
              <a:rPr lang="en-GB" dirty="0"/>
              <a:t>to the fact that crime is disproportionately committed by </a:t>
            </a:r>
            <a:r>
              <a:rPr lang="en-GB" dirty="0" smtClean="0"/>
              <a:t>men</a:t>
            </a:r>
          </a:p>
          <a:p>
            <a:r>
              <a:rPr lang="en-GB" dirty="0" smtClean="0"/>
              <a:t>Elizabeth </a:t>
            </a:r>
            <a:r>
              <a:rPr lang="en-GB" dirty="0" err="1"/>
              <a:t>Stanko</a:t>
            </a:r>
            <a:r>
              <a:rPr lang="en-GB" dirty="0"/>
              <a:t> (1985</a:t>
            </a:r>
            <a:r>
              <a:rPr lang="en-GB" dirty="0" smtClean="0"/>
              <a:t>)</a:t>
            </a:r>
          </a:p>
          <a:p>
            <a:pPr lvl="1"/>
            <a:r>
              <a:rPr lang="en-GB" dirty="0" smtClean="0"/>
              <a:t>Focused on </a:t>
            </a:r>
            <a:r>
              <a:rPr lang="en-GB" dirty="0"/>
              <a:t>male violence against </a:t>
            </a:r>
            <a:r>
              <a:rPr lang="en-GB" dirty="0" smtClean="0"/>
              <a:t>women</a:t>
            </a:r>
          </a:p>
          <a:p>
            <a:pPr lvl="1"/>
            <a:r>
              <a:rPr lang="en-GB" dirty="0" smtClean="0"/>
              <a:t>explaining </a:t>
            </a:r>
            <a:r>
              <a:rPr lang="en-GB" dirty="0"/>
              <a:t>its occurrence by reference to wider structures of oppression </a:t>
            </a:r>
            <a:endParaRPr lang="en-GB" dirty="0" smtClean="0"/>
          </a:p>
          <a:p>
            <a:pPr lvl="1"/>
            <a:r>
              <a:rPr lang="en-GB" dirty="0" smtClean="0"/>
              <a:t>– </a:t>
            </a:r>
            <a:r>
              <a:rPr lang="en-GB" dirty="0"/>
              <a:t>as well as gendered norms regarding ‘appropriate’ masculine and feminine </a:t>
            </a:r>
            <a:r>
              <a:rPr lang="en-GB" dirty="0" smtClean="0"/>
              <a:t>behaviour</a:t>
            </a:r>
          </a:p>
        </p:txBody>
      </p:sp>
    </p:spTree>
    <p:extLst>
      <p:ext uri="{BB962C8B-B14F-4D97-AF65-F5344CB8AC3E}">
        <p14:creationId xmlns:p14="http://schemas.microsoft.com/office/powerpoint/2010/main" val="26337070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Sociological Theories:</a:t>
            </a:r>
            <a:br>
              <a:rPr lang="en-GB" dirty="0" smtClean="0"/>
            </a:br>
            <a:r>
              <a:rPr lang="en-GB" dirty="0" smtClean="0"/>
              <a:t>Hegemonic Masculinity</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a:t>One concept used by feminist perspectives to explain the maleness of crime is hegemonic masculinity: </a:t>
            </a:r>
            <a:endParaRPr lang="en-GB" dirty="0" smtClean="0"/>
          </a:p>
          <a:p>
            <a:pPr lvl="1"/>
            <a:r>
              <a:rPr lang="en-GB" dirty="0" smtClean="0"/>
              <a:t>the </a:t>
            </a:r>
            <a:r>
              <a:rPr lang="en-GB" dirty="0"/>
              <a:t>set of ideas, values, representations and practices associated with ‘being male’ </a:t>
            </a:r>
            <a:endParaRPr lang="en-GB" dirty="0" smtClean="0"/>
          </a:p>
          <a:p>
            <a:pPr lvl="1"/>
            <a:r>
              <a:rPr lang="en-GB" dirty="0" smtClean="0"/>
              <a:t>this </a:t>
            </a:r>
            <a:r>
              <a:rPr lang="en-GB" dirty="0"/>
              <a:t>is commonly accepted as the dominant position in gender relations in a society at a particular historical moment (Jefferson, 2006, Sage Dictionary of Criminology</a:t>
            </a:r>
            <a:r>
              <a:rPr lang="en-GB" dirty="0" smtClean="0"/>
              <a:t>)</a:t>
            </a:r>
          </a:p>
        </p:txBody>
      </p:sp>
      <p:sp>
        <p:nvSpPr>
          <p:cNvPr id="5" name="Content Placeholder 4"/>
          <p:cNvSpPr>
            <a:spLocks noGrp="1"/>
          </p:cNvSpPr>
          <p:nvPr>
            <p:ph sz="half" idx="2"/>
          </p:nvPr>
        </p:nvSpPr>
        <p:spPr/>
        <p:txBody>
          <a:bodyPr>
            <a:normAutofit fontScale="92500" lnSpcReduction="10000"/>
          </a:bodyPr>
          <a:lstStyle/>
          <a:p>
            <a:r>
              <a:rPr lang="en-GB" dirty="0"/>
              <a:t>In contemporary Western society</a:t>
            </a:r>
          </a:p>
          <a:p>
            <a:pPr lvl="1"/>
            <a:r>
              <a:rPr lang="en-GB" dirty="0"/>
              <a:t>the dominant or hegemonic masculinity is expressed through paid employment (perhaps being the ‘bread winner’ in the household); </a:t>
            </a:r>
          </a:p>
          <a:p>
            <a:pPr lvl="1"/>
            <a:r>
              <a:rPr lang="en-GB" dirty="0"/>
              <a:t>being heterosexual;</a:t>
            </a:r>
          </a:p>
          <a:p>
            <a:pPr lvl="1"/>
            <a:r>
              <a:rPr lang="en-GB" dirty="0"/>
              <a:t> and subordinating women.</a:t>
            </a:r>
          </a:p>
          <a:p>
            <a:r>
              <a:rPr lang="en-GB" dirty="0"/>
              <a:t> Criminologist James W. </a:t>
            </a:r>
            <a:r>
              <a:rPr lang="en-GB" dirty="0" err="1"/>
              <a:t>Messerschmidt</a:t>
            </a:r>
            <a:r>
              <a:rPr lang="en-GB" dirty="0"/>
              <a:t> (1993) </a:t>
            </a:r>
            <a:endParaRPr lang="en-GB" dirty="0" smtClean="0"/>
          </a:p>
          <a:p>
            <a:pPr lvl="1"/>
            <a:r>
              <a:rPr lang="en-GB" dirty="0" smtClean="0"/>
              <a:t>for </a:t>
            </a:r>
            <a:r>
              <a:rPr lang="en-GB" dirty="0"/>
              <a:t>some men, in certain groups, men do masculinity </a:t>
            </a:r>
            <a:endParaRPr lang="en-GB" dirty="0" smtClean="0"/>
          </a:p>
          <a:p>
            <a:pPr lvl="1"/>
            <a:r>
              <a:rPr lang="en-GB" dirty="0" smtClean="0"/>
              <a:t>that </a:t>
            </a:r>
            <a:r>
              <a:rPr lang="en-GB" dirty="0"/>
              <a:t>is, express their </a:t>
            </a:r>
            <a:r>
              <a:rPr lang="en-GB" dirty="0" smtClean="0"/>
              <a:t>masculinity </a:t>
            </a:r>
            <a:r>
              <a:rPr lang="en-GB" dirty="0"/>
              <a:t>through the engagement and commission of crime</a:t>
            </a:r>
          </a:p>
          <a:p>
            <a:endParaRPr lang="en-GB" dirty="0"/>
          </a:p>
          <a:p>
            <a:endParaRPr lang="en-GB" dirty="0"/>
          </a:p>
        </p:txBody>
      </p:sp>
    </p:spTree>
    <p:extLst>
      <p:ext uri="{BB962C8B-B14F-4D97-AF65-F5344CB8AC3E}">
        <p14:creationId xmlns:p14="http://schemas.microsoft.com/office/powerpoint/2010/main" val="19162716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Young People in Custody</a:t>
            </a:r>
            <a:endParaRPr lang="en-GB" dirty="0"/>
          </a:p>
        </p:txBody>
      </p:sp>
      <p:sp>
        <p:nvSpPr>
          <p:cNvPr id="5" name="Content Placeholder 4"/>
          <p:cNvSpPr>
            <a:spLocks noGrp="1"/>
          </p:cNvSpPr>
          <p:nvPr>
            <p:ph sz="half" idx="1"/>
          </p:nvPr>
        </p:nvSpPr>
        <p:spPr/>
        <p:txBody>
          <a:bodyPr>
            <a:normAutofit/>
          </a:bodyPr>
          <a:lstStyle/>
          <a:p>
            <a:pPr fontAlgn="base"/>
            <a:r>
              <a:rPr lang="en-GB" b="1" dirty="0"/>
              <a:t>Why young people are sent to custody</a:t>
            </a:r>
          </a:p>
          <a:p>
            <a:pPr fontAlgn="base"/>
            <a:r>
              <a:rPr lang="en-GB" dirty="0"/>
              <a:t>A court can give a young person a </a:t>
            </a:r>
            <a:r>
              <a:rPr lang="en-GB" u="sng" dirty="0">
                <a:hlinkClick r:id="rId2"/>
              </a:rPr>
              <a:t>custodial sentence</a:t>
            </a:r>
            <a:r>
              <a:rPr lang="en-GB" dirty="0"/>
              <a:t> if:</a:t>
            </a:r>
          </a:p>
          <a:p>
            <a:pPr lvl="1" fontAlgn="base"/>
            <a:r>
              <a:rPr lang="en-GB" dirty="0"/>
              <a:t>the crime is so serious there is no other suitable option</a:t>
            </a:r>
          </a:p>
          <a:p>
            <a:pPr lvl="1" fontAlgn="base"/>
            <a:r>
              <a:rPr lang="en-GB" dirty="0"/>
              <a:t>the young person has committed crimes before</a:t>
            </a:r>
          </a:p>
          <a:p>
            <a:pPr lvl="1" fontAlgn="base"/>
            <a:r>
              <a:rPr lang="en-GB" dirty="0"/>
              <a:t>the judge or magistrate thinks the young person is a risk to the </a:t>
            </a:r>
            <a:r>
              <a:rPr lang="en-GB" dirty="0" smtClean="0"/>
              <a:t>public</a:t>
            </a:r>
            <a:r>
              <a:rPr lang="en-GB" dirty="0">
                <a:hlinkClick r:id="rId3"/>
              </a:rPr>
              <a:t/>
            </a:r>
            <a:br>
              <a:rPr lang="en-GB" dirty="0">
                <a:hlinkClick r:id="rId3"/>
              </a:rPr>
            </a:br>
            <a:endParaRPr lang="en-GB" dirty="0"/>
          </a:p>
        </p:txBody>
      </p:sp>
      <p:sp>
        <p:nvSpPr>
          <p:cNvPr id="6" name="Content Placeholder 5"/>
          <p:cNvSpPr>
            <a:spLocks noGrp="1"/>
          </p:cNvSpPr>
          <p:nvPr>
            <p:ph sz="half" idx="2"/>
          </p:nvPr>
        </p:nvSpPr>
        <p:spPr/>
        <p:txBody>
          <a:bodyPr>
            <a:normAutofit/>
          </a:bodyPr>
          <a:lstStyle/>
          <a:p>
            <a:pPr fontAlgn="base"/>
            <a:r>
              <a:rPr lang="en-GB" dirty="0"/>
              <a:t>A young person can also be sent to custody on </a:t>
            </a:r>
            <a:r>
              <a:rPr lang="en-GB" u="sng" dirty="0">
                <a:hlinkClick r:id="rId4"/>
              </a:rPr>
              <a:t>remand</a:t>
            </a:r>
            <a:r>
              <a:rPr lang="en-GB" dirty="0"/>
              <a:t>.</a:t>
            </a:r>
          </a:p>
          <a:p>
            <a:pPr fontAlgn="base"/>
            <a:r>
              <a:rPr lang="en-GB" dirty="0"/>
              <a:t>The Youth Justice Board decides which secure centre a young person will be sent to.</a:t>
            </a:r>
          </a:p>
          <a:p>
            <a:pPr fontAlgn="base"/>
            <a:r>
              <a:rPr lang="en-GB" dirty="0"/>
              <a:t>They will choose somewhere that:</a:t>
            </a:r>
          </a:p>
          <a:p>
            <a:pPr lvl="1" fontAlgn="base"/>
            <a:r>
              <a:rPr lang="en-GB" dirty="0"/>
              <a:t>can deal with the young person’s needs safely, </a:t>
            </a:r>
            <a:r>
              <a:rPr lang="en-GB" dirty="0" err="1"/>
              <a:t>eg</a:t>
            </a:r>
            <a:r>
              <a:rPr lang="en-GB" dirty="0"/>
              <a:t> if they have a health problem</a:t>
            </a:r>
          </a:p>
          <a:p>
            <a:pPr lvl="1" fontAlgn="base"/>
            <a:r>
              <a:rPr lang="en-GB" dirty="0"/>
              <a:t>is suitable for their age, sex and background</a:t>
            </a:r>
          </a:p>
          <a:p>
            <a:pPr lvl="1" fontAlgn="base"/>
            <a:r>
              <a:rPr lang="en-GB" dirty="0"/>
              <a:t>is as near to their home as possible</a:t>
            </a:r>
          </a:p>
          <a:p>
            <a:endParaRPr lang="en-GB" dirty="0"/>
          </a:p>
        </p:txBody>
      </p:sp>
    </p:spTree>
    <p:extLst>
      <p:ext uri="{BB962C8B-B14F-4D97-AF65-F5344CB8AC3E}">
        <p14:creationId xmlns:p14="http://schemas.microsoft.com/office/powerpoint/2010/main" val="38077383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Arriving at Custody</a:t>
            </a:r>
            <a:endParaRPr lang="en-GB" dirty="0"/>
          </a:p>
        </p:txBody>
      </p:sp>
      <p:sp>
        <p:nvSpPr>
          <p:cNvPr id="3" name="Content Placeholder 2"/>
          <p:cNvSpPr>
            <a:spLocks noGrp="1"/>
          </p:cNvSpPr>
          <p:nvPr>
            <p:ph sz="half" idx="1"/>
          </p:nvPr>
        </p:nvSpPr>
        <p:spPr/>
        <p:txBody>
          <a:bodyPr>
            <a:normAutofit lnSpcReduction="10000"/>
          </a:bodyPr>
          <a:lstStyle/>
          <a:p>
            <a:r>
              <a:rPr lang="en-GB" dirty="0"/>
              <a:t>The young person is interviewed by the reception officer as soon as they arrive.</a:t>
            </a:r>
          </a:p>
          <a:p>
            <a:r>
              <a:rPr lang="en-GB" dirty="0"/>
              <a:t>The reception officer uses this interview to make sure the young person is properly looked after, </a:t>
            </a:r>
            <a:r>
              <a:rPr lang="en-GB" dirty="0" smtClean="0"/>
              <a:t>e.g. </a:t>
            </a:r>
            <a:r>
              <a:rPr lang="en-GB" dirty="0"/>
              <a:t>if they need any health care.</a:t>
            </a:r>
          </a:p>
          <a:p>
            <a:endParaRPr lang="en-GB" dirty="0"/>
          </a:p>
        </p:txBody>
      </p:sp>
      <p:sp>
        <p:nvSpPr>
          <p:cNvPr id="4" name="Content Placeholder 3"/>
          <p:cNvSpPr>
            <a:spLocks noGrp="1"/>
          </p:cNvSpPr>
          <p:nvPr>
            <p:ph sz="half" idx="2"/>
          </p:nvPr>
        </p:nvSpPr>
        <p:spPr/>
        <p:txBody>
          <a:bodyPr>
            <a:normAutofit lnSpcReduction="10000"/>
          </a:bodyPr>
          <a:lstStyle/>
          <a:p>
            <a:pPr fontAlgn="base"/>
            <a:r>
              <a:rPr lang="en-GB" b="1" dirty="0"/>
              <a:t>Search</a:t>
            </a:r>
          </a:p>
          <a:p>
            <a:pPr lvl="1"/>
            <a:r>
              <a:rPr lang="en-GB" dirty="0"/>
              <a:t>The young person will have some of their belongings taken away, like their money and phone.</a:t>
            </a:r>
          </a:p>
          <a:p>
            <a:pPr lvl="1"/>
            <a:r>
              <a:rPr lang="en-GB" dirty="0"/>
              <a:t>They will also be searched to make sure they don’t have things like drugs on them.</a:t>
            </a:r>
          </a:p>
          <a:p>
            <a:pPr fontAlgn="base"/>
            <a:r>
              <a:rPr lang="en-GB" b="1" dirty="0" smtClean="0"/>
              <a:t>Personal </a:t>
            </a:r>
            <a:r>
              <a:rPr lang="en-GB" b="1" dirty="0"/>
              <a:t>officer</a:t>
            </a:r>
          </a:p>
          <a:p>
            <a:pPr lvl="1"/>
            <a:r>
              <a:rPr lang="en-GB" dirty="0"/>
              <a:t>Within the first few days, the young person will meet their personal officer. This person is in charge of the young person’s well-being for as long as they’re in the secure centre</a:t>
            </a:r>
            <a:r>
              <a:rPr lang="en-GB" dirty="0" smtClean="0"/>
              <a:t>.</a:t>
            </a:r>
            <a:endParaRPr lang="en-GB" dirty="0"/>
          </a:p>
        </p:txBody>
      </p:sp>
    </p:spTree>
    <p:extLst>
      <p:ext uri="{BB962C8B-B14F-4D97-AF65-F5344CB8AC3E}">
        <p14:creationId xmlns:p14="http://schemas.microsoft.com/office/powerpoint/2010/main" val="3468815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What Custody is Like for Young People</a:t>
            </a:r>
            <a:endParaRPr lang="en-GB" dirty="0"/>
          </a:p>
        </p:txBody>
      </p:sp>
      <p:sp>
        <p:nvSpPr>
          <p:cNvPr id="3" name="Content Placeholder 2"/>
          <p:cNvSpPr>
            <a:spLocks noGrp="1"/>
          </p:cNvSpPr>
          <p:nvPr>
            <p:ph sz="half" idx="1"/>
          </p:nvPr>
        </p:nvSpPr>
        <p:spPr/>
        <p:txBody>
          <a:bodyPr>
            <a:noAutofit/>
          </a:bodyPr>
          <a:lstStyle/>
          <a:p>
            <a:r>
              <a:rPr lang="en-GB" dirty="0" smtClean="0"/>
              <a:t>Time </a:t>
            </a:r>
            <a:r>
              <a:rPr lang="en-GB" dirty="0"/>
              <a:t>in custody is spent:</a:t>
            </a:r>
          </a:p>
          <a:p>
            <a:pPr lvl="1"/>
            <a:r>
              <a:rPr lang="en-GB" sz="1800" dirty="0"/>
              <a:t>in lessons</a:t>
            </a:r>
          </a:p>
          <a:p>
            <a:pPr lvl="1"/>
            <a:r>
              <a:rPr lang="en-GB" sz="1800" dirty="0"/>
              <a:t>learning skills to get a job or to return to education</a:t>
            </a:r>
          </a:p>
          <a:p>
            <a:pPr lvl="1"/>
            <a:r>
              <a:rPr lang="en-GB" sz="1800" dirty="0"/>
              <a:t>taking part in programmes to improve behaviour</a:t>
            </a:r>
          </a:p>
          <a:p>
            <a:pPr lvl="1"/>
            <a:r>
              <a:rPr lang="en-GB" sz="1800" dirty="0"/>
              <a:t>participating in sport, fitness, and other activities</a:t>
            </a:r>
          </a:p>
          <a:p>
            <a:pPr lvl="1"/>
            <a:r>
              <a:rPr lang="en-GB" sz="1800" dirty="0"/>
              <a:t>There are strict rules about what young people can and can’t do, and they may have to go through alcohol or drug counselling.</a:t>
            </a:r>
          </a:p>
        </p:txBody>
      </p:sp>
      <p:sp>
        <p:nvSpPr>
          <p:cNvPr id="4" name="Content Placeholder 3"/>
          <p:cNvSpPr>
            <a:spLocks noGrp="1"/>
          </p:cNvSpPr>
          <p:nvPr>
            <p:ph sz="half" idx="2"/>
          </p:nvPr>
        </p:nvSpPr>
        <p:spPr/>
        <p:txBody>
          <a:bodyPr>
            <a:noAutofit/>
          </a:bodyPr>
          <a:lstStyle/>
          <a:p>
            <a:r>
              <a:rPr lang="en-GB" dirty="0" smtClean="0"/>
              <a:t>There </a:t>
            </a:r>
            <a:r>
              <a:rPr lang="en-GB" dirty="0"/>
              <a:t>are 3 types of custody for young people:</a:t>
            </a:r>
          </a:p>
          <a:p>
            <a:pPr lvl="1"/>
            <a:r>
              <a:rPr lang="en-GB" dirty="0"/>
              <a:t>young offender institutions</a:t>
            </a:r>
          </a:p>
          <a:p>
            <a:pPr lvl="1"/>
            <a:r>
              <a:rPr lang="en-GB" dirty="0"/>
              <a:t>secure training centres</a:t>
            </a:r>
          </a:p>
          <a:p>
            <a:pPr lvl="1"/>
            <a:r>
              <a:rPr lang="en-GB" dirty="0"/>
              <a:t>secure children’s </a:t>
            </a:r>
            <a:r>
              <a:rPr lang="en-GB" dirty="0" smtClean="0"/>
              <a:t>homes</a:t>
            </a:r>
            <a:endParaRPr lang="en-GB" dirty="0"/>
          </a:p>
        </p:txBody>
      </p:sp>
    </p:spTree>
    <p:extLst>
      <p:ext uri="{BB962C8B-B14F-4D97-AF65-F5344CB8AC3E}">
        <p14:creationId xmlns:p14="http://schemas.microsoft.com/office/powerpoint/2010/main" val="976305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Advocacy</a:t>
            </a:r>
            <a:br>
              <a:rPr lang="en-GB" dirty="0"/>
            </a:br>
            <a:r>
              <a:rPr lang="en-GB" dirty="0"/>
              <a:t>What Custody is Like for Young People</a:t>
            </a:r>
          </a:p>
        </p:txBody>
      </p:sp>
      <p:sp>
        <p:nvSpPr>
          <p:cNvPr id="3" name="Content Placeholder 2"/>
          <p:cNvSpPr>
            <a:spLocks noGrp="1"/>
          </p:cNvSpPr>
          <p:nvPr>
            <p:ph sz="half" idx="1"/>
          </p:nvPr>
        </p:nvSpPr>
        <p:spPr/>
        <p:txBody>
          <a:bodyPr>
            <a:normAutofit fontScale="25000" lnSpcReduction="20000"/>
          </a:bodyPr>
          <a:lstStyle/>
          <a:p>
            <a:r>
              <a:rPr lang="en-GB" sz="6800" dirty="0"/>
              <a:t>Young offender institutions:</a:t>
            </a:r>
          </a:p>
          <a:p>
            <a:pPr lvl="1"/>
            <a:r>
              <a:rPr lang="en-GB" sz="6600" dirty="0"/>
              <a:t>are run by the Prison Service and private companies</a:t>
            </a:r>
          </a:p>
          <a:p>
            <a:pPr lvl="1"/>
            <a:r>
              <a:rPr lang="en-GB" sz="6600" dirty="0"/>
              <a:t>are for people aged 15 to 21 (people under 18 are held in different buildings)</a:t>
            </a:r>
          </a:p>
          <a:p>
            <a:pPr lvl="1"/>
            <a:r>
              <a:rPr lang="en-GB" sz="6600" dirty="0"/>
              <a:t>house between 60 to 400 people, split into ‘wings’ of 30 to 60 people</a:t>
            </a:r>
          </a:p>
          <a:p>
            <a:r>
              <a:rPr lang="en-GB" sz="6800" dirty="0"/>
              <a:t>Secure training centres:</a:t>
            </a:r>
          </a:p>
          <a:p>
            <a:pPr lvl="1"/>
            <a:r>
              <a:rPr lang="en-GB" sz="6600" dirty="0"/>
              <a:t>are run by private companies</a:t>
            </a:r>
          </a:p>
          <a:p>
            <a:pPr lvl="1"/>
            <a:r>
              <a:rPr lang="en-GB" sz="6600" dirty="0"/>
              <a:t>are for people aged up to 17</a:t>
            </a:r>
          </a:p>
          <a:p>
            <a:pPr lvl="1"/>
            <a:r>
              <a:rPr lang="en-GB" sz="6600" dirty="0"/>
              <a:t>house between 50 and 80, split into units of 5 to 8 people</a:t>
            </a:r>
          </a:p>
          <a:p>
            <a:pPr lvl="1"/>
            <a:r>
              <a:rPr lang="en-GB" sz="6600" dirty="0"/>
              <a:t>give 30 hours of education and training a week, following a school day timetable</a:t>
            </a:r>
          </a:p>
          <a:p>
            <a:endParaRPr lang="en-GB" sz="6800" dirty="0"/>
          </a:p>
          <a:p>
            <a:endParaRPr lang="en-GB" dirty="0"/>
          </a:p>
        </p:txBody>
      </p:sp>
      <p:sp>
        <p:nvSpPr>
          <p:cNvPr id="4" name="Content Placeholder 3"/>
          <p:cNvSpPr>
            <a:spLocks noGrp="1"/>
          </p:cNvSpPr>
          <p:nvPr>
            <p:ph sz="half" idx="2"/>
          </p:nvPr>
        </p:nvSpPr>
        <p:spPr/>
        <p:txBody>
          <a:bodyPr>
            <a:normAutofit fontScale="25000" lnSpcReduction="20000"/>
          </a:bodyPr>
          <a:lstStyle/>
          <a:p>
            <a:r>
              <a:rPr lang="en-GB" sz="6800" dirty="0"/>
              <a:t>Secure children’s homes:</a:t>
            </a:r>
          </a:p>
          <a:p>
            <a:pPr lvl="1"/>
            <a:r>
              <a:rPr lang="en-GB" sz="6600" dirty="0"/>
              <a:t>run by local councils</a:t>
            </a:r>
          </a:p>
          <a:p>
            <a:pPr lvl="1"/>
            <a:r>
              <a:rPr lang="en-GB" sz="6600" dirty="0"/>
              <a:t>are for people aged 10 to 14</a:t>
            </a:r>
          </a:p>
          <a:p>
            <a:pPr lvl="1"/>
            <a:r>
              <a:rPr lang="en-GB" sz="6600" dirty="0"/>
              <a:t>house between 8 and 40 people</a:t>
            </a:r>
          </a:p>
          <a:p>
            <a:pPr lvl="1"/>
            <a:r>
              <a:rPr lang="en-GB" sz="6600" dirty="0"/>
              <a:t>give 30 hours of education and training a week, following a school day timetable</a:t>
            </a:r>
          </a:p>
          <a:p>
            <a:endParaRPr lang="en-GB" sz="6800" dirty="0"/>
          </a:p>
        </p:txBody>
      </p:sp>
    </p:spTree>
    <p:extLst>
      <p:ext uri="{BB962C8B-B14F-4D97-AF65-F5344CB8AC3E}">
        <p14:creationId xmlns:p14="http://schemas.microsoft.com/office/powerpoint/2010/main" val="20950483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Visiting Young People in Custody</a:t>
            </a:r>
            <a:endParaRPr lang="en-GB" dirty="0"/>
          </a:p>
        </p:txBody>
      </p:sp>
      <p:sp>
        <p:nvSpPr>
          <p:cNvPr id="3" name="Content Placeholder 2"/>
          <p:cNvSpPr>
            <a:spLocks noGrp="1"/>
          </p:cNvSpPr>
          <p:nvPr>
            <p:ph sz="half" idx="1"/>
          </p:nvPr>
        </p:nvSpPr>
        <p:spPr/>
        <p:txBody>
          <a:bodyPr>
            <a:normAutofit fontScale="92500"/>
          </a:bodyPr>
          <a:lstStyle/>
          <a:p>
            <a:r>
              <a:rPr lang="en-GB" dirty="0" smtClean="0"/>
              <a:t>Who can visit</a:t>
            </a:r>
          </a:p>
          <a:p>
            <a:pPr lvl="1"/>
            <a:r>
              <a:rPr lang="en-GB" dirty="0" smtClean="0"/>
              <a:t>Family members and friends can ask to visit. If you’re under 18 you have to be accompanied by an adult.</a:t>
            </a:r>
          </a:p>
          <a:p>
            <a:pPr lvl="1"/>
            <a:r>
              <a:rPr lang="en-GB" dirty="0" smtClean="0"/>
              <a:t>People whose job it is to support the young person, like a social worker or legal adviser, can visit them at any time.</a:t>
            </a:r>
          </a:p>
          <a:p>
            <a:pPr lvl="1"/>
            <a:r>
              <a:rPr lang="en-GB" dirty="0" smtClean="0"/>
              <a:t>Generally, 3 people are allowed at one time. If you want to bring more people, you will need to get permission first.</a:t>
            </a:r>
          </a:p>
          <a:p>
            <a:pPr lvl="1"/>
            <a:endParaRPr lang="en-GB" dirty="0" smtClean="0"/>
          </a:p>
          <a:p>
            <a:endParaRPr lang="en-GB" dirty="0"/>
          </a:p>
        </p:txBody>
      </p:sp>
      <p:sp>
        <p:nvSpPr>
          <p:cNvPr id="7" name="Content Placeholder 6"/>
          <p:cNvSpPr>
            <a:spLocks noGrp="1"/>
          </p:cNvSpPr>
          <p:nvPr>
            <p:ph sz="half" idx="2"/>
          </p:nvPr>
        </p:nvSpPr>
        <p:spPr/>
        <p:txBody>
          <a:bodyPr>
            <a:normAutofit fontScale="92500"/>
          </a:bodyPr>
          <a:lstStyle/>
          <a:p>
            <a:r>
              <a:rPr lang="en-GB" smtClean="0"/>
              <a:t>When you can visit</a:t>
            </a:r>
          </a:p>
          <a:p>
            <a:pPr lvl="1"/>
            <a:r>
              <a:rPr lang="en-GB" smtClean="0"/>
              <a:t>Each centre will have specific times for visiting. They will tell you when these are, and you won’t be allowed to visit outside of these times.</a:t>
            </a:r>
          </a:p>
          <a:p>
            <a:r>
              <a:rPr lang="en-GB" smtClean="0"/>
              <a:t>How often you can visit</a:t>
            </a:r>
          </a:p>
          <a:p>
            <a:pPr lvl="1"/>
            <a:r>
              <a:rPr lang="en-GB" smtClean="0"/>
              <a:t>Usually, you can visit a young person once a week if you are a family member or friend, but this can vary.</a:t>
            </a:r>
          </a:p>
          <a:p>
            <a:r>
              <a:rPr lang="en-GB" smtClean="0"/>
              <a:t>Getting help with travel costs</a:t>
            </a:r>
          </a:p>
          <a:p>
            <a:pPr lvl="1"/>
            <a:r>
              <a:rPr lang="en-GB" smtClean="0"/>
              <a:t>Family members can sometimes get help with the costs of visiting, such as train tickets or petrol.</a:t>
            </a:r>
            <a:endParaRPr lang="en-GB" dirty="0" smtClean="0"/>
          </a:p>
        </p:txBody>
      </p:sp>
    </p:spTree>
    <p:extLst>
      <p:ext uri="{BB962C8B-B14F-4D97-AF65-F5344CB8AC3E}">
        <p14:creationId xmlns:p14="http://schemas.microsoft.com/office/powerpoint/2010/main" val="27679370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a:t>
            </a:r>
            <a:br>
              <a:rPr lang="en-GB" dirty="0" smtClean="0"/>
            </a:br>
            <a:r>
              <a:rPr lang="en-GB" dirty="0" smtClean="0"/>
              <a:t>Advice and Support</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For advice or support, a young person can speak to a member of staff, for example:</a:t>
            </a:r>
          </a:p>
          <a:p>
            <a:pPr lvl="1"/>
            <a:r>
              <a:rPr lang="en-GB" dirty="0" smtClean="0"/>
              <a:t>their personal officer</a:t>
            </a:r>
          </a:p>
          <a:p>
            <a:pPr lvl="1"/>
            <a:r>
              <a:rPr lang="en-GB" dirty="0" smtClean="0"/>
              <a:t>a chaplain, social worker or teacher</a:t>
            </a:r>
          </a:p>
          <a:p>
            <a:pPr lvl="1"/>
            <a:r>
              <a:rPr lang="en-GB" dirty="0" smtClean="0"/>
              <a:t>a doctor, nurse or other health worker</a:t>
            </a:r>
          </a:p>
          <a:p>
            <a:r>
              <a:rPr lang="en-GB" dirty="0" smtClean="0"/>
              <a:t>The personal officer is the person in charge of the young person’s well-being.</a:t>
            </a:r>
          </a:p>
          <a:p>
            <a:r>
              <a:rPr lang="en-GB" dirty="0" smtClean="0"/>
              <a:t>Chaplains provide support to everyone, whatever their faith. A young person can ask to speak to a chaplain of their own faith if they want.</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Support from the youth offending team</a:t>
            </a:r>
          </a:p>
          <a:p>
            <a:pPr lvl="1"/>
            <a:r>
              <a:rPr lang="en-GB" dirty="0" smtClean="0"/>
              <a:t>Someone from the local youth offending team will stay in contact with the young person while they’re in custody. The young person can get in touch with them whenever they need.</a:t>
            </a:r>
          </a:p>
          <a:p>
            <a:r>
              <a:rPr lang="en-GB" dirty="0" smtClean="0"/>
              <a:t>Friends and family</a:t>
            </a:r>
          </a:p>
          <a:p>
            <a:pPr lvl="1"/>
            <a:r>
              <a:rPr lang="en-GB" dirty="0" smtClean="0"/>
              <a:t>A young person will be able to contact their family regularly, and can arrange for them to visit.</a:t>
            </a:r>
          </a:p>
          <a:p>
            <a:r>
              <a:rPr lang="en-GB" dirty="0" smtClean="0"/>
              <a:t>Advocacy services</a:t>
            </a:r>
          </a:p>
          <a:p>
            <a:pPr lvl="1"/>
            <a:r>
              <a:rPr lang="en-GB" dirty="0" smtClean="0"/>
              <a:t>Young people can also speak to someone from an advocacy service.</a:t>
            </a:r>
          </a:p>
          <a:p>
            <a:endParaRPr lang="en-GB" dirty="0"/>
          </a:p>
        </p:txBody>
      </p:sp>
    </p:spTree>
    <p:extLst>
      <p:ext uri="{BB962C8B-B14F-4D97-AF65-F5344CB8AC3E}">
        <p14:creationId xmlns:p14="http://schemas.microsoft.com/office/powerpoint/2010/main" val="19644107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Advocacy Services</a:t>
            </a:r>
            <a:endParaRPr lang="en-GB" dirty="0"/>
          </a:p>
        </p:txBody>
      </p:sp>
      <p:sp>
        <p:nvSpPr>
          <p:cNvPr id="3" name="Content Placeholder 2"/>
          <p:cNvSpPr>
            <a:spLocks noGrp="1"/>
          </p:cNvSpPr>
          <p:nvPr>
            <p:ph idx="1"/>
          </p:nvPr>
        </p:nvSpPr>
        <p:spPr/>
        <p:txBody>
          <a:bodyPr>
            <a:noAutofit/>
          </a:bodyPr>
          <a:lstStyle/>
          <a:p>
            <a:r>
              <a:rPr lang="en-GB" sz="3600" dirty="0"/>
              <a:t>Advocacy services are run by children’s charities and are confidential.</a:t>
            </a:r>
          </a:p>
          <a:p>
            <a:r>
              <a:rPr lang="en-GB" sz="3600" dirty="0"/>
              <a:t>A young person in custody can ask an advocacy service for help if they:</a:t>
            </a:r>
          </a:p>
          <a:p>
            <a:pPr lvl="1"/>
            <a:r>
              <a:rPr lang="en-GB" sz="3200" dirty="0">
                <a:solidFill>
                  <a:srgbClr val="FF0000"/>
                </a:solidFill>
              </a:rPr>
              <a:t>feel they can’t speak for themselves</a:t>
            </a:r>
          </a:p>
          <a:p>
            <a:pPr lvl="1"/>
            <a:r>
              <a:rPr lang="en-GB" sz="3200" dirty="0">
                <a:solidFill>
                  <a:srgbClr val="FF0000"/>
                </a:solidFill>
              </a:rPr>
              <a:t>don’t understand something</a:t>
            </a:r>
          </a:p>
          <a:p>
            <a:pPr lvl="1"/>
            <a:r>
              <a:rPr lang="en-GB" sz="3200" dirty="0">
                <a:solidFill>
                  <a:srgbClr val="FF0000"/>
                </a:solidFill>
              </a:rPr>
              <a:t>can’t make themselves </a:t>
            </a:r>
            <a:r>
              <a:rPr lang="en-GB" sz="3200" dirty="0" smtClean="0">
                <a:solidFill>
                  <a:srgbClr val="FF0000"/>
                </a:solidFill>
              </a:rPr>
              <a:t>understood</a:t>
            </a:r>
            <a:endParaRPr lang="en-GB" sz="3200" dirty="0">
              <a:solidFill>
                <a:srgbClr val="FF0000"/>
              </a:solidFill>
            </a:endParaRPr>
          </a:p>
        </p:txBody>
      </p:sp>
      <p:sp>
        <p:nvSpPr>
          <p:cNvPr id="4" name="Content Placeholder 3"/>
          <p:cNvSpPr>
            <a:spLocks noGrp="1"/>
          </p:cNvSpPr>
          <p:nvPr>
            <p:ph sz="half" idx="4294967295"/>
          </p:nvPr>
        </p:nvSpPr>
        <p:spPr>
          <a:xfrm>
            <a:off x="7437438" y="2057400"/>
            <a:ext cx="4754562" cy="4022725"/>
          </a:xfrm>
        </p:spPr>
        <p:txBody>
          <a:bodyPr>
            <a:normAutofit/>
          </a:bodyPr>
          <a:lstStyle/>
          <a:p>
            <a:endParaRPr lang="en-GB" sz="2400" dirty="0"/>
          </a:p>
          <a:p>
            <a:endParaRPr lang="en-GB" dirty="0"/>
          </a:p>
        </p:txBody>
      </p:sp>
    </p:spTree>
    <p:extLst>
      <p:ext uri="{BB962C8B-B14F-4D97-AF65-F5344CB8AC3E}">
        <p14:creationId xmlns:p14="http://schemas.microsoft.com/office/powerpoint/2010/main" val="9679328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List of Advocacy Services</a:t>
            </a:r>
            <a:endParaRPr lang="en-GB" dirty="0"/>
          </a:p>
        </p:txBody>
      </p:sp>
      <p:sp>
        <p:nvSpPr>
          <p:cNvPr id="5" name="Content Placeholder 4"/>
          <p:cNvSpPr>
            <a:spLocks noGrp="1"/>
          </p:cNvSpPr>
          <p:nvPr>
            <p:ph sz="half" idx="1"/>
          </p:nvPr>
        </p:nvSpPr>
        <p:spPr/>
        <p:txBody>
          <a:bodyPr>
            <a:normAutofit fontScale="70000" lnSpcReduction="20000"/>
          </a:bodyPr>
          <a:lstStyle/>
          <a:p>
            <a:pPr fontAlgn="base"/>
            <a:r>
              <a:rPr lang="en-GB" sz="2400" dirty="0"/>
              <a:t>How to get in touch</a:t>
            </a:r>
          </a:p>
          <a:p>
            <a:pPr lvl="1"/>
            <a:r>
              <a:rPr lang="en-GB" dirty="0"/>
              <a:t>People from an advocacy service regularly visit secure centres so young people can meet them. Young people can also telephone them.</a:t>
            </a:r>
          </a:p>
          <a:p>
            <a:r>
              <a:rPr lang="en-GB" sz="2400" dirty="0"/>
              <a:t>Barnardo’s</a:t>
            </a:r>
            <a:br>
              <a:rPr lang="en-GB" sz="2400" dirty="0"/>
            </a:br>
            <a:r>
              <a:rPr lang="en-GB" sz="2400" dirty="0"/>
              <a:t>Telephone: 0808 168 2694 </a:t>
            </a:r>
            <a:br>
              <a:rPr lang="en-GB" sz="2400" dirty="0"/>
            </a:br>
            <a:r>
              <a:rPr lang="en-GB" sz="2400" dirty="0">
                <a:hlinkClick r:id="rId2"/>
              </a:rPr>
              <a:t>Find out about call charges</a:t>
            </a:r>
            <a:endParaRPr lang="en-GB" sz="2400" dirty="0"/>
          </a:p>
          <a:p>
            <a:pPr lvl="1"/>
            <a:r>
              <a:rPr lang="en-GB" dirty="0"/>
              <a:t>This number is for young people in young offender institutions (YOIs) or secure training centres (STCs). The phone number is different for young people in a secure children’s home - they need to ask a member of staff for the number.</a:t>
            </a:r>
          </a:p>
          <a:p>
            <a:r>
              <a:rPr lang="en-GB" dirty="0"/>
              <a:t>The Howard League might be able to offer legal advice and help to people under 18 in custody.</a:t>
            </a:r>
          </a:p>
          <a:p>
            <a:pPr lvl="1" fontAlgn="base"/>
            <a:r>
              <a:rPr lang="en-GB" b="1" dirty="0"/>
              <a:t>The Howard League</a:t>
            </a:r>
            <a:r>
              <a:rPr lang="en-GB" dirty="0"/>
              <a:t> </a:t>
            </a:r>
            <a:br>
              <a:rPr lang="en-GB" dirty="0"/>
            </a:br>
            <a:r>
              <a:rPr lang="en-GB" dirty="0"/>
              <a:t>Telephone: 0808 801 0308 </a:t>
            </a:r>
            <a:br>
              <a:rPr lang="en-GB" dirty="0"/>
            </a:br>
            <a:r>
              <a:rPr lang="en-GB" dirty="0"/>
              <a:t>Monday to Friday, 9am to 5pm </a:t>
            </a:r>
            <a:br>
              <a:rPr lang="en-GB" dirty="0"/>
            </a:br>
            <a:r>
              <a:rPr lang="en-GB" dirty="0"/>
              <a:t>Thursday, 9am to 7pm </a:t>
            </a:r>
            <a:br>
              <a:rPr lang="en-GB" dirty="0"/>
            </a:br>
            <a:r>
              <a:rPr lang="en-GB" u="sng" dirty="0">
                <a:hlinkClick r:id="rId3"/>
              </a:rPr>
              <a:t>www.howardleague.org</a:t>
            </a:r>
            <a:endParaRPr lang="en-GB" dirty="0"/>
          </a:p>
          <a:p>
            <a:endParaRPr lang="en-GB" dirty="0"/>
          </a:p>
        </p:txBody>
      </p:sp>
      <p:sp>
        <p:nvSpPr>
          <p:cNvPr id="6" name="Content Placeholder 5"/>
          <p:cNvSpPr>
            <a:spLocks noGrp="1"/>
          </p:cNvSpPr>
          <p:nvPr>
            <p:ph sz="half" idx="2"/>
          </p:nvPr>
        </p:nvSpPr>
        <p:spPr/>
        <p:txBody>
          <a:bodyPr>
            <a:normAutofit fontScale="70000" lnSpcReduction="20000"/>
          </a:bodyPr>
          <a:lstStyle/>
          <a:p>
            <a:r>
              <a:rPr lang="en-GB" dirty="0" smtClean="0"/>
              <a:t>The </a:t>
            </a:r>
            <a:r>
              <a:rPr lang="en-GB" dirty="0"/>
              <a:t>Prison Reform Trust and </a:t>
            </a:r>
            <a:r>
              <a:rPr lang="en-GB" dirty="0" err="1"/>
              <a:t>Nacro</a:t>
            </a:r>
            <a:r>
              <a:rPr lang="en-GB" dirty="0"/>
              <a:t> offer advice and support to young people and their families, but can’t give legal advice.</a:t>
            </a:r>
          </a:p>
          <a:p>
            <a:pPr lvl="1" fontAlgn="base"/>
            <a:r>
              <a:rPr lang="en-GB" b="1" dirty="0"/>
              <a:t>The Prison Reform Trust</a:t>
            </a:r>
            <a:r>
              <a:rPr lang="en-GB" dirty="0"/>
              <a:t/>
            </a:r>
            <a:br>
              <a:rPr lang="en-GB" dirty="0"/>
            </a:br>
            <a:r>
              <a:rPr lang="en-GB" dirty="0"/>
              <a:t>Telephone: 0808 802 0060</a:t>
            </a:r>
            <a:br>
              <a:rPr lang="en-GB" dirty="0"/>
            </a:br>
            <a:r>
              <a:rPr lang="en-GB" dirty="0"/>
              <a:t>Monday, 3.30pm to 7.30pm </a:t>
            </a:r>
            <a:br>
              <a:rPr lang="en-GB" dirty="0"/>
            </a:br>
            <a:r>
              <a:rPr lang="en-GB" dirty="0"/>
              <a:t>Tuesday and Thursday, 3.30pm to 5.30pm </a:t>
            </a:r>
            <a:r>
              <a:rPr lang="en-GB" u="sng" dirty="0">
                <a:hlinkClick r:id="rId4"/>
              </a:rPr>
              <a:t>www.prisonreformtrust.org.uk</a:t>
            </a:r>
            <a:endParaRPr lang="en-GB" dirty="0"/>
          </a:p>
          <a:p>
            <a:pPr lvl="1" fontAlgn="base"/>
            <a:r>
              <a:rPr lang="en-GB" b="1" dirty="0" err="1"/>
              <a:t>Nacro</a:t>
            </a:r>
            <a:r>
              <a:rPr lang="en-GB" dirty="0"/>
              <a:t/>
            </a:r>
            <a:br>
              <a:rPr lang="en-GB" dirty="0"/>
            </a:br>
            <a:r>
              <a:rPr lang="en-GB" dirty="0"/>
              <a:t>Telephone: 0800 0181 259 </a:t>
            </a:r>
            <a:br>
              <a:rPr lang="en-GB" dirty="0"/>
            </a:br>
            <a:r>
              <a:rPr lang="en-GB" dirty="0"/>
              <a:t>Monday to Friday, 9am to 5pm </a:t>
            </a:r>
            <a:br>
              <a:rPr lang="en-GB" dirty="0"/>
            </a:br>
            <a:r>
              <a:rPr lang="en-GB" u="sng" dirty="0">
                <a:hlinkClick r:id="rId5"/>
              </a:rPr>
              <a:t>www.nacro.org.uk</a:t>
            </a:r>
            <a:endParaRPr lang="en-GB" dirty="0"/>
          </a:p>
          <a:p>
            <a:endParaRPr lang="en-GB" dirty="0"/>
          </a:p>
        </p:txBody>
      </p:sp>
    </p:spTree>
    <p:extLst>
      <p:ext uri="{BB962C8B-B14F-4D97-AF65-F5344CB8AC3E}">
        <p14:creationId xmlns:p14="http://schemas.microsoft.com/office/powerpoint/2010/main" val="9735683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Sources for Theories of Criminal Justice</a:t>
            </a:r>
            <a:endParaRPr lang="en-GB" dirty="0"/>
          </a:p>
        </p:txBody>
      </p:sp>
      <p:sp>
        <p:nvSpPr>
          <p:cNvPr id="6" name="Content Placeholder 5"/>
          <p:cNvSpPr>
            <a:spLocks noGrp="1"/>
          </p:cNvSpPr>
          <p:nvPr>
            <p:ph idx="1"/>
          </p:nvPr>
        </p:nvSpPr>
        <p:spPr/>
        <p:txBody>
          <a:bodyPr>
            <a:normAutofit fontScale="92500" lnSpcReduction="20000"/>
          </a:bodyPr>
          <a:lstStyle/>
          <a:p>
            <a:r>
              <a:rPr lang="en-GB" dirty="0" err="1" smtClean="0">
                <a:solidFill>
                  <a:srgbClr val="92D050"/>
                </a:solidFill>
                <a:hlinkClick r:id="rId2"/>
              </a:rPr>
              <a:t>Thelen</a:t>
            </a:r>
            <a:r>
              <a:rPr lang="en-GB" dirty="0" smtClean="0">
                <a:solidFill>
                  <a:srgbClr val="92D050"/>
                </a:solidFill>
                <a:hlinkClick r:id="rId2"/>
              </a:rPr>
              <a:t> R (2000) ‘Advocacy in a Coordinated Community Response: Overview and Highlights of Three </a:t>
            </a:r>
            <a:r>
              <a:rPr lang="en-GB" dirty="0">
                <a:solidFill>
                  <a:srgbClr val="92D050"/>
                </a:solidFill>
                <a:hlinkClick r:id="rId2"/>
              </a:rPr>
              <a:t>Programmes: http://</a:t>
            </a:r>
            <a:r>
              <a:rPr lang="en-GB" dirty="0" smtClean="0">
                <a:solidFill>
                  <a:srgbClr val="92D050"/>
                </a:solidFill>
                <a:hlinkClick r:id="rId2"/>
              </a:rPr>
              <a:t>www.ncdsv.org/images/Advocacy%20in%20a%20CCR.pdf</a:t>
            </a:r>
          </a:p>
          <a:p>
            <a:r>
              <a:rPr lang="en-GB" dirty="0">
                <a:solidFill>
                  <a:srgbClr val="92D050"/>
                </a:solidFill>
                <a:hlinkClick r:id="rId2"/>
              </a:rPr>
              <a:t>http://www.childreninwales.org.uk/in-your-area-document/carmarthenshire-youth-offending-team</a:t>
            </a:r>
            <a:r>
              <a:rPr lang="en-GB" dirty="0" smtClean="0">
                <a:solidFill>
                  <a:srgbClr val="92D050"/>
                </a:solidFill>
                <a:hlinkClick r:id="rId2"/>
              </a:rPr>
              <a:t>/</a:t>
            </a:r>
          </a:p>
          <a:p>
            <a:r>
              <a:rPr lang="en-GB" dirty="0">
                <a:solidFill>
                  <a:srgbClr val="92D050"/>
                </a:solidFill>
                <a:hlinkClick r:id="rId2"/>
              </a:rPr>
              <a:t>https://</a:t>
            </a:r>
            <a:r>
              <a:rPr lang="en-GB" dirty="0" smtClean="0">
                <a:solidFill>
                  <a:srgbClr val="92D050"/>
                </a:solidFill>
                <a:hlinkClick r:id="rId2"/>
              </a:rPr>
              <a:t>www.gov.uk/young-people-in-custody/advocacy-services </a:t>
            </a:r>
          </a:p>
          <a:p>
            <a:r>
              <a:rPr lang="en-GB" dirty="0" smtClean="0">
                <a:solidFill>
                  <a:srgbClr val="92D050"/>
                </a:solidFill>
                <a:hlinkClick r:id="rId2"/>
              </a:rPr>
              <a:t>Akers RL &amp; Sellers CS (2013) </a:t>
            </a:r>
            <a:r>
              <a:rPr lang="en-GB" i="1" dirty="0" smtClean="0">
                <a:solidFill>
                  <a:srgbClr val="92D050"/>
                </a:solidFill>
                <a:hlinkClick r:id="rId2"/>
              </a:rPr>
              <a:t>Student Study Guide for Criminological Theories: introduction, Evaluation, Application, </a:t>
            </a:r>
            <a:r>
              <a:rPr lang="en-GB" dirty="0" smtClean="0">
                <a:solidFill>
                  <a:srgbClr val="92D050"/>
                </a:solidFill>
                <a:hlinkClick r:id="rId2"/>
              </a:rPr>
              <a:t>https</a:t>
            </a:r>
            <a:r>
              <a:rPr lang="en-GB" dirty="0">
                <a:solidFill>
                  <a:srgbClr val="92D050"/>
                </a:solidFill>
                <a:hlinkClick r:id="rId2"/>
              </a:rPr>
              <a:t>://</a:t>
            </a:r>
            <a:r>
              <a:rPr lang="en-GB" dirty="0" smtClean="0">
                <a:solidFill>
                  <a:srgbClr val="92D050"/>
                </a:solidFill>
                <a:hlinkClick r:id="rId2"/>
              </a:rPr>
              <a:t>global.oup.com/us/companion.websites/9780199844487/guide1/study_guide.pdf</a:t>
            </a:r>
            <a:r>
              <a:rPr lang="en-GB" dirty="0" smtClean="0">
                <a:solidFill>
                  <a:srgbClr val="92D050"/>
                </a:solidFill>
              </a:rPr>
              <a:t> </a:t>
            </a:r>
          </a:p>
          <a:p>
            <a:r>
              <a:rPr lang="en-GB" dirty="0" smtClean="0">
                <a:solidFill>
                  <a:srgbClr val="92D050"/>
                </a:solidFill>
              </a:rPr>
              <a:t>Comparative Criminal Justice: </a:t>
            </a:r>
            <a:r>
              <a:rPr lang="en-GB" dirty="0">
                <a:solidFill>
                  <a:srgbClr val="92D050"/>
                </a:solidFill>
              </a:rPr>
              <a:t>Theoretical Perspectives: </a:t>
            </a:r>
            <a:r>
              <a:rPr lang="en-GB" dirty="0" smtClean="0">
                <a:solidFill>
                  <a:srgbClr val="92D050"/>
                </a:solidFill>
              </a:rPr>
              <a:t>h</a:t>
            </a:r>
            <a:r>
              <a:rPr lang="en-GB" dirty="0" smtClean="0">
                <a:solidFill>
                  <a:srgbClr val="92D050"/>
                </a:solidFill>
                <a:hlinkClick r:id="rId3"/>
              </a:rPr>
              <a:t>ttp</a:t>
            </a:r>
            <a:r>
              <a:rPr lang="en-GB" dirty="0">
                <a:solidFill>
                  <a:srgbClr val="92D050"/>
                </a:solidFill>
                <a:hlinkClick r:id="rId3"/>
              </a:rPr>
              <a:t>://</a:t>
            </a:r>
            <a:r>
              <a:rPr lang="en-GB" dirty="0" smtClean="0">
                <a:solidFill>
                  <a:srgbClr val="92D050"/>
                </a:solidFill>
                <a:hlinkClick r:id="rId3"/>
              </a:rPr>
              <a:t>samples.jbpub.com/9781449604257/04257_CH02_SECURE.pdf</a:t>
            </a:r>
            <a:r>
              <a:rPr lang="en-GB" dirty="0" smtClean="0">
                <a:solidFill>
                  <a:srgbClr val="92D050"/>
                </a:solidFill>
              </a:rPr>
              <a:t> </a:t>
            </a:r>
          </a:p>
          <a:p>
            <a:r>
              <a:rPr lang="en-GB" dirty="0" err="1" smtClean="0">
                <a:solidFill>
                  <a:srgbClr val="92D050"/>
                </a:solidFill>
              </a:rPr>
              <a:t>Kraska</a:t>
            </a:r>
            <a:r>
              <a:rPr lang="en-GB" dirty="0" smtClean="0">
                <a:solidFill>
                  <a:srgbClr val="92D050"/>
                </a:solidFill>
              </a:rPr>
              <a:t> PB (2006) ‘Criminal Justice Theory: Toward Legitimacy and an Infrastructure’ </a:t>
            </a:r>
            <a:r>
              <a:rPr lang="en-GB" i="1" dirty="0" smtClean="0">
                <a:solidFill>
                  <a:srgbClr val="92D050"/>
                </a:solidFill>
              </a:rPr>
              <a:t>Justice Quarterly, </a:t>
            </a:r>
            <a:r>
              <a:rPr lang="en-GB" dirty="0" smtClean="0">
                <a:solidFill>
                  <a:srgbClr val="92D050"/>
                </a:solidFill>
              </a:rPr>
              <a:t>Vol. 23 (no. </a:t>
            </a:r>
            <a:r>
              <a:rPr lang="en-GB" dirty="0">
                <a:solidFill>
                  <a:srgbClr val="92D050"/>
                </a:solidFill>
              </a:rPr>
              <a:t>2) </a:t>
            </a:r>
            <a:r>
              <a:rPr lang="en-GB" dirty="0">
                <a:solidFill>
                  <a:srgbClr val="92D050"/>
                </a:solidFill>
                <a:hlinkClick r:id="rId4"/>
              </a:rPr>
              <a:t>http://</a:t>
            </a:r>
            <a:r>
              <a:rPr lang="en-GB" dirty="0" smtClean="0">
                <a:solidFill>
                  <a:srgbClr val="92D050"/>
                </a:solidFill>
                <a:hlinkClick r:id="rId4"/>
              </a:rPr>
              <a:t>justicestudies.eku.edu/sites/justicestudies.eku.edu/files/jqtheory.pdf</a:t>
            </a:r>
            <a:r>
              <a:rPr lang="en-GB" dirty="0" smtClean="0">
                <a:solidFill>
                  <a:srgbClr val="92D050"/>
                </a:solidFill>
              </a:rPr>
              <a:t> </a:t>
            </a:r>
          </a:p>
          <a:p>
            <a:endParaRPr lang="en-GB" dirty="0">
              <a:solidFill>
                <a:srgbClr val="92D050"/>
              </a:solidFill>
            </a:endParaRPr>
          </a:p>
        </p:txBody>
      </p:sp>
    </p:spTree>
    <p:extLst>
      <p:ext uri="{BB962C8B-B14F-4D97-AF65-F5344CB8AC3E}">
        <p14:creationId xmlns:p14="http://schemas.microsoft.com/office/powerpoint/2010/main" val="18598018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132</TotalTime>
  <Words>2655</Words>
  <Application>Microsoft Office PowerPoint</Application>
  <PresentationFormat>Widescreen</PresentationFormat>
  <Paragraphs>292</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Trebuchet MS</vt:lpstr>
      <vt:lpstr>Wingdings 3</vt:lpstr>
      <vt:lpstr>Facet</vt:lpstr>
      <vt:lpstr>ECAY6001 Advocacy within a Criminal Justice Context</vt:lpstr>
      <vt:lpstr>Theories of Crime</vt:lpstr>
      <vt:lpstr>PowerPoint Presentation</vt:lpstr>
      <vt:lpstr>PowerPoint Presentation</vt:lpstr>
      <vt:lpstr>Biological Positivism:  Cesare Lombroso</vt:lpstr>
      <vt:lpstr>Biological Positivism:  Cesare Lombroso</vt:lpstr>
      <vt:lpstr>Sociological Theories: The Chicago School Social Disorganisation Theory</vt:lpstr>
      <vt:lpstr>Sociological Theories: The Chicago School Social Disorganisation Theory</vt:lpstr>
      <vt:lpstr>Sociological Theories: Anomie/Strain Theory</vt:lpstr>
      <vt:lpstr>Sociological Theories: Strain Theory</vt:lpstr>
      <vt:lpstr>Sociological Theories: Subcultural Theory</vt:lpstr>
      <vt:lpstr>Sociological Theories: Subcultural Theory</vt:lpstr>
      <vt:lpstr>Sociological Theories: Social Control Theory</vt:lpstr>
      <vt:lpstr>Sociological Theories: Social Control Theory</vt:lpstr>
      <vt:lpstr>Sociological Theories: Right Realism – Rational Choice Theory</vt:lpstr>
      <vt:lpstr>Sociological Theories: Right Realism - Rational Choice Theory</vt:lpstr>
      <vt:lpstr>Sociological Theories: Left Realism – Relative Deprivation Theory</vt:lpstr>
      <vt:lpstr>Sociological Theories: Left Realism – Relative Deprivation Theory</vt:lpstr>
      <vt:lpstr>Sociological Theories: Feminist Perspectives/Gender</vt:lpstr>
      <vt:lpstr>Sociological Theories: Hegemonic Masculinity</vt:lpstr>
      <vt:lpstr>Advocacy Young People in Custody</vt:lpstr>
      <vt:lpstr>Advocacy Arriving at Custody</vt:lpstr>
      <vt:lpstr>Advocacy What Custody is Like for Young People</vt:lpstr>
      <vt:lpstr>Advocacy What Custody is Like for Young People</vt:lpstr>
      <vt:lpstr>Advocacy Visiting Young People in Custody</vt:lpstr>
      <vt:lpstr>Advocacy Advice and Support</vt:lpstr>
      <vt:lpstr>Advocacy Services</vt:lpstr>
      <vt:lpstr>List of Advocacy Services</vt:lpstr>
      <vt:lpstr>Sources for Theories of Criminal Justice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ECAY6001 Advocacy within a Criminal Justice Context</dc:title>
  <dc:creator>Philip Morgan</dc:creator>
  <cp:lastModifiedBy>Caroline Lohmann-Hancock</cp:lastModifiedBy>
  <cp:revision>13</cp:revision>
  <dcterms:created xsi:type="dcterms:W3CDTF">2017-09-19T08:32:56Z</dcterms:created>
  <dcterms:modified xsi:type="dcterms:W3CDTF">2017-11-17T09:05:57Z</dcterms:modified>
</cp:coreProperties>
</file>