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0"/>
  </p:handoutMasterIdLst>
  <p:sldIdLst>
    <p:sldId id="280" r:id="rId2"/>
    <p:sldId id="302" r:id="rId3"/>
    <p:sldId id="299" r:id="rId4"/>
    <p:sldId id="300" r:id="rId5"/>
    <p:sldId id="290" r:id="rId6"/>
    <p:sldId id="291" r:id="rId7"/>
    <p:sldId id="301" r:id="rId8"/>
    <p:sldId id="293" r:id="rId9"/>
    <p:sldId id="294" r:id="rId10"/>
    <p:sldId id="292" r:id="rId11"/>
    <p:sldId id="295" r:id="rId12"/>
    <p:sldId id="296" r:id="rId13"/>
    <p:sldId id="297" r:id="rId14"/>
    <p:sldId id="305" r:id="rId15"/>
    <p:sldId id="303" r:id="rId16"/>
    <p:sldId id="304" r:id="rId17"/>
    <p:sldId id="306" r:id="rId18"/>
    <p:sldId id="275" r:id="rId19"/>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F33"/>
    <a:srgbClr val="4C1900"/>
    <a:srgbClr val="80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37" autoAdjust="0"/>
    <p:restoredTop sz="94681" autoAdjust="0"/>
  </p:normalViewPr>
  <p:slideViewPr>
    <p:cSldViewPr>
      <p:cViewPr varScale="1">
        <p:scale>
          <a:sx n="82" d="100"/>
          <a:sy n="82" d="100"/>
        </p:scale>
        <p:origin x="74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1"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777197"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1"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777197"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92F33"/>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jstor.org/stable/pdfplus/3296774.pdf?acceptTC=true"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5"/>
          <p:cNvSpPr txBox="1">
            <a:spLocks noChangeArrowheads="1"/>
          </p:cNvSpPr>
          <p:nvPr/>
        </p:nvSpPr>
        <p:spPr>
          <a:xfrm>
            <a:off x="971600" y="692696"/>
            <a:ext cx="7200800" cy="4464496"/>
          </a:xfrm>
          <a:prstGeom prst="rect">
            <a:avLst/>
          </a:prstGeom>
          <a:noFill/>
          <a:ln>
            <a:solidFill>
              <a:srgbClr val="92D050"/>
            </a:solid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altLang="en-US" sz="4800" dirty="0" smtClean="0">
                <a:solidFill>
                  <a:srgbClr val="00B050"/>
                </a:solidFill>
                <a:effectLst/>
                <a:latin typeface="Modern No. 20" pitchFamily="18" charset="0"/>
              </a:rPr>
              <a:t>HPEN7003</a:t>
            </a:r>
            <a:endParaRPr lang="en-GB" altLang="en-US" sz="4800" dirty="0">
              <a:solidFill>
                <a:srgbClr val="00B050"/>
              </a:solidFill>
              <a:effectLst/>
              <a:latin typeface="Modern No. 20" pitchFamily="18" charset="0"/>
            </a:endParaRPr>
          </a:p>
          <a:p>
            <a:pPr algn="ctr" fontAlgn="auto">
              <a:spcAft>
                <a:spcPts val="0"/>
              </a:spcAft>
            </a:pPr>
            <a:r>
              <a:rPr lang="en-GB" altLang="en-US" sz="4800" dirty="0" smtClean="0">
                <a:effectLst/>
                <a:latin typeface="Modern No. 20" pitchFamily="18" charset="0"/>
              </a:rPr>
              <a:t>AN INTRODUCTION TO MODERNIST PROSE</a:t>
            </a:r>
          </a:p>
          <a:p>
            <a:pPr algn="ctr" fontAlgn="auto">
              <a:spcAft>
                <a:spcPts val="0"/>
              </a:spcAft>
            </a:pPr>
            <a:endParaRPr lang="en-GB" altLang="en-US" sz="800" dirty="0" smtClean="0">
              <a:effectLst/>
              <a:latin typeface="Modern No. 20" pitchFamily="18" charset="0"/>
            </a:endParaRPr>
          </a:p>
          <a:p>
            <a:pPr algn="ctr" fontAlgn="auto">
              <a:spcAft>
                <a:spcPts val="0"/>
              </a:spcAft>
            </a:pPr>
            <a:r>
              <a:rPr lang="en-GB" altLang="en-US" sz="4400" dirty="0" smtClean="0">
                <a:solidFill>
                  <a:srgbClr val="00B050"/>
                </a:solidFill>
                <a:effectLst/>
                <a:latin typeface="Modern No. 20" pitchFamily="18" charset="0"/>
              </a:rPr>
              <a:t>Virginia Woolf, </a:t>
            </a:r>
            <a:r>
              <a:rPr lang="en-GB" altLang="en-US" sz="4400" i="1" dirty="0" smtClean="0">
                <a:solidFill>
                  <a:srgbClr val="00B050"/>
                </a:solidFill>
                <a:effectLst/>
                <a:latin typeface="Modern No. 20" pitchFamily="18" charset="0"/>
              </a:rPr>
              <a:t>To the Lighthouse, </a:t>
            </a:r>
            <a:r>
              <a:rPr lang="en-GB" altLang="en-US" sz="4400" dirty="0" smtClean="0">
                <a:solidFill>
                  <a:srgbClr val="00B050"/>
                </a:solidFill>
                <a:effectLst/>
                <a:latin typeface="Modern No. 20" pitchFamily="18" charset="0"/>
              </a:rPr>
              <a:t>1927</a:t>
            </a:r>
            <a:endParaRPr lang="en-GB" altLang="en-US" sz="3600" dirty="0">
              <a:solidFill>
                <a:srgbClr val="00B050"/>
              </a:solidFill>
              <a:effectLst/>
              <a:latin typeface="Modern No. 20" pitchFamily="18" charset="0"/>
            </a:endParaRPr>
          </a:p>
          <a:p>
            <a:pPr algn="ctr" fontAlgn="auto">
              <a:spcAft>
                <a:spcPts val="0"/>
              </a:spcAft>
            </a:pPr>
            <a:endParaRPr lang="en-GB" altLang="en-US" sz="4000" dirty="0">
              <a:solidFill>
                <a:srgbClr val="FF33CC"/>
              </a:solidFill>
              <a:effectLst/>
            </a:endParaRPr>
          </a:p>
        </p:txBody>
      </p:sp>
    </p:spTree>
    <p:extLst>
      <p:ext uri="{BB962C8B-B14F-4D97-AF65-F5344CB8AC3E}">
        <p14:creationId xmlns:p14="http://schemas.microsoft.com/office/powerpoint/2010/main" val="24646660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5616" y="548680"/>
            <a:ext cx="3960440" cy="646331"/>
          </a:xfrm>
          <a:prstGeom prst="rect">
            <a:avLst/>
          </a:prstGeom>
        </p:spPr>
        <p:txBody>
          <a:bodyPr wrap="square">
            <a:spAutoFit/>
          </a:bodyPr>
          <a:lstStyle/>
          <a:p>
            <a:r>
              <a:rPr lang="en-GB" altLang="en-US" dirty="0" smtClean="0">
                <a:solidFill>
                  <a:srgbClr val="00B050"/>
                </a:solidFill>
                <a:latin typeface="Perpetua Titling MT" panose="02020502060505020804" pitchFamily="18" charset="0"/>
              </a:rPr>
              <a:t>The need for change </a:t>
            </a:r>
          </a:p>
          <a:p>
            <a:endParaRPr lang="en-GB" dirty="0"/>
          </a:p>
        </p:txBody>
      </p:sp>
      <p:sp>
        <p:nvSpPr>
          <p:cNvPr id="3" name="Rectangle 2"/>
          <p:cNvSpPr/>
          <p:nvPr/>
        </p:nvSpPr>
        <p:spPr>
          <a:xfrm>
            <a:off x="827584" y="1772816"/>
            <a:ext cx="7344816" cy="3724096"/>
          </a:xfrm>
          <a:prstGeom prst="rect">
            <a:avLst/>
          </a:prstGeom>
        </p:spPr>
        <p:txBody>
          <a:bodyPr wrap="square">
            <a:spAutoFit/>
          </a:bodyPr>
          <a:lstStyle/>
          <a:p>
            <a:r>
              <a:rPr lang="en-GB" sz="2400" dirty="0">
                <a:solidFill>
                  <a:srgbClr val="FFC000"/>
                </a:solidFill>
                <a:latin typeface="Century Gothic" panose="020B0502020202020204" pitchFamily="34" charset="0"/>
                <a:ea typeface="Times New Roman" panose="02020603050405020304" pitchFamily="18" charset="0"/>
              </a:rPr>
              <a:t>All human relations have shifted—those between masters and servants, husbands and wives, parents and children. And when human relations change there is at the same time a change in religion, conduct, politics, and literature. Let us agree to place one of these changes about the year 1910. </a:t>
            </a:r>
            <a:endParaRPr lang="en-GB" sz="2400" dirty="0" smtClean="0">
              <a:solidFill>
                <a:srgbClr val="FFC000"/>
              </a:solidFill>
              <a:latin typeface="Century Gothic" panose="020B0502020202020204" pitchFamily="34" charset="0"/>
              <a:ea typeface="Times New Roman" panose="02020603050405020304" pitchFamily="18" charset="0"/>
            </a:endParaRPr>
          </a:p>
          <a:p>
            <a:endParaRPr lang="en-GB" sz="2400" dirty="0" smtClean="0">
              <a:latin typeface="Century Gothic" panose="020B0502020202020204" pitchFamily="34" charset="0"/>
              <a:ea typeface="Times New Roman" panose="02020603050405020304" pitchFamily="18" charset="0"/>
            </a:endParaRPr>
          </a:p>
          <a:p>
            <a:pPr lvl="1"/>
            <a:r>
              <a:rPr lang="en-GB" sz="2000" dirty="0">
                <a:latin typeface="Century Gothic" panose="020B0502020202020204" pitchFamily="34" charset="0"/>
                <a:ea typeface="Times New Roman" panose="02020603050405020304" pitchFamily="18" charset="0"/>
              </a:rPr>
              <a:t>Virginia Woolf, ‘My Bennett and Mrs Brown’, 1924</a:t>
            </a:r>
          </a:p>
          <a:p>
            <a:endParaRPr lang="en-GB" sz="2400" dirty="0">
              <a:latin typeface="Century Gothic" panose="020B0502020202020204" pitchFamily="34" charset="0"/>
              <a:ea typeface="Times New Roman" panose="02020603050405020304" pitchFamily="18" charset="0"/>
            </a:endParaRPr>
          </a:p>
        </p:txBody>
      </p:sp>
    </p:spTree>
    <p:extLst>
      <p:ext uri="{BB962C8B-B14F-4D97-AF65-F5344CB8AC3E}">
        <p14:creationId xmlns:p14="http://schemas.microsoft.com/office/powerpoint/2010/main" val="7306688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48680"/>
            <a:ext cx="8712968" cy="6232475"/>
          </a:xfrm>
          <a:prstGeom prst="rect">
            <a:avLst/>
          </a:prstGeom>
        </p:spPr>
        <p:txBody>
          <a:bodyPr wrap="square">
            <a:spAutoFit/>
          </a:bodyPr>
          <a:lstStyle/>
          <a:p>
            <a:r>
              <a:rPr lang="en-GB" sz="2100" dirty="0" smtClean="0">
                <a:latin typeface="Century Gothic" panose="020B0502020202020204" pitchFamily="34" charset="0"/>
                <a:ea typeface="Times New Roman" panose="02020603050405020304" pitchFamily="18" charset="0"/>
              </a:rPr>
              <a:t>I </a:t>
            </a:r>
            <a:r>
              <a:rPr lang="en-GB" sz="2100" dirty="0">
                <a:latin typeface="Century Gothic" panose="020B0502020202020204" pitchFamily="34" charset="0"/>
                <a:ea typeface="Times New Roman" panose="02020603050405020304" pitchFamily="18" charset="0"/>
              </a:rPr>
              <a:t>let my Mrs. Brown slip through my fingers. </a:t>
            </a:r>
            <a:r>
              <a:rPr lang="en-GB" sz="2100" dirty="0" smtClean="0">
                <a:latin typeface="Century Gothic" panose="020B0502020202020204" pitchFamily="34" charset="0"/>
                <a:ea typeface="Times New Roman" panose="02020603050405020304" pitchFamily="18" charset="0"/>
              </a:rPr>
              <a:t>…that </a:t>
            </a:r>
            <a:r>
              <a:rPr lang="en-GB" sz="2100" dirty="0">
                <a:latin typeface="Century Gothic" panose="020B0502020202020204" pitchFamily="34" charset="0"/>
                <a:ea typeface="Times New Roman" panose="02020603050405020304" pitchFamily="18" charset="0"/>
              </a:rPr>
              <a:t>is partly the great Edwardians’ fault. </a:t>
            </a:r>
            <a:r>
              <a:rPr lang="en-GB" sz="2100" dirty="0">
                <a:solidFill>
                  <a:srgbClr val="00B050"/>
                </a:solidFill>
                <a:latin typeface="Century Gothic" panose="020B0502020202020204" pitchFamily="34" charset="0"/>
                <a:ea typeface="Times New Roman" panose="02020603050405020304" pitchFamily="18" charset="0"/>
              </a:rPr>
              <a:t>I asked them—they are my elders and betters—How shall I begin to describe this woman’s character? </a:t>
            </a:r>
            <a:endParaRPr lang="en-GB" sz="2100" dirty="0" smtClean="0">
              <a:solidFill>
                <a:srgbClr val="00B050"/>
              </a:solidFill>
              <a:latin typeface="Century Gothic" panose="020B0502020202020204" pitchFamily="34" charset="0"/>
              <a:ea typeface="Times New Roman" panose="02020603050405020304" pitchFamily="18" charset="0"/>
            </a:endParaRPr>
          </a:p>
          <a:p>
            <a:r>
              <a:rPr lang="en-GB" sz="2100" dirty="0" smtClean="0">
                <a:latin typeface="Century Gothic" panose="020B0502020202020204" pitchFamily="34" charset="0"/>
                <a:ea typeface="Times New Roman" panose="02020603050405020304" pitchFamily="18" charset="0"/>
              </a:rPr>
              <a:t>And </a:t>
            </a:r>
            <a:r>
              <a:rPr lang="en-GB" sz="2100" dirty="0">
                <a:latin typeface="Century Gothic" panose="020B0502020202020204" pitchFamily="34" charset="0"/>
                <a:ea typeface="Times New Roman" panose="02020603050405020304" pitchFamily="18" charset="0"/>
              </a:rPr>
              <a:t>they said: ‘Begin by saying that her father kept a shop in Harrogate. </a:t>
            </a:r>
            <a:r>
              <a:rPr lang="en-GB" sz="2100" dirty="0">
                <a:latin typeface="Century Gothic" panose="020B0502020202020204" pitchFamily="34" charset="0"/>
                <a:ea typeface="Times New Roman" panose="02020603050405020304" pitchFamily="18" charset="0"/>
              </a:rPr>
              <a:t>Ascertain the rent. Ascertain the wages of shop assistants in the year 1878. Discover what her mother died of. Describe cancer. Describe calico. Describe——’ But I cried: ‘Stop! </a:t>
            </a:r>
            <a:r>
              <a:rPr lang="en-GB" sz="2100" dirty="0">
                <a:latin typeface="Century Gothic" panose="020B0502020202020204" pitchFamily="34" charset="0"/>
                <a:ea typeface="Times New Roman" panose="02020603050405020304" pitchFamily="18" charset="0"/>
              </a:rPr>
              <a:t>Stop!’ </a:t>
            </a:r>
            <a:endParaRPr lang="en-GB" sz="2100" dirty="0" smtClean="0">
              <a:latin typeface="Century Gothic" panose="020B0502020202020204" pitchFamily="34" charset="0"/>
              <a:ea typeface="Times New Roman" panose="02020603050405020304" pitchFamily="18" charset="0"/>
            </a:endParaRPr>
          </a:p>
          <a:p>
            <a:r>
              <a:rPr lang="en-GB" sz="2100" dirty="0" smtClean="0">
                <a:latin typeface="Century Gothic" panose="020B0502020202020204" pitchFamily="34" charset="0"/>
                <a:ea typeface="Times New Roman" panose="02020603050405020304" pitchFamily="18" charset="0"/>
              </a:rPr>
              <a:t>I </a:t>
            </a:r>
            <a:r>
              <a:rPr lang="en-GB" sz="2100" dirty="0">
                <a:latin typeface="Century Gothic" panose="020B0502020202020204" pitchFamily="34" charset="0"/>
                <a:ea typeface="Times New Roman" panose="02020603050405020304" pitchFamily="18" charset="0"/>
              </a:rPr>
              <a:t>regret to say that I threw that ugly, that clumsy, that incongruous tool out of the window, for I knew that if I began describing the cancer and the calico, my Mrs. Brown, that vision </a:t>
            </a:r>
            <a:r>
              <a:rPr lang="en-GB" sz="2100" dirty="0" smtClean="0">
                <a:latin typeface="Century Gothic" panose="020B0502020202020204" pitchFamily="34" charset="0"/>
                <a:ea typeface="Times New Roman" panose="02020603050405020304" pitchFamily="18" charset="0"/>
              </a:rPr>
              <a:t>to </a:t>
            </a:r>
            <a:r>
              <a:rPr lang="en-GB" sz="2100" dirty="0">
                <a:latin typeface="Century Gothic" panose="020B0502020202020204" pitchFamily="34" charset="0"/>
                <a:ea typeface="Times New Roman" panose="02020603050405020304" pitchFamily="18" charset="0"/>
              </a:rPr>
              <a:t>which I cling though I know no way of imparting it to you, would have been dulled and tarnished and vanished for ever. </a:t>
            </a:r>
            <a:r>
              <a:rPr lang="en-GB" sz="2100" dirty="0" smtClean="0">
                <a:latin typeface="Century Gothic" panose="020B0502020202020204" pitchFamily="34" charset="0"/>
                <a:ea typeface="Times New Roman" panose="02020603050405020304" pitchFamily="18" charset="0"/>
              </a:rPr>
              <a:t>… the </a:t>
            </a:r>
            <a:r>
              <a:rPr lang="en-GB" sz="2100" dirty="0">
                <a:latin typeface="Century Gothic" panose="020B0502020202020204" pitchFamily="34" charset="0"/>
                <a:ea typeface="Times New Roman" panose="02020603050405020304" pitchFamily="18" charset="0"/>
              </a:rPr>
              <a:t>Edwardian tools are the wrong ones for us to use. </a:t>
            </a:r>
            <a:r>
              <a:rPr lang="en-GB" sz="2100" dirty="0">
                <a:solidFill>
                  <a:srgbClr val="00B050"/>
                </a:solidFill>
                <a:latin typeface="Century Gothic" panose="020B0502020202020204" pitchFamily="34" charset="0"/>
                <a:ea typeface="Times New Roman" panose="02020603050405020304" pitchFamily="18" charset="0"/>
              </a:rPr>
              <a:t>They have laid an enormous stress upon the fabric of things. </a:t>
            </a:r>
            <a:r>
              <a:rPr lang="en-GB" sz="2100" dirty="0">
                <a:solidFill>
                  <a:srgbClr val="00B050"/>
                </a:solidFill>
                <a:latin typeface="Century Gothic" panose="020B0502020202020204" pitchFamily="34" charset="0"/>
                <a:ea typeface="Times New Roman" panose="02020603050405020304" pitchFamily="18" charset="0"/>
              </a:rPr>
              <a:t>They have given us a house in the hope that we may be able to deduce the human beings who live there. </a:t>
            </a:r>
            <a:r>
              <a:rPr lang="en-GB" sz="2100" dirty="0" smtClean="0">
                <a:latin typeface="Century Gothic" panose="020B0502020202020204" pitchFamily="34" charset="0"/>
                <a:ea typeface="Times New Roman" panose="02020603050405020304" pitchFamily="18" charset="0"/>
              </a:rPr>
              <a:t>…But </a:t>
            </a:r>
            <a:r>
              <a:rPr lang="en-GB" sz="2100" dirty="0">
                <a:latin typeface="Century Gothic" panose="020B0502020202020204" pitchFamily="34" charset="0"/>
                <a:ea typeface="Times New Roman" panose="02020603050405020304" pitchFamily="18" charset="0"/>
              </a:rPr>
              <a:t>if you hold that novels are in the first place about people, and only in the second about the houses they live in, that is the wrong way to set about it</a:t>
            </a:r>
            <a:r>
              <a:rPr lang="en-GB" sz="2100" dirty="0"/>
              <a:t>. </a:t>
            </a:r>
          </a:p>
        </p:txBody>
      </p:sp>
      <p:sp>
        <p:nvSpPr>
          <p:cNvPr id="3" name="Rectangle 2"/>
          <p:cNvSpPr/>
          <p:nvPr/>
        </p:nvSpPr>
        <p:spPr>
          <a:xfrm>
            <a:off x="827584" y="87015"/>
            <a:ext cx="7003905" cy="400110"/>
          </a:xfrm>
          <a:prstGeom prst="rect">
            <a:avLst/>
          </a:prstGeom>
        </p:spPr>
        <p:txBody>
          <a:bodyPr wrap="none">
            <a:spAutoFit/>
          </a:bodyPr>
          <a:lstStyle/>
          <a:p>
            <a:r>
              <a:rPr lang="en-GB" altLang="en-US" sz="2000" dirty="0" err="1" smtClean="0">
                <a:solidFill>
                  <a:srgbClr val="FFC000"/>
                </a:solidFill>
                <a:latin typeface="Perpetua Titling MT" panose="02020502060505020804" pitchFamily="18" charset="0"/>
              </a:rPr>
              <a:t>wOolf</a:t>
            </a:r>
            <a:r>
              <a:rPr lang="en-GB" altLang="en-US" sz="2000" dirty="0" smtClean="0">
                <a:solidFill>
                  <a:srgbClr val="FFC000"/>
                </a:solidFill>
                <a:latin typeface="Perpetua Titling MT" panose="02020502060505020804" pitchFamily="18" charset="0"/>
              </a:rPr>
              <a:t> on the materialism of </a:t>
            </a:r>
            <a:r>
              <a:rPr lang="en-GB" altLang="en-US" sz="2000" dirty="0" err="1" smtClean="0">
                <a:solidFill>
                  <a:srgbClr val="FFC000"/>
                </a:solidFill>
                <a:latin typeface="Perpetua Titling MT" panose="02020502060505020804" pitchFamily="18" charset="0"/>
              </a:rPr>
              <a:t>victorian</a:t>
            </a:r>
            <a:r>
              <a:rPr lang="en-GB" altLang="en-US" sz="2000" dirty="0" smtClean="0">
                <a:solidFill>
                  <a:srgbClr val="FFC000"/>
                </a:solidFill>
                <a:latin typeface="Perpetua Titling MT" panose="02020502060505020804" pitchFamily="18" charset="0"/>
              </a:rPr>
              <a:t> novels</a:t>
            </a:r>
            <a:endParaRPr lang="en-GB" sz="2000" dirty="0">
              <a:solidFill>
                <a:srgbClr val="FFC000"/>
              </a:solidFill>
            </a:endParaRPr>
          </a:p>
        </p:txBody>
      </p:sp>
    </p:spTree>
    <p:extLst>
      <p:ext uri="{BB962C8B-B14F-4D97-AF65-F5344CB8AC3E}">
        <p14:creationId xmlns:p14="http://schemas.microsoft.com/office/powerpoint/2010/main" val="134740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908720"/>
            <a:ext cx="7992888" cy="5632311"/>
          </a:xfrm>
          <a:prstGeom prst="rect">
            <a:avLst/>
          </a:prstGeom>
        </p:spPr>
        <p:txBody>
          <a:bodyPr wrap="square">
            <a:spAutoFit/>
          </a:bodyPr>
          <a:lstStyle/>
          <a:p>
            <a:r>
              <a:rPr lang="en-GB" sz="2400" dirty="0">
                <a:latin typeface="Century Gothic" panose="020B0502020202020204" pitchFamily="34" charset="0"/>
                <a:ea typeface="Times New Roman" panose="02020603050405020304" pitchFamily="18" charset="0"/>
              </a:rPr>
              <a:t>In the course of your daily life this past week you have had far stranger and more interesting experiences than the one I have tried to describe. You have overheard scraps of talk that filled you with amazement. </a:t>
            </a:r>
            <a:r>
              <a:rPr lang="en-GB" sz="2400" dirty="0">
                <a:solidFill>
                  <a:srgbClr val="00B050"/>
                </a:solidFill>
                <a:latin typeface="Century Gothic" panose="020B0502020202020204" pitchFamily="34" charset="0"/>
                <a:ea typeface="Times New Roman" panose="02020603050405020304" pitchFamily="18" charset="0"/>
              </a:rPr>
              <a:t>You have gone to bed at night bewildered by the complexity of your feelings. </a:t>
            </a:r>
            <a:r>
              <a:rPr lang="en-GB" sz="2400" dirty="0">
                <a:solidFill>
                  <a:srgbClr val="00B050"/>
                </a:solidFill>
                <a:latin typeface="Century Gothic" panose="020B0502020202020204" pitchFamily="34" charset="0"/>
                <a:ea typeface="Times New Roman" panose="02020603050405020304" pitchFamily="18" charset="0"/>
              </a:rPr>
              <a:t>In one day thousands of ideas have coursed through your brains; thousands of emotions have met, collided, and disappeared in astonishing disorder. </a:t>
            </a:r>
            <a:endParaRPr lang="en-GB" sz="2400" dirty="0" smtClean="0">
              <a:solidFill>
                <a:srgbClr val="00B050"/>
              </a:solidFill>
              <a:latin typeface="Century Gothic" panose="020B0502020202020204" pitchFamily="34" charset="0"/>
              <a:ea typeface="Times New Roman" panose="02020603050405020304" pitchFamily="18" charset="0"/>
            </a:endParaRPr>
          </a:p>
          <a:p>
            <a:r>
              <a:rPr lang="en-GB" sz="2400" dirty="0" smtClean="0">
                <a:latin typeface="Century Gothic" panose="020B0502020202020204" pitchFamily="34" charset="0"/>
                <a:ea typeface="Times New Roman" panose="02020603050405020304" pitchFamily="18" charset="0"/>
              </a:rPr>
              <a:t>Nevertheless</a:t>
            </a:r>
            <a:r>
              <a:rPr lang="en-GB" sz="2400" dirty="0">
                <a:latin typeface="Century Gothic" panose="020B0502020202020204" pitchFamily="34" charset="0"/>
                <a:ea typeface="Times New Roman" panose="02020603050405020304" pitchFamily="18" charset="0"/>
              </a:rPr>
              <a:t>, you allow the writers to palm off upon you a version of all this, an image of Mrs. Brown, which has no likeness to that surprising apparition whatsoever</a:t>
            </a:r>
            <a:r>
              <a:rPr lang="en-GB" sz="2400" dirty="0" smtClean="0">
                <a:latin typeface="Century Gothic" panose="020B0502020202020204" pitchFamily="34" charset="0"/>
                <a:ea typeface="Times New Roman" panose="02020603050405020304" pitchFamily="18" charset="0"/>
              </a:rPr>
              <a:t>.</a:t>
            </a:r>
          </a:p>
          <a:p>
            <a:endParaRPr lang="en-GB" sz="2400" dirty="0" smtClean="0">
              <a:latin typeface="Century Gothic" panose="020B0502020202020204" pitchFamily="34" charset="0"/>
              <a:ea typeface="Times New Roman" panose="02020603050405020304" pitchFamily="18" charset="0"/>
            </a:endParaRPr>
          </a:p>
          <a:p>
            <a:r>
              <a:rPr lang="en-GB" sz="2000" dirty="0" smtClean="0">
                <a:latin typeface="Century Gothic" panose="020B0502020202020204" pitchFamily="34" charset="0"/>
                <a:ea typeface="Times New Roman" panose="02020603050405020304" pitchFamily="18" charset="0"/>
              </a:rPr>
              <a:t>	Virginia Woolf, ‘My Bennett and Mrs Brown’, 1924</a:t>
            </a:r>
            <a:endParaRPr lang="en-GB" sz="2000" dirty="0">
              <a:latin typeface="Century Gothic" panose="020B0502020202020204" pitchFamily="34" charset="0"/>
              <a:ea typeface="Times New Roman" panose="02020603050405020304" pitchFamily="18" charset="0"/>
            </a:endParaRPr>
          </a:p>
        </p:txBody>
      </p:sp>
      <p:sp>
        <p:nvSpPr>
          <p:cNvPr id="3" name="Rectangle 2"/>
          <p:cNvSpPr/>
          <p:nvPr/>
        </p:nvSpPr>
        <p:spPr>
          <a:xfrm>
            <a:off x="1043608" y="213918"/>
            <a:ext cx="4503156" cy="369332"/>
          </a:xfrm>
          <a:prstGeom prst="rect">
            <a:avLst/>
          </a:prstGeom>
        </p:spPr>
        <p:txBody>
          <a:bodyPr wrap="none">
            <a:spAutoFit/>
          </a:bodyPr>
          <a:lstStyle/>
          <a:p>
            <a:r>
              <a:rPr lang="en-GB" altLang="en-US" dirty="0" err="1">
                <a:solidFill>
                  <a:srgbClr val="FFC000"/>
                </a:solidFill>
                <a:latin typeface="Perpetua Titling MT" panose="02020502060505020804" pitchFamily="18" charset="0"/>
              </a:rPr>
              <a:t>wOolf</a:t>
            </a:r>
            <a:r>
              <a:rPr lang="en-GB" altLang="en-US" dirty="0">
                <a:solidFill>
                  <a:srgbClr val="FFC000"/>
                </a:solidFill>
                <a:latin typeface="Perpetua Titling MT" panose="02020502060505020804" pitchFamily="18" charset="0"/>
              </a:rPr>
              <a:t> </a:t>
            </a:r>
            <a:r>
              <a:rPr lang="en-GB" altLang="en-US" dirty="0" smtClean="0">
                <a:solidFill>
                  <a:srgbClr val="FFC000"/>
                </a:solidFill>
                <a:latin typeface="Perpetua Titling MT" panose="02020502060505020804" pitchFamily="18" charset="0"/>
              </a:rPr>
              <a:t>on psychological realism</a:t>
            </a:r>
            <a:endParaRPr lang="en-GB" dirty="0"/>
          </a:p>
        </p:txBody>
      </p:sp>
    </p:spTree>
    <p:extLst>
      <p:ext uri="{BB962C8B-B14F-4D97-AF65-F5344CB8AC3E}">
        <p14:creationId xmlns:p14="http://schemas.microsoft.com/office/powerpoint/2010/main" val="257996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536" y="1628800"/>
            <a:ext cx="8496944" cy="3093154"/>
          </a:xfrm>
          <a:prstGeom prst="rect">
            <a:avLst/>
          </a:prstGeom>
        </p:spPr>
        <p:txBody>
          <a:bodyPr wrap="square">
            <a:spAutoFit/>
          </a:bodyPr>
          <a:lstStyle/>
          <a:p>
            <a:pPr marL="514350" lvl="0" indent="-514350" algn="just">
              <a:lnSpc>
                <a:spcPct val="150000"/>
              </a:lnSpc>
              <a:spcAft>
                <a:spcPts val="0"/>
              </a:spcAft>
              <a:buFont typeface="+mj-lt"/>
              <a:buAutoNum type="arabicPeriod"/>
              <a:tabLst>
                <a:tab pos="457200" algn="l"/>
              </a:tabLst>
            </a:pPr>
            <a:r>
              <a:rPr lang="en-GB" sz="2600" dirty="0">
                <a:latin typeface="Century Gothic" panose="020B0502020202020204" pitchFamily="34" charset="0"/>
                <a:ea typeface="Times New Roman" panose="02020603050405020304" pitchFamily="18" charset="0"/>
              </a:rPr>
              <a:t>Gender </a:t>
            </a:r>
            <a:r>
              <a:rPr lang="en-GB" sz="2600" dirty="0" smtClean="0">
                <a:latin typeface="Century Gothic" panose="020B0502020202020204" pitchFamily="34" charset="0"/>
                <a:ea typeface="Times New Roman" panose="02020603050405020304" pitchFamily="18" charset="0"/>
              </a:rPr>
              <a:t>&amp; </a:t>
            </a:r>
            <a:r>
              <a:rPr lang="en-GB" sz="2600" dirty="0">
                <a:latin typeface="Century Gothic" panose="020B0502020202020204" pitchFamily="34" charset="0"/>
                <a:ea typeface="Times New Roman" panose="02020603050405020304" pitchFamily="18" charset="0"/>
              </a:rPr>
              <a:t>Modernism: mothers as well as fathers</a:t>
            </a:r>
            <a:endParaRPr lang="en-GB" sz="2600" dirty="0">
              <a:latin typeface="Times New Roman" panose="02020603050405020304" pitchFamily="18" charset="0"/>
              <a:ea typeface="Times New Roman" panose="02020603050405020304" pitchFamily="18" charset="0"/>
            </a:endParaRPr>
          </a:p>
          <a:p>
            <a:pPr marL="514350" lvl="0" indent="-514350" algn="just">
              <a:lnSpc>
                <a:spcPct val="150000"/>
              </a:lnSpc>
              <a:spcAft>
                <a:spcPts val="0"/>
              </a:spcAft>
              <a:buFont typeface="+mj-lt"/>
              <a:buAutoNum type="arabicPeriod"/>
              <a:tabLst>
                <a:tab pos="457200" algn="l"/>
              </a:tabLst>
            </a:pPr>
            <a:r>
              <a:rPr lang="en-GB" sz="2600" dirty="0">
                <a:latin typeface="Century Gothic" panose="020B0502020202020204" pitchFamily="34" charset="0"/>
                <a:ea typeface="Times New Roman" panose="02020603050405020304" pitchFamily="18" charset="0"/>
              </a:rPr>
              <a:t>Woolf on women </a:t>
            </a:r>
            <a:r>
              <a:rPr lang="en-GB" sz="2600" dirty="0" smtClean="0">
                <a:latin typeface="Century Gothic" panose="020B0502020202020204" pitchFamily="34" charset="0"/>
                <a:ea typeface="Times New Roman" panose="02020603050405020304" pitchFamily="18" charset="0"/>
              </a:rPr>
              <a:t>&amp; </a:t>
            </a:r>
            <a:r>
              <a:rPr lang="en-GB" sz="2600" dirty="0">
                <a:latin typeface="Century Gothic" panose="020B0502020202020204" pitchFamily="34" charset="0"/>
                <a:ea typeface="Times New Roman" panose="02020603050405020304" pitchFamily="18" charset="0"/>
              </a:rPr>
              <a:t>writing: ‘Women and Fiction’</a:t>
            </a:r>
            <a:endParaRPr lang="en-GB" sz="2600" dirty="0">
              <a:latin typeface="Times New Roman" panose="02020603050405020304" pitchFamily="18" charset="0"/>
              <a:ea typeface="Times New Roman" panose="02020603050405020304" pitchFamily="18" charset="0"/>
            </a:endParaRPr>
          </a:p>
          <a:p>
            <a:pPr marL="514350" lvl="0" indent="-514350" algn="just">
              <a:lnSpc>
                <a:spcPct val="150000"/>
              </a:lnSpc>
              <a:spcAft>
                <a:spcPts val="0"/>
              </a:spcAft>
              <a:buFont typeface="+mj-lt"/>
              <a:buAutoNum type="arabicPeriod"/>
              <a:tabLst>
                <a:tab pos="457200" algn="l"/>
              </a:tabLst>
            </a:pPr>
            <a:r>
              <a:rPr lang="en-GB" sz="2600" dirty="0">
                <a:latin typeface="Century Gothic" panose="020B0502020202020204" pitchFamily="34" charset="0"/>
                <a:ea typeface="Times New Roman" panose="02020603050405020304" pitchFamily="18" charset="0"/>
              </a:rPr>
              <a:t>The ‘androgynous mind’ </a:t>
            </a:r>
            <a:r>
              <a:rPr lang="en-GB" sz="2600" dirty="0" smtClean="0">
                <a:latin typeface="Century Gothic" panose="020B0502020202020204" pitchFamily="34" charset="0"/>
                <a:ea typeface="Times New Roman" panose="02020603050405020304" pitchFamily="18" charset="0"/>
              </a:rPr>
              <a:t>&amp; </a:t>
            </a:r>
            <a:r>
              <a:rPr lang="en-GB" sz="2600" dirty="0">
                <a:latin typeface="Century Gothic" panose="020B0502020202020204" pitchFamily="34" charset="0"/>
                <a:ea typeface="Times New Roman" panose="02020603050405020304" pitchFamily="18" charset="0"/>
              </a:rPr>
              <a:t>women’s writing</a:t>
            </a:r>
            <a:endParaRPr lang="en-GB" sz="2600" dirty="0">
              <a:latin typeface="Times New Roman" panose="02020603050405020304" pitchFamily="18" charset="0"/>
              <a:ea typeface="Times New Roman" panose="02020603050405020304" pitchFamily="18" charset="0"/>
            </a:endParaRPr>
          </a:p>
          <a:p>
            <a:pPr marL="514350" lvl="0" indent="-514350" algn="just">
              <a:lnSpc>
                <a:spcPct val="150000"/>
              </a:lnSpc>
              <a:spcAft>
                <a:spcPts val="0"/>
              </a:spcAft>
              <a:buFont typeface="+mj-lt"/>
              <a:buAutoNum type="arabicPeriod"/>
              <a:tabLst>
                <a:tab pos="457200" algn="l"/>
              </a:tabLst>
            </a:pPr>
            <a:r>
              <a:rPr lang="en-GB" sz="2600" dirty="0">
                <a:latin typeface="Century Gothic" panose="020B0502020202020204" pitchFamily="34" charset="0"/>
                <a:ea typeface="Times New Roman" panose="02020603050405020304" pitchFamily="18" charset="0"/>
              </a:rPr>
              <a:t>Gender, Art </a:t>
            </a:r>
            <a:r>
              <a:rPr lang="en-GB" sz="2600" dirty="0" smtClean="0">
                <a:latin typeface="Century Gothic" panose="020B0502020202020204" pitchFamily="34" charset="0"/>
                <a:ea typeface="Times New Roman" panose="02020603050405020304" pitchFamily="18" charset="0"/>
              </a:rPr>
              <a:t>&amp; </a:t>
            </a:r>
            <a:r>
              <a:rPr lang="en-GB" sz="2600" dirty="0">
                <a:latin typeface="Century Gothic" panose="020B0502020202020204" pitchFamily="34" charset="0"/>
                <a:ea typeface="Times New Roman" panose="02020603050405020304" pitchFamily="18" charset="0"/>
              </a:rPr>
              <a:t>identities of ambivalence</a:t>
            </a:r>
            <a:endParaRPr lang="en-GB" sz="2600" dirty="0">
              <a:latin typeface="Times New Roman" panose="02020603050405020304" pitchFamily="18" charset="0"/>
              <a:ea typeface="Times New Roman" panose="02020603050405020304" pitchFamily="18" charset="0"/>
            </a:endParaRPr>
          </a:p>
          <a:p>
            <a:pPr marL="514350" lvl="0" indent="-514350" algn="just">
              <a:lnSpc>
                <a:spcPct val="150000"/>
              </a:lnSpc>
              <a:spcAft>
                <a:spcPts val="0"/>
              </a:spcAft>
              <a:buFont typeface="+mj-lt"/>
              <a:buAutoNum type="arabicPeriod"/>
              <a:tabLst>
                <a:tab pos="457200" algn="l"/>
              </a:tabLst>
            </a:pPr>
            <a:r>
              <a:rPr lang="en-GB" sz="2600" dirty="0">
                <a:latin typeface="Century Gothic" panose="020B0502020202020204" pitchFamily="34" charset="0"/>
                <a:ea typeface="Times New Roman" panose="02020603050405020304" pitchFamily="18" charset="0"/>
              </a:rPr>
              <a:t>Gender </a:t>
            </a:r>
            <a:r>
              <a:rPr lang="en-GB" sz="2600" dirty="0" smtClean="0">
                <a:latin typeface="Century Gothic" panose="020B0502020202020204" pitchFamily="34" charset="0"/>
                <a:ea typeface="Times New Roman" panose="02020603050405020304" pitchFamily="18" charset="0"/>
              </a:rPr>
              <a:t>&amp; education</a:t>
            </a:r>
            <a:endParaRPr lang="en-GB" sz="2600" dirty="0">
              <a:effectLst/>
              <a:latin typeface="Times New Roman" panose="02020603050405020304" pitchFamily="18" charset="0"/>
              <a:ea typeface="Times New Roman" panose="02020603050405020304" pitchFamily="18" charset="0"/>
            </a:endParaRPr>
          </a:p>
        </p:txBody>
      </p:sp>
      <p:sp>
        <p:nvSpPr>
          <p:cNvPr id="5" name="Rectangle 4"/>
          <p:cNvSpPr/>
          <p:nvPr/>
        </p:nvSpPr>
        <p:spPr>
          <a:xfrm>
            <a:off x="1043608" y="661338"/>
            <a:ext cx="6829114" cy="707886"/>
          </a:xfrm>
          <a:prstGeom prst="rect">
            <a:avLst/>
          </a:prstGeom>
        </p:spPr>
        <p:txBody>
          <a:bodyPr wrap="none">
            <a:spAutoFit/>
          </a:bodyPr>
          <a:lstStyle/>
          <a:p>
            <a:r>
              <a:rPr lang="en-GB" altLang="en-US" sz="2000" dirty="0">
                <a:solidFill>
                  <a:srgbClr val="FFC000"/>
                </a:solidFill>
                <a:latin typeface="Perpetua Titling MT" panose="02020502060505020804" pitchFamily="18" charset="0"/>
              </a:rPr>
              <a:t>new </a:t>
            </a:r>
            <a:r>
              <a:rPr lang="en-GB" altLang="en-US" sz="2000" dirty="0" smtClean="0">
                <a:solidFill>
                  <a:srgbClr val="FFC000"/>
                </a:solidFill>
                <a:latin typeface="Perpetua Titling MT" panose="02020502060505020804" pitchFamily="18" charset="0"/>
              </a:rPr>
              <a:t>perspectives: new writers; </a:t>
            </a:r>
            <a:r>
              <a:rPr lang="en-GB" altLang="en-US" sz="2000" dirty="0">
                <a:solidFill>
                  <a:srgbClr val="FFC000"/>
                </a:solidFill>
                <a:latin typeface="Perpetua Titling MT" panose="02020502060505020804" pitchFamily="18" charset="0"/>
              </a:rPr>
              <a:t>New expression </a:t>
            </a:r>
            <a:endParaRPr lang="en-GB" sz="2000" dirty="0"/>
          </a:p>
          <a:p>
            <a:r>
              <a:rPr lang="en-GB" altLang="en-US" sz="2000" dirty="0" smtClean="0">
                <a:solidFill>
                  <a:srgbClr val="FFC000"/>
                </a:solidFill>
                <a:latin typeface="Perpetua Titling MT" panose="02020502060505020804" pitchFamily="18" charset="0"/>
              </a:rPr>
              <a:t> </a:t>
            </a:r>
            <a:endParaRPr lang="en-GB" sz="2000" dirty="0"/>
          </a:p>
        </p:txBody>
      </p:sp>
    </p:spTree>
    <p:extLst>
      <p:ext uri="{BB962C8B-B14F-4D97-AF65-F5344CB8AC3E}">
        <p14:creationId xmlns:p14="http://schemas.microsoft.com/office/powerpoint/2010/main" val="1624316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78006"/>
            <a:ext cx="8352928" cy="6217087"/>
          </a:xfrm>
          <a:prstGeom prst="rect">
            <a:avLst/>
          </a:prstGeom>
        </p:spPr>
        <p:txBody>
          <a:bodyPr wrap="square">
            <a:spAutoFit/>
          </a:bodyPr>
          <a:lstStyle/>
          <a:p>
            <a:pPr marL="457200" indent="-457200">
              <a:spcAft>
                <a:spcPts val="0"/>
              </a:spcAft>
              <a:buAutoNum type="arabicPeriod"/>
            </a:pPr>
            <a:r>
              <a:rPr lang="en-GB" sz="2400" b="1" dirty="0" smtClean="0">
                <a:solidFill>
                  <a:srgbClr val="00B050"/>
                </a:solidFill>
                <a:latin typeface="Century Gothic" panose="020B0502020202020204" pitchFamily="34" charset="0"/>
                <a:ea typeface="Times New Roman" panose="02020603050405020304" pitchFamily="18" charset="0"/>
              </a:rPr>
              <a:t>Gender relations at the turn of the century</a:t>
            </a:r>
          </a:p>
          <a:p>
            <a:pPr marL="742950" indent="-742950">
              <a:spcAft>
                <a:spcPts val="0"/>
              </a:spcAft>
              <a:buAutoNum type="arabicPeriod"/>
            </a:pPr>
            <a:endParaRPr lang="en-GB" sz="800" dirty="0">
              <a:latin typeface="Times New Roman" panose="02020603050405020304" pitchFamily="18" charset="0"/>
              <a:ea typeface="Times New Roman" panose="02020603050405020304" pitchFamily="18" charset="0"/>
            </a:endParaRPr>
          </a:p>
          <a:p>
            <a:pPr>
              <a:spcAft>
                <a:spcPts val="0"/>
              </a:spcAft>
            </a:pPr>
            <a:r>
              <a:rPr lang="en-GB" dirty="0">
                <a:latin typeface="Century Gothic" panose="020B0502020202020204" pitchFamily="34" charset="0"/>
                <a:ea typeface="Times New Roman" panose="02020603050405020304" pitchFamily="18" charset="0"/>
              </a:rPr>
              <a:t>‘</a:t>
            </a:r>
            <a:r>
              <a:rPr lang="en-GB" sz="2300" dirty="0">
                <a:latin typeface="Century Gothic" panose="020B0502020202020204" pitchFamily="34" charset="0"/>
                <a:ea typeface="Times New Roman" panose="02020603050405020304" pitchFamily="18" charset="0"/>
              </a:rPr>
              <a:t>Shifts in gender relations at the turn of the century were a key factor in the emergence of Modernism. </a:t>
            </a:r>
            <a:r>
              <a:rPr lang="en-GB" sz="2300" dirty="0">
                <a:solidFill>
                  <a:srgbClr val="00B050"/>
                </a:solidFill>
                <a:latin typeface="Century Gothic" panose="020B0502020202020204" pitchFamily="34" charset="0"/>
                <a:ea typeface="Times New Roman" panose="02020603050405020304" pitchFamily="18" charset="0"/>
              </a:rPr>
              <a:t>The period from 1880-1920, within which Modernism emerged and rose to pre-eminence as the dominant art form in the West </a:t>
            </a:r>
            <a:r>
              <a:rPr lang="en-GB" sz="2300" dirty="0">
                <a:latin typeface="Century Gothic" panose="020B0502020202020204" pitchFamily="34" charset="0"/>
                <a:ea typeface="Times New Roman" panose="02020603050405020304" pitchFamily="18" charset="0"/>
              </a:rPr>
              <a:t>[…], was also the heyday of the first wave of feminism, consolidated in the woman suffrage movement. </a:t>
            </a:r>
            <a:r>
              <a:rPr lang="en-GB" sz="2300" dirty="0">
                <a:solidFill>
                  <a:srgbClr val="00B050"/>
                </a:solidFill>
                <a:latin typeface="Century Gothic" panose="020B0502020202020204" pitchFamily="34" charset="0"/>
                <a:ea typeface="Times New Roman" panose="02020603050405020304" pitchFamily="18" charset="0"/>
              </a:rPr>
              <a:t>The protagonist of this movement was known as the “New Woman”: </a:t>
            </a:r>
            <a:r>
              <a:rPr lang="en-GB" sz="2300" dirty="0">
                <a:latin typeface="Century Gothic" panose="020B0502020202020204" pitchFamily="34" charset="0"/>
                <a:ea typeface="Times New Roman" panose="02020603050405020304" pitchFamily="18" charset="0"/>
              </a:rPr>
              <a:t>independent, educated, (relatively) sexually liberated, oriented more toward productive life in the public sphere</a:t>
            </a:r>
            <a:r>
              <a:rPr lang="en-GB" sz="2400" dirty="0">
                <a:latin typeface="Century Gothic" panose="020B0502020202020204" pitchFamily="34" charset="0"/>
                <a:ea typeface="Times New Roman" panose="02020603050405020304" pitchFamily="18" charset="0"/>
              </a:rPr>
              <a:t> </a:t>
            </a:r>
            <a:r>
              <a:rPr lang="en-GB" sz="2300" dirty="0">
                <a:latin typeface="Century Gothic" panose="020B0502020202020204" pitchFamily="34" charset="0"/>
                <a:ea typeface="Times New Roman" panose="02020603050405020304" pitchFamily="18" charset="0"/>
              </a:rPr>
              <a:t>than toward reproductive life in the home.’</a:t>
            </a:r>
            <a:endParaRPr lang="en-GB" sz="2300" dirty="0">
              <a:latin typeface="Times New Roman" panose="02020603050405020304" pitchFamily="18" charset="0"/>
              <a:ea typeface="Times New Roman" panose="02020603050405020304" pitchFamily="18" charset="0"/>
            </a:endParaRPr>
          </a:p>
          <a:p>
            <a:pPr marL="457200">
              <a:spcAft>
                <a:spcPts val="0"/>
              </a:spcAft>
            </a:pPr>
            <a:endParaRPr lang="en-GB" dirty="0" smtClean="0">
              <a:latin typeface="Century Gothic" panose="020B0502020202020204" pitchFamily="34" charset="0"/>
              <a:ea typeface="Times New Roman" panose="02020603050405020304" pitchFamily="18" charset="0"/>
            </a:endParaRPr>
          </a:p>
          <a:p>
            <a:pPr marL="457200">
              <a:spcAft>
                <a:spcPts val="0"/>
              </a:spcAft>
            </a:pPr>
            <a:r>
              <a:rPr lang="en-GB" dirty="0" smtClean="0">
                <a:latin typeface="Century Gothic" panose="020B0502020202020204" pitchFamily="34" charset="0"/>
                <a:ea typeface="Times New Roman" panose="02020603050405020304" pitchFamily="18" charset="0"/>
              </a:rPr>
              <a:t>Marianne </a:t>
            </a:r>
            <a:r>
              <a:rPr lang="en-GB" dirty="0" err="1">
                <a:latin typeface="Century Gothic" panose="020B0502020202020204" pitchFamily="34" charset="0"/>
                <a:ea typeface="Times New Roman" panose="02020603050405020304" pitchFamily="18" charset="0"/>
              </a:rPr>
              <a:t>Dekoven</a:t>
            </a:r>
            <a:r>
              <a:rPr lang="en-GB" dirty="0">
                <a:latin typeface="Century Gothic" panose="020B0502020202020204" pitchFamily="34" charset="0"/>
                <a:ea typeface="Times New Roman" panose="02020603050405020304" pitchFamily="18" charset="0"/>
              </a:rPr>
              <a:t>, ‘Modernism and gender,’ Michael </a:t>
            </a:r>
            <a:r>
              <a:rPr lang="en-GB" dirty="0" err="1">
                <a:latin typeface="Century Gothic" panose="020B0502020202020204" pitchFamily="34" charset="0"/>
                <a:ea typeface="Times New Roman" panose="02020603050405020304" pitchFamily="18" charset="0"/>
              </a:rPr>
              <a:t>Levenson</a:t>
            </a:r>
            <a:r>
              <a:rPr lang="en-GB" dirty="0">
                <a:latin typeface="Century Gothic" panose="020B0502020202020204" pitchFamily="34" charset="0"/>
                <a:ea typeface="Times New Roman" panose="02020603050405020304" pitchFamily="18" charset="0"/>
              </a:rPr>
              <a:t>, ed., </a:t>
            </a:r>
            <a:r>
              <a:rPr lang="en-GB" i="1" dirty="0">
                <a:latin typeface="Century Gothic" panose="020B0502020202020204" pitchFamily="34" charset="0"/>
                <a:ea typeface="Times New Roman" panose="02020603050405020304" pitchFamily="18" charset="0"/>
              </a:rPr>
              <a:t>The Cambridge Companion to </a:t>
            </a:r>
            <a:r>
              <a:rPr lang="en-GB" i="1" dirty="0" smtClean="0">
                <a:latin typeface="Century Gothic" panose="020B0502020202020204" pitchFamily="34" charset="0"/>
                <a:ea typeface="Times New Roman" panose="02020603050405020304" pitchFamily="18" charset="0"/>
              </a:rPr>
              <a:t>Modernism </a:t>
            </a:r>
            <a:r>
              <a:rPr lang="en-GB" dirty="0" smtClean="0">
                <a:latin typeface="Century Gothic" panose="020B0502020202020204" pitchFamily="34" charset="0"/>
                <a:ea typeface="Times New Roman" panose="02020603050405020304" pitchFamily="18" charset="0"/>
              </a:rPr>
              <a:t>Cambridge</a:t>
            </a:r>
            <a:r>
              <a:rPr lang="en-GB" dirty="0">
                <a:latin typeface="Century Gothic" panose="020B0502020202020204" pitchFamily="34" charset="0"/>
                <a:ea typeface="Times New Roman" panose="02020603050405020304" pitchFamily="18" charset="0"/>
              </a:rPr>
              <a:t>: Cambridge University Press, 1999), p. 174</a:t>
            </a:r>
            <a:r>
              <a:rPr lang="en-GB" dirty="0" smtClean="0">
                <a:latin typeface="Century Gothic" panose="020B0502020202020204" pitchFamily="34" charset="0"/>
                <a:ea typeface="Times New Roman" panose="02020603050405020304" pitchFamily="18" charset="0"/>
              </a:rPr>
              <a:t>.</a:t>
            </a:r>
          </a:p>
          <a:p>
            <a:pPr marL="457200">
              <a:spcAft>
                <a:spcPts val="0"/>
              </a:spcAft>
            </a:pPr>
            <a:endParaRPr lang="en-GB"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152210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332656"/>
            <a:ext cx="7920880" cy="6078587"/>
          </a:xfrm>
          <a:prstGeom prst="rect">
            <a:avLst/>
          </a:prstGeom>
        </p:spPr>
        <p:txBody>
          <a:bodyPr wrap="square">
            <a:spAutoFit/>
          </a:bodyPr>
          <a:lstStyle/>
          <a:p>
            <a:pPr>
              <a:spcAft>
                <a:spcPts val="0"/>
              </a:spcAft>
            </a:pPr>
            <a:r>
              <a:rPr lang="en-GB" sz="2400" b="1" dirty="0">
                <a:solidFill>
                  <a:srgbClr val="00B050"/>
                </a:solidFill>
                <a:latin typeface="Century Gothic" panose="020B0502020202020204" pitchFamily="34" charset="0"/>
                <a:ea typeface="Times New Roman" panose="02020603050405020304" pitchFamily="18" charset="0"/>
              </a:rPr>
              <a:t>2. the Woman’s sentence</a:t>
            </a:r>
            <a:endParaRPr lang="en-GB" sz="2400" dirty="0">
              <a:solidFill>
                <a:srgbClr val="00B050"/>
              </a:solidFill>
              <a:latin typeface="Times New Roman" panose="02020603050405020304" pitchFamily="18" charset="0"/>
              <a:ea typeface="Times New Roman" panose="02020603050405020304" pitchFamily="18" charset="0"/>
            </a:endParaRPr>
          </a:p>
          <a:p>
            <a:pPr>
              <a:spcAft>
                <a:spcPts val="0"/>
              </a:spcAft>
            </a:pPr>
            <a:endParaRPr lang="en-GB" sz="800" dirty="0" smtClean="0">
              <a:latin typeface="Century Gothic" panose="020B0502020202020204" pitchFamily="34" charset="0"/>
              <a:ea typeface="Times New Roman" panose="02020603050405020304" pitchFamily="18" charset="0"/>
            </a:endParaRPr>
          </a:p>
          <a:p>
            <a:pPr>
              <a:spcAft>
                <a:spcPts val="0"/>
              </a:spcAft>
            </a:pPr>
            <a:r>
              <a:rPr lang="en-GB" sz="2400" dirty="0" smtClean="0">
                <a:latin typeface="Century Gothic" panose="020B0502020202020204" pitchFamily="34" charset="0"/>
                <a:ea typeface="Times New Roman" panose="02020603050405020304" pitchFamily="18" charset="0"/>
              </a:rPr>
              <a:t>‘</a:t>
            </a:r>
            <a:r>
              <a:rPr lang="en-GB" sz="2300" dirty="0" smtClean="0">
                <a:latin typeface="Century Gothic" panose="020B0502020202020204" pitchFamily="34" charset="0"/>
                <a:ea typeface="Times New Roman" panose="02020603050405020304" pitchFamily="18" charset="0"/>
              </a:rPr>
              <a:t>To </a:t>
            </a:r>
            <a:r>
              <a:rPr lang="en-GB" sz="2300" dirty="0">
                <a:latin typeface="Century Gothic" panose="020B0502020202020204" pitchFamily="34" charset="0"/>
                <a:ea typeface="Times New Roman" panose="02020603050405020304" pitchFamily="18" charset="0"/>
              </a:rPr>
              <a:t>begin with, there is the technical difficulty – so simple, apparently; in reality, so baffling – that </a:t>
            </a:r>
            <a:r>
              <a:rPr lang="en-GB" sz="2300" dirty="0">
                <a:solidFill>
                  <a:srgbClr val="00B050"/>
                </a:solidFill>
                <a:latin typeface="Century Gothic" panose="020B0502020202020204" pitchFamily="34" charset="0"/>
                <a:ea typeface="Times New Roman" panose="02020603050405020304" pitchFamily="18" charset="0"/>
              </a:rPr>
              <a:t>the very form of the sentence does not fit her. It is a sentence made by men;</a:t>
            </a:r>
            <a:r>
              <a:rPr lang="en-GB" sz="2300" dirty="0">
                <a:latin typeface="Century Gothic" panose="020B0502020202020204" pitchFamily="34" charset="0"/>
                <a:ea typeface="Times New Roman" panose="02020603050405020304" pitchFamily="18" charset="0"/>
              </a:rPr>
              <a:t> it is too loose, too heavy, too pompous for a woman’s use. </a:t>
            </a:r>
            <a:endParaRPr lang="en-GB" sz="2300" dirty="0" smtClean="0">
              <a:latin typeface="Century Gothic" panose="020B0502020202020204" pitchFamily="34" charset="0"/>
              <a:ea typeface="Times New Roman" panose="02020603050405020304" pitchFamily="18" charset="0"/>
            </a:endParaRPr>
          </a:p>
          <a:p>
            <a:pPr>
              <a:spcAft>
                <a:spcPts val="0"/>
              </a:spcAft>
            </a:pPr>
            <a:r>
              <a:rPr lang="en-GB" sz="2300" dirty="0" smtClean="0">
                <a:latin typeface="Century Gothic" panose="020B0502020202020204" pitchFamily="34" charset="0"/>
                <a:ea typeface="Times New Roman" panose="02020603050405020304" pitchFamily="18" charset="0"/>
              </a:rPr>
              <a:t>Yet </a:t>
            </a:r>
            <a:r>
              <a:rPr lang="en-GB" sz="2300" dirty="0">
                <a:latin typeface="Century Gothic" panose="020B0502020202020204" pitchFamily="34" charset="0"/>
                <a:ea typeface="Times New Roman" panose="02020603050405020304" pitchFamily="18" charset="0"/>
              </a:rPr>
              <a:t>in a novel, which covers so wide a stretch of ground, an ordinary and usual type of sentence has to be found to carry the reader on easily and naturally from one end of the book to the other. And this a woman must make for herself, altering and adapting the current shape of her thought without crushing or distorting it.’ </a:t>
            </a:r>
            <a:endParaRPr lang="en-GB" sz="2300" dirty="0">
              <a:latin typeface="Times New Roman" panose="02020603050405020304" pitchFamily="18" charset="0"/>
              <a:ea typeface="Times New Roman" panose="02020603050405020304" pitchFamily="18" charset="0"/>
            </a:endParaRPr>
          </a:p>
          <a:p>
            <a:pPr marL="457200">
              <a:spcAft>
                <a:spcPts val="0"/>
              </a:spcAft>
            </a:pPr>
            <a:endParaRPr lang="en-GB" sz="2000" dirty="0" smtClean="0">
              <a:latin typeface="Century Gothic" panose="020B0502020202020204" pitchFamily="34" charset="0"/>
              <a:ea typeface="Times New Roman" panose="02020603050405020304" pitchFamily="18" charset="0"/>
            </a:endParaRPr>
          </a:p>
          <a:p>
            <a:pPr marL="457200">
              <a:spcAft>
                <a:spcPts val="0"/>
              </a:spcAft>
            </a:pPr>
            <a:r>
              <a:rPr lang="en-GB" sz="2000" dirty="0" smtClean="0">
                <a:latin typeface="Century Gothic" panose="020B0502020202020204" pitchFamily="34" charset="0"/>
                <a:ea typeface="Times New Roman" panose="02020603050405020304" pitchFamily="18" charset="0"/>
              </a:rPr>
              <a:t>Virginia </a:t>
            </a:r>
            <a:r>
              <a:rPr lang="en-GB" sz="2000" dirty="0">
                <a:latin typeface="Century Gothic" panose="020B0502020202020204" pitchFamily="34" charset="0"/>
                <a:ea typeface="Times New Roman" panose="02020603050405020304" pitchFamily="18" charset="0"/>
              </a:rPr>
              <a:t>Woolf, ‘Women and Fiction,’ Michele Barrett, ed., </a:t>
            </a:r>
            <a:r>
              <a:rPr lang="en-GB" sz="2000" i="1" dirty="0">
                <a:latin typeface="Century Gothic" panose="020B0502020202020204" pitchFamily="34" charset="0"/>
                <a:ea typeface="Times New Roman" panose="02020603050405020304" pitchFamily="18" charset="0"/>
              </a:rPr>
              <a:t>Virginia Woolf: Women &amp; Writing</a:t>
            </a:r>
            <a:r>
              <a:rPr lang="en-GB" sz="2000" dirty="0">
                <a:latin typeface="Century Gothic" panose="020B0502020202020204" pitchFamily="34" charset="0"/>
                <a:ea typeface="Times New Roman" panose="02020603050405020304" pitchFamily="18" charset="0"/>
              </a:rPr>
              <a:t> (London: Women’s Press, 1979), p. 48</a:t>
            </a:r>
            <a:r>
              <a:rPr lang="en-GB" sz="2000" dirty="0" smtClean="0">
                <a:latin typeface="Century Gothic" panose="020B0502020202020204" pitchFamily="34" charset="0"/>
                <a:ea typeface="Times New Roman" panose="02020603050405020304" pitchFamily="18" charset="0"/>
              </a:rPr>
              <a:t>.</a:t>
            </a:r>
            <a:endParaRPr lang="en-GB"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07906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1520" y="332656"/>
            <a:ext cx="8424936" cy="5539978"/>
          </a:xfrm>
          <a:prstGeom prst="rect">
            <a:avLst/>
          </a:prstGeom>
        </p:spPr>
        <p:txBody>
          <a:bodyPr wrap="square">
            <a:spAutoFit/>
          </a:bodyPr>
          <a:lstStyle/>
          <a:p>
            <a:pPr algn="just">
              <a:spcAft>
                <a:spcPts val="0"/>
              </a:spcAft>
            </a:pPr>
            <a:r>
              <a:rPr lang="en-GB" sz="2400" dirty="0">
                <a:solidFill>
                  <a:srgbClr val="00B050"/>
                </a:solidFill>
                <a:latin typeface="Century Gothic" panose="020B0502020202020204" pitchFamily="34" charset="0"/>
                <a:ea typeface="Times New Roman" panose="02020603050405020304" pitchFamily="18" charset="0"/>
              </a:rPr>
              <a:t>3. </a:t>
            </a:r>
            <a:r>
              <a:rPr lang="en-GB" sz="2400" dirty="0" smtClean="0">
                <a:solidFill>
                  <a:srgbClr val="00B050"/>
                </a:solidFill>
                <a:latin typeface="Century Gothic" panose="020B0502020202020204" pitchFamily="34" charset="0"/>
                <a:ea typeface="Times New Roman" panose="02020603050405020304" pitchFamily="18" charset="0"/>
              </a:rPr>
              <a:t>The Androgynous Mind</a:t>
            </a:r>
          </a:p>
          <a:p>
            <a:pPr algn="just">
              <a:spcAft>
                <a:spcPts val="0"/>
              </a:spcAft>
            </a:pPr>
            <a:endParaRPr lang="en-GB" sz="800" dirty="0" smtClean="0">
              <a:solidFill>
                <a:srgbClr val="00B050"/>
              </a:solidFill>
              <a:latin typeface="Century Gothic" panose="020B0502020202020204" pitchFamily="34" charset="0"/>
              <a:ea typeface="Times New Roman" panose="02020603050405020304" pitchFamily="18" charset="0"/>
            </a:endParaRPr>
          </a:p>
          <a:p>
            <a:pPr>
              <a:spcAft>
                <a:spcPts val="0"/>
              </a:spcAft>
            </a:pPr>
            <a:r>
              <a:rPr lang="en-GB" sz="2400" dirty="0" smtClean="0">
                <a:latin typeface="Century Gothic" panose="020B0502020202020204" pitchFamily="34" charset="0"/>
                <a:ea typeface="Times New Roman" panose="02020603050405020304" pitchFamily="18" charset="0"/>
              </a:rPr>
              <a:t>‘</a:t>
            </a:r>
            <a:r>
              <a:rPr lang="en-GB" sz="2300" dirty="0" smtClean="0">
                <a:latin typeface="Century Gothic" panose="020B0502020202020204" pitchFamily="34" charset="0"/>
                <a:ea typeface="Times New Roman" panose="02020603050405020304" pitchFamily="18" charset="0"/>
              </a:rPr>
              <a:t>It </a:t>
            </a:r>
            <a:r>
              <a:rPr lang="en-GB" sz="2300" dirty="0">
                <a:latin typeface="Century Gothic" panose="020B0502020202020204" pitchFamily="34" charset="0"/>
                <a:ea typeface="Times New Roman" panose="02020603050405020304" pitchFamily="18" charset="0"/>
              </a:rPr>
              <a:t>is fatal to be a man or woman pure and simple; one must be woman-manly or man-womanly. It is fatal for a woman to lay the least stress on any grievance; to plead even with justice any cause; in any way to speak as a woman. […] </a:t>
            </a:r>
            <a:r>
              <a:rPr lang="en-GB" sz="2300" dirty="0">
                <a:solidFill>
                  <a:srgbClr val="00B050"/>
                </a:solidFill>
                <a:latin typeface="Century Gothic" panose="020B0502020202020204" pitchFamily="34" charset="0"/>
                <a:ea typeface="Times New Roman" panose="02020603050405020304" pitchFamily="18" charset="0"/>
              </a:rPr>
              <a:t>Some collaboration has to take place in the mind of the woman and the man before the art of creation can be accomplished</a:t>
            </a:r>
            <a:r>
              <a:rPr lang="en-GB" sz="2300" dirty="0">
                <a:latin typeface="Century Gothic" panose="020B0502020202020204" pitchFamily="34" charset="0"/>
                <a:ea typeface="Times New Roman" panose="02020603050405020304" pitchFamily="18" charset="0"/>
              </a:rPr>
              <a:t>. Some marriage of opposites has to be consummated. The whole of the mind must lie wide open if we are to get the sense that the writer is communicating his [sic] experience with perfect fullness.’ </a:t>
            </a:r>
            <a:endParaRPr lang="en-GB" sz="2300" dirty="0" smtClean="0">
              <a:latin typeface="Century Gothic" panose="020B0502020202020204" pitchFamily="34" charset="0"/>
              <a:ea typeface="Times New Roman" panose="02020603050405020304" pitchFamily="18" charset="0"/>
            </a:endParaRPr>
          </a:p>
          <a:p>
            <a:pPr algn="just">
              <a:spcAft>
                <a:spcPts val="0"/>
              </a:spcAft>
            </a:pPr>
            <a:endParaRPr lang="en-GB" sz="800" dirty="0">
              <a:latin typeface="Times New Roman" panose="02020603050405020304" pitchFamily="18" charset="0"/>
              <a:ea typeface="Times New Roman" panose="02020603050405020304" pitchFamily="18" charset="0"/>
            </a:endParaRPr>
          </a:p>
          <a:p>
            <a:pPr marL="457200">
              <a:spcAft>
                <a:spcPts val="0"/>
              </a:spcAft>
            </a:pPr>
            <a:endParaRPr lang="en-GB" sz="2000" dirty="0" smtClean="0">
              <a:latin typeface="Century Gothic" panose="020B0502020202020204" pitchFamily="34" charset="0"/>
              <a:ea typeface="Times New Roman" panose="02020603050405020304" pitchFamily="18" charset="0"/>
            </a:endParaRPr>
          </a:p>
          <a:p>
            <a:pPr marL="457200">
              <a:spcAft>
                <a:spcPts val="0"/>
              </a:spcAft>
            </a:pPr>
            <a:r>
              <a:rPr lang="en-GB" sz="2000" dirty="0" smtClean="0">
                <a:latin typeface="Century Gothic" panose="020B0502020202020204" pitchFamily="34" charset="0"/>
                <a:ea typeface="Times New Roman" panose="02020603050405020304" pitchFamily="18" charset="0"/>
              </a:rPr>
              <a:t>Virginia </a:t>
            </a:r>
            <a:r>
              <a:rPr lang="en-GB" sz="2000" dirty="0">
                <a:latin typeface="Century Gothic" panose="020B0502020202020204" pitchFamily="34" charset="0"/>
                <a:ea typeface="Times New Roman" panose="02020603050405020304" pitchFamily="18" charset="0"/>
              </a:rPr>
              <a:t>Woolf, </a:t>
            </a:r>
            <a:r>
              <a:rPr lang="en-GB" sz="2000" i="1" dirty="0">
                <a:latin typeface="Century Gothic" panose="020B0502020202020204" pitchFamily="34" charset="0"/>
                <a:ea typeface="Times New Roman" panose="02020603050405020304" pitchFamily="18" charset="0"/>
              </a:rPr>
              <a:t>A Room of One’s Own and Three Guineas</a:t>
            </a:r>
            <a:r>
              <a:rPr lang="en-GB" sz="2000" dirty="0">
                <a:latin typeface="Century Gothic" panose="020B0502020202020204" pitchFamily="34" charset="0"/>
                <a:ea typeface="Times New Roman" panose="02020603050405020304" pitchFamily="18" charset="0"/>
              </a:rPr>
              <a:t> ed., Morag </a:t>
            </a:r>
            <a:r>
              <a:rPr lang="en-GB" sz="2000" dirty="0" err="1">
                <a:latin typeface="Century Gothic" panose="020B0502020202020204" pitchFamily="34" charset="0"/>
                <a:ea typeface="Times New Roman" panose="02020603050405020304" pitchFamily="18" charset="0"/>
              </a:rPr>
              <a:t>Shirach</a:t>
            </a:r>
            <a:r>
              <a:rPr lang="en-GB" sz="2000" dirty="0">
                <a:latin typeface="Century Gothic" panose="020B0502020202020204" pitchFamily="34" charset="0"/>
                <a:ea typeface="Times New Roman" panose="02020603050405020304" pitchFamily="18" charset="0"/>
              </a:rPr>
              <a:t> (Oxford: Oxford University Press, 2000), p. 136.</a:t>
            </a: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2628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268760"/>
            <a:ext cx="7920880" cy="4585871"/>
          </a:xfrm>
          <a:prstGeom prst="rect">
            <a:avLst/>
          </a:prstGeom>
        </p:spPr>
        <p:txBody>
          <a:bodyPr wrap="square">
            <a:spAutoFit/>
          </a:bodyPr>
          <a:lstStyle/>
          <a:p>
            <a:pPr>
              <a:spcAft>
                <a:spcPts val="0"/>
              </a:spcAft>
            </a:pPr>
            <a:r>
              <a:rPr lang="en-GB" sz="2400" b="1" dirty="0" smtClean="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4</a:t>
            </a:r>
            <a:r>
              <a:rPr lang="en-GB" sz="2400" b="1" dirty="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 women and the world of </a:t>
            </a:r>
            <a:r>
              <a:rPr lang="en-GB" sz="2400" b="1" dirty="0" smtClean="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feeling: </a:t>
            </a:r>
          </a:p>
          <a:p>
            <a:pPr>
              <a:spcAft>
                <a:spcPts val="0"/>
              </a:spcAft>
            </a:pPr>
            <a:r>
              <a:rPr lang="en-GB" sz="2400" b="1" dirty="0" smtClean="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the counterpart of the colonial ruler</a:t>
            </a:r>
          </a:p>
          <a:p>
            <a:pPr>
              <a:spcAft>
                <a:spcPts val="0"/>
              </a:spcAft>
            </a:pPr>
            <a:endParaRPr lang="en-GB" sz="2400" dirty="0">
              <a:latin typeface="Garamond" panose="02020404030301010803" pitchFamily="18" charset="0"/>
              <a:ea typeface="Times New Roman" panose="02020603050405020304" pitchFamily="18" charset="0"/>
              <a:cs typeface="Times New Roman" panose="02020603050405020304" pitchFamily="18" charset="0"/>
            </a:endParaRPr>
          </a:p>
          <a:p>
            <a:pPr>
              <a:spcAft>
                <a:spcPts val="0"/>
              </a:spcAft>
            </a:pPr>
            <a:r>
              <a:rPr lang="en-GB" sz="2200" dirty="0">
                <a:latin typeface="Georgia" panose="02040502050405020303" pitchFamily="18" charset="0"/>
                <a:ea typeface="Times New Roman" panose="02020603050405020304" pitchFamily="18" charset="0"/>
                <a:cs typeface="Times New Roman" panose="02020603050405020304" pitchFamily="18" charset="0"/>
              </a:rPr>
              <a:t>‘</a:t>
            </a:r>
            <a:r>
              <a:rPr lang="en-GB" sz="2200" dirty="0">
                <a:latin typeface="Book Antiqua" panose="02040602050305030304" pitchFamily="18" charset="0"/>
                <a:ea typeface="Times New Roman" panose="02020603050405020304" pitchFamily="18" charset="0"/>
                <a:cs typeface="Times New Roman" panose="02020603050405020304" pitchFamily="18" charset="0"/>
              </a:rPr>
              <a:t>Indeed, she had the whole of the other sex under her protection; for reasons she could not explain, for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their chivalry and valour, for the fact that they negotiated treaties, ruled India, controlled finance; finally for an attitude towards herself which no woman could fail to feel or to find agreeable, </a:t>
            </a:r>
            <a:r>
              <a:rPr lang="en-GB" sz="2200" dirty="0">
                <a:latin typeface="Book Antiqua" panose="02040602050305030304" pitchFamily="18" charset="0"/>
                <a:ea typeface="Times New Roman" panose="02020603050405020304" pitchFamily="18" charset="0"/>
                <a:cs typeface="Times New Roman" panose="02020603050405020304" pitchFamily="18" charset="0"/>
              </a:rPr>
              <a:t>something trustful, childlike, reverential; which an old woman could take from a young man without loss of dignity, and woe betide the girl—pray Heaven it was none of her daughters!--who did not feel the worth of it, and all that it implied, to the marrow of her bones! ‘</a:t>
            </a:r>
            <a:endParaRPr lang="en-GB" sz="2200" dirty="0">
              <a:effectLst/>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5" name="Rectangle 4"/>
          <p:cNvSpPr/>
          <p:nvPr/>
        </p:nvSpPr>
        <p:spPr>
          <a:xfrm>
            <a:off x="5868144" y="332054"/>
            <a:ext cx="3059832" cy="646331"/>
          </a:xfrm>
          <a:prstGeom prst="rect">
            <a:avLst/>
          </a:prstGeom>
        </p:spPr>
        <p:txBody>
          <a:bodyPr wrap="square">
            <a:spAutoFit/>
          </a:bodyPr>
          <a:lstStyle/>
          <a:p>
            <a:pPr>
              <a:spcAft>
                <a:spcPts val="0"/>
              </a:spcAft>
            </a:pPr>
            <a:r>
              <a:rPr lang="en-GB" dirty="0" smtClean="0">
                <a:solidFill>
                  <a:srgbClr val="FFC000"/>
                </a:solidFill>
                <a:latin typeface="Century Gothic" panose="020B0502020202020204" pitchFamily="34" charset="0"/>
                <a:ea typeface="Times New Roman" panose="02020603050405020304" pitchFamily="18" charset="0"/>
              </a:rPr>
              <a:t>GENDER, ART &amp; IDENTITY: </a:t>
            </a:r>
            <a:r>
              <a:rPr lang="en-GB" i="1" dirty="0" smtClean="0">
                <a:solidFill>
                  <a:srgbClr val="FFC000"/>
                </a:solidFill>
                <a:latin typeface="Century Gothic" panose="020B0502020202020204" pitchFamily="34" charset="0"/>
                <a:ea typeface="Times New Roman" panose="02020603050405020304" pitchFamily="18" charset="0"/>
              </a:rPr>
              <a:t>To the Lighthouse</a:t>
            </a:r>
            <a:endParaRPr lang="en-GB" i="1" dirty="0">
              <a:solidFill>
                <a:srgbClr val="FFC000"/>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759485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7989510"/>
            <a:ext cx="4572000" cy="5786199"/>
          </a:xfrm>
          <a:prstGeom prst="rect">
            <a:avLst/>
          </a:prstGeom>
        </p:spPr>
        <p:txBody>
          <a:bodyPr>
            <a:spAutoFit/>
          </a:bodyPr>
          <a:lstStyle/>
          <a:p>
            <a:pPr>
              <a:spcAft>
                <a:spcPts val="0"/>
              </a:spcAft>
            </a:pPr>
            <a:r>
              <a:rPr lang="en-GB" b="1" dirty="0">
                <a:latin typeface="Century Gothic" panose="020B0502020202020204" pitchFamily="34" charset="0"/>
                <a:ea typeface="Times New Roman" panose="02020603050405020304" pitchFamily="18" charset="0"/>
                <a:cs typeface="Times New Roman" panose="02020603050405020304" pitchFamily="18" charset="0"/>
              </a:rPr>
              <a:t>4. women and the world of feeling</a:t>
            </a:r>
            <a:endParaRPr lang="en-GB" sz="2400" dirty="0">
              <a:latin typeface="Garamond" panose="02020404030301010803" pitchFamily="18" charset="0"/>
              <a:ea typeface="Times New Roman" panose="02020603050405020304" pitchFamily="18" charset="0"/>
              <a:cs typeface="Times New Roman" panose="02020603050405020304" pitchFamily="18" charset="0"/>
            </a:endParaRPr>
          </a:p>
          <a:p>
            <a:pPr>
              <a:spcAft>
                <a:spcPts val="0"/>
              </a:spcAft>
            </a:pPr>
            <a:r>
              <a:rPr lang="en-GB" sz="1600" dirty="0">
                <a:latin typeface="Century Gothic" panose="020B0502020202020204" pitchFamily="34" charset="0"/>
                <a:ea typeface="Times New Roman" panose="02020603050405020304" pitchFamily="18" charset="0"/>
                <a:cs typeface="Times New Roman" panose="02020603050405020304" pitchFamily="18" charset="0"/>
              </a:rPr>
              <a:t>‘</a:t>
            </a:r>
            <a:r>
              <a:rPr lang="en-GB" dirty="0">
                <a:latin typeface="Century Gothic" panose="020B0502020202020204" pitchFamily="34" charset="0"/>
                <a:ea typeface="Times New Roman" panose="02020603050405020304" pitchFamily="18" charset="0"/>
                <a:cs typeface="Times New Roman" panose="02020603050405020304" pitchFamily="18" charset="0"/>
              </a:rPr>
              <a:t>Indeed, she had the whole of the other sex under her protection; for reasons she could not explain, for their chivalry and valour, for the fact that they negotiated treaties, ruled India, controlled finance; finally for an attitude towards herself which no woman could fail to feel or to find agreeable, something trustful, childlike, reverential; which an old woman could take from a young man without loss of dignity, and woe betide the girl—pray Heaven it was none of her daughters!--who did not feel the worth of it, and all that it implied, to the marrow of her bones! ‘</a:t>
            </a:r>
            <a:endParaRPr lang="en-GB" sz="2400" dirty="0">
              <a:latin typeface="Garamond" panose="02020404030301010803" pitchFamily="18" charset="0"/>
              <a:ea typeface="Times New Roman" panose="02020603050405020304" pitchFamily="18" charset="0"/>
              <a:cs typeface="Times New Roman" panose="02020603050405020304" pitchFamily="18" charset="0"/>
            </a:endParaRPr>
          </a:p>
          <a:p>
            <a:pPr>
              <a:spcAft>
                <a:spcPts val="0"/>
              </a:spcAft>
            </a:pPr>
            <a:r>
              <a:rPr lang="en-GB" dirty="0">
                <a:latin typeface="Century Gothic" panose="020B0502020202020204" pitchFamily="34" charset="0"/>
                <a:ea typeface="Times New Roman" panose="02020603050405020304" pitchFamily="18" charset="0"/>
                <a:cs typeface="Times New Roman" panose="02020603050405020304" pitchFamily="18" charset="0"/>
              </a:rPr>
              <a:t> </a:t>
            </a:r>
            <a:endParaRPr lang="en-GB" sz="2400" dirty="0">
              <a:latin typeface="Garamond" panose="02020404030301010803" pitchFamily="18" charset="0"/>
              <a:ea typeface="Times New Roman" panose="02020603050405020304" pitchFamily="18" charset="0"/>
              <a:cs typeface="Times New Roman" panose="02020603050405020304" pitchFamily="18" charset="0"/>
            </a:endParaRPr>
          </a:p>
          <a:p>
            <a:pPr algn="just">
              <a:spcAft>
                <a:spcPts val="0"/>
              </a:spcAft>
            </a:pPr>
            <a:r>
              <a:rPr lang="en-GB" dirty="0">
                <a:latin typeface="Century Gothic" panose="020B050202020202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p:txBody>
      </p:sp>
      <p:sp>
        <p:nvSpPr>
          <p:cNvPr id="3" name="Rectangle 2"/>
          <p:cNvSpPr/>
          <p:nvPr/>
        </p:nvSpPr>
        <p:spPr>
          <a:xfrm>
            <a:off x="323528" y="476672"/>
            <a:ext cx="8496944" cy="6001643"/>
          </a:xfrm>
          <a:prstGeom prst="rect">
            <a:avLst/>
          </a:prstGeom>
        </p:spPr>
        <p:txBody>
          <a:bodyPr wrap="square">
            <a:spAutoFit/>
          </a:bodyPr>
          <a:lstStyle/>
          <a:p>
            <a:pPr>
              <a:spcAft>
                <a:spcPts val="0"/>
              </a:spcAft>
            </a:pPr>
            <a:r>
              <a:rPr lang="en-GB" sz="2400" b="1" dirty="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5</a:t>
            </a:r>
            <a:r>
              <a:rPr lang="en-GB" sz="2400" b="1" dirty="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 men and exteriors/exploration</a:t>
            </a:r>
          </a:p>
          <a:p>
            <a:pPr>
              <a:spcAft>
                <a:spcPts val="0"/>
              </a:spcAft>
            </a:pPr>
            <a:r>
              <a:rPr lang="en-GB" sz="2100" dirty="0">
                <a:latin typeface="Georgia" panose="02040502050405020303" pitchFamily="18" charset="0"/>
                <a:ea typeface="Times New Roman" panose="02020603050405020304" pitchFamily="18" charset="0"/>
                <a:cs typeface="Times New Roman" panose="02020603050405020304" pitchFamily="18" charset="0"/>
              </a:rPr>
              <a:t>‘</a:t>
            </a:r>
            <a:r>
              <a:rPr lang="en-GB" sz="2200" dirty="0">
                <a:solidFill>
                  <a:srgbClr val="FFC000"/>
                </a:solidFill>
                <a:latin typeface="Book Antiqua" panose="02040602050305030304" pitchFamily="18" charset="0"/>
                <a:ea typeface="Times New Roman" panose="02020603050405020304" pitchFamily="18" charset="0"/>
                <a:cs typeface="Times New Roman" panose="02020603050405020304" pitchFamily="18" charset="0"/>
              </a:rPr>
              <a:t>Qualities that would have saved a ship’s company exposed on a broiling sea with six biscuits and a flask of water—endurance and justice, foresight, devotion, skill, came to his help.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200" dirty="0">
                <a:latin typeface="Book Antiqua" panose="02040602050305030304" pitchFamily="18" charset="0"/>
                <a:ea typeface="Times New Roman" panose="02020603050405020304" pitchFamily="18" charset="0"/>
                <a:cs typeface="Times New Roman" panose="02020603050405020304" pitchFamily="18" charset="0"/>
              </a:rPr>
              <a:t> is then—what is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200" dirty="0">
                <a:latin typeface="Book Antiqua" panose="02040602050305030304" pitchFamily="18" charset="0"/>
                <a:ea typeface="Times New Roman" panose="02020603050405020304" pitchFamily="18" charset="0"/>
                <a:cs typeface="Times New Roman" panose="02020603050405020304" pitchFamily="18" charset="0"/>
              </a:rPr>
              <a:t>?</a:t>
            </a:r>
          </a:p>
          <a:p>
            <a:pPr>
              <a:spcAft>
                <a:spcPts val="0"/>
              </a:spcAft>
            </a:pPr>
            <a:endParaRPr lang="en-GB" sz="800" dirty="0" smtClean="0">
              <a:latin typeface="Book Antiqua" panose="02040602050305030304" pitchFamily="18" charset="0"/>
              <a:ea typeface="Times New Roman" panose="02020603050405020304" pitchFamily="18" charset="0"/>
              <a:cs typeface="Times New Roman" panose="02020603050405020304" pitchFamily="18" charset="0"/>
            </a:endParaRPr>
          </a:p>
          <a:p>
            <a:pPr>
              <a:spcAft>
                <a:spcPts val="0"/>
              </a:spcAft>
            </a:pPr>
            <a:r>
              <a:rPr lang="en-GB" sz="2200" dirty="0" smtClean="0">
                <a:latin typeface="Book Antiqua" panose="02040602050305030304" pitchFamily="18" charset="0"/>
                <a:ea typeface="Times New Roman" panose="02020603050405020304" pitchFamily="18" charset="0"/>
                <a:cs typeface="Times New Roman" panose="02020603050405020304" pitchFamily="18" charset="0"/>
              </a:rPr>
              <a:t>A </a:t>
            </a:r>
            <a:r>
              <a:rPr lang="en-GB" sz="2200" dirty="0">
                <a:latin typeface="Book Antiqua" panose="02040602050305030304" pitchFamily="18" charset="0"/>
                <a:ea typeface="Times New Roman" panose="02020603050405020304" pitchFamily="18" charset="0"/>
                <a:cs typeface="Times New Roman" panose="02020603050405020304" pitchFamily="18" charset="0"/>
              </a:rPr>
              <a:t>shutter, like the leathern eyelid of a lizard, flickered over the intensity of his gaze and obscured the letter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 </a:t>
            </a:r>
            <a:r>
              <a:rPr lang="en-GB" sz="2200" dirty="0">
                <a:latin typeface="Book Antiqua" panose="02040602050305030304" pitchFamily="18" charset="0"/>
                <a:ea typeface="Times New Roman" panose="02020603050405020304" pitchFamily="18" charset="0"/>
                <a:cs typeface="Times New Roman" panose="02020603050405020304" pitchFamily="18" charset="0"/>
              </a:rPr>
              <a:t>In that flash of darkness he heard people saying—he was a failure—that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200" dirty="0">
                <a:latin typeface="Book Antiqua" panose="02040602050305030304" pitchFamily="18" charset="0"/>
                <a:ea typeface="Times New Roman" panose="02020603050405020304" pitchFamily="18" charset="0"/>
                <a:cs typeface="Times New Roman" panose="02020603050405020304" pitchFamily="18" charset="0"/>
              </a:rPr>
              <a:t> was beyond him. He would never reach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200" dirty="0">
                <a:latin typeface="Book Antiqua" panose="02040602050305030304" pitchFamily="18" charset="0"/>
                <a:ea typeface="Times New Roman" panose="02020603050405020304" pitchFamily="18" charset="0"/>
                <a:cs typeface="Times New Roman" panose="02020603050405020304" pitchFamily="18" charset="0"/>
              </a:rPr>
              <a:t>. On to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200" dirty="0">
                <a:latin typeface="Book Antiqua" panose="02040602050305030304" pitchFamily="18" charset="0"/>
                <a:ea typeface="Times New Roman" panose="02020603050405020304" pitchFamily="18" charset="0"/>
                <a:cs typeface="Times New Roman" panose="02020603050405020304" pitchFamily="18" charset="0"/>
              </a:rPr>
              <a:t>, once more. </a:t>
            </a:r>
            <a:r>
              <a:rPr lang="en-GB" sz="2200" dirty="0" smtClean="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200" dirty="0" smtClean="0">
                <a:latin typeface="Book Antiqua" panose="02040602050305030304" pitchFamily="18" charset="0"/>
                <a:ea typeface="Times New Roman" panose="02020603050405020304" pitchFamily="18" charset="0"/>
                <a:cs typeface="Times New Roman" panose="02020603050405020304" pitchFamily="18" charset="0"/>
              </a:rPr>
              <a:t>—</a:t>
            </a:r>
          </a:p>
          <a:p>
            <a:pPr>
              <a:spcAft>
                <a:spcPts val="0"/>
              </a:spcAft>
            </a:pPr>
            <a:r>
              <a:rPr lang="en-GB" sz="2100" dirty="0" smtClean="0">
                <a:solidFill>
                  <a:srgbClr val="FFC000"/>
                </a:solidFill>
                <a:latin typeface="Book Antiqua" panose="02040602050305030304" pitchFamily="18" charset="0"/>
                <a:ea typeface="Times New Roman" panose="02020603050405020304" pitchFamily="18" charset="0"/>
                <a:cs typeface="Times New Roman" panose="02020603050405020304" pitchFamily="18" charset="0"/>
              </a:rPr>
              <a:t>Qualities </a:t>
            </a:r>
            <a:r>
              <a:rPr lang="en-GB" sz="2100" dirty="0">
                <a:solidFill>
                  <a:srgbClr val="FFC000"/>
                </a:solidFill>
                <a:latin typeface="Book Antiqua" panose="02040602050305030304" pitchFamily="18" charset="0"/>
                <a:ea typeface="Times New Roman" panose="02020603050405020304" pitchFamily="18" charset="0"/>
                <a:cs typeface="Times New Roman" panose="02020603050405020304" pitchFamily="18" charset="0"/>
              </a:rPr>
              <a:t>that in a desolate expedition across the icy solitudes of the Polar region would have made him the leader, the guide, the counsellor, whose temper, neither sanguine nor despondent, surveys with equanimity what is to be and faces it, came to his help again</a:t>
            </a:r>
            <a:r>
              <a:rPr lang="en-GB" sz="2100" dirty="0">
                <a:latin typeface="Book Antiqua" panose="02040602050305030304" pitchFamily="18" charset="0"/>
                <a:ea typeface="Times New Roman" panose="02020603050405020304" pitchFamily="18" charset="0"/>
                <a:cs typeface="Times New Roman" panose="02020603050405020304" pitchFamily="18" charset="0"/>
              </a:rPr>
              <a:t>. </a:t>
            </a:r>
            <a:r>
              <a:rPr lang="en-GB" sz="21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100" dirty="0" smtClean="0">
                <a:latin typeface="Book Antiqua" panose="02040602050305030304" pitchFamily="18" charset="0"/>
                <a:ea typeface="Times New Roman" panose="02020603050405020304" pitchFamily="18" charset="0"/>
                <a:cs typeface="Times New Roman" panose="02020603050405020304" pitchFamily="18" charset="0"/>
              </a:rPr>
              <a:t>—</a:t>
            </a:r>
          </a:p>
          <a:p>
            <a:pPr>
              <a:spcAft>
                <a:spcPts val="0"/>
              </a:spcAft>
            </a:pPr>
            <a:r>
              <a:rPr lang="en-GB" sz="800" dirty="0">
                <a:latin typeface="Book Antiqua" panose="02040602050305030304" pitchFamily="18" charset="0"/>
                <a:ea typeface="Times New Roman" panose="02020603050405020304" pitchFamily="18" charset="0"/>
              </a:rPr>
              <a:t> </a:t>
            </a:r>
            <a:endParaRPr lang="en-GB" sz="800" dirty="0" smtClean="0">
              <a:latin typeface="Book Antiqua" panose="02040602050305030304" pitchFamily="18" charset="0"/>
              <a:ea typeface="Times New Roman" panose="02020603050405020304" pitchFamily="18" charset="0"/>
              <a:cs typeface="Times New Roman" panose="02020603050405020304" pitchFamily="18" charset="0"/>
            </a:endParaRPr>
          </a:p>
          <a:p>
            <a:pPr>
              <a:spcAft>
                <a:spcPts val="0"/>
              </a:spcAft>
            </a:pPr>
            <a:r>
              <a:rPr lang="en-GB" sz="2100" dirty="0" smtClean="0">
                <a:latin typeface="Book Antiqua" panose="02040602050305030304" pitchFamily="18" charset="0"/>
                <a:ea typeface="Times New Roman" panose="02020603050405020304" pitchFamily="18" charset="0"/>
                <a:cs typeface="Times New Roman" panose="02020603050405020304" pitchFamily="18" charset="0"/>
              </a:rPr>
              <a:t>The </a:t>
            </a:r>
            <a:r>
              <a:rPr lang="en-GB" sz="2100" dirty="0">
                <a:latin typeface="Book Antiqua" panose="02040602050305030304" pitchFamily="18" charset="0"/>
                <a:ea typeface="Times New Roman" panose="02020603050405020304" pitchFamily="18" charset="0"/>
                <a:cs typeface="Times New Roman" panose="02020603050405020304" pitchFamily="18" charset="0"/>
              </a:rPr>
              <a:t>lizard’s eye flickered once more. The veins on his forehead bulged. The geranium in the urn became startlingly visible and, displayed among its leaves, he could see, without wishing it, that old, that </a:t>
            </a:r>
            <a:r>
              <a:rPr lang="en-GB" sz="2100" dirty="0" smtClean="0">
                <a:latin typeface="Book Antiqua" panose="02040602050305030304" pitchFamily="18" charset="0"/>
                <a:ea typeface="Times New Roman" panose="02020603050405020304" pitchFamily="18" charset="0"/>
                <a:cs typeface="Times New Roman" panose="02020603050405020304" pitchFamily="18" charset="0"/>
              </a:rPr>
              <a:t>obvious </a:t>
            </a:r>
            <a:r>
              <a:rPr lang="en-GB" sz="2100" dirty="0">
                <a:latin typeface="Book Antiqua" panose="02040602050305030304" pitchFamily="18" charset="0"/>
                <a:ea typeface="Times New Roman" panose="02020603050405020304" pitchFamily="18" charset="0"/>
                <a:cs typeface="Times New Roman" panose="02020603050405020304" pitchFamily="18" charset="0"/>
              </a:rPr>
              <a:t>distinction between the two classes </a:t>
            </a:r>
            <a:r>
              <a:rPr lang="en-GB" sz="2100" dirty="0" smtClean="0">
                <a:latin typeface="Book Antiqua" panose="02040602050305030304" pitchFamily="18" charset="0"/>
                <a:ea typeface="Times New Roman" panose="02020603050405020304" pitchFamily="18" charset="0"/>
                <a:cs typeface="Times New Roman" panose="02020603050405020304" pitchFamily="18" charset="0"/>
              </a:rPr>
              <a:t>of </a:t>
            </a:r>
            <a:endParaRPr lang="en-GB" sz="2100" dirty="0">
              <a:latin typeface="Book Antiqua" panose="02040602050305030304" pitchFamily="18" charset="0"/>
              <a:ea typeface="Times New Roman" panose="02020603050405020304" pitchFamily="18" charset="0"/>
            </a:endParaRPr>
          </a:p>
        </p:txBody>
      </p:sp>
      <p:sp>
        <p:nvSpPr>
          <p:cNvPr id="4" name="Rectangle 3"/>
          <p:cNvSpPr/>
          <p:nvPr/>
        </p:nvSpPr>
        <p:spPr>
          <a:xfrm>
            <a:off x="5748735" y="153506"/>
            <a:ext cx="3059832" cy="646331"/>
          </a:xfrm>
          <a:prstGeom prst="rect">
            <a:avLst/>
          </a:prstGeom>
        </p:spPr>
        <p:txBody>
          <a:bodyPr wrap="square">
            <a:spAutoFit/>
          </a:bodyPr>
          <a:lstStyle/>
          <a:p>
            <a:pPr>
              <a:spcAft>
                <a:spcPts val="0"/>
              </a:spcAft>
            </a:pPr>
            <a:r>
              <a:rPr lang="en-GB" dirty="0" smtClean="0">
                <a:solidFill>
                  <a:srgbClr val="FFC000"/>
                </a:solidFill>
                <a:latin typeface="Century Gothic" panose="020B0502020202020204" pitchFamily="34" charset="0"/>
                <a:ea typeface="Times New Roman" panose="02020603050405020304" pitchFamily="18" charset="0"/>
              </a:rPr>
              <a:t>GENDER, ART &amp; IDENTITY: </a:t>
            </a:r>
            <a:r>
              <a:rPr lang="en-GB" i="1" dirty="0" smtClean="0">
                <a:solidFill>
                  <a:srgbClr val="FFC000"/>
                </a:solidFill>
                <a:latin typeface="Century Gothic" panose="020B0502020202020204" pitchFamily="34" charset="0"/>
                <a:ea typeface="Times New Roman" panose="02020603050405020304" pitchFamily="18" charset="0"/>
              </a:rPr>
              <a:t>To the Lighthouse</a:t>
            </a:r>
            <a:endParaRPr lang="en-GB" i="1" dirty="0">
              <a:solidFill>
                <a:srgbClr val="FFC000"/>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0429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536" y="188640"/>
            <a:ext cx="8136904" cy="5970865"/>
          </a:xfrm>
          <a:prstGeom prst="rect">
            <a:avLst/>
          </a:prstGeom>
        </p:spPr>
        <p:txBody>
          <a:bodyPr wrap="square">
            <a:spAutoFit/>
          </a:bodyPr>
          <a:lstStyle/>
          <a:p>
            <a:pPr>
              <a:spcAft>
                <a:spcPts val="0"/>
              </a:spcAft>
            </a:pPr>
            <a:r>
              <a:rPr lang="en-GB" sz="2200" dirty="0" smtClean="0">
                <a:latin typeface="Book Antiqua" panose="02040602050305030304" pitchFamily="18" charset="0"/>
                <a:ea typeface="Times New Roman" panose="02020603050405020304" pitchFamily="18" charset="0"/>
                <a:cs typeface="Times New Roman" panose="02020603050405020304" pitchFamily="18" charset="0"/>
              </a:rPr>
              <a:t>men</a:t>
            </a:r>
            <a:r>
              <a:rPr lang="en-GB" sz="2200" dirty="0">
                <a:latin typeface="Book Antiqua" panose="02040602050305030304" pitchFamily="18" charset="0"/>
                <a:ea typeface="Times New Roman" panose="02020603050405020304" pitchFamily="18" charset="0"/>
                <a:cs typeface="Times New Roman" panose="02020603050405020304" pitchFamily="18" charset="0"/>
              </a:rPr>
              <a:t>; on the one hand the steady goers of superhuman strength who, plodding and persevering, </a:t>
            </a:r>
            <a:r>
              <a:rPr lang="en-GB" sz="2200" dirty="0" smtClean="0">
                <a:latin typeface="Book Antiqua" panose="02040602050305030304" pitchFamily="18" charset="0"/>
                <a:ea typeface="Times New Roman" panose="02020603050405020304" pitchFamily="18" charset="0"/>
                <a:cs typeface="Times New Roman" panose="02020603050405020304" pitchFamily="18" charset="0"/>
              </a:rPr>
              <a:t>repeat </a:t>
            </a:r>
            <a:r>
              <a:rPr lang="en-GB" sz="2200" dirty="0">
                <a:latin typeface="Book Antiqua" panose="02040602050305030304" pitchFamily="18" charset="0"/>
                <a:ea typeface="Times New Roman" panose="02020603050405020304" pitchFamily="18" charset="0"/>
                <a:cs typeface="Times New Roman" panose="02020603050405020304" pitchFamily="18" charset="0"/>
              </a:rPr>
              <a:t>the whole alphabet in order, twenty-six letters in all, from start to finish; on the other the gifted, the inspired who, miraculously, lump all the letters together in one flash—the way of genius. He had not genius; he laid no claim to that: but he had, or might have had, the power to repeat every letter of the alphabet from A to Z accurately in order. Meanwhile, he stuck at Q. On, then, on to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R</a:t>
            </a:r>
            <a:r>
              <a:rPr lang="en-GB" sz="2200" dirty="0" smtClean="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a:t>
            </a:r>
          </a:p>
          <a:p>
            <a:pPr>
              <a:spcAft>
                <a:spcPts val="0"/>
              </a:spcAft>
            </a:pPr>
            <a:endParaRPr lang="en-GB" sz="800" dirty="0">
              <a:latin typeface="Book Antiqua" panose="02040602050305030304" pitchFamily="18" charset="0"/>
              <a:ea typeface="Times New Roman" panose="02020603050405020304" pitchFamily="18" charset="0"/>
              <a:cs typeface="Times New Roman" panose="02020603050405020304" pitchFamily="18" charset="0"/>
            </a:endParaRPr>
          </a:p>
          <a:p>
            <a:pPr>
              <a:spcAft>
                <a:spcPts val="0"/>
              </a:spcAft>
            </a:pPr>
            <a:r>
              <a:rPr lang="en-GB" sz="2200" dirty="0">
                <a:solidFill>
                  <a:srgbClr val="FFC000"/>
                </a:solidFill>
                <a:latin typeface="Book Antiqua" panose="02040602050305030304" pitchFamily="18" charset="0"/>
                <a:ea typeface="Times New Roman" panose="02020603050405020304" pitchFamily="18" charset="0"/>
                <a:cs typeface="Times New Roman" panose="02020603050405020304" pitchFamily="18" charset="0"/>
              </a:rPr>
              <a:t>Feelings that would not have disgraced a leader who, now that the snow has begun to fall and the mountain top is covered in mist, knows that he must lay himself down and die before morning comes</a:t>
            </a:r>
            <a:r>
              <a:rPr lang="en-GB" sz="2200" dirty="0">
                <a:latin typeface="Book Antiqua" panose="02040602050305030304" pitchFamily="18" charset="0"/>
                <a:ea typeface="Times New Roman" panose="02020603050405020304" pitchFamily="18" charset="0"/>
                <a:cs typeface="Times New Roman" panose="02020603050405020304" pitchFamily="18" charset="0"/>
              </a:rPr>
              <a:t>, stole upon him, paling the colour of his eyes, giving him, even in the two minutes of his turn on the terrace, the bleached look of withered old age. </a:t>
            </a:r>
            <a:r>
              <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rPr>
              <a:t>Yet he would not die lying down; he would find some crag of rock, and there, his eyes fixed on the storm, trying to the end to pierce the darkness, he would die standing. He would never reach R.</a:t>
            </a:r>
            <a:endParaRPr lang="en-GB" sz="2200" dirty="0">
              <a:solidFill>
                <a:srgbClr val="00B050"/>
              </a:solidFill>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4" name="Rectangle 3"/>
          <p:cNvSpPr/>
          <p:nvPr/>
        </p:nvSpPr>
        <p:spPr>
          <a:xfrm>
            <a:off x="4860032" y="6309320"/>
            <a:ext cx="3884397" cy="400110"/>
          </a:xfrm>
          <a:prstGeom prst="rect">
            <a:avLst/>
          </a:prstGeom>
        </p:spPr>
        <p:txBody>
          <a:bodyPr wrap="none">
            <a:spAutoFit/>
          </a:bodyPr>
          <a:lstStyle/>
          <a:p>
            <a:pPr>
              <a:spcAft>
                <a:spcPts val="0"/>
              </a:spcAft>
            </a:pPr>
            <a:r>
              <a:rPr lang="en-GB" sz="2000" dirty="0">
                <a:solidFill>
                  <a:srgbClr val="FFC000"/>
                </a:solidFill>
                <a:latin typeface="Book Antiqua" panose="02040602050305030304" pitchFamily="18" charset="0"/>
                <a:ea typeface="Times New Roman" panose="02020603050405020304" pitchFamily="18" charset="0"/>
                <a:cs typeface="Times New Roman" panose="02020603050405020304" pitchFamily="18" charset="0"/>
              </a:rPr>
              <a:t>men and </a:t>
            </a:r>
            <a:r>
              <a:rPr lang="en-GB" sz="2000" dirty="0" smtClean="0">
                <a:solidFill>
                  <a:srgbClr val="FFC000"/>
                </a:solidFill>
                <a:latin typeface="Book Antiqua" panose="02040602050305030304" pitchFamily="18" charset="0"/>
                <a:ea typeface="Times New Roman" panose="02020603050405020304" pitchFamily="18" charset="0"/>
                <a:cs typeface="Times New Roman" panose="02020603050405020304" pitchFamily="18" charset="0"/>
              </a:rPr>
              <a:t>exteriors/exploration 2</a:t>
            </a:r>
            <a:endParaRPr lang="en-GB" sz="2000" dirty="0">
              <a:solidFill>
                <a:srgbClr val="FFC000"/>
              </a:solidFill>
              <a:latin typeface="Book Antiqua" panose="0204060205030503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9250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80728"/>
            <a:ext cx="8568952" cy="5509200"/>
          </a:xfrm>
          <a:prstGeom prst="rect">
            <a:avLst/>
          </a:prstGeom>
        </p:spPr>
        <p:txBody>
          <a:bodyPr wrap="square">
            <a:spAutoFit/>
          </a:bodyPr>
          <a:lstStyle/>
          <a:p>
            <a:r>
              <a:rPr lang="en-GB" sz="2200" dirty="0">
                <a:latin typeface="Century Gothic" panose="020B0502020202020204" pitchFamily="34" charset="0"/>
                <a:ea typeface="Times New Roman" panose="02020603050405020304" pitchFamily="18" charset="0"/>
                <a:cs typeface="Times New Roman" panose="02020603050405020304" pitchFamily="18" charset="0"/>
              </a:rPr>
              <a:t>In the days when a classical education mattered, and was therefore a male prerogative, </a:t>
            </a:r>
            <a:r>
              <a:rPr lang="en-GB" sz="2200" dirty="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even the stupidest or least prepossessing man tended to assume that he was the heir of the ancients. </a:t>
            </a:r>
            <a:r>
              <a:rPr lang="en-GB" sz="2200" dirty="0">
                <a:latin typeface="Century Gothic" panose="020B0502020202020204" pitchFamily="34" charset="0"/>
                <a:ea typeface="Times New Roman" panose="02020603050405020304" pitchFamily="18" charset="0"/>
                <a:cs typeface="Times New Roman" panose="02020603050405020304" pitchFamily="18" charset="0"/>
              </a:rPr>
              <a:t>Virginia Woolf's Cambridge classicist, Erasmus Cowan, "intoned Latin, Virgil, and Catullus, as if language were wine upon his lips. Only - sometimes it will come over one - what if the poet strode in? 'This my image?' he might ask, pointing out to the chubby man, whose brain is, after all, Virgil's representative among us, though the body gluttonize . . . </a:t>
            </a:r>
            <a:r>
              <a:rPr lang="en-GB" sz="2200" dirty="0">
                <a:latin typeface="Century Gothic" panose="020B0502020202020204" pitchFamily="34" charset="0"/>
                <a:ea typeface="Times New Roman" panose="02020603050405020304" pitchFamily="18" charset="0"/>
                <a:cs typeface="Times New Roman" panose="02020603050405020304" pitchFamily="18" charset="0"/>
              </a:rPr>
              <a:t>."' </a:t>
            </a:r>
            <a:endParaRPr lang="en-GB" sz="2200" dirty="0" smtClean="0">
              <a:latin typeface="Century Gothic" panose="020B0502020202020204" pitchFamily="34" charset="0"/>
              <a:ea typeface="Times New Roman" panose="02020603050405020304" pitchFamily="18" charset="0"/>
              <a:cs typeface="Times New Roman" panose="02020603050405020304" pitchFamily="18" charset="0"/>
            </a:endParaRPr>
          </a:p>
          <a:p>
            <a:r>
              <a:rPr lang="en-GB" sz="2200" dirty="0" smtClean="0">
                <a:latin typeface="Century Gothic" panose="020B0502020202020204" pitchFamily="34" charset="0"/>
                <a:ea typeface="Times New Roman" panose="02020603050405020304" pitchFamily="18" charset="0"/>
                <a:cs typeface="Times New Roman" panose="02020603050405020304" pitchFamily="18" charset="0"/>
              </a:rPr>
              <a:t>Some </a:t>
            </a:r>
            <a:r>
              <a:rPr lang="en-GB" sz="2200" dirty="0">
                <a:latin typeface="Century Gothic" panose="020B0502020202020204" pitchFamily="34" charset="0"/>
                <a:ea typeface="Times New Roman" panose="02020603050405020304" pitchFamily="18" charset="0"/>
                <a:cs typeface="Times New Roman" panose="02020603050405020304" pitchFamily="18" charset="0"/>
              </a:rPr>
              <a:t>women responded with incredulity or amusement, resisting and satirising male presumption. </a:t>
            </a:r>
            <a:r>
              <a:rPr lang="en-GB" sz="2200" dirty="0">
                <a:latin typeface="Century Gothic" panose="020B0502020202020204" pitchFamily="34" charset="0"/>
                <a:ea typeface="Times New Roman" panose="02020603050405020304" pitchFamily="18" charset="0"/>
                <a:cs typeface="Times New Roman" panose="02020603050405020304" pitchFamily="18" charset="0"/>
              </a:rPr>
              <a:t>Some pressed their own claims, forcing themselves into long and solitary courses of study in pursuit of the learning that seemed to confer so much intellectual and psychological power. </a:t>
            </a:r>
            <a:r>
              <a:rPr lang="en-GB" sz="2200" dirty="0">
                <a:latin typeface="Century Gothic" panose="020B0502020202020204" pitchFamily="34" charset="0"/>
                <a:ea typeface="Times New Roman" panose="02020603050405020304" pitchFamily="18" charset="0"/>
                <a:cs typeface="Times New Roman" panose="02020603050405020304" pitchFamily="18" charset="0"/>
              </a:rPr>
              <a:t>Others took a less reverent </a:t>
            </a:r>
            <a:r>
              <a:rPr lang="en-GB" sz="2200" dirty="0" smtClean="0">
                <a:latin typeface="Century Gothic" panose="020B0502020202020204" pitchFamily="34" charset="0"/>
                <a:ea typeface="Times New Roman" panose="02020603050405020304" pitchFamily="18" charset="0"/>
                <a:cs typeface="Times New Roman" panose="02020603050405020304" pitchFamily="18" charset="0"/>
              </a:rPr>
              <a:t>view…</a:t>
            </a:r>
            <a:endParaRPr lang="en-GB" sz="2200" dirty="0">
              <a:latin typeface="Century Gothic" panose="020B0502020202020204" pitchFamily="34" charset="0"/>
              <a:ea typeface="Times New Roman" panose="02020603050405020304" pitchFamily="18" charset="0"/>
              <a:cs typeface="Times New Roman" panose="02020603050405020304" pitchFamily="18" charset="0"/>
            </a:endParaRPr>
          </a:p>
        </p:txBody>
      </p:sp>
      <p:sp>
        <p:nvSpPr>
          <p:cNvPr id="4" name="Rectangle 3"/>
          <p:cNvSpPr/>
          <p:nvPr/>
        </p:nvSpPr>
        <p:spPr>
          <a:xfrm>
            <a:off x="1907704" y="260648"/>
            <a:ext cx="6583854" cy="498021"/>
          </a:xfrm>
          <a:prstGeom prst="rect">
            <a:avLst/>
          </a:prstGeom>
        </p:spPr>
        <p:txBody>
          <a:bodyPr wrap="none">
            <a:spAutoFit/>
          </a:bodyPr>
          <a:lstStyle/>
          <a:p>
            <a:pPr lvl="0" algn="just">
              <a:lnSpc>
                <a:spcPct val="150000"/>
              </a:lnSpc>
              <a:spcAft>
                <a:spcPts val="0"/>
              </a:spcAft>
              <a:tabLst>
                <a:tab pos="457200" algn="l"/>
              </a:tabLst>
            </a:pPr>
            <a:r>
              <a:rPr lang="en-GB" sz="2000" dirty="0" smtClean="0">
                <a:solidFill>
                  <a:srgbClr val="FFC000"/>
                </a:solidFill>
                <a:latin typeface="Century Gothic" panose="020B0502020202020204" pitchFamily="34" charset="0"/>
                <a:ea typeface="Times New Roman" panose="02020603050405020304" pitchFamily="18" charset="0"/>
              </a:rPr>
              <a:t>GENDER &amp; EDUCATION: ‘ON NOT KNOWING GREEK’</a:t>
            </a:r>
            <a:endParaRPr lang="en-GB" sz="2000" dirty="0">
              <a:solidFill>
                <a:srgbClr val="FFC000"/>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23897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4963" y="836712"/>
            <a:ext cx="8352928" cy="5724644"/>
          </a:xfrm>
          <a:prstGeom prst="rect">
            <a:avLst/>
          </a:prstGeom>
        </p:spPr>
        <p:txBody>
          <a:bodyPr wrap="square">
            <a:spAutoFit/>
          </a:bodyPr>
          <a:lstStyle/>
          <a:p>
            <a:r>
              <a:rPr lang="en-GB" sz="2100" dirty="0" smtClean="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No woman could take the classics for granted. </a:t>
            </a:r>
            <a:r>
              <a:rPr lang="en-GB" sz="2100" dirty="0" smtClean="0">
                <a:latin typeface="Century Gothic" panose="020B0502020202020204" pitchFamily="34" charset="0"/>
                <a:ea typeface="Times New Roman" panose="02020603050405020304" pitchFamily="18" charset="0"/>
                <a:cs typeface="Times New Roman" panose="02020603050405020304" pitchFamily="18" charset="0"/>
              </a:rPr>
              <a:t>Starting Latin or Greek was a journey into alien territory and for some women the sense of strangeness never entirely wore off. </a:t>
            </a:r>
            <a:r>
              <a:rPr lang="en-GB" sz="2100" dirty="0" smtClean="0">
                <a:solidFill>
                  <a:srgbClr val="00B050"/>
                </a:solidFill>
                <a:latin typeface="Century Gothic" panose="020B0502020202020204" pitchFamily="34" charset="0"/>
                <a:ea typeface="Times New Roman" panose="02020603050405020304" pitchFamily="18" charset="0"/>
                <a:cs typeface="Times New Roman" panose="02020603050405020304" pitchFamily="18" charset="0"/>
              </a:rPr>
              <a:t>Virginia Woolf s "On Not Knowing Greek"' emphasized the unfamiliarity of the Greeks, their distance from us, our ignorance of how their minds worked, of how and why their literature was written. </a:t>
            </a:r>
          </a:p>
          <a:p>
            <a:r>
              <a:rPr lang="en-GB" sz="2100" dirty="0" smtClean="0">
                <a:latin typeface="Century Gothic" panose="020B0502020202020204" pitchFamily="34" charset="0"/>
                <a:ea typeface="Times New Roman" panose="02020603050405020304" pitchFamily="18" charset="0"/>
                <a:cs typeface="Times New Roman" panose="02020603050405020304" pitchFamily="18" charset="0"/>
              </a:rPr>
              <a:t>Jane Ellen Harrison pioneered the anthropological approach to classical literature and myth which presented the Greeks as more primitive, puzzling and exotic than their Victorian male heirs had imagined. Elizabeth Barrett Browning ran through the canon of classical Greek before specialising in the then little-known field of Byzantine literature and offering, in "Some Account of the Greek Christian Poets,"' a new perspective on the classical tradition. </a:t>
            </a:r>
          </a:p>
          <a:p>
            <a:endParaRPr lang="en-GB" dirty="0">
              <a:latin typeface="Century Gothic" panose="020B0502020202020204" pitchFamily="34" charset="0"/>
              <a:ea typeface="Times New Roman" panose="02020603050405020304" pitchFamily="18" charset="0"/>
              <a:cs typeface="Times New Roman" panose="02020603050405020304" pitchFamily="18" charset="0"/>
            </a:endParaRPr>
          </a:p>
          <a:p>
            <a:pPr marL="446088"/>
            <a:r>
              <a:rPr lang="en-GB" dirty="0">
                <a:latin typeface="Century Gothic" panose="020B0502020202020204" pitchFamily="34" charset="0"/>
                <a:ea typeface="Times New Roman" panose="02020603050405020304" pitchFamily="18" charset="0"/>
                <a:cs typeface="Times New Roman" panose="02020603050405020304" pitchFamily="18" charset="0"/>
              </a:rPr>
              <a:t>R. </a:t>
            </a:r>
            <a:r>
              <a:rPr lang="en-GB" dirty="0">
                <a:latin typeface="Century Gothic" panose="020B0502020202020204" pitchFamily="34" charset="0"/>
                <a:ea typeface="Times New Roman" panose="02020603050405020304" pitchFamily="18" charset="0"/>
                <a:cs typeface="Times New Roman" panose="02020603050405020304" pitchFamily="18" charset="0"/>
              </a:rPr>
              <a:t>Fowler, "On Not Knowing Greek:" The Classics and the Woman of </a:t>
            </a:r>
            <a:r>
              <a:rPr lang="en-GB" dirty="0" smtClean="0">
                <a:latin typeface="Century Gothic" panose="020B0502020202020204" pitchFamily="34" charset="0"/>
                <a:ea typeface="Times New Roman" panose="02020603050405020304" pitchFamily="18" charset="0"/>
                <a:cs typeface="Times New Roman" panose="02020603050405020304" pitchFamily="18" charset="0"/>
              </a:rPr>
              <a:t>Letters.’ </a:t>
            </a:r>
            <a:r>
              <a:rPr lang="en-GB" i="1" dirty="0" smtClean="0">
                <a:latin typeface="Century Gothic" panose="020B0502020202020204" pitchFamily="34" charset="0"/>
                <a:ea typeface="Times New Roman" panose="02020603050405020304" pitchFamily="18" charset="0"/>
                <a:cs typeface="Times New Roman" panose="02020603050405020304" pitchFamily="18" charset="0"/>
              </a:rPr>
              <a:t>The </a:t>
            </a:r>
            <a:r>
              <a:rPr lang="en-GB" i="1" dirty="0">
                <a:latin typeface="Century Gothic" panose="020B0502020202020204" pitchFamily="34" charset="0"/>
                <a:ea typeface="Times New Roman" panose="02020603050405020304" pitchFamily="18" charset="0"/>
                <a:cs typeface="Times New Roman" panose="02020603050405020304" pitchFamily="18" charset="0"/>
              </a:rPr>
              <a:t>Classical </a:t>
            </a:r>
            <a:r>
              <a:rPr lang="en-GB" i="1" dirty="0">
                <a:latin typeface="Century Gothic" panose="020B0502020202020204" pitchFamily="34" charset="0"/>
                <a:ea typeface="Times New Roman" panose="02020603050405020304" pitchFamily="18" charset="0"/>
                <a:cs typeface="Times New Roman" panose="02020603050405020304" pitchFamily="18" charset="0"/>
              </a:rPr>
              <a:t>Journal </a:t>
            </a:r>
            <a:r>
              <a:rPr lang="en-GB" dirty="0">
                <a:latin typeface="Century Gothic" panose="020B0502020202020204" pitchFamily="34" charset="0"/>
                <a:ea typeface="Times New Roman" panose="02020603050405020304" pitchFamily="18" charset="0"/>
                <a:cs typeface="Times New Roman" panose="02020603050405020304" pitchFamily="18" charset="0"/>
              </a:rPr>
              <a:t>Vol</a:t>
            </a:r>
            <a:r>
              <a:rPr lang="en-GB" dirty="0">
                <a:latin typeface="Century Gothic" panose="020B0502020202020204" pitchFamily="34" charset="0"/>
                <a:ea typeface="Times New Roman" panose="02020603050405020304" pitchFamily="18" charset="0"/>
                <a:cs typeface="Times New Roman" panose="02020603050405020304" pitchFamily="18" charset="0"/>
              </a:rPr>
              <a:t>. </a:t>
            </a:r>
            <a:r>
              <a:rPr lang="en-GB" dirty="0">
                <a:latin typeface="Century Gothic" panose="020B0502020202020204" pitchFamily="34" charset="0"/>
                <a:ea typeface="Times New Roman" panose="02020603050405020304" pitchFamily="18" charset="0"/>
                <a:cs typeface="Times New Roman" panose="02020603050405020304" pitchFamily="18" charset="0"/>
              </a:rPr>
              <a:t>78, No. </a:t>
            </a:r>
            <a:r>
              <a:rPr lang="en-GB" dirty="0">
                <a:latin typeface="Century Gothic" panose="020B0502020202020204" pitchFamily="34" charset="0"/>
                <a:ea typeface="Times New Roman" panose="02020603050405020304" pitchFamily="18" charset="0"/>
                <a:cs typeface="Times New Roman" panose="02020603050405020304" pitchFamily="18" charset="0"/>
              </a:rPr>
              <a:t>4, Apr.- May, </a:t>
            </a:r>
            <a:r>
              <a:rPr lang="en-GB" dirty="0" smtClean="0">
                <a:latin typeface="Century Gothic" panose="020B0502020202020204" pitchFamily="34" charset="0"/>
                <a:ea typeface="Times New Roman" panose="02020603050405020304" pitchFamily="18" charset="0"/>
                <a:cs typeface="Times New Roman" panose="02020603050405020304" pitchFamily="18" charset="0"/>
              </a:rPr>
              <a:t>1983, 337-349</a:t>
            </a:r>
            <a:r>
              <a:rPr lang="en-GB" dirty="0">
                <a:latin typeface="Century Gothic" panose="020B0502020202020204" pitchFamily="34" charset="0"/>
                <a:ea typeface="Times New Roman" panose="02020603050405020304" pitchFamily="18" charset="0"/>
                <a:cs typeface="Times New Roman" panose="02020603050405020304" pitchFamily="18" charset="0"/>
              </a:rPr>
              <a:t>:</a:t>
            </a:r>
            <a:r>
              <a:rPr lang="en-GB" dirty="0" smtClean="0">
                <a:latin typeface="Century Gothic" panose="020B0502020202020204" pitchFamily="34" charset="0"/>
                <a:ea typeface="Times New Roman" panose="02020603050405020304" pitchFamily="18" charset="0"/>
                <a:cs typeface="Times New Roman" panose="02020603050405020304" pitchFamily="18" charset="0"/>
              </a:rPr>
              <a:t>   337   </a:t>
            </a:r>
            <a:r>
              <a:rPr lang="en-GB" dirty="0" smtClean="0">
                <a:latin typeface="Century Gothic" panose="020B0502020202020204" pitchFamily="34" charset="0"/>
                <a:ea typeface="Times New Roman" panose="02020603050405020304" pitchFamily="18" charset="0"/>
                <a:cs typeface="Times New Roman" panose="02020603050405020304" pitchFamily="18" charset="0"/>
                <a:hlinkClick r:id="rId2"/>
              </a:rPr>
              <a:t>ttp</a:t>
            </a:r>
            <a:r>
              <a:rPr lang="en-GB" dirty="0">
                <a:latin typeface="Century Gothic" panose="020B0502020202020204" pitchFamily="34" charset="0"/>
                <a:ea typeface="Times New Roman" panose="02020603050405020304" pitchFamily="18" charset="0"/>
                <a:cs typeface="Times New Roman" panose="02020603050405020304" pitchFamily="18" charset="0"/>
                <a:hlinkClick r:id="rId2"/>
              </a:rPr>
              <a:t>://</a:t>
            </a:r>
            <a:r>
              <a:rPr lang="en-GB" dirty="0" smtClean="0">
                <a:latin typeface="Century Gothic" panose="020B0502020202020204" pitchFamily="34" charset="0"/>
                <a:ea typeface="Times New Roman" panose="02020603050405020304" pitchFamily="18" charset="0"/>
                <a:cs typeface="Times New Roman" panose="02020603050405020304" pitchFamily="18" charset="0"/>
                <a:hlinkClick r:id="rId2"/>
              </a:rPr>
              <a:t>www.jstor.org/stable/pdfplus/3296774.pdf?acceptTC=true</a:t>
            </a:r>
            <a:r>
              <a:rPr lang="en-GB" dirty="0" smtClean="0">
                <a:latin typeface="Century Gothic" panose="020B0502020202020204" pitchFamily="34" charset="0"/>
                <a:ea typeface="Times New Roman" panose="02020603050405020304" pitchFamily="18" charset="0"/>
                <a:cs typeface="Times New Roman" panose="02020603050405020304" pitchFamily="18" charset="0"/>
              </a:rPr>
              <a:t> </a:t>
            </a:r>
            <a:endParaRPr lang="en-GB" dirty="0">
              <a:latin typeface="Century Gothic" panose="020B0502020202020204" pitchFamily="34" charset="0"/>
              <a:ea typeface="Times New Roman" panose="02020603050405020304" pitchFamily="18" charset="0"/>
              <a:cs typeface="Times New Roman" panose="02020603050405020304" pitchFamily="18" charset="0"/>
            </a:endParaRPr>
          </a:p>
        </p:txBody>
      </p:sp>
      <p:sp>
        <p:nvSpPr>
          <p:cNvPr id="4" name="Rectangle 3"/>
          <p:cNvSpPr/>
          <p:nvPr/>
        </p:nvSpPr>
        <p:spPr>
          <a:xfrm>
            <a:off x="5868144" y="188640"/>
            <a:ext cx="2746265" cy="369332"/>
          </a:xfrm>
          <a:prstGeom prst="rect">
            <a:avLst/>
          </a:prstGeom>
        </p:spPr>
        <p:txBody>
          <a:bodyPr wrap="none">
            <a:spAutoFit/>
          </a:bodyPr>
          <a:lstStyle/>
          <a:p>
            <a:r>
              <a:rPr lang="en-GB" dirty="0">
                <a:solidFill>
                  <a:srgbClr val="FFC000"/>
                </a:solidFill>
                <a:latin typeface="Century Gothic" panose="020B0502020202020204" pitchFamily="34" charset="0"/>
                <a:ea typeface="Times New Roman" panose="02020603050405020304" pitchFamily="18" charset="0"/>
              </a:rPr>
              <a:t>GENDER &amp; </a:t>
            </a:r>
            <a:r>
              <a:rPr lang="en-GB" dirty="0" smtClean="0">
                <a:solidFill>
                  <a:srgbClr val="FFC000"/>
                </a:solidFill>
                <a:latin typeface="Century Gothic" panose="020B0502020202020204" pitchFamily="34" charset="0"/>
                <a:ea typeface="Times New Roman" panose="02020603050405020304" pitchFamily="18" charset="0"/>
              </a:rPr>
              <a:t>EDUCATION</a:t>
            </a:r>
            <a:endParaRPr lang="en-GB" dirty="0"/>
          </a:p>
        </p:txBody>
      </p:sp>
    </p:spTree>
    <p:extLst>
      <p:ext uri="{BB962C8B-B14F-4D97-AF65-F5344CB8AC3E}">
        <p14:creationId xmlns:p14="http://schemas.microsoft.com/office/powerpoint/2010/main" val="2763218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7596" y="1268760"/>
            <a:ext cx="8064896" cy="4154984"/>
          </a:xfrm>
          <a:prstGeom prst="rect">
            <a:avLst/>
          </a:prstGeom>
        </p:spPr>
        <p:txBody>
          <a:bodyPr wrap="square">
            <a:spAutoFit/>
          </a:bodyPr>
          <a:lstStyle/>
          <a:p>
            <a:r>
              <a:rPr lang="en-GB" sz="2200" dirty="0" smtClean="0">
                <a:latin typeface="Book Antiqua" panose="02040602050305030304" pitchFamily="18" charset="0"/>
              </a:rPr>
              <a:t>she </a:t>
            </a:r>
            <a:r>
              <a:rPr lang="en-GB" sz="2200" dirty="0">
                <a:latin typeface="Book Antiqua" panose="02040602050305030304" pitchFamily="18" charset="0"/>
              </a:rPr>
              <a:t>could not show him what she wished to make of it, could not see it even herself, without a brush in her hand. She took up once more her old painting position with the dim eyes and the absent-minded manner, subduing all her impressions as a woman to something much more general; </a:t>
            </a:r>
            <a:r>
              <a:rPr lang="en-GB" sz="2200" dirty="0">
                <a:solidFill>
                  <a:srgbClr val="00B050"/>
                </a:solidFill>
                <a:latin typeface="Book Antiqua" panose="02040602050305030304" pitchFamily="18" charset="0"/>
              </a:rPr>
              <a:t>becoming once more under the power of that vision which she had seen clearly once and must now grope for among hedges and houses and mothers and children — her picture.</a:t>
            </a:r>
            <a:r>
              <a:rPr lang="en-GB" sz="2200" dirty="0">
                <a:latin typeface="Book Antiqua" panose="02040602050305030304" pitchFamily="18" charset="0"/>
              </a:rPr>
              <a:t> </a:t>
            </a:r>
            <a:endParaRPr lang="en-GB" sz="2200" dirty="0" smtClean="0">
              <a:latin typeface="Book Antiqua" panose="02040602050305030304" pitchFamily="18" charset="0"/>
            </a:endParaRPr>
          </a:p>
          <a:p>
            <a:r>
              <a:rPr lang="en-GB" sz="2200" dirty="0" smtClean="0">
                <a:latin typeface="Book Antiqua" panose="02040602050305030304" pitchFamily="18" charset="0"/>
              </a:rPr>
              <a:t>It </a:t>
            </a:r>
            <a:r>
              <a:rPr lang="en-GB" sz="2200" dirty="0">
                <a:latin typeface="Book Antiqua" panose="02040602050305030304" pitchFamily="18" charset="0"/>
              </a:rPr>
              <a:t>was a question, she remembered, how to connect this mass on the right hand with that on the left. She might do it by bringing the line of the branch across so; or break the vacancy in the foreground by an object (James perhaps) so</a:t>
            </a:r>
            <a:r>
              <a:rPr lang="en-GB" sz="2200" dirty="0" smtClean="0">
                <a:latin typeface="Book Antiqua" panose="02040602050305030304" pitchFamily="18" charset="0"/>
              </a:rPr>
              <a:t>. </a:t>
            </a:r>
            <a:endParaRPr lang="en-GB" sz="2200" dirty="0">
              <a:latin typeface="Book Antiqua" panose="02040602050305030304" pitchFamily="18" charset="0"/>
            </a:endParaRPr>
          </a:p>
        </p:txBody>
      </p:sp>
      <p:sp>
        <p:nvSpPr>
          <p:cNvPr id="3" name="Rectangle 2"/>
          <p:cNvSpPr/>
          <p:nvPr/>
        </p:nvSpPr>
        <p:spPr>
          <a:xfrm>
            <a:off x="5600378" y="476672"/>
            <a:ext cx="2940228" cy="369332"/>
          </a:xfrm>
          <a:prstGeom prst="rect">
            <a:avLst/>
          </a:prstGeom>
        </p:spPr>
        <p:txBody>
          <a:bodyPr wrap="none">
            <a:spAutoFit/>
          </a:bodyPr>
          <a:lstStyle/>
          <a:p>
            <a:r>
              <a:rPr lang="en-GB" dirty="0" smtClean="0">
                <a:solidFill>
                  <a:srgbClr val="FFC000"/>
                </a:solidFill>
                <a:latin typeface="Book Antiqua" panose="02040602050305030304" pitchFamily="18" charset="0"/>
              </a:rPr>
              <a:t>A QUESTION OF VISION </a:t>
            </a:r>
            <a:endParaRPr lang="en-GB" dirty="0">
              <a:solidFill>
                <a:srgbClr val="FFC000"/>
              </a:solidFill>
              <a:latin typeface="Book Antiqua" panose="02040602050305030304" pitchFamily="18" charset="0"/>
            </a:endParaRPr>
          </a:p>
        </p:txBody>
      </p:sp>
    </p:spTree>
    <p:extLst>
      <p:ext uri="{BB962C8B-B14F-4D97-AF65-F5344CB8AC3E}">
        <p14:creationId xmlns:p14="http://schemas.microsoft.com/office/powerpoint/2010/main" val="239751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80728"/>
            <a:ext cx="8568952" cy="5416868"/>
          </a:xfrm>
          <a:prstGeom prst="rect">
            <a:avLst/>
          </a:prstGeom>
        </p:spPr>
        <p:txBody>
          <a:bodyPr wrap="square">
            <a:spAutoFit/>
          </a:bodyPr>
          <a:lstStyle/>
          <a:p>
            <a:r>
              <a:rPr lang="en-GB" sz="2200" dirty="0">
                <a:solidFill>
                  <a:schemeClr val="tx1">
                    <a:lumMod val="95000"/>
                  </a:schemeClr>
                </a:solidFill>
                <a:latin typeface="Book Antiqua" panose="02040602050305030304" pitchFamily="18" charset="0"/>
              </a:rPr>
              <a:t>Suddenly a loud cry, as of a sleep-walker, half roused, something </a:t>
            </a:r>
            <a:r>
              <a:rPr lang="en-GB" sz="2200" dirty="0" smtClean="0">
                <a:solidFill>
                  <a:schemeClr val="tx1">
                    <a:lumMod val="95000"/>
                  </a:schemeClr>
                </a:solidFill>
                <a:latin typeface="Book Antiqua" panose="02040602050305030304" pitchFamily="18" charset="0"/>
              </a:rPr>
              <a:t>about </a:t>
            </a:r>
            <a:endParaRPr lang="en-GB" sz="2200" dirty="0">
              <a:solidFill>
                <a:schemeClr val="tx1">
                  <a:lumMod val="95000"/>
                </a:schemeClr>
              </a:solidFill>
              <a:latin typeface="Book Antiqua" panose="02040602050305030304" pitchFamily="18" charset="0"/>
            </a:endParaRPr>
          </a:p>
          <a:p>
            <a:endParaRPr lang="en-GB" sz="800" dirty="0" smtClean="0">
              <a:solidFill>
                <a:schemeClr val="tx1">
                  <a:lumMod val="95000"/>
                </a:schemeClr>
              </a:solidFill>
              <a:latin typeface="Book Antiqua" panose="02040602050305030304" pitchFamily="18" charset="0"/>
            </a:endParaRPr>
          </a:p>
          <a:p>
            <a:r>
              <a:rPr lang="en-GB" sz="2200" dirty="0">
                <a:solidFill>
                  <a:schemeClr val="tx1">
                    <a:lumMod val="95000"/>
                  </a:schemeClr>
                </a:solidFill>
                <a:latin typeface="Book Antiqua" panose="02040602050305030304" pitchFamily="18" charset="0"/>
              </a:rPr>
              <a:t>	</a:t>
            </a:r>
            <a:r>
              <a:rPr lang="en-GB" sz="2000" dirty="0" smtClean="0">
                <a:solidFill>
                  <a:schemeClr val="tx1">
                    <a:lumMod val="95000"/>
                  </a:schemeClr>
                </a:solidFill>
                <a:latin typeface="Book Antiqua" panose="02040602050305030304" pitchFamily="18" charset="0"/>
              </a:rPr>
              <a:t>Stormed </a:t>
            </a:r>
            <a:r>
              <a:rPr lang="en-GB" sz="2000" dirty="0">
                <a:solidFill>
                  <a:schemeClr val="tx1">
                    <a:lumMod val="95000"/>
                  </a:schemeClr>
                </a:solidFill>
                <a:latin typeface="Book Antiqua" panose="02040602050305030304" pitchFamily="18" charset="0"/>
              </a:rPr>
              <a:t>at with shot and shell</a:t>
            </a:r>
          </a:p>
          <a:p>
            <a:endParaRPr lang="en-GB" sz="800" i="1" dirty="0" smtClean="0">
              <a:solidFill>
                <a:schemeClr val="tx1">
                  <a:lumMod val="95000"/>
                </a:schemeClr>
              </a:solidFill>
              <a:latin typeface="Book Antiqua" panose="02040602050305030304" pitchFamily="18" charset="0"/>
            </a:endParaRPr>
          </a:p>
          <a:p>
            <a:r>
              <a:rPr lang="en-GB" sz="2200" dirty="0" smtClean="0">
                <a:solidFill>
                  <a:schemeClr val="tx1">
                    <a:lumMod val="95000"/>
                  </a:schemeClr>
                </a:solidFill>
                <a:latin typeface="Book Antiqua" panose="02040602050305030304" pitchFamily="18" charset="0"/>
              </a:rPr>
              <a:t>sung </a:t>
            </a:r>
            <a:r>
              <a:rPr lang="en-GB" sz="2200" dirty="0">
                <a:solidFill>
                  <a:schemeClr val="tx1">
                    <a:lumMod val="95000"/>
                  </a:schemeClr>
                </a:solidFill>
                <a:latin typeface="Book Antiqua" panose="02040602050305030304" pitchFamily="18" charset="0"/>
              </a:rPr>
              <a:t>out with the utmost intensity in her ear, made her turn apprehensively to see if anyone had heard him. Only Lily Briscoe, she was glad to find; and that did not matter. </a:t>
            </a:r>
            <a:r>
              <a:rPr lang="en-GB" sz="2200" dirty="0" smtClean="0">
                <a:solidFill>
                  <a:schemeClr val="tx1">
                    <a:lumMod val="95000"/>
                  </a:schemeClr>
                </a:solidFill>
                <a:latin typeface="Book Antiqua" panose="02040602050305030304" pitchFamily="18" charset="0"/>
              </a:rPr>
              <a:t>.. Lily’s </a:t>
            </a:r>
            <a:r>
              <a:rPr lang="en-GB" sz="2200" dirty="0">
                <a:solidFill>
                  <a:schemeClr val="tx1">
                    <a:lumMod val="95000"/>
                  </a:schemeClr>
                </a:solidFill>
                <a:latin typeface="Book Antiqua" panose="02040602050305030304" pitchFamily="18" charset="0"/>
              </a:rPr>
              <a:t>picture! Mrs. Ramsay smiled. </a:t>
            </a:r>
            <a:r>
              <a:rPr lang="en-GB" sz="2200" dirty="0">
                <a:solidFill>
                  <a:srgbClr val="00B050"/>
                </a:solidFill>
                <a:latin typeface="Book Antiqua" panose="02040602050305030304" pitchFamily="18" charset="0"/>
              </a:rPr>
              <a:t>With her little Chinese eyes and her puckered-up face, she would never marry; one could not take her painting very seriously; </a:t>
            </a:r>
            <a:r>
              <a:rPr lang="en-GB" sz="2200" dirty="0">
                <a:solidFill>
                  <a:schemeClr val="tx1">
                    <a:lumMod val="95000"/>
                  </a:schemeClr>
                </a:solidFill>
                <a:latin typeface="Book Antiqua" panose="02040602050305030304" pitchFamily="18" charset="0"/>
              </a:rPr>
              <a:t>she was an independent little creature, and Mrs. Ramsay liked her for it; so, remembering her promise, she bent her head</a:t>
            </a:r>
            <a:r>
              <a:rPr lang="en-GB" sz="2200" dirty="0" smtClean="0">
                <a:solidFill>
                  <a:srgbClr val="000000"/>
                </a:solidFill>
                <a:latin typeface="Book Antiqua" panose="02040602050305030304" pitchFamily="18" charset="0"/>
              </a:rPr>
              <a:t>.</a:t>
            </a:r>
          </a:p>
          <a:p>
            <a:endParaRPr lang="en-GB" sz="2200" dirty="0">
              <a:solidFill>
                <a:schemeClr val="tx1">
                  <a:lumMod val="95000"/>
                </a:schemeClr>
              </a:solidFill>
              <a:latin typeface="Book Antiqua" panose="02040602050305030304" pitchFamily="18" charset="0"/>
            </a:endParaRPr>
          </a:p>
          <a:p>
            <a:r>
              <a:rPr lang="en-GB" sz="2200" dirty="0">
                <a:solidFill>
                  <a:schemeClr val="tx1">
                    <a:lumMod val="95000"/>
                  </a:schemeClr>
                </a:solidFill>
                <a:latin typeface="Book Antiqua" panose="02040602050305030304" pitchFamily="18" charset="0"/>
              </a:rPr>
              <a:t>Mrs. Ramsay, raising her eyes to glance at William </a:t>
            </a:r>
            <a:r>
              <a:rPr lang="en-GB" sz="2200" dirty="0" err="1">
                <a:solidFill>
                  <a:schemeClr val="tx1">
                    <a:lumMod val="95000"/>
                  </a:schemeClr>
                </a:solidFill>
                <a:latin typeface="Book Antiqua" panose="02040602050305030304" pitchFamily="18" charset="0"/>
              </a:rPr>
              <a:t>Bankes</a:t>
            </a:r>
            <a:r>
              <a:rPr lang="en-GB" sz="2200" dirty="0">
                <a:solidFill>
                  <a:schemeClr val="tx1">
                    <a:lumMod val="95000"/>
                  </a:schemeClr>
                </a:solidFill>
                <a:latin typeface="Book Antiqua" panose="02040602050305030304" pitchFamily="18" charset="0"/>
              </a:rPr>
              <a:t> and Lily Briscoe as they passed, “it will be another day. And now,” she said, thinking that </a:t>
            </a:r>
            <a:r>
              <a:rPr lang="en-GB" sz="2200" dirty="0">
                <a:solidFill>
                  <a:srgbClr val="00B050"/>
                </a:solidFill>
                <a:latin typeface="Book Antiqua" panose="02040602050305030304" pitchFamily="18" charset="0"/>
              </a:rPr>
              <a:t>Lily’s charm was her Chinese eyes, aslant in her white, puckered little face</a:t>
            </a:r>
            <a:r>
              <a:rPr lang="en-GB" sz="2200" dirty="0">
                <a:solidFill>
                  <a:schemeClr val="tx1">
                    <a:lumMod val="95000"/>
                  </a:schemeClr>
                </a:solidFill>
                <a:latin typeface="Book Antiqua" panose="02040602050305030304" pitchFamily="18" charset="0"/>
              </a:rPr>
              <a:t>, but it would take a clever man to see it, </a:t>
            </a:r>
          </a:p>
        </p:txBody>
      </p:sp>
      <p:sp>
        <p:nvSpPr>
          <p:cNvPr id="3" name="Rectangle 2"/>
          <p:cNvSpPr/>
          <p:nvPr/>
        </p:nvSpPr>
        <p:spPr>
          <a:xfrm>
            <a:off x="4283968" y="332656"/>
            <a:ext cx="4336444" cy="369332"/>
          </a:xfrm>
          <a:prstGeom prst="rect">
            <a:avLst/>
          </a:prstGeom>
        </p:spPr>
        <p:txBody>
          <a:bodyPr wrap="none">
            <a:spAutoFit/>
          </a:bodyPr>
          <a:lstStyle/>
          <a:p>
            <a:r>
              <a:rPr lang="en-GB" dirty="0" smtClean="0">
                <a:solidFill>
                  <a:srgbClr val="FFC000"/>
                </a:solidFill>
                <a:latin typeface="Book Antiqua" panose="02040602050305030304" pitchFamily="18" charset="0"/>
              </a:rPr>
              <a:t>THE NEED FOR A NEW PERCEPTION </a:t>
            </a:r>
            <a:endParaRPr lang="en-GB" dirty="0">
              <a:solidFill>
                <a:srgbClr val="FFC000"/>
              </a:solidFill>
            </a:endParaRPr>
          </a:p>
        </p:txBody>
      </p:sp>
    </p:spTree>
    <p:extLst>
      <p:ext uri="{BB962C8B-B14F-4D97-AF65-F5344CB8AC3E}">
        <p14:creationId xmlns:p14="http://schemas.microsoft.com/office/powerpoint/2010/main" val="2026684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7344" y="671691"/>
            <a:ext cx="8136904" cy="6186309"/>
          </a:xfrm>
          <a:prstGeom prst="rect">
            <a:avLst/>
          </a:prstGeom>
        </p:spPr>
        <p:txBody>
          <a:bodyPr wrap="square">
            <a:spAutoFit/>
          </a:bodyPr>
          <a:lstStyle/>
          <a:p>
            <a:r>
              <a:rPr lang="en-GB" sz="2200" dirty="0">
                <a:latin typeface="Book Antiqua" panose="02040602050305030304" pitchFamily="18" charset="0"/>
              </a:rPr>
              <a:t>Lily Briscoe knew all that. Sitting opposite him, could she </a:t>
            </a:r>
            <a:r>
              <a:rPr lang="en-GB" sz="2200" dirty="0">
                <a:solidFill>
                  <a:srgbClr val="00B050"/>
                </a:solidFill>
                <a:latin typeface="Book Antiqua" panose="02040602050305030304" pitchFamily="18" charset="0"/>
              </a:rPr>
              <a:t>not see, as in an X-ray photograph, </a:t>
            </a:r>
            <a:r>
              <a:rPr lang="en-GB" sz="2200" dirty="0">
                <a:latin typeface="Book Antiqua" panose="02040602050305030304" pitchFamily="18" charset="0"/>
              </a:rPr>
              <a:t>the ribs and thigh bones of the young man’s desire to impress himself, lying dark in the mist of his flesh — that thin mist which convention had laid over his burning desire to break into the conversation? , she thought, </a:t>
            </a:r>
            <a:r>
              <a:rPr lang="en-GB" sz="2200" dirty="0">
                <a:solidFill>
                  <a:srgbClr val="00B050"/>
                </a:solidFill>
                <a:latin typeface="Book Antiqua" panose="02040602050305030304" pitchFamily="18" charset="0"/>
              </a:rPr>
              <a:t>screwing up her Chinese eyes, and remembering how he sneered at women, </a:t>
            </a:r>
            <a:r>
              <a:rPr lang="en-GB" sz="2200" dirty="0">
                <a:latin typeface="Book Antiqua" panose="02040602050305030304" pitchFamily="18" charset="0"/>
              </a:rPr>
              <a:t>“can’t paint, can’t write,” why should I help him to relieve himself</a:t>
            </a:r>
            <a:r>
              <a:rPr lang="en-GB" sz="2200" dirty="0" smtClean="0">
                <a:latin typeface="Book Antiqua" panose="02040602050305030304" pitchFamily="18" charset="0"/>
              </a:rPr>
              <a:t>?</a:t>
            </a:r>
          </a:p>
          <a:p>
            <a:r>
              <a:rPr lang="en-GB" sz="2200" dirty="0" smtClean="0">
                <a:latin typeface="Book Antiqua" panose="02040602050305030304" pitchFamily="18" charset="0"/>
              </a:rPr>
              <a:t>----</a:t>
            </a:r>
          </a:p>
          <a:p>
            <a:endParaRPr lang="en-GB" sz="800" dirty="0">
              <a:latin typeface="Book Antiqua" panose="02040602050305030304" pitchFamily="18" charset="0"/>
            </a:endParaRPr>
          </a:p>
          <a:p>
            <a:r>
              <a:rPr lang="en-GB" sz="2200" dirty="0">
                <a:latin typeface="Book Antiqua" panose="02040602050305030304" pitchFamily="18" charset="0"/>
              </a:rPr>
              <a:t>With Lily it was different. She faded, under </a:t>
            </a:r>
            <a:r>
              <a:rPr lang="en-GB" sz="2200" dirty="0" err="1">
                <a:latin typeface="Book Antiqua" panose="02040602050305030304" pitchFamily="18" charset="0"/>
              </a:rPr>
              <a:t>Minta’s</a:t>
            </a:r>
            <a:r>
              <a:rPr lang="en-GB" sz="2200" dirty="0">
                <a:latin typeface="Book Antiqua" panose="02040602050305030304" pitchFamily="18" charset="0"/>
              </a:rPr>
              <a:t> glow; became more inconspicuous than ever, in her little grey dress with her </a:t>
            </a:r>
            <a:r>
              <a:rPr lang="en-GB" sz="2200" dirty="0">
                <a:solidFill>
                  <a:srgbClr val="00B050"/>
                </a:solidFill>
                <a:latin typeface="Book Antiqua" panose="02040602050305030304" pitchFamily="18" charset="0"/>
              </a:rPr>
              <a:t>little puckered face and her little Chinese eyes</a:t>
            </a:r>
            <a:r>
              <a:rPr lang="en-GB" sz="2200" dirty="0">
                <a:latin typeface="Book Antiqua" panose="02040602050305030304" pitchFamily="18" charset="0"/>
              </a:rPr>
              <a:t>. Everything about her was so small. Yet, thought Mrs. Ramsay, </a:t>
            </a:r>
            <a:r>
              <a:rPr lang="en-GB" sz="2200" dirty="0" smtClean="0">
                <a:latin typeface="Book Antiqua" panose="02040602050305030304" pitchFamily="18" charset="0"/>
              </a:rPr>
              <a:t>…of </a:t>
            </a:r>
            <a:r>
              <a:rPr lang="en-GB" sz="2200" dirty="0">
                <a:latin typeface="Book Antiqua" panose="02040602050305030304" pitchFamily="18" charset="0"/>
              </a:rPr>
              <a:t>the two, Lily at forty will be the better. </a:t>
            </a:r>
            <a:r>
              <a:rPr lang="en-GB" sz="2200" dirty="0">
                <a:solidFill>
                  <a:srgbClr val="00B050"/>
                </a:solidFill>
                <a:latin typeface="Book Antiqua" panose="02040602050305030304" pitchFamily="18" charset="0"/>
              </a:rPr>
              <a:t>There was in Lily a thread of something; a flare of something; something of her own</a:t>
            </a:r>
            <a:r>
              <a:rPr lang="en-GB" sz="2200" dirty="0">
                <a:latin typeface="Book Antiqua" panose="02040602050305030304" pitchFamily="18" charset="0"/>
              </a:rPr>
              <a:t> which Mrs. Ramsay liked very much indeed, but no man would, she feared.</a:t>
            </a:r>
          </a:p>
        </p:txBody>
      </p:sp>
      <p:sp>
        <p:nvSpPr>
          <p:cNvPr id="3" name="Rectangle 2"/>
          <p:cNvSpPr/>
          <p:nvPr/>
        </p:nvSpPr>
        <p:spPr>
          <a:xfrm>
            <a:off x="6228184" y="188640"/>
            <a:ext cx="2573140" cy="369332"/>
          </a:xfrm>
          <a:prstGeom prst="rect">
            <a:avLst/>
          </a:prstGeom>
        </p:spPr>
        <p:txBody>
          <a:bodyPr wrap="none">
            <a:spAutoFit/>
          </a:bodyPr>
          <a:lstStyle/>
          <a:p>
            <a:r>
              <a:rPr lang="en-GB" dirty="0">
                <a:solidFill>
                  <a:srgbClr val="FFC000"/>
                </a:solidFill>
                <a:latin typeface="Book Antiqua" panose="02040602050305030304" pitchFamily="18" charset="0"/>
              </a:rPr>
              <a:t>A NEW PERCEPTION </a:t>
            </a:r>
            <a:endParaRPr lang="en-GB" dirty="0"/>
          </a:p>
        </p:txBody>
      </p:sp>
    </p:spTree>
    <p:extLst>
      <p:ext uri="{BB962C8B-B14F-4D97-AF65-F5344CB8AC3E}">
        <p14:creationId xmlns:p14="http://schemas.microsoft.com/office/powerpoint/2010/main" val="197354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96752"/>
            <a:ext cx="7859186" cy="5170646"/>
          </a:xfrm>
          <a:prstGeom prst="rect">
            <a:avLst/>
          </a:prstGeom>
        </p:spPr>
        <p:txBody>
          <a:bodyPr wrap="square">
            <a:spAutoFit/>
          </a:bodyPr>
          <a:lstStyle/>
          <a:p>
            <a:r>
              <a:rPr lang="en-GB" sz="2200" dirty="0">
                <a:latin typeface="Book Antiqua" panose="02040602050305030304" pitchFamily="18" charset="0"/>
              </a:rPr>
              <a:t>He should have been a great philosopher, said Mrs. Ramsay, as they went down the road to the fishing village, but he had made an unfortunate marriage. </a:t>
            </a:r>
            <a:r>
              <a:rPr lang="en-GB" sz="2200" dirty="0" smtClean="0">
                <a:latin typeface="Book Antiqua" panose="02040602050305030304" pitchFamily="18" charset="0"/>
              </a:rPr>
              <a:t>… she </a:t>
            </a:r>
            <a:r>
              <a:rPr lang="en-GB" sz="2200" dirty="0">
                <a:latin typeface="Book Antiqua" panose="02040602050305030304" pitchFamily="18" charset="0"/>
              </a:rPr>
              <a:t>told the story; an affair at Oxford with some girl; an early marriage; poverty; going to India; translating a little poetry “very beautifully, I believe,” being willing </a:t>
            </a:r>
            <a:r>
              <a:rPr lang="en-GB" sz="2200" dirty="0">
                <a:solidFill>
                  <a:srgbClr val="00B050"/>
                </a:solidFill>
                <a:latin typeface="Book Antiqua" panose="02040602050305030304" pitchFamily="18" charset="0"/>
              </a:rPr>
              <a:t>to teach the boys Persian or </a:t>
            </a:r>
            <a:r>
              <a:rPr lang="en-GB" sz="2200" dirty="0" err="1">
                <a:solidFill>
                  <a:srgbClr val="00B050"/>
                </a:solidFill>
                <a:latin typeface="Book Antiqua" panose="02040602050305030304" pitchFamily="18" charset="0"/>
              </a:rPr>
              <a:t>Hindustanee</a:t>
            </a:r>
            <a:r>
              <a:rPr lang="en-GB" sz="2200" dirty="0">
                <a:solidFill>
                  <a:srgbClr val="00B050"/>
                </a:solidFill>
                <a:latin typeface="Book Antiqua" panose="02040602050305030304" pitchFamily="18" charset="0"/>
              </a:rPr>
              <a:t>, but what really was the use of that? — </a:t>
            </a:r>
            <a:r>
              <a:rPr lang="en-GB" sz="2200" dirty="0">
                <a:latin typeface="Book Antiqua" panose="02040602050305030304" pitchFamily="18" charset="0"/>
              </a:rPr>
              <a:t>and then lying, as they saw him, on the lawn</a:t>
            </a:r>
            <a:r>
              <a:rPr lang="en-GB" sz="2200" dirty="0" smtClean="0">
                <a:latin typeface="Book Antiqua" panose="02040602050305030304" pitchFamily="18" charset="0"/>
              </a:rPr>
              <a:t>.</a:t>
            </a:r>
          </a:p>
          <a:p>
            <a:endParaRPr lang="en-GB" sz="2200" dirty="0">
              <a:latin typeface="Book Antiqua" panose="02040602050305030304" pitchFamily="18" charset="0"/>
            </a:endParaRPr>
          </a:p>
          <a:p>
            <a:r>
              <a:rPr lang="en-GB" sz="2200" dirty="0">
                <a:latin typeface="Book Antiqua" panose="02040602050305030304" pitchFamily="18" charset="0"/>
              </a:rPr>
              <a:t>looking </a:t>
            </a:r>
            <a:r>
              <a:rPr lang="en-GB" sz="2200" dirty="0">
                <a:latin typeface="Book Antiqua" panose="02040602050305030304" pitchFamily="18" charset="0"/>
              </a:rPr>
              <a:t>at him, drinking soup, very large and calm in the failing light, and monumental, and contemplative, she wondered what he did feel then, and why </a:t>
            </a:r>
            <a:r>
              <a:rPr lang="en-GB" sz="2200" dirty="0">
                <a:solidFill>
                  <a:srgbClr val="00B050"/>
                </a:solidFill>
                <a:latin typeface="Book Antiqua" panose="02040602050305030304" pitchFamily="18" charset="0"/>
              </a:rPr>
              <a:t>he was always content and dignified; and she thought how devoted he was to Andrew</a:t>
            </a:r>
            <a:r>
              <a:rPr lang="en-GB" sz="2200" dirty="0">
                <a:latin typeface="Book Antiqua" panose="02040602050305030304" pitchFamily="18" charset="0"/>
              </a:rPr>
              <a:t>, and would call him into his room, and Andrew said, “show him things</a:t>
            </a:r>
            <a:r>
              <a:rPr lang="en-GB" sz="2200" dirty="0" smtClean="0">
                <a:latin typeface="Book Antiqua" panose="02040602050305030304" pitchFamily="18" charset="0"/>
              </a:rPr>
              <a:t>.”</a:t>
            </a:r>
            <a:endParaRPr lang="en-GB" sz="2200" dirty="0">
              <a:latin typeface="Book Antiqua" panose="02040602050305030304" pitchFamily="18" charset="0"/>
            </a:endParaRPr>
          </a:p>
        </p:txBody>
      </p:sp>
      <p:sp>
        <p:nvSpPr>
          <p:cNvPr id="3" name="Rectangle 2"/>
          <p:cNvSpPr/>
          <p:nvPr/>
        </p:nvSpPr>
        <p:spPr>
          <a:xfrm>
            <a:off x="3707904" y="548680"/>
            <a:ext cx="4762842" cy="369332"/>
          </a:xfrm>
          <a:prstGeom prst="rect">
            <a:avLst/>
          </a:prstGeom>
        </p:spPr>
        <p:txBody>
          <a:bodyPr wrap="none">
            <a:spAutoFit/>
          </a:bodyPr>
          <a:lstStyle/>
          <a:p>
            <a:r>
              <a:rPr lang="en-GB" dirty="0" smtClean="0">
                <a:solidFill>
                  <a:srgbClr val="FFC000"/>
                </a:solidFill>
                <a:latin typeface="Book Antiqua" panose="02040602050305030304" pitchFamily="18" charset="0"/>
              </a:rPr>
              <a:t>THE POSSIBILITY OF COMMUNICATION</a:t>
            </a:r>
            <a:endParaRPr lang="en-GB" dirty="0"/>
          </a:p>
        </p:txBody>
      </p:sp>
    </p:spTree>
    <p:extLst>
      <p:ext uri="{BB962C8B-B14F-4D97-AF65-F5344CB8AC3E}">
        <p14:creationId xmlns:p14="http://schemas.microsoft.com/office/powerpoint/2010/main" val="2906440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286102" y="809799"/>
            <a:ext cx="8569315" cy="6048201"/>
          </a:xfrm>
        </p:spPr>
        <p:txBody>
          <a:bodyPr>
            <a:normAutofit/>
          </a:bodyPr>
          <a:lstStyle/>
          <a:p>
            <a:pPr>
              <a:spcBef>
                <a:spcPts val="0"/>
              </a:spcBef>
              <a:buNone/>
            </a:pPr>
            <a:r>
              <a:rPr lang="en-GB" altLang="en-US" sz="2200" dirty="0">
                <a:latin typeface="Century Gothic" pitchFamily="34" charset="0"/>
              </a:rPr>
              <a:t>  </a:t>
            </a:r>
            <a:r>
              <a:rPr lang="en-GB" altLang="en-US" sz="1600" dirty="0">
                <a:latin typeface="Century Gothic" pitchFamily="34" charset="0"/>
              </a:rPr>
              <a:t>1</a:t>
            </a:r>
            <a:r>
              <a:rPr lang="en-GB" altLang="en-US" sz="2000" dirty="0">
                <a:latin typeface="Century Gothic" pitchFamily="34" charset="0"/>
              </a:rPr>
              <a:t>.   </a:t>
            </a:r>
            <a:r>
              <a:rPr lang="en-GB" altLang="en-US" sz="2000" dirty="0">
                <a:solidFill>
                  <a:srgbClr val="00B050"/>
                </a:solidFill>
                <a:effectLst/>
                <a:latin typeface="Book Antiqua" panose="02040602050305030304" pitchFamily="18" charset="0"/>
              </a:rPr>
              <a:t>Aesthetic Self-Consciousness or Self-</a:t>
            </a:r>
            <a:r>
              <a:rPr lang="en-GB" altLang="en-US" sz="2000" dirty="0" err="1">
                <a:solidFill>
                  <a:srgbClr val="00B050"/>
                </a:solidFill>
                <a:effectLst/>
                <a:latin typeface="Book Antiqua" panose="02040602050305030304" pitchFamily="18" charset="0"/>
              </a:rPr>
              <a:t>Reflexiveness</a:t>
            </a:r>
            <a:r>
              <a:rPr lang="en-GB" altLang="en-US" sz="2000" dirty="0">
                <a:solidFill>
                  <a:srgbClr val="00B050"/>
                </a:solidFill>
                <a:effectLst/>
                <a:latin typeface="Book Antiqua" panose="02040602050305030304" pitchFamily="18" charset="0"/>
              </a:rPr>
              <a:t>. </a:t>
            </a:r>
            <a:r>
              <a:rPr lang="en-GB" altLang="en-US" sz="2400" dirty="0">
                <a:effectLst/>
                <a:latin typeface="Perpetua" panose="02020502060401020303" pitchFamily="18" charset="0"/>
              </a:rPr>
              <a:t>The </a:t>
            </a:r>
            <a:r>
              <a:rPr lang="en-GB" altLang="en-US" sz="2400" dirty="0">
                <a:effectLst/>
                <a:latin typeface="Perpetua" panose="02020502060401020303" pitchFamily="18" charset="0"/>
              </a:rPr>
              <a:t>process of </a:t>
            </a:r>
            <a:r>
              <a:rPr lang="en-GB" altLang="en-US" sz="2400" u="sng" dirty="0">
                <a:effectLst/>
                <a:latin typeface="Perpetua" panose="02020502060401020303" pitchFamily="18" charset="0"/>
              </a:rPr>
              <a:t>producing the art work </a:t>
            </a:r>
            <a:r>
              <a:rPr lang="en-GB" altLang="en-US" sz="2400" dirty="0">
                <a:effectLst/>
                <a:latin typeface="Perpetua" panose="02020502060401020303" pitchFamily="18" charset="0"/>
              </a:rPr>
              <a:t>becomes the work’s </a:t>
            </a:r>
            <a:r>
              <a:rPr lang="en-GB" altLang="en-US" sz="2400" dirty="0" smtClean="0">
                <a:effectLst/>
                <a:latin typeface="Perpetua" panose="02020502060401020303" pitchFamily="18" charset="0"/>
              </a:rPr>
              <a:t>focus</a:t>
            </a:r>
          </a:p>
          <a:p>
            <a:pPr>
              <a:spcBef>
                <a:spcPts val="0"/>
              </a:spcBef>
              <a:buNone/>
            </a:pPr>
            <a:endParaRPr lang="en-GB" altLang="en-US" sz="1000" dirty="0">
              <a:effectLst/>
              <a:latin typeface="Perpetua" panose="02020502060401020303" pitchFamily="18" charset="0"/>
            </a:endParaRPr>
          </a:p>
          <a:p>
            <a:pPr>
              <a:spcBef>
                <a:spcPts val="0"/>
              </a:spcBef>
              <a:buNone/>
            </a:pPr>
            <a:r>
              <a:rPr lang="en-GB" altLang="en-US" sz="2000" dirty="0">
                <a:effectLst/>
                <a:latin typeface="Century Gothic" pitchFamily="34" charset="0"/>
              </a:rPr>
              <a:t>  2.   </a:t>
            </a:r>
            <a:r>
              <a:rPr lang="en-GB" altLang="en-US" sz="2000" dirty="0">
                <a:solidFill>
                  <a:srgbClr val="00B050"/>
                </a:solidFill>
                <a:effectLst/>
                <a:latin typeface="Book Antiqua" panose="02040602050305030304" pitchFamily="18" charset="0"/>
              </a:rPr>
              <a:t>Simultaneity, Juxtaposition, or “Montage”. </a:t>
            </a:r>
            <a:r>
              <a:rPr lang="en-GB" altLang="en-US" sz="2400" dirty="0" smtClean="0">
                <a:effectLst/>
                <a:latin typeface="Perpetua" panose="02020502060401020303" pitchFamily="18" charset="0"/>
              </a:rPr>
              <a:t>The </a:t>
            </a:r>
            <a:r>
              <a:rPr lang="en-GB" altLang="en-US" sz="2400" dirty="0">
                <a:effectLst/>
                <a:latin typeface="Perpetua" panose="02020502060401020303" pitchFamily="18" charset="0"/>
              </a:rPr>
              <a:t>work loses its organic form and becomes </a:t>
            </a:r>
            <a:r>
              <a:rPr lang="en-GB" altLang="en-US" sz="2400" u="sng" dirty="0">
                <a:effectLst/>
                <a:latin typeface="Perpetua" panose="02020502060401020303" pitchFamily="18" charset="0"/>
              </a:rPr>
              <a:t>an assemblage of fragments</a:t>
            </a:r>
            <a:r>
              <a:rPr lang="en-GB" altLang="en-US" sz="2400" dirty="0">
                <a:effectLst/>
                <a:latin typeface="Perpetua" panose="02020502060401020303" pitchFamily="18" charset="0"/>
              </a:rPr>
              <a:t>, often drawn from different discourses or cultural media</a:t>
            </a:r>
            <a:r>
              <a:rPr lang="en-GB" altLang="en-US" sz="2400" dirty="0" smtClean="0">
                <a:effectLst/>
                <a:latin typeface="Perpetua" panose="02020502060401020303" pitchFamily="18" charset="0"/>
              </a:rPr>
              <a:t>.</a:t>
            </a:r>
          </a:p>
          <a:p>
            <a:pPr>
              <a:spcBef>
                <a:spcPts val="0"/>
              </a:spcBef>
              <a:buNone/>
            </a:pPr>
            <a:endParaRPr lang="en-GB" altLang="en-US" sz="1000" dirty="0">
              <a:solidFill>
                <a:srgbClr val="FFC000"/>
              </a:solidFill>
              <a:effectLst/>
              <a:latin typeface="Perpetua" panose="02020502060401020303" pitchFamily="18" charset="0"/>
            </a:endParaRPr>
          </a:p>
          <a:p>
            <a:pPr>
              <a:spcBef>
                <a:spcPts val="0"/>
              </a:spcBef>
              <a:buNone/>
            </a:pPr>
            <a:r>
              <a:rPr lang="en-GB" altLang="en-US" sz="2000" dirty="0">
                <a:effectLst/>
                <a:latin typeface="Century Gothic" pitchFamily="34" charset="0"/>
              </a:rPr>
              <a:t>  3.   </a:t>
            </a:r>
            <a:r>
              <a:rPr lang="en-GB" altLang="en-US" sz="2000" dirty="0">
                <a:solidFill>
                  <a:srgbClr val="00B050"/>
                </a:solidFill>
                <a:effectLst/>
                <a:latin typeface="Book Antiqua" panose="02040602050305030304" pitchFamily="18" charset="0"/>
              </a:rPr>
              <a:t>Paradox, Ambiguity, and Uncertainty. </a:t>
            </a:r>
            <a:r>
              <a:rPr lang="en-GB" altLang="en-US" sz="2400" dirty="0" smtClean="0">
                <a:effectLst/>
                <a:latin typeface="Perpetua" panose="02020502060401020303" pitchFamily="18" charset="0"/>
              </a:rPr>
              <a:t>The </a:t>
            </a:r>
            <a:r>
              <a:rPr lang="en-GB" altLang="en-US" sz="2400" dirty="0">
                <a:effectLst/>
                <a:latin typeface="Perpetua" panose="02020502060401020303" pitchFamily="18" charset="0"/>
              </a:rPr>
              <a:t>world itself ceases to have a coherent, rationally ascertainable structure, and becomes, as </a:t>
            </a:r>
            <a:r>
              <a:rPr lang="en-GB" altLang="en-US" sz="2400" dirty="0" err="1">
                <a:effectLst/>
                <a:latin typeface="Perpetua" panose="02020502060401020303" pitchFamily="18" charset="0"/>
              </a:rPr>
              <a:t>Hofmannstal</a:t>
            </a:r>
            <a:r>
              <a:rPr lang="en-GB" altLang="en-US" sz="2400" dirty="0">
                <a:effectLst/>
                <a:latin typeface="Perpetua" panose="02020502060401020303" pitchFamily="18" charset="0"/>
              </a:rPr>
              <a:t> says, </a:t>
            </a:r>
            <a:r>
              <a:rPr lang="en-GB" altLang="en-US" sz="2400" u="sng" dirty="0">
                <a:effectLst/>
                <a:latin typeface="Perpetua" panose="02020502060401020303" pitchFamily="18" charset="0"/>
              </a:rPr>
              <a:t>multiple and indeterminate</a:t>
            </a:r>
            <a:r>
              <a:rPr lang="en-GB" altLang="en-US" sz="2400" dirty="0" smtClean="0">
                <a:effectLst/>
                <a:latin typeface="Perpetua" panose="02020502060401020303" pitchFamily="18" charset="0"/>
              </a:rPr>
              <a:t>.</a:t>
            </a:r>
          </a:p>
          <a:p>
            <a:pPr>
              <a:spcBef>
                <a:spcPts val="0"/>
              </a:spcBef>
              <a:buNone/>
            </a:pPr>
            <a:endParaRPr lang="en-GB" altLang="en-US" sz="1000" dirty="0">
              <a:effectLst/>
              <a:latin typeface="Perpetua" panose="02020502060401020303" pitchFamily="18" charset="0"/>
            </a:endParaRPr>
          </a:p>
          <a:p>
            <a:pPr>
              <a:spcBef>
                <a:spcPts val="0"/>
              </a:spcBef>
              <a:buNone/>
            </a:pPr>
            <a:r>
              <a:rPr lang="en-GB" altLang="en-US" sz="1800" dirty="0">
                <a:effectLst/>
                <a:latin typeface="Century Gothic" pitchFamily="34" charset="0"/>
              </a:rPr>
              <a:t>  </a:t>
            </a:r>
            <a:r>
              <a:rPr lang="en-GB" altLang="en-US" sz="2000" dirty="0">
                <a:effectLst/>
                <a:latin typeface="Century Gothic" pitchFamily="34" charset="0"/>
              </a:rPr>
              <a:t>4</a:t>
            </a:r>
            <a:r>
              <a:rPr lang="en-GB" altLang="en-US" sz="2000" dirty="0">
                <a:solidFill>
                  <a:srgbClr val="00B050"/>
                </a:solidFill>
                <a:effectLst/>
                <a:latin typeface="Book Antiqua" panose="02040602050305030304" pitchFamily="18" charset="0"/>
              </a:rPr>
              <a:t>.   “Dehumanization” and the Demise of the Integrated Individual Subject or Personality</a:t>
            </a:r>
            <a:r>
              <a:rPr lang="en-GB" altLang="en-US" sz="2000" u="sng" dirty="0">
                <a:solidFill>
                  <a:srgbClr val="00B050"/>
                </a:solidFill>
                <a:effectLst/>
                <a:latin typeface="Century Gothic" pitchFamily="34" charset="0"/>
              </a:rPr>
              <a:t>.</a:t>
            </a:r>
            <a:r>
              <a:rPr lang="en-GB" altLang="en-US" sz="2000" dirty="0">
                <a:solidFill>
                  <a:srgbClr val="00B050"/>
                </a:solidFill>
                <a:effectLst/>
                <a:latin typeface="Century Gothic" pitchFamily="34" charset="0"/>
              </a:rPr>
              <a:t> </a:t>
            </a:r>
            <a:r>
              <a:rPr lang="en-GB" altLang="en-US" sz="2400" dirty="0" smtClean="0">
                <a:effectLst/>
                <a:latin typeface="Perpetua" panose="02020502060401020303" pitchFamily="18" charset="0"/>
              </a:rPr>
              <a:t>Rimbaud’s </a:t>
            </a:r>
            <a:r>
              <a:rPr lang="en-GB" altLang="en-US" sz="2400" dirty="0">
                <a:effectLst/>
                <a:latin typeface="Perpetua" panose="02020502060401020303" pitchFamily="18" charset="0"/>
              </a:rPr>
              <a:t>famous declaration ‘</a:t>
            </a:r>
            <a:r>
              <a:rPr lang="en-GB" altLang="en-US" sz="2400" i="1" dirty="0">
                <a:effectLst/>
                <a:latin typeface="Perpetua" panose="02020502060401020303" pitchFamily="18" charset="0"/>
              </a:rPr>
              <a:t>JE </a:t>
            </a:r>
            <a:r>
              <a:rPr lang="en-GB" altLang="en-US" sz="2400" i="1" dirty="0" err="1">
                <a:effectLst/>
                <a:latin typeface="Perpetua" panose="02020502060401020303" pitchFamily="18" charset="0"/>
              </a:rPr>
              <a:t>est</a:t>
            </a:r>
            <a:r>
              <a:rPr lang="en-GB" altLang="en-US" sz="2400" i="1" dirty="0">
                <a:effectLst/>
                <a:latin typeface="Perpetua" panose="02020502060401020303" pitchFamily="18" charset="0"/>
              </a:rPr>
              <a:t> un </a:t>
            </a:r>
            <a:r>
              <a:rPr lang="en-GB" altLang="en-US" sz="2400" i="1" dirty="0" err="1">
                <a:effectLst/>
                <a:latin typeface="Perpetua" panose="02020502060401020303" pitchFamily="18" charset="0"/>
              </a:rPr>
              <a:t>autre</a:t>
            </a:r>
            <a:r>
              <a:rPr lang="en-GB" altLang="en-US" sz="2400" dirty="0">
                <a:effectLst/>
                <a:latin typeface="Perpetua" panose="02020502060401020303" pitchFamily="18" charset="0"/>
              </a:rPr>
              <a:t>’ (‘I am an other’) finds its echoes in the </a:t>
            </a:r>
            <a:r>
              <a:rPr lang="en-GB" altLang="en-US" sz="2400" u="sng" dirty="0">
                <a:effectLst/>
                <a:latin typeface="Perpetua" panose="02020502060401020303" pitchFamily="18" charset="0"/>
              </a:rPr>
              <a:t>literary explorations of the unconscious</a:t>
            </a:r>
            <a:r>
              <a:rPr lang="en-GB" altLang="en-US" sz="2400" dirty="0">
                <a:effectLst/>
                <a:latin typeface="Perpetua" panose="02020502060401020303" pitchFamily="18" charset="0"/>
              </a:rPr>
              <a:t> inaugurated by Joyce and pursued by the Surrealists</a:t>
            </a:r>
            <a:r>
              <a:rPr lang="en-GB" altLang="en-US" sz="2400" dirty="0" smtClean="0">
                <a:effectLst/>
                <a:latin typeface="Perpetua" panose="02020502060401020303" pitchFamily="18" charset="0"/>
              </a:rPr>
              <a:t>.</a:t>
            </a:r>
          </a:p>
          <a:p>
            <a:pPr>
              <a:spcBef>
                <a:spcPts val="0"/>
              </a:spcBef>
              <a:buNone/>
            </a:pPr>
            <a:endParaRPr lang="en-GB" altLang="en-US" sz="800" dirty="0">
              <a:effectLst/>
              <a:latin typeface="Perpetua" panose="02020502060401020303" pitchFamily="18" charset="0"/>
            </a:endParaRPr>
          </a:p>
          <a:p>
            <a:pPr>
              <a:spcBef>
                <a:spcPts val="0"/>
              </a:spcBef>
              <a:buNone/>
            </a:pPr>
            <a:r>
              <a:rPr lang="en-GB" altLang="en-US" sz="800" dirty="0">
                <a:effectLst/>
                <a:latin typeface="Century Gothic" pitchFamily="34" charset="0"/>
              </a:rPr>
              <a:t>	</a:t>
            </a:r>
            <a:r>
              <a:rPr lang="en-GB" altLang="en-US" sz="1000" dirty="0">
                <a:effectLst/>
                <a:latin typeface="Century Gothic" pitchFamily="34" charset="0"/>
              </a:rPr>
              <a:t>	</a:t>
            </a:r>
            <a:endParaRPr lang="en-GB" altLang="en-US" sz="800" dirty="0">
              <a:effectLst/>
              <a:latin typeface="Century Gothic" pitchFamily="34" charset="0"/>
            </a:endParaRPr>
          </a:p>
          <a:p>
            <a:pPr>
              <a:spcBef>
                <a:spcPts val="0"/>
              </a:spcBef>
              <a:buNone/>
            </a:pPr>
            <a:r>
              <a:rPr lang="en-GB" altLang="en-US" sz="1200" dirty="0">
                <a:effectLst/>
                <a:latin typeface="Century Gothic" pitchFamily="34" charset="0"/>
              </a:rPr>
              <a:t>		</a:t>
            </a:r>
            <a:r>
              <a:rPr lang="en-GB" altLang="en-US" sz="1600" dirty="0">
                <a:effectLst/>
                <a:latin typeface="Century Gothic" pitchFamily="34" charset="0"/>
              </a:rPr>
              <a:t>Eugene Lunn, cited in Alex Callinicos, </a:t>
            </a:r>
            <a:r>
              <a:rPr lang="en-GB" altLang="en-US" sz="1600" i="1" dirty="0">
                <a:effectLst/>
                <a:latin typeface="Century Gothic" pitchFamily="34" charset="0"/>
              </a:rPr>
              <a:t>Against Postmodernism: A 	Marxist 	Critique</a:t>
            </a:r>
            <a:r>
              <a:rPr lang="en-GB" altLang="en-US" sz="1600" dirty="0">
                <a:effectLst/>
                <a:latin typeface="Century Gothic" pitchFamily="34" charset="0"/>
              </a:rPr>
              <a:t> (Cambridge: Polity Press, 1989), p. 12-3.</a:t>
            </a:r>
          </a:p>
          <a:p>
            <a:pPr eaLnBrk="1" hangingPunct="1">
              <a:lnSpc>
                <a:spcPct val="80000"/>
              </a:lnSpc>
              <a:buFontTx/>
              <a:buNone/>
            </a:pPr>
            <a:endParaRPr lang="en-GB" altLang="en-US" sz="2400" dirty="0">
              <a:effectLst/>
              <a:latin typeface="Century Gothic" pitchFamily="34" charset="0"/>
            </a:endParaRPr>
          </a:p>
        </p:txBody>
      </p:sp>
      <p:sp>
        <p:nvSpPr>
          <p:cNvPr id="7170" name="Rectangle 2"/>
          <p:cNvSpPr>
            <a:spLocks noGrp="1" noChangeArrowheads="1"/>
          </p:cNvSpPr>
          <p:nvPr>
            <p:ph type="title"/>
          </p:nvPr>
        </p:nvSpPr>
        <p:spPr>
          <a:xfrm>
            <a:off x="123300" y="188640"/>
            <a:ext cx="8713788" cy="387895"/>
          </a:xfrm>
        </p:spPr>
        <p:txBody>
          <a:bodyPr/>
          <a:lstStyle/>
          <a:p>
            <a:pPr algn="r"/>
            <a:r>
              <a:rPr lang="en-GB" altLang="en-US" sz="2000" dirty="0" smtClean="0">
                <a:solidFill>
                  <a:srgbClr val="FFC000"/>
                </a:solidFill>
                <a:effectLst/>
                <a:latin typeface="Book Antiqua" panose="02040602050305030304" pitchFamily="18" charset="0"/>
              </a:rPr>
              <a:t>OVERVIEW OF KEY </a:t>
            </a:r>
            <a:r>
              <a:rPr lang="en-GB" altLang="en-US" sz="2000" dirty="0">
                <a:solidFill>
                  <a:srgbClr val="FFC000"/>
                </a:solidFill>
                <a:effectLst/>
                <a:latin typeface="Book Antiqua" panose="02040602050305030304" pitchFamily="18" charset="0"/>
              </a:rPr>
              <a:t>FEATURES OF </a:t>
            </a:r>
            <a:r>
              <a:rPr lang="en-GB" altLang="en-US" sz="2000" dirty="0" smtClean="0">
                <a:solidFill>
                  <a:srgbClr val="FFC000"/>
                </a:solidFill>
                <a:effectLst/>
                <a:latin typeface="Book Antiqua" panose="02040602050305030304" pitchFamily="18" charset="0"/>
              </a:rPr>
              <a:t>MODERNISM: </a:t>
            </a:r>
            <a:r>
              <a:rPr lang="en-GB" altLang="en-US" sz="2000" dirty="0" smtClean="0">
                <a:solidFill>
                  <a:srgbClr val="FFC000"/>
                </a:solidFill>
                <a:effectLst/>
                <a:latin typeface="Book Antiqua" panose="02040602050305030304" pitchFamily="18" charset="0"/>
              </a:rPr>
              <a:t>AESTHETICS  </a:t>
            </a:r>
            <a:endParaRPr lang="en-GB" altLang="en-US" sz="2000" dirty="0">
              <a:solidFill>
                <a:srgbClr val="FFC000"/>
              </a:solidFill>
              <a:latin typeface="Book Antiqua" panose="02040602050305030304"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mod">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813</TotalTime>
  <Words>2662</Words>
  <Application>Microsoft Office PowerPoint</Application>
  <PresentationFormat>On-screen Show (4:3)</PresentationFormat>
  <Paragraphs>101</Paragraphs>
  <Slides>18</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Arial</vt:lpstr>
      <vt:lpstr>Book Antiqua</vt:lpstr>
      <vt:lpstr>Century Gothic</vt:lpstr>
      <vt:lpstr>Garamond</vt:lpstr>
      <vt:lpstr>Georgia</vt:lpstr>
      <vt:lpstr>Modern No. 20</vt:lpstr>
      <vt:lpstr>Perpetua</vt:lpstr>
      <vt:lpstr>Perpetua Titling MT</vt:lpstr>
      <vt:lpstr>Times New Roman</vt:lpstr>
      <vt:lpstr>Wingdings</vt:lpstr>
      <vt:lpstr>Elemental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OVERVIEW OF KEY FEATURES OF MODERNISM: AESTHETICS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Jeni Williams</cp:lastModifiedBy>
  <cp:revision>59</cp:revision>
  <cp:lastPrinted>2019-11-06T09:46:57Z</cp:lastPrinted>
  <dcterms:created xsi:type="dcterms:W3CDTF">2009-09-29T15:17:47Z</dcterms:created>
  <dcterms:modified xsi:type="dcterms:W3CDTF">2019-11-12T17:21:16Z</dcterms:modified>
</cp:coreProperties>
</file>