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60" r:id="rId5"/>
    <p:sldId id="263" r:id="rId6"/>
    <p:sldId id="259" r:id="rId7"/>
    <p:sldId id="264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61" r:id="rId24"/>
    <p:sldId id="262" r:id="rId25"/>
    <p:sldId id="266" r:id="rId26"/>
    <p:sldId id="265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0A5A99-CB3A-4D8E-81CE-0E3448780042}" v="2" dt="2023-01-30T10:52:57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73" d="100"/>
          <a:sy n="73" d="100"/>
        </p:scale>
        <p:origin x="84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Roach" userId="3c173453-1e89-4ab7-a897-c035ad6940d7" providerId="ADAL" clId="{580A5A99-CB3A-4D8E-81CE-0E3448780042}"/>
    <pc:docChg chg="addSld modSld">
      <pc:chgData name="Luke Roach" userId="3c173453-1e89-4ab7-a897-c035ad6940d7" providerId="ADAL" clId="{580A5A99-CB3A-4D8E-81CE-0E3448780042}" dt="2023-01-30T10:52:57.050" v="153" actId="1076"/>
      <pc:docMkLst>
        <pc:docMk/>
      </pc:docMkLst>
      <pc:sldChg chg="modSp new mod">
        <pc:chgData name="Luke Roach" userId="3c173453-1e89-4ab7-a897-c035ad6940d7" providerId="ADAL" clId="{580A5A99-CB3A-4D8E-81CE-0E3448780042}" dt="2023-01-30T10:51:37.859" v="83" actId="20577"/>
        <pc:sldMkLst>
          <pc:docMk/>
          <pc:sldMk cId="1619784465" sldId="282"/>
        </pc:sldMkLst>
        <pc:spChg chg="mod">
          <ac:chgData name="Luke Roach" userId="3c173453-1e89-4ab7-a897-c035ad6940d7" providerId="ADAL" clId="{580A5A99-CB3A-4D8E-81CE-0E3448780042}" dt="2023-01-30T10:51:19.751" v="16" actId="20577"/>
          <ac:spMkLst>
            <pc:docMk/>
            <pc:sldMk cId="1619784465" sldId="282"/>
            <ac:spMk id="2" creationId="{0D7436C0-8D7D-AC16-446E-9087662437F7}"/>
          </ac:spMkLst>
        </pc:spChg>
        <pc:spChg chg="mod">
          <ac:chgData name="Luke Roach" userId="3c173453-1e89-4ab7-a897-c035ad6940d7" providerId="ADAL" clId="{580A5A99-CB3A-4D8E-81CE-0E3448780042}" dt="2023-01-30T10:51:37.859" v="83" actId="20577"/>
          <ac:spMkLst>
            <pc:docMk/>
            <pc:sldMk cId="1619784465" sldId="282"/>
            <ac:spMk id="3" creationId="{FB860DD7-CF47-E745-ED6E-3A5A431BA257}"/>
          </ac:spMkLst>
        </pc:spChg>
      </pc:sldChg>
      <pc:sldChg chg="addSp modSp new mod">
        <pc:chgData name="Luke Roach" userId="3c173453-1e89-4ab7-a897-c035ad6940d7" providerId="ADAL" clId="{580A5A99-CB3A-4D8E-81CE-0E3448780042}" dt="2023-01-30T10:52:57.050" v="153" actId="1076"/>
        <pc:sldMkLst>
          <pc:docMk/>
          <pc:sldMk cId="3515256216" sldId="283"/>
        </pc:sldMkLst>
        <pc:spChg chg="mod">
          <ac:chgData name="Luke Roach" userId="3c173453-1e89-4ab7-a897-c035ad6940d7" providerId="ADAL" clId="{580A5A99-CB3A-4D8E-81CE-0E3448780042}" dt="2023-01-30T10:51:53.455" v="107" actId="20577"/>
          <ac:spMkLst>
            <pc:docMk/>
            <pc:sldMk cId="3515256216" sldId="283"/>
            <ac:spMk id="2" creationId="{85D6105D-BEB6-E3D2-D1AE-519B5F58F000}"/>
          </ac:spMkLst>
        </pc:spChg>
        <pc:spChg chg="mod">
          <ac:chgData name="Luke Roach" userId="3c173453-1e89-4ab7-a897-c035ad6940d7" providerId="ADAL" clId="{580A5A99-CB3A-4D8E-81CE-0E3448780042}" dt="2023-01-30T10:52:07.446" v="151" actId="20577"/>
          <ac:spMkLst>
            <pc:docMk/>
            <pc:sldMk cId="3515256216" sldId="283"/>
            <ac:spMk id="3" creationId="{2FAC9B63-FFD1-5716-9136-94835797E80D}"/>
          </ac:spMkLst>
        </pc:spChg>
        <pc:picChg chg="add mod">
          <ac:chgData name="Luke Roach" userId="3c173453-1e89-4ab7-a897-c035ad6940d7" providerId="ADAL" clId="{580A5A99-CB3A-4D8E-81CE-0E3448780042}" dt="2023-01-30T10:52:57.050" v="153" actId="1076"/>
          <ac:picMkLst>
            <pc:docMk/>
            <pc:sldMk cId="3515256216" sldId="283"/>
            <ac:picMk id="1026" creationId="{A47964E7-D57A-D0F5-D2BB-2607B4A2C08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1807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1892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1857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2130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6487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1493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2865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9543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3381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6399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5983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37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698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EC405-63F2-A871-F5DF-254876BAF1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1124988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GB" sz="5100"/>
              <a:t>Evidence Based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47EC5A-B847-39CA-AE6E-745B644B58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742" y="3633691"/>
            <a:ext cx="4425962" cy="165576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Introduction</a:t>
            </a:r>
            <a:endParaRPr lang="en-GB"/>
          </a:p>
          <a:p>
            <a:pPr algn="l"/>
            <a:r>
              <a:rPr lang="en-GB" dirty="0" err="1"/>
              <a:t>Dr.</a:t>
            </a:r>
            <a:r>
              <a:rPr lang="en-GB" dirty="0"/>
              <a:t> Luke Roach</a:t>
            </a:r>
            <a:endParaRPr lang="en-GB"/>
          </a:p>
          <a:p>
            <a:pPr algn="l"/>
            <a:r>
              <a:rPr lang="en-GB" dirty="0"/>
              <a:t>l.roach@uwtsd.ac.uk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165C60-3A39-602A-547E-8F23E7B1DF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51" r="28422" b="-1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5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626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7F6A-3B1D-8EDA-DE12-C24374D97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97485-D008-2AD8-E5B5-40D3100FA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0A589517-DF58-7F58-9812-B65D8B5DC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F0F39D-A627-4A35-BDF3-CE2D50A06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Homer, I Hardly Knew Me | Simpsons Wiki | Fandom">
            <a:extLst>
              <a:ext uri="{FF2B5EF4-FFF2-40B4-BE49-F238E27FC236}">
                <a16:creationId xmlns:a16="http://schemas.microsoft.com/office/drawing/2014/main" id="{6914D02E-757E-7410-651B-2201E06621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0" r="19155" b="2"/>
          <a:stretch/>
        </p:blipFill>
        <p:spPr bwMode="auto">
          <a:xfrm>
            <a:off x="20" y="719747"/>
            <a:ext cx="4458058" cy="538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7F3CC93-B8F3-186C-AEE9-7133B15F7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A8862F-77FE-9C60-45A0-532F41F3C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B93A799-25E0-B680-5E7F-4B222AA7DC83}"/>
              </a:ext>
            </a:extLst>
          </p:cNvPr>
          <p:cNvSpPr txBox="1">
            <a:spLocks/>
          </p:cNvSpPr>
          <p:nvPr/>
        </p:nvSpPr>
        <p:spPr>
          <a:xfrm>
            <a:off x="4919472" y="1056362"/>
            <a:ext cx="6627226" cy="11541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About Me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0312A5-ED14-41D2-01F9-EA9680DB2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E864A07-542C-BB14-6913-77029A8F49EA}"/>
              </a:ext>
            </a:extLst>
          </p:cNvPr>
          <p:cNvSpPr txBox="1">
            <a:spLocks/>
          </p:cNvSpPr>
          <p:nvPr/>
        </p:nvSpPr>
        <p:spPr>
          <a:xfrm>
            <a:off x="4921857" y="2268656"/>
            <a:ext cx="6627226" cy="3505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GB" dirty="0"/>
              <a:t>I recently got my PhD from Cardiff University</a:t>
            </a:r>
          </a:p>
          <a:p>
            <a:pPr>
              <a:lnSpc>
                <a:spcPct val="130000"/>
              </a:lnSpc>
            </a:pPr>
            <a:endParaRPr lang="en-GB" dirty="0"/>
          </a:p>
          <a:p>
            <a:pPr>
              <a:lnSpc>
                <a:spcPct val="130000"/>
              </a:lnSpc>
            </a:pPr>
            <a:r>
              <a:rPr lang="en-GB" dirty="0"/>
              <a:t>My research is in hate speech online</a:t>
            </a:r>
          </a:p>
          <a:p>
            <a:pPr>
              <a:lnSpc>
                <a:spcPct val="130000"/>
              </a:lnSpc>
            </a:pPr>
            <a:endParaRPr lang="en-GB" dirty="0"/>
          </a:p>
          <a:p>
            <a:pPr>
              <a:lnSpc>
                <a:spcPct val="130000"/>
              </a:lnSpc>
            </a:pPr>
            <a:r>
              <a:rPr lang="en-GB" dirty="0"/>
              <a:t>I’m a big fan of The Simpsons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A60C2D-B706-51E3-0B4D-0B165510A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5044A1-F0F6-EDFA-E639-8FB46C220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CCB89B4-0880-42B1-2B86-8BD093ABE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599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23F29-F1FE-BA8F-13E4-9362D67AF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31974-2090-AD06-9C70-983078247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There will be a 2 hour lecture every Tuesday and a 2 hour seminar every Monday. Depending on how quickly we get through the weeks content, the second hour of the seminar may be a drop in/Q&amp;A session. This is a great time to ask any questions that you have from the week, discuss assignments, or practice referencing.</a:t>
            </a:r>
          </a:p>
          <a:p>
            <a:endParaRPr lang="en-GB" dirty="0"/>
          </a:p>
          <a:p>
            <a:r>
              <a:rPr lang="en-GB" dirty="0"/>
              <a:t>The lecture will introduce concepts and ideas which we will explore in more detail in the following workshop.</a:t>
            </a:r>
          </a:p>
          <a:p>
            <a:endParaRPr lang="en-GB" dirty="0"/>
          </a:p>
          <a:p>
            <a:r>
              <a:rPr lang="en-GB" dirty="0"/>
              <a:t>It is recommended you take notes during the lecture to discuss in the workshop.</a:t>
            </a:r>
          </a:p>
          <a:p>
            <a:endParaRPr lang="en-GB" dirty="0"/>
          </a:p>
          <a:p>
            <a:r>
              <a:rPr lang="en-GB" dirty="0"/>
              <a:t>Highly recommend engaging with the reading list week to week to gather a base of knowledge.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921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2EC82-B50E-6327-7C79-4C6B32563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B2D34-06B2-CEF6-D29C-313E12D27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work shops are about your ideas and your discussion.</a:t>
            </a:r>
          </a:p>
          <a:p>
            <a:endParaRPr lang="en-GB" dirty="0"/>
          </a:p>
          <a:p>
            <a:r>
              <a:rPr lang="en-GB" dirty="0"/>
              <a:t>Please ask questions and bring your own ideas and perspectives!</a:t>
            </a:r>
          </a:p>
          <a:p>
            <a:endParaRPr lang="en-GB" dirty="0"/>
          </a:p>
          <a:p>
            <a:r>
              <a:rPr lang="en-GB" dirty="0"/>
              <a:t>Power-Point slides for each lecture, as well as reading lists and other learning materials will be available on Moodle.</a:t>
            </a:r>
          </a:p>
          <a:p>
            <a:endParaRPr lang="en-GB" dirty="0"/>
          </a:p>
          <a:p>
            <a:r>
              <a:rPr lang="en-GB" dirty="0"/>
              <a:t>If you have any difficulty finding anything, please let me know as early as possible and I’ll do my best to help.</a:t>
            </a:r>
          </a:p>
        </p:txBody>
      </p:sp>
    </p:spTree>
    <p:extLst>
      <p:ext uri="{BB962C8B-B14F-4D97-AF65-F5344CB8AC3E}">
        <p14:creationId xmlns:p14="http://schemas.microsoft.com/office/powerpoint/2010/main" val="3781775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C74D9-5C13-EAE0-2C27-4EBFAE425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B9BAE-6705-C18A-E864-8B7A596F3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workshops will vary depending on the flow of the learning.</a:t>
            </a:r>
          </a:p>
          <a:p>
            <a:endParaRPr lang="en-GB" dirty="0"/>
          </a:p>
          <a:p>
            <a:r>
              <a:rPr lang="en-GB" dirty="0"/>
              <a:t>Workshops will be a mixture of taught sessions, library work and student research, this may include library sessions</a:t>
            </a:r>
          </a:p>
          <a:p>
            <a:endParaRPr lang="en-GB" dirty="0"/>
          </a:p>
          <a:p>
            <a:r>
              <a:rPr lang="en-GB" dirty="0"/>
              <a:t>The Power-Point slides for each Lecture will be available on Moodle.</a:t>
            </a:r>
          </a:p>
          <a:p>
            <a:endParaRPr lang="en-GB" dirty="0"/>
          </a:p>
          <a:p>
            <a:r>
              <a:rPr lang="en-GB" dirty="0"/>
              <a:t>If I can, I will put all necessary readings online, but there will be links and a reading list for you to find materials for yourself using the online and in person library search.</a:t>
            </a:r>
          </a:p>
          <a:p>
            <a:endParaRPr lang="en-GB" dirty="0"/>
          </a:p>
          <a:p>
            <a:r>
              <a:rPr lang="en-GB" dirty="0"/>
              <a:t>If you have any difficulty finding materials, please get in contact with me and I’ll do my best to help.</a:t>
            </a:r>
          </a:p>
        </p:txBody>
      </p:sp>
    </p:spTree>
    <p:extLst>
      <p:ext uri="{BB962C8B-B14F-4D97-AF65-F5344CB8AC3E}">
        <p14:creationId xmlns:p14="http://schemas.microsoft.com/office/powerpoint/2010/main" val="952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A0DAA-7CCF-872F-9487-8B7D5571E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availability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3167-6174-8A7B-970A-AF2422E2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Do not use social media to contact me.</a:t>
            </a:r>
          </a:p>
          <a:p>
            <a:r>
              <a:rPr lang="en-GB" dirty="0"/>
              <a:t>I can be contacted on L.Roach@UWTSD.ac.uk</a:t>
            </a:r>
          </a:p>
          <a:p>
            <a:r>
              <a:rPr lang="en-GB" dirty="0"/>
              <a:t>I will return your email ASAP (within 2 working days) but I do not work 24/7</a:t>
            </a:r>
          </a:p>
          <a:p>
            <a:r>
              <a:rPr lang="en-GB" dirty="0"/>
              <a:t>Please use your UWTSD email account to contact me.</a:t>
            </a:r>
          </a:p>
          <a:p>
            <a:r>
              <a:rPr lang="en-GB" dirty="0"/>
              <a:t>If you have a question during a session please ask. Put your hand up if you its urgent, or wait till the end if you’d rather, but always ask the question. That’s what we’re at </a:t>
            </a:r>
            <a:r>
              <a:rPr lang="en-GB" dirty="0" err="1"/>
              <a:t>uni</a:t>
            </a:r>
            <a:r>
              <a:rPr lang="en-GB" dirty="0"/>
              <a:t> to do!</a:t>
            </a:r>
          </a:p>
          <a:p>
            <a:r>
              <a:rPr lang="en-GB" dirty="0"/>
              <a:t>Don’t feel embarrassed to ask a question. If you are unsure of something, there’s a chance someone else will be too, so you’ll be doing everyone a favour. We’re hear to learn together and to learn without constraint.</a:t>
            </a:r>
          </a:p>
          <a:p>
            <a:r>
              <a:rPr lang="en-GB" dirty="0"/>
              <a:t>If you have worries or concerns about anything just ask me – don’t suffer in silence there is no need</a:t>
            </a:r>
          </a:p>
          <a:p>
            <a:endParaRPr lang="en-GB" dirty="0"/>
          </a:p>
          <a:p>
            <a:r>
              <a:rPr lang="en-GB" dirty="0"/>
              <a:t>If I am not happy with a given situation I will tell you – equally if your not happy with something tell me, we are in this together!</a:t>
            </a:r>
          </a:p>
        </p:txBody>
      </p:sp>
    </p:spTree>
    <p:extLst>
      <p:ext uri="{BB962C8B-B14F-4D97-AF65-F5344CB8AC3E}">
        <p14:creationId xmlns:p14="http://schemas.microsoft.com/office/powerpoint/2010/main" val="3958405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AD31A-8BBE-E15C-D12D-645FF7127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CE497-8925-4F1D-47D6-C971C67F2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Attendance is now being monitored closely and it is essential that you attend sessions</a:t>
            </a:r>
          </a:p>
          <a:p>
            <a:endParaRPr lang="en-GB" dirty="0"/>
          </a:p>
          <a:p>
            <a:r>
              <a:rPr lang="en-GB" dirty="0"/>
              <a:t>If you cannot attend let me know the reason before hand</a:t>
            </a:r>
          </a:p>
          <a:p>
            <a:endParaRPr lang="en-GB" dirty="0"/>
          </a:p>
          <a:p>
            <a:r>
              <a:rPr lang="en-GB" dirty="0"/>
              <a:t>This is not a school it’s a University – what is the difference?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 will be tracking your Moodle usage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183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7601-0D86-0146-E799-55C1FDDBB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Writing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8A7D-4F9E-C44B-4555-E98AC686E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Essay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Particular structure and layout,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Formal, academic style,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Question to answer.</a:t>
            </a:r>
          </a:p>
        </p:txBody>
      </p:sp>
    </p:spTree>
    <p:extLst>
      <p:ext uri="{BB962C8B-B14F-4D97-AF65-F5344CB8AC3E}">
        <p14:creationId xmlns:p14="http://schemas.microsoft.com/office/powerpoint/2010/main" val="4227260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8FB96-66C2-A5B7-2857-B5737E820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B62E4-9D6B-1081-F65C-1D8F38CC6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Title or Question</a:t>
            </a:r>
          </a:p>
          <a:p>
            <a:endParaRPr lang="en-GB" dirty="0"/>
          </a:p>
          <a:p>
            <a:r>
              <a:rPr lang="en-GB" dirty="0"/>
              <a:t>Introduction</a:t>
            </a:r>
          </a:p>
          <a:p>
            <a:endParaRPr lang="en-GB" dirty="0"/>
          </a:p>
          <a:p>
            <a:r>
              <a:rPr lang="en-GB" dirty="0"/>
              <a:t>Main Body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3191592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7A5DE-88AF-6BE8-79F3-C873E86D2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Subject Matter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45E18-384C-5F41-E7F1-A71BE84A6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What do you already know about the subject matter?</a:t>
            </a:r>
          </a:p>
          <a:p>
            <a:endParaRPr lang="en-GB" sz="2400" dirty="0"/>
          </a:p>
          <a:p>
            <a:r>
              <a:rPr lang="en-GB" sz="2400" dirty="0"/>
              <a:t>What do you need to find out?</a:t>
            </a:r>
          </a:p>
          <a:p>
            <a:endParaRPr lang="en-GB" sz="2400" dirty="0"/>
          </a:p>
          <a:p>
            <a:r>
              <a:rPr lang="en-GB" sz="2400" dirty="0"/>
              <a:t>Where will you find the information you need?</a:t>
            </a:r>
          </a:p>
        </p:txBody>
      </p:sp>
    </p:spTree>
    <p:extLst>
      <p:ext uri="{BB962C8B-B14F-4D97-AF65-F5344CB8AC3E}">
        <p14:creationId xmlns:p14="http://schemas.microsoft.com/office/powerpoint/2010/main" val="3173314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CBE0-23B6-C6EE-E249-D567DF4D9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AE2E1-D50C-B86F-6B72-800BD9E3D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What does the reader already know about the subject area?</a:t>
            </a:r>
          </a:p>
          <a:p>
            <a:pPr marL="109728" indent="0">
              <a:buNone/>
            </a:pPr>
            <a:endParaRPr lang="en-GB" sz="3200" dirty="0"/>
          </a:p>
          <a:p>
            <a:pPr lvl="1"/>
            <a:r>
              <a:rPr lang="en-GB" sz="3200" dirty="0"/>
              <a:t>Little or no knowledge?</a:t>
            </a:r>
          </a:p>
          <a:p>
            <a:pPr lvl="1"/>
            <a:r>
              <a:rPr lang="en-GB" sz="3200" dirty="0"/>
              <a:t>Extremely knowledgeable?</a:t>
            </a:r>
          </a:p>
          <a:p>
            <a:pPr lvl="1"/>
            <a:r>
              <a:rPr lang="en-GB" sz="3200" dirty="0"/>
              <a:t>Somewhere in between?</a:t>
            </a:r>
          </a:p>
          <a:p>
            <a:endParaRPr lang="en-GB" sz="3200" dirty="0"/>
          </a:p>
          <a:p>
            <a:r>
              <a:rPr lang="en-GB" sz="3200" dirty="0"/>
              <a:t>This will affect the terminology adopted in your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043631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D06F2-A44B-2A0D-736E-0A05D3E3E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9574-9743-1B1F-6DFC-EFB6827530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Make ‘terms of reference’ clear</a:t>
            </a:r>
          </a:p>
          <a:p>
            <a:endParaRPr lang="en-GB" dirty="0"/>
          </a:p>
          <a:p>
            <a:r>
              <a:rPr lang="en-GB" dirty="0"/>
              <a:t>Detail the topic to be covered</a:t>
            </a:r>
          </a:p>
          <a:p>
            <a:endParaRPr lang="en-GB" dirty="0"/>
          </a:p>
          <a:p>
            <a:r>
              <a:rPr lang="en-GB" dirty="0"/>
              <a:t>Include aim and objectives</a:t>
            </a:r>
          </a:p>
          <a:p>
            <a:endParaRPr lang="en-GB" dirty="0"/>
          </a:p>
          <a:p>
            <a:r>
              <a:rPr lang="en-GB" dirty="0"/>
              <a:t>‘Set the Scene’</a:t>
            </a:r>
          </a:p>
          <a:p>
            <a:endParaRPr lang="en-GB" dirty="0"/>
          </a:p>
          <a:p>
            <a:r>
              <a:rPr lang="en-GB" dirty="0"/>
              <a:t>Keep it </a:t>
            </a:r>
            <a:br>
              <a:rPr lang="en-GB" dirty="0"/>
            </a:br>
            <a:r>
              <a:rPr lang="en-GB" dirty="0"/>
              <a:t>RELEVANT, FACTUAL AND BRIEF.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213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D9A21-D38F-3BF7-877C-CDA16F8C0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47842-9725-222D-06C8-A56FFCA9E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Findings/Analysis</a:t>
            </a:r>
          </a:p>
          <a:p>
            <a:endParaRPr lang="en-GB" dirty="0"/>
          </a:p>
          <a:p>
            <a:r>
              <a:rPr lang="en-GB" dirty="0"/>
              <a:t>Develop your ideas</a:t>
            </a:r>
          </a:p>
          <a:p>
            <a:endParaRPr lang="en-GB" dirty="0"/>
          </a:p>
          <a:p>
            <a:r>
              <a:rPr lang="en-GB" dirty="0"/>
              <a:t>Well structured and follow a logical sequence</a:t>
            </a:r>
          </a:p>
        </p:txBody>
      </p:sp>
    </p:spTree>
    <p:extLst>
      <p:ext uri="{BB962C8B-B14F-4D97-AF65-F5344CB8AC3E}">
        <p14:creationId xmlns:p14="http://schemas.microsoft.com/office/powerpoint/2010/main" val="1591709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E5827-E91D-91E1-DE8C-7AF8FE397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18D61-1324-C348-6721-870436248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457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45B3A-C72F-FAC4-F11E-88F79A6F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AFF9D-4AB9-5998-A04D-841CF3C9C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Drawn from the analysis</a:t>
            </a:r>
          </a:p>
          <a:p>
            <a:endParaRPr lang="en-GB" dirty="0"/>
          </a:p>
          <a:p>
            <a:r>
              <a:rPr lang="en-GB" dirty="0"/>
              <a:t>Clear and concise</a:t>
            </a:r>
          </a:p>
          <a:p>
            <a:endParaRPr lang="en-GB" dirty="0"/>
          </a:p>
          <a:p>
            <a:r>
              <a:rPr lang="en-GB" dirty="0"/>
              <a:t>NO NEW INFORMATION</a:t>
            </a:r>
          </a:p>
          <a:p>
            <a:endParaRPr lang="en-GB" dirty="0"/>
          </a:p>
          <a:p>
            <a:r>
              <a:rPr lang="en-GB" dirty="0"/>
              <a:t>What have you deduced about the situation</a:t>
            </a:r>
          </a:p>
        </p:txBody>
      </p:sp>
    </p:spTree>
    <p:extLst>
      <p:ext uri="{BB962C8B-B14F-4D97-AF65-F5344CB8AC3E}">
        <p14:creationId xmlns:p14="http://schemas.microsoft.com/office/powerpoint/2010/main" val="20040677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4F387-087E-3909-E853-442B816C6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Write in the third person.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713F5-891C-E6CB-494F-475B3FAFA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For example, rather than </a:t>
            </a:r>
            <a:r>
              <a:rPr lang="en-GB" sz="2400" i="1" dirty="0"/>
              <a:t>‘ I found…’</a:t>
            </a:r>
            <a:r>
              <a:rPr lang="en-GB" sz="2400" dirty="0"/>
              <a:t> you should say something like </a:t>
            </a:r>
            <a:r>
              <a:rPr lang="en-GB" sz="2400" i="1" dirty="0"/>
              <a:t>‘</a:t>
            </a:r>
            <a:r>
              <a:rPr lang="en-GB" sz="2400" dirty="0"/>
              <a:t>It was evident…’.</a:t>
            </a:r>
          </a:p>
          <a:p>
            <a:r>
              <a:rPr lang="en-GB" sz="2400" dirty="0"/>
              <a:t>‘</a:t>
            </a:r>
            <a:r>
              <a:rPr lang="en-GB" sz="2400" i="1" dirty="0"/>
              <a:t>I believe that</a:t>
            </a:r>
            <a:r>
              <a:rPr lang="en-GB" sz="2400" dirty="0"/>
              <a:t>...’ – ‘It is believed to be the case that...’</a:t>
            </a:r>
          </a:p>
          <a:p>
            <a:r>
              <a:rPr lang="en-GB" sz="2400" dirty="0"/>
              <a:t>‘</a:t>
            </a:r>
            <a:r>
              <a:rPr lang="en-GB" sz="2400" i="1" dirty="0"/>
              <a:t>I think this is the right course to take</a:t>
            </a:r>
            <a:r>
              <a:rPr lang="en-GB" sz="2400" dirty="0"/>
              <a:t>’ – ‘This appears to be the right course to take’</a:t>
            </a:r>
          </a:p>
          <a:p>
            <a:r>
              <a:rPr lang="en-GB" sz="2400" dirty="0"/>
              <a:t>‘</a:t>
            </a:r>
            <a:r>
              <a:rPr lang="en-GB" sz="2400" i="1" dirty="0"/>
              <a:t>To me, this argument is weak</a:t>
            </a:r>
            <a:r>
              <a:rPr lang="en-GB" sz="24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400" dirty="0"/>
          </a:p>
          <a:p>
            <a:r>
              <a:rPr lang="en-GB" sz="2400" b="1" dirty="0"/>
              <a:t>Don’t use the first person ( I, We, Us)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5589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39CF4-A1B4-B09D-67EA-58D2FF4E7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5C152-A65B-DB93-BE26-6528B56F9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Harvard Style Referencing</a:t>
            </a:r>
          </a:p>
          <a:p>
            <a:pPr lvl="1"/>
            <a:r>
              <a:rPr lang="en-GB" dirty="0"/>
              <a:t>Makes it clear that you are not trying to pretend the work is yours – plagiarism </a:t>
            </a:r>
          </a:p>
          <a:p>
            <a:pPr lvl="1"/>
            <a:r>
              <a:rPr lang="en-GB" dirty="0"/>
              <a:t>Courtesy to the person whose ideas you have used or referred to</a:t>
            </a:r>
          </a:p>
          <a:p>
            <a:pPr lvl="1"/>
            <a:r>
              <a:rPr lang="en-GB" dirty="0"/>
              <a:t>Helps the reader find the original text</a:t>
            </a:r>
          </a:p>
          <a:p>
            <a:pPr lvl="1"/>
            <a:r>
              <a:rPr lang="en-GB" dirty="0"/>
              <a:t>Helps you to find the original text again</a:t>
            </a:r>
          </a:p>
          <a:p>
            <a:pPr lvl="1"/>
            <a:r>
              <a:rPr lang="en-GB" dirty="0"/>
              <a:t>Correct referencing suggests you have been thorough in checking your facts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803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8717F-32DB-76E9-B140-D933982BC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A7FAF-6A9B-A2D5-4E2B-96BCCEBB3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The Harvard system is a type of author-date style information within your assignment – you are showing where that information came from.  </a:t>
            </a:r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At the end of the essay/report is an alphabetical list of references – this informs the reader of the details of your source including </a:t>
            </a:r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>
              <a:buNone/>
            </a:pPr>
            <a:r>
              <a:rPr lang="en-GB" altLang="en-US" dirty="0"/>
              <a:t>	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9025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BB29E-C121-F1FF-49F2-ED5866F2A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dirty="0"/>
              <a:t>Collecting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3EBBC-4D28-EDFC-6998-462E2F81A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latin typeface="Arial" panose="020B0604020202020204" pitchFamily="34" charset="0"/>
              </a:rPr>
              <a:t>Learn to keep a record of all the sources you use as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latin typeface="Arial" panose="020B0604020202020204" pitchFamily="34" charset="0"/>
              </a:rPr>
              <a:t>you go along.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latin typeface="Arial" panose="020B0604020202020204" pitchFamily="34" charset="0"/>
              </a:rPr>
              <a:t>How you do this will depends on YOU!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latin typeface="Arial" panose="020B0604020202020204" pitchFamily="34" charset="0"/>
              </a:rPr>
              <a:t>Make physical lists, record on the library system, take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latin typeface="Arial" panose="020B0604020202020204" pitchFamily="34" charset="0"/>
              </a:rPr>
              <a:t>Photos of the information.  </a:t>
            </a:r>
          </a:p>
        </p:txBody>
      </p:sp>
      <p:pic>
        <p:nvPicPr>
          <p:cNvPr id="4" name="Picture 8" descr="MPj03877780000[1]">
            <a:extLst>
              <a:ext uri="{FF2B5EF4-FFF2-40B4-BE49-F238E27FC236}">
                <a16:creationId xmlns:a16="http://schemas.microsoft.com/office/drawing/2014/main" id="{C4D3E064-D9D2-44C9-54A7-90D61F9E8F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77" r="12770" b="1"/>
          <a:stretch/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61620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0702C-3B0E-E9BE-67AC-261E19727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CECF6-B7D6-AB22-2ABD-2BFFA9ED9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Good research is the foundation to build your academic assignment on</a:t>
            </a:r>
          </a:p>
          <a:p>
            <a:r>
              <a:rPr lang="en-GB" sz="2400" dirty="0"/>
              <a:t>Reliable sources means a level of trust in the information/data</a:t>
            </a:r>
          </a:p>
          <a:p>
            <a:r>
              <a:rPr lang="en-GB" sz="2400" dirty="0"/>
              <a:t>A lot of students struggle with finding reliable sources for research when they are trying to finish an essay or paper.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9111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51087-791F-FF97-2845-10B2948F3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0210B-B608-A7DE-DAD7-BE6F33301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895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E951D-5D72-162F-E663-0FADB0667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Evidence Based Policing</a:t>
            </a:r>
          </a:p>
        </p:txBody>
      </p:sp>
    </p:spTree>
    <p:extLst>
      <p:ext uri="{BB962C8B-B14F-4D97-AF65-F5344CB8AC3E}">
        <p14:creationId xmlns:p14="http://schemas.microsoft.com/office/powerpoint/2010/main" val="2228297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226A-79CA-2110-F3E6-AD8751DD2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included in this module?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97A9D-4DC4-471B-3865-C47E267D1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explain the concept of Evidence Based Policing (EBP)</a:t>
            </a:r>
          </a:p>
          <a:p>
            <a:r>
              <a:rPr lang="en-GB" dirty="0"/>
              <a:t>Understand the limitations </a:t>
            </a:r>
          </a:p>
          <a:p>
            <a:r>
              <a:rPr lang="en-GB" dirty="0"/>
              <a:t>Evaluate the application of EBP</a:t>
            </a:r>
          </a:p>
          <a:p>
            <a:r>
              <a:rPr lang="en-GB" dirty="0"/>
              <a:t>Learn how to review/evaluate EBP</a:t>
            </a:r>
          </a:p>
          <a:p>
            <a:r>
              <a:rPr lang="en-GB" dirty="0"/>
              <a:t>Identify sources for EBP</a:t>
            </a:r>
          </a:p>
          <a:p>
            <a:r>
              <a:rPr lang="en-GB" dirty="0"/>
              <a:t>Examine what happens on the ground</a:t>
            </a:r>
          </a:p>
          <a:p>
            <a:r>
              <a:rPr lang="en-GB" dirty="0"/>
              <a:t>Look at ‘what’s the problem – what’s the solution’</a:t>
            </a:r>
          </a:p>
          <a:p>
            <a:r>
              <a:rPr lang="en-GB" dirty="0"/>
              <a:t>Problem solving techniques</a:t>
            </a:r>
          </a:p>
          <a:p>
            <a:r>
              <a:rPr lang="en-GB" dirty="0"/>
              <a:t>Intervention and resolution models</a:t>
            </a:r>
          </a:p>
        </p:txBody>
      </p:sp>
    </p:spTree>
    <p:extLst>
      <p:ext uri="{BB962C8B-B14F-4D97-AF65-F5344CB8AC3E}">
        <p14:creationId xmlns:p14="http://schemas.microsoft.com/office/powerpoint/2010/main" val="28796520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39AA0-709B-24BE-6D14-0B3B82308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objective of Evidence Based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DF4ED-7AD7-65A7-3771-660C52240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Understand the Meaning of the term Evidence Based Policing (EBP)</a:t>
            </a:r>
          </a:p>
          <a:p>
            <a:r>
              <a:rPr lang="en-GB" b="1" dirty="0"/>
              <a:t>To gain an understanding of how EBP can improve ‘policing’ and ‘public safety’, and how it can serve to reduce crime, harm and disorder.</a:t>
            </a:r>
          </a:p>
          <a:p>
            <a:r>
              <a:rPr lang="en-GB" b="1" dirty="0"/>
              <a:t>To evaluate the effectiveness of EBP in comparison with other models of policing. </a:t>
            </a:r>
          </a:p>
        </p:txBody>
      </p:sp>
    </p:spTree>
    <p:extLst>
      <p:ext uri="{BB962C8B-B14F-4D97-AF65-F5344CB8AC3E}">
        <p14:creationId xmlns:p14="http://schemas.microsoft.com/office/powerpoint/2010/main" val="31739369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1CD1C-D8D8-F46B-393D-836969452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63514-C7EA-47C3-9A50-D8A63F7F5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down a short description of what the following terms mean to you</a:t>
            </a:r>
          </a:p>
          <a:p>
            <a:pPr lvl="1"/>
            <a:r>
              <a:rPr lang="en-GB" dirty="0"/>
              <a:t>Evidence Based Policing</a:t>
            </a:r>
          </a:p>
          <a:p>
            <a:pPr lvl="1"/>
            <a:r>
              <a:rPr lang="en-GB" dirty="0"/>
              <a:t>Police</a:t>
            </a:r>
          </a:p>
          <a:p>
            <a:pPr lvl="1"/>
            <a:r>
              <a:rPr lang="en-GB" dirty="0"/>
              <a:t>Deterrence</a:t>
            </a:r>
          </a:p>
          <a:p>
            <a:pPr lvl="1"/>
            <a:r>
              <a:rPr lang="en-GB" dirty="0"/>
              <a:t>Surveillance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Discuss with the people around you. Are there any differences in your opinions or view points?</a:t>
            </a:r>
          </a:p>
        </p:txBody>
      </p:sp>
    </p:spTree>
    <p:extLst>
      <p:ext uri="{BB962C8B-B14F-4D97-AF65-F5344CB8AC3E}">
        <p14:creationId xmlns:p14="http://schemas.microsoft.com/office/powerpoint/2010/main" val="3545752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7D2C6-D22F-448A-67B0-682A9A578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Film on EBP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E43E3-A0C4-041B-C600-859CB4D61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https://youtu.be/b3moz8oTejQ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8304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436C0-8D7D-AC16-446E-908766243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60DD7-CF47-E745-ED6E-3A5A431BA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About todays work?</a:t>
            </a:r>
          </a:p>
          <a:p>
            <a:endParaRPr lang="en-GB" dirty="0"/>
          </a:p>
          <a:p>
            <a:r>
              <a:rPr lang="en-GB" dirty="0"/>
              <a:t>About the Assessment?</a:t>
            </a:r>
          </a:p>
          <a:p>
            <a:endParaRPr lang="en-GB" dirty="0"/>
          </a:p>
          <a:p>
            <a:r>
              <a:rPr lang="en-GB" dirty="0"/>
              <a:t>About anything else?</a:t>
            </a:r>
          </a:p>
        </p:txBody>
      </p:sp>
    </p:spTree>
    <p:extLst>
      <p:ext uri="{BB962C8B-B14F-4D97-AF65-F5344CB8AC3E}">
        <p14:creationId xmlns:p14="http://schemas.microsoft.com/office/powerpoint/2010/main" val="16197844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6105D-BEB6-E3D2-D1AE-519B5F58F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Completed!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C9B63-FFD1-5716-9136-94835797E8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you for listening!</a:t>
            </a:r>
          </a:p>
          <a:p>
            <a:endParaRPr lang="en-GB" dirty="0"/>
          </a:p>
          <a:p>
            <a:r>
              <a:rPr lang="en-GB" dirty="0"/>
              <a:t>See you next week!</a:t>
            </a:r>
          </a:p>
        </p:txBody>
      </p:sp>
      <p:pic>
        <p:nvPicPr>
          <p:cNvPr id="1026" name="Picture 2" descr="Well-done GIFs - Get the best GIF on GIPHY">
            <a:extLst>
              <a:ext uri="{FF2B5EF4-FFF2-40B4-BE49-F238E27FC236}">
                <a16:creationId xmlns:a16="http://schemas.microsoft.com/office/drawing/2014/main" id="{A47964E7-D57A-D0F5-D2BB-2607B4A2C0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762" y="1837267"/>
            <a:ext cx="3562350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256216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1264</Words>
  <Application>Microsoft Office PowerPoint</Application>
  <PresentationFormat>Widescreen</PresentationFormat>
  <Paragraphs>184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Century Gothic</vt:lpstr>
      <vt:lpstr>Wingdings</vt:lpstr>
      <vt:lpstr>Wingdings 3</vt:lpstr>
      <vt:lpstr>ShapesVTI</vt:lpstr>
      <vt:lpstr>Evidence Based Policing</vt:lpstr>
      <vt:lpstr>PowerPoint Presentation</vt:lpstr>
      <vt:lpstr>General Information</vt:lpstr>
      <vt:lpstr>General Information</vt:lpstr>
      <vt:lpstr>General Information</vt:lpstr>
      <vt:lpstr>My availability</vt:lpstr>
      <vt:lpstr>Attendance</vt:lpstr>
      <vt:lpstr>Academic Writing Skills</vt:lpstr>
      <vt:lpstr>Essay Structure</vt:lpstr>
      <vt:lpstr>The Subject Matter</vt:lpstr>
      <vt:lpstr>The Reader</vt:lpstr>
      <vt:lpstr>Introduction</vt:lpstr>
      <vt:lpstr>Main Body</vt:lpstr>
      <vt:lpstr>Main Body</vt:lpstr>
      <vt:lpstr>Conclusions</vt:lpstr>
      <vt:lpstr>Write in the third person. </vt:lpstr>
      <vt:lpstr>Referencing</vt:lpstr>
      <vt:lpstr>Harvard Referencing</vt:lpstr>
      <vt:lpstr>Collecting your references</vt:lpstr>
      <vt:lpstr>Reliable Sources</vt:lpstr>
      <vt:lpstr>Any Questions?</vt:lpstr>
      <vt:lpstr>Evidence Based Policing</vt:lpstr>
      <vt:lpstr>What is included in this module?</vt:lpstr>
      <vt:lpstr>What is the objective of Evidence Based Policing?</vt:lpstr>
      <vt:lpstr>Class Task</vt:lpstr>
      <vt:lpstr>Short Film on EBP</vt:lpstr>
      <vt:lpstr>Any questions?</vt:lpstr>
      <vt:lpstr>Introduction Completed!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Based Policing</dc:title>
  <dc:creator>Luke Roach</dc:creator>
  <cp:lastModifiedBy>Luke Roach</cp:lastModifiedBy>
  <cp:revision>1</cp:revision>
  <dcterms:created xsi:type="dcterms:W3CDTF">2023-01-30T09:45:46Z</dcterms:created>
  <dcterms:modified xsi:type="dcterms:W3CDTF">2023-01-30T10:53:04Z</dcterms:modified>
</cp:coreProperties>
</file>