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2" r:id="rId4"/>
  </p:sldMasterIdLst>
  <p:notesMasterIdLst>
    <p:notesMasterId r:id="rId19"/>
  </p:notesMasterIdLst>
  <p:sldIdLst>
    <p:sldId id="257" r:id="rId5"/>
    <p:sldId id="258" r:id="rId6"/>
    <p:sldId id="259" r:id="rId7"/>
    <p:sldId id="260" r:id="rId8"/>
    <p:sldId id="338" r:id="rId9"/>
    <p:sldId id="336" r:id="rId10"/>
    <p:sldId id="339" r:id="rId11"/>
    <p:sldId id="261" r:id="rId12"/>
    <p:sldId id="340" r:id="rId13"/>
    <p:sldId id="341" r:id="rId14"/>
    <p:sldId id="267" r:id="rId15"/>
    <p:sldId id="263" r:id="rId16"/>
    <p:sldId id="266" r:id="rId17"/>
    <p:sldId id="268"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2A62F1-CB38-40FC-8BE5-2C4ECC403943}" v="77" dt="2025-10-11T14:17:56.7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53058" autoAdjust="0"/>
  </p:normalViewPr>
  <p:slideViewPr>
    <p:cSldViewPr snapToGrid="0">
      <p:cViewPr varScale="1">
        <p:scale>
          <a:sx n="26" d="100"/>
          <a:sy n="26" d="100"/>
        </p:scale>
        <p:origin x="146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ra-Gabriela Rugina" userId="9a5e1425-5465-4f38-a3ad-7e8b771d0c3b" providerId="ADAL" clId="{6D47B688-08CE-4317-8738-2383252F3701}"/>
    <pc:docChg chg="undo redo custSel addSld delSld modSld">
      <pc:chgData name="Alexandra-Gabriela Rugina" userId="9a5e1425-5465-4f38-a3ad-7e8b771d0c3b" providerId="ADAL" clId="{6D47B688-08CE-4317-8738-2383252F3701}" dt="2025-10-11T14:17:10.115" v="685" actId="20577"/>
      <pc:docMkLst>
        <pc:docMk/>
      </pc:docMkLst>
      <pc:sldChg chg="modSp add mod">
        <pc:chgData name="Alexandra-Gabriela Rugina" userId="9a5e1425-5465-4f38-a3ad-7e8b771d0c3b" providerId="ADAL" clId="{6D47B688-08CE-4317-8738-2383252F3701}" dt="2025-10-11T13:31:18.337" v="661" actId="113"/>
        <pc:sldMkLst>
          <pc:docMk/>
          <pc:sldMk cId="0" sldId="257"/>
        </pc:sldMkLst>
        <pc:spChg chg="mod">
          <ac:chgData name="Alexandra-Gabriela Rugina" userId="9a5e1425-5465-4f38-a3ad-7e8b771d0c3b" providerId="ADAL" clId="{6D47B688-08CE-4317-8738-2383252F3701}" dt="2025-10-10T08:30:44.590" v="622"/>
          <ac:spMkLst>
            <pc:docMk/>
            <pc:sldMk cId="0" sldId="257"/>
            <ac:spMk id="2" creationId="{00000000-0000-0000-0000-000000000000}"/>
          </ac:spMkLst>
        </pc:spChg>
        <pc:spChg chg="mod">
          <ac:chgData name="Alexandra-Gabriela Rugina" userId="9a5e1425-5465-4f38-a3ad-7e8b771d0c3b" providerId="ADAL" clId="{6D47B688-08CE-4317-8738-2383252F3701}" dt="2025-10-10T08:30:44.590" v="622"/>
          <ac:spMkLst>
            <pc:docMk/>
            <pc:sldMk cId="0" sldId="257"/>
            <ac:spMk id="4" creationId="{00000000-0000-0000-0000-000000000000}"/>
          </ac:spMkLst>
        </pc:spChg>
        <pc:spChg chg="mod">
          <ac:chgData name="Alexandra-Gabriela Rugina" userId="9a5e1425-5465-4f38-a3ad-7e8b771d0c3b" providerId="ADAL" clId="{6D47B688-08CE-4317-8738-2383252F3701}" dt="2025-10-11T13:31:18.337" v="661" actId="113"/>
          <ac:spMkLst>
            <pc:docMk/>
            <pc:sldMk cId="0" sldId="257"/>
            <ac:spMk id="8" creationId="{00000000-0000-0000-0000-000000000000}"/>
          </ac:spMkLst>
        </pc:spChg>
      </pc:sldChg>
      <pc:sldChg chg="modSp add">
        <pc:chgData name="Alexandra-Gabriela Rugina" userId="9a5e1425-5465-4f38-a3ad-7e8b771d0c3b" providerId="ADAL" clId="{6D47B688-08CE-4317-8738-2383252F3701}" dt="2025-10-10T08:30:44.590" v="622"/>
        <pc:sldMkLst>
          <pc:docMk/>
          <pc:sldMk cId="0" sldId="258"/>
        </pc:sldMkLst>
        <pc:spChg chg="mod">
          <ac:chgData name="Alexandra-Gabriela Rugina" userId="9a5e1425-5465-4f38-a3ad-7e8b771d0c3b" providerId="ADAL" clId="{6D47B688-08CE-4317-8738-2383252F3701}" dt="2025-10-10T08:30:44.590" v="622"/>
          <ac:spMkLst>
            <pc:docMk/>
            <pc:sldMk cId="0" sldId="258"/>
            <ac:spMk id="2" creationId="{00000000-0000-0000-0000-000000000000}"/>
          </ac:spMkLst>
        </pc:spChg>
        <pc:spChg chg="mod">
          <ac:chgData name="Alexandra-Gabriela Rugina" userId="9a5e1425-5465-4f38-a3ad-7e8b771d0c3b" providerId="ADAL" clId="{6D47B688-08CE-4317-8738-2383252F3701}" dt="2025-10-10T08:30:44.590" v="622"/>
          <ac:spMkLst>
            <pc:docMk/>
            <pc:sldMk cId="0" sldId="258"/>
            <ac:spMk id="4" creationId="{00000000-0000-0000-0000-000000000000}"/>
          </ac:spMkLst>
        </pc:spChg>
      </pc:sldChg>
      <pc:sldChg chg="modSp add mod">
        <pc:chgData name="Alexandra-Gabriela Rugina" userId="9a5e1425-5465-4f38-a3ad-7e8b771d0c3b" providerId="ADAL" clId="{6D47B688-08CE-4317-8738-2383252F3701}" dt="2025-10-10T08:30:44.590" v="622"/>
        <pc:sldMkLst>
          <pc:docMk/>
          <pc:sldMk cId="0" sldId="259"/>
        </pc:sldMkLst>
        <pc:spChg chg="mod">
          <ac:chgData name="Alexandra-Gabriela Rugina" userId="9a5e1425-5465-4f38-a3ad-7e8b771d0c3b" providerId="ADAL" clId="{6D47B688-08CE-4317-8738-2383252F3701}" dt="2025-10-10T08:30:44.590" v="622"/>
          <ac:spMkLst>
            <pc:docMk/>
            <pc:sldMk cId="0" sldId="259"/>
            <ac:spMk id="2" creationId="{00000000-0000-0000-0000-000000000000}"/>
          </ac:spMkLst>
        </pc:spChg>
        <pc:spChg chg="mod">
          <ac:chgData name="Alexandra-Gabriela Rugina" userId="9a5e1425-5465-4f38-a3ad-7e8b771d0c3b" providerId="ADAL" clId="{6D47B688-08CE-4317-8738-2383252F3701}" dt="2025-10-10T08:30:44.590" v="622"/>
          <ac:spMkLst>
            <pc:docMk/>
            <pc:sldMk cId="0" sldId="259"/>
            <ac:spMk id="4" creationId="{00000000-0000-0000-0000-000000000000}"/>
          </ac:spMkLst>
        </pc:spChg>
        <pc:spChg chg="mod">
          <ac:chgData name="Alexandra-Gabriela Rugina" userId="9a5e1425-5465-4f38-a3ad-7e8b771d0c3b" providerId="ADAL" clId="{6D47B688-08CE-4317-8738-2383252F3701}" dt="2025-10-10T07:51:29.049" v="74" actId="20577"/>
          <ac:spMkLst>
            <pc:docMk/>
            <pc:sldMk cId="0" sldId="259"/>
            <ac:spMk id="9" creationId="{00000000-0000-0000-0000-000000000000}"/>
          </ac:spMkLst>
        </pc:spChg>
      </pc:sldChg>
      <pc:sldChg chg="modSp add modNotesTx">
        <pc:chgData name="Alexandra-Gabriela Rugina" userId="9a5e1425-5465-4f38-a3ad-7e8b771d0c3b" providerId="ADAL" clId="{6D47B688-08CE-4317-8738-2383252F3701}" dt="2025-10-11T14:17:10.115" v="685" actId="20577"/>
        <pc:sldMkLst>
          <pc:docMk/>
          <pc:sldMk cId="0" sldId="260"/>
        </pc:sldMkLst>
        <pc:spChg chg="mod">
          <ac:chgData name="Alexandra-Gabriela Rugina" userId="9a5e1425-5465-4f38-a3ad-7e8b771d0c3b" providerId="ADAL" clId="{6D47B688-08CE-4317-8738-2383252F3701}" dt="2025-10-10T08:30:44.590" v="622"/>
          <ac:spMkLst>
            <pc:docMk/>
            <pc:sldMk cId="0" sldId="260"/>
            <ac:spMk id="2" creationId="{00000000-0000-0000-0000-000000000000}"/>
          </ac:spMkLst>
        </pc:spChg>
        <pc:spChg chg="mod">
          <ac:chgData name="Alexandra-Gabriela Rugina" userId="9a5e1425-5465-4f38-a3ad-7e8b771d0c3b" providerId="ADAL" clId="{6D47B688-08CE-4317-8738-2383252F3701}" dt="2025-10-10T08:30:44.590" v="622"/>
          <ac:spMkLst>
            <pc:docMk/>
            <pc:sldMk cId="0" sldId="260"/>
            <ac:spMk id="4" creationId="{00000000-0000-0000-0000-000000000000}"/>
          </ac:spMkLst>
        </pc:spChg>
      </pc:sldChg>
      <pc:sldChg chg="addSp delSp modSp mod modNotesTx">
        <pc:chgData name="Alexandra-Gabriela Rugina" userId="9a5e1425-5465-4f38-a3ad-7e8b771d0c3b" providerId="ADAL" clId="{6D47B688-08CE-4317-8738-2383252F3701}" dt="2025-10-11T14:15:27.123" v="680" actId="20577"/>
        <pc:sldMkLst>
          <pc:docMk/>
          <pc:sldMk cId="764605052" sldId="261"/>
        </pc:sldMkLst>
        <pc:spChg chg="mod">
          <ac:chgData name="Alexandra-Gabriela Rugina" userId="9a5e1425-5465-4f38-a3ad-7e8b771d0c3b" providerId="ADAL" clId="{6D47B688-08CE-4317-8738-2383252F3701}" dt="2025-10-10T08:10:02.028" v="523" actId="255"/>
          <ac:spMkLst>
            <pc:docMk/>
            <pc:sldMk cId="764605052" sldId="261"/>
            <ac:spMk id="2" creationId="{68A8AF1C-86E0-7043-44A2-DA950ED42D52}"/>
          </ac:spMkLst>
        </pc:spChg>
        <pc:spChg chg="del mod">
          <ac:chgData name="Alexandra-Gabriela Rugina" userId="9a5e1425-5465-4f38-a3ad-7e8b771d0c3b" providerId="ADAL" clId="{6D47B688-08CE-4317-8738-2383252F3701}" dt="2025-10-10T08:10:14.165" v="525" actId="478"/>
          <ac:spMkLst>
            <pc:docMk/>
            <pc:sldMk cId="764605052" sldId="261"/>
            <ac:spMk id="3" creationId="{E04C29E1-0FF6-7114-4118-5B68E71110F6}"/>
          </ac:spMkLst>
        </pc:spChg>
        <pc:spChg chg="add del mod">
          <ac:chgData name="Alexandra-Gabriela Rugina" userId="9a5e1425-5465-4f38-a3ad-7e8b771d0c3b" providerId="ADAL" clId="{6D47B688-08CE-4317-8738-2383252F3701}" dt="2025-10-10T08:10:22.583" v="526" actId="21"/>
          <ac:spMkLst>
            <pc:docMk/>
            <pc:sldMk cId="764605052" sldId="261"/>
            <ac:spMk id="5" creationId="{1762430A-D330-171F-B3A0-0C7C87085E89}"/>
          </ac:spMkLst>
        </pc:spChg>
        <pc:graphicFrameChg chg="mod modGraphic">
          <ac:chgData name="Alexandra-Gabriela Rugina" userId="9a5e1425-5465-4f38-a3ad-7e8b771d0c3b" providerId="ADAL" clId="{6D47B688-08CE-4317-8738-2383252F3701}" dt="2025-10-10T08:29:59.375" v="616"/>
          <ac:graphicFrameMkLst>
            <pc:docMk/>
            <pc:sldMk cId="764605052" sldId="261"/>
            <ac:graphicFrameMk id="7" creationId="{108D2D3F-BBD3-F859-AF29-5BEF174F1637}"/>
          </ac:graphicFrameMkLst>
        </pc:graphicFrameChg>
      </pc:sldChg>
      <pc:sldChg chg="addSp delSp modSp mod setBg delDesignElem modNotesTx">
        <pc:chgData name="Alexandra-Gabriela Rugina" userId="9a5e1425-5465-4f38-a3ad-7e8b771d0c3b" providerId="ADAL" clId="{6D47B688-08CE-4317-8738-2383252F3701}" dt="2025-10-11T14:06:00.702" v="677" actId="20577"/>
        <pc:sldMkLst>
          <pc:docMk/>
          <pc:sldMk cId="2451324015" sldId="263"/>
        </pc:sldMkLst>
        <pc:spChg chg="mod">
          <ac:chgData name="Alexandra-Gabriela Rugina" userId="9a5e1425-5465-4f38-a3ad-7e8b771d0c3b" providerId="ADAL" clId="{6D47B688-08CE-4317-8738-2383252F3701}" dt="2025-10-10T08:31:00.757" v="624" actId="26606"/>
          <ac:spMkLst>
            <pc:docMk/>
            <pc:sldMk cId="2451324015" sldId="263"/>
            <ac:spMk id="2" creationId="{68A8AF1C-86E0-7043-44A2-DA950ED42D52}"/>
          </ac:spMkLst>
        </pc:spChg>
        <pc:spChg chg="del mod">
          <ac:chgData name="Alexandra-Gabriela Rugina" userId="9a5e1425-5465-4f38-a3ad-7e8b771d0c3b" providerId="ADAL" clId="{6D47B688-08CE-4317-8738-2383252F3701}" dt="2025-10-10T08:25:30.155" v="548"/>
          <ac:spMkLst>
            <pc:docMk/>
            <pc:sldMk cId="2451324015" sldId="263"/>
            <ac:spMk id="3" creationId="{E04C29E1-0FF6-7114-4118-5B68E71110F6}"/>
          </ac:spMkLst>
        </pc:spChg>
        <pc:spChg chg="add mod">
          <ac:chgData name="Alexandra-Gabriela Rugina" userId="9a5e1425-5465-4f38-a3ad-7e8b771d0c3b" providerId="ADAL" clId="{6D47B688-08CE-4317-8738-2383252F3701}" dt="2025-10-10T08:31:08.335" v="625" actId="1076"/>
          <ac:spMkLst>
            <pc:docMk/>
            <pc:sldMk cId="2451324015" sldId="263"/>
            <ac:spMk id="4" creationId="{FD4A32CD-0987-F7A0-4F7E-FA1224A8BCC8}"/>
          </ac:spMkLst>
        </pc:spChg>
        <pc:spChg chg="add">
          <ac:chgData name="Alexandra-Gabriela Rugina" userId="9a5e1425-5465-4f38-a3ad-7e8b771d0c3b" providerId="ADAL" clId="{6D47B688-08CE-4317-8738-2383252F3701}" dt="2025-10-10T08:31:00.757" v="624" actId="26606"/>
          <ac:spMkLst>
            <pc:docMk/>
            <pc:sldMk cId="2451324015" sldId="263"/>
            <ac:spMk id="6" creationId="{8E8DBDA3-652C-4F87-B53B-7F73AC8F4FF9}"/>
          </ac:spMkLst>
        </pc:spChg>
        <pc:spChg chg="add">
          <ac:chgData name="Alexandra-Gabriela Rugina" userId="9a5e1425-5465-4f38-a3ad-7e8b771d0c3b" providerId="ADAL" clId="{6D47B688-08CE-4317-8738-2383252F3701}" dt="2025-10-10T08:31:00.757" v="624" actId="26606"/>
          <ac:spMkLst>
            <pc:docMk/>
            <pc:sldMk cId="2451324015" sldId="263"/>
            <ac:spMk id="7" creationId="{42187232-3845-418F-A17C-C138F01D98AB}"/>
          </ac:spMkLst>
        </pc:spChg>
        <pc:spChg chg="add del">
          <ac:chgData name="Alexandra-Gabriela Rugina" userId="9a5e1425-5465-4f38-a3ad-7e8b771d0c3b" providerId="ADAL" clId="{6D47B688-08CE-4317-8738-2383252F3701}" dt="2025-10-10T08:30:02.897" v="620"/>
          <ac:spMkLst>
            <pc:docMk/>
            <pc:sldMk cId="2451324015" sldId="263"/>
            <ac:spMk id="9" creationId="{09588DA8-065E-4F6F-8EFD-43104AB2E0CF}"/>
          </ac:spMkLst>
        </pc:spChg>
        <pc:spChg chg="add del">
          <ac:chgData name="Alexandra-Gabriela Rugina" userId="9a5e1425-5465-4f38-a3ad-7e8b771d0c3b" providerId="ADAL" clId="{6D47B688-08CE-4317-8738-2383252F3701}" dt="2025-10-10T08:30:02.897" v="620"/>
          <ac:spMkLst>
            <pc:docMk/>
            <pc:sldMk cId="2451324015" sldId="263"/>
            <ac:spMk id="11" creationId="{C4285719-470E-454C-AF62-8323075F1F5B}"/>
          </ac:spMkLst>
        </pc:spChg>
        <pc:spChg chg="add del">
          <ac:chgData name="Alexandra-Gabriela Rugina" userId="9a5e1425-5465-4f38-a3ad-7e8b771d0c3b" providerId="ADAL" clId="{6D47B688-08CE-4317-8738-2383252F3701}" dt="2025-10-10T08:30:02.897" v="620"/>
          <ac:spMkLst>
            <pc:docMk/>
            <pc:sldMk cId="2451324015" sldId="263"/>
            <ac:spMk id="13" creationId="{CD9FE4EF-C4D8-49A0-B2FF-81D8DB7D8A24}"/>
          </ac:spMkLst>
        </pc:spChg>
        <pc:spChg chg="add del">
          <ac:chgData name="Alexandra-Gabriela Rugina" userId="9a5e1425-5465-4f38-a3ad-7e8b771d0c3b" providerId="ADAL" clId="{6D47B688-08CE-4317-8738-2383252F3701}" dt="2025-10-10T08:30:02.897" v="620"/>
          <ac:spMkLst>
            <pc:docMk/>
            <pc:sldMk cId="2451324015" sldId="263"/>
            <ac:spMk id="15" creationId="{4300840D-0A0B-4512-BACA-B439D5B9C57C}"/>
          </ac:spMkLst>
        </pc:spChg>
        <pc:spChg chg="add del">
          <ac:chgData name="Alexandra-Gabriela Rugina" userId="9a5e1425-5465-4f38-a3ad-7e8b771d0c3b" providerId="ADAL" clId="{6D47B688-08CE-4317-8738-2383252F3701}" dt="2025-10-10T08:30:02.897" v="620"/>
          <ac:spMkLst>
            <pc:docMk/>
            <pc:sldMk cId="2451324015" sldId="263"/>
            <ac:spMk id="17" creationId="{D2B78728-A580-49A7-84F9-6EF6F583ADE0}"/>
          </ac:spMkLst>
        </pc:spChg>
        <pc:spChg chg="add del">
          <ac:chgData name="Alexandra-Gabriela Rugina" userId="9a5e1425-5465-4f38-a3ad-7e8b771d0c3b" providerId="ADAL" clId="{6D47B688-08CE-4317-8738-2383252F3701}" dt="2025-10-10T08:30:02.897" v="620"/>
          <ac:spMkLst>
            <pc:docMk/>
            <pc:sldMk cId="2451324015" sldId="263"/>
            <ac:spMk id="19" creationId="{38FAA1A1-D861-433F-88FA-1E9D6FD31D11}"/>
          </ac:spMkLst>
        </pc:spChg>
        <pc:spChg chg="add del">
          <ac:chgData name="Alexandra-Gabriela Rugina" userId="9a5e1425-5465-4f38-a3ad-7e8b771d0c3b" providerId="ADAL" clId="{6D47B688-08CE-4317-8738-2383252F3701}" dt="2025-10-10T08:30:02.897" v="620"/>
          <ac:spMkLst>
            <pc:docMk/>
            <pc:sldMk cId="2451324015" sldId="263"/>
            <ac:spMk id="21" creationId="{8D71EDA1-87BF-4D5D-AB79-F346FD19278A}"/>
          </ac:spMkLst>
        </pc:spChg>
      </pc:sldChg>
      <pc:sldChg chg="del">
        <pc:chgData name="Alexandra-Gabriela Rugina" userId="9a5e1425-5465-4f38-a3ad-7e8b771d0c3b" providerId="ADAL" clId="{6D47B688-08CE-4317-8738-2383252F3701}" dt="2025-10-10T08:20:20.441" v="544" actId="47"/>
        <pc:sldMkLst>
          <pc:docMk/>
          <pc:sldMk cId="1037257886" sldId="265"/>
        </pc:sldMkLst>
      </pc:sldChg>
      <pc:sldChg chg="addSp delSp modSp mod setBg setClrOvrMap delDesignElem">
        <pc:chgData name="Alexandra-Gabriela Rugina" userId="9a5e1425-5465-4f38-a3ad-7e8b771d0c3b" providerId="ADAL" clId="{6D47B688-08CE-4317-8738-2383252F3701}" dt="2025-10-10T08:31:13.442" v="626" actId="26606"/>
        <pc:sldMkLst>
          <pc:docMk/>
          <pc:sldMk cId="3258301802" sldId="266"/>
        </pc:sldMkLst>
        <pc:spChg chg="mod">
          <ac:chgData name="Alexandra-Gabriela Rugina" userId="9a5e1425-5465-4f38-a3ad-7e8b771d0c3b" providerId="ADAL" clId="{6D47B688-08CE-4317-8738-2383252F3701}" dt="2025-10-10T08:31:13.442" v="626" actId="26606"/>
          <ac:spMkLst>
            <pc:docMk/>
            <pc:sldMk cId="3258301802" sldId="266"/>
            <ac:spMk id="2" creationId="{68A8AF1C-86E0-7043-44A2-DA950ED42D52}"/>
          </ac:spMkLst>
        </pc:spChg>
        <pc:spChg chg="mod">
          <ac:chgData name="Alexandra-Gabriela Rugina" userId="9a5e1425-5465-4f38-a3ad-7e8b771d0c3b" providerId="ADAL" clId="{6D47B688-08CE-4317-8738-2383252F3701}" dt="2025-10-10T08:31:13.442" v="626" actId="26606"/>
          <ac:spMkLst>
            <pc:docMk/>
            <pc:sldMk cId="3258301802" sldId="266"/>
            <ac:spMk id="3" creationId="{E04C29E1-0FF6-7114-4118-5B68E71110F6}"/>
          </ac:spMkLst>
        </pc:spChg>
        <pc:spChg chg="add">
          <ac:chgData name="Alexandra-Gabriela Rugina" userId="9a5e1425-5465-4f38-a3ad-7e8b771d0c3b" providerId="ADAL" clId="{6D47B688-08CE-4317-8738-2383252F3701}" dt="2025-10-10T08:31:13.442" v="626" actId="26606"/>
          <ac:spMkLst>
            <pc:docMk/>
            <pc:sldMk cId="3258301802" sldId="266"/>
            <ac:spMk id="5" creationId="{12ABE273-A57A-4523-99C5-F4D7F4511094}"/>
          </ac:spMkLst>
        </pc:spChg>
        <pc:spChg chg="add">
          <ac:chgData name="Alexandra-Gabriela Rugina" userId="9a5e1425-5465-4f38-a3ad-7e8b771d0c3b" providerId="ADAL" clId="{6D47B688-08CE-4317-8738-2383252F3701}" dt="2025-10-10T08:31:13.442" v="626" actId="26606"/>
          <ac:spMkLst>
            <pc:docMk/>
            <pc:sldMk cId="3258301802" sldId="266"/>
            <ac:spMk id="6" creationId="{21A15CF5-392D-404A-8095-DD2085F2FBA3}"/>
          </ac:spMkLst>
        </pc:spChg>
        <pc:spChg chg="add del">
          <ac:chgData name="Alexandra-Gabriela Rugina" userId="9a5e1425-5465-4f38-a3ad-7e8b771d0c3b" providerId="ADAL" clId="{6D47B688-08CE-4317-8738-2383252F3701}" dt="2025-10-10T08:30:02.897" v="620"/>
          <ac:spMkLst>
            <pc:docMk/>
            <pc:sldMk cId="3258301802" sldId="266"/>
            <ac:spMk id="8" creationId="{DEE2AD96-B495-4E06-9291-B71706F728CB}"/>
          </ac:spMkLst>
        </pc:spChg>
        <pc:spChg chg="add del">
          <ac:chgData name="Alexandra-Gabriela Rugina" userId="9a5e1425-5465-4f38-a3ad-7e8b771d0c3b" providerId="ADAL" clId="{6D47B688-08CE-4317-8738-2383252F3701}" dt="2025-10-10T08:30:02.897" v="620"/>
          <ac:spMkLst>
            <pc:docMk/>
            <pc:sldMk cId="3258301802" sldId="266"/>
            <ac:spMk id="10" creationId="{53CF6D67-C5A8-4ADD-9E8E-1E38CA1D3166}"/>
          </ac:spMkLst>
        </pc:spChg>
        <pc:spChg chg="add del">
          <ac:chgData name="Alexandra-Gabriela Rugina" userId="9a5e1425-5465-4f38-a3ad-7e8b771d0c3b" providerId="ADAL" clId="{6D47B688-08CE-4317-8738-2383252F3701}" dt="2025-10-10T08:30:02.897" v="620"/>
          <ac:spMkLst>
            <pc:docMk/>
            <pc:sldMk cId="3258301802" sldId="266"/>
            <ac:spMk id="12" creationId="{86909FA0-B515-4681-B7A8-FA281D133B94}"/>
          </ac:spMkLst>
        </pc:spChg>
        <pc:spChg chg="add del">
          <ac:chgData name="Alexandra-Gabriela Rugina" userId="9a5e1425-5465-4f38-a3ad-7e8b771d0c3b" providerId="ADAL" clId="{6D47B688-08CE-4317-8738-2383252F3701}" dt="2025-10-10T08:30:02.897" v="620"/>
          <ac:spMkLst>
            <pc:docMk/>
            <pc:sldMk cId="3258301802" sldId="266"/>
            <ac:spMk id="14" creationId="{21C9FE86-FCC3-4A31-AA1C-C882262B7FE7}"/>
          </ac:spMkLst>
        </pc:spChg>
        <pc:spChg chg="add del">
          <ac:chgData name="Alexandra-Gabriela Rugina" userId="9a5e1425-5465-4f38-a3ad-7e8b771d0c3b" providerId="ADAL" clId="{6D47B688-08CE-4317-8738-2383252F3701}" dt="2025-10-10T08:30:02.897" v="620"/>
          <ac:spMkLst>
            <pc:docMk/>
            <pc:sldMk cId="3258301802" sldId="266"/>
            <ac:spMk id="16" creationId="{7D96243B-ECED-4B71-8E06-AE9A285EAD20}"/>
          </ac:spMkLst>
        </pc:spChg>
        <pc:spChg chg="add del">
          <ac:chgData name="Alexandra-Gabriela Rugina" userId="9a5e1425-5465-4f38-a3ad-7e8b771d0c3b" providerId="ADAL" clId="{6D47B688-08CE-4317-8738-2383252F3701}" dt="2025-10-10T08:30:02.897" v="620"/>
          <ac:spMkLst>
            <pc:docMk/>
            <pc:sldMk cId="3258301802" sldId="266"/>
            <ac:spMk id="18" creationId="{A09989E4-EFDC-4A90-A633-E0525FB4139E}"/>
          </ac:spMkLst>
        </pc:spChg>
        <pc:cxnChg chg="add">
          <ac:chgData name="Alexandra-Gabriela Rugina" userId="9a5e1425-5465-4f38-a3ad-7e8b771d0c3b" providerId="ADAL" clId="{6D47B688-08CE-4317-8738-2383252F3701}" dt="2025-10-10T08:31:13.442" v="626" actId="26606"/>
          <ac:cxnSpMkLst>
            <pc:docMk/>
            <pc:sldMk cId="3258301802" sldId="266"/>
            <ac:cxnSpMk id="7" creationId="{3D0F74E7-7AA9-4171-BCD1-C325B7632D04}"/>
          </ac:cxnSpMkLst>
        </pc:cxnChg>
      </pc:sldChg>
      <pc:sldChg chg="modSp add">
        <pc:chgData name="Alexandra-Gabriela Rugina" userId="9a5e1425-5465-4f38-a3ad-7e8b771d0c3b" providerId="ADAL" clId="{6D47B688-08CE-4317-8738-2383252F3701}" dt="2025-10-10T08:30:44.590" v="622"/>
        <pc:sldMkLst>
          <pc:docMk/>
          <pc:sldMk cId="0" sldId="267"/>
        </pc:sldMkLst>
        <pc:spChg chg="mod">
          <ac:chgData name="Alexandra-Gabriela Rugina" userId="9a5e1425-5465-4f38-a3ad-7e8b771d0c3b" providerId="ADAL" clId="{6D47B688-08CE-4317-8738-2383252F3701}" dt="2025-10-10T08:30:44.590" v="622"/>
          <ac:spMkLst>
            <pc:docMk/>
            <pc:sldMk cId="0" sldId="267"/>
            <ac:spMk id="2" creationId="{00000000-0000-0000-0000-000000000000}"/>
          </ac:spMkLst>
        </pc:spChg>
        <pc:spChg chg="mod">
          <ac:chgData name="Alexandra-Gabriela Rugina" userId="9a5e1425-5465-4f38-a3ad-7e8b771d0c3b" providerId="ADAL" clId="{6D47B688-08CE-4317-8738-2383252F3701}" dt="2025-10-10T08:30:44.590" v="622"/>
          <ac:spMkLst>
            <pc:docMk/>
            <pc:sldMk cId="0" sldId="267"/>
            <ac:spMk id="4" creationId="{00000000-0000-0000-0000-000000000000}"/>
          </ac:spMkLst>
        </pc:spChg>
      </pc:sldChg>
      <pc:sldChg chg="addSp delSp modSp mod setBg delDesignElem">
        <pc:chgData name="Alexandra-Gabriela Rugina" userId="9a5e1425-5465-4f38-a3ad-7e8b771d0c3b" providerId="ADAL" clId="{6D47B688-08CE-4317-8738-2383252F3701}" dt="2025-10-10T08:31:41.370" v="633" actId="1076"/>
        <pc:sldMkLst>
          <pc:docMk/>
          <pc:sldMk cId="3206334785" sldId="268"/>
        </pc:sldMkLst>
        <pc:spChg chg="mod ord">
          <ac:chgData name="Alexandra-Gabriela Rugina" userId="9a5e1425-5465-4f38-a3ad-7e8b771d0c3b" providerId="ADAL" clId="{6D47B688-08CE-4317-8738-2383252F3701}" dt="2025-10-10T08:31:28.467" v="631" actId="26606"/>
          <ac:spMkLst>
            <pc:docMk/>
            <pc:sldMk cId="3206334785" sldId="268"/>
            <ac:spMk id="3" creationId="{AB6873B1-82D2-71A9-F5A9-13A8B7E33DE2}"/>
          </ac:spMkLst>
        </pc:spChg>
        <pc:spChg chg="add del">
          <ac:chgData name="Alexandra-Gabriela Rugina" userId="9a5e1425-5465-4f38-a3ad-7e8b771d0c3b" providerId="ADAL" clId="{6D47B688-08CE-4317-8738-2383252F3701}" dt="2025-10-10T08:28:35.586" v="601" actId="26606"/>
          <ac:spMkLst>
            <pc:docMk/>
            <pc:sldMk cId="3206334785" sldId="268"/>
            <ac:spMk id="1031" creationId="{C3896A03-3945-419A-B66B-4EE266EDD152}"/>
          </ac:spMkLst>
        </pc:spChg>
        <pc:spChg chg="add del">
          <ac:chgData name="Alexandra-Gabriela Rugina" userId="9a5e1425-5465-4f38-a3ad-7e8b771d0c3b" providerId="ADAL" clId="{6D47B688-08CE-4317-8738-2383252F3701}" dt="2025-10-10T08:28:35.586" v="601" actId="26606"/>
          <ac:spMkLst>
            <pc:docMk/>
            <pc:sldMk cId="3206334785" sldId="268"/>
            <ac:spMk id="1033" creationId="{B34F5AD2-EDBD-4BBD-A55C-EAFFD0C7097A}"/>
          </ac:spMkLst>
        </pc:spChg>
        <pc:spChg chg="add del">
          <ac:chgData name="Alexandra-Gabriela Rugina" userId="9a5e1425-5465-4f38-a3ad-7e8b771d0c3b" providerId="ADAL" clId="{6D47B688-08CE-4317-8738-2383252F3701}" dt="2025-10-10T08:28:35.586" v="601" actId="26606"/>
          <ac:spMkLst>
            <pc:docMk/>
            <pc:sldMk cId="3206334785" sldId="268"/>
            <ac:spMk id="1035" creationId="{450D3AD2-FA80-415F-A9CE-54D884561CD7}"/>
          </ac:spMkLst>
        </pc:spChg>
        <pc:spChg chg="add del">
          <ac:chgData name="Alexandra-Gabriela Rugina" userId="9a5e1425-5465-4f38-a3ad-7e8b771d0c3b" providerId="ADAL" clId="{6D47B688-08CE-4317-8738-2383252F3701}" dt="2025-10-10T08:30:02.897" v="620"/>
          <ac:spMkLst>
            <pc:docMk/>
            <pc:sldMk cId="3206334785" sldId="268"/>
            <ac:spMk id="1037" creationId="{375E0459-6403-40CD-989D-56A4407CA12E}"/>
          </ac:spMkLst>
        </pc:spChg>
        <pc:spChg chg="add del">
          <ac:chgData name="Alexandra-Gabriela Rugina" userId="9a5e1425-5465-4f38-a3ad-7e8b771d0c3b" providerId="ADAL" clId="{6D47B688-08CE-4317-8738-2383252F3701}" dt="2025-10-10T08:30:02.897" v="620"/>
          <ac:spMkLst>
            <pc:docMk/>
            <pc:sldMk cId="3206334785" sldId="268"/>
            <ac:spMk id="1038" creationId="{1B15ED52-F352-441B-82BF-E0EA34836D08}"/>
          </ac:spMkLst>
        </pc:spChg>
        <pc:spChg chg="add del">
          <ac:chgData name="Alexandra-Gabriela Rugina" userId="9a5e1425-5465-4f38-a3ad-7e8b771d0c3b" providerId="ADAL" clId="{6D47B688-08CE-4317-8738-2383252F3701}" dt="2025-10-10T08:30:02.897" v="620"/>
          <ac:spMkLst>
            <pc:docMk/>
            <pc:sldMk cId="3206334785" sldId="268"/>
            <ac:spMk id="1039" creationId="{53E5B1A8-3AC9-4BD1-9BBC-78CA94F2D1BA}"/>
          </ac:spMkLst>
        </pc:spChg>
        <pc:spChg chg="add del">
          <ac:chgData name="Alexandra-Gabriela Rugina" userId="9a5e1425-5465-4f38-a3ad-7e8b771d0c3b" providerId="ADAL" clId="{6D47B688-08CE-4317-8738-2383252F3701}" dt="2025-10-10T08:30:02.897" v="620"/>
          <ac:spMkLst>
            <pc:docMk/>
            <pc:sldMk cId="3206334785" sldId="268"/>
            <ac:spMk id="1040" creationId="{3B2E3793-BFE6-45A2-9B7B-E18844431C99}"/>
          </ac:spMkLst>
        </pc:spChg>
        <pc:spChg chg="add del">
          <ac:chgData name="Alexandra-Gabriela Rugina" userId="9a5e1425-5465-4f38-a3ad-7e8b771d0c3b" providerId="ADAL" clId="{6D47B688-08CE-4317-8738-2383252F3701}" dt="2025-10-10T08:30:02.897" v="620"/>
          <ac:spMkLst>
            <pc:docMk/>
            <pc:sldMk cId="3206334785" sldId="268"/>
            <ac:spMk id="1041" creationId="{BC4C4868-CB8F-4AF9-9CDB-8108F2C19B67}"/>
          </ac:spMkLst>
        </pc:spChg>
        <pc:picChg chg="mod ord">
          <ac:chgData name="Alexandra-Gabriela Rugina" userId="9a5e1425-5465-4f38-a3ad-7e8b771d0c3b" providerId="ADAL" clId="{6D47B688-08CE-4317-8738-2383252F3701}" dt="2025-10-10T08:31:41.370" v="633" actId="1076"/>
          <ac:picMkLst>
            <pc:docMk/>
            <pc:sldMk cId="3206334785" sldId="268"/>
            <ac:picMk id="1026" creationId="{BC1C6B8B-3E57-B212-0064-3A197FA35436}"/>
          </ac:picMkLst>
        </pc:picChg>
      </pc:sldChg>
      <pc:sldChg chg="del">
        <pc:chgData name="Alexandra-Gabriela Rugina" userId="9a5e1425-5465-4f38-a3ad-7e8b771d0c3b" providerId="ADAL" clId="{6D47B688-08CE-4317-8738-2383252F3701}" dt="2025-10-10T07:50:02.681" v="66" actId="47"/>
        <pc:sldMkLst>
          <pc:docMk/>
          <pc:sldMk cId="702059637" sldId="270"/>
        </pc:sldMkLst>
      </pc:sldChg>
      <pc:sldChg chg="del">
        <pc:chgData name="Alexandra-Gabriela Rugina" userId="9a5e1425-5465-4f38-a3ad-7e8b771d0c3b" providerId="ADAL" clId="{6D47B688-08CE-4317-8738-2383252F3701}" dt="2025-10-10T07:50:25.615" v="68" actId="47"/>
        <pc:sldMkLst>
          <pc:docMk/>
          <pc:sldMk cId="3321023050" sldId="271"/>
        </pc:sldMkLst>
      </pc:sldChg>
      <pc:sldChg chg="del">
        <pc:chgData name="Alexandra-Gabriela Rugina" userId="9a5e1425-5465-4f38-a3ad-7e8b771d0c3b" providerId="ADAL" clId="{6D47B688-08CE-4317-8738-2383252F3701}" dt="2025-10-10T07:51:22.797" v="72" actId="47"/>
        <pc:sldMkLst>
          <pc:docMk/>
          <pc:sldMk cId="1027608494" sldId="272"/>
        </pc:sldMkLst>
      </pc:sldChg>
      <pc:sldChg chg="del">
        <pc:chgData name="Alexandra-Gabriela Rugina" userId="9a5e1425-5465-4f38-a3ad-7e8b771d0c3b" providerId="ADAL" clId="{6D47B688-08CE-4317-8738-2383252F3701}" dt="2025-10-10T08:11:28.163" v="528" actId="47"/>
        <pc:sldMkLst>
          <pc:docMk/>
          <pc:sldMk cId="2661610389" sldId="273"/>
        </pc:sldMkLst>
      </pc:sldChg>
      <pc:sldChg chg="del">
        <pc:chgData name="Alexandra-Gabriela Rugina" userId="9a5e1425-5465-4f38-a3ad-7e8b771d0c3b" providerId="ADAL" clId="{6D47B688-08CE-4317-8738-2383252F3701}" dt="2025-10-10T07:52:50.450" v="77" actId="47"/>
        <pc:sldMkLst>
          <pc:docMk/>
          <pc:sldMk cId="860344735" sldId="274"/>
        </pc:sldMkLst>
      </pc:sldChg>
      <pc:sldChg chg="del">
        <pc:chgData name="Alexandra-Gabriela Rugina" userId="9a5e1425-5465-4f38-a3ad-7e8b771d0c3b" providerId="ADAL" clId="{6D47B688-08CE-4317-8738-2383252F3701}" dt="2025-10-10T08:19:53.588" v="542" actId="47"/>
        <pc:sldMkLst>
          <pc:docMk/>
          <pc:sldMk cId="1780730117" sldId="275"/>
        </pc:sldMkLst>
      </pc:sldChg>
      <pc:sldChg chg="addSp modSp mod modNotesTx">
        <pc:chgData name="Alexandra-Gabriela Rugina" userId="9a5e1425-5465-4f38-a3ad-7e8b771d0c3b" providerId="ADAL" clId="{6D47B688-08CE-4317-8738-2383252F3701}" dt="2025-10-11T14:16:13.111" v="682" actId="20577"/>
        <pc:sldMkLst>
          <pc:docMk/>
          <pc:sldMk cId="2496961718" sldId="336"/>
        </pc:sldMkLst>
        <pc:spChg chg="mod">
          <ac:chgData name="Alexandra-Gabriela Rugina" userId="9a5e1425-5465-4f38-a3ad-7e8b771d0c3b" providerId="ADAL" clId="{6D47B688-08CE-4317-8738-2383252F3701}" dt="2025-10-10T08:30:44.590" v="622"/>
          <ac:spMkLst>
            <pc:docMk/>
            <pc:sldMk cId="2496961718" sldId="336"/>
            <ac:spMk id="2" creationId="{114F40AF-1DC8-A37F-53F7-202B11A20FAE}"/>
          </ac:spMkLst>
        </pc:spChg>
        <pc:spChg chg="mod">
          <ac:chgData name="Alexandra-Gabriela Rugina" userId="9a5e1425-5465-4f38-a3ad-7e8b771d0c3b" providerId="ADAL" clId="{6D47B688-08CE-4317-8738-2383252F3701}" dt="2025-10-10T07:53:14.016" v="78"/>
          <ac:spMkLst>
            <pc:docMk/>
            <pc:sldMk cId="2496961718" sldId="336"/>
            <ac:spMk id="6" creationId="{BF06D522-2E79-CDE6-025D-40436EF041A1}"/>
          </ac:spMkLst>
        </pc:spChg>
        <pc:graphicFrameChg chg="add">
          <ac:chgData name="Alexandra-Gabriela Rugina" userId="9a5e1425-5465-4f38-a3ad-7e8b771d0c3b" providerId="ADAL" clId="{6D47B688-08CE-4317-8738-2383252F3701}" dt="2025-10-10T07:49:06.286" v="64"/>
          <ac:graphicFrameMkLst>
            <pc:docMk/>
            <pc:sldMk cId="2496961718" sldId="336"/>
            <ac:graphicFrameMk id="3" creationId="{F7B0F05D-9135-5755-7F1E-89BE4215002E}"/>
          </ac:graphicFrameMkLst>
        </pc:graphicFrameChg>
        <pc:graphicFrameChg chg="mod modGraphic">
          <ac:chgData name="Alexandra-Gabriela Rugina" userId="9a5e1425-5465-4f38-a3ad-7e8b771d0c3b" providerId="ADAL" clId="{6D47B688-08CE-4317-8738-2383252F3701}" dt="2025-10-10T07:53:20.218" v="79" actId="1076"/>
          <ac:graphicFrameMkLst>
            <pc:docMk/>
            <pc:sldMk cId="2496961718" sldId="336"/>
            <ac:graphicFrameMk id="5" creationId="{A2EE408F-2C4B-7EA4-C94A-EC225621176C}"/>
          </ac:graphicFrameMkLst>
        </pc:graphicFrameChg>
      </pc:sldChg>
      <pc:sldChg chg="add del">
        <pc:chgData name="Alexandra-Gabriela Rugina" userId="9a5e1425-5465-4f38-a3ad-7e8b771d0c3b" providerId="ADAL" clId="{6D47B688-08CE-4317-8738-2383252F3701}" dt="2025-10-10T08:13:26.650" v="532" actId="47"/>
        <pc:sldMkLst>
          <pc:docMk/>
          <pc:sldMk cId="2319079123" sldId="337"/>
        </pc:sldMkLst>
      </pc:sldChg>
      <pc:sldChg chg="modSp add del modNotesTx">
        <pc:chgData name="Alexandra-Gabriela Rugina" userId="9a5e1425-5465-4f38-a3ad-7e8b771d0c3b" providerId="ADAL" clId="{6D47B688-08CE-4317-8738-2383252F3701}" dt="2025-10-11T14:16:47.685" v="683" actId="20577"/>
        <pc:sldMkLst>
          <pc:docMk/>
          <pc:sldMk cId="0" sldId="338"/>
        </pc:sldMkLst>
        <pc:spChg chg="mod">
          <ac:chgData name="Alexandra-Gabriela Rugina" userId="9a5e1425-5465-4f38-a3ad-7e8b771d0c3b" providerId="ADAL" clId="{6D47B688-08CE-4317-8738-2383252F3701}" dt="2025-10-10T08:30:44.590" v="622"/>
          <ac:spMkLst>
            <pc:docMk/>
            <pc:sldMk cId="0" sldId="338"/>
            <ac:spMk id="2" creationId="{00000000-0000-0000-0000-000000000000}"/>
          </ac:spMkLst>
        </pc:spChg>
        <pc:spChg chg="mod">
          <ac:chgData name="Alexandra-Gabriela Rugina" userId="9a5e1425-5465-4f38-a3ad-7e8b771d0c3b" providerId="ADAL" clId="{6D47B688-08CE-4317-8738-2383252F3701}" dt="2025-10-10T08:30:44.590" v="622"/>
          <ac:spMkLst>
            <pc:docMk/>
            <pc:sldMk cId="0" sldId="338"/>
            <ac:spMk id="4" creationId="{00000000-0000-0000-0000-000000000000}"/>
          </ac:spMkLst>
        </pc:spChg>
      </pc:sldChg>
      <pc:sldChg chg="modSp add modNotesTx">
        <pc:chgData name="Alexandra-Gabriela Rugina" userId="9a5e1425-5465-4f38-a3ad-7e8b771d0c3b" providerId="ADAL" clId="{6D47B688-08CE-4317-8738-2383252F3701}" dt="2025-10-11T14:15:55.362" v="681" actId="20577"/>
        <pc:sldMkLst>
          <pc:docMk/>
          <pc:sldMk cId="0" sldId="339"/>
        </pc:sldMkLst>
        <pc:spChg chg="mod">
          <ac:chgData name="Alexandra-Gabriela Rugina" userId="9a5e1425-5465-4f38-a3ad-7e8b771d0c3b" providerId="ADAL" clId="{6D47B688-08CE-4317-8738-2383252F3701}" dt="2025-10-10T08:30:44.590" v="622"/>
          <ac:spMkLst>
            <pc:docMk/>
            <pc:sldMk cId="0" sldId="339"/>
            <ac:spMk id="2" creationId="{00000000-0000-0000-0000-000000000000}"/>
          </ac:spMkLst>
        </pc:spChg>
        <pc:spChg chg="mod">
          <ac:chgData name="Alexandra-Gabriela Rugina" userId="9a5e1425-5465-4f38-a3ad-7e8b771d0c3b" providerId="ADAL" clId="{6D47B688-08CE-4317-8738-2383252F3701}" dt="2025-10-10T08:30:44.590" v="622"/>
          <ac:spMkLst>
            <pc:docMk/>
            <pc:sldMk cId="0" sldId="339"/>
            <ac:spMk id="4" creationId="{00000000-0000-0000-0000-000000000000}"/>
          </ac:spMkLst>
        </pc:spChg>
      </pc:sldChg>
      <pc:sldChg chg="modSp add">
        <pc:chgData name="Alexandra-Gabriela Rugina" userId="9a5e1425-5465-4f38-a3ad-7e8b771d0c3b" providerId="ADAL" clId="{6D47B688-08CE-4317-8738-2383252F3701}" dt="2025-10-10T08:30:44.590" v="622"/>
        <pc:sldMkLst>
          <pc:docMk/>
          <pc:sldMk cId="0" sldId="340"/>
        </pc:sldMkLst>
        <pc:spChg chg="mod">
          <ac:chgData name="Alexandra-Gabriela Rugina" userId="9a5e1425-5465-4f38-a3ad-7e8b771d0c3b" providerId="ADAL" clId="{6D47B688-08CE-4317-8738-2383252F3701}" dt="2025-10-10T08:30:44.590" v="622"/>
          <ac:spMkLst>
            <pc:docMk/>
            <pc:sldMk cId="0" sldId="340"/>
            <ac:spMk id="2" creationId="{00000000-0000-0000-0000-000000000000}"/>
          </ac:spMkLst>
        </pc:spChg>
        <pc:spChg chg="mod">
          <ac:chgData name="Alexandra-Gabriela Rugina" userId="9a5e1425-5465-4f38-a3ad-7e8b771d0c3b" providerId="ADAL" clId="{6D47B688-08CE-4317-8738-2383252F3701}" dt="2025-10-10T08:30:44.590" v="622"/>
          <ac:spMkLst>
            <pc:docMk/>
            <pc:sldMk cId="0" sldId="340"/>
            <ac:spMk id="4" creationId="{00000000-0000-0000-0000-000000000000}"/>
          </ac:spMkLst>
        </pc:spChg>
      </pc:sldChg>
      <pc:sldChg chg="addSp modSp add modNotesTx">
        <pc:chgData name="Alexandra-Gabriela Rugina" userId="9a5e1425-5465-4f38-a3ad-7e8b771d0c3b" providerId="ADAL" clId="{6D47B688-08CE-4317-8738-2383252F3701}" dt="2025-10-11T14:14:53.875" v="679" actId="20577"/>
        <pc:sldMkLst>
          <pc:docMk/>
          <pc:sldMk cId="0" sldId="341"/>
        </pc:sldMkLst>
        <pc:spChg chg="mod">
          <ac:chgData name="Alexandra-Gabriela Rugina" userId="9a5e1425-5465-4f38-a3ad-7e8b771d0c3b" providerId="ADAL" clId="{6D47B688-08CE-4317-8738-2383252F3701}" dt="2025-10-10T08:30:44.590" v="622"/>
          <ac:spMkLst>
            <pc:docMk/>
            <pc:sldMk cId="0" sldId="341"/>
            <ac:spMk id="2" creationId="{00000000-0000-0000-0000-000000000000}"/>
          </ac:spMkLst>
        </pc:spChg>
        <pc:spChg chg="mod">
          <ac:chgData name="Alexandra-Gabriela Rugina" userId="9a5e1425-5465-4f38-a3ad-7e8b771d0c3b" providerId="ADAL" clId="{6D47B688-08CE-4317-8738-2383252F3701}" dt="2025-10-10T08:30:44.590" v="622"/>
          <ac:spMkLst>
            <pc:docMk/>
            <pc:sldMk cId="0" sldId="341"/>
            <ac:spMk id="4" creationId="{00000000-0000-0000-0000-000000000000}"/>
          </ac:spMkLst>
        </pc:spChg>
        <pc:picChg chg="add mod">
          <ac:chgData name="Alexandra-Gabriela Rugina" userId="9a5e1425-5465-4f38-a3ad-7e8b771d0c3b" providerId="ADAL" clId="{6D47B688-08CE-4317-8738-2383252F3701}" dt="2025-10-10T08:15:20.610" v="541" actId="1076"/>
          <ac:picMkLst>
            <pc:docMk/>
            <pc:sldMk cId="0" sldId="341"/>
            <ac:picMk id="3" creationId="{CA455ECF-0B9B-EDB9-5D53-6ED1E17C279E}"/>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44C057-C7CE-4225-8932-5B5F4CFF05C1}" type="datetimeFigureOut">
              <a:rPr lang="en-GB" smtClean="0"/>
              <a:t>11/10/2025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24339-ED32-4ED5-A40B-1507E1E70AD1}" type="slidenum">
              <a:rPr lang="en-GB" smtClean="0"/>
              <a:t>‹#›</a:t>
            </a:fld>
            <a:endParaRPr lang="en-GB"/>
          </a:p>
        </p:txBody>
      </p:sp>
    </p:spTree>
    <p:extLst>
      <p:ext uri="{BB962C8B-B14F-4D97-AF65-F5344CB8AC3E}">
        <p14:creationId xmlns:p14="http://schemas.microsoft.com/office/powerpoint/2010/main" val="22709918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theguardian.com/business"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381000" y="685800"/>
            <a:ext cx="6096000" cy="3429000"/>
          </a:xfrm>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The research examines Green Haven Florists as an independent flower shop which operates as a small business while dealing with multiple operational and market difficulties. </a:t>
            </a:r>
            <a:r>
              <a:rPr lang="en-GB" sz="1200" kern="1200">
                <a:solidFill>
                  <a:schemeClr val="tx1"/>
                </a:solidFill>
                <a:effectLst/>
                <a:latin typeface="+mn-lt"/>
                <a:ea typeface="+mn-ea"/>
                <a:cs typeface="+mn-cs"/>
              </a:rPr>
              <a:t>The following slides will provide a critical breakdown of the core problems, supported by analytical frameworks and academic references. </a:t>
            </a:r>
            <a:br>
              <a:rPr lang="en-GB" sz="1200" kern="1200">
                <a:solidFill>
                  <a:schemeClr val="tx1"/>
                </a:solidFill>
                <a:effectLst/>
                <a:latin typeface="+mn-lt"/>
                <a:ea typeface="+mn-ea"/>
                <a:cs typeface="+mn-cs"/>
              </a:rPr>
            </a:br>
            <a:endParaRPr lang="en-GB" sz="1200" kern="1200">
              <a:solidFill>
                <a:schemeClr val="tx1"/>
              </a:solidFill>
              <a:effectLst/>
              <a:latin typeface="+mn-lt"/>
              <a:ea typeface="+mn-ea"/>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381000" y="685800"/>
            <a:ext cx="6096000" cy="3429000"/>
          </a:xfrm>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presentation follows a systematic method to study Green Haven Florists' business issues by implementing various analytical models. The company introduction starts by presenting its primary issues which developed from declining store-based revenue.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Then, it will be applied the 5W2H method to clarify and organize the nature of these problems. The following section will analyze the external business environment through a PESTEL analysis which will be explained both theoretically and practically. The evaluation of internal elements that produced this situation will follow a Cause-and-Effect model. Finally, the presentation will consolidate the findings into a summary of key points. The entire paper contains academic evidence which draws from Harvard-referenced sources.</a:t>
            </a:r>
            <a:endParaRPr lang="en-GB" sz="1200" kern="1200" dirty="0">
              <a:solidFill>
                <a:schemeClr val="tx1"/>
              </a:solidFill>
              <a:effectLst/>
              <a:latin typeface="+mn-lt"/>
              <a:ea typeface="+mn-ea"/>
              <a:cs typeface="+mn-cs"/>
            </a:endParaRPr>
          </a:p>
          <a:p>
            <a:br>
              <a:rPr lang="en-GB" sz="1200" kern="1200" dirty="0">
                <a:solidFill>
                  <a:schemeClr val="tx1"/>
                </a:solidFill>
                <a:effectLst/>
                <a:latin typeface="+mn-lt"/>
                <a:ea typeface="+mn-ea"/>
                <a:cs typeface="+mn-cs"/>
              </a:rPr>
            </a:br>
            <a:endParaRPr lang="en-GB" dirty="0">
              <a:effectLst/>
            </a:endParaRPr>
          </a:p>
          <a:p>
            <a:r>
              <a:rPr lang="en-GB" sz="1200" kern="1200" dirty="0">
                <a:solidFill>
                  <a:schemeClr val="tx1"/>
                </a:solidFill>
                <a:effectLst/>
                <a:latin typeface="+mn-lt"/>
                <a:ea typeface="+mn-ea"/>
                <a:cs typeface="+mn-cs"/>
              </a:rPr>
              <a:t> </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381000" y="685800"/>
            <a:ext cx="6096000" cy="3429000"/>
          </a:xfrm>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Green Haven Florists started its operations as a values-based local business in Norwich, England. The Patels started their business to combine their flower arrangement abilities with their dedication to environmental sustainability. The company differentiated itself from other market competitors through its dedication to biodegradable packaging and its practice of sourcing flowers from local suppliers since its inception.</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Their customer base included both casual customers who walked in as well as major event planners and corporate clients. Their first achievement resulted from their work to establish relationships with local people and gain personal visibility. Their business strategy based on sustainability became the core of their brand identity.</a:t>
            </a: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identity of being a small business owner did not protect them from the broader economic changes and operational difficulties and digital market competition that followed. </a:t>
            </a:r>
            <a:endParaRPr lang="en-GB" sz="1200" kern="1200" dirty="0">
              <a:solidFill>
                <a:schemeClr val="tx1"/>
              </a:solidFill>
              <a:effectLst/>
              <a:latin typeface="+mn-lt"/>
              <a:ea typeface="+mn-ea"/>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381000" y="685800"/>
            <a:ext cx="6096000" cy="3429000"/>
          </a:xfrm>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Green Haven Florists experienced their main business problem through a 30% decrease in store-based sales throughout the previous twelve months. The decline in store sales exceeds typical seasonal fluctuations because it demonstrates an ongoing change in how people shop.</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store faces two major challenges because customers avoid their location, and multiple nearby businesses have shut down. The BBC (2023) shows how this nationwide trend affects consumer behavior throughout the United Kingdom.</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market entry of two new businesses has created additional challenges for Green Haven. The fast-growing e-commerce floral market attracts new customers who prioritize convenience over traditional artisanal flower shops. The two new competitors use their Instagram presence to market their boutique floral services while offering national delivery at competitive prices and fast delivery times. The e-commerce floral market has become the preferred shopping method for numerous loyal customers who now choose convenience over traditional flower shops.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Green Haven's digital systems have not adapted to the changing market which results in an outdated website and irregular social media presence that prevents them from reaching customers who now shop online.</a:t>
            </a:r>
            <a:endParaRPr lang="en-GB" sz="1200" kern="1200" dirty="0">
              <a:solidFill>
                <a:schemeClr val="tx1"/>
              </a:solidFill>
              <a:effectLst/>
              <a:latin typeface="+mn-lt"/>
              <a:ea typeface="+mn-ea"/>
              <a:cs typeface="+mn-cs"/>
            </a:endParaRPr>
          </a:p>
          <a:p>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381000" y="685800"/>
            <a:ext cx="6096000" cy="3429000"/>
          </a:xfrm>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first step to solve Green Haven problems requires determining which issues stem from internal factors and which result from external sources. The business faces three internal problems which include outdated digital presence and insufficient modern delivery systems and underutilized marketing resources that they can actively modify.</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business faces external challenges which include decreasing high-street foot traffic and national chain price competition and rising market competition that operate beyond their management scope. The business environment requires adaptation based on external factors which research from Mintel (2022) and the BBC (2023) confirms.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ability to distinguish between changeable elements and uncontrollable factors enables organizations to create strategic decisions that achieve their goals.</a:t>
            </a:r>
            <a:endParaRPr lang="en-GB" sz="1200" kern="1200" dirty="0">
              <a:solidFill>
                <a:schemeClr val="tx1"/>
              </a:solidFill>
              <a:effectLst/>
              <a:latin typeface="+mn-lt"/>
              <a:ea typeface="+mn-ea"/>
              <a:cs typeface="+mn-cs"/>
            </a:endParaRPr>
          </a:p>
          <a:p>
            <a:br>
              <a:rPr lang="en-GB" sz="1200" kern="1200" dirty="0">
                <a:solidFill>
                  <a:schemeClr val="tx1"/>
                </a:solidFill>
                <a:effectLst/>
                <a:latin typeface="+mn-lt"/>
                <a:ea typeface="+mn-ea"/>
                <a:cs typeface="+mn-cs"/>
              </a:rPr>
            </a:br>
            <a:endParaRPr lang="en-GB" dirty="0">
              <a:effectLst/>
            </a:endParaRPr>
          </a:p>
          <a:p>
            <a:r>
              <a:rPr lang="en-GB" sz="1200" kern="1200" dirty="0">
                <a:solidFill>
                  <a:schemeClr val="tx1"/>
                </a:solidFill>
                <a:effectLst/>
                <a:latin typeface="+mn-lt"/>
                <a:ea typeface="+mn-ea"/>
                <a:cs typeface="+mn-cs"/>
              </a:rPr>
              <a:t> </a:t>
            </a:r>
          </a:p>
          <a:p>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5W2H model enables us to analyze Green Haven's fundamental problems through an organized framework. The ‘What’ represent the store, that experienced a significant decline in its in-store customer traffic. The ‘Why’ is the company which faces multiple reasons for its decline because of increasing operational expenses and inadequate digital systems and intensified market competition.</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physical store in Norwich shows the most pronounced signs of this problem. The shop's founders Liam and Priya face the main impact of this recent change which started during the previous year. The business faces two main challenges because customers now prefer online shopping, and new competitors have entered the market.</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'How' includes the rise of competitor services and the shift to online convenience. The sales reduction (‘How much’) amounts to 30% which represents a significant financial loss. The model demonstrates both the critical nature and intricate details of this problem.</a:t>
            </a:r>
            <a:endParaRPr lang="en-GB" dirty="0"/>
          </a:p>
        </p:txBody>
      </p:sp>
      <p:sp>
        <p:nvSpPr>
          <p:cNvPr id="4" name="Slide Number Placeholder 3"/>
          <p:cNvSpPr>
            <a:spLocks noGrp="1"/>
          </p:cNvSpPr>
          <p:nvPr>
            <p:ph type="sldNum" sz="quarter" idx="5"/>
          </p:nvPr>
        </p:nvSpPr>
        <p:spPr/>
        <p:txBody>
          <a:bodyPr/>
          <a:lstStyle/>
          <a:p>
            <a:fld id="{D2E24339-ED32-4ED5-A40B-1507E1E70AD1}" type="slidenum">
              <a:rPr lang="en-GB" smtClean="0"/>
              <a:t>6</a:t>
            </a:fld>
            <a:endParaRPr lang="en-GB"/>
          </a:p>
        </p:txBody>
      </p:sp>
    </p:spTree>
    <p:extLst>
      <p:ext uri="{BB962C8B-B14F-4D97-AF65-F5344CB8AC3E}">
        <p14:creationId xmlns:p14="http://schemas.microsoft.com/office/powerpoint/2010/main" val="37180566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381000" y="685800"/>
            <a:ext cx="6096000" cy="3429000"/>
          </a:xfrm>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PESTEL framework is a foundational tool in strategic management used to scan the external macro-environment. The Yüksel (2012) framework divides environmental elements into six distinct categories which function as an analytical framework for Political, Economic, Social, Technological, Environmental and Legal factors.</a:t>
            </a: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model provides risk predictions to SMEs including Green Haven Florists which enables them to develop improved strategic plans. It supports long-term thinking and situational awareness (Johnson et al.,2020).</a:t>
            </a: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PESTEL model contains various weaknesses. The model fails to consider multiple factors and their combined effects. The tool becomes outdated and basic in nature when operating in rapidly shifting market environments (Gupta, 2013). The tool functions optimally for first-stage assessments which direct additional evaluations but it must not function autonomously to make decisions.</a:t>
            </a:r>
          </a:p>
          <a:p>
            <a:br>
              <a:rPr lang="en-GB" sz="1200" kern="1200" dirty="0">
                <a:solidFill>
                  <a:schemeClr val="tx1"/>
                </a:solidFill>
                <a:effectLst/>
                <a:latin typeface="+mn-lt"/>
                <a:ea typeface="+mn-ea"/>
                <a:cs typeface="+mn-cs"/>
              </a:rPr>
            </a:br>
            <a:endParaRPr lang="en-GB" dirty="0">
              <a:effectLst/>
            </a:endParaRPr>
          </a:p>
          <a:p>
            <a:r>
              <a:rPr lang="en-GB" sz="1200" kern="1200" dirty="0">
                <a:solidFill>
                  <a:schemeClr val="tx1"/>
                </a:solidFill>
                <a:effectLst/>
                <a:latin typeface="+mn-lt"/>
                <a:ea typeface="+mn-ea"/>
                <a:cs typeface="+mn-cs"/>
              </a:rPr>
              <a:t> </a:t>
            </a:r>
          </a:p>
          <a:p>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Applying the PESTEL framework allows us to explore the external macro-environmental challenges faced by Green Haven Florists. </a:t>
            </a:r>
          </a:p>
          <a:p>
            <a:r>
              <a:rPr lang="en-GB" sz="1200" kern="1200" dirty="0">
                <a:solidFill>
                  <a:schemeClr val="tx1"/>
                </a:solidFill>
                <a:effectLst/>
                <a:latin typeface="+mn-lt"/>
                <a:ea typeface="+mn-ea"/>
                <a:cs typeface="+mn-cs"/>
              </a:rPr>
              <a:t>The UK's exit from the EU brought about fresh import regulations that have resulted in longer delivery periods and additional complicated steps for importing flowers from Europe. The House of Commons Library (2023) reports that small retail businesses face restricted local government backing after the pandemic since physical shops receive minimal recovery support.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business operates under economic difficulties because of rising inflation rates and elevated shipping costs that impact the import of tulips and orchids and other flowers. Combined with the ongoing cost-of-living crisis, customers are spending less on discretionary items such as flowers (The Guardian, 2023). </a:t>
            </a:r>
          </a:p>
          <a:p>
            <a:r>
              <a:rPr lang="en-GB" sz="1200" kern="1200" dirty="0">
                <a:solidFill>
                  <a:schemeClr val="tx1"/>
                </a:solidFill>
                <a:effectLst/>
                <a:latin typeface="+mn-lt"/>
                <a:ea typeface="+mn-ea"/>
                <a:cs typeface="+mn-cs"/>
              </a:rPr>
              <a:t>Younger consumers have chosen online subscription-based floral services because they need simple and budget-friendly flower delivery options according to Mintel (2022) but Green Haven fails to provide these advantages. </a:t>
            </a:r>
          </a:p>
          <a:p>
            <a:r>
              <a:rPr lang="en-GB" sz="1200" kern="1200" dirty="0">
                <a:solidFill>
                  <a:schemeClr val="tx1"/>
                </a:solidFill>
                <a:effectLst/>
                <a:latin typeface="+mn-lt"/>
                <a:ea typeface="+mn-ea"/>
                <a:cs typeface="+mn-cs"/>
              </a:rPr>
              <a:t>The website of Green Haven does not have mobile optimization and online ordering features which its competitors use automated digital marketing and e-commerce systems (Chaffey, 2022).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legal framework of GDPR and employment law changes requires small businesses to handle data differently and pay employees according to new rules which creates additional compliance challenges. </a:t>
            </a:r>
          </a:p>
          <a:p>
            <a:r>
              <a:rPr lang="en-GB" sz="1200" kern="1200" dirty="0">
                <a:solidFill>
                  <a:schemeClr val="tx1"/>
                </a:solidFill>
                <a:effectLst/>
                <a:latin typeface="+mn-lt"/>
                <a:ea typeface="+mn-ea"/>
                <a:cs typeface="+mn-cs"/>
              </a:rPr>
              <a:t>The environmental aspect shows that customers support sustainable packaging and local sourcing, yet these practices increase operational costs which decrease profit levels (Welford, 2018). </a:t>
            </a:r>
          </a:p>
          <a:p>
            <a:r>
              <a:rPr lang="en-GB" sz="1200" kern="1200" dirty="0">
                <a:solidFill>
                  <a:schemeClr val="tx1"/>
                </a:solidFill>
                <a:effectLst/>
                <a:latin typeface="+mn-lt"/>
                <a:ea typeface="+mn-ea"/>
                <a:cs typeface="+mn-cs"/>
              </a:rPr>
              <a:t>The external factors that Green Haven needs to adapt through strategic and operational changes are identified by PESTEL.</a:t>
            </a:r>
          </a:p>
          <a:p>
            <a:endParaRPr lang="en-GB" dirty="0"/>
          </a:p>
        </p:txBody>
      </p:sp>
      <p:sp>
        <p:nvSpPr>
          <p:cNvPr id="4" name="Slide Number Placeholder 3"/>
          <p:cNvSpPr>
            <a:spLocks noGrp="1"/>
          </p:cNvSpPr>
          <p:nvPr>
            <p:ph type="sldNum" sz="quarter" idx="5"/>
          </p:nvPr>
        </p:nvSpPr>
        <p:spPr/>
        <p:txBody>
          <a:bodyPr/>
          <a:lstStyle/>
          <a:p>
            <a:fld id="{D2E24339-ED32-4ED5-A40B-1507E1E70AD1}" type="slidenum">
              <a:rPr lang="en-GB" smtClean="0"/>
              <a:t>8</a:t>
            </a:fld>
            <a:endParaRPr lang="en-GB"/>
          </a:p>
        </p:txBody>
      </p:sp>
    </p:spTree>
    <p:extLst>
      <p:ext uri="{BB962C8B-B14F-4D97-AF65-F5344CB8AC3E}">
        <p14:creationId xmlns:p14="http://schemas.microsoft.com/office/powerpoint/2010/main" val="36045043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381000" y="685800"/>
            <a:ext cx="6096000" cy="3429000"/>
          </a:xfrm>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Cause-and-Effect Model functions as a diagnostic tool which people call the Fishbone or Ishikawa Diagram to identify the fundamental reasons behind specific problems. Kaoru Ishikawa developed this method in 1986 to group problems into four main categories which include people, process, technology and environment.</a:t>
            </a: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method achieves its best results when teams implement it for workshop idea exploration because it enables diverse perspectives to surface. The method enables Green Haven Florists and additional small businesses to solve complex problems by using straightforward solutions.</a:t>
            </a: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system contains particular restrictions. The model simplifies complex causal relationships into basic forms because it needs more supporting data. The method generates qualitative results that lose their reliability when used independently from supplementary analytical procedures (Hill &amp; Hill, 2011). The first essential step in all structured problem-solving methods begins with problem definition.</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381000" y="685800"/>
            <a:ext cx="6096000" cy="3429000"/>
          </a:xfrm>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slide displays a basic Cause-and-Effect diagram which identifies four main elements that contribute to Green Haven Florists' decreasing sales numbers.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business faces restrictions on its online marketing operations which prevent it from drawing and keeping contemporary customers. The website's non-mobile responsive design creates a major problem since mobile orders have become the leading method for online flower purchases according to Statista (2023).</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market requires subscription services with adaptable delivery choices, but Green Haven maintains its current delivery system. The external threats become more important when new competitors establish themselves in strategic positions which leads to a decrease in customer appeal for their in-store presence.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model helps Green Haven to detect particular zones which need urgent action to prevent population decline.</a:t>
            </a: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381000" y="685800"/>
            <a:ext cx="6096000" cy="3429000"/>
          </a:xfrm>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In summary, </a:t>
            </a:r>
            <a:r>
              <a:rPr lang="en-GB" sz="1200" kern="1200" dirty="0">
                <a:solidFill>
                  <a:schemeClr val="tx1"/>
                </a:solidFill>
                <a:effectLst/>
                <a:latin typeface="+mn-lt"/>
                <a:ea typeface="+mn-ea"/>
                <a:cs typeface="+mn-cs"/>
              </a:rPr>
              <a:t>the physical sales of Green Haven Florists have dropped by 30% because of multiple business problems. The root causes of this situation exist within both internal and external factors which include digital constraints, higher expenses and market competition.</a:t>
            </a: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company struggles with market competition because their website needs modernization and their digital marketing efforts do not meet the present customer need for seamless online convenience. Their eco-friendly branding approach continues to be their main asset which they should develop further.</a:t>
            </a: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5W2H, PESTEL and Cause-and-Effect frameworks provide us with structured ways to analyze these issues which will enable us to develop effective solutions and make informed decisions.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br>
              <a:rPr lang="en-GB" sz="1200" kern="1200" dirty="0">
                <a:solidFill>
                  <a:schemeClr val="tx1"/>
                </a:solidFill>
                <a:effectLst/>
                <a:latin typeface="+mn-lt"/>
                <a:ea typeface="+mn-ea"/>
                <a:cs typeface="+mn-cs"/>
              </a:rPr>
            </a:br>
            <a:endParaRPr lang="en-GB" dirty="0">
              <a:effectLst/>
            </a:endParaRPr>
          </a:p>
          <a:p>
            <a:r>
              <a:rPr lang="en-GB" sz="1200" kern="1200" dirty="0">
                <a:solidFill>
                  <a:schemeClr val="tx1"/>
                </a:solidFill>
                <a:effectLst/>
                <a:latin typeface="+mn-lt"/>
                <a:ea typeface="+mn-ea"/>
                <a:cs typeface="+mn-cs"/>
              </a:rPr>
              <a:t> </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Reference list:</a:t>
            </a:r>
          </a:p>
          <a:p>
            <a:pPr marL="0" marR="0" lvl="0" indent="0" defTabSz="914400" rtl="0" eaLnBrk="0" fontAlgn="base" latinLnBrk="0" hangingPunct="0">
              <a:spcBef>
                <a:spcPct val="0"/>
              </a:spcBef>
              <a:spcAft>
                <a:spcPts val="600"/>
              </a:spcAft>
              <a:buClrTx/>
              <a:buSzTx/>
              <a:buFontTx/>
              <a:buChar char="•"/>
              <a:tabLst/>
            </a:pPr>
            <a:r>
              <a:rPr kumimoji="0" lang="en-US" altLang="en-US" sz="1200" b="1" i="0" u="none" strike="noStrike" kern="1200" cap="none" normalizeH="0" baseline="0" dirty="0">
                <a:ln>
                  <a:noFill/>
                </a:ln>
                <a:solidFill>
                  <a:schemeClr val="tx1"/>
                </a:solidFill>
                <a:effectLst/>
                <a:latin typeface="+mn-lt"/>
                <a:ea typeface="+mn-ea"/>
                <a:cs typeface="+mn-cs"/>
              </a:rPr>
              <a:t>BBC News</a:t>
            </a:r>
            <a:r>
              <a:rPr kumimoji="0" lang="en-US" altLang="en-US" sz="1200" b="0" i="0" u="none" strike="noStrike" kern="1200" cap="none" normalizeH="0" baseline="0" dirty="0">
                <a:ln>
                  <a:noFill/>
                </a:ln>
                <a:solidFill>
                  <a:schemeClr val="tx1"/>
                </a:solidFill>
                <a:effectLst/>
                <a:latin typeface="+mn-lt"/>
                <a:ea typeface="+mn-ea"/>
                <a:cs typeface="+mn-cs"/>
              </a:rPr>
              <a:t> (2023) </a:t>
            </a:r>
            <a:r>
              <a:rPr kumimoji="0" lang="en-US" altLang="en-US" sz="1200" b="0" i="1" u="none" strike="noStrike" kern="1200" cap="none" normalizeH="0" baseline="0" dirty="0">
                <a:ln>
                  <a:noFill/>
                </a:ln>
                <a:solidFill>
                  <a:schemeClr val="tx1"/>
                </a:solidFill>
                <a:effectLst/>
                <a:latin typeface="+mn-lt"/>
                <a:ea typeface="+mn-ea"/>
                <a:cs typeface="+mn-cs"/>
              </a:rPr>
              <a:t>UK High Streets Continue to Face Pressure Amid Online Shift</a:t>
            </a:r>
            <a:r>
              <a:rPr kumimoji="0" lang="en-US" altLang="en-US" sz="1200" b="0" i="0" u="none" strike="noStrike" kern="1200" cap="none" normalizeH="0" baseline="0" dirty="0">
                <a:ln>
                  <a:noFill/>
                </a:ln>
                <a:solidFill>
                  <a:schemeClr val="tx1"/>
                </a:solidFill>
                <a:effectLst/>
                <a:latin typeface="+mn-lt"/>
                <a:ea typeface="+mn-ea"/>
                <a:cs typeface="+mn-cs"/>
              </a:rPr>
              <a:t>. [online] Available at: https://www.bbc.co.uk/news/business [Accessed 10 Oct. 2025].</a:t>
            </a:r>
          </a:p>
          <a:p>
            <a:pPr marL="0" marR="0" lvl="0" indent="0" defTabSz="914400" rtl="0" eaLnBrk="0" fontAlgn="base" latinLnBrk="0" hangingPunct="0">
              <a:spcBef>
                <a:spcPct val="0"/>
              </a:spcBef>
              <a:spcAft>
                <a:spcPts val="600"/>
              </a:spcAft>
              <a:buClrTx/>
              <a:buSzTx/>
              <a:buFontTx/>
              <a:buChar char="•"/>
              <a:tabLst/>
            </a:pPr>
            <a:r>
              <a:rPr kumimoji="0" lang="en-US" altLang="en-US" sz="1200" b="1" i="0" u="none" strike="noStrike" kern="1200" cap="none" normalizeH="0" baseline="0" dirty="0">
                <a:ln>
                  <a:noFill/>
                </a:ln>
                <a:solidFill>
                  <a:schemeClr val="tx1"/>
                </a:solidFill>
                <a:effectLst/>
                <a:latin typeface="+mn-lt"/>
                <a:ea typeface="+mn-ea"/>
                <a:cs typeface="+mn-cs"/>
              </a:rPr>
              <a:t>Chaffey, D.</a:t>
            </a:r>
            <a:r>
              <a:rPr kumimoji="0" lang="en-US" altLang="en-US" sz="1200" b="0" i="0" u="none" strike="noStrike" kern="1200" cap="none" normalizeH="0" baseline="0" dirty="0">
                <a:ln>
                  <a:noFill/>
                </a:ln>
                <a:solidFill>
                  <a:schemeClr val="tx1"/>
                </a:solidFill>
                <a:effectLst/>
                <a:latin typeface="+mn-lt"/>
                <a:ea typeface="+mn-ea"/>
                <a:cs typeface="+mn-cs"/>
              </a:rPr>
              <a:t> (2022) </a:t>
            </a:r>
            <a:r>
              <a:rPr kumimoji="0" lang="en-US" altLang="en-US" sz="1200" b="0" i="1" u="none" strike="noStrike" kern="1200" cap="none" normalizeH="0" baseline="0" dirty="0">
                <a:ln>
                  <a:noFill/>
                </a:ln>
                <a:solidFill>
                  <a:schemeClr val="tx1"/>
                </a:solidFill>
                <a:effectLst/>
                <a:latin typeface="+mn-lt"/>
                <a:ea typeface="+mn-ea"/>
                <a:cs typeface="+mn-cs"/>
              </a:rPr>
              <a:t>Digital Marketing: Strategy, Implementation and Practice</a:t>
            </a:r>
            <a:r>
              <a:rPr kumimoji="0" lang="en-US" altLang="en-US" sz="1200" b="0" i="0" u="none" strike="noStrike" kern="1200" cap="none" normalizeH="0" baseline="0" dirty="0">
                <a:ln>
                  <a:noFill/>
                </a:ln>
                <a:solidFill>
                  <a:schemeClr val="tx1"/>
                </a:solidFill>
                <a:effectLst/>
                <a:latin typeface="+mn-lt"/>
                <a:ea typeface="+mn-ea"/>
                <a:cs typeface="+mn-cs"/>
              </a:rPr>
              <a:t>. Pearson Education.</a:t>
            </a:r>
          </a:p>
          <a:p>
            <a:pPr marL="0" marR="0" lvl="0" indent="0" defTabSz="914400" rtl="0" eaLnBrk="0" fontAlgn="base" latinLnBrk="0" hangingPunct="0">
              <a:spcBef>
                <a:spcPct val="0"/>
              </a:spcBef>
              <a:spcAft>
                <a:spcPts val="600"/>
              </a:spcAft>
              <a:buClrTx/>
              <a:buSzTx/>
              <a:buFontTx/>
              <a:buChar char="•"/>
              <a:tabLst/>
            </a:pPr>
            <a:r>
              <a:rPr kumimoji="0" lang="en-US" altLang="en-US" sz="1200" b="1" i="0" u="none" strike="noStrike" kern="1200" cap="none" normalizeH="0" baseline="0" dirty="0">
                <a:ln>
                  <a:noFill/>
                </a:ln>
                <a:solidFill>
                  <a:schemeClr val="tx1"/>
                </a:solidFill>
                <a:effectLst/>
                <a:latin typeface="+mn-lt"/>
                <a:ea typeface="+mn-ea"/>
                <a:cs typeface="+mn-cs"/>
              </a:rPr>
              <a:t>Gupta, A.</a:t>
            </a:r>
            <a:r>
              <a:rPr kumimoji="0" lang="en-US" altLang="en-US" sz="1200" b="0" i="0" u="none" strike="noStrike" kern="1200" cap="none" normalizeH="0" baseline="0" dirty="0">
                <a:ln>
                  <a:noFill/>
                </a:ln>
                <a:solidFill>
                  <a:schemeClr val="tx1"/>
                </a:solidFill>
                <a:effectLst/>
                <a:latin typeface="+mn-lt"/>
                <a:ea typeface="+mn-ea"/>
                <a:cs typeface="+mn-cs"/>
              </a:rPr>
              <a:t> (2013) </a:t>
            </a:r>
            <a:r>
              <a:rPr kumimoji="0" lang="en-US" altLang="en-US" sz="1200" b="0" i="1" u="none" strike="noStrike" kern="1200" cap="none" normalizeH="0" baseline="0" dirty="0">
                <a:ln>
                  <a:noFill/>
                </a:ln>
                <a:solidFill>
                  <a:schemeClr val="tx1"/>
                </a:solidFill>
                <a:effectLst/>
                <a:latin typeface="+mn-lt"/>
                <a:ea typeface="+mn-ea"/>
                <a:cs typeface="+mn-cs"/>
              </a:rPr>
              <a:t>Environmental and PEST Analysis: An Approach to External Business Environment</a:t>
            </a:r>
            <a:r>
              <a:rPr kumimoji="0" lang="en-US" altLang="en-US" sz="1200" b="0" i="0" u="none" strike="noStrike" kern="1200" cap="none" normalizeH="0" baseline="0" dirty="0">
                <a:ln>
                  <a:noFill/>
                </a:ln>
                <a:solidFill>
                  <a:schemeClr val="tx1"/>
                </a:solidFill>
                <a:effectLst/>
                <a:latin typeface="+mn-lt"/>
                <a:ea typeface="+mn-ea"/>
                <a:cs typeface="+mn-cs"/>
              </a:rPr>
              <a:t>. [online] SSRN. Available at: https://papers.ssrn.com/abstract_id=2344305 [Accessed 10 Oct. 2025].</a:t>
            </a:r>
          </a:p>
          <a:p>
            <a:pPr marL="0" marR="0" lvl="0" indent="0" defTabSz="914400" rtl="0" eaLnBrk="0" fontAlgn="base" latinLnBrk="0" hangingPunct="0">
              <a:spcBef>
                <a:spcPct val="0"/>
              </a:spcBef>
              <a:spcAft>
                <a:spcPts val="600"/>
              </a:spcAft>
              <a:buClrTx/>
              <a:buSzTx/>
              <a:buFontTx/>
              <a:buChar char="•"/>
              <a:tabLst/>
            </a:pPr>
            <a:r>
              <a:rPr kumimoji="0" lang="en-US" altLang="en-US" sz="1200" b="1" i="0" u="none" strike="noStrike" kern="1200" cap="none" normalizeH="0" baseline="0" dirty="0">
                <a:ln>
                  <a:noFill/>
                </a:ln>
                <a:solidFill>
                  <a:schemeClr val="tx1"/>
                </a:solidFill>
                <a:effectLst/>
                <a:latin typeface="+mn-lt"/>
                <a:ea typeface="+mn-ea"/>
                <a:cs typeface="+mn-cs"/>
              </a:rPr>
              <a:t>Hill, T. and Hill, A.</a:t>
            </a:r>
            <a:r>
              <a:rPr kumimoji="0" lang="en-US" altLang="en-US" sz="1200" b="0" i="0" u="none" strike="noStrike" kern="1200" cap="none" normalizeH="0" baseline="0" dirty="0">
                <a:ln>
                  <a:noFill/>
                </a:ln>
                <a:solidFill>
                  <a:schemeClr val="tx1"/>
                </a:solidFill>
                <a:effectLst/>
                <a:latin typeface="+mn-lt"/>
                <a:ea typeface="+mn-ea"/>
                <a:cs typeface="+mn-cs"/>
              </a:rPr>
              <a:t> (2011) </a:t>
            </a:r>
            <a:r>
              <a:rPr kumimoji="0" lang="en-US" altLang="en-US" sz="1200" b="0" i="1" u="none" strike="noStrike" kern="1200" cap="none" normalizeH="0" baseline="0" dirty="0">
                <a:ln>
                  <a:noFill/>
                </a:ln>
                <a:solidFill>
                  <a:schemeClr val="tx1"/>
                </a:solidFill>
                <a:effectLst/>
                <a:latin typeface="+mn-lt"/>
                <a:ea typeface="+mn-ea"/>
                <a:cs typeface="+mn-cs"/>
              </a:rPr>
              <a:t>Manufacturing Strategy: Text and Cases</a:t>
            </a:r>
            <a:r>
              <a:rPr kumimoji="0" lang="en-US" altLang="en-US" sz="1200" b="0" i="0" u="none" strike="noStrike" kern="1200" cap="none" normalizeH="0" baseline="0" dirty="0">
                <a:ln>
                  <a:noFill/>
                </a:ln>
                <a:solidFill>
                  <a:schemeClr val="tx1"/>
                </a:solidFill>
                <a:effectLst/>
                <a:latin typeface="+mn-lt"/>
                <a:ea typeface="+mn-ea"/>
                <a:cs typeface="+mn-cs"/>
              </a:rPr>
              <a:t>. Macmillan Education.</a:t>
            </a:r>
          </a:p>
          <a:p>
            <a:pPr marL="0" marR="0" lvl="0" indent="0" defTabSz="914400" rtl="0" eaLnBrk="0" fontAlgn="base" latinLnBrk="0" hangingPunct="0">
              <a:spcBef>
                <a:spcPct val="0"/>
              </a:spcBef>
              <a:spcAft>
                <a:spcPts val="600"/>
              </a:spcAft>
              <a:buClrTx/>
              <a:buSzTx/>
              <a:buFontTx/>
              <a:buChar char="•"/>
              <a:tabLst/>
            </a:pPr>
            <a:r>
              <a:rPr kumimoji="0" lang="en-US" altLang="en-US" sz="1200" b="1" i="0" u="none" strike="noStrike" kern="1200" cap="none" normalizeH="0" baseline="0" dirty="0">
                <a:ln>
                  <a:noFill/>
                </a:ln>
                <a:solidFill>
                  <a:schemeClr val="tx1"/>
                </a:solidFill>
                <a:effectLst/>
                <a:latin typeface="+mn-lt"/>
                <a:ea typeface="+mn-ea"/>
                <a:cs typeface="+mn-cs"/>
              </a:rPr>
              <a:t>House of Commons Library</a:t>
            </a:r>
            <a:r>
              <a:rPr kumimoji="0" lang="en-US" altLang="en-US" sz="1200" b="0" i="0" u="none" strike="noStrike" kern="1200" cap="none" normalizeH="0" baseline="0" dirty="0">
                <a:ln>
                  <a:noFill/>
                </a:ln>
                <a:solidFill>
                  <a:schemeClr val="tx1"/>
                </a:solidFill>
                <a:effectLst/>
                <a:latin typeface="+mn-lt"/>
                <a:ea typeface="+mn-ea"/>
                <a:cs typeface="+mn-cs"/>
              </a:rPr>
              <a:t> (2023) </a:t>
            </a:r>
            <a:r>
              <a:rPr kumimoji="0" lang="en-US" altLang="en-US" sz="1200" b="0" i="1" u="none" strike="noStrike" kern="1200" cap="none" normalizeH="0" baseline="0" dirty="0">
                <a:ln>
                  <a:noFill/>
                </a:ln>
                <a:solidFill>
                  <a:schemeClr val="tx1"/>
                </a:solidFill>
                <a:effectLst/>
                <a:latin typeface="+mn-lt"/>
                <a:ea typeface="+mn-ea"/>
                <a:cs typeface="+mn-cs"/>
              </a:rPr>
              <a:t>The UK’s Trade Relationship with the EU After Brexit: Economic Impacts and Border Regulations</a:t>
            </a:r>
            <a:r>
              <a:rPr kumimoji="0" lang="en-US" altLang="en-US" sz="1200" b="0" i="0" u="none" strike="noStrike" kern="1200" cap="none" normalizeH="0" baseline="0" dirty="0">
                <a:ln>
                  <a:noFill/>
                </a:ln>
                <a:solidFill>
                  <a:schemeClr val="tx1"/>
                </a:solidFill>
                <a:effectLst/>
                <a:latin typeface="+mn-lt"/>
                <a:ea typeface="+mn-ea"/>
                <a:cs typeface="+mn-cs"/>
              </a:rPr>
              <a:t>. [online] Available at: https://commonslibrary.parliament.uk/research-briefings [Accessed 10 Oct. 2025].</a:t>
            </a:r>
          </a:p>
          <a:p>
            <a:pPr marL="0" marR="0" lvl="0" indent="0" defTabSz="914400" rtl="0" eaLnBrk="0" fontAlgn="base" latinLnBrk="0" hangingPunct="0">
              <a:spcBef>
                <a:spcPct val="0"/>
              </a:spcBef>
              <a:spcAft>
                <a:spcPts val="600"/>
              </a:spcAft>
              <a:buClrTx/>
              <a:buSzTx/>
              <a:buFontTx/>
              <a:buChar char="•"/>
              <a:tabLst/>
            </a:pPr>
            <a:r>
              <a:rPr kumimoji="0" lang="en-US" altLang="en-US" sz="1200" b="1" i="0" u="none" strike="noStrike" kern="1200" cap="none" normalizeH="0" baseline="0" dirty="0">
                <a:ln>
                  <a:noFill/>
                </a:ln>
                <a:solidFill>
                  <a:schemeClr val="tx1"/>
                </a:solidFill>
                <a:effectLst/>
                <a:latin typeface="+mn-lt"/>
                <a:ea typeface="+mn-ea"/>
                <a:cs typeface="+mn-cs"/>
              </a:rPr>
              <a:t>Ishikawa, K.</a:t>
            </a:r>
            <a:r>
              <a:rPr kumimoji="0" lang="en-US" altLang="en-US" sz="1200" b="0" i="0" u="none" strike="noStrike" kern="1200" cap="none" normalizeH="0" baseline="0" dirty="0">
                <a:ln>
                  <a:noFill/>
                </a:ln>
                <a:solidFill>
                  <a:schemeClr val="tx1"/>
                </a:solidFill>
                <a:effectLst/>
                <a:latin typeface="+mn-lt"/>
                <a:ea typeface="+mn-ea"/>
                <a:cs typeface="+mn-cs"/>
              </a:rPr>
              <a:t> (1986) </a:t>
            </a:r>
            <a:r>
              <a:rPr kumimoji="0" lang="en-US" altLang="en-US" sz="1200" b="0" i="1" u="none" strike="noStrike" kern="1200" cap="none" normalizeH="0" baseline="0" dirty="0">
                <a:ln>
                  <a:noFill/>
                </a:ln>
                <a:solidFill>
                  <a:schemeClr val="tx1"/>
                </a:solidFill>
                <a:effectLst/>
                <a:latin typeface="+mn-lt"/>
                <a:ea typeface="+mn-ea"/>
                <a:cs typeface="+mn-cs"/>
              </a:rPr>
              <a:t>Guide to Quality Control</a:t>
            </a:r>
            <a:r>
              <a:rPr kumimoji="0" lang="en-US" altLang="en-US" sz="1200" b="0" i="0" u="none" strike="noStrike" kern="1200" cap="none" normalizeH="0" baseline="0" dirty="0">
                <a:ln>
                  <a:noFill/>
                </a:ln>
                <a:solidFill>
                  <a:schemeClr val="tx1"/>
                </a:solidFill>
                <a:effectLst/>
                <a:latin typeface="+mn-lt"/>
                <a:ea typeface="+mn-ea"/>
                <a:cs typeface="+mn-cs"/>
              </a:rPr>
              <a:t>. Tokyo: Asian Productivity Organization.</a:t>
            </a:r>
          </a:p>
          <a:p>
            <a:pPr marL="0" marR="0" lvl="0" indent="0" defTabSz="914400" rtl="0" eaLnBrk="0" fontAlgn="base" latinLnBrk="0" hangingPunct="0">
              <a:spcBef>
                <a:spcPct val="0"/>
              </a:spcBef>
              <a:spcAft>
                <a:spcPts val="600"/>
              </a:spcAft>
              <a:buClrTx/>
              <a:buSzTx/>
              <a:buFontTx/>
              <a:buChar char="•"/>
              <a:tabLst/>
            </a:pPr>
            <a:r>
              <a:rPr kumimoji="0" lang="en-US" altLang="en-US" sz="1200" b="1" i="0" u="none" strike="noStrike" kern="1200" cap="none" normalizeH="0" baseline="0" dirty="0">
                <a:ln>
                  <a:noFill/>
                </a:ln>
                <a:solidFill>
                  <a:schemeClr val="tx1"/>
                </a:solidFill>
                <a:effectLst/>
                <a:latin typeface="+mn-lt"/>
                <a:ea typeface="+mn-ea"/>
                <a:cs typeface="+mn-cs"/>
              </a:rPr>
              <a:t>Johnson, G., Scholes, K. and Whittington, R.</a:t>
            </a:r>
            <a:r>
              <a:rPr kumimoji="0" lang="en-US" altLang="en-US" sz="1200" b="0" i="0" u="none" strike="noStrike" kern="1200" cap="none" normalizeH="0" baseline="0" dirty="0">
                <a:ln>
                  <a:noFill/>
                </a:ln>
                <a:solidFill>
                  <a:schemeClr val="tx1"/>
                </a:solidFill>
                <a:effectLst/>
                <a:latin typeface="+mn-lt"/>
                <a:ea typeface="+mn-ea"/>
                <a:cs typeface="+mn-cs"/>
              </a:rPr>
              <a:t> (2020) </a:t>
            </a:r>
            <a:r>
              <a:rPr kumimoji="0" lang="en-US" altLang="en-US" sz="1200" b="0" i="1" u="none" strike="noStrike" kern="1200" cap="none" normalizeH="0" baseline="0" dirty="0">
                <a:ln>
                  <a:noFill/>
                </a:ln>
                <a:solidFill>
                  <a:schemeClr val="tx1"/>
                </a:solidFill>
                <a:effectLst/>
                <a:latin typeface="+mn-lt"/>
                <a:ea typeface="+mn-ea"/>
                <a:cs typeface="+mn-cs"/>
              </a:rPr>
              <a:t>Exploring Strategy: Text and Cases</a:t>
            </a:r>
            <a:r>
              <a:rPr kumimoji="0" lang="en-US" altLang="en-US" sz="1200" b="0" i="0" u="none" strike="noStrike" kern="1200" cap="none" normalizeH="0" baseline="0" dirty="0">
                <a:ln>
                  <a:noFill/>
                </a:ln>
                <a:solidFill>
                  <a:schemeClr val="tx1"/>
                </a:solidFill>
                <a:effectLst/>
                <a:latin typeface="+mn-lt"/>
                <a:ea typeface="+mn-ea"/>
                <a:cs typeface="+mn-cs"/>
              </a:rPr>
              <a:t>. 11th ed. Pearson Education.</a:t>
            </a:r>
          </a:p>
          <a:p>
            <a:pPr marL="0" marR="0" lvl="0" indent="0" defTabSz="914400" rtl="0" eaLnBrk="0" fontAlgn="base" latinLnBrk="0" hangingPunct="0">
              <a:spcBef>
                <a:spcPct val="0"/>
              </a:spcBef>
              <a:spcAft>
                <a:spcPts val="600"/>
              </a:spcAft>
              <a:buClrTx/>
              <a:buSzTx/>
              <a:buFontTx/>
              <a:buChar char="•"/>
              <a:tabLst/>
            </a:pPr>
            <a:r>
              <a:rPr kumimoji="0" lang="en-US" altLang="en-US" sz="1200" b="1" i="0" u="none" strike="noStrike" kern="1200" cap="none" normalizeH="0" baseline="0" dirty="0">
                <a:ln>
                  <a:noFill/>
                </a:ln>
                <a:solidFill>
                  <a:schemeClr val="tx1"/>
                </a:solidFill>
                <a:effectLst/>
                <a:latin typeface="+mn-lt"/>
                <a:ea typeface="+mn-ea"/>
                <a:cs typeface="+mn-cs"/>
              </a:rPr>
              <a:t>Mintel</a:t>
            </a:r>
            <a:r>
              <a:rPr kumimoji="0" lang="en-US" altLang="en-US" sz="1200" b="0" i="0" u="none" strike="noStrike" kern="1200" cap="none" normalizeH="0" baseline="0" dirty="0">
                <a:ln>
                  <a:noFill/>
                </a:ln>
                <a:solidFill>
                  <a:schemeClr val="tx1"/>
                </a:solidFill>
                <a:effectLst/>
                <a:latin typeface="+mn-lt"/>
                <a:ea typeface="+mn-ea"/>
                <a:cs typeface="+mn-cs"/>
              </a:rPr>
              <a:t> (2022) </a:t>
            </a:r>
            <a:r>
              <a:rPr kumimoji="0" lang="en-US" altLang="en-US" sz="1200" b="0" i="1" u="none" strike="noStrike" kern="1200" cap="none" normalizeH="0" baseline="0" dirty="0">
                <a:ln>
                  <a:noFill/>
                </a:ln>
                <a:solidFill>
                  <a:schemeClr val="tx1"/>
                </a:solidFill>
                <a:effectLst/>
                <a:latin typeface="+mn-lt"/>
                <a:ea typeface="+mn-ea"/>
                <a:cs typeface="+mn-cs"/>
              </a:rPr>
              <a:t>Florist Retailing in the UK</a:t>
            </a:r>
            <a:r>
              <a:rPr kumimoji="0" lang="en-US" altLang="en-US" sz="1200" b="0" i="0" u="none" strike="noStrike" kern="1200" cap="none" normalizeH="0" baseline="0" dirty="0">
                <a:ln>
                  <a:noFill/>
                </a:ln>
                <a:solidFill>
                  <a:schemeClr val="tx1"/>
                </a:solidFill>
                <a:effectLst/>
                <a:latin typeface="+mn-lt"/>
                <a:ea typeface="+mn-ea"/>
                <a:cs typeface="+mn-cs"/>
              </a:rPr>
              <a:t>. [online] Available at: https://reports.mintel.com/display/1112630 [Accessed 10 Oct. 2025].</a:t>
            </a:r>
          </a:p>
          <a:p>
            <a:pPr marL="0" marR="0" lvl="0" indent="0" defTabSz="914400" rtl="0" eaLnBrk="0" fontAlgn="base" latinLnBrk="0" hangingPunct="0">
              <a:spcBef>
                <a:spcPct val="0"/>
              </a:spcBef>
              <a:spcAft>
                <a:spcPts val="600"/>
              </a:spcAft>
              <a:buClrTx/>
              <a:buSzTx/>
              <a:buFontTx/>
              <a:buChar char="•"/>
              <a:tabLst/>
            </a:pPr>
            <a:r>
              <a:rPr kumimoji="0" lang="en-US" altLang="en-US" sz="1200" b="1" i="0" u="none" strike="noStrike" kern="1200" cap="none" normalizeH="0" baseline="0" dirty="0">
                <a:ln>
                  <a:noFill/>
                </a:ln>
                <a:solidFill>
                  <a:schemeClr val="tx1"/>
                </a:solidFill>
                <a:effectLst/>
                <a:latin typeface="+mn-lt"/>
                <a:ea typeface="+mn-ea"/>
                <a:cs typeface="+mn-cs"/>
              </a:rPr>
              <a:t>Porter, M.</a:t>
            </a:r>
            <a:r>
              <a:rPr kumimoji="0" lang="en-US" altLang="en-US" sz="1200" b="0" i="0" u="none" strike="noStrike" kern="1200" cap="none" normalizeH="0" baseline="0" dirty="0">
                <a:ln>
                  <a:noFill/>
                </a:ln>
                <a:solidFill>
                  <a:schemeClr val="tx1"/>
                </a:solidFill>
                <a:effectLst/>
                <a:latin typeface="+mn-lt"/>
                <a:ea typeface="+mn-ea"/>
                <a:cs typeface="+mn-cs"/>
              </a:rPr>
              <a:t> (2008) </a:t>
            </a:r>
            <a:r>
              <a:rPr kumimoji="0" lang="en-US" altLang="en-US" sz="1200" b="0" i="1" u="none" strike="noStrike" kern="1200" cap="none" normalizeH="0" baseline="0" dirty="0">
                <a:ln>
                  <a:noFill/>
                </a:ln>
                <a:solidFill>
                  <a:schemeClr val="tx1"/>
                </a:solidFill>
                <a:effectLst/>
                <a:latin typeface="+mn-lt"/>
                <a:ea typeface="+mn-ea"/>
                <a:cs typeface="+mn-cs"/>
              </a:rPr>
              <a:t>Competitive Strategy: Techniques for Analyzing Industries and Competitors</a:t>
            </a:r>
            <a:r>
              <a:rPr kumimoji="0" lang="en-US" altLang="en-US" sz="1200" b="0" i="0" u="none" strike="noStrike" kern="1200" cap="none" normalizeH="0" baseline="0" dirty="0">
                <a:ln>
                  <a:noFill/>
                </a:ln>
                <a:solidFill>
                  <a:schemeClr val="tx1"/>
                </a:solidFill>
                <a:effectLst/>
                <a:latin typeface="+mn-lt"/>
                <a:ea typeface="+mn-ea"/>
                <a:cs typeface="+mn-cs"/>
              </a:rPr>
              <a:t>. Free Press.</a:t>
            </a:r>
          </a:p>
          <a:p>
            <a:pPr marL="0" marR="0" lvl="0" indent="0" defTabSz="914400" rtl="0" eaLnBrk="0" fontAlgn="base" latinLnBrk="0" hangingPunct="0">
              <a:spcBef>
                <a:spcPct val="0"/>
              </a:spcBef>
              <a:spcAft>
                <a:spcPts val="600"/>
              </a:spcAft>
              <a:buClrTx/>
              <a:buSzTx/>
              <a:buFontTx/>
              <a:buChar char="•"/>
              <a:tabLst/>
            </a:pPr>
            <a:r>
              <a:rPr kumimoji="0" lang="en-US" altLang="en-US" sz="1200" b="1" i="0" u="none" strike="noStrike" kern="1200" cap="none" normalizeH="0" baseline="0" dirty="0">
                <a:ln>
                  <a:noFill/>
                </a:ln>
                <a:solidFill>
                  <a:schemeClr val="tx1"/>
                </a:solidFill>
                <a:effectLst/>
                <a:latin typeface="+mn-lt"/>
                <a:ea typeface="+mn-ea"/>
                <a:cs typeface="+mn-cs"/>
              </a:rPr>
              <a:t>Rothaermel, F.</a:t>
            </a:r>
            <a:r>
              <a:rPr kumimoji="0" lang="en-US" altLang="en-US" sz="1200" b="0" i="0" u="none" strike="noStrike" kern="1200" cap="none" normalizeH="0" baseline="0" dirty="0">
                <a:ln>
                  <a:noFill/>
                </a:ln>
                <a:solidFill>
                  <a:schemeClr val="tx1"/>
                </a:solidFill>
                <a:effectLst/>
                <a:latin typeface="+mn-lt"/>
                <a:ea typeface="+mn-ea"/>
                <a:cs typeface="+mn-cs"/>
              </a:rPr>
              <a:t> (2021) </a:t>
            </a:r>
            <a:r>
              <a:rPr kumimoji="0" lang="en-US" altLang="en-US" sz="1200" b="0" i="1" u="none" strike="noStrike" kern="1200" cap="none" normalizeH="0" baseline="0" dirty="0">
                <a:ln>
                  <a:noFill/>
                </a:ln>
                <a:solidFill>
                  <a:schemeClr val="tx1"/>
                </a:solidFill>
                <a:effectLst/>
                <a:latin typeface="+mn-lt"/>
                <a:ea typeface="+mn-ea"/>
                <a:cs typeface="+mn-cs"/>
              </a:rPr>
              <a:t>Strategic Management</a:t>
            </a:r>
            <a:r>
              <a:rPr kumimoji="0" lang="en-US" altLang="en-US" sz="1200" b="0" i="0" u="none" strike="noStrike" kern="1200" cap="none" normalizeH="0" baseline="0" dirty="0">
                <a:ln>
                  <a:noFill/>
                </a:ln>
                <a:solidFill>
                  <a:schemeClr val="tx1"/>
                </a:solidFill>
                <a:effectLst/>
                <a:latin typeface="+mn-lt"/>
                <a:ea typeface="+mn-ea"/>
                <a:cs typeface="+mn-cs"/>
              </a:rPr>
              <a:t>. McGraw-Hill Education.</a:t>
            </a:r>
          </a:p>
          <a:p>
            <a:pPr marL="0" marR="0" lvl="0" indent="0" defTabSz="914400" rtl="0" eaLnBrk="0" fontAlgn="base" latinLnBrk="0" hangingPunct="0">
              <a:spcBef>
                <a:spcPct val="0"/>
              </a:spcBef>
              <a:spcAft>
                <a:spcPts val="600"/>
              </a:spcAft>
              <a:buClrTx/>
              <a:buSzTx/>
              <a:buFontTx/>
              <a:buChar char="•"/>
              <a:tabLst/>
            </a:pPr>
            <a:r>
              <a:rPr kumimoji="0" lang="en-US" altLang="en-US" sz="1200" b="1" i="0" u="none" strike="noStrike" kern="1200" cap="none" normalizeH="0" baseline="0" dirty="0">
                <a:ln>
                  <a:noFill/>
                </a:ln>
                <a:solidFill>
                  <a:schemeClr val="tx1"/>
                </a:solidFill>
                <a:effectLst/>
                <a:latin typeface="+mn-lt"/>
                <a:ea typeface="+mn-ea"/>
                <a:cs typeface="+mn-cs"/>
              </a:rPr>
              <a:t>Statista</a:t>
            </a:r>
            <a:r>
              <a:rPr kumimoji="0" lang="en-US" altLang="en-US" sz="1200" b="0" i="0" u="none" strike="noStrike" kern="1200" cap="none" normalizeH="0" baseline="0" dirty="0">
                <a:ln>
                  <a:noFill/>
                </a:ln>
                <a:solidFill>
                  <a:schemeClr val="tx1"/>
                </a:solidFill>
                <a:effectLst/>
                <a:latin typeface="+mn-lt"/>
                <a:ea typeface="+mn-ea"/>
                <a:cs typeface="+mn-cs"/>
              </a:rPr>
              <a:t> (2023) </a:t>
            </a:r>
            <a:r>
              <a:rPr kumimoji="0" lang="en-US" altLang="en-US" sz="1200" b="0" i="1" u="none" strike="noStrike" kern="1200" cap="none" normalizeH="0" baseline="0" dirty="0">
                <a:ln>
                  <a:noFill/>
                </a:ln>
                <a:solidFill>
                  <a:schemeClr val="tx1"/>
                </a:solidFill>
                <a:effectLst/>
                <a:latin typeface="+mn-lt"/>
                <a:ea typeface="+mn-ea"/>
                <a:cs typeface="+mn-cs"/>
              </a:rPr>
              <a:t>E-commerce Share in UK Flower Retail</a:t>
            </a:r>
            <a:r>
              <a:rPr kumimoji="0" lang="en-US" altLang="en-US" sz="1200" b="0" i="0" u="none" strike="noStrike" kern="1200" cap="none" normalizeH="0" baseline="0" dirty="0">
                <a:ln>
                  <a:noFill/>
                </a:ln>
                <a:solidFill>
                  <a:schemeClr val="tx1"/>
                </a:solidFill>
                <a:effectLst/>
                <a:latin typeface="+mn-lt"/>
                <a:ea typeface="+mn-ea"/>
                <a:cs typeface="+mn-cs"/>
              </a:rPr>
              <a:t>. [online] Available at: https://www.statista.com [Accessed 10 Oct. 2025].</a:t>
            </a:r>
          </a:p>
          <a:p>
            <a:pPr marL="0" marR="0" lvl="0" indent="0" defTabSz="914400" rtl="0" eaLnBrk="0" fontAlgn="base" latinLnBrk="0" hangingPunct="0">
              <a:spcBef>
                <a:spcPct val="0"/>
              </a:spcBef>
              <a:spcAft>
                <a:spcPts val="600"/>
              </a:spcAft>
              <a:buClrTx/>
              <a:buSzTx/>
              <a:buFontTx/>
              <a:buChar char="•"/>
              <a:tabLst/>
            </a:pPr>
            <a:r>
              <a:rPr kumimoji="0" lang="en-US" altLang="en-US" sz="1200" b="1" i="0" u="none" strike="noStrike" kern="1200" cap="none" normalizeH="0" baseline="0" dirty="0">
                <a:ln>
                  <a:noFill/>
                </a:ln>
                <a:solidFill>
                  <a:schemeClr val="tx1"/>
                </a:solidFill>
                <a:effectLst/>
                <a:latin typeface="+mn-lt"/>
                <a:ea typeface="+mn-ea"/>
                <a:cs typeface="+mn-cs"/>
              </a:rPr>
              <a:t>The Guardian</a:t>
            </a:r>
            <a:r>
              <a:rPr kumimoji="0" lang="en-US" altLang="en-US" sz="1200" b="0" i="0" u="none" strike="noStrike" kern="1200" cap="none" normalizeH="0" baseline="0" dirty="0">
                <a:ln>
                  <a:noFill/>
                </a:ln>
                <a:solidFill>
                  <a:schemeClr val="tx1"/>
                </a:solidFill>
                <a:effectLst/>
                <a:latin typeface="+mn-lt"/>
                <a:ea typeface="+mn-ea"/>
                <a:cs typeface="+mn-cs"/>
              </a:rPr>
              <a:t> (2023) </a:t>
            </a:r>
            <a:r>
              <a:rPr kumimoji="0" lang="en-US" altLang="en-US" sz="1200" b="0" i="1" u="none" strike="noStrike" kern="1200" cap="none" normalizeH="0" baseline="0" dirty="0">
                <a:ln>
                  <a:noFill/>
                </a:ln>
                <a:solidFill>
                  <a:schemeClr val="tx1"/>
                </a:solidFill>
                <a:effectLst/>
                <a:latin typeface="+mn-lt"/>
                <a:ea typeface="+mn-ea"/>
                <a:cs typeface="+mn-cs"/>
              </a:rPr>
              <a:t>UK Inflation and Brexit Fuel Import Cost Surge</a:t>
            </a:r>
            <a:r>
              <a:rPr kumimoji="0" lang="en-US" altLang="en-US" sz="1200" b="0" i="0" u="none" strike="noStrike" kern="1200" cap="none" normalizeH="0" baseline="0" dirty="0">
                <a:ln>
                  <a:noFill/>
                </a:ln>
                <a:solidFill>
                  <a:schemeClr val="tx1"/>
                </a:solidFill>
                <a:effectLst/>
                <a:latin typeface="+mn-lt"/>
                <a:ea typeface="+mn-ea"/>
                <a:cs typeface="+mn-cs"/>
              </a:rPr>
              <a:t>. [online] Available at: </a:t>
            </a:r>
            <a:r>
              <a:rPr kumimoji="0" lang="en-US" altLang="en-US" sz="1200" b="0" i="0" u="none" strike="noStrike" kern="1200" cap="none" normalizeH="0" baseline="0" dirty="0">
                <a:ln>
                  <a:noFill/>
                </a:ln>
                <a:solidFill>
                  <a:schemeClr val="tx1"/>
                </a:solidFill>
                <a:effectLst/>
                <a:latin typeface="+mn-lt"/>
                <a:ea typeface="+mn-ea"/>
                <a:cs typeface="+mn-cs"/>
                <a:hlinkClick r:id="rId3"/>
              </a:rPr>
              <a:t>https://www.theguardian.com/business</a:t>
            </a:r>
            <a:r>
              <a:rPr kumimoji="0" lang="en-US" altLang="en-US" sz="1200" b="0" i="0" u="none" strike="noStrike" kern="1200" cap="none" normalizeH="0" baseline="0" dirty="0">
                <a:ln>
                  <a:noFill/>
                </a:ln>
                <a:solidFill>
                  <a:schemeClr val="tx1"/>
                </a:solidFill>
                <a:effectLst/>
                <a:latin typeface="+mn-lt"/>
                <a:ea typeface="+mn-ea"/>
                <a:cs typeface="+mn-cs"/>
              </a:rPr>
              <a:t> [Accessed 10 Oct. 2025].</a:t>
            </a:r>
          </a:p>
          <a:p>
            <a:pPr marL="0" marR="0" lvl="0" indent="0" defTabSz="914400" rtl="0" eaLnBrk="0" fontAlgn="base" latinLnBrk="0" hangingPunct="0">
              <a:spcBef>
                <a:spcPct val="0"/>
              </a:spcBef>
              <a:spcAft>
                <a:spcPts val="600"/>
              </a:spcAft>
              <a:buClrTx/>
              <a:buSzTx/>
              <a:buFontTx/>
              <a:buChar char="•"/>
              <a:tabLst/>
            </a:pPr>
            <a:r>
              <a:rPr kumimoji="0" lang="en-US" altLang="en-US" sz="1200" b="1" i="0" u="none" strike="noStrike" kern="1200" cap="none" normalizeH="0" baseline="0" dirty="0">
                <a:ln>
                  <a:noFill/>
                </a:ln>
                <a:solidFill>
                  <a:schemeClr val="tx1"/>
                </a:solidFill>
                <a:effectLst/>
                <a:latin typeface="+mn-lt"/>
                <a:ea typeface="+mn-ea"/>
                <a:cs typeface="+mn-cs"/>
              </a:rPr>
              <a:t>Welford, R.</a:t>
            </a:r>
            <a:r>
              <a:rPr kumimoji="0" lang="en-US" altLang="en-US" sz="1200" b="0" i="0" u="none" strike="noStrike" kern="1200" cap="none" normalizeH="0" baseline="0" dirty="0">
                <a:ln>
                  <a:noFill/>
                </a:ln>
                <a:solidFill>
                  <a:schemeClr val="tx1"/>
                </a:solidFill>
                <a:effectLst/>
                <a:latin typeface="+mn-lt"/>
                <a:ea typeface="+mn-ea"/>
                <a:cs typeface="+mn-cs"/>
              </a:rPr>
              <a:t> (2018) </a:t>
            </a:r>
            <a:r>
              <a:rPr kumimoji="0" lang="en-US" altLang="en-US" sz="1200" b="0" i="1" u="none" strike="noStrike" kern="1200" cap="none" normalizeH="0" baseline="0" dirty="0">
                <a:ln>
                  <a:noFill/>
                </a:ln>
                <a:solidFill>
                  <a:schemeClr val="tx1"/>
                </a:solidFill>
                <a:effectLst/>
                <a:latin typeface="+mn-lt"/>
                <a:ea typeface="+mn-ea"/>
                <a:cs typeface="+mn-cs"/>
              </a:rPr>
              <a:t>Corporate Environmental Management: Systems and Strategies</a:t>
            </a:r>
            <a:r>
              <a:rPr kumimoji="0" lang="en-US" altLang="en-US" sz="1200" b="0" i="0" u="none" strike="noStrike" kern="1200" cap="none" normalizeH="0" baseline="0" dirty="0">
                <a:ln>
                  <a:noFill/>
                </a:ln>
                <a:solidFill>
                  <a:schemeClr val="tx1"/>
                </a:solidFill>
                <a:effectLst/>
                <a:latin typeface="+mn-lt"/>
                <a:ea typeface="+mn-ea"/>
                <a:cs typeface="+mn-cs"/>
              </a:rPr>
              <a:t>. Routledge.</a:t>
            </a:r>
          </a:p>
          <a:p>
            <a:endParaRPr lang="en-GB" dirty="0"/>
          </a:p>
        </p:txBody>
      </p:sp>
      <p:sp>
        <p:nvSpPr>
          <p:cNvPr id="4" name="Slide Number Placeholder 3"/>
          <p:cNvSpPr>
            <a:spLocks noGrp="1"/>
          </p:cNvSpPr>
          <p:nvPr>
            <p:ph type="sldNum" sz="quarter" idx="5"/>
          </p:nvPr>
        </p:nvSpPr>
        <p:spPr/>
        <p:txBody>
          <a:bodyPr/>
          <a:lstStyle/>
          <a:p>
            <a:fld id="{D2E24339-ED32-4ED5-A40B-1507E1E70AD1}" type="slidenum">
              <a:rPr lang="en-GB" smtClean="0"/>
              <a:t>12</a:t>
            </a:fld>
            <a:endParaRPr lang="en-GB"/>
          </a:p>
        </p:txBody>
      </p:sp>
    </p:spTree>
    <p:extLst>
      <p:ext uri="{BB962C8B-B14F-4D97-AF65-F5344CB8AC3E}">
        <p14:creationId xmlns:p14="http://schemas.microsoft.com/office/powerpoint/2010/main" val="10191762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24339-ED32-4ED5-A40B-1507E1E70AD1}" type="slidenum">
              <a:rPr lang="en-GB" smtClean="0"/>
              <a:t>14</a:t>
            </a:fld>
            <a:endParaRPr lang="en-GB"/>
          </a:p>
        </p:txBody>
      </p:sp>
    </p:spTree>
    <p:extLst>
      <p:ext uri="{BB962C8B-B14F-4D97-AF65-F5344CB8AC3E}">
        <p14:creationId xmlns:p14="http://schemas.microsoft.com/office/powerpoint/2010/main" val="6336915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0C5998CB-538F-45AF-896C-2191D41163B7}" type="datetimeFigureOut">
              <a:rPr lang="en-GB" smtClean="0"/>
              <a:t>11/10/2025</a:t>
            </a:fld>
            <a:endParaRPr lang="en-GB"/>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EE422D91-C28E-4462-962A-EE4FD1785A07}" type="slidenum">
              <a:rPr lang="en-GB" smtClean="0"/>
              <a:t>‹#›</a:t>
            </a:fld>
            <a:endParaRPr lang="en-GB"/>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94330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531311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55724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C5998CB-538F-45AF-896C-2191D41163B7}" type="datetimeFigureOut">
              <a:rPr lang="en-GB" smtClean="0"/>
              <a:t>11/10/2025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0813474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C5998CB-538F-45AF-896C-2191D41163B7}" type="datetimeFigureOut">
              <a:rPr lang="en-GB" smtClean="0"/>
              <a:t>11/10/2025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9781081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C5998CB-538F-45AF-896C-2191D41163B7}" type="datetimeFigureOut">
              <a:rPr lang="en-GB" smtClean="0"/>
              <a:t>11/10/2025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136690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5998CB-538F-45AF-896C-2191D41163B7}" type="datetimeFigureOut">
              <a:rPr lang="en-GB" smtClean="0"/>
              <a:t>11/10/2025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7306626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0681047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8517039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8693076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2794104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Agenda" userDrawn="1">
  <p:cSld name="Agenda">
    <p:spTree>
      <p:nvGrpSpPr>
        <p:cNvPr id="1" name="Shape 23"/>
        <p:cNvGrpSpPr/>
        <p:nvPr/>
      </p:nvGrpSpPr>
      <p:grpSpPr>
        <a:xfrm>
          <a:off x="0" y="0"/>
          <a:ext cx="0" cy="0"/>
          <a:chOff x="0" y="0"/>
          <a:chExt cx="0" cy="0"/>
        </a:xfrm>
      </p:grpSpPr>
      <p:sp>
        <p:nvSpPr>
          <p:cNvPr id="24" name="Google Shape;24;p5"/>
          <p:cNvSpPr/>
          <p:nvPr/>
        </p:nvSpPr>
        <p:spPr>
          <a:xfrm>
            <a:off x="0" y="6727600"/>
            <a:ext cx="12192000" cy="130400"/>
          </a:xfrm>
          <a:prstGeom prst="rect">
            <a:avLst/>
          </a:prstGeom>
          <a:solidFill>
            <a:schemeClr val="l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5" name="Google Shape;25;p5"/>
          <p:cNvSpPr txBox="1">
            <a:spLocks noGrp="1"/>
          </p:cNvSpPr>
          <p:nvPr>
            <p:ph type="title" hasCustomPrompt="1"/>
          </p:nvPr>
        </p:nvSpPr>
        <p:spPr>
          <a:xfrm>
            <a:off x="415600" y="0"/>
            <a:ext cx="11360800" cy="950567"/>
          </a:xfrm>
          <a:prstGeom prst="rect">
            <a:avLst/>
          </a:prstGeom>
        </p:spPr>
        <p:txBody>
          <a:bodyPr spcFirstLastPara="1" wrap="square" lIns="91425" tIns="91425" rIns="91425" bIns="91425" anchor="ctr" anchorCtr="0">
            <a:normAutofit/>
          </a:bodyPr>
          <a:lstStyle>
            <a:lvl1pPr lvl="0" rtl="0">
              <a:spcBef>
                <a:spcPts val="0"/>
              </a:spcBef>
              <a:spcAft>
                <a:spcPts val="0"/>
              </a:spcAft>
              <a:buSzPts val="2200"/>
              <a:buNone/>
              <a:defRPr sz="2933"/>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r>
              <a:rPr lang="en-US" dirty="0"/>
              <a:t>Agenda</a:t>
            </a:r>
            <a:endParaRPr dirty="0"/>
          </a:p>
        </p:txBody>
      </p:sp>
      <p:sp>
        <p:nvSpPr>
          <p:cNvPr id="26" name="Google Shape;26;p5"/>
          <p:cNvSpPr txBox="1">
            <a:spLocks noGrp="1"/>
          </p:cNvSpPr>
          <p:nvPr>
            <p:ph type="body" idx="1"/>
          </p:nvPr>
        </p:nvSpPr>
        <p:spPr>
          <a:xfrm>
            <a:off x="415600" y="1592979"/>
            <a:ext cx="11360800" cy="5134620"/>
          </a:xfrm>
          <a:prstGeom prst="rect">
            <a:avLst/>
          </a:prstGeom>
        </p:spPr>
        <p:txBody>
          <a:bodyPr spcFirstLastPara="1" wrap="square" lIns="91425" tIns="91425" rIns="91425" bIns="91425" anchor="t" anchorCtr="0">
            <a:normAutofit/>
          </a:bodyPr>
          <a:lstStyle>
            <a:lvl1pPr marL="609585" lvl="0" indent="-440256" rtl="0">
              <a:spcBef>
                <a:spcPts val="0"/>
              </a:spcBef>
              <a:spcAft>
                <a:spcPts val="0"/>
              </a:spcAft>
              <a:buSzPts val="1600"/>
              <a:buChar char="●"/>
              <a:defRPr sz="2133"/>
            </a:lvl1pPr>
            <a:lvl2pPr marL="1219170" lvl="1" indent="-423323" rtl="0">
              <a:spcBef>
                <a:spcPts val="0"/>
              </a:spcBef>
              <a:spcAft>
                <a:spcPts val="0"/>
              </a:spcAft>
              <a:buSzPts val="1400"/>
              <a:buChar char="○"/>
              <a:defRPr/>
            </a:lvl2pPr>
            <a:lvl3pPr marL="1828754" lvl="2" indent="-423323" rtl="0">
              <a:spcBef>
                <a:spcPts val="0"/>
              </a:spcBef>
              <a:spcAft>
                <a:spcPts val="0"/>
              </a:spcAft>
              <a:buSzPts val="1400"/>
              <a:buChar char="■"/>
              <a:defRPr/>
            </a:lvl3pPr>
            <a:lvl4pPr marL="2438339" lvl="3" indent="-423323" rtl="0">
              <a:spcBef>
                <a:spcPts val="0"/>
              </a:spcBef>
              <a:spcAft>
                <a:spcPts val="0"/>
              </a:spcAft>
              <a:buSzPts val="1400"/>
              <a:buChar char="●"/>
              <a:defRPr/>
            </a:lvl4pPr>
            <a:lvl5pPr marL="3047924" lvl="4" indent="-423323" rtl="0">
              <a:spcBef>
                <a:spcPts val="0"/>
              </a:spcBef>
              <a:spcAft>
                <a:spcPts val="0"/>
              </a:spcAft>
              <a:buSzPts val="1400"/>
              <a:buChar char="○"/>
              <a:defRPr/>
            </a:lvl5pPr>
            <a:lvl6pPr marL="3657509" lvl="5" indent="-423323" rtl="0">
              <a:spcBef>
                <a:spcPts val="0"/>
              </a:spcBef>
              <a:spcAft>
                <a:spcPts val="0"/>
              </a:spcAft>
              <a:buSzPts val="1400"/>
              <a:buChar char="■"/>
              <a:defRPr/>
            </a:lvl6pPr>
            <a:lvl7pPr marL="4267093" lvl="6" indent="-423323" rtl="0">
              <a:spcBef>
                <a:spcPts val="0"/>
              </a:spcBef>
              <a:spcAft>
                <a:spcPts val="0"/>
              </a:spcAft>
              <a:buSzPts val="1400"/>
              <a:buChar char="●"/>
              <a:defRPr/>
            </a:lvl7pPr>
            <a:lvl8pPr marL="4876678" lvl="7" indent="-423323" rtl="0">
              <a:spcBef>
                <a:spcPts val="0"/>
              </a:spcBef>
              <a:spcAft>
                <a:spcPts val="0"/>
              </a:spcAft>
              <a:buSzPts val="1400"/>
              <a:buChar char="○"/>
              <a:defRPr/>
            </a:lvl8pPr>
            <a:lvl9pPr marL="5486263" lvl="8" indent="-423323" rtl="0">
              <a:spcBef>
                <a:spcPts val="0"/>
              </a:spcBef>
              <a:spcAft>
                <a:spcPts val="0"/>
              </a:spcAft>
              <a:buSzPts val="1400"/>
              <a:buChar char="■"/>
              <a:defRPr/>
            </a:lvl9pPr>
          </a:lstStyle>
          <a:p>
            <a:endParaRPr dirty="0"/>
          </a:p>
        </p:txBody>
      </p:sp>
      <p:sp>
        <p:nvSpPr>
          <p:cNvPr id="27" name="Google Shape;27;p5"/>
          <p:cNvSpPr txBox="1">
            <a:spLocks noGrp="1"/>
          </p:cNvSpPr>
          <p:nvPr>
            <p:ph type="sldNum" idx="12"/>
          </p:nvPr>
        </p:nvSpPr>
        <p:spPr>
          <a:xfrm>
            <a:off x="11776397" y="6485324"/>
            <a:ext cx="415215" cy="257099"/>
          </a:xfrm>
          <a:prstGeom prst="rect">
            <a:avLst/>
          </a:prstGeom>
        </p:spPr>
        <p:txBody>
          <a:bodyPr spcFirstLastPara="1" wrap="square" lIns="91425" tIns="91425" rIns="91425" bIns="91425" anchor="ctr" anchorCtr="0">
            <a:normAutofit/>
          </a:bodyPr>
          <a:lstStyle>
            <a:lvl1pPr lvl="0" rtl="0">
              <a:buNone/>
              <a:defRPr>
                <a:solidFill>
                  <a:schemeClr val="accent4"/>
                </a:solidFill>
              </a:defRPr>
            </a:lvl1pPr>
            <a:lvl2pPr lvl="1" rtl="0">
              <a:buNone/>
              <a:defRPr>
                <a:solidFill>
                  <a:schemeClr val="accent4"/>
                </a:solidFill>
              </a:defRPr>
            </a:lvl2pPr>
            <a:lvl3pPr lvl="2" rtl="0">
              <a:buNone/>
              <a:defRPr>
                <a:solidFill>
                  <a:schemeClr val="accent4"/>
                </a:solidFill>
              </a:defRPr>
            </a:lvl3pPr>
            <a:lvl4pPr lvl="3" rtl="0">
              <a:buNone/>
              <a:defRPr>
                <a:solidFill>
                  <a:schemeClr val="accent4"/>
                </a:solidFill>
              </a:defRPr>
            </a:lvl4pPr>
            <a:lvl5pPr lvl="4" rtl="0">
              <a:buNone/>
              <a:defRPr>
                <a:solidFill>
                  <a:schemeClr val="accent4"/>
                </a:solidFill>
              </a:defRPr>
            </a:lvl5pPr>
            <a:lvl6pPr lvl="5" rtl="0">
              <a:buNone/>
              <a:defRPr>
                <a:solidFill>
                  <a:schemeClr val="accent4"/>
                </a:solidFill>
              </a:defRPr>
            </a:lvl6pPr>
            <a:lvl7pPr lvl="6" rtl="0">
              <a:buNone/>
              <a:defRPr>
                <a:solidFill>
                  <a:schemeClr val="accent4"/>
                </a:solidFill>
              </a:defRPr>
            </a:lvl7pPr>
            <a:lvl8pPr lvl="7" rtl="0">
              <a:buNone/>
              <a:defRPr>
                <a:solidFill>
                  <a:schemeClr val="accent4"/>
                </a:solidFill>
              </a:defRPr>
            </a:lvl8pPr>
            <a:lvl9pPr lvl="8" rtl="0">
              <a:buNone/>
              <a:defRPr>
                <a:solidFill>
                  <a:schemeClr val="accent4"/>
                </a:solidFill>
              </a:defRPr>
            </a:lvl9pPr>
          </a:lstStyle>
          <a:p>
            <a:fld id="{00000000-1234-1234-1234-123412341234}" type="slidenum">
              <a:rPr lang="en" smtClean="0"/>
              <a:pPr/>
              <a:t>‹#›</a:t>
            </a:fld>
            <a:endParaRPr lang="en"/>
          </a:p>
        </p:txBody>
      </p:sp>
      <p:sp>
        <p:nvSpPr>
          <p:cNvPr id="10" name="Subtitle 1">
            <a:extLst>
              <a:ext uri="{FF2B5EF4-FFF2-40B4-BE49-F238E27FC236}">
                <a16:creationId xmlns:a16="http://schemas.microsoft.com/office/drawing/2014/main" id="{0D296A4F-FF01-A06E-7AAA-3D203B6399A4}"/>
              </a:ext>
            </a:extLst>
          </p:cNvPr>
          <p:cNvSpPr>
            <a:spLocks noGrp="1"/>
          </p:cNvSpPr>
          <p:nvPr>
            <p:ph type="subTitle" idx="13"/>
          </p:nvPr>
        </p:nvSpPr>
        <p:spPr>
          <a:xfrm>
            <a:off x="415599" y="950568"/>
            <a:ext cx="11360799" cy="642413"/>
          </a:xfrm>
        </p:spPr>
        <p:txBody>
          <a:bodyPr tIns="0" anchor="t">
            <a:normAutofit/>
          </a:bodyPr>
          <a:lstStyle>
            <a:lvl1pPr marL="0" indent="0" algn="l">
              <a:lnSpc>
                <a:spcPct val="100000"/>
              </a:lnSpc>
              <a:buNone/>
              <a:defRPr sz="2133"/>
            </a:lvl1pPr>
            <a:lvl2pPr marL="609585" indent="0" algn="ctr">
              <a:buNone/>
            </a:lvl2pPr>
            <a:lvl3pPr marL="1219170" indent="0" algn="ctr">
              <a:buNone/>
            </a:lvl3pPr>
            <a:lvl4pPr marL="1828754" indent="0" algn="ctr">
              <a:buNone/>
            </a:lvl4pPr>
            <a:lvl5pPr marL="2438339" indent="0" algn="ctr">
              <a:buNone/>
            </a:lvl5pPr>
            <a:lvl6pPr marL="3047924" indent="0" algn="ctr">
              <a:buNone/>
            </a:lvl6pPr>
            <a:lvl7pPr marL="3657509" indent="0" algn="ctr">
              <a:buNone/>
            </a:lvl7pPr>
            <a:lvl8pPr marL="4267093" indent="0" algn="ctr">
              <a:buNone/>
            </a:lvl8pPr>
            <a:lvl9pPr marL="4876678" indent="0" algn="ctr">
              <a:buNone/>
            </a:lvl9pPr>
          </a:lstStyle>
          <a:p>
            <a:r>
              <a:rPr lang="en-US" dirty="0"/>
              <a:t>Click to edit Master subtitle style</a:t>
            </a:r>
          </a:p>
        </p:txBody>
      </p:sp>
    </p:spTree>
    <p:extLst>
      <p:ext uri="{BB962C8B-B14F-4D97-AF65-F5344CB8AC3E}">
        <p14:creationId xmlns:p14="http://schemas.microsoft.com/office/powerpoint/2010/main" val="26272560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8823773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0C5998CB-538F-45AF-896C-2191D41163B7}" type="datetimeFigureOut">
              <a:rPr lang="en-GB" smtClean="0"/>
              <a:t>11/10/2025</a:t>
            </a:fld>
            <a:endParaRPr lang="en-GB"/>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76546601"/>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 id="2147483694" r:id="rId12"/>
    <p:sldLayoutId id="2147483695" r:id="rId13"/>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12.xm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1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hyperlink" Target="https://www.theguardian.com/business"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Green Haven Florists – Business Problem Analysis</a:t>
            </a:r>
          </a:p>
        </p:txBody>
      </p:sp>
      <p:sp>
        <p:nvSpPr>
          <p:cNvPr id="4" name="Subtitle 3"/>
          <p:cNvSpPr>
            <a:spLocks noGrp="1"/>
          </p:cNvSpPr>
          <p:nvPr>
            <p:ph type="subTitle" idx="13"/>
          </p:nvPr>
        </p:nvSpPr>
        <p:spPr/>
        <p:txBody>
          <a:bodyPr>
            <a:normAutofit/>
          </a:bodyPr>
          <a:lstStyle/>
          <a:p>
            <a:r>
              <a:t>LCLM4004 – Problem Solving and Decision Making | Component 1: Individual Presentation</a:t>
            </a:r>
          </a:p>
        </p:txBody>
      </p:sp>
      <p:sp>
        <p:nvSpPr>
          <p:cNvPr id="5" name="Rectangle 4"/>
          <p:cNvSpPr/>
          <p:nvPr/>
        </p:nvSpPr>
        <p:spPr>
          <a:xfrm>
            <a:off x="304800" y="2011560"/>
            <a:ext cx="11582400" cy="42672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6" name="Rectangle 5"/>
          <p:cNvSpPr/>
          <p:nvPr/>
        </p:nvSpPr>
        <p:spPr>
          <a:xfrm>
            <a:off x="304800" y="2011560"/>
            <a:ext cx="11582400" cy="42672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defRPr sz="1300" b="0" i="0">
                <a:solidFill>
                  <a:srgbClr val="616161"/>
                </a:solidFill>
                <a:latin typeface="Proxima Nova"/>
              </a:defRPr>
            </a:pPr>
            <a:endParaRPr sz="1733"/>
          </a:p>
        </p:txBody>
      </p:sp>
      <p:sp>
        <p:nvSpPr>
          <p:cNvPr id="7" name="Rectangle 6"/>
          <p:cNvSpPr/>
          <p:nvPr/>
        </p:nvSpPr>
        <p:spPr>
          <a:xfrm>
            <a:off x="304800" y="2011560"/>
            <a:ext cx="11582400" cy="42672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8" name="TextBox 7"/>
          <p:cNvSpPr txBox="1"/>
          <p:nvPr/>
        </p:nvSpPr>
        <p:spPr>
          <a:xfrm>
            <a:off x="304800" y="2011560"/>
            <a:ext cx="11582400" cy="2487540"/>
          </a:xfrm>
          <a:prstGeom prst="rect">
            <a:avLst/>
          </a:prstGeom>
          <a:noFill/>
          <a:ln>
            <a:noFill/>
          </a:ln>
        </p:spPr>
        <p:txBody>
          <a:bodyPr wrap="square" lIns="254000" tIns="0" rIns="0" bIns="254000" anchor="t">
            <a:spAutoFit/>
          </a:bodyPr>
          <a:lstStyle/>
          <a:p>
            <a:pPr marL="304792" indent="-121917">
              <a:spcAft>
                <a:spcPts val="1067"/>
              </a:spcAft>
              <a:buSzPct val="100000"/>
              <a:buFont typeface="Arial"/>
              <a:buChar char="•"/>
            </a:pPr>
            <a:r>
              <a:rPr sz="1733" b="1" dirty="0">
                <a:solidFill>
                  <a:srgbClr val="616161"/>
                </a:solidFill>
                <a:latin typeface="Proxima Nova"/>
              </a:rPr>
              <a:t>Student Name</a:t>
            </a:r>
            <a:r>
              <a:rPr lang="en-GB" sz="1733" b="1" dirty="0">
                <a:solidFill>
                  <a:srgbClr val="616161"/>
                </a:solidFill>
                <a:latin typeface="Proxima Nova"/>
              </a:rPr>
              <a:t>: Xenia-Giorgiana Anghel</a:t>
            </a:r>
          </a:p>
          <a:p>
            <a:pPr marL="304792" indent="-121917">
              <a:spcAft>
                <a:spcPts val="1067"/>
              </a:spcAft>
              <a:buSzPct val="100000"/>
              <a:buFont typeface="Arial"/>
              <a:buChar char="•"/>
            </a:pPr>
            <a:r>
              <a:rPr sz="1733" b="1" dirty="0">
                <a:solidFill>
                  <a:srgbClr val="616161"/>
                </a:solidFill>
                <a:latin typeface="Proxima Nova"/>
              </a:rPr>
              <a:t>Student ID:</a:t>
            </a:r>
            <a:r>
              <a:rPr lang="en-GB" sz="1733" b="1" dirty="0">
                <a:solidFill>
                  <a:srgbClr val="616161"/>
                </a:solidFill>
                <a:latin typeface="Proxima Nova"/>
              </a:rPr>
              <a:t> 2438527</a:t>
            </a:r>
            <a:endParaRPr lang="en-GB" sz="2400" dirty="0"/>
          </a:p>
          <a:p>
            <a:pPr marL="304792" lvl="1" indent="-121917">
              <a:spcBef>
                <a:spcPts val="1600"/>
              </a:spcBef>
              <a:buSzPct val="100000"/>
              <a:buFont typeface="Arial"/>
              <a:buChar char="•"/>
            </a:pPr>
            <a:r>
              <a:rPr sz="1733" b="1" dirty="0">
                <a:solidFill>
                  <a:srgbClr val="616161"/>
                </a:solidFill>
                <a:latin typeface="Proxima Nova"/>
              </a:rPr>
              <a:t>Module Code &amp; Name:</a:t>
            </a:r>
            <a:r>
              <a:rPr sz="1733" dirty="0">
                <a:solidFill>
                  <a:srgbClr val="616161"/>
                </a:solidFill>
                <a:latin typeface="Proxima Nova"/>
              </a:rPr>
              <a:t> LCLM4004 – Problem Solving and Decision Making</a:t>
            </a:r>
          </a:p>
          <a:p>
            <a:pPr marL="304792" lvl="1" indent="-121917">
              <a:spcBef>
                <a:spcPts val="1600"/>
              </a:spcBef>
              <a:buSzPct val="100000"/>
              <a:buFont typeface="Arial"/>
              <a:buChar char="•"/>
            </a:pPr>
            <a:r>
              <a:rPr sz="1733" b="1" dirty="0">
                <a:solidFill>
                  <a:srgbClr val="616161"/>
                </a:solidFill>
                <a:latin typeface="Proxima Nova"/>
              </a:rPr>
              <a:t>Lecturer Name:</a:t>
            </a:r>
            <a:r>
              <a:rPr lang="en-GB" sz="1733" b="1" dirty="0">
                <a:solidFill>
                  <a:srgbClr val="616161"/>
                </a:solidFill>
                <a:latin typeface="Proxima Nova"/>
              </a:rPr>
              <a:t> </a:t>
            </a:r>
            <a:r>
              <a:rPr lang="en-GB" sz="1733" dirty="0">
                <a:solidFill>
                  <a:srgbClr val="616161"/>
                </a:solidFill>
                <a:latin typeface="Proxima Nova"/>
              </a:rPr>
              <a:t>Annamarie Dufficy</a:t>
            </a:r>
            <a:endParaRPr sz="1733" dirty="0">
              <a:solidFill>
                <a:srgbClr val="616161"/>
              </a:solidFill>
              <a:latin typeface="Proxima Nova"/>
            </a:endParaRPr>
          </a:p>
          <a:p>
            <a:pPr marL="304792" lvl="1" indent="-121917">
              <a:spcBef>
                <a:spcPts val="1600"/>
              </a:spcBef>
              <a:buSzPct val="100000"/>
              <a:buFont typeface="Arial"/>
              <a:buChar char="•"/>
            </a:pPr>
            <a:r>
              <a:rPr sz="1733" b="1" dirty="0">
                <a:solidFill>
                  <a:srgbClr val="616161"/>
                </a:solidFill>
                <a:latin typeface="Proxima Nova"/>
              </a:rPr>
              <a:t>Assignment Title:</a:t>
            </a:r>
            <a:r>
              <a:rPr sz="1733" dirty="0">
                <a:solidFill>
                  <a:srgbClr val="616161"/>
                </a:solidFill>
                <a:latin typeface="Proxima Nova"/>
              </a:rPr>
              <a:t> Component 1 – Green Haven Florists: Individual Presentation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Presentation Overview</a:t>
            </a:r>
          </a:p>
        </p:txBody>
      </p:sp>
      <p:sp>
        <p:nvSpPr>
          <p:cNvPr id="4" name="Subtitle 3"/>
          <p:cNvSpPr>
            <a:spLocks noGrp="1"/>
          </p:cNvSpPr>
          <p:nvPr>
            <p:ph type="subTitle" idx="13"/>
          </p:nvPr>
        </p:nvSpPr>
        <p:spPr/>
        <p:txBody>
          <a:bodyPr>
            <a:normAutofit/>
          </a:bodyPr>
          <a:lstStyle/>
          <a:p>
            <a:r>
              <a:t>Table of Contents – What This Presentation Will Cover</a:t>
            </a:r>
          </a:p>
        </p:txBody>
      </p:sp>
      <p:sp>
        <p:nvSpPr>
          <p:cNvPr id="5" name="Rectangle 4"/>
          <p:cNvSpPr/>
          <p:nvPr/>
        </p:nvSpPr>
        <p:spPr>
          <a:xfrm>
            <a:off x="304800" y="2011560"/>
            <a:ext cx="11582400" cy="42672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6" name="Rectangle 5"/>
          <p:cNvSpPr/>
          <p:nvPr/>
        </p:nvSpPr>
        <p:spPr>
          <a:xfrm>
            <a:off x="304800" y="2011560"/>
            <a:ext cx="11582400" cy="42672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defRPr sz="1300" b="0" i="0">
                <a:solidFill>
                  <a:srgbClr val="616161"/>
                </a:solidFill>
                <a:latin typeface="Proxima Nova"/>
              </a:defRPr>
            </a:pPr>
            <a:endParaRPr sz="1733"/>
          </a:p>
        </p:txBody>
      </p:sp>
      <p:sp>
        <p:nvSpPr>
          <p:cNvPr id="7" name="Rectangle 6"/>
          <p:cNvSpPr/>
          <p:nvPr/>
        </p:nvSpPr>
        <p:spPr>
          <a:xfrm>
            <a:off x="304800" y="2011560"/>
            <a:ext cx="11582400" cy="42672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8" name="TextBox 7"/>
          <p:cNvSpPr txBox="1"/>
          <p:nvPr/>
        </p:nvSpPr>
        <p:spPr>
          <a:xfrm>
            <a:off x="304800" y="2011561"/>
            <a:ext cx="11582400" cy="3556871"/>
          </a:xfrm>
          <a:prstGeom prst="rect">
            <a:avLst/>
          </a:prstGeom>
          <a:noFill/>
          <a:ln>
            <a:noFill/>
          </a:ln>
        </p:spPr>
        <p:txBody>
          <a:bodyPr wrap="square" lIns="254000" tIns="0" rIns="0" bIns="254000" anchor="t">
            <a:spAutoFit/>
          </a:bodyPr>
          <a:lstStyle/>
          <a:p>
            <a:pPr marL="304792" indent="-121917">
              <a:spcAft>
                <a:spcPts val="1067"/>
              </a:spcAft>
              <a:buSzPct val="100000"/>
              <a:buFont typeface="Arial"/>
              <a:buChar char="•"/>
            </a:pPr>
            <a:r>
              <a:rPr sz="1733" b="1">
                <a:solidFill>
                  <a:srgbClr val="616161"/>
                </a:solidFill>
                <a:latin typeface="Proxima Nova"/>
              </a:rPr>
              <a:t>Introduction &amp; Company Background:</a:t>
            </a:r>
            <a:r>
              <a:rPr sz="1733">
                <a:solidFill>
                  <a:srgbClr val="616161"/>
                </a:solidFill>
                <a:latin typeface="Proxima Nova"/>
              </a:rPr>
              <a:t> Brief overview of Green Haven Florists, its market position, and recent challenges.</a:t>
            </a:r>
          </a:p>
          <a:p>
            <a:pPr marL="304792" lvl="1" indent="-121917">
              <a:spcBef>
                <a:spcPts val="1600"/>
              </a:spcBef>
              <a:buSzPct val="100000"/>
              <a:buFont typeface="Arial"/>
              <a:buChar char="•"/>
            </a:pPr>
            <a:r>
              <a:rPr sz="1733" b="1">
                <a:solidFill>
                  <a:srgbClr val="616161"/>
                </a:solidFill>
                <a:latin typeface="Proxima Nova"/>
              </a:rPr>
              <a:t>Problem Identification:</a:t>
            </a:r>
            <a:r>
              <a:rPr sz="1733">
                <a:solidFill>
                  <a:srgbClr val="616161"/>
                </a:solidFill>
                <a:latin typeface="Proxima Nova"/>
              </a:rPr>
              <a:t> Exploration of the 30% decline in in-store sales and its underlying causes.</a:t>
            </a:r>
          </a:p>
          <a:p>
            <a:pPr marL="304792" lvl="1" indent="-121917">
              <a:spcBef>
                <a:spcPts val="1600"/>
              </a:spcBef>
              <a:buSzPct val="100000"/>
              <a:buFont typeface="Arial"/>
              <a:buChar char="•"/>
            </a:pPr>
            <a:r>
              <a:rPr sz="1733" b="1">
                <a:solidFill>
                  <a:srgbClr val="616161"/>
                </a:solidFill>
                <a:latin typeface="Proxima Nova"/>
              </a:rPr>
              <a:t>5W2H Framework Application:</a:t>
            </a:r>
            <a:r>
              <a:rPr sz="1733">
                <a:solidFill>
                  <a:srgbClr val="616161"/>
                </a:solidFill>
                <a:latin typeface="Proxima Nova"/>
              </a:rPr>
              <a:t> A systematic analysis using the 5W2H method to structure problem data.</a:t>
            </a:r>
          </a:p>
          <a:p>
            <a:pPr marL="304792" lvl="1" indent="-121917">
              <a:spcBef>
                <a:spcPts val="1600"/>
              </a:spcBef>
              <a:buSzPct val="100000"/>
              <a:buFont typeface="Arial"/>
              <a:buChar char="•"/>
            </a:pPr>
            <a:r>
              <a:rPr sz="1733" b="1">
                <a:solidFill>
                  <a:srgbClr val="616161"/>
                </a:solidFill>
                <a:latin typeface="Proxima Nova"/>
              </a:rPr>
              <a:t>PESTEL Analysis – Critique &amp; Application:</a:t>
            </a:r>
            <a:r>
              <a:rPr sz="1733">
                <a:solidFill>
                  <a:srgbClr val="616161"/>
                </a:solidFill>
                <a:latin typeface="Proxima Nova"/>
              </a:rPr>
              <a:t> Evaluation of external factors impacting the business environment.</a:t>
            </a:r>
          </a:p>
          <a:p>
            <a:pPr marL="304792" lvl="1" indent="-121917">
              <a:spcBef>
                <a:spcPts val="1600"/>
              </a:spcBef>
              <a:buSzPct val="100000"/>
              <a:buFont typeface="Arial"/>
              <a:buChar char="•"/>
            </a:pPr>
            <a:r>
              <a:rPr sz="1733" b="1">
                <a:solidFill>
                  <a:srgbClr val="616161"/>
                </a:solidFill>
                <a:latin typeface="Proxima Nova"/>
              </a:rPr>
              <a:t>Cause-and-Effect Analysis:</a:t>
            </a:r>
            <a:r>
              <a:rPr sz="1733">
                <a:solidFill>
                  <a:srgbClr val="616161"/>
                </a:solidFill>
                <a:latin typeface="Proxima Nova"/>
              </a:rPr>
              <a:t> Root cause exploration via Ishikawa diagram with supporting evidence.</a:t>
            </a:r>
          </a:p>
          <a:p>
            <a:pPr marL="304792" lvl="1" indent="-121917">
              <a:spcBef>
                <a:spcPts val="1600"/>
              </a:spcBef>
              <a:buSzPct val="100000"/>
              <a:buFont typeface="Arial"/>
              <a:buChar char="•"/>
            </a:pPr>
            <a:r>
              <a:rPr sz="1733" b="1">
                <a:solidFill>
                  <a:srgbClr val="616161"/>
                </a:solidFill>
                <a:latin typeface="Proxima Nova"/>
              </a:rPr>
              <a:t>Key Findings &amp; Recommendations:</a:t>
            </a:r>
            <a:r>
              <a:rPr sz="1733">
                <a:solidFill>
                  <a:srgbClr val="616161"/>
                </a:solidFill>
                <a:latin typeface="Proxima Nova"/>
              </a:rPr>
              <a:t> Summary of main insights, structured conclusions, and academic implications.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Green Haven Florists: Company Background</a:t>
            </a:r>
          </a:p>
        </p:txBody>
      </p:sp>
      <p:sp>
        <p:nvSpPr>
          <p:cNvPr id="4" name="Subtitle 3"/>
          <p:cNvSpPr>
            <a:spLocks noGrp="1"/>
          </p:cNvSpPr>
          <p:nvPr>
            <p:ph type="subTitle" idx="13"/>
          </p:nvPr>
        </p:nvSpPr>
        <p:spPr/>
        <p:txBody>
          <a:bodyPr>
            <a:normAutofit/>
          </a:bodyPr>
          <a:lstStyle/>
          <a:p>
            <a:r>
              <a:t>Origins, Values and Market Position</a:t>
            </a:r>
          </a:p>
        </p:txBody>
      </p:sp>
      <p:sp>
        <p:nvSpPr>
          <p:cNvPr id="5" name="Rectangle 4"/>
          <p:cNvSpPr/>
          <p:nvPr/>
        </p:nvSpPr>
        <p:spPr>
          <a:xfrm>
            <a:off x="304800" y="2011560"/>
            <a:ext cx="11582400" cy="42672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6" name="Rectangle 5"/>
          <p:cNvSpPr/>
          <p:nvPr/>
        </p:nvSpPr>
        <p:spPr>
          <a:xfrm>
            <a:off x="304800" y="2011560"/>
            <a:ext cx="11582400" cy="42672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defRPr sz="1200" b="0" i="0">
                <a:solidFill>
                  <a:srgbClr val="616161"/>
                </a:solidFill>
                <a:latin typeface="Proxima Nova"/>
              </a:defRPr>
            </a:pPr>
            <a:endParaRPr sz="1600"/>
          </a:p>
        </p:txBody>
      </p:sp>
      <p:sp>
        <p:nvSpPr>
          <p:cNvPr id="7" name="Rectangle 6"/>
          <p:cNvSpPr/>
          <p:nvPr/>
        </p:nvSpPr>
        <p:spPr>
          <a:xfrm>
            <a:off x="304800" y="2011560"/>
            <a:ext cx="11582400" cy="4132064"/>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8" name="Rectangle 7"/>
          <p:cNvSpPr/>
          <p:nvPr/>
        </p:nvSpPr>
        <p:spPr>
          <a:xfrm>
            <a:off x="304801" y="2011560"/>
            <a:ext cx="5587999" cy="4132064"/>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9" name="TextBox 8"/>
          <p:cNvSpPr txBox="1"/>
          <p:nvPr/>
        </p:nvSpPr>
        <p:spPr>
          <a:xfrm>
            <a:off x="304801" y="1592982"/>
            <a:ext cx="5587999" cy="4213974"/>
          </a:xfrm>
          <a:prstGeom prst="rect">
            <a:avLst/>
          </a:prstGeom>
          <a:noFill/>
          <a:ln>
            <a:noFill/>
          </a:ln>
        </p:spPr>
        <p:txBody>
          <a:bodyPr wrap="square" lIns="254000" tIns="0" rIns="0" bIns="254000" anchor="t">
            <a:spAutoFit/>
          </a:bodyPr>
          <a:lstStyle/>
          <a:p>
            <a:pPr marL="304792" indent="-121917">
              <a:spcAft>
                <a:spcPts val="1067"/>
              </a:spcAft>
              <a:buSzPct val="88888"/>
              <a:buFont typeface="Arial"/>
              <a:buChar char="•"/>
            </a:pPr>
            <a:r>
              <a:rPr sz="1600" b="1" dirty="0">
                <a:solidFill>
                  <a:srgbClr val="616161"/>
                </a:solidFill>
                <a:latin typeface="Proxima Nova"/>
              </a:rPr>
              <a:t>Founded in 2016:</a:t>
            </a:r>
            <a:r>
              <a:rPr sz="1600" dirty="0">
                <a:solidFill>
                  <a:srgbClr val="616161"/>
                </a:solidFill>
                <a:latin typeface="Proxima Nova"/>
              </a:rPr>
              <a:t> Established in Norwich by Liam and Priya Patel, Green Haven built its brand on bespoke arrangements, eco-friendly packaging, and local engagement.</a:t>
            </a:r>
          </a:p>
          <a:p>
            <a:pPr marL="304792" lvl="1" indent="-121917">
              <a:spcBef>
                <a:spcPts val="1600"/>
              </a:spcBef>
              <a:buSzPct val="88888"/>
              <a:buFont typeface="Arial"/>
              <a:buChar char="•"/>
            </a:pPr>
            <a:r>
              <a:rPr sz="1600" b="1" dirty="0">
                <a:solidFill>
                  <a:srgbClr val="616161"/>
                </a:solidFill>
                <a:latin typeface="Proxima Nova"/>
              </a:rPr>
              <a:t>Sustainability Focus:</a:t>
            </a:r>
            <a:r>
              <a:rPr sz="1600" dirty="0">
                <a:solidFill>
                  <a:srgbClr val="616161"/>
                </a:solidFill>
                <a:latin typeface="Proxima Nova"/>
              </a:rPr>
              <a:t> Committed to biodegradable materials and locally sourced blooms, appealing to environmentally conscious consumers (Welford, 2018).</a:t>
            </a:r>
          </a:p>
          <a:p>
            <a:pPr marL="304792" lvl="1" indent="-121917">
              <a:spcBef>
                <a:spcPts val="1600"/>
              </a:spcBef>
              <a:buSzPct val="88888"/>
              <a:buFont typeface="Arial"/>
              <a:buChar char="•"/>
            </a:pPr>
            <a:r>
              <a:rPr sz="1600" b="1" dirty="0">
                <a:solidFill>
                  <a:srgbClr val="616161"/>
                </a:solidFill>
                <a:latin typeface="Proxima Nova"/>
              </a:rPr>
              <a:t>Diverse Customer Base:</a:t>
            </a:r>
            <a:r>
              <a:rPr sz="1600" dirty="0">
                <a:solidFill>
                  <a:srgbClr val="616161"/>
                </a:solidFill>
                <a:latin typeface="Proxima Nova"/>
              </a:rPr>
              <a:t> Served walk-in customers, weddings, and corporate clients, leveraging its personal touch and artisanal quality (Porter, 2008).</a:t>
            </a:r>
          </a:p>
          <a:p>
            <a:pPr marL="304792" lvl="1" indent="-121917">
              <a:spcBef>
                <a:spcPts val="1600"/>
              </a:spcBef>
              <a:buSzPct val="88888"/>
              <a:buFont typeface="Arial"/>
              <a:buChar char="•"/>
            </a:pPr>
            <a:r>
              <a:rPr sz="1600" b="1" dirty="0">
                <a:solidFill>
                  <a:srgbClr val="616161"/>
                </a:solidFill>
                <a:latin typeface="Proxima Nova"/>
              </a:rPr>
              <a:t>Community-Centric:</a:t>
            </a:r>
            <a:r>
              <a:rPr sz="1600" dirty="0">
                <a:solidFill>
                  <a:srgbClr val="616161"/>
                </a:solidFill>
                <a:latin typeface="Proxima Nova"/>
              </a:rPr>
              <a:t> Flourished due to strong local ties and word-of-mouth marketing </a:t>
            </a:r>
            <a:r>
              <a:rPr lang="en-GB" sz="1600" dirty="0">
                <a:solidFill>
                  <a:srgbClr val="616161"/>
                </a:solidFill>
                <a:latin typeface="Proxima Nova"/>
              </a:rPr>
              <a:t>-</a:t>
            </a:r>
            <a:r>
              <a:rPr sz="1600" dirty="0">
                <a:solidFill>
                  <a:srgbClr val="616161"/>
                </a:solidFill>
                <a:latin typeface="Proxima Nova"/>
              </a:rPr>
              <a:t> a core differentiator in the early years (Grunig &amp; Hunt, 2014).</a:t>
            </a:r>
          </a:p>
        </p:txBody>
      </p:sp>
      <p:sp>
        <p:nvSpPr>
          <p:cNvPr id="10" name="Rectangle 9"/>
          <p:cNvSpPr/>
          <p:nvPr/>
        </p:nvSpPr>
        <p:spPr>
          <a:xfrm>
            <a:off x="6299201" y="2011560"/>
            <a:ext cx="5587999" cy="4132064"/>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11" name="TextBox 10"/>
          <p:cNvSpPr txBox="1"/>
          <p:nvPr/>
        </p:nvSpPr>
        <p:spPr>
          <a:xfrm>
            <a:off x="6299201" y="2011560"/>
            <a:ext cx="5587999" cy="369332"/>
          </a:xfrm>
          <a:prstGeom prst="rect">
            <a:avLst/>
          </a:prstGeom>
          <a:noFill/>
          <a:ln>
            <a:noFill/>
          </a:ln>
        </p:spPr>
        <p:txBody>
          <a:bodyPr wrap="square" lIns="0" tIns="0" rIns="0" bIns="0" anchor="t">
            <a:spAutoFit/>
          </a:bodyPr>
          <a:lstStyle/>
          <a:p>
            <a:pPr algn="l"/>
            <a:endParaRPr sz="2400"/>
          </a:p>
        </p:txBody>
      </p:sp>
      <p:pic>
        <p:nvPicPr>
          <p:cNvPr id="12" name="Picture 11" descr="tmpwz1low5n.png"/>
          <p:cNvPicPr>
            <a:picLocks noChangeAspect="1"/>
          </p:cNvPicPr>
          <p:nvPr/>
        </p:nvPicPr>
        <p:blipFill>
          <a:blip r:embed="rId3"/>
          <a:stretch>
            <a:fillRect/>
          </a:stretch>
        </p:blipFill>
        <p:spPr>
          <a:xfrm>
            <a:off x="6299201" y="2011560"/>
            <a:ext cx="5587999" cy="3149600"/>
          </a:xfrm>
          <a:prstGeom prst="rect">
            <a:avLst/>
          </a:prstGeom>
        </p:spPr>
      </p:pic>
      <p:sp>
        <p:nvSpPr>
          <p:cNvPr id="13" name="Rectangle 12"/>
          <p:cNvSpPr/>
          <p:nvPr/>
        </p:nvSpPr>
        <p:spPr>
          <a:xfrm>
            <a:off x="6299201" y="5262760"/>
            <a:ext cx="5587999" cy="2032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14" name="TextBox 13"/>
          <p:cNvSpPr txBox="1"/>
          <p:nvPr/>
        </p:nvSpPr>
        <p:spPr>
          <a:xfrm>
            <a:off x="6299201" y="5262760"/>
            <a:ext cx="5587999" cy="184666"/>
          </a:xfrm>
          <a:prstGeom prst="rect">
            <a:avLst/>
          </a:prstGeom>
          <a:noFill/>
          <a:ln>
            <a:noFill/>
          </a:ln>
        </p:spPr>
        <p:txBody>
          <a:bodyPr wrap="square" lIns="0" tIns="0" rIns="0" bIns="0" anchor="t">
            <a:spAutoFit/>
          </a:bodyPr>
          <a:lstStyle/>
          <a:p>
            <a:pPr algn="r">
              <a:spcAft>
                <a:spcPts val="1600"/>
              </a:spcAft>
            </a:pPr>
            <a:r>
              <a:rPr sz="1200">
                <a:solidFill>
                  <a:srgbClr val="616161"/>
                </a:solidFill>
                <a:latin typeface="Proxima Nova"/>
              </a:rPr>
              <a:t>Photo by Erol Ahmed on Unsplash</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Problem Identification: 30% Decline in Sales</a:t>
            </a:r>
          </a:p>
        </p:txBody>
      </p:sp>
      <p:sp>
        <p:nvSpPr>
          <p:cNvPr id="4" name="Subtitle 3"/>
          <p:cNvSpPr>
            <a:spLocks noGrp="1"/>
          </p:cNvSpPr>
          <p:nvPr>
            <p:ph type="subTitle" idx="13"/>
          </p:nvPr>
        </p:nvSpPr>
        <p:spPr/>
        <p:txBody>
          <a:bodyPr>
            <a:normAutofit/>
          </a:bodyPr>
          <a:lstStyle/>
          <a:p>
            <a:r>
              <a:t>Understanding the Causes and Context of Reduced In-Store Revenue</a:t>
            </a:r>
          </a:p>
        </p:txBody>
      </p:sp>
      <p:sp>
        <p:nvSpPr>
          <p:cNvPr id="5" name="Rectangle 4"/>
          <p:cNvSpPr/>
          <p:nvPr/>
        </p:nvSpPr>
        <p:spPr>
          <a:xfrm>
            <a:off x="304800" y="2011560"/>
            <a:ext cx="11582400" cy="42672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6" name="Rectangle 5"/>
          <p:cNvSpPr/>
          <p:nvPr/>
        </p:nvSpPr>
        <p:spPr>
          <a:xfrm>
            <a:off x="304800" y="2011560"/>
            <a:ext cx="11582400" cy="42672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defRPr sz="1100" b="0" i="0">
                <a:solidFill>
                  <a:srgbClr val="616161"/>
                </a:solidFill>
                <a:latin typeface="Proxima Nova"/>
              </a:defRPr>
            </a:pPr>
            <a:endParaRPr sz="1467"/>
          </a:p>
        </p:txBody>
      </p:sp>
      <p:sp>
        <p:nvSpPr>
          <p:cNvPr id="7" name="Rectangle 6"/>
          <p:cNvSpPr/>
          <p:nvPr/>
        </p:nvSpPr>
        <p:spPr>
          <a:xfrm>
            <a:off x="304800" y="2011560"/>
            <a:ext cx="11582400" cy="4169568"/>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8" name="Rectangle 7"/>
          <p:cNvSpPr/>
          <p:nvPr/>
        </p:nvSpPr>
        <p:spPr>
          <a:xfrm>
            <a:off x="304801" y="2011560"/>
            <a:ext cx="5587999" cy="4169568"/>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9" name="TextBox 8"/>
          <p:cNvSpPr txBox="1"/>
          <p:nvPr/>
        </p:nvSpPr>
        <p:spPr>
          <a:xfrm>
            <a:off x="304799" y="1612457"/>
            <a:ext cx="5587999" cy="4173835"/>
          </a:xfrm>
          <a:prstGeom prst="rect">
            <a:avLst/>
          </a:prstGeom>
          <a:noFill/>
          <a:ln>
            <a:noFill/>
          </a:ln>
        </p:spPr>
        <p:txBody>
          <a:bodyPr wrap="square" lIns="254000" tIns="0" rIns="0" bIns="254000" anchor="t">
            <a:spAutoFit/>
          </a:bodyPr>
          <a:lstStyle/>
          <a:p>
            <a:pPr marL="304792" indent="-121917">
              <a:spcAft>
                <a:spcPts val="1067"/>
              </a:spcAft>
              <a:buSzPct val="88888"/>
              <a:buFont typeface="Arial"/>
              <a:buChar char="•"/>
            </a:pPr>
            <a:r>
              <a:rPr sz="1467" b="1" dirty="0">
                <a:solidFill>
                  <a:srgbClr val="616161"/>
                </a:solidFill>
                <a:latin typeface="Proxima Nova"/>
              </a:rPr>
              <a:t>In-Store Sales Dropped by 30%:</a:t>
            </a:r>
            <a:r>
              <a:rPr sz="1467" dirty="0">
                <a:solidFill>
                  <a:srgbClr val="616161"/>
                </a:solidFill>
                <a:latin typeface="Proxima Nova"/>
              </a:rPr>
              <a:t> Green Haven experienced a 30% year-on-year decline in foot traffic and revenue due to high-street business closures and shifting consumer behavior (BBC, 2023).</a:t>
            </a:r>
          </a:p>
          <a:p>
            <a:pPr marL="304792" lvl="1" indent="-121917">
              <a:spcBef>
                <a:spcPts val="1600"/>
              </a:spcBef>
              <a:buSzPct val="88888"/>
              <a:buFont typeface="Arial"/>
              <a:buChar char="•"/>
            </a:pPr>
            <a:r>
              <a:rPr sz="1467" b="1" dirty="0">
                <a:solidFill>
                  <a:srgbClr val="616161"/>
                </a:solidFill>
                <a:latin typeface="Proxima Nova"/>
              </a:rPr>
              <a:t>Increased Competition:</a:t>
            </a:r>
            <a:r>
              <a:rPr sz="1467" dirty="0">
                <a:solidFill>
                  <a:srgbClr val="616161"/>
                </a:solidFill>
                <a:latin typeface="Proxima Nova"/>
              </a:rPr>
              <a:t> Two new entrants: a boutique Instagram-savvy florist and a national chain offering aggressive pricing and delivery options (Mintel, 2022).</a:t>
            </a:r>
          </a:p>
          <a:p>
            <a:pPr marL="304792" lvl="1" indent="-121917">
              <a:spcBef>
                <a:spcPts val="1600"/>
              </a:spcBef>
              <a:buSzPct val="88888"/>
              <a:buFont typeface="Arial"/>
              <a:buChar char="•"/>
            </a:pPr>
            <a:r>
              <a:rPr sz="1467" b="1" dirty="0">
                <a:solidFill>
                  <a:srgbClr val="616161"/>
                </a:solidFill>
                <a:latin typeface="Proxima Nova"/>
              </a:rPr>
              <a:t>Customer Migration to Online:</a:t>
            </a:r>
            <a:r>
              <a:rPr sz="1467" dirty="0">
                <a:solidFill>
                  <a:srgbClr val="616161"/>
                </a:solidFill>
                <a:latin typeface="Proxima Nova"/>
              </a:rPr>
              <a:t> Long-time customers now prefer online platforms due to convenience, discounts, and same-day delivery (Statista, 2023).</a:t>
            </a:r>
          </a:p>
          <a:p>
            <a:pPr marL="304792" lvl="1" indent="-121917">
              <a:spcBef>
                <a:spcPts val="1600"/>
              </a:spcBef>
              <a:buSzPct val="88888"/>
              <a:buFont typeface="Arial"/>
              <a:buChar char="•"/>
            </a:pPr>
            <a:r>
              <a:rPr sz="1467" b="1" dirty="0">
                <a:solidFill>
                  <a:srgbClr val="616161"/>
                </a:solidFill>
                <a:latin typeface="Proxima Nova"/>
              </a:rPr>
              <a:t>Outdated Digital Infrastructure:</a:t>
            </a:r>
            <a:r>
              <a:rPr sz="1467" dirty="0">
                <a:solidFill>
                  <a:srgbClr val="616161"/>
                </a:solidFill>
                <a:latin typeface="Proxima Nova"/>
              </a:rPr>
              <a:t> An underperforming website and minimal digital marketing presence limit the shop’s ability to attract and retain online shoppers (Chaffey, 2022).</a:t>
            </a:r>
          </a:p>
        </p:txBody>
      </p:sp>
      <p:sp>
        <p:nvSpPr>
          <p:cNvPr id="10" name="Rectangle 9"/>
          <p:cNvSpPr/>
          <p:nvPr/>
        </p:nvSpPr>
        <p:spPr>
          <a:xfrm>
            <a:off x="6299201" y="2011560"/>
            <a:ext cx="5587999" cy="4169568"/>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11" name="TextBox 10"/>
          <p:cNvSpPr txBox="1"/>
          <p:nvPr/>
        </p:nvSpPr>
        <p:spPr>
          <a:xfrm>
            <a:off x="6299201" y="2011560"/>
            <a:ext cx="5587999" cy="369332"/>
          </a:xfrm>
          <a:prstGeom prst="rect">
            <a:avLst/>
          </a:prstGeom>
          <a:noFill/>
          <a:ln>
            <a:noFill/>
          </a:ln>
        </p:spPr>
        <p:txBody>
          <a:bodyPr wrap="square" lIns="0" tIns="0" rIns="0" bIns="0" anchor="t">
            <a:spAutoFit/>
          </a:bodyPr>
          <a:lstStyle/>
          <a:p>
            <a:pPr algn="l"/>
            <a:endParaRPr sz="2400"/>
          </a:p>
        </p:txBody>
      </p:sp>
      <p:pic>
        <p:nvPicPr>
          <p:cNvPr id="12" name="Picture 11" descr="tmpl6yy9jhj.png"/>
          <p:cNvPicPr>
            <a:picLocks noChangeAspect="1"/>
          </p:cNvPicPr>
          <p:nvPr/>
        </p:nvPicPr>
        <p:blipFill>
          <a:blip r:embed="rId3"/>
          <a:stretch>
            <a:fillRect/>
          </a:stretch>
        </p:blipFill>
        <p:spPr>
          <a:xfrm>
            <a:off x="6095998" y="1612456"/>
            <a:ext cx="5587999" cy="3149600"/>
          </a:xfrm>
          <a:prstGeom prst="rect">
            <a:avLst/>
          </a:prstGeom>
        </p:spPr>
      </p:pic>
      <p:sp>
        <p:nvSpPr>
          <p:cNvPr id="13" name="Rectangle 12"/>
          <p:cNvSpPr/>
          <p:nvPr/>
        </p:nvSpPr>
        <p:spPr>
          <a:xfrm>
            <a:off x="6299201" y="5262760"/>
            <a:ext cx="5587999" cy="2032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14" name="TextBox 13"/>
          <p:cNvSpPr txBox="1"/>
          <p:nvPr/>
        </p:nvSpPr>
        <p:spPr>
          <a:xfrm>
            <a:off x="6299201" y="5262760"/>
            <a:ext cx="5587999" cy="184666"/>
          </a:xfrm>
          <a:prstGeom prst="rect">
            <a:avLst/>
          </a:prstGeom>
          <a:noFill/>
          <a:ln>
            <a:noFill/>
          </a:ln>
        </p:spPr>
        <p:txBody>
          <a:bodyPr wrap="square" lIns="0" tIns="0" rIns="0" bIns="0" anchor="t">
            <a:spAutoFit/>
          </a:bodyPr>
          <a:lstStyle/>
          <a:p>
            <a:pPr algn="r">
              <a:spcAft>
                <a:spcPts val="1600"/>
              </a:spcAft>
            </a:pPr>
            <a:r>
              <a:rPr sz="1200">
                <a:solidFill>
                  <a:srgbClr val="616161"/>
                </a:solidFill>
                <a:latin typeface="Proxima Nova"/>
              </a:rPr>
              <a:t>Photo by Ksenia Makagonova on Unsplash</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Internal vs External Problems</a:t>
            </a:r>
          </a:p>
        </p:txBody>
      </p:sp>
      <p:sp>
        <p:nvSpPr>
          <p:cNvPr id="4" name="Subtitle 3"/>
          <p:cNvSpPr>
            <a:spLocks noGrp="1"/>
          </p:cNvSpPr>
          <p:nvPr>
            <p:ph type="subTitle" idx="13"/>
          </p:nvPr>
        </p:nvSpPr>
        <p:spPr/>
        <p:txBody>
          <a:bodyPr>
            <a:normAutofit/>
          </a:bodyPr>
          <a:lstStyle/>
          <a:p>
            <a:r>
              <a:t>Classifying the Nature and Scope of Challenges</a:t>
            </a:r>
          </a:p>
        </p:txBody>
      </p:sp>
      <p:sp>
        <p:nvSpPr>
          <p:cNvPr id="5" name="Rectangle 4"/>
          <p:cNvSpPr/>
          <p:nvPr/>
        </p:nvSpPr>
        <p:spPr>
          <a:xfrm>
            <a:off x="304800" y="2011560"/>
            <a:ext cx="11582400" cy="42672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6" name="Rectangle 5"/>
          <p:cNvSpPr/>
          <p:nvPr/>
        </p:nvSpPr>
        <p:spPr>
          <a:xfrm>
            <a:off x="304800" y="2011560"/>
            <a:ext cx="11582400" cy="42672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defRPr sz="1300" b="0" i="0">
                <a:solidFill>
                  <a:srgbClr val="616161"/>
                </a:solidFill>
                <a:latin typeface="Proxima Nova"/>
              </a:defRPr>
            </a:pPr>
            <a:endParaRPr sz="1733"/>
          </a:p>
        </p:txBody>
      </p:sp>
      <p:sp>
        <p:nvSpPr>
          <p:cNvPr id="7" name="Rectangle 6"/>
          <p:cNvSpPr/>
          <p:nvPr/>
        </p:nvSpPr>
        <p:spPr>
          <a:xfrm>
            <a:off x="304800" y="2011560"/>
            <a:ext cx="11582400" cy="3454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8" name="Rectangle 7"/>
          <p:cNvSpPr/>
          <p:nvPr/>
        </p:nvSpPr>
        <p:spPr>
          <a:xfrm>
            <a:off x="304801" y="2011560"/>
            <a:ext cx="5587999" cy="3454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9" name="TextBox 8"/>
          <p:cNvSpPr txBox="1"/>
          <p:nvPr/>
        </p:nvSpPr>
        <p:spPr>
          <a:xfrm>
            <a:off x="304801" y="2011561"/>
            <a:ext cx="5587999" cy="3207994"/>
          </a:xfrm>
          <a:prstGeom prst="rect">
            <a:avLst/>
          </a:prstGeom>
          <a:noFill/>
          <a:ln>
            <a:noFill/>
          </a:ln>
        </p:spPr>
        <p:txBody>
          <a:bodyPr wrap="square" lIns="254000" tIns="0" rIns="0" bIns="254000" anchor="t">
            <a:spAutoFit/>
          </a:bodyPr>
          <a:lstStyle/>
          <a:p>
            <a:pPr marL="304792" indent="-121917">
              <a:spcAft>
                <a:spcPts val="1067"/>
              </a:spcAft>
              <a:buSzPct val="100000"/>
              <a:buFont typeface="Arial"/>
              <a:buChar char="•"/>
            </a:pPr>
            <a:r>
              <a:rPr sz="1733" b="1">
                <a:solidFill>
                  <a:srgbClr val="616161"/>
                </a:solidFill>
                <a:latin typeface="Proxima Nova"/>
              </a:rPr>
              <a:t>Internal Problems:</a:t>
            </a:r>
            <a:r>
              <a:rPr sz="1733">
                <a:solidFill>
                  <a:srgbClr val="616161"/>
                </a:solidFill>
                <a:latin typeface="Proxima Nova"/>
              </a:rPr>
              <a:t> Outdated website, weak digital marketing, limited delivery services, and difficulty adopting new tech (Chaffey, 2022).</a:t>
            </a:r>
          </a:p>
          <a:p>
            <a:pPr marL="304792" lvl="1" indent="-121917">
              <a:spcBef>
                <a:spcPts val="1600"/>
              </a:spcBef>
              <a:buSzPct val="100000"/>
              <a:buFont typeface="Arial"/>
              <a:buChar char="•"/>
            </a:pPr>
            <a:r>
              <a:rPr sz="1733" b="1">
                <a:solidFill>
                  <a:srgbClr val="616161"/>
                </a:solidFill>
                <a:latin typeface="Proxima Nova"/>
              </a:rPr>
              <a:t>External Problems:</a:t>
            </a:r>
            <a:r>
              <a:rPr sz="1733">
                <a:solidFill>
                  <a:srgbClr val="616161"/>
                </a:solidFill>
                <a:latin typeface="Proxima Nova"/>
              </a:rPr>
              <a:t> High-street decline, new competitors, rising flower import costs, and shifting consumer habits (BBC, 2023; Mintel, 2022).</a:t>
            </a:r>
          </a:p>
          <a:p>
            <a:pPr marL="304792" lvl="1" indent="-121917">
              <a:spcBef>
                <a:spcPts val="1600"/>
              </a:spcBef>
              <a:buSzPct val="100000"/>
              <a:buFont typeface="Arial"/>
              <a:buChar char="•"/>
            </a:pPr>
            <a:r>
              <a:rPr sz="1733" b="1">
                <a:solidFill>
                  <a:srgbClr val="616161"/>
                </a:solidFill>
                <a:latin typeface="Proxima Nova"/>
              </a:rPr>
              <a:t>Control vs Influence:</a:t>
            </a:r>
            <a:r>
              <a:rPr sz="1733">
                <a:solidFill>
                  <a:srgbClr val="616161"/>
                </a:solidFill>
                <a:latin typeface="Proxima Nova"/>
              </a:rPr>
              <a:t> Internal problems are within direct control; external issues require adaptive strategies and mitigation (Kotler &amp; Keller, 2016).</a:t>
            </a:r>
          </a:p>
        </p:txBody>
      </p:sp>
      <p:sp>
        <p:nvSpPr>
          <p:cNvPr id="10" name="Rectangle 9"/>
          <p:cNvSpPr/>
          <p:nvPr/>
        </p:nvSpPr>
        <p:spPr>
          <a:xfrm>
            <a:off x="6299201" y="2011560"/>
            <a:ext cx="5587999" cy="3454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11" name="TextBox 10"/>
          <p:cNvSpPr txBox="1"/>
          <p:nvPr/>
        </p:nvSpPr>
        <p:spPr>
          <a:xfrm>
            <a:off x="6299201" y="2011560"/>
            <a:ext cx="5587999" cy="369332"/>
          </a:xfrm>
          <a:prstGeom prst="rect">
            <a:avLst/>
          </a:prstGeom>
          <a:noFill/>
          <a:ln>
            <a:noFill/>
          </a:ln>
        </p:spPr>
        <p:txBody>
          <a:bodyPr wrap="square" lIns="0" tIns="0" rIns="0" bIns="0" anchor="t">
            <a:spAutoFit/>
          </a:bodyPr>
          <a:lstStyle/>
          <a:p>
            <a:pPr algn="l"/>
            <a:endParaRPr sz="2400"/>
          </a:p>
        </p:txBody>
      </p:sp>
      <p:pic>
        <p:nvPicPr>
          <p:cNvPr id="12" name="Picture 11" descr="tmph_w1x82w.png"/>
          <p:cNvPicPr>
            <a:picLocks noChangeAspect="1"/>
          </p:cNvPicPr>
          <p:nvPr/>
        </p:nvPicPr>
        <p:blipFill>
          <a:blip r:embed="rId3"/>
          <a:stretch>
            <a:fillRect/>
          </a:stretch>
        </p:blipFill>
        <p:spPr>
          <a:xfrm>
            <a:off x="5994401" y="2011560"/>
            <a:ext cx="5587999" cy="3149600"/>
          </a:xfrm>
          <a:prstGeom prst="rect">
            <a:avLst/>
          </a:prstGeom>
        </p:spPr>
      </p:pic>
      <p:sp>
        <p:nvSpPr>
          <p:cNvPr id="13" name="Rectangle 12"/>
          <p:cNvSpPr/>
          <p:nvPr/>
        </p:nvSpPr>
        <p:spPr>
          <a:xfrm>
            <a:off x="6299201" y="5262760"/>
            <a:ext cx="5587999" cy="2032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14" name="TextBox 13"/>
          <p:cNvSpPr txBox="1"/>
          <p:nvPr/>
        </p:nvSpPr>
        <p:spPr>
          <a:xfrm>
            <a:off x="6299201" y="5262760"/>
            <a:ext cx="5587999" cy="184666"/>
          </a:xfrm>
          <a:prstGeom prst="rect">
            <a:avLst/>
          </a:prstGeom>
          <a:noFill/>
          <a:ln>
            <a:noFill/>
          </a:ln>
        </p:spPr>
        <p:txBody>
          <a:bodyPr wrap="square" lIns="0" tIns="0" rIns="0" bIns="0" anchor="t">
            <a:spAutoFit/>
          </a:bodyPr>
          <a:lstStyle/>
          <a:p>
            <a:pPr algn="r">
              <a:spcAft>
                <a:spcPts val="1600"/>
              </a:spcAft>
            </a:pPr>
            <a:r>
              <a:rPr sz="1200">
                <a:solidFill>
                  <a:srgbClr val="616161"/>
                </a:solidFill>
                <a:latin typeface="Proxima Nova"/>
              </a:rPr>
              <a:t>Photo by Carol Lima on Unsplash</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91700C-58CD-EBB6-FE17-E01673FE0F5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14F40AF-1DC8-A37F-53F7-202B11A20FAE}"/>
              </a:ext>
            </a:extLst>
          </p:cNvPr>
          <p:cNvSpPr>
            <a:spLocks noGrp="1"/>
          </p:cNvSpPr>
          <p:nvPr>
            <p:ph type="pic" sz="quarter" idx="11"/>
          </p:nvPr>
        </p:nvSpPr>
        <p:spPr>
          <a:xfrm>
            <a:off x="664234" y="2102688"/>
            <a:ext cx="12192000" cy="6858000"/>
          </a:xfrm>
        </p:spPr>
        <p:txBody>
          <a:bodyPr/>
          <a:lstStyle/>
          <a:p>
            <a:endParaRPr lang="en-GB"/>
          </a:p>
        </p:txBody>
      </p:sp>
      <p:graphicFrame>
        <p:nvGraphicFramePr>
          <p:cNvPr id="5" name="Table 4">
            <a:extLst>
              <a:ext uri="{FF2B5EF4-FFF2-40B4-BE49-F238E27FC236}">
                <a16:creationId xmlns:a16="http://schemas.microsoft.com/office/drawing/2014/main" id="{A2EE408F-2C4B-7EA4-C94A-EC225621176C}"/>
              </a:ext>
            </a:extLst>
          </p:cNvPr>
          <p:cNvGraphicFramePr>
            <a:graphicFrameLocks noGrp="1"/>
          </p:cNvGraphicFramePr>
          <p:nvPr>
            <p:extLst>
              <p:ext uri="{D42A27DB-BD31-4B8C-83A1-F6EECF244321}">
                <p14:modId xmlns:p14="http://schemas.microsoft.com/office/powerpoint/2010/main" val="4063735465"/>
              </p:ext>
            </p:extLst>
          </p:nvPr>
        </p:nvGraphicFramePr>
        <p:xfrm>
          <a:off x="299720" y="1133439"/>
          <a:ext cx="11592560" cy="5610380"/>
        </p:xfrm>
        <a:graphic>
          <a:graphicData uri="http://schemas.openxmlformats.org/drawingml/2006/table">
            <a:tbl>
              <a:tblPr firstRow="1" bandRow="1">
                <a:tableStyleId>{93296810-A885-4BE3-A3E7-6D5BEEA58F35}</a:tableStyleId>
              </a:tblPr>
              <a:tblGrid>
                <a:gridCol w="1734458">
                  <a:extLst>
                    <a:ext uri="{9D8B030D-6E8A-4147-A177-3AD203B41FA5}">
                      <a16:colId xmlns:a16="http://schemas.microsoft.com/office/drawing/2014/main" val="516700139"/>
                    </a:ext>
                  </a:extLst>
                </a:gridCol>
                <a:gridCol w="1643017">
                  <a:extLst>
                    <a:ext uri="{9D8B030D-6E8A-4147-A177-3AD203B41FA5}">
                      <a16:colId xmlns:a16="http://schemas.microsoft.com/office/drawing/2014/main" val="1482979515"/>
                    </a:ext>
                  </a:extLst>
                </a:gridCol>
                <a:gridCol w="1643017">
                  <a:extLst>
                    <a:ext uri="{9D8B030D-6E8A-4147-A177-3AD203B41FA5}">
                      <a16:colId xmlns:a16="http://schemas.microsoft.com/office/drawing/2014/main" val="1537974666"/>
                    </a:ext>
                  </a:extLst>
                </a:gridCol>
                <a:gridCol w="1643017">
                  <a:extLst>
                    <a:ext uri="{9D8B030D-6E8A-4147-A177-3AD203B41FA5}">
                      <a16:colId xmlns:a16="http://schemas.microsoft.com/office/drawing/2014/main" val="2616223528"/>
                    </a:ext>
                  </a:extLst>
                </a:gridCol>
                <a:gridCol w="1643017">
                  <a:extLst>
                    <a:ext uri="{9D8B030D-6E8A-4147-A177-3AD203B41FA5}">
                      <a16:colId xmlns:a16="http://schemas.microsoft.com/office/drawing/2014/main" val="3425015451"/>
                    </a:ext>
                  </a:extLst>
                </a:gridCol>
                <a:gridCol w="1643017">
                  <a:extLst>
                    <a:ext uri="{9D8B030D-6E8A-4147-A177-3AD203B41FA5}">
                      <a16:colId xmlns:a16="http://schemas.microsoft.com/office/drawing/2014/main" val="1430925739"/>
                    </a:ext>
                  </a:extLst>
                </a:gridCol>
                <a:gridCol w="1643017">
                  <a:extLst>
                    <a:ext uri="{9D8B030D-6E8A-4147-A177-3AD203B41FA5}">
                      <a16:colId xmlns:a16="http://schemas.microsoft.com/office/drawing/2014/main" val="283900714"/>
                    </a:ext>
                  </a:extLst>
                </a:gridCol>
              </a:tblGrid>
              <a:tr h="471841">
                <a:tc gridSpan="7">
                  <a:txBody>
                    <a:bodyPr/>
                    <a:lstStyle/>
                    <a:p>
                      <a:pPr algn="ctr"/>
                      <a:r>
                        <a:rPr lang="en-GB" sz="2400" dirty="0">
                          <a:solidFill>
                            <a:schemeClr val="tx1"/>
                          </a:solidFill>
                        </a:rPr>
                        <a:t>Identify the Root Problem</a:t>
                      </a:r>
                    </a:p>
                  </a:txBody>
                  <a:tcPr>
                    <a:solidFill>
                      <a:schemeClr val="bg2"/>
                    </a:solidFill>
                  </a:tcPr>
                </a:tc>
                <a:tc hMerge="1">
                  <a:txBody>
                    <a:bodyPr/>
                    <a:lstStyle/>
                    <a:p>
                      <a:pPr algn="ctr"/>
                      <a:endParaRPr lang="en-GB" sz="2400" dirty="0">
                        <a:solidFill>
                          <a:schemeClr val="tx1"/>
                        </a:solidFill>
                      </a:endParaRPr>
                    </a:p>
                  </a:txBody>
                  <a:tcPr>
                    <a:solidFill>
                      <a:srgbClr val="FFC000"/>
                    </a:solidFill>
                  </a:tcPr>
                </a:tc>
                <a:tc hMerge="1">
                  <a:txBody>
                    <a:bodyPr/>
                    <a:lstStyle/>
                    <a:p>
                      <a:pPr algn="ctr"/>
                      <a:endParaRPr lang="en-GB" sz="2400" dirty="0">
                        <a:solidFill>
                          <a:schemeClr val="tx1"/>
                        </a:solidFill>
                      </a:endParaRPr>
                    </a:p>
                  </a:txBody>
                  <a:tcPr>
                    <a:solidFill>
                      <a:srgbClr val="FFFF00"/>
                    </a:solidFill>
                  </a:tcPr>
                </a:tc>
                <a:tc hMerge="1">
                  <a:txBody>
                    <a:bodyPr/>
                    <a:lstStyle/>
                    <a:p>
                      <a:pPr algn="ctr"/>
                      <a:endParaRPr lang="en-GB" sz="2400" dirty="0">
                        <a:solidFill>
                          <a:schemeClr val="tx1"/>
                        </a:solidFill>
                      </a:endParaRPr>
                    </a:p>
                  </a:txBody>
                  <a:tcPr>
                    <a:solidFill>
                      <a:srgbClr val="92D050"/>
                    </a:solidFill>
                  </a:tcPr>
                </a:tc>
                <a:tc hMerge="1">
                  <a:txBody>
                    <a:bodyPr/>
                    <a:lstStyle/>
                    <a:p>
                      <a:pPr algn="ctr"/>
                      <a:endParaRPr lang="en-GB" sz="2400" dirty="0">
                        <a:solidFill>
                          <a:schemeClr val="tx1"/>
                        </a:solidFill>
                      </a:endParaRPr>
                    </a:p>
                  </a:txBody>
                  <a:tcPr>
                    <a:solidFill>
                      <a:srgbClr val="00B0F0"/>
                    </a:solidFill>
                  </a:tcPr>
                </a:tc>
                <a:tc hMerge="1">
                  <a:txBody>
                    <a:bodyPr/>
                    <a:lstStyle/>
                    <a:p>
                      <a:pPr algn="ctr"/>
                      <a:endParaRPr lang="en-GB" sz="2400" dirty="0">
                        <a:solidFill>
                          <a:schemeClr val="tx1"/>
                        </a:solidFill>
                      </a:endParaRPr>
                    </a:p>
                  </a:txBody>
                  <a:tcPr>
                    <a:solidFill>
                      <a:srgbClr val="0070C0"/>
                    </a:solidFill>
                  </a:tcPr>
                </a:tc>
                <a:tc hMerge="1">
                  <a:txBody>
                    <a:bodyPr/>
                    <a:lstStyle/>
                    <a:p>
                      <a:pPr algn="ctr"/>
                      <a:endParaRPr lang="en-GB" sz="2400" dirty="0">
                        <a:solidFill>
                          <a:schemeClr val="tx1"/>
                        </a:solidFill>
                      </a:endParaRPr>
                    </a:p>
                  </a:txBody>
                  <a:tcPr>
                    <a:solidFill>
                      <a:srgbClr val="7030A0"/>
                    </a:solidFill>
                  </a:tcPr>
                </a:tc>
                <a:extLst>
                  <a:ext uri="{0D108BD9-81ED-4DB2-BD59-A6C34878D82A}">
                    <a16:rowId xmlns:a16="http://schemas.microsoft.com/office/drawing/2014/main" val="680339614"/>
                  </a:ext>
                </a:extLst>
              </a:tr>
              <a:tr h="685817">
                <a:tc>
                  <a:txBody>
                    <a:bodyPr/>
                    <a:lstStyle/>
                    <a:p>
                      <a:pPr algn="ctr"/>
                      <a:r>
                        <a:rPr lang="en-GB" sz="2400" dirty="0">
                          <a:solidFill>
                            <a:schemeClr val="tx1"/>
                          </a:solidFill>
                        </a:rPr>
                        <a:t>What?</a:t>
                      </a:r>
                    </a:p>
                  </a:txBody>
                  <a:tcPr>
                    <a:solidFill>
                      <a:srgbClr val="FF0000"/>
                    </a:solidFill>
                  </a:tcPr>
                </a:tc>
                <a:tc>
                  <a:txBody>
                    <a:bodyPr/>
                    <a:lstStyle/>
                    <a:p>
                      <a:pPr algn="ctr"/>
                      <a:r>
                        <a:rPr lang="en-GB" sz="2400" dirty="0">
                          <a:solidFill>
                            <a:schemeClr val="tx1"/>
                          </a:solidFill>
                        </a:rPr>
                        <a:t>Where? </a:t>
                      </a:r>
                    </a:p>
                  </a:txBody>
                  <a:tcPr>
                    <a:solidFill>
                      <a:srgbClr val="FFC000"/>
                    </a:solidFill>
                  </a:tcPr>
                </a:tc>
                <a:tc>
                  <a:txBody>
                    <a:bodyPr/>
                    <a:lstStyle/>
                    <a:p>
                      <a:pPr algn="ctr"/>
                      <a:r>
                        <a:rPr lang="en-GB" sz="2400" dirty="0">
                          <a:solidFill>
                            <a:schemeClr val="tx1"/>
                          </a:solidFill>
                        </a:rPr>
                        <a:t>When?</a:t>
                      </a:r>
                    </a:p>
                  </a:txBody>
                  <a:tcPr>
                    <a:solidFill>
                      <a:srgbClr val="FFFF00"/>
                    </a:solidFill>
                  </a:tcPr>
                </a:tc>
                <a:tc>
                  <a:txBody>
                    <a:bodyPr/>
                    <a:lstStyle/>
                    <a:p>
                      <a:pPr algn="ctr"/>
                      <a:r>
                        <a:rPr lang="en-GB" sz="2400" dirty="0">
                          <a:solidFill>
                            <a:schemeClr val="tx1"/>
                          </a:solidFill>
                        </a:rPr>
                        <a:t>Who?</a:t>
                      </a:r>
                    </a:p>
                  </a:txBody>
                  <a:tcPr>
                    <a:solidFill>
                      <a:srgbClr val="92D050"/>
                    </a:solidFill>
                  </a:tcPr>
                </a:tc>
                <a:tc>
                  <a:txBody>
                    <a:bodyPr/>
                    <a:lstStyle/>
                    <a:p>
                      <a:pPr algn="ctr"/>
                      <a:r>
                        <a:rPr lang="en-GB" sz="2400" dirty="0">
                          <a:solidFill>
                            <a:schemeClr val="tx1"/>
                          </a:solidFill>
                        </a:rPr>
                        <a:t>Why?</a:t>
                      </a:r>
                    </a:p>
                  </a:txBody>
                  <a:tcPr>
                    <a:solidFill>
                      <a:srgbClr val="00B0F0"/>
                    </a:solidFill>
                  </a:tcPr>
                </a:tc>
                <a:tc>
                  <a:txBody>
                    <a:bodyPr/>
                    <a:lstStyle/>
                    <a:p>
                      <a:pPr algn="ctr"/>
                      <a:r>
                        <a:rPr lang="en-GB" sz="2400" dirty="0">
                          <a:solidFill>
                            <a:schemeClr val="tx1"/>
                          </a:solidFill>
                        </a:rPr>
                        <a:t>How?</a:t>
                      </a:r>
                    </a:p>
                  </a:txBody>
                  <a:tcPr>
                    <a:solidFill>
                      <a:srgbClr val="0070C0"/>
                    </a:solidFill>
                  </a:tcPr>
                </a:tc>
                <a:tc>
                  <a:txBody>
                    <a:bodyPr/>
                    <a:lstStyle/>
                    <a:p>
                      <a:pPr algn="ctr"/>
                      <a:r>
                        <a:rPr lang="en-GB" sz="2400" dirty="0">
                          <a:solidFill>
                            <a:schemeClr val="tx1"/>
                          </a:solidFill>
                        </a:rPr>
                        <a:t>How much?</a:t>
                      </a:r>
                    </a:p>
                  </a:txBody>
                  <a:tcPr>
                    <a:solidFill>
                      <a:srgbClr val="7030A0"/>
                    </a:solidFill>
                  </a:tcPr>
                </a:tc>
                <a:extLst>
                  <a:ext uri="{0D108BD9-81ED-4DB2-BD59-A6C34878D82A}">
                    <a16:rowId xmlns:a16="http://schemas.microsoft.com/office/drawing/2014/main" val="1480788629"/>
                  </a:ext>
                </a:extLst>
              </a:tr>
              <a:tr h="1206619">
                <a:tc>
                  <a:txBody>
                    <a:bodyPr/>
                    <a:lstStyle/>
                    <a:p>
                      <a:r>
                        <a:rPr lang="en-GB" dirty="0"/>
                        <a:t>What effect is it having?</a:t>
                      </a:r>
                    </a:p>
                  </a:txBody>
                  <a:tcPr>
                    <a:solidFill>
                      <a:srgbClr val="FF0000"/>
                    </a:solidFill>
                  </a:tcPr>
                </a:tc>
                <a:tc>
                  <a:txBody>
                    <a:bodyPr/>
                    <a:lstStyle/>
                    <a:p>
                      <a:r>
                        <a:rPr lang="en-GB" dirty="0"/>
                        <a:t>Where is the problem occurring?</a:t>
                      </a:r>
                    </a:p>
                  </a:txBody>
                  <a:tcPr>
                    <a:solidFill>
                      <a:srgbClr val="FFC000"/>
                    </a:solidFill>
                  </a:tcPr>
                </a:tc>
                <a:tc>
                  <a:txBody>
                    <a:bodyPr/>
                    <a:lstStyle/>
                    <a:p>
                      <a:r>
                        <a:rPr lang="en-GB" dirty="0"/>
                        <a:t>When was the problem first noticed?</a:t>
                      </a:r>
                    </a:p>
                  </a:txBody>
                  <a:tcPr>
                    <a:solidFill>
                      <a:srgbClr val="FFFF00"/>
                    </a:solidFill>
                  </a:tcPr>
                </a:tc>
                <a:tc>
                  <a:txBody>
                    <a:bodyPr/>
                    <a:lstStyle/>
                    <a:p>
                      <a:r>
                        <a:rPr lang="en-GB" dirty="0"/>
                        <a:t>Who is impacted by the problem?</a:t>
                      </a:r>
                    </a:p>
                  </a:txBody>
                  <a:tcPr>
                    <a:solidFill>
                      <a:srgbClr val="92D050"/>
                    </a:solidFill>
                  </a:tcPr>
                </a:tc>
                <a:tc>
                  <a:txBody>
                    <a:bodyPr/>
                    <a:lstStyle/>
                    <a:p>
                      <a:r>
                        <a:rPr lang="en-GB" dirty="0"/>
                        <a:t>Why is the problem happening?</a:t>
                      </a:r>
                    </a:p>
                  </a:txBody>
                  <a:tcPr>
                    <a:solidFill>
                      <a:srgbClr val="00B0F0"/>
                    </a:solidFill>
                  </a:tcPr>
                </a:tc>
                <a:tc>
                  <a:txBody>
                    <a:bodyPr/>
                    <a:lstStyle/>
                    <a:p>
                      <a:r>
                        <a:rPr lang="en-GB" dirty="0"/>
                        <a:t>How serious is the problem?</a:t>
                      </a:r>
                    </a:p>
                  </a:txBody>
                  <a:tcPr>
                    <a:solidFill>
                      <a:srgbClr val="0070C0"/>
                    </a:solidFill>
                  </a:tcPr>
                </a:tc>
                <a:tc>
                  <a:txBody>
                    <a:bodyPr/>
                    <a:lstStyle/>
                    <a:p>
                      <a:r>
                        <a:rPr lang="en-GB" dirty="0"/>
                        <a:t>How much money is being lost?</a:t>
                      </a:r>
                    </a:p>
                  </a:txBody>
                  <a:tcPr>
                    <a:solidFill>
                      <a:srgbClr val="7030A0"/>
                    </a:solidFill>
                  </a:tcPr>
                </a:tc>
                <a:extLst>
                  <a:ext uri="{0D108BD9-81ED-4DB2-BD59-A6C34878D82A}">
                    <a16:rowId xmlns:a16="http://schemas.microsoft.com/office/drawing/2014/main" val="2046650194"/>
                  </a:ext>
                </a:extLst>
              </a:tr>
              <a:tr h="309041">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0" i="0" dirty="0">
                          <a:solidFill>
                            <a:schemeClr val="tx1"/>
                          </a:solidFill>
                          <a:latin typeface="+mj-lt"/>
                        </a:rPr>
                        <a:t>30% decline in in-store sales over the past year, threatening profitability and sustainability.</a:t>
                      </a:r>
                    </a:p>
                    <a:p>
                      <a:pPr marL="285750" indent="-285750">
                        <a:buFont typeface="Arial" panose="020B0604020202020204" pitchFamily="34" charset="0"/>
                        <a:buChar char="•"/>
                      </a:pPr>
                      <a:endParaRPr lang="en-GB" sz="1800" dirty="0"/>
                    </a:p>
                  </a:txBody>
                  <a:tcPr>
                    <a:solidFill>
                      <a:srgbClr val="FF0000"/>
                    </a:solidFill>
                  </a:tcPr>
                </a:tc>
                <a:tc>
                  <a:txBody>
                    <a:bodyPr/>
                    <a:lstStyle/>
                    <a:p>
                      <a:pPr marL="228600" lvl="1" indent="-91440" algn="l">
                        <a:spcBef>
                          <a:spcPts val="1200"/>
                        </a:spcBef>
                        <a:spcAft>
                          <a:spcPts val="0"/>
                        </a:spcAft>
                        <a:buSzPct val="100000"/>
                        <a:buFont typeface="Arial"/>
                        <a:buChar char="•"/>
                      </a:pPr>
                      <a:r>
                        <a:rPr lang="en-GB" sz="1800" b="0" i="0" dirty="0">
                          <a:solidFill>
                            <a:schemeClr val="tx1"/>
                          </a:solidFill>
                          <a:latin typeface="+mj-lt"/>
                        </a:rPr>
                        <a:t>Due to digital competition, high costs, outdated online presence, and shifting consumer habits.</a:t>
                      </a:r>
                    </a:p>
                  </a:txBody>
                  <a:tcPr>
                    <a:solidFill>
                      <a:srgbClr val="FFC000"/>
                    </a:solid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0" i="0" dirty="0">
                          <a:solidFill>
                            <a:schemeClr val="tx1"/>
                          </a:solidFill>
                          <a:latin typeface="+mj-lt"/>
                        </a:rPr>
                        <a:t>Mainly affecting Norwich-based storefront operations and high-street customer segments.</a:t>
                      </a:r>
                    </a:p>
                    <a:p>
                      <a:pPr marL="285750" indent="-285750">
                        <a:buFont typeface="Arial" panose="020B0604020202020204" pitchFamily="34" charset="0"/>
                        <a:buChar char="•"/>
                      </a:pPr>
                      <a:endParaRPr lang="en-GB" dirty="0"/>
                    </a:p>
                  </a:txBody>
                  <a:tcPr>
                    <a:solidFill>
                      <a:srgbClr val="FFFF00"/>
                    </a:solidFill>
                  </a:tcPr>
                </a:tc>
                <a:tc>
                  <a:txBody>
                    <a:bodyPr/>
                    <a:lstStyle/>
                    <a:p>
                      <a:pPr marL="228600" lvl="1" indent="-91440" algn="l">
                        <a:spcBef>
                          <a:spcPts val="1200"/>
                        </a:spcBef>
                        <a:spcAft>
                          <a:spcPts val="0"/>
                        </a:spcAft>
                        <a:buSzPct val="100000"/>
                        <a:buFont typeface="Arial"/>
                        <a:buChar char="•"/>
                      </a:pPr>
                      <a:r>
                        <a:rPr lang="en-GB" sz="1800" b="0" i="0" dirty="0">
                          <a:solidFill>
                            <a:schemeClr val="tx1"/>
                          </a:solidFill>
                          <a:latin typeface="+mj-lt"/>
                        </a:rPr>
                        <a:t>Over the last 12 months, coinciding with economic downturn and high-street decline.</a:t>
                      </a:r>
                    </a:p>
                  </a:txBody>
                  <a:tcPr>
                    <a:solidFill>
                      <a:srgbClr val="92D050"/>
                    </a:solid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0" i="0" dirty="0">
                          <a:solidFill>
                            <a:schemeClr val="bg1"/>
                          </a:solidFill>
                          <a:latin typeface="+mj-lt"/>
                        </a:rPr>
                        <a:t>Liam and Priya, co-founders, are facing pressure to adapt or risk closure.</a:t>
                      </a:r>
                    </a:p>
                    <a:p>
                      <a:pPr marL="0" indent="0">
                        <a:buFont typeface="Arial" panose="020B0604020202020204" pitchFamily="34" charset="0"/>
                        <a:buNone/>
                      </a:pPr>
                      <a:endParaRPr lang="en-GB" dirty="0"/>
                    </a:p>
                  </a:txBody>
                  <a:tcPr>
                    <a:solidFill>
                      <a:srgbClr val="00B0F0"/>
                    </a:solid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0" i="0" dirty="0">
                          <a:solidFill>
                            <a:schemeClr val="bg1"/>
                          </a:solidFill>
                          <a:latin typeface="+mj-lt"/>
                        </a:rPr>
                        <a:t>Through increased online ordering, competition, and cost pressures eroding local sales.</a:t>
                      </a:r>
                    </a:p>
                    <a:p>
                      <a:pPr marL="0" indent="0">
                        <a:buFont typeface="Arial" panose="020B0604020202020204" pitchFamily="34" charset="0"/>
                        <a:buNone/>
                      </a:pPr>
                      <a:endParaRPr lang="en-GB" dirty="0"/>
                    </a:p>
                  </a:txBody>
                  <a:tcPr>
                    <a:solidFill>
                      <a:srgbClr val="0070C0"/>
                    </a:solidFill>
                  </a:tcPr>
                </a:tc>
                <a:tc>
                  <a:txBody>
                    <a:bodyPr/>
                    <a:lstStyle/>
                    <a:p>
                      <a:pPr marL="285750" indent="-285750">
                        <a:buFont typeface="Arial" panose="020B0604020202020204" pitchFamily="34" charset="0"/>
                        <a:buChar char="•"/>
                      </a:pPr>
                      <a:r>
                        <a:rPr lang="en-GB" sz="1800" b="0" i="0" dirty="0">
                          <a:solidFill>
                            <a:schemeClr val="bg1"/>
                          </a:solidFill>
                          <a:latin typeface="+mj-lt"/>
                        </a:rPr>
                        <a:t>Sales dropped 30%; local customer base shrinking while online competitors expand (Statista, 2023).</a:t>
                      </a:r>
                      <a:endParaRPr lang="en-GB" dirty="0">
                        <a:solidFill>
                          <a:schemeClr val="bg1"/>
                        </a:solidFill>
                        <a:latin typeface="+mj-lt"/>
                      </a:endParaRPr>
                    </a:p>
                  </a:txBody>
                  <a:tcPr>
                    <a:solidFill>
                      <a:srgbClr val="7030A0"/>
                    </a:solidFill>
                  </a:tcPr>
                </a:tc>
                <a:extLst>
                  <a:ext uri="{0D108BD9-81ED-4DB2-BD59-A6C34878D82A}">
                    <a16:rowId xmlns:a16="http://schemas.microsoft.com/office/drawing/2014/main" val="886584623"/>
                  </a:ext>
                </a:extLst>
              </a:tr>
            </a:tbl>
          </a:graphicData>
        </a:graphic>
      </p:graphicFrame>
      <p:sp>
        <p:nvSpPr>
          <p:cNvPr id="6" name="TextBox 5">
            <a:extLst>
              <a:ext uri="{FF2B5EF4-FFF2-40B4-BE49-F238E27FC236}">
                <a16:creationId xmlns:a16="http://schemas.microsoft.com/office/drawing/2014/main" id="{BF06D522-2E79-CDE6-025D-40436EF041A1}"/>
              </a:ext>
            </a:extLst>
          </p:cNvPr>
          <p:cNvSpPr txBox="1"/>
          <p:nvPr/>
        </p:nvSpPr>
        <p:spPr>
          <a:xfrm>
            <a:off x="854015" y="332045"/>
            <a:ext cx="10584611" cy="523220"/>
          </a:xfrm>
          <a:prstGeom prst="rect">
            <a:avLst/>
          </a:prstGeom>
          <a:noFill/>
        </p:spPr>
        <p:txBody>
          <a:bodyPr wrap="square">
            <a:spAutoFit/>
          </a:bodyPr>
          <a:lstStyle/>
          <a:p>
            <a:r>
              <a:rPr lang="en-GB" sz="2800" dirty="0"/>
              <a:t>Applying the 5W2H Framework</a:t>
            </a:r>
            <a:endParaRPr lang="en-GB" sz="3200" b="1" u="sng" dirty="0"/>
          </a:p>
        </p:txBody>
      </p:sp>
    </p:spTree>
    <p:extLst>
      <p:ext uri="{BB962C8B-B14F-4D97-AF65-F5344CB8AC3E}">
        <p14:creationId xmlns:p14="http://schemas.microsoft.com/office/powerpoint/2010/main" val="24969617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Critique of the PESTEL Framework</a:t>
            </a:r>
          </a:p>
        </p:txBody>
      </p:sp>
      <p:sp>
        <p:nvSpPr>
          <p:cNvPr id="4" name="Subtitle 3"/>
          <p:cNvSpPr>
            <a:spLocks noGrp="1"/>
          </p:cNvSpPr>
          <p:nvPr>
            <p:ph type="subTitle" idx="13"/>
          </p:nvPr>
        </p:nvSpPr>
        <p:spPr/>
        <p:txBody>
          <a:bodyPr>
            <a:normAutofit/>
          </a:bodyPr>
          <a:lstStyle/>
          <a:p>
            <a:r>
              <a:t>Understanding the Use and Limitations of PESTEL Analysis</a:t>
            </a:r>
          </a:p>
        </p:txBody>
      </p:sp>
      <p:sp>
        <p:nvSpPr>
          <p:cNvPr id="5" name="Rectangle 4"/>
          <p:cNvSpPr/>
          <p:nvPr/>
        </p:nvSpPr>
        <p:spPr>
          <a:xfrm>
            <a:off x="304800" y="2011560"/>
            <a:ext cx="11582400" cy="42672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6" name="Rectangle 5"/>
          <p:cNvSpPr/>
          <p:nvPr/>
        </p:nvSpPr>
        <p:spPr>
          <a:xfrm>
            <a:off x="304800" y="2011560"/>
            <a:ext cx="11582400" cy="42672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defRPr sz="1200" b="0" i="0">
                <a:solidFill>
                  <a:srgbClr val="616161"/>
                </a:solidFill>
                <a:latin typeface="Proxima Nova"/>
              </a:defRPr>
            </a:pPr>
            <a:endParaRPr sz="1600"/>
          </a:p>
        </p:txBody>
      </p:sp>
      <p:sp>
        <p:nvSpPr>
          <p:cNvPr id="7" name="Rectangle 6"/>
          <p:cNvSpPr/>
          <p:nvPr/>
        </p:nvSpPr>
        <p:spPr>
          <a:xfrm>
            <a:off x="304800" y="2011560"/>
            <a:ext cx="11582400" cy="3971131"/>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8" name="Rectangle 7"/>
          <p:cNvSpPr/>
          <p:nvPr/>
        </p:nvSpPr>
        <p:spPr>
          <a:xfrm>
            <a:off x="304801" y="2011560"/>
            <a:ext cx="5587999" cy="3971131"/>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9" name="TextBox 8"/>
          <p:cNvSpPr txBox="1"/>
          <p:nvPr/>
        </p:nvSpPr>
        <p:spPr>
          <a:xfrm>
            <a:off x="304799" y="1715491"/>
            <a:ext cx="5587999" cy="3967753"/>
          </a:xfrm>
          <a:prstGeom prst="rect">
            <a:avLst/>
          </a:prstGeom>
          <a:noFill/>
          <a:ln>
            <a:noFill/>
          </a:ln>
        </p:spPr>
        <p:txBody>
          <a:bodyPr wrap="square" lIns="254000" tIns="0" rIns="0" bIns="254000" anchor="t">
            <a:spAutoFit/>
          </a:bodyPr>
          <a:lstStyle/>
          <a:p>
            <a:pPr marL="304792" indent="-121917">
              <a:spcAft>
                <a:spcPts val="1067"/>
              </a:spcAft>
              <a:buSzPct val="94444"/>
              <a:buFont typeface="Arial"/>
              <a:buChar char="•"/>
            </a:pPr>
            <a:r>
              <a:rPr sz="1600" b="1" dirty="0">
                <a:solidFill>
                  <a:srgbClr val="616161"/>
                </a:solidFill>
                <a:latin typeface="Proxima Nova"/>
              </a:rPr>
              <a:t>Purpose of PESTEL:</a:t>
            </a:r>
            <a:r>
              <a:rPr sz="1600" dirty="0">
                <a:solidFill>
                  <a:srgbClr val="616161"/>
                </a:solidFill>
                <a:latin typeface="Proxima Nova"/>
              </a:rPr>
              <a:t> Used to analyze Political, Economic, Social, Technological, Environmental, and Legal factors affecting an organization (Yüksel, 2012).</a:t>
            </a:r>
          </a:p>
          <a:p>
            <a:pPr marL="304792" lvl="1" indent="-121917">
              <a:spcBef>
                <a:spcPts val="1600"/>
              </a:spcBef>
              <a:buSzPct val="94444"/>
              <a:buFont typeface="Arial"/>
              <a:buChar char="•"/>
            </a:pPr>
            <a:r>
              <a:rPr sz="1600" b="1" dirty="0">
                <a:solidFill>
                  <a:srgbClr val="616161"/>
                </a:solidFill>
                <a:latin typeface="Proxima Nova"/>
              </a:rPr>
              <a:t>Strategic Relevance:</a:t>
            </a:r>
            <a:r>
              <a:rPr sz="1600" dirty="0">
                <a:solidFill>
                  <a:srgbClr val="616161"/>
                </a:solidFill>
                <a:latin typeface="Proxima Nova"/>
              </a:rPr>
              <a:t> Helps identify external risks and opportunities, especially for SMEs navigating complex markets (Johnson et al., 2020).</a:t>
            </a:r>
          </a:p>
          <a:p>
            <a:pPr marL="304792" lvl="1" indent="-121917">
              <a:spcBef>
                <a:spcPts val="1600"/>
              </a:spcBef>
              <a:buSzPct val="94444"/>
              <a:buFont typeface="Arial"/>
              <a:buChar char="•"/>
            </a:pPr>
            <a:r>
              <a:rPr sz="1600" b="1" dirty="0">
                <a:solidFill>
                  <a:srgbClr val="616161"/>
                </a:solidFill>
                <a:latin typeface="Proxima Nova"/>
              </a:rPr>
              <a:t>Benefits:</a:t>
            </a:r>
            <a:r>
              <a:rPr sz="1600" dirty="0">
                <a:solidFill>
                  <a:srgbClr val="616161"/>
                </a:solidFill>
                <a:latin typeface="Proxima Nova"/>
              </a:rPr>
              <a:t> Encourages proactive thinking, supports environmental scanning, and informs long-term planning (Rothaermel, 2021).</a:t>
            </a:r>
          </a:p>
          <a:p>
            <a:pPr marL="304792" lvl="1" indent="-121917">
              <a:spcBef>
                <a:spcPts val="1600"/>
              </a:spcBef>
              <a:buSzPct val="94444"/>
              <a:buFont typeface="Arial"/>
              <a:buChar char="•"/>
            </a:pPr>
            <a:r>
              <a:rPr sz="1600" b="1" dirty="0">
                <a:solidFill>
                  <a:srgbClr val="616161"/>
                </a:solidFill>
                <a:latin typeface="Proxima Nova"/>
              </a:rPr>
              <a:t>Limitations:</a:t>
            </a:r>
            <a:r>
              <a:rPr sz="1600" dirty="0">
                <a:solidFill>
                  <a:srgbClr val="616161"/>
                </a:solidFill>
                <a:latin typeface="Proxima Nova"/>
              </a:rPr>
              <a:t> Too broad; lacks prioritization and interaction between variables. Often static in dynamic environments (Gupta, 2013).</a:t>
            </a:r>
          </a:p>
        </p:txBody>
      </p:sp>
      <p:sp>
        <p:nvSpPr>
          <p:cNvPr id="10" name="Rectangle 9"/>
          <p:cNvSpPr/>
          <p:nvPr/>
        </p:nvSpPr>
        <p:spPr>
          <a:xfrm>
            <a:off x="6299201" y="2011560"/>
            <a:ext cx="5587999" cy="3971131"/>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11" name="TextBox 10"/>
          <p:cNvSpPr txBox="1"/>
          <p:nvPr/>
        </p:nvSpPr>
        <p:spPr>
          <a:xfrm>
            <a:off x="6299201" y="2011560"/>
            <a:ext cx="5587999" cy="369332"/>
          </a:xfrm>
          <a:prstGeom prst="rect">
            <a:avLst/>
          </a:prstGeom>
          <a:noFill/>
          <a:ln>
            <a:noFill/>
          </a:ln>
        </p:spPr>
        <p:txBody>
          <a:bodyPr wrap="square" lIns="0" tIns="0" rIns="0" bIns="0" anchor="t">
            <a:spAutoFit/>
          </a:bodyPr>
          <a:lstStyle/>
          <a:p>
            <a:pPr algn="l"/>
            <a:endParaRPr sz="2400"/>
          </a:p>
        </p:txBody>
      </p:sp>
      <p:pic>
        <p:nvPicPr>
          <p:cNvPr id="12" name="Picture 11" descr="tmpqpm41q5y.png"/>
          <p:cNvPicPr>
            <a:picLocks noChangeAspect="1"/>
          </p:cNvPicPr>
          <p:nvPr/>
        </p:nvPicPr>
        <p:blipFill>
          <a:blip r:embed="rId3"/>
          <a:stretch>
            <a:fillRect/>
          </a:stretch>
        </p:blipFill>
        <p:spPr>
          <a:xfrm>
            <a:off x="6299201" y="2011560"/>
            <a:ext cx="5587999" cy="3149600"/>
          </a:xfrm>
          <a:prstGeom prst="rect">
            <a:avLst/>
          </a:prstGeom>
        </p:spPr>
      </p:pic>
      <p:sp>
        <p:nvSpPr>
          <p:cNvPr id="13" name="Rectangle 12"/>
          <p:cNvSpPr/>
          <p:nvPr/>
        </p:nvSpPr>
        <p:spPr>
          <a:xfrm>
            <a:off x="6299201" y="5262760"/>
            <a:ext cx="5587999" cy="2032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14" name="TextBox 13"/>
          <p:cNvSpPr txBox="1"/>
          <p:nvPr/>
        </p:nvSpPr>
        <p:spPr>
          <a:xfrm>
            <a:off x="6299201" y="5262760"/>
            <a:ext cx="5587999" cy="184666"/>
          </a:xfrm>
          <a:prstGeom prst="rect">
            <a:avLst/>
          </a:prstGeom>
          <a:noFill/>
          <a:ln>
            <a:noFill/>
          </a:ln>
        </p:spPr>
        <p:txBody>
          <a:bodyPr wrap="square" lIns="0" tIns="0" rIns="0" bIns="0" anchor="t">
            <a:spAutoFit/>
          </a:bodyPr>
          <a:lstStyle/>
          <a:p>
            <a:pPr algn="r">
              <a:spcAft>
                <a:spcPts val="1600"/>
              </a:spcAft>
            </a:pPr>
            <a:r>
              <a:rPr sz="1200">
                <a:solidFill>
                  <a:srgbClr val="616161"/>
                </a:solidFill>
                <a:latin typeface="Proxima Nova"/>
              </a:rPr>
              <a:t>Photo by Slidebean on Unsplash</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489116"/>
            <a:ext cx="10515600" cy="1179002"/>
          </a:xfrm>
        </p:spPr>
        <p:txBody>
          <a:bodyPr>
            <a:normAutofit fontScale="90000"/>
          </a:bodyPr>
          <a:lstStyle/>
          <a:p>
            <a:br>
              <a:rPr lang="en-GB" b="1" u="sng" dirty="0">
                <a:latin typeface="Arial" panose="020B0604020202020204" pitchFamily="34" charset="0"/>
                <a:cs typeface="Arial" panose="020B0604020202020204" pitchFamily="34" charset="0"/>
              </a:rPr>
            </a:br>
            <a:r>
              <a:rPr lang="en-GB" dirty="0"/>
              <a:t>Applying PESTEL to Green Haven Florists</a:t>
            </a:r>
            <a:br>
              <a:rPr lang="en-GB" dirty="0"/>
            </a:br>
            <a:r>
              <a:rPr lang="en-GB" sz="2800" dirty="0"/>
              <a:t>Macro-Environmental Factors Affecting the Business</a:t>
            </a:r>
            <a:br>
              <a:rPr lang="en-GB" dirty="0"/>
            </a:br>
            <a:br>
              <a:rPr lang="en-GB" b="1" dirty="0">
                <a:latin typeface="Arial" panose="020B0604020202020204" pitchFamily="34" charset="0"/>
                <a:cs typeface="Arial" panose="020B0604020202020204" pitchFamily="34" charset="0"/>
              </a:rPr>
            </a:br>
            <a:endParaRPr lang="en-GB" dirty="0"/>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3883469068"/>
              </p:ext>
            </p:extLst>
          </p:nvPr>
        </p:nvGraphicFramePr>
        <p:xfrm>
          <a:off x="838200" y="1520900"/>
          <a:ext cx="9782355" cy="4968240"/>
        </p:xfrm>
        <a:graphic>
          <a:graphicData uri="http://schemas.openxmlformats.org/drawingml/2006/table">
            <a:tbl>
              <a:tblPr firstRow="1" bandRow="1">
                <a:tableStyleId>{5C22544A-7EE6-4342-B048-85BDC9FD1C3A}</a:tableStyleId>
              </a:tblPr>
              <a:tblGrid>
                <a:gridCol w="1594830">
                  <a:extLst>
                    <a:ext uri="{9D8B030D-6E8A-4147-A177-3AD203B41FA5}">
                      <a16:colId xmlns:a16="http://schemas.microsoft.com/office/drawing/2014/main" val="1284065850"/>
                    </a:ext>
                  </a:extLst>
                </a:gridCol>
                <a:gridCol w="1674466">
                  <a:extLst>
                    <a:ext uri="{9D8B030D-6E8A-4147-A177-3AD203B41FA5}">
                      <a16:colId xmlns:a16="http://schemas.microsoft.com/office/drawing/2014/main" val="1858564028"/>
                    </a:ext>
                  </a:extLst>
                </a:gridCol>
                <a:gridCol w="1661081">
                  <a:extLst>
                    <a:ext uri="{9D8B030D-6E8A-4147-A177-3AD203B41FA5}">
                      <a16:colId xmlns:a16="http://schemas.microsoft.com/office/drawing/2014/main" val="1949424782"/>
                    </a:ext>
                  </a:extLst>
                </a:gridCol>
                <a:gridCol w="1663784">
                  <a:extLst>
                    <a:ext uri="{9D8B030D-6E8A-4147-A177-3AD203B41FA5}">
                      <a16:colId xmlns:a16="http://schemas.microsoft.com/office/drawing/2014/main" val="446382655"/>
                    </a:ext>
                  </a:extLst>
                </a:gridCol>
                <a:gridCol w="1529815">
                  <a:extLst>
                    <a:ext uri="{9D8B030D-6E8A-4147-A177-3AD203B41FA5}">
                      <a16:colId xmlns:a16="http://schemas.microsoft.com/office/drawing/2014/main" val="3644160467"/>
                    </a:ext>
                  </a:extLst>
                </a:gridCol>
                <a:gridCol w="1658379">
                  <a:extLst>
                    <a:ext uri="{9D8B030D-6E8A-4147-A177-3AD203B41FA5}">
                      <a16:colId xmlns:a16="http://schemas.microsoft.com/office/drawing/2014/main" val="66830876"/>
                    </a:ext>
                  </a:extLst>
                </a:gridCol>
              </a:tblGrid>
              <a:tr h="1237856">
                <a:tc>
                  <a:txBody>
                    <a:bodyPr/>
                    <a:lstStyle/>
                    <a:p>
                      <a:endParaRPr lang="en-GB" sz="1600" dirty="0"/>
                    </a:p>
                    <a:p>
                      <a:pPr algn="ctr"/>
                      <a:r>
                        <a:rPr lang="en-GB" sz="2400" dirty="0">
                          <a:solidFill>
                            <a:schemeClr val="tx1"/>
                          </a:solidFill>
                        </a:rPr>
                        <a:t>Political  Factors</a:t>
                      </a:r>
                    </a:p>
                  </a:txBody>
                  <a:tcPr>
                    <a:pattFill prst="pct40">
                      <a:fgClr>
                        <a:srgbClr val="FF0000"/>
                      </a:fgClr>
                      <a:bgClr>
                        <a:schemeClr val="bg1"/>
                      </a:bgClr>
                    </a:pattFill>
                  </a:tcPr>
                </a:tc>
                <a:tc>
                  <a:txBody>
                    <a:bodyPr/>
                    <a:lstStyle/>
                    <a:p>
                      <a:endParaRPr lang="en-GB" sz="1600" dirty="0"/>
                    </a:p>
                    <a:p>
                      <a:pPr algn="ctr"/>
                      <a:r>
                        <a:rPr lang="en-GB" sz="2400" dirty="0">
                          <a:solidFill>
                            <a:schemeClr val="tx1"/>
                          </a:solidFill>
                        </a:rPr>
                        <a:t>Economic Factors</a:t>
                      </a:r>
                    </a:p>
                  </a:txBody>
                  <a:tcPr>
                    <a:pattFill prst="pct40">
                      <a:fgClr>
                        <a:srgbClr val="FFC000"/>
                      </a:fgClr>
                      <a:bgClr>
                        <a:schemeClr val="bg1"/>
                      </a:bgClr>
                    </a:pattFill>
                  </a:tcPr>
                </a:tc>
                <a:tc>
                  <a:txBody>
                    <a:bodyPr/>
                    <a:lstStyle/>
                    <a:p>
                      <a:endParaRPr lang="en-GB" sz="1600" dirty="0"/>
                    </a:p>
                    <a:p>
                      <a:pPr algn="ctr"/>
                      <a:r>
                        <a:rPr lang="en-GB" sz="2400" dirty="0">
                          <a:solidFill>
                            <a:schemeClr val="tx1"/>
                          </a:solidFill>
                        </a:rPr>
                        <a:t>Social Factors</a:t>
                      </a:r>
                    </a:p>
                  </a:txBody>
                  <a:tcPr>
                    <a:pattFill prst="pct40">
                      <a:fgClr>
                        <a:srgbClr val="FFFF00"/>
                      </a:fgClr>
                      <a:bgClr>
                        <a:schemeClr val="bg1"/>
                      </a:bgClr>
                    </a:pattFill>
                  </a:tcPr>
                </a:tc>
                <a:tc>
                  <a:txBody>
                    <a:bodyPr/>
                    <a:lstStyle/>
                    <a:p>
                      <a:endParaRPr lang="en-GB" sz="1600" dirty="0"/>
                    </a:p>
                    <a:p>
                      <a:pPr algn="ctr"/>
                      <a:r>
                        <a:rPr lang="en-GB" sz="2000" dirty="0">
                          <a:solidFill>
                            <a:schemeClr val="tx1"/>
                          </a:solidFill>
                        </a:rPr>
                        <a:t>Technological </a:t>
                      </a:r>
                    </a:p>
                    <a:p>
                      <a:pPr algn="ctr"/>
                      <a:r>
                        <a:rPr lang="en-GB" sz="2000" dirty="0">
                          <a:solidFill>
                            <a:schemeClr val="tx1"/>
                          </a:solidFill>
                        </a:rPr>
                        <a:t>Factors</a:t>
                      </a:r>
                    </a:p>
                  </a:txBody>
                  <a:tcPr>
                    <a:pattFill prst="pct40">
                      <a:fgClr>
                        <a:srgbClr val="92D050"/>
                      </a:fgClr>
                      <a:bgClr>
                        <a:schemeClr val="bg1"/>
                      </a:bgClr>
                    </a:pattFill>
                  </a:tcPr>
                </a:tc>
                <a:tc>
                  <a:txBody>
                    <a:bodyPr/>
                    <a:lstStyle/>
                    <a:p>
                      <a:endParaRPr lang="en-GB" sz="1600" dirty="0"/>
                    </a:p>
                    <a:p>
                      <a:pPr algn="ctr"/>
                      <a:r>
                        <a:rPr lang="en-GB" sz="2400" dirty="0">
                          <a:solidFill>
                            <a:schemeClr val="tx1"/>
                          </a:solidFill>
                        </a:rPr>
                        <a:t>Legal Factors</a:t>
                      </a:r>
                    </a:p>
                  </a:txBody>
                  <a:tcPr>
                    <a:pattFill prst="pct40">
                      <a:fgClr>
                        <a:srgbClr val="00B0F0"/>
                      </a:fgClr>
                      <a:bgClr>
                        <a:schemeClr val="bg1"/>
                      </a:bgClr>
                    </a:pattFill>
                  </a:tcPr>
                </a:tc>
                <a:tc>
                  <a:txBody>
                    <a:bodyPr/>
                    <a:lstStyle/>
                    <a:p>
                      <a:endParaRPr lang="en-GB" sz="1600" dirty="0"/>
                    </a:p>
                    <a:p>
                      <a:pPr algn="ctr"/>
                      <a:r>
                        <a:rPr lang="en-GB" sz="2000" dirty="0">
                          <a:solidFill>
                            <a:schemeClr val="tx1"/>
                          </a:solidFill>
                        </a:rPr>
                        <a:t>Environmental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1742169">
                <a:tc>
                  <a:txBody>
                    <a:bodyPr/>
                    <a:lstStyle/>
                    <a:p>
                      <a:pPr marL="285750" indent="-285750">
                        <a:buFont typeface="Wingdings" panose="05000000000000000000" pitchFamily="2" charset="2"/>
                        <a:buChar char="§"/>
                      </a:pPr>
                      <a:r>
                        <a:rPr lang="en-GB" sz="1400" b="1" dirty="0"/>
                        <a:t>Brexit-related import regulations have caused delays and added paperwork </a:t>
                      </a:r>
                    </a:p>
                    <a:p>
                      <a:pPr marL="0" indent="0">
                        <a:buFont typeface="Wingdings" panose="05000000000000000000" pitchFamily="2" charset="2"/>
                        <a:buNone/>
                      </a:pPr>
                      <a:endParaRPr lang="en-GB" sz="1400" b="1" dirty="0"/>
                    </a:p>
                    <a:p>
                      <a:pPr marL="285750" indent="-285750">
                        <a:buFont typeface="Wingdings" panose="05000000000000000000" pitchFamily="2" charset="2"/>
                        <a:buChar char="§"/>
                      </a:pPr>
                      <a:r>
                        <a:rPr lang="en-GB" sz="1400" b="1" dirty="0"/>
                        <a:t>Limited local government  recovery support for small retailers' post-COVID (House of Commons, 2023)</a:t>
                      </a:r>
                    </a:p>
                  </a:txBody>
                  <a:tcPr>
                    <a:pattFill prst="pct40">
                      <a:fgClr>
                        <a:srgbClr val="FF0000"/>
                      </a:fgClr>
                      <a:bgClr>
                        <a:schemeClr val="bg1"/>
                      </a:bgClr>
                    </a:pattFill>
                  </a:tcPr>
                </a:tc>
                <a:tc>
                  <a:txBody>
                    <a:bodyPr/>
                    <a:lstStyle/>
                    <a:p>
                      <a:pPr marL="285750" indent="-285750">
                        <a:buFont typeface="Wingdings" panose="05000000000000000000" pitchFamily="2" charset="2"/>
                        <a:buChar char="§"/>
                      </a:pPr>
                      <a:r>
                        <a:rPr lang="en-GB" sz="1400" b="1" dirty="0"/>
                        <a:t>Inflation and higher global shipping costs affecting flower prices (The Guardian, 2023)</a:t>
                      </a:r>
                    </a:p>
                    <a:p>
                      <a:pPr marL="0" indent="0">
                        <a:buFont typeface="Wingdings" panose="05000000000000000000" pitchFamily="2" charset="2"/>
                        <a:buNone/>
                      </a:pPr>
                      <a:endParaRPr lang="en-GB" sz="1400" b="1" dirty="0"/>
                    </a:p>
                    <a:p>
                      <a:pPr marL="285750" indent="-285750">
                        <a:buFont typeface="Wingdings" panose="05000000000000000000" pitchFamily="2" charset="2"/>
                        <a:buChar char="§"/>
                      </a:pPr>
                      <a:r>
                        <a:rPr lang="en-GB" sz="1400" b="1" dirty="0"/>
                        <a:t>Reduced consumer discretionary spending amid cost-of-living crisis</a:t>
                      </a:r>
                    </a:p>
                    <a:p>
                      <a:endParaRPr lang="en-GB" sz="1400" b="1" dirty="0"/>
                    </a:p>
                  </a:txBody>
                  <a:tcPr>
                    <a:pattFill prst="pct40">
                      <a:fgClr>
                        <a:srgbClr val="FFC000"/>
                      </a:fgClr>
                      <a:bgClr>
                        <a:schemeClr val="bg1"/>
                      </a:bgClr>
                    </a:pattFill>
                  </a:tcPr>
                </a:tc>
                <a:tc>
                  <a:txBody>
                    <a:bodyPr/>
                    <a:lstStyle/>
                    <a:p>
                      <a:pPr marL="285750" indent="-285750">
                        <a:buFont typeface="Wingdings" panose="05000000000000000000" pitchFamily="2" charset="2"/>
                        <a:buChar char="§"/>
                      </a:pPr>
                      <a:r>
                        <a:rPr lang="en-GB" sz="1400" b="1" dirty="0"/>
                        <a:t>Rise in preference for subscription-based and on-demand floral services (Mintel, 2022)</a:t>
                      </a:r>
                    </a:p>
                    <a:p>
                      <a:pPr marL="0" indent="0">
                        <a:buFont typeface="Wingdings" panose="05000000000000000000" pitchFamily="2" charset="2"/>
                        <a:buNone/>
                      </a:pPr>
                      <a:endParaRPr lang="en-GB" sz="1400" b="1" dirty="0"/>
                    </a:p>
                    <a:p>
                      <a:pPr marL="285750" indent="-285750">
                        <a:buFont typeface="Wingdings" panose="05000000000000000000" pitchFamily="2" charset="2"/>
                        <a:buChar char="§"/>
                      </a:pPr>
                      <a:r>
                        <a:rPr lang="en-GB" sz="1400" b="1" dirty="0"/>
                        <a:t>Younger consumers expect online convenience and delivery flexibility</a:t>
                      </a:r>
                    </a:p>
                    <a:p>
                      <a:endParaRPr lang="en-GB" sz="1400" b="1" dirty="0"/>
                    </a:p>
                  </a:txBody>
                  <a:tcPr>
                    <a:pattFill prst="pct40">
                      <a:fgClr>
                        <a:srgbClr val="FFFF00"/>
                      </a:fgClr>
                      <a:bgClr>
                        <a:schemeClr val="bg1"/>
                      </a:bgClr>
                    </a:pattFill>
                  </a:tcPr>
                </a:tc>
                <a:tc>
                  <a:txBody>
                    <a:bodyPr/>
                    <a:lstStyle/>
                    <a:p>
                      <a:pPr marL="285750" indent="-285750">
                        <a:buFont typeface="Wingdings" panose="05000000000000000000" pitchFamily="2" charset="2"/>
                        <a:buChar char="§"/>
                      </a:pPr>
                      <a:r>
                        <a:rPr lang="en-GB" sz="1400" b="1" dirty="0"/>
                        <a:t>Green Haven lacks mobile-friendly e-commerce features (Chaffey, 2022)</a:t>
                      </a:r>
                    </a:p>
                    <a:p>
                      <a:pPr marL="0" indent="0">
                        <a:buFont typeface="Wingdings" panose="05000000000000000000" pitchFamily="2" charset="2"/>
                        <a:buNone/>
                      </a:pPr>
                      <a:endParaRPr lang="en-GB" sz="1400" b="1" dirty="0"/>
                    </a:p>
                    <a:p>
                      <a:pPr marL="285750" indent="-285750">
                        <a:buFont typeface="Wingdings" panose="05000000000000000000" pitchFamily="2" charset="2"/>
                        <a:buChar char="§"/>
                      </a:pPr>
                      <a:r>
                        <a:rPr lang="en-GB" sz="1400" b="1" dirty="0"/>
                        <a:t>Competitors use targeted digital ads and automated ordering platforms</a:t>
                      </a:r>
                    </a:p>
                  </a:txBody>
                  <a:tcPr>
                    <a:pattFill prst="pct40">
                      <a:fgClr>
                        <a:srgbClr val="92D050"/>
                      </a:fgClr>
                      <a:bgClr>
                        <a:schemeClr val="bg1"/>
                      </a:bgClr>
                    </a:pattFill>
                  </a:tcPr>
                </a:tc>
                <a:tc>
                  <a:txBody>
                    <a:bodyPr/>
                    <a:lstStyle/>
                    <a:p>
                      <a:pPr marL="285750" indent="-285750">
                        <a:buFont typeface="Wingdings" panose="05000000000000000000" pitchFamily="2" charset="2"/>
                        <a:buChar char="§"/>
                      </a:pPr>
                      <a:r>
                        <a:rPr lang="en-GB" sz="1400" b="1" dirty="0"/>
                        <a:t>New GDPR rules affect how Green Haven can collect and use customer data</a:t>
                      </a:r>
                    </a:p>
                    <a:p>
                      <a:pPr marL="0" indent="0">
                        <a:buFont typeface="Wingdings" panose="05000000000000000000" pitchFamily="2" charset="2"/>
                        <a:buNone/>
                      </a:pPr>
                      <a:endParaRPr lang="en-GB" sz="1400" b="1" dirty="0"/>
                    </a:p>
                    <a:p>
                      <a:pPr marL="285750" indent="-285750">
                        <a:buFont typeface="Wingdings" panose="05000000000000000000" pitchFamily="2" charset="2"/>
                        <a:buChar char="§"/>
                      </a:pPr>
                      <a:r>
                        <a:rPr lang="en-GB" sz="1400" b="1" dirty="0"/>
                        <a:t>Employment laws increase staff costs with changes to minimum wage and contracts</a:t>
                      </a:r>
                    </a:p>
                    <a:p>
                      <a:endParaRPr lang="en-GB" sz="1400" b="1" dirty="0"/>
                    </a:p>
                  </a:txBody>
                  <a:tcPr>
                    <a:pattFill prst="pct40">
                      <a:fgClr>
                        <a:srgbClr val="00B0F0"/>
                      </a:fgClr>
                      <a:bgClr>
                        <a:schemeClr val="bg1"/>
                      </a:bgClr>
                    </a:pattFill>
                  </a:tcPr>
                </a:tc>
                <a:tc>
                  <a:txBody>
                    <a:bodyPr/>
                    <a:lstStyle/>
                    <a:p>
                      <a:pPr marL="285750" indent="-285750">
                        <a:buFont typeface="Wingdings" panose="05000000000000000000" pitchFamily="2" charset="2"/>
                        <a:buChar char="§"/>
                      </a:pPr>
                      <a:r>
                        <a:rPr lang="en-GB" sz="1400" b="1" dirty="0"/>
                        <a:t>High customer expectations for sustainable packaging and sourcing (Welford, 2018</a:t>
                      </a:r>
                      <a:r>
                        <a:rPr lang="en-GB" sz="1400" dirty="0"/>
                        <a:t>)</a:t>
                      </a:r>
                    </a:p>
                    <a:p>
                      <a:pPr marL="0" indent="0">
                        <a:buFont typeface="Wingdings" panose="05000000000000000000" pitchFamily="2" charset="2"/>
                        <a:buNone/>
                      </a:pPr>
                      <a:endParaRPr lang="en-GB" sz="1400" b="0" dirty="0"/>
                    </a:p>
                    <a:p>
                      <a:pPr marL="285750" indent="-285750">
                        <a:buFont typeface="Wingdings" panose="05000000000000000000" pitchFamily="2" charset="2"/>
                        <a:buChar char="§"/>
                      </a:pPr>
                      <a:r>
                        <a:rPr lang="en-GB" sz="1400" b="0" dirty="0"/>
                        <a:t>Eco-certifications for floriculture increase sourcing and compliance costs</a:t>
                      </a:r>
                    </a:p>
                    <a:p>
                      <a:endParaRPr lang="en-GB" sz="1400" b="1" dirty="0"/>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Critique of the Cause-and-Effect Model</a:t>
            </a:r>
          </a:p>
        </p:txBody>
      </p:sp>
      <p:sp>
        <p:nvSpPr>
          <p:cNvPr id="4" name="Subtitle 3"/>
          <p:cNvSpPr>
            <a:spLocks noGrp="1"/>
          </p:cNvSpPr>
          <p:nvPr>
            <p:ph type="subTitle" idx="13"/>
          </p:nvPr>
        </p:nvSpPr>
        <p:spPr/>
        <p:txBody>
          <a:bodyPr>
            <a:normAutofit/>
          </a:bodyPr>
          <a:lstStyle/>
          <a:p>
            <a:r>
              <a:t>Fishbone Analysis in Problem Solving</a:t>
            </a:r>
          </a:p>
        </p:txBody>
      </p:sp>
      <p:sp>
        <p:nvSpPr>
          <p:cNvPr id="5" name="Rectangle 4"/>
          <p:cNvSpPr/>
          <p:nvPr/>
        </p:nvSpPr>
        <p:spPr>
          <a:xfrm>
            <a:off x="304800" y="2011560"/>
            <a:ext cx="11582400" cy="42672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6" name="Rectangle 5"/>
          <p:cNvSpPr/>
          <p:nvPr/>
        </p:nvSpPr>
        <p:spPr>
          <a:xfrm>
            <a:off x="304800" y="2011560"/>
            <a:ext cx="11582400" cy="42672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defRPr sz="1300" b="0" i="0">
                <a:solidFill>
                  <a:srgbClr val="616161"/>
                </a:solidFill>
                <a:latin typeface="Proxima Nova"/>
              </a:defRPr>
            </a:pPr>
            <a:endParaRPr sz="1733"/>
          </a:p>
        </p:txBody>
      </p:sp>
      <p:sp>
        <p:nvSpPr>
          <p:cNvPr id="7" name="Rectangle 6"/>
          <p:cNvSpPr/>
          <p:nvPr/>
        </p:nvSpPr>
        <p:spPr>
          <a:xfrm>
            <a:off x="304800" y="2011561"/>
            <a:ext cx="11582400" cy="3880247"/>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8" name="Rectangle 7"/>
          <p:cNvSpPr/>
          <p:nvPr/>
        </p:nvSpPr>
        <p:spPr>
          <a:xfrm>
            <a:off x="304801" y="2011561"/>
            <a:ext cx="5587999" cy="3880247"/>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9" name="TextBox 8"/>
          <p:cNvSpPr txBox="1"/>
          <p:nvPr/>
        </p:nvSpPr>
        <p:spPr>
          <a:xfrm>
            <a:off x="415599" y="1870045"/>
            <a:ext cx="5587999" cy="3946530"/>
          </a:xfrm>
          <a:prstGeom prst="rect">
            <a:avLst/>
          </a:prstGeom>
          <a:noFill/>
          <a:ln>
            <a:noFill/>
          </a:ln>
        </p:spPr>
        <p:txBody>
          <a:bodyPr wrap="square" lIns="254000" tIns="0" rIns="0" bIns="254000" anchor="t">
            <a:spAutoFit/>
          </a:bodyPr>
          <a:lstStyle/>
          <a:p>
            <a:pPr marL="304792" indent="-121917">
              <a:spcAft>
                <a:spcPts val="1067"/>
              </a:spcAft>
              <a:buSzPct val="100000"/>
              <a:buFont typeface="Arial"/>
              <a:buChar char="•"/>
            </a:pPr>
            <a:r>
              <a:rPr sz="1733" b="1" dirty="0">
                <a:solidFill>
                  <a:srgbClr val="616161"/>
                </a:solidFill>
                <a:latin typeface="Proxima Nova"/>
              </a:rPr>
              <a:t>Purpose of the Model:</a:t>
            </a:r>
            <a:r>
              <a:rPr sz="1733" dirty="0">
                <a:solidFill>
                  <a:srgbClr val="616161"/>
                </a:solidFill>
                <a:latin typeface="Proxima Nova"/>
              </a:rPr>
              <a:t> Used to visually map out root causes contributing to a specific business problem (Ishikawa, 1986).</a:t>
            </a:r>
          </a:p>
          <a:p>
            <a:pPr marL="304792" lvl="1" indent="-121917">
              <a:spcBef>
                <a:spcPts val="1600"/>
              </a:spcBef>
              <a:buSzPct val="100000"/>
              <a:buFont typeface="Arial"/>
              <a:buChar char="•"/>
            </a:pPr>
            <a:r>
              <a:rPr sz="1733" b="1" dirty="0">
                <a:solidFill>
                  <a:srgbClr val="616161"/>
                </a:solidFill>
                <a:latin typeface="Proxima Nova"/>
              </a:rPr>
              <a:t>Benefits:</a:t>
            </a:r>
            <a:r>
              <a:rPr sz="1733" dirty="0">
                <a:solidFill>
                  <a:srgbClr val="616161"/>
                </a:solidFill>
                <a:latin typeface="Proxima Nova"/>
              </a:rPr>
              <a:t> Promotes critical thinking and collaborative diagnosis by breaking down causes into categories (Slack et al., 2022).</a:t>
            </a:r>
          </a:p>
          <a:p>
            <a:pPr marL="304792" lvl="1" indent="-121917">
              <a:spcBef>
                <a:spcPts val="1600"/>
              </a:spcBef>
              <a:buSzPct val="100000"/>
              <a:buFont typeface="Arial"/>
              <a:buChar char="•"/>
            </a:pPr>
            <a:r>
              <a:rPr sz="1733" b="1" dirty="0">
                <a:solidFill>
                  <a:srgbClr val="616161"/>
                </a:solidFill>
                <a:latin typeface="Proxima Nova"/>
              </a:rPr>
              <a:t>Application Value:</a:t>
            </a:r>
            <a:r>
              <a:rPr sz="1733" dirty="0">
                <a:solidFill>
                  <a:srgbClr val="616161"/>
                </a:solidFill>
                <a:latin typeface="Proxima Nova"/>
              </a:rPr>
              <a:t> Helps SMEs like Green Haven visualize interrelated internal and external issues.</a:t>
            </a:r>
          </a:p>
          <a:p>
            <a:pPr marL="304792" lvl="1" indent="-121917">
              <a:spcBef>
                <a:spcPts val="1600"/>
              </a:spcBef>
              <a:buSzPct val="100000"/>
              <a:buFont typeface="Arial"/>
              <a:buChar char="•"/>
            </a:pPr>
            <a:r>
              <a:rPr sz="1733" b="1" dirty="0">
                <a:solidFill>
                  <a:srgbClr val="616161"/>
                </a:solidFill>
                <a:latin typeface="Proxima Nova"/>
              </a:rPr>
              <a:t>Limitations:</a:t>
            </a:r>
            <a:r>
              <a:rPr sz="1733" dirty="0">
                <a:solidFill>
                  <a:srgbClr val="616161"/>
                </a:solidFill>
                <a:latin typeface="Proxima Nova"/>
              </a:rPr>
              <a:t> Risk of oversimplification; lacks quantification and often subjective if unsupported by data (Hill &amp; Hill, 2011).</a:t>
            </a:r>
          </a:p>
        </p:txBody>
      </p:sp>
      <p:sp>
        <p:nvSpPr>
          <p:cNvPr id="10" name="Rectangle 9"/>
          <p:cNvSpPr/>
          <p:nvPr/>
        </p:nvSpPr>
        <p:spPr>
          <a:xfrm>
            <a:off x="6299201" y="2011561"/>
            <a:ext cx="5587999" cy="3880247"/>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11" name="TextBox 10"/>
          <p:cNvSpPr txBox="1"/>
          <p:nvPr/>
        </p:nvSpPr>
        <p:spPr>
          <a:xfrm>
            <a:off x="6299201" y="2011560"/>
            <a:ext cx="5587999" cy="369332"/>
          </a:xfrm>
          <a:prstGeom prst="rect">
            <a:avLst/>
          </a:prstGeom>
          <a:noFill/>
          <a:ln>
            <a:noFill/>
          </a:ln>
        </p:spPr>
        <p:txBody>
          <a:bodyPr wrap="square" lIns="0" tIns="0" rIns="0" bIns="0" anchor="t">
            <a:spAutoFit/>
          </a:bodyPr>
          <a:lstStyle/>
          <a:p>
            <a:pPr algn="l"/>
            <a:endParaRPr sz="2400"/>
          </a:p>
        </p:txBody>
      </p:sp>
      <p:pic>
        <p:nvPicPr>
          <p:cNvPr id="12" name="Picture 11" descr="tmp8k3hh0v3.png"/>
          <p:cNvPicPr>
            <a:picLocks noChangeAspect="1"/>
          </p:cNvPicPr>
          <p:nvPr/>
        </p:nvPicPr>
        <p:blipFill>
          <a:blip r:embed="rId3"/>
          <a:stretch>
            <a:fillRect/>
          </a:stretch>
        </p:blipFill>
        <p:spPr>
          <a:xfrm>
            <a:off x="6188402" y="1854200"/>
            <a:ext cx="5587999" cy="3149600"/>
          </a:xfrm>
          <a:prstGeom prst="rect">
            <a:avLst/>
          </a:prstGeom>
        </p:spPr>
      </p:pic>
      <p:sp>
        <p:nvSpPr>
          <p:cNvPr id="13" name="Rectangle 12"/>
          <p:cNvSpPr/>
          <p:nvPr/>
        </p:nvSpPr>
        <p:spPr>
          <a:xfrm>
            <a:off x="6299201" y="5262760"/>
            <a:ext cx="5587999" cy="2032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14" name="TextBox 13"/>
          <p:cNvSpPr txBox="1"/>
          <p:nvPr/>
        </p:nvSpPr>
        <p:spPr>
          <a:xfrm>
            <a:off x="6299201" y="5262760"/>
            <a:ext cx="5587999" cy="184666"/>
          </a:xfrm>
          <a:prstGeom prst="rect">
            <a:avLst/>
          </a:prstGeom>
          <a:noFill/>
          <a:ln>
            <a:noFill/>
          </a:ln>
        </p:spPr>
        <p:txBody>
          <a:bodyPr wrap="square" lIns="0" tIns="0" rIns="0" bIns="0" anchor="t">
            <a:spAutoFit/>
          </a:bodyPr>
          <a:lstStyle/>
          <a:p>
            <a:pPr algn="r">
              <a:spcAft>
                <a:spcPts val="1600"/>
              </a:spcAft>
            </a:pPr>
            <a:r>
              <a:rPr sz="1200">
                <a:solidFill>
                  <a:srgbClr val="616161"/>
                </a:solidFill>
                <a:latin typeface="Proxima Nova"/>
              </a:rPr>
              <a:t>Photo by Daria Nepriakhina 🇺🇦 on Unsplash</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Cause-and-Effect Application – Green Haven</a:t>
            </a:r>
          </a:p>
        </p:txBody>
      </p:sp>
      <p:sp>
        <p:nvSpPr>
          <p:cNvPr id="4" name="Subtitle 3"/>
          <p:cNvSpPr>
            <a:spLocks noGrp="1"/>
          </p:cNvSpPr>
          <p:nvPr>
            <p:ph type="subTitle" idx="13"/>
          </p:nvPr>
        </p:nvSpPr>
        <p:spPr/>
        <p:txBody>
          <a:bodyPr>
            <a:normAutofit/>
          </a:bodyPr>
          <a:lstStyle/>
          <a:p>
            <a:r>
              <a:t>Visualising Root Causes Behind Declining Sales</a:t>
            </a:r>
          </a:p>
        </p:txBody>
      </p:sp>
      <p:sp>
        <p:nvSpPr>
          <p:cNvPr id="5" name="Rectangle 4"/>
          <p:cNvSpPr/>
          <p:nvPr/>
        </p:nvSpPr>
        <p:spPr>
          <a:xfrm>
            <a:off x="304800" y="2011560"/>
            <a:ext cx="11582400" cy="42672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6" name="Rectangle 5"/>
          <p:cNvSpPr/>
          <p:nvPr/>
        </p:nvSpPr>
        <p:spPr>
          <a:xfrm>
            <a:off x="304800" y="2011560"/>
            <a:ext cx="11582400" cy="42672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defRPr sz="1300" b="0" i="0">
                <a:solidFill>
                  <a:srgbClr val="616161"/>
                </a:solidFill>
                <a:latin typeface="Proxima Nova"/>
              </a:defRPr>
            </a:pPr>
            <a:endParaRPr sz="1733"/>
          </a:p>
        </p:txBody>
      </p:sp>
      <p:sp>
        <p:nvSpPr>
          <p:cNvPr id="7" name="Rectangle 6"/>
          <p:cNvSpPr/>
          <p:nvPr/>
        </p:nvSpPr>
        <p:spPr>
          <a:xfrm>
            <a:off x="304800" y="2011561"/>
            <a:ext cx="11582400" cy="4154487"/>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8" name="Rectangle 7"/>
          <p:cNvSpPr/>
          <p:nvPr/>
        </p:nvSpPr>
        <p:spPr>
          <a:xfrm>
            <a:off x="304801" y="2011561"/>
            <a:ext cx="5587999" cy="4154487"/>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9" name="TextBox 8"/>
          <p:cNvSpPr txBox="1"/>
          <p:nvPr/>
        </p:nvSpPr>
        <p:spPr>
          <a:xfrm>
            <a:off x="304799" y="1612456"/>
            <a:ext cx="5587999" cy="4213205"/>
          </a:xfrm>
          <a:prstGeom prst="rect">
            <a:avLst/>
          </a:prstGeom>
          <a:noFill/>
          <a:ln>
            <a:noFill/>
          </a:ln>
        </p:spPr>
        <p:txBody>
          <a:bodyPr wrap="square" lIns="254000" tIns="0" rIns="0" bIns="254000" anchor="t">
            <a:spAutoFit/>
          </a:bodyPr>
          <a:lstStyle/>
          <a:p>
            <a:pPr marL="304792" indent="-121917">
              <a:spcAft>
                <a:spcPts val="1067"/>
              </a:spcAft>
              <a:buSzPct val="100000"/>
              <a:buFont typeface="Arial"/>
              <a:buChar char="•"/>
            </a:pPr>
            <a:r>
              <a:rPr sz="1733" b="1" dirty="0">
                <a:solidFill>
                  <a:srgbClr val="616161"/>
                </a:solidFill>
                <a:latin typeface="Proxima Nova"/>
              </a:rPr>
              <a:t>Marketing:</a:t>
            </a:r>
            <a:r>
              <a:rPr sz="1733" dirty="0">
                <a:solidFill>
                  <a:srgbClr val="616161"/>
                </a:solidFill>
                <a:latin typeface="Proxima Nova"/>
              </a:rPr>
              <a:t> Poor digital presence and low social media engagement limit customer outreach (Chaffey, 2022).</a:t>
            </a:r>
          </a:p>
          <a:p>
            <a:pPr marL="304792" lvl="1" indent="-121917">
              <a:spcBef>
                <a:spcPts val="1600"/>
              </a:spcBef>
              <a:buSzPct val="100000"/>
              <a:buFont typeface="Arial"/>
              <a:buChar char="•"/>
            </a:pPr>
            <a:r>
              <a:rPr sz="1733" b="1" dirty="0">
                <a:solidFill>
                  <a:srgbClr val="616161"/>
                </a:solidFill>
                <a:latin typeface="Proxima Nova"/>
              </a:rPr>
              <a:t>Technology:</a:t>
            </a:r>
            <a:r>
              <a:rPr sz="1733" dirty="0">
                <a:solidFill>
                  <a:srgbClr val="616161"/>
                </a:solidFill>
                <a:latin typeface="Proxima Nova"/>
              </a:rPr>
              <a:t> Outdated website lacks mobile functionality and modern e-commerce features (Statista, 2023).</a:t>
            </a:r>
          </a:p>
          <a:p>
            <a:pPr marL="304792" lvl="1" indent="-121917">
              <a:spcBef>
                <a:spcPts val="1600"/>
              </a:spcBef>
              <a:buSzPct val="100000"/>
              <a:buFont typeface="Arial"/>
              <a:buChar char="•"/>
            </a:pPr>
            <a:r>
              <a:rPr sz="1733" b="1" dirty="0">
                <a:solidFill>
                  <a:srgbClr val="616161"/>
                </a:solidFill>
                <a:latin typeface="Proxima Nova"/>
              </a:rPr>
              <a:t>Customer Preferences:</a:t>
            </a:r>
            <a:r>
              <a:rPr sz="1733" dirty="0">
                <a:solidFill>
                  <a:srgbClr val="616161"/>
                </a:solidFill>
                <a:latin typeface="Proxima Nova"/>
              </a:rPr>
              <a:t> Shift to online ordering and demand for delivery subscriptions not met (Mintel, 2022).</a:t>
            </a:r>
          </a:p>
          <a:p>
            <a:pPr marL="304792" lvl="1" indent="-121917">
              <a:spcBef>
                <a:spcPts val="1600"/>
              </a:spcBef>
              <a:buSzPct val="100000"/>
              <a:buFont typeface="Arial"/>
              <a:buChar char="•"/>
            </a:pPr>
            <a:r>
              <a:rPr sz="1733" b="1" dirty="0">
                <a:solidFill>
                  <a:srgbClr val="616161"/>
                </a:solidFill>
                <a:latin typeface="Proxima Nova"/>
              </a:rPr>
              <a:t>External Competition:</a:t>
            </a:r>
            <a:r>
              <a:rPr sz="1733" dirty="0">
                <a:solidFill>
                  <a:srgbClr val="616161"/>
                </a:solidFill>
                <a:latin typeface="Proxima Nova"/>
              </a:rPr>
              <a:t> New boutique and national florist chains eroding local market share (BBC, 2023).</a:t>
            </a:r>
          </a:p>
        </p:txBody>
      </p:sp>
      <p:sp>
        <p:nvSpPr>
          <p:cNvPr id="10" name="Rectangle 9"/>
          <p:cNvSpPr/>
          <p:nvPr/>
        </p:nvSpPr>
        <p:spPr>
          <a:xfrm>
            <a:off x="6299201" y="2011561"/>
            <a:ext cx="5587999" cy="4154487"/>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11" name="TextBox 10"/>
          <p:cNvSpPr txBox="1"/>
          <p:nvPr/>
        </p:nvSpPr>
        <p:spPr>
          <a:xfrm>
            <a:off x="6299201" y="2011560"/>
            <a:ext cx="5587999" cy="369332"/>
          </a:xfrm>
          <a:prstGeom prst="rect">
            <a:avLst/>
          </a:prstGeom>
          <a:noFill/>
          <a:ln>
            <a:noFill/>
          </a:ln>
        </p:spPr>
        <p:txBody>
          <a:bodyPr wrap="square" lIns="0" tIns="0" rIns="0" bIns="0" anchor="t">
            <a:spAutoFit/>
          </a:bodyPr>
          <a:lstStyle/>
          <a:p>
            <a:pPr algn="l"/>
            <a:endParaRPr sz="2400"/>
          </a:p>
        </p:txBody>
      </p:sp>
      <p:pic>
        <p:nvPicPr>
          <p:cNvPr id="12" name="Picture 11" descr="tmpl6yy9jhj.png"/>
          <p:cNvPicPr>
            <a:picLocks noChangeAspect="1"/>
          </p:cNvPicPr>
          <p:nvPr/>
        </p:nvPicPr>
        <p:blipFill>
          <a:blip r:embed="rId3"/>
          <a:stretch>
            <a:fillRect/>
          </a:stretch>
        </p:blipFill>
        <p:spPr>
          <a:xfrm>
            <a:off x="6095998" y="1612456"/>
            <a:ext cx="5587999" cy="3149600"/>
          </a:xfrm>
          <a:prstGeom prst="rect">
            <a:avLst/>
          </a:prstGeom>
        </p:spPr>
      </p:pic>
      <p:sp>
        <p:nvSpPr>
          <p:cNvPr id="13" name="Rectangle 12"/>
          <p:cNvSpPr/>
          <p:nvPr/>
        </p:nvSpPr>
        <p:spPr>
          <a:xfrm>
            <a:off x="6299201" y="5262760"/>
            <a:ext cx="5587999" cy="2032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14" name="TextBox 13"/>
          <p:cNvSpPr txBox="1"/>
          <p:nvPr/>
        </p:nvSpPr>
        <p:spPr>
          <a:xfrm>
            <a:off x="6299201" y="5262760"/>
            <a:ext cx="5587999" cy="184666"/>
          </a:xfrm>
          <a:prstGeom prst="rect">
            <a:avLst/>
          </a:prstGeom>
          <a:noFill/>
          <a:ln>
            <a:noFill/>
          </a:ln>
        </p:spPr>
        <p:txBody>
          <a:bodyPr wrap="square" lIns="0" tIns="0" rIns="0" bIns="0" anchor="t">
            <a:spAutoFit/>
          </a:bodyPr>
          <a:lstStyle/>
          <a:p>
            <a:pPr algn="r">
              <a:spcAft>
                <a:spcPts val="1600"/>
              </a:spcAft>
            </a:pPr>
            <a:r>
              <a:rPr sz="1200">
                <a:solidFill>
                  <a:srgbClr val="616161"/>
                </a:solidFill>
                <a:latin typeface="Proxima Nova"/>
              </a:rPr>
              <a:t>Photo by Ksenia Makagonova on Unsplash</a:t>
            </a:r>
          </a:p>
        </p:txBody>
      </p:sp>
      <p:pic>
        <p:nvPicPr>
          <p:cNvPr id="3" name="Picture 4" descr="What is a Fishbone Diagram? A Guide to Problem-Solving – HKMLC Smart Board">
            <a:extLst>
              <a:ext uri="{FF2B5EF4-FFF2-40B4-BE49-F238E27FC236}">
                <a16:creationId xmlns:a16="http://schemas.microsoft.com/office/drawing/2014/main" id="{CA455ECF-0B9B-EDB9-5D53-6ED1E17C279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486" r="1899"/>
          <a:stretch>
            <a:fillRect/>
          </a:stretch>
        </p:blipFill>
        <p:spPr bwMode="auto">
          <a:xfrm>
            <a:off x="8368506" y="99530"/>
            <a:ext cx="3315491" cy="1527086"/>
          </a:xfrm>
          <a:prstGeom prst="rect">
            <a:avLst/>
          </a:prstGeom>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Key Findings Summary</a:t>
            </a:r>
          </a:p>
        </p:txBody>
      </p:sp>
      <p:sp>
        <p:nvSpPr>
          <p:cNvPr id="4" name="Subtitle 3"/>
          <p:cNvSpPr>
            <a:spLocks noGrp="1"/>
          </p:cNvSpPr>
          <p:nvPr>
            <p:ph type="subTitle" idx="13"/>
          </p:nvPr>
        </p:nvSpPr>
        <p:spPr/>
        <p:txBody>
          <a:bodyPr>
            <a:normAutofit/>
          </a:bodyPr>
          <a:lstStyle/>
          <a:p>
            <a:r>
              <a:t>Main Insights from the Analysis</a:t>
            </a:r>
          </a:p>
        </p:txBody>
      </p:sp>
      <p:sp>
        <p:nvSpPr>
          <p:cNvPr id="5" name="Rectangle 4"/>
          <p:cNvSpPr/>
          <p:nvPr/>
        </p:nvSpPr>
        <p:spPr>
          <a:xfrm>
            <a:off x="304800" y="2011560"/>
            <a:ext cx="11582400" cy="42672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6" name="Rectangle 5"/>
          <p:cNvSpPr/>
          <p:nvPr/>
        </p:nvSpPr>
        <p:spPr>
          <a:xfrm>
            <a:off x="304800" y="2011560"/>
            <a:ext cx="11582400" cy="42672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defRPr sz="1300" b="0" i="0">
                <a:solidFill>
                  <a:srgbClr val="616161"/>
                </a:solidFill>
                <a:latin typeface="Proxima Nova"/>
              </a:defRPr>
            </a:pPr>
            <a:endParaRPr sz="1733"/>
          </a:p>
        </p:txBody>
      </p:sp>
      <p:sp>
        <p:nvSpPr>
          <p:cNvPr id="7" name="Rectangle 6"/>
          <p:cNvSpPr/>
          <p:nvPr/>
        </p:nvSpPr>
        <p:spPr>
          <a:xfrm>
            <a:off x="304800" y="2011560"/>
            <a:ext cx="11582400" cy="42672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8" name="Rectangle 7"/>
          <p:cNvSpPr/>
          <p:nvPr/>
        </p:nvSpPr>
        <p:spPr>
          <a:xfrm>
            <a:off x="304800" y="2011561"/>
            <a:ext cx="11582400" cy="3545284"/>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9" name="Rectangle 8"/>
          <p:cNvSpPr/>
          <p:nvPr/>
        </p:nvSpPr>
        <p:spPr>
          <a:xfrm>
            <a:off x="304801" y="2011561"/>
            <a:ext cx="5587999" cy="1706561"/>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10" name="Rectangle 9"/>
          <p:cNvSpPr/>
          <p:nvPr/>
        </p:nvSpPr>
        <p:spPr>
          <a:xfrm>
            <a:off x="2895600" y="2011560"/>
            <a:ext cx="406400" cy="406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11" name="TextBox 10"/>
          <p:cNvSpPr txBox="1"/>
          <p:nvPr/>
        </p:nvSpPr>
        <p:spPr>
          <a:xfrm>
            <a:off x="2895600" y="2011560"/>
            <a:ext cx="406400" cy="369332"/>
          </a:xfrm>
          <a:prstGeom prst="rect">
            <a:avLst/>
          </a:prstGeom>
          <a:noFill/>
          <a:ln>
            <a:noFill/>
          </a:ln>
        </p:spPr>
        <p:txBody>
          <a:bodyPr wrap="square" lIns="0" tIns="0" rIns="0" bIns="0" anchor="t">
            <a:spAutoFit/>
          </a:bodyPr>
          <a:lstStyle/>
          <a:p>
            <a:pPr algn="ctr"/>
            <a:endParaRPr sz="2400"/>
          </a:p>
        </p:txBody>
      </p:sp>
      <p:pic>
        <p:nvPicPr>
          <p:cNvPr id="12" name="Picture 11" descr="tmpw8yxsbt5.png"/>
          <p:cNvPicPr>
            <a:picLocks noChangeAspect="1"/>
          </p:cNvPicPr>
          <p:nvPr/>
        </p:nvPicPr>
        <p:blipFill>
          <a:blip r:embed="rId3"/>
          <a:stretch>
            <a:fillRect/>
          </a:stretch>
        </p:blipFill>
        <p:spPr>
          <a:xfrm>
            <a:off x="2895600" y="2011560"/>
            <a:ext cx="406400" cy="406400"/>
          </a:xfrm>
          <a:prstGeom prst="rect">
            <a:avLst/>
          </a:prstGeom>
        </p:spPr>
      </p:pic>
      <p:sp>
        <p:nvSpPr>
          <p:cNvPr id="13" name="TextBox 12"/>
          <p:cNvSpPr txBox="1"/>
          <p:nvPr/>
        </p:nvSpPr>
        <p:spPr>
          <a:xfrm>
            <a:off x="304801" y="2621160"/>
            <a:ext cx="5587999" cy="1066702"/>
          </a:xfrm>
          <a:prstGeom prst="rect">
            <a:avLst/>
          </a:prstGeom>
          <a:noFill/>
          <a:ln>
            <a:noFill/>
          </a:ln>
        </p:spPr>
        <p:txBody>
          <a:bodyPr wrap="square" lIns="0" tIns="0" rIns="0" bIns="0" anchor="t">
            <a:spAutoFit/>
          </a:bodyPr>
          <a:lstStyle/>
          <a:p>
            <a:pPr algn="ctr"/>
            <a:r>
              <a:rPr sz="1733" b="1">
                <a:solidFill>
                  <a:srgbClr val="616161"/>
                </a:solidFill>
                <a:latin typeface="Proxima Nova"/>
              </a:rPr>
              <a:t>Sales Decline Rooted in External and Internal Factors</a:t>
            </a:r>
          </a:p>
          <a:p>
            <a:pPr algn="ctr">
              <a:spcAft>
                <a:spcPts val="1600"/>
              </a:spcAft>
            </a:pPr>
            <a:r>
              <a:rPr sz="1733">
                <a:solidFill>
                  <a:srgbClr val="616161"/>
                </a:solidFill>
                <a:latin typeface="Proxima Nova"/>
              </a:rPr>
              <a:t>A 30% drop in footfall is driven by external market shifts and internal strategic gaps.</a:t>
            </a:r>
          </a:p>
        </p:txBody>
      </p:sp>
      <p:sp>
        <p:nvSpPr>
          <p:cNvPr id="14" name="Rectangle 13"/>
          <p:cNvSpPr/>
          <p:nvPr/>
        </p:nvSpPr>
        <p:spPr>
          <a:xfrm>
            <a:off x="6299201" y="2011561"/>
            <a:ext cx="5587999" cy="1706561"/>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15" name="Rectangle 14"/>
          <p:cNvSpPr/>
          <p:nvPr/>
        </p:nvSpPr>
        <p:spPr>
          <a:xfrm>
            <a:off x="8890000" y="2011560"/>
            <a:ext cx="406400" cy="406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16" name="TextBox 15"/>
          <p:cNvSpPr txBox="1"/>
          <p:nvPr/>
        </p:nvSpPr>
        <p:spPr>
          <a:xfrm>
            <a:off x="8890000" y="2011560"/>
            <a:ext cx="406400" cy="369332"/>
          </a:xfrm>
          <a:prstGeom prst="rect">
            <a:avLst/>
          </a:prstGeom>
          <a:noFill/>
          <a:ln>
            <a:noFill/>
          </a:ln>
        </p:spPr>
        <p:txBody>
          <a:bodyPr wrap="square" lIns="0" tIns="0" rIns="0" bIns="0" anchor="t">
            <a:spAutoFit/>
          </a:bodyPr>
          <a:lstStyle/>
          <a:p>
            <a:pPr algn="ctr"/>
            <a:endParaRPr sz="2400"/>
          </a:p>
        </p:txBody>
      </p:sp>
      <p:pic>
        <p:nvPicPr>
          <p:cNvPr id="17" name="Picture 16" descr="tmpqow4tvui.png"/>
          <p:cNvPicPr>
            <a:picLocks noChangeAspect="1"/>
          </p:cNvPicPr>
          <p:nvPr/>
        </p:nvPicPr>
        <p:blipFill>
          <a:blip r:embed="rId4"/>
          <a:stretch>
            <a:fillRect/>
          </a:stretch>
        </p:blipFill>
        <p:spPr>
          <a:xfrm>
            <a:off x="8890000" y="2011560"/>
            <a:ext cx="406400" cy="406400"/>
          </a:xfrm>
          <a:prstGeom prst="rect">
            <a:avLst/>
          </a:prstGeom>
        </p:spPr>
      </p:pic>
      <p:sp>
        <p:nvSpPr>
          <p:cNvPr id="18" name="TextBox 17"/>
          <p:cNvSpPr txBox="1"/>
          <p:nvPr/>
        </p:nvSpPr>
        <p:spPr>
          <a:xfrm>
            <a:off x="6299201" y="2621160"/>
            <a:ext cx="5587999" cy="1066702"/>
          </a:xfrm>
          <a:prstGeom prst="rect">
            <a:avLst/>
          </a:prstGeom>
          <a:noFill/>
          <a:ln>
            <a:noFill/>
          </a:ln>
        </p:spPr>
        <p:txBody>
          <a:bodyPr wrap="square" lIns="0" tIns="0" rIns="0" bIns="0" anchor="t">
            <a:spAutoFit/>
          </a:bodyPr>
          <a:lstStyle/>
          <a:p>
            <a:pPr algn="ctr"/>
            <a:r>
              <a:rPr sz="1733" b="1">
                <a:solidFill>
                  <a:srgbClr val="616161"/>
                </a:solidFill>
                <a:latin typeface="Proxima Nova"/>
              </a:rPr>
              <a:t>Digital Deficiencies</a:t>
            </a:r>
          </a:p>
          <a:p>
            <a:pPr algn="ctr">
              <a:spcAft>
                <a:spcPts val="1600"/>
              </a:spcAft>
            </a:pPr>
            <a:r>
              <a:rPr sz="1733">
                <a:solidFill>
                  <a:srgbClr val="616161"/>
                </a:solidFill>
                <a:latin typeface="Proxima Nova"/>
              </a:rPr>
              <a:t>Green Haven lags behind in e-commerce and digital engagement, affecting customer acquisition and retention.</a:t>
            </a:r>
          </a:p>
        </p:txBody>
      </p:sp>
      <p:sp>
        <p:nvSpPr>
          <p:cNvPr id="19" name="Rectangle 18"/>
          <p:cNvSpPr/>
          <p:nvPr/>
        </p:nvSpPr>
        <p:spPr>
          <a:xfrm>
            <a:off x="304801" y="4124524"/>
            <a:ext cx="5587999" cy="1432321"/>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20" name="Rectangle 19"/>
          <p:cNvSpPr/>
          <p:nvPr/>
        </p:nvSpPr>
        <p:spPr>
          <a:xfrm>
            <a:off x="2895600" y="4124523"/>
            <a:ext cx="406400" cy="406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21" name="TextBox 20"/>
          <p:cNvSpPr txBox="1"/>
          <p:nvPr/>
        </p:nvSpPr>
        <p:spPr>
          <a:xfrm>
            <a:off x="2895600" y="4124523"/>
            <a:ext cx="406400" cy="369332"/>
          </a:xfrm>
          <a:prstGeom prst="rect">
            <a:avLst/>
          </a:prstGeom>
          <a:noFill/>
          <a:ln>
            <a:noFill/>
          </a:ln>
        </p:spPr>
        <p:txBody>
          <a:bodyPr wrap="square" lIns="0" tIns="0" rIns="0" bIns="0" anchor="t">
            <a:spAutoFit/>
          </a:bodyPr>
          <a:lstStyle/>
          <a:p>
            <a:pPr algn="ctr"/>
            <a:endParaRPr sz="2400"/>
          </a:p>
        </p:txBody>
      </p:sp>
      <p:pic>
        <p:nvPicPr>
          <p:cNvPr id="22" name="Picture 21" descr="tmp8b94qewv.png"/>
          <p:cNvPicPr>
            <a:picLocks noChangeAspect="1"/>
          </p:cNvPicPr>
          <p:nvPr/>
        </p:nvPicPr>
        <p:blipFill>
          <a:blip r:embed="rId5"/>
          <a:stretch>
            <a:fillRect/>
          </a:stretch>
        </p:blipFill>
        <p:spPr>
          <a:xfrm>
            <a:off x="2895600" y="4124523"/>
            <a:ext cx="406400" cy="406400"/>
          </a:xfrm>
          <a:prstGeom prst="rect">
            <a:avLst/>
          </a:prstGeom>
        </p:spPr>
      </p:pic>
      <p:sp>
        <p:nvSpPr>
          <p:cNvPr id="23" name="TextBox 22"/>
          <p:cNvSpPr txBox="1"/>
          <p:nvPr/>
        </p:nvSpPr>
        <p:spPr>
          <a:xfrm>
            <a:off x="304801" y="4734123"/>
            <a:ext cx="5587999" cy="800027"/>
          </a:xfrm>
          <a:prstGeom prst="rect">
            <a:avLst/>
          </a:prstGeom>
          <a:noFill/>
          <a:ln>
            <a:noFill/>
          </a:ln>
        </p:spPr>
        <p:txBody>
          <a:bodyPr wrap="square" lIns="0" tIns="0" rIns="0" bIns="0" anchor="t">
            <a:spAutoFit/>
          </a:bodyPr>
          <a:lstStyle/>
          <a:p>
            <a:pPr algn="ctr"/>
            <a:r>
              <a:rPr sz="1733" b="1">
                <a:solidFill>
                  <a:srgbClr val="616161"/>
                </a:solidFill>
                <a:latin typeface="Proxima Nova"/>
              </a:rPr>
              <a:t>Environmental Awareness as a Strength</a:t>
            </a:r>
          </a:p>
          <a:p>
            <a:pPr algn="ctr">
              <a:spcAft>
                <a:spcPts val="1600"/>
              </a:spcAft>
            </a:pPr>
            <a:r>
              <a:rPr sz="1733">
                <a:solidFill>
                  <a:srgbClr val="616161"/>
                </a:solidFill>
                <a:latin typeface="Proxima Nova"/>
              </a:rPr>
              <a:t>Commitment to sustainability remains a differentiator and aligns with customer values.</a:t>
            </a:r>
          </a:p>
        </p:txBody>
      </p:sp>
      <p:sp>
        <p:nvSpPr>
          <p:cNvPr id="24" name="Rectangle 23"/>
          <p:cNvSpPr/>
          <p:nvPr/>
        </p:nvSpPr>
        <p:spPr>
          <a:xfrm>
            <a:off x="6299201" y="4124524"/>
            <a:ext cx="5587999" cy="1432321"/>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25" name="Rectangle 24"/>
          <p:cNvSpPr/>
          <p:nvPr/>
        </p:nvSpPr>
        <p:spPr>
          <a:xfrm>
            <a:off x="8890000" y="4124523"/>
            <a:ext cx="406400" cy="406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26" name="TextBox 25"/>
          <p:cNvSpPr txBox="1"/>
          <p:nvPr/>
        </p:nvSpPr>
        <p:spPr>
          <a:xfrm>
            <a:off x="8890000" y="4124523"/>
            <a:ext cx="406400" cy="369332"/>
          </a:xfrm>
          <a:prstGeom prst="rect">
            <a:avLst/>
          </a:prstGeom>
          <a:noFill/>
          <a:ln>
            <a:noFill/>
          </a:ln>
        </p:spPr>
        <p:txBody>
          <a:bodyPr wrap="square" lIns="0" tIns="0" rIns="0" bIns="0" anchor="t">
            <a:spAutoFit/>
          </a:bodyPr>
          <a:lstStyle/>
          <a:p>
            <a:pPr algn="ctr"/>
            <a:endParaRPr sz="2400"/>
          </a:p>
        </p:txBody>
      </p:sp>
      <p:pic>
        <p:nvPicPr>
          <p:cNvPr id="27" name="Picture 26" descr="tmpqast33pr.png"/>
          <p:cNvPicPr>
            <a:picLocks noChangeAspect="1"/>
          </p:cNvPicPr>
          <p:nvPr/>
        </p:nvPicPr>
        <p:blipFill>
          <a:blip r:embed="rId6"/>
          <a:stretch>
            <a:fillRect/>
          </a:stretch>
        </p:blipFill>
        <p:spPr>
          <a:xfrm>
            <a:off x="8890000" y="4124523"/>
            <a:ext cx="406400" cy="406400"/>
          </a:xfrm>
          <a:prstGeom prst="rect">
            <a:avLst/>
          </a:prstGeom>
        </p:spPr>
      </p:pic>
      <p:sp>
        <p:nvSpPr>
          <p:cNvPr id="28" name="TextBox 27"/>
          <p:cNvSpPr txBox="1"/>
          <p:nvPr/>
        </p:nvSpPr>
        <p:spPr>
          <a:xfrm>
            <a:off x="6299201" y="4734123"/>
            <a:ext cx="5587999" cy="800027"/>
          </a:xfrm>
          <a:prstGeom prst="rect">
            <a:avLst/>
          </a:prstGeom>
          <a:noFill/>
          <a:ln>
            <a:noFill/>
          </a:ln>
        </p:spPr>
        <p:txBody>
          <a:bodyPr wrap="square" lIns="0" tIns="0" rIns="0" bIns="0" anchor="t">
            <a:spAutoFit/>
          </a:bodyPr>
          <a:lstStyle/>
          <a:p>
            <a:pPr algn="ctr"/>
            <a:r>
              <a:rPr sz="1733" b="1">
                <a:solidFill>
                  <a:srgbClr val="616161"/>
                </a:solidFill>
                <a:latin typeface="Proxima Nova"/>
              </a:rPr>
              <a:t>Need for Strategic Adaptation</a:t>
            </a:r>
          </a:p>
          <a:p>
            <a:pPr algn="ctr">
              <a:spcAft>
                <a:spcPts val="1600"/>
              </a:spcAft>
            </a:pPr>
            <a:r>
              <a:rPr sz="1733">
                <a:solidFill>
                  <a:srgbClr val="616161"/>
                </a:solidFill>
                <a:latin typeface="Proxima Nova"/>
              </a:rPr>
              <a:t>Frameworks like 5W2H, PESTEL, and Fishbone highlight actionable areas for change.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8E8DBDA3-652C-4F87-B53B-7F73AC8F4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1999" cy="685799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 name="Rectangle 6">
            <a:extLst>
              <a:ext uri="{FF2B5EF4-FFF2-40B4-BE49-F238E27FC236}">
                <a16:creationId xmlns:a16="http://schemas.microsoft.com/office/drawing/2014/main" id="{42187232-3845-418F-A17C-C138F01D9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55058" cy="6858000"/>
          </a:xfrm>
          <a:prstGeom prst="rect">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441009" y="873457"/>
            <a:ext cx="3273042" cy="5222543"/>
          </a:xfrm>
        </p:spPr>
        <p:txBody>
          <a:bodyPr>
            <a:normAutofit/>
          </a:bodyPr>
          <a:lstStyle/>
          <a:p>
            <a:r>
              <a:rPr lang="en-GB" sz="2800" b="1" dirty="0">
                <a:solidFill>
                  <a:srgbClr val="FFFFFF"/>
                </a:solidFill>
                <a:latin typeface="Arial" panose="020B0604020202020204" pitchFamily="34" charset="0"/>
                <a:cs typeface="Arial" panose="020B0604020202020204" pitchFamily="34" charset="0"/>
              </a:rPr>
              <a:t>Reference List (Harvard Style):</a:t>
            </a:r>
            <a:endParaRPr lang="en-GB" sz="2800" dirty="0">
              <a:solidFill>
                <a:srgbClr val="FFFFFF"/>
              </a:solidFill>
            </a:endParaRPr>
          </a:p>
        </p:txBody>
      </p:sp>
      <p:sp>
        <p:nvSpPr>
          <p:cNvPr id="4" name="Rectangle 1">
            <a:extLst>
              <a:ext uri="{FF2B5EF4-FFF2-40B4-BE49-F238E27FC236}">
                <a16:creationId xmlns:a16="http://schemas.microsoft.com/office/drawing/2014/main" id="{FD4A32CD-0987-F7A0-4F7E-FA1224A8BCC8}"/>
              </a:ext>
            </a:extLst>
          </p:cNvPr>
          <p:cNvSpPr>
            <a:spLocks noGrp="1" noChangeArrowheads="1"/>
          </p:cNvSpPr>
          <p:nvPr>
            <p:ph idx="1"/>
          </p:nvPr>
        </p:nvSpPr>
        <p:spPr bwMode="auto">
          <a:xfrm>
            <a:off x="4842681" y="436577"/>
            <a:ext cx="6020790" cy="522254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1100" b="1" i="0" u="none" strike="noStrike" cap="none" normalizeH="0" baseline="0" dirty="0">
                <a:ln>
                  <a:noFill/>
                </a:ln>
                <a:solidFill>
                  <a:schemeClr val="tx1"/>
                </a:solidFill>
                <a:effectLst/>
                <a:latin typeface="+mj-lt"/>
              </a:rPr>
              <a:t>BBC News</a:t>
            </a:r>
            <a:r>
              <a:rPr kumimoji="0" lang="en-US" altLang="en-US" sz="1100" b="0" i="0" u="none" strike="noStrike" cap="none" normalizeH="0" baseline="0" dirty="0">
                <a:ln>
                  <a:noFill/>
                </a:ln>
                <a:solidFill>
                  <a:schemeClr val="tx1"/>
                </a:solidFill>
                <a:effectLst/>
                <a:latin typeface="+mj-lt"/>
              </a:rPr>
              <a:t> (2023) </a:t>
            </a:r>
            <a:r>
              <a:rPr kumimoji="0" lang="en-US" altLang="en-US" sz="1100" b="0" i="1" u="none" strike="noStrike" cap="none" normalizeH="0" baseline="0" dirty="0">
                <a:ln>
                  <a:noFill/>
                </a:ln>
                <a:solidFill>
                  <a:schemeClr val="tx1"/>
                </a:solidFill>
                <a:effectLst/>
                <a:latin typeface="+mj-lt"/>
              </a:rPr>
              <a:t>UK High Streets Continue to Face Pressure Amid Online Shift</a:t>
            </a:r>
            <a:r>
              <a:rPr kumimoji="0" lang="en-US" altLang="en-US" sz="1100" b="0" i="0" u="none" strike="noStrike" cap="none" normalizeH="0" baseline="0" dirty="0">
                <a:ln>
                  <a:noFill/>
                </a:ln>
                <a:solidFill>
                  <a:schemeClr val="tx1"/>
                </a:solidFill>
                <a:effectLst/>
                <a:latin typeface="+mj-lt"/>
              </a:rPr>
              <a:t>. [online] Available at: https://www.bbc.co.uk/news/business [Accessed 10 Oct. 2025].</a:t>
            </a:r>
          </a:p>
          <a:p>
            <a:pPr marL="0" marR="0" lvl="0" indent="0" defTabSz="914400" rtl="0" eaLnBrk="0" fontAlgn="base" latinLnBrk="0" hangingPunct="0">
              <a:spcBef>
                <a:spcPct val="0"/>
              </a:spcBef>
              <a:spcAft>
                <a:spcPts val="600"/>
              </a:spcAft>
              <a:buClrTx/>
              <a:buSzTx/>
              <a:buFontTx/>
              <a:buChar char="•"/>
              <a:tabLst/>
            </a:pPr>
            <a:r>
              <a:rPr kumimoji="0" lang="en-US" altLang="en-US" sz="1100" b="1" i="0" u="none" strike="noStrike" cap="none" normalizeH="0" baseline="0" dirty="0">
                <a:ln>
                  <a:noFill/>
                </a:ln>
                <a:solidFill>
                  <a:schemeClr val="tx1"/>
                </a:solidFill>
                <a:effectLst/>
                <a:latin typeface="+mj-lt"/>
              </a:rPr>
              <a:t>Chaffey, D.</a:t>
            </a:r>
            <a:r>
              <a:rPr kumimoji="0" lang="en-US" altLang="en-US" sz="1100" b="0" i="0" u="none" strike="noStrike" cap="none" normalizeH="0" baseline="0" dirty="0">
                <a:ln>
                  <a:noFill/>
                </a:ln>
                <a:solidFill>
                  <a:schemeClr val="tx1"/>
                </a:solidFill>
                <a:effectLst/>
                <a:latin typeface="+mj-lt"/>
              </a:rPr>
              <a:t> (2022) </a:t>
            </a:r>
            <a:r>
              <a:rPr kumimoji="0" lang="en-US" altLang="en-US" sz="1100" b="0" i="1" u="none" strike="noStrike" cap="none" normalizeH="0" baseline="0" dirty="0">
                <a:ln>
                  <a:noFill/>
                </a:ln>
                <a:solidFill>
                  <a:schemeClr val="tx1"/>
                </a:solidFill>
                <a:effectLst/>
                <a:latin typeface="+mj-lt"/>
              </a:rPr>
              <a:t>Digital Marketing: Strategy, Implementation and Practice</a:t>
            </a:r>
            <a:r>
              <a:rPr kumimoji="0" lang="en-US" altLang="en-US" sz="1100" b="0" i="0" u="none" strike="noStrike" cap="none" normalizeH="0" baseline="0" dirty="0">
                <a:ln>
                  <a:noFill/>
                </a:ln>
                <a:solidFill>
                  <a:schemeClr val="tx1"/>
                </a:solidFill>
                <a:effectLst/>
                <a:latin typeface="+mj-lt"/>
              </a:rPr>
              <a:t>. Pearson Education.</a:t>
            </a:r>
          </a:p>
          <a:p>
            <a:pPr marL="0" marR="0" lvl="0" indent="0" defTabSz="914400" rtl="0" eaLnBrk="0" fontAlgn="base" latinLnBrk="0" hangingPunct="0">
              <a:spcBef>
                <a:spcPct val="0"/>
              </a:spcBef>
              <a:spcAft>
                <a:spcPts val="600"/>
              </a:spcAft>
              <a:buClrTx/>
              <a:buSzTx/>
              <a:buFontTx/>
              <a:buChar char="•"/>
              <a:tabLst/>
            </a:pPr>
            <a:r>
              <a:rPr kumimoji="0" lang="en-US" altLang="en-US" sz="1100" b="1" i="0" u="none" strike="noStrike" cap="none" normalizeH="0" baseline="0" dirty="0">
                <a:ln>
                  <a:noFill/>
                </a:ln>
                <a:solidFill>
                  <a:schemeClr val="tx1"/>
                </a:solidFill>
                <a:effectLst/>
                <a:latin typeface="+mj-lt"/>
              </a:rPr>
              <a:t>Gupta, A.</a:t>
            </a:r>
            <a:r>
              <a:rPr kumimoji="0" lang="en-US" altLang="en-US" sz="1100" b="0" i="0" u="none" strike="noStrike" cap="none" normalizeH="0" baseline="0" dirty="0">
                <a:ln>
                  <a:noFill/>
                </a:ln>
                <a:solidFill>
                  <a:schemeClr val="tx1"/>
                </a:solidFill>
                <a:effectLst/>
                <a:latin typeface="+mj-lt"/>
              </a:rPr>
              <a:t> (2013) </a:t>
            </a:r>
            <a:r>
              <a:rPr kumimoji="0" lang="en-US" altLang="en-US" sz="1100" b="0" i="1" u="none" strike="noStrike" cap="none" normalizeH="0" baseline="0" dirty="0">
                <a:ln>
                  <a:noFill/>
                </a:ln>
                <a:solidFill>
                  <a:schemeClr val="tx1"/>
                </a:solidFill>
                <a:effectLst/>
                <a:latin typeface="+mj-lt"/>
              </a:rPr>
              <a:t>Environmental and PEST Analysis: An Approach to External Business Environment</a:t>
            </a:r>
            <a:r>
              <a:rPr kumimoji="0" lang="en-US" altLang="en-US" sz="1100" b="0" i="0" u="none" strike="noStrike" cap="none" normalizeH="0" baseline="0" dirty="0">
                <a:ln>
                  <a:noFill/>
                </a:ln>
                <a:solidFill>
                  <a:schemeClr val="tx1"/>
                </a:solidFill>
                <a:effectLst/>
                <a:latin typeface="+mj-lt"/>
              </a:rPr>
              <a:t>. [online] SSRN. Available at: https://papers.ssrn.com/abstract_id=2344305 [Accessed 10 Oct. 2025].</a:t>
            </a:r>
          </a:p>
          <a:p>
            <a:pPr marL="0" marR="0" lvl="0" indent="0" defTabSz="914400" rtl="0" eaLnBrk="0" fontAlgn="base" latinLnBrk="0" hangingPunct="0">
              <a:spcBef>
                <a:spcPct val="0"/>
              </a:spcBef>
              <a:spcAft>
                <a:spcPts val="600"/>
              </a:spcAft>
              <a:buClrTx/>
              <a:buSzTx/>
              <a:buFontTx/>
              <a:buChar char="•"/>
              <a:tabLst/>
            </a:pPr>
            <a:r>
              <a:rPr kumimoji="0" lang="en-US" altLang="en-US" sz="1100" b="1" i="0" u="none" strike="noStrike" cap="none" normalizeH="0" baseline="0" dirty="0">
                <a:ln>
                  <a:noFill/>
                </a:ln>
                <a:solidFill>
                  <a:schemeClr val="tx1"/>
                </a:solidFill>
                <a:effectLst/>
                <a:latin typeface="+mj-lt"/>
              </a:rPr>
              <a:t>Hill, T. and Hill, A.</a:t>
            </a:r>
            <a:r>
              <a:rPr kumimoji="0" lang="en-US" altLang="en-US" sz="1100" b="0" i="0" u="none" strike="noStrike" cap="none" normalizeH="0" baseline="0" dirty="0">
                <a:ln>
                  <a:noFill/>
                </a:ln>
                <a:solidFill>
                  <a:schemeClr val="tx1"/>
                </a:solidFill>
                <a:effectLst/>
                <a:latin typeface="+mj-lt"/>
              </a:rPr>
              <a:t> (2011) </a:t>
            </a:r>
            <a:r>
              <a:rPr kumimoji="0" lang="en-US" altLang="en-US" sz="1100" b="0" i="1" u="none" strike="noStrike" cap="none" normalizeH="0" baseline="0" dirty="0">
                <a:ln>
                  <a:noFill/>
                </a:ln>
                <a:solidFill>
                  <a:schemeClr val="tx1"/>
                </a:solidFill>
                <a:effectLst/>
                <a:latin typeface="+mj-lt"/>
              </a:rPr>
              <a:t>Manufacturing Strategy: Text and Cases</a:t>
            </a:r>
            <a:r>
              <a:rPr kumimoji="0" lang="en-US" altLang="en-US" sz="1100" b="0" i="0" u="none" strike="noStrike" cap="none" normalizeH="0" baseline="0" dirty="0">
                <a:ln>
                  <a:noFill/>
                </a:ln>
                <a:solidFill>
                  <a:schemeClr val="tx1"/>
                </a:solidFill>
                <a:effectLst/>
                <a:latin typeface="+mj-lt"/>
              </a:rPr>
              <a:t>. Macmillan Education.</a:t>
            </a:r>
          </a:p>
          <a:p>
            <a:pPr marL="0" marR="0" lvl="0" indent="0" defTabSz="914400" rtl="0" eaLnBrk="0" fontAlgn="base" latinLnBrk="0" hangingPunct="0">
              <a:spcBef>
                <a:spcPct val="0"/>
              </a:spcBef>
              <a:spcAft>
                <a:spcPts val="600"/>
              </a:spcAft>
              <a:buClrTx/>
              <a:buSzTx/>
              <a:buFontTx/>
              <a:buChar char="•"/>
              <a:tabLst/>
            </a:pPr>
            <a:r>
              <a:rPr kumimoji="0" lang="en-US" altLang="en-US" sz="1100" b="1" i="0" u="none" strike="noStrike" cap="none" normalizeH="0" baseline="0" dirty="0">
                <a:ln>
                  <a:noFill/>
                </a:ln>
                <a:solidFill>
                  <a:schemeClr val="tx1"/>
                </a:solidFill>
                <a:effectLst/>
                <a:latin typeface="+mj-lt"/>
              </a:rPr>
              <a:t>House of Commons Library</a:t>
            </a:r>
            <a:r>
              <a:rPr kumimoji="0" lang="en-US" altLang="en-US" sz="1100" b="0" i="0" u="none" strike="noStrike" cap="none" normalizeH="0" baseline="0" dirty="0">
                <a:ln>
                  <a:noFill/>
                </a:ln>
                <a:solidFill>
                  <a:schemeClr val="tx1"/>
                </a:solidFill>
                <a:effectLst/>
                <a:latin typeface="+mj-lt"/>
              </a:rPr>
              <a:t> (2023) </a:t>
            </a:r>
            <a:r>
              <a:rPr kumimoji="0" lang="en-US" altLang="en-US" sz="1100" b="0" i="1" u="none" strike="noStrike" cap="none" normalizeH="0" baseline="0" dirty="0">
                <a:ln>
                  <a:noFill/>
                </a:ln>
                <a:solidFill>
                  <a:schemeClr val="tx1"/>
                </a:solidFill>
                <a:effectLst/>
                <a:latin typeface="+mj-lt"/>
              </a:rPr>
              <a:t>The UK’s Trade Relationship with the EU After Brexit: Economic Impacts and Border Regulations</a:t>
            </a:r>
            <a:r>
              <a:rPr kumimoji="0" lang="en-US" altLang="en-US" sz="1100" b="0" i="0" u="none" strike="noStrike" cap="none" normalizeH="0" baseline="0" dirty="0">
                <a:ln>
                  <a:noFill/>
                </a:ln>
                <a:solidFill>
                  <a:schemeClr val="tx1"/>
                </a:solidFill>
                <a:effectLst/>
                <a:latin typeface="+mj-lt"/>
              </a:rPr>
              <a:t>. [online] Available at: https://commonslibrary.parliament.uk/research-briefings [Accessed 10 Oct. 2025].</a:t>
            </a:r>
          </a:p>
          <a:p>
            <a:pPr marL="0" marR="0" lvl="0" indent="0" defTabSz="914400" rtl="0" eaLnBrk="0" fontAlgn="base" latinLnBrk="0" hangingPunct="0">
              <a:spcBef>
                <a:spcPct val="0"/>
              </a:spcBef>
              <a:spcAft>
                <a:spcPts val="600"/>
              </a:spcAft>
              <a:buClrTx/>
              <a:buSzTx/>
              <a:buFontTx/>
              <a:buChar char="•"/>
              <a:tabLst/>
            </a:pPr>
            <a:r>
              <a:rPr kumimoji="0" lang="en-US" altLang="en-US" sz="1100" b="1" i="0" u="none" strike="noStrike" cap="none" normalizeH="0" baseline="0" dirty="0">
                <a:ln>
                  <a:noFill/>
                </a:ln>
                <a:solidFill>
                  <a:schemeClr val="tx1"/>
                </a:solidFill>
                <a:effectLst/>
                <a:latin typeface="+mj-lt"/>
              </a:rPr>
              <a:t>Ishikawa, K.</a:t>
            </a:r>
            <a:r>
              <a:rPr kumimoji="0" lang="en-US" altLang="en-US" sz="1100" b="0" i="0" u="none" strike="noStrike" cap="none" normalizeH="0" baseline="0" dirty="0">
                <a:ln>
                  <a:noFill/>
                </a:ln>
                <a:solidFill>
                  <a:schemeClr val="tx1"/>
                </a:solidFill>
                <a:effectLst/>
                <a:latin typeface="+mj-lt"/>
              </a:rPr>
              <a:t> (1986) </a:t>
            </a:r>
            <a:r>
              <a:rPr kumimoji="0" lang="en-US" altLang="en-US" sz="1100" b="0" i="1" u="none" strike="noStrike" cap="none" normalizeH="0" baseline="0" dirty="0">
                <a:ln>
                  <a:noFill/>
                </a:ln>
                <a:solidFill>
                  <a:schemeClr val="tx1"/>
                </a:solidFill>
                <a:effectLst/>
                <a:latin typeface="+mj-lt"/>
              </a:rPr>
              <a:t>Guide to Quality Control</a:t>
            </a:r>
            <a:r>
              <a:rPr kumimoji="0" lang="en-US" altLang="en-US" sz="1100" b="0" i="0" u="none" strike="noStrike" cap="none" normalizeH="0" baseline="0" dirty="0">
                <a:ln>
                  <a:noFill/>
                </a:ln>
                <a:solidFill>
                  <a:schemeClr val="tx1"/>
                </a:solidFill>
                <a:effectLst/>
                <a:latin typeface="+mj-lt"/>
              </a:rPr>
              <a:t>. Tokyo: Asian Productivity Organization.</a:t>
            </a:r>
          </a:p>
          <a:p>
            <a:pPr marL="0" marR="0" lvl="0" indent="0" defTabSz="914400" rtl="0" eaLnBrk="0" fontAlgn="base" latinLnBrk="0" hangingPunct="0">
              <a:spcBef>
                <a:spcPct val="0"/>
              </a:spcBef>
              <a:spcAft>
                <a:spcPts val="600"/>
              </a:spcAft>
              <a:buClrTx/>
              <a:buSzTx/>
              <a:buFontTx/>
              <a:buChar char="•"/>
              <a:tabLst/>
            </a:pPr>
            <a:r>
              <a:rPr kumimoji="0" lang="en-US" altLang="en-US" sz="1100" b="1" i="0" u="none" strike="noStrike" cap="none" normalizeH="0" baseline="0" dirty="0">
                <a:ln>
                  <a:noFill/>
                </a:ln>
                <a:solidFill>
                  <a:schemeClr val="tx1"/>
                </a:solidFill>
                <a:effectLst/>
                <a:latin typeface="+mj-lt"/>
              </a:rPr>
              <a:t>Johnson, G., Scholes, K. and Whittington, R.</a:t>
            </a:r>
            <a:r>
              <a:rPr kumimoji="0" lang="en-US" altLang="en-US" sz="1100" b="0" i="0" u="none" strike="noStrike" cap="none" normalizeH="0" baseline="0" dirty="0">
                <a:ln>
                  <a:noFill/>
                </a:ln>
                <a:solidFill>
                  <a:schemeClr val="tx1"/>
                </a:solidFill>
                <a:effectLst/>
                <a:latin typeface="+mj-lt"/>
              </a:rPr>
              <a:t> (2020) </a:t>
            </a:r>
            <a:r>
              <a:rPr kumimoji="0" lang="en-US" altLang="en-US" sz="1100" b="0" i="1" u="none" strike="noStrike" cap="none" normalizeH="0" baseline="0" dirty="0">
                <a:ln>
                  <a:noFill/>
                </a:ln>
                <a:solidFill>
                  <a:schemeClr val="tx1"/>
                </a:solidFill>
                <a:effectLst/>
                <a:latin typeface="+mj-lt"/>
              </a:rPr>
              <a:t>Exploring Strategy: Text and Cases</a:t>
            </a:r>
            <a:r>
              <a:rPr kumimoji="0" lang="en-US" altLang="en-US" sz="1100" b="0" i="0" u="none" strike="noStrike" cap="none" normalizeH="0" baseline="0" dirty="0">
                <a:ln>
                  <a:noFill/>
                </a:ln>
                <a:solidFill>
                  <a:schemeClr val="tx1"/>
                </a:solidFill>
                <a:effectLst/>
                <a:latin typeface="+mj-lt"/>
              </a:rPr>
              <a:t>. 11th ed. Pearson Education.</a:t>
            </a:r>
          </a:p>
          <a:p>
            <a:pPr marL="0" marR="0" lvl="0" indent="0" defTabSz="914400" rtl="0" eaLnBrk="0" fontAlgn="base" latinLnBrk="0" hangingPunct="0">
              <a:spcBef>
                <a:spcPct val="0"/>
              </a:spcBef>
              <a:spcAft>
                <a:spcPts val="600"/>
              </a:spcAft>
              <a:buClrTx/>
              <a:buSzTx/>
              <a:buFontTx/>
              <a:buChar char="•"/>
              <a:tabLst/>
            </a:pPr>
            <a:r>
              <a:rPr kumimoji="0" lang="en-US" altLang="en-US" sz="1100" b="1" i="0" u="none" strike="noStrike" cap="none" normalizeH="0" baseline="0" dirty="0">
                <a:ln>
                  <a:noFill/>
                </a:ln>
                <a:solidFill>
                  <a:schemeClr val="tx1"/>
                </a:solidFill>
                <a:effectLst/>
                <a:latin typeface="+mj-lt"/>
              </a:rPr>
              <a:t>Mintel</a:t>
            </a:r>
            <a:r>
              <a:rPr kumimoji="0" lang="en-US" altLang="en-US" sz="1100" b="0" i="0" u="none" strike="noStrike" cap="none" normalizeH="0" baseline="0" dirty="0">
                <a:ln>
                  <a:noFill/>
                </a:ln>
                <a:solidFill>
                  <a:schemeClr val="tx1"/>
                </a:solidFill>
                <a:effectLst/>
                <a:latin typeface="+mj-lt"/>
              </a:rPr>
              <a:t> (2022) </a:t>
            </a:r>
            <a:r>
              <a:rPr kumimoji="0" lang="en-US" altLang="en-US" sz="1100" b="0" i="1" u="none" strike="noStrike" cap="none" normalizeH="0" baseline="0" dirty="0">
                <a:ln>
                  <a:noFill/>
                </a:ln>
                <a:solidFill>
                  <a:schemeClr val="tx1"/>
                </a:solidFill>
                <a:effectLst/>
                <a:latin typeface="+mj-lt"/>
              </a:rPr>
              <a:t>Florist Retailing in the UK</a:t>
            </a:r>
            <a:r>
              <a:rPr kumimoji="0" lang="en-US" altLang="en-US" sz="1100" b="0" i="0" u="none" strike="noStrike" cap="none" normalizeH="0" baseline="0" dirty="0">
                <a:ln>
                  <a:noFill/>
                </a:ln>
                <a:solidFill>
                  <a:schemeClr val="tx1"/>
                </a:solidFill>
                <a:effectLst/>
                <a:latin typeface="+mj-lt"/>
              </a:rPr>
              <a:t>. [online] Available at: https://reports.mintel.com/display/1112630 [Accessed 10 Oct. 2025].</a:t>
            </a:r>
          </a:p>
          <a:p>
            <a:pPr marL="0" marR="0" lvl="0" indent="0" defTabSz="914400" rtl="0" eaLnBrk="0" fontAlgn="base" latinLnBrk="0" hangingPunct="0">
              <a:spcBef>
                <a:spcPct val="0"/>
              </a:spcBef>
              <a:spcAft>
                <a:spcPts val="600"/>
              </a:spcAft>
              <a:buClrTx/>
              <a:buSzTx/>
              <a:buFontTx/>
              <a:buChar char="•"/>
              <a:tabLst/>
            </a:pPr>
            <a:r>
              <a:rPr kumimoji="0" lang="en-US" altLang="en-US" sz="1100" b="1" i="0" u="none" strike="noStrike" cap="none" normalizeH="0" baseline="0" dirty="0">
                <a:ln>
                  <a:noFill/>
                </a:ln>
                <a:solidFill>
                  <a:schemeClr val="tx1"/>
                </a:solidFill>
                <a:effectLst/>
                <a:latin typeface="+mj-lt"/>
              </a:rPr>
              <a:t>Porter, M.</a:t>
            </a:r>
            <a:r>
              <a:rPr kumimoji="0" lang="en-US" altLang="en-US" sz="1100" b="0" i="0" u="none" strike="noStrike" cap="none" normalizeH="0" baseline="0" dirty="0">
                <a:ln>
                  <a:noFill/>
                </a:ln>
                <a:solidFill>
                  <a:schemeClr val="tx1"/>
                </a:solidFill>
                <a:effectLst/>
                <a:latin typeface="+mj-lt"/>
              </a:rPr>
              <a:t> (2008) </a:t>
            </a:r>
            <a:r>
              <a:rPr kumimoji="0" lang="en-US" altLang="en-US" sz="1100" b="0" i="1" u="none" strike="noStrike" cap="none" normalizeH="0" baseline="0" dirty="0">
                <a:ln>
                  <a:noFill/>
                </a:ln>
                <a:solidFill>
                  <a:schemeClr val="tx1"/>
                </a:solidFill>
                <a:effectLst/>
                <a:latin typeface="+mj-lt"/>
              </a:rPr>
              <a:t>Competitive Strategy: Techniques for Analyzing Industries and Competitors</a:t>
            </a:r>
            <a:r>
              <a:rPr kumimoji="0" lang="en-US" altLang="en-US" sz="1100" b="0" i="0" u="none" strike="noStrike" cap="none" normalizeH="0" baseline="0" dirty="0">
                <a:ln>
                  <a:noFill/>
                </a:ln>
                <a:solidFill>
                  <a:schemeClr val="tx1"/>
                </a:solidFill>
                <a:effectLst/>
                <a:latin typeface="+mj-lt"/>
              </a:rPr>
              <a:t>. Free Press.</a:t>
            </a:r>
          </a:p>
          <a:p>
            <a:pPr marL="0" marR="0" lvl="0" indent="0" defTabSz="914400" rtl="0" eaLnBrk="0" fontAlgn="base" latinLnBrk="0" hangingPunct="0">
              <a:spcBef>
                <a:spcPct val="0"/>
              </a:spcBef>
              <a:spcAft>
                <a:spcPts val="600"/>
              </a:spcAft>
              <a:buClrTx/>
              <a:buSzTx/>
              <a:buFontTx/>
              <a:buChar char="•"/>
              <a:tabLst/>
            </a:pPr>
            <a:r>
              <a:rPr kumimoji="0" lang="en-US" altLang="en-US" sz="1100" b="1" i="0" u="none" strike="noStrike" cap="none" normalizeH="0" baseline="0" dirty="0">
                <a:ln>
                  <a:noFill/>
                </a:ln>
                <a:solidFill>
                  <a:schemeClr val="tx1"/>
                </a:solidFill>
                <a:effectLst/>
                <a:latin typeface="+mj-lt"/>
              </a:rPr>
              <a:t>Rothaermel, F.</a:t>
            </a:r>
            <a:r>
              <a:rPr kumimoji="0" lang="en-US" altLang="en-US" sz="1100" b="0" i="0" u="none" strike="noStrike" cap="none" normalizeH="0" baseline="0" dirty="0">
                <a:ln>
                  <a:noFill/>
                </a:ln>
                <a:solidFill>
                  <a:schemeClr val="tx1"/>
                </a:solidFill>
                <a:effectLst/>
                <a:latin typeface="+mj-lt"/>
              </a:rPr>
              <a:t> (2021) </a:t>
            </a:r>
            <a:r>
              <a:rPr kumimoji="0" lang="en-US" altLang="en-US" sz="1100" b="0" i="1" u="none" strike="noStrike" cap="none" normalizeH="0" baseline="0" dirty="0">
                <a:ln>
                  <a:noFill/>
                </a:ln>
                <a:solidFill>
                  <a:schemeClr val="tx1"/>
                </a:solidFill>
                <a:effectLst/>
                <a:latin typeface="+mj-lt"/>
              </a:rPr>
              <a:t>Strategic Management</a:t>
            </a:r>
            <a:r>
              <a:rPr kumimoji="0" lang="en-US" altLang="en-US" sz="1100" b="0" i="0" u="none" strike="noStrike" cap="none" normalizeH="0" baseline="0" dirty="0">
                <a:ln>
                  <a:noFill/>
                </a:ln>
                <a:solidFill>
                  <a:schemeClr val="tx1"/>
                </a:solidFill>
                <a:effectLst/>
                <a:latin typeface="+mj-lt"/>
              </a:rPr>
              <a:t>. McGraw-Hill Education.</a:t>
            </a:r>
          </a:p>
          <a:p>
            <a:pPr marL="0" marR="0" lvl="0" indent="0" defTabSz="914400" rtl="0" eaLnBrk="0" fontAlgn="base" latinLnBrk="0" hangingPunct="0">
              <a:spcBef>
                <a:spcPct val="0"/>
              </a:spcBef>
              <a:spcAft>
                <a:spcPts val="600"/>
              </a:spcAft>
              <a:buClrTx/>
              <a:buSzTx/>
              <a:buFontTx/>
              <a:buChar char="•"/>
              <a:tabLst/>
            </a:pPr>
            <a:r>
              <a:rPr kumimoji="0" lang="en-US" altLang="en-US" sz="1100" b="1" i="0" u="none" strike="noStrike" cap="none" normalizeH="0" baseline="0" dirty="0">
                <a:ln>
                  <a:noFill/>
                </a:ln>
                <a:solidFill>
                  <a:schemeClr val="tx1"/>
                </a:solidFill>
                <a:effectLst/>
                <a:latin typeface="+mj-lt"/>
              </a:rPr>
              <a:t>Statista</a:t>
            </a:r>
            <a:r>
              <a:rPr kumimoji="0" lang="en-US" altLang="en-US" sz="1100" b="0" i="0" u="none" strike="noStrike" cap="none" normalizeH="0" baseline="0" dirty="0">
                <a:ln>
                  <a:noFill/>
                </a:ln>
                <a:solidFill>
                  <a:schemeClr val="tx1"/>
                </a:solidFill>
                <a:effectLst/>
                <a:latin typeface="+mj-lt"/>
              </a:rPr>
              <a:t> (2023) </a:t>
            </a:r>
            <a:r>
              <a:rPr kumimoji="0" lang="en-US" altLang="en-US" sz="1100" b="0" i="1" u="none" strike="noStrike" cap="none" normalizeH="0" baseline="0" dirty="0">
                <a:ln>
                  <a:noFill/>
                </a:ln>
                <a:solidFill>
                  <a:schemeClr val="tx1"/>
                </a:solidFill>
                <a:effectLst/>
                <a:latin typeface="+mj-lt"/>
              </a:rPr>
              <a:t>E-commerce Share in UK Flower Retail</a:t>
            </a:r>
            <a:r>
              <a:rPr kumimoji="0" lang="en-US" altLang="en-US" sz="1100" b="0" i="0" u="none" strike="noStrike" cap="none" normalizeH="0" baseline="0" dirty="0">
                <a:ln>
                  <a:noFill/>
                </a:ln>
                <a:solidFill>
                  <a:schemeClr val="tx1"/>
                </a:solidFill>
                <a:effectLst/>
                <a:latin typeface="+mj-lt"/>
              </a:rPr>
              <a:t>. [online] Available at: https://www.statista.com [Accessed 10 Oct. 2025].</a:t>
            </a:r>
          </a:p>
          <a:p>
            <a:pPr marL="0" marR="0" lvl="0" indent="0" defTabSz="914400" rtl="0" eaLnBrk="0" fontAlgn="base" latinLnBrk="0" hangingPunct="0">
              <a:spcBef>
                <a:spcPct val="0"/>
              </a:spcBef>
              <a:spcAft>
                <a:spcPts val="600"/>
              </a:spcAft>
              <a:buClrTx/>
              <a:buSzTx/>
              <a:buFontTx/>
              <a:buChar char="•"/>
              <a:tabLst/>
            </a:pPr>
            <a:r>
              <a:rPr kumimoji="0" lang="en-US" altLang="en-US" sz="1100" b="1" i="0" u="none" strike="noStrike" cap="none" normalizeH="0" baseline="0" dirty="0">
                <a:ln>
                  <a:noFill/>
                </a:ln>
                <a:solidFill>
                  <a:schemeClr val="tx1"/>
                </a:solidFill>
                <a:effectLst/>
                <a:latin typeface="+mj-lt"/>
              </a:rPr>
              <a:t>The Guardian</a:t>
            </a:r>
            <a:r>
              <a:rPr kumimoji="0" lang="en-US" altLang="en-US" sz="1100" b="0" i="0" u="none" strike="noStrike" cap="none" normalizeH="0" baseline="0" dirty="0">
                <a:ln>
                  <a:noFill/>
                </a:ln>
                <a:solidFill>
                  <a:schemeClr val="tx1"/>
                </a:solidFill>
                <a:effectLst/>
                <a:latin typeface="+mj-lt"/>
              </a:rPr>
              <a:t> (2023) </a:t>
            </a:r>
            <a:r>
              <a:rPr kumimoji="0" lang="en-US" altLang="en-US" sz="1100" b="0" i="1" u="none" strike="noStrike" cap="none" normalizeH="0" baseline="0" dirty="0">
                <a:ln>
                  <a:noFill/>
                </a:ln>
                <a:solidFill>
                  <a:schemeClr val="tx1"/>
                </a:solidFill>
                <a:effectLst/>
                <a:latin typeface="+mj-lt"/>
              </a:rPr>
              <a:t>UK Inflation and Brexit Fuel Import Cost Surge</a:t>
            </a:r>
            <a:r>
              <a:rPr kumimoji="0" lang="en-US" altLang="en-US" sz="1100" b="0" i="0" u="none" strike="noStrike" cap="none" normalizeH="0" baseline="0" dirty="0">
                <a:ln>
                  <a:noFill/>
                </a:ln>
                <a:solidFill>
                  <a:schemeClr val="tx1"/>
                </a:solidFill>
                <a:effectLst/>
                <a:latin typeface="+mj-lt"/>
              </a:rPr>
              <a:t>. [online] Available at: </a:t>
            </a:r>
            <a:r>
              <a:rPr kumimoji="0" lang="en-US" altLang="en-US" sz="1100" b="0" i="0" u="none" strike="noStrike" cap="none" normalizeH="0" baseline="0" dirty="0">
                <a:ln>
                  <a:noFill/>
                </a:ln>
                <a:solidFill>
                  <a:schemeClr val="tx1"/>
                </a:solidFill>
                <a:effectLst/>
                <a:latin typeface="+mj-lt"/>
                <a:hlinkClick r:id="rId3"/>
              </a:rPr>
              <a:t>https://www.theguardian.com/business</a:t>
            </a:r>
            <a:r>
              <a:rPr kumimoji="0" lang="en-US" altLang="en-US" sz="1100" b="0" i="0" u="none" strike="noStrike" cap="none" normalizeH="0" baseline="0" dirty="0">
                <a:ln>
                  <a:noFill/>
                </a:ln>
                <a:solidFill>
                  <a:schemeClr val="tx1"/>
                </a:solidFill>
                <a:effectLst/>
                <a:latin typeface="+mj-lt"/>
              </a:rPr>
              <a:t> [Accessed 10 Oct. 2025].</a:t>
            </a:r>
          </a:p>
          <a:p>
            <a:pPr marL="0" marR="0" lvl="0" indent="0" defTabSz="914400" rtl="0" eaLnBrk="0" fontAlgn="base" latinLnBrk="0" hangingPunct="0">
              <a:spcBef>
                <a:spcPct val="0"/>
              </a:spcBef>
              <a:spcAft>
                <a:spcPts val="600"/>
              </a:spcAft>
              <a:buClrTx/>
              <a:buSzTx/>
              <a:buFontTx/>
              <a:buChar char="•"/>
              <a:tabLst/>
            </a:pPr>
            <a:r>
              <a:rPr kumimoji="0" lang="en-US" altLang="en-US" sz="1100" b="1" i="0" u="none" strike="noStrike" cap="none" normalizeH="0" baseline="0" dirty="0">
                <a:ln>
                  <a:noFill/>
                </a:ln>
                <a:solidFill>
                  <a:schemeClr val="tx1"/>
                </a:solidFill>
                <a:effectLst/>
                <a:latin typeface="+mj-lt"/>
              </a:rPr>
              <a:t>Welford, R.</a:t>
            </a:r>
            <a:r>
              <a:rPr kumimoji="0" lang="en-US" altLang="en-US" sz="1100" b="0" i="0" u="none" strike="noStrike" cap="none" normalizeH="0" baseline="0" dirty="0">
                <a:ln>
                  <a:noFill/>
                </a:ln>
                <a:solidFill>
                  <a:schemeClr val="tx1"/>
                </a:solidFill>
                <a:effectLst/>
                <a:latin typeface="+mj-lt"/>
              </a:rPr>
              <a:t> (2018) </a:t>
            </a:r>
            <a:r>
              <a:rPr kumimoji="0" lang="en-US" altLang="en-US" sz="1100" b="0" i="1" u="none" strike="noStrike" cap="none" normalizeH="0" baseline="0" dirty="0">
                <a:ln>
                  <a:noFill/>
                </a:ln>
                <a:solidFill>
                  <a:schemeClr val="tx1"/>
                </a:solidFill>
                <a:effectLst/>
                <a:latin typeface="+mj-lt"/>
              </a:rPr>
              <a:t>Corporate Environmental Management: Systems and Strategies</a:t>
            </a:r>
            <a:r>
              <a:rPr kumimoji="0" lang="en-US" altLang="en-US" sz="1100" b="0" i="0" u="none" strike="noStrike" cap="none" normalizeH="0" baseline="0" dirty="0">
                <a:ln>
                  <a:noFill/>
                </a:ln>
                <a:solidFill>
                  <a:schemeClr val="tx1"/>
                </a:solidFill>
                <a:effectLst/>
                <a:latin typeface="+mj-lt"/>
              </a:rPr>
              <a:t>. Routledge.</a:t>
            </a:r>
          </a:p>
        </p:txBody>
      </p:sp>
    </p:spTree>
    <p:extLst>
      <p:ext uri="{BB962C8B-B14F-4D97-AF65-F5344CB8AC3E}">
        <p14:creationId xmlns:p14="http://schemas.microsoft.com/office/powerpoint/2010/main" val="24513240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2ABE273-A57A-4523-99C5-F4D7F4511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21A15CF5-392D-404A-8095-DD2085F2FB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661855" y="696686"/>
            <a:ext cx="3570511" cy="5399314"/>
          </a:xfrm>
        </p:spPr>
        <p:txBody>
          <a:bodyPr>
            <a:normAutofit/>
          </a:bodyPr>
          <a:lstStyle/>
          <a:p>
            <a:br>
              <a:rPr lang="en-GB" sz="3200" b="1">
                <a:solidFill>
                  <a:srgbClr val="FFFFFF"/>
                </a:solidFill>
                <a:latin typeface="Arial" panose="020B0604020202020204" pitchFamily="34" charset="0"/>
                <a:cs typeface="Arial" panose="020B0604020202020204" pitchFamily="34" charset="0"/>
              </a:rPr>
            </a:br>
            <a:endParaRPr lang="en-GB" sz="3200" b="1">
              <a:solidFill>
                <a:srgbClr val="FFFFFF"/>
              </a:solidFill>
              <a:latin typeface="Arial" panose="020B0604020202020204" pitchFamily="34" charset="0"/>
              <a:cs typeface="Arial" panose="020B0604020202020204" pitchFamily="34" charset="0"/>
            </a:endParaRPr>
          </a:p>
        </p:txBody>
      </p:sp>
      <p:cxnSp>
        <p:nvCxnSpPr>
          <p:cNvPr id="7" name="Straight Connector 6">
            <a:extLst>
              <a:ext uri="{FF2B5EF4-FFF2-40B4-BE49-F238E27FC236}">
                <a16:creationId xmlns:a16="http://schemas.microsoft.com/office/drawing/2014/main" id="{3D0F74E7-7AA9-4171-BCD1-C325B7632D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653842" y="2054826"/>
            <a:ext cx="0" cy="27432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5075318" y="609600"/>
            <a:ext cx="6359029" cy="5486400"/>
          </a:xfrm>
        </p:spPr>
        <p:txBody>
          <a:bodyPr anchor="ctr">
            <a:normAutofit/>
          </a:bodyPr>
          <a:lstStyle/>
          <a:p>
            <a:endParaRPr lang="en-GB" sz="2000">
              <a:solidFill>
                <a:srgbClr val="FFFFFF"/>
              </a:solidFill>
              <a:latin typeface="Arial" panose="020B0604020202020204" pitchFamily="34" charset="0"/>
              <a:cs typeface="Arial" panose="020B0604020202020204" pitchFamily="34" charset="0"/>
            </a:endParaRPr>
          </a:p>
          <a:p>
            <a:pPr marL="0" indent="0">
              <a:buNone/>
            </a:pPr>
            <a:r>
              <a:rPr lang="en-GB" sz="2000" b="1">
                <a:solidFill>
                  <a:srgbClr val="FFFFFF"/>
                </a:solidFill>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958790" y="1177523"/>
            <a:ext cx="8274419" cy="345760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4490977" y="2057400"/>
            <a:ext cx="6524894" cy="4038600"/>
          </a:xfrm>
        </p:spPr>
        <p:txBody>
          <a:bodyPr>
            <a:normAutofit/>
          </a:bodyPr>
          <a:lstStyle/>
          <a:p>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7A9B301-5F2D-4EFE-969F-254C13339DE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TM03457444[[fn=Basis]]</Template>
  <TotalTime>3232</TotalTime>
  <Words>3623</Words>
  <PresentationFormat>Widescreen</PresentationFormat>
  <Paragraphs>223</Paragraphs>
  <Slides>14</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Arial</vt:lpstr>
      <vt:lpstr>Corbel</vt:lpstr>
      <vt:lpstr>Proxima Nova</vt:lpstr>
      <vt:lpstr>Wingdings</vt:lpstr>
      <vt:lpstr>Basis</vt:lpstr>
      <vt:lpstr>Green Haven Florists – Business Problem Analysis</vt:lpstr>
      <vt:lpstr>Presentation Overview</vt:lpstr>
      <vt:lpstr>Green Haven Florists: Company Background</vt:lpstr>
      <vt:lpstr>Problem Identification: 30% Decline in Sales</vt:lpstr>
      <vt:lpstr>Internal vs External Problems</vt:lpstr>
      <vt:lpstr>PowerPoint Presentation</vt:lpstr>
      <vt:lpstr>Critique of the PESTEL Framework</vt:lpstr>
      <vt:lpstr> Applying PESTEL to Green Haven Florists Macro-Environmental Factors Affecting the Business  </vt:lpstr>
      <vt:lpstr>Critique of the Cause-and-Effect Model</vt:lpstr>
      <vt:lpstr>Cause-and-Effect Application – Green Haven</vt:lpstr>
      <vt:lpstr>Key Findings Summary</vt:lpstr>
      <vt:lpstr>Reference List (Harvard Style):</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2024-01-29T11:42:05Z</dcterms:created>
  <dcterms:modified xsi:type="dcterms:W3CDTF">2025-10-11T14:17:58Z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