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5" r:id="rId1"/>
  </p:sldMasterIdLst>
  <p:sldIdLst>
    <p:sldId id="256" r:id="rId2"/>
    <p:sldId id="262" r:id="rId3"/>
    <p:sldId id="265" r:id="rId4"/>
    <p:sldId id="258" r:id="rId5"/>
    <p:sldId id="260" r:id="rId6"/>
    <p:sldId id="261" r:id="rId7"/>
    <p:sldId id="266" r:id="rId8"/>
    <p:sldId id="281" r:id="rId9"/>
    <p:sldId id="282" r:id="rId10"/>
    <p:sldId id="283" r:id="rId11"/>
    <p:sldId id="273" r:id="rId12"/>
    <p:sldId id="274" r:id="rId13"/>
    <p:sldId id="263" r:id="rId14"/>
    <p:sldId id="278" r:id="rId15"/>
    <p:sldId id="279" r:id="rId16"/>
    <p:sldId id="264" r:id="rId17"/>
    <p:sldId id="284" r:id="rId18"/>
    <p:sldId id="277" r:id="rId19"/>
    <p:sldId id="267" r:id="rId20"/>
    <p:sldId id="286" r:id="rId21"/>
    <p:sldId id="270" r:id="rId22"/>
    <p:sldId id="272" r:id="rId23"/>
    <p:sldId id="275" r:id="rId24"/>
    <p:sldId id="276" r:id="rId25"/>
    <p:sldId id="285" r:id="rId26"/>
    <p:sldId id="287" r:id="rId27"/>
    <p:sldId id="290" r:id="rId28"/>
    <p:sldId id="289" r:id="rId29"/>
    <p:sldId id="291" r:id="rId30"/>
    <p:sldId id="292" r:id="rId31"/>
    <p:sldId id="293" r:id="rId32"/>
    <p:sldId id="294"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002C57-03DE-4F2D-82F4-DF9253B0F7D9}" v="11" dt="2018-04-10T10:58:49.0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10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977064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343998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30823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4/23/2018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9307565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649752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4/23/2018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1284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4/23/2018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8998467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047618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285068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57973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2886793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4/23/2018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323415250"/>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8" Type="http://schemas.openxmlformats.org/officeDocument/2006/relationships/hyperlink" Target="https://www.google.co.uk/search?q=eco-friendly+definition&amp;rlz=1C1AVFC_enGB793GB793&amp;oq=eco-friendly+&amp;aqs=chrome.1.69i57j0l5.90013j1j4&amp;sourceid=chrome&amp;ie=UTF-8" TargetMode="External"/><Relationship Id="rId13" Type="http://schemas.openxmlformats.org/officeDocument/2006/relationships/hyperlink" Target="http://smallbusiness.chron.com/positioning-marketing-plan-22983.html" TargetMode="External"/><Relationship Id="rId3" Type="http://schemas.openxmlformats.org/officeDocument/2006/relationships/hyperlink" Target="https://www.theguardian.com/small-business-network/2013/nov/11/five-steps-developing-effective-sales-strategy" TargetMode="External"/><Relationship Id="rId7" Type="http://schemas.openxmlformats.org/officeDocument/2006/relationships/hyperlink" Target="https://www.lawdepot.co.uk/contracts/business-plan/?loc=GB&amp;pid=googleppc-buspln_uk-templateT1_g1-ggkey_business%20plan%20template&amp;gclid=EAIaIQobChMIvLWavLjB2gIVybftCh06WgKmEAAYASAAEgLVnvD_BwE#.WtZrPHrwbIU" TargetMode="External"/><Relationship Id="rId12" Type="http://schemas.openxmlformats.org/officeDocument/2006/relationships/hyperlink" Target="http://www.dummies.com/business/marketing/designing-your-marketing-program/" TargetMode="External"/><Relationship Id="rId2" Type="http://schemas.openxmlformats.org/officeDocument/2006/relationships/hyperlink" Target="https://www.theguardian.com/small-business-network/2012/jun/21/sole-trader-partnership-company-structures" TargetMode="External"/><Relationship Id="rId16" Type="http://schemas.openxmlformats.org/officeDocument/2006/relationships/hyperlink" Target="file:///C:\Users\Marius-Ionut%20Saiz\Downloads\GCSE-BUSC-Support-9813.pdf" TargetMode="External"/><Relationship Id="rId1" Type="http://schemas.openxmlformats.org/officeDocument/2006/relationships/slideLayout" Target="../slideLayouts/slideLayout1.xml"/><Relationship Id="rId6" Type="http://schemas.openxmlformats.org/officeDocument/2006/relationships/hyperlink" Target="http://www.projectmanagementdocs.com/" TargetMode="External"/><Relationship Id="rId11" Type="http://schemas.openxmlformats.org/officeDocument/2006/relationships/hyperlink" Target="https://www.chiefoutsiders.com/strategic-services/marketing-strategy-implementation" TargetMode="External"/><Relationship Id="rId5" Type="http://schemas.openxmlformats.org/officeDocument/2006/relationships/hyperlink" Target="https://www.forbes.com/sites/jacobmorgan/2015/07/13/the-5-types-of-organizational-structures-part-3-flat-organizations/#148e6eb06caa" TargetMode="External"/><Relationship Id="rId15" Type="http://schemas.openxmlformats.org/officeDocument/2006/relationships/hyperlink" Target="https://www.thebusinessplanshop.com/blog/en/entry/market_analysis_for_business_plan" TargetMode="External"/><Relationship Id="rId10" Type="http://schemas.openxmlformats.org/officeDocument/2006/relationships/hyperlink" Target="https://www.google.co.uk/search?rlz=1C1AVFC_enGB793GB793&amp;ei=H_vVWvP_DMvfgAaPkLPwDQ&amp;q=eco+friendly+companies+uk&amp;oq=eco-friendly+firms&amp;gs_l=psy-ab.1.2.0i22i30k1l10.42449.46201.0.48735.14.14.0.0.0.0.270.1729.0j11j1.12.0....0...1c.1.64.psy-ab..2.12.1723...0j0i67k1.0.cYV5-J7phMU" TargetMode="External"/><Relationship Id="rId4" Type="http://schemas.openxmlformats.org/officeDocument/2006/relationships/hyperlink" Target="http://smallbusiness.chron.com/different-types-pricing-strategy-4688.html" TargetMode="External"/><Relationship Id="rId9" Type="http://schemas.openxmlformats.org/officeDocument/2006/relationships/hyperlink" Target="https://www.google.co.uk/search?q=eco-friendly+materials&amp;rlz=1C1AVFC_enGB793GB793&amp;oq=eco-friendly+materials&amp;aqs=chrome..69i57j0l5.9215j1j9&amp;sourceid=chrome&amp;ie=UTF-8" TargetMode="External"/><Relationship Id="rId14" Type="http://schemas.openxmlformats.org/officeDocument/2006/relationships/hyperlink" Target="http://www.bplans.co.uk/construction_business_plan/market_analysis_summary_fc.cfm"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34401" y="153837"/>
            <a:ext cx="8001000" cy="2971801"/>
          </a:xfrm>
        </p:spPr>
        <p:txBody>
          <a:bodyPr/>
          <a:lstStyle/>
          <a:p>
            <a:r>
              <a:rPr lang="en-US" b="1" dirty="0">
                <a:solidFill>
                  <a:srgbClr val="00B050"/>
                </a:solidFill>
              </a:rPr>
              <a:t>Do </a:t>
            </a:r>
            <a:r>
              <a:rPr lang="en-US" b="1">
                <a:solidFill>
                  <a:srgbClr val="00B050"/>
                </a:solidFill>
              </a:rPr>
              <a:t>it Eco</a:t>
            </a:r>
            <a:br>
              <a:rPr lang="en-US" b="1" dirty="0"/>
            </a:br>
            <a:endParaRPr lang="en-US" dirty="0"/>
          </a:p>
        </p:txBody>
      </p:sp>
      <p:sp>
        <p:nvSpPr>
          <p:cNvPr id="3" name="Subtitle 2"/>
          <p:cNvSpPr>
            <a:spLocks noGrp="1"/>
          </p:cNvSpPr>
          <p:nvPr>
            <p:ph type="subTitle" idx="1"/>
          </p:nvPr>
        </p:nvSpPr>
        <p:spPr>
          <a:xfrm>
            <a:off x="698585" y="3930131"/>
            <a:ext cx="11145328" cy="2565559"/>
          </a:xfrm>
        </p:spPr>
        <p:txBody>
          <a:bodyPr>
            <a:normAutofit fontScale="92500"/>
          </a:bodyPr>
          <a:lstStyle/>
          <a:p>
            <a:r>
              <a:rPr lang="en-US" b="1" dirty="0">
                <a:latin typeface="Arial"/>
                <a:cs typeface="Arial"/>
              </a:rPr>
              <a:t> Module : EMPL 4010 Pathway Project 2 : Skills for Self-Employment</a:t>
            </a:r>
          </a:p>
          <a:p>
            <a:pPr algn="l"/>
            <a:r>
              <a:rPr lang="en-US" b="1" dirty="0">
                <a:latin typeface="Arial"/>
                <a:cs typeface="Arial"/>
              </a:rPr>
              <a:t> Lecturer : </a:t>
            </a:r>
            <a:r>
              <a:rPr lang="en-US" b="1" dirty="0" err="1">
                <a:latin typeface="Arial"/>
                <a:cs typeface="Arial"/>
              </a:rPr>
              <a:t>Diola</a:t>
            </a:r>
            <a:r>
              <a:rPr lang="en-US" b="1" dirty="0">
                <a:latin typeface="Arial"/>
                <a:cs typeface="Arial"/>
              </a:rPr>
              <a:t> </a:t>
            </a:r>
            <a:r>
              <a:rPr lang="en-US" b="1" dirty="0" err="1">
                <a:latin typeface="Arial"/>
                <a:cs typeface="Arial"/>
              </a:rPr>
              <a:t>Bijlhout</a:t>
            </a:r>
            <a:r>
              <a:rPr lang="en-US" b="1" dirty="0">
                <a:latin typeface="Arial"/>
                <a:cs typeface="Arial"/>
              </a:rPr>
              <a:t>                            Students: Ionela Madalina Saiz-1605699</a:t>
            </a:r>
          </a:p>
          <a:p>
            <a:pPr algn="l"/>
            <a:r>
              <a:rPr lang="en-US" b="1" dirty="0">
                <a:latin typeface="Arial"/>
                <a:cs typeface="Arial"/>
              </a:rPr>
              <a:t> Anita Nan &amp; </a:t>
            </a:r>
            <a:r>
              <a:rPr lang="en-US" b="1" dirty="0" err="1">
                <a:latin typeface="Arial"/>
                <a:cs typeface="Arial"/>
              </a:rPr>
              <a:t>Mushfiqur</a:t>
            </a:r>
            <a:r>
              <a:rPr lang="en-US" b="1" dirty="0">
                <a:latin typeface="Arial"/>
                <a:cs typeface="Arial"/>
              </a:rPr>
              <a:t> Rahman                                 Marius </a:t>
            </a:r>
            <a:r>
              <a:rPr lang="en-US" b="1" dirty="0" err="1">
                <a:latin typeface="Arial"/>
                <a:cs typeface="Arial"/>
              </a:rPr>
              <a:t>Ionut</a:t>
            </a:r>
            <a:r>
              <a:rPr lang="en-US" b="1" dirty="0">
                <a:latin typeface="Arial"/>
                <a:cs typeface="Arial"/>
              </a:rPr>
              <a:t> Saiz-1605685</a:t>
            </a:r>
          </a:p>
          <a:p>
            <a:r>
              <a:rPr lang="en-US" b="1" dirty="0">
                <a:latin typeface="Arial"/>
                <a:cs typeface="Arial"/>
              </a:rPr>
              <a:t>                                                                        Syed Ahmed-1605416</a:t>
            </a:r>
          </a:p>
          <a:p>
            <a:r>
              <a:rPr lang="en-US" b="1" dirty="0">
                <a:latin typeface="Arial"/>
                <a:cs typeface="Arial"/>
              </a:rPr>
              <a:t>                                                                            </a:t>
            </a:r>
            <a:r>
              <a:rPr lang="en-US" b="1" dirty="0" err="1">
                <a:latin typeface="Arial"/>
                <a:cs typeface="Arial"/>
              </a:rPr>
              <a:t>Loide</a:t>
            </a:r>
            <a:r>
              <a:rPr lang="en-US" b="1" dirty="0">
                <a:latin typeface="Arial"/>
                <a:cs typeface="Arial"/>
              </a:rPr>
              <a:t> Braghin-1605698</a:t>
            </a:r>
          </a:p>
          <a:p>
            <a:r>
              <a:rPr lang="en-US" b="1" dirty="0">
                <a:latin typeface="Arial"/>
                <a:cs typeface="Arial"/>
              </a:rPr>
              <a:t>                                                                            </a:t>
            </a:r>
            <a:r>
              <a:rPr lang="en-US" b="1">
                <a:latin typeface="Arial"/>
                <a:cs typeface="Arial"/>
              </a:rPr>
              <a:t>Syed Rahman-1605376</a:t>
            </a:r>
            <a:endParaRPr lang="en-US" b="1" dirty="0">
              <a:latin typeface="Arial"/>
              <a:cs typeface="Arial"/>
            </a:endParaRPr>
          </a:p>
          <a:p>
            <a:endParaRPr lang="en-US" dirty="0"/>
          </a:p>
        </p:txBody>
      </p:sp>
      <p:pic>
        <p:nvPicPr>
          <p:cNvPr id="5" name="Picture 4">
            <a:extLst>
              <a:ext uri="{FF2B5EF4-FFF2-40B4-BE49-F238E27FC236}">
                <a16:creationId xmlns:a16="http://schemas.microsoft.com/office/drawing/2014/main" id="{CC1512A5-7E10-40C3-A745-1233147D40C9}"/>
              </a:ext>
            </a:extLst>
          </p:cNvPr>
          <p:cNvPicPr>
            <a:picLocks noChangeAspect="1"/>
          </p:cNvPicPr>
          <p:nvPr/>
        </p:nvPicPr>
        <p:blipFill>
          <a:blip r:embed="rId2"/>
          <a:stretch>
            <a:fillRect/>
          </a:stretch>
        </p:blipFill>
        <p:spPr>
          <a:xfrm>
            <a:off x="7920111" y="362310"/>
            <a:ext cx="3573194" cy="3436846"/>
          </a:xfrm>
          <a:prstGeom prst="rect">
            <a:avLst/>
          </a:prstGeom>
        </p:spPr>
      </p:pic>
    </p:spTree>
    <p:extLst>
      <p:ext uri="{BB962C8B-B14F-4D97-AF65-F5344CB8AC3E}">
        <p14:creationId xmlns:p14="http://schemas.microsoft.com/office/powerpoint/2010/main" val="22928471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9748E-6718-4D96-A76C-415EA44EF295}"/>
              </a:ext>
            </a:extLst>
          </p:cNvPr>
          <p:cNvSpPr>
            <a:spLocks noGrp="1"/>
          </p:cNvSpPr>
          <p:nvPr>
            <p:ph type="ctrTitle"/>
          </p:nvPr>
        </p:nvSpPr>
        <p:spPr>
          <a:xfrm>
            <a:off x="684212" y="685800"/>
            <a:ext cx="8001000" cy="903850"/>
          </a:xfrm>
        </p:spPr>
        <p:txBody>
          <a:bodyPr>
            <a:normAutofit fontScale="90000"/>
          </a:bodyPr>
          <a:lstStyle/>
          <a:p>
            <a:r>
              <a:rPr lang="en-US" b="1" dirty="0"/>
              <a:t>Table of contents</a:t>
            </a:r>
          </a:p>
        </p:txBody>
      </p:sp>
      <p:sp>
        <p:nvSpPr>
          <p:cNvPr id="3" name="Subtitle 2">
            <a:extLst>
              <a:ext uri="{FF2B5EF4-FFF2-40B4-BE49-F238E27FC236}">
                <a16:creationId xmlns:a16="http://schemas.microsoft.com/office/drawing/2014/main" id="{5F0895C8-1961-48AC-BB0A-40B9E9C7AED4}"/>
              </a:ext>
            </a:extLst>
          </p:cNvPr>
          <p:cNvSpPr>
            <a:spLocks noGrp="1"/>
          </p:cNvSpPr>
          <p:nvPr>
            <p:ph type="subTitle" idx="1"/>
          </p:nvPr>
        </p:nvSpPr>
        <p:spPr>
          <a:xfrm>
            <a:off x="684212" y="1842868"/>
            <a:ext cx="7795403" cy="4329331"/>
          </a:xfrm>
        </p:spPr>
        <p:txBody>
          <a:bodyPr>
            <a:normAutofit lnSpcReduction="10000"/>
          </a:bodyPr>
          <a:lstStyle/>
          <a:p>
            <a:pPr marL="342900" indent="-342900" algn="just">
              <a:buFont typeface="Wingdings" panose="05000000000000000000" pitchFamily="2" charset="2"/>
              <a:buChar char="v"/>
            </a:pPr>
            <a:r>
              <a:rPr lang="en-US" dirty="0">
                <a:latin typeface="Arial" panose="020B0604020202020204" pitchFamily="34" charset="0"/>
                <a:cs typeface="Arial" panose="020B0604020202020204" pitchFamily="34" charset="0"/>
              </a:rPr>
              <a:t> Introduction </a:t>
            </a:r>
          </a:p>
          <a:p>
            <a:pPr marL="342900" indent="-342900" algn="just">
              <a:buFont typeface="Wingdings" panose="05000000000000000000" pitchFamily="2" charset="2"/>
              <a:buChar char="v"/>
            </a:pPr>
            <a:r>
              <a:rPr lang="en-US" dirty="0">
                <a:latin typeface="Arial" panose="020B0604020202020204" pitchFamily="34" charset="0"/>
                <a:cs typeface="Arial" panose="020B0604020202020204" pitchFamily="34" charset="0"/>
              </a:rPr>
              <a:t>Aims and Objectives</a:t>
            </a:r>
          </a:p>
          <a:p>
            <a:pPr marL="342900" indent="-342900" algn="just">
              <a:buFont typeface="Wingdings" panose="05000000000000000000" pitchFamily="2" charset="2"/>
              <a:buChar char="v"/>
            </a:pPr>
            <a:r>
              <a:rPr lang="en-US" dirty="0">
                <a:latin typeface="Arial" panose="020B0604020202020204" pitchFamily="34" charset="0"/>
                <a:cs typeface="Arial" panose="020B0604020202020204" pitchFamily="34" charset="0"/>
              </a:rPr>
              <a:t>Location</a:t>
            </a:r>
          </a:p>
          <a:p>
            <a:pPr marL="342900" indent="-342900" algn="just">
              <a:buFont typeface="Wingdings" panose="05000000000000000000" pitchFamily="2" charset="2"/>
              <a:buChar char="v"/>
            </a:pPr>
            <a:r>
              <a:rPr lang="en-US" dirty="0">
                <a:latin typeface="Arial" panose="020B0604020202020204" pitchFamily="34" charset="0"/>
                <a:cs typeface="Arial" panose="020B0604020202020204" pitchFamily="34" charset="0"/>
              </a:rPr>
              <a:t>Product/Services</a:t>
            </a:r>
          </a:p>
          <a:p>
            <a:pPr marL="342900" indent="-342900" algn="just">
              <a:buFont typeface="Wingdings" panose="05000000000000000000" pitchFamily="2" charset="2"/>
              <a:buChar char="v"/>
            </a:pPr>
            <a:r>
              <a:rPr lang="en-US" dirty="0">
                <a:latin typeface="Arial" panose="020B0604020202020204" pitchFamily="34" charset="0"/>
                <a:cs typeface="Arial" panose="020B0604020202020204" pitchFamily="34" charset="0"/>
              </a:rPr>
              <a:t> Marketing Analysis</a:t>
            </a:r>
          </a:p>
          <a:p>
            <a:pPr marL="342900" indent="-342900" algn="just">
              <a:buFont typeface="Wingdings" panose="05000000000000000000" pitchFamily="2" charset="2"/>
              <a:buChar char="v"/>
            </a:pPr>
            <a:r>
              <a:rPr lang="en-US" dirty="0">
                <a:latin typeface="Arial" panose="020B0604020202020204" pitchFamily="34" charset="0"/>
                <a:cs typeface="Arial" panose="020B0604020202020204" pitchFamily="34" charset="0"/>
              </a:rPr>
              <a:t> Management and Operations</a:t>
            </a:r>
          </a:p>
          <a:p>
            <a:pPr marL="342900" indent="-342900" algn="just">
              <a:buFont typeface="Wingdings" panose="05000000000000000000" pitchFamily="2" charset="2"/>
              <a:buChar char="v"/>
            </a:pPr>
            <a:r>
              <a:rPr lang="en-US" dirty="0">
                <a:latin typeface="Arial" panose="020B0604020202020204" pitchFamily="34" charset="0"/>
                <a:cs typeface="Arial" panose="020B0604020202020204" pitchFamily="34" charset="0"/>
              </a:rPr>
              <a:t>Organizational structure</a:t>
            </a:r>
          </a:p>
          <a:p>
            <a:pPr marL="342900" indent="-342900" algn="just">
              <a:buFont typeface="Wingdings" panose="05000000000000000000" pitchFamily="2" charset="2"/>
              <a:buChar char="v"/>
            </a:pPr>
            <a:r>
              <a:rPr lang="en-US" dirty="0">
                <a:latin typeface="Arial" panose="020B0604020202020204" pitchFamily="34" charset="0"/>
                <a:cs typeface="Arial" panose="020B0604020202020204" pitchFamily="34" charset="0"/>
              </a:rPr>
              <a:t> Financial Data</a:t>
            </a:r>
          </a:p>
          <a:p>
            <a:pPr marL="342900" indent="-342900" algn="just">
              <a:buFont typeface="Wingdings" panose="05000000000000000000" pitchFamily="2" charset="2"/>
              <a:buChar char="v"/>
            </a:pPr>
            <a:r>
              <a:rPr lang="en-US" dirty="0">
                <a:latin typeface="Arial" panose="020B0604020202020204" pitchFamily="34" charset="0"/>
                <a:cs typeface="Arial" panose="020B0604020202020204" pitchFamily="34" charset="0"/>
              </a:rPr>
              <a:t>Conclusion </a:t>
            </a:r>
          </a:p>
          <a:p>
            <a:pPr marL="342900" indent="-342900" algn="just">
              <a:buFont typeface="Wingdings" panose="05000000000000000000" pitchFamily="2" charset="2"/>
              <a:buChar char="v"/>
            </a:pPr>
            <a:r>
              <a:rPr lang="en-US" dirty="0">
                <a:latin typeface="Arial" panose="020B0604020202020204" pitchFamily="34" charset="0"/>
                <a:cs typeface="Arial" panose="020B0604020202020204" pitchFamily="34" charset="0"/>
              </a:rPr>
              <a:t>Bibliography and References</a:t>
            </a:r>
          </a:p>
        </p:txBody>
      </p:sp>
    </p:spTree>
    <p:extLst>
      <p:ext uri="{BB962C8B-B14F-4D97-AF65-F5344CB8AC3E}">
        <p14:creationId xmlns:p14="http://schemas.microsoft.com/office/powerpoint/2010/main" val="12265213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25B5C6F-01A0-476E-A7E5-6D42654B23DE}"/>
              </a:ext>
            </a:extLst>
          </p:cNvPr>
          <p:cNvSpPr>
            <a:spLocks noGrp="1"/>
          </p:cNvSpPr>
          <p:nvPr>
            <p:ph type="ctrTitle"/>
          </p:nvPr>
        </p:nvSpPr>
        <p:spPr>
          <a:xfrm>
            <a:off x="684212" y="685800"/>
            <a:ext cx="8001000" cy="664698"/>
          </a:xfrm>
        </p:spPr>
        <p:txBody>
          <a:bodyPr>
            <a:normAutofit fontScale="90000"/>
          </a:bodyPr>
          <a:lstStyle/>
          <a:p>
            <a:r>
              <a:rPr lang="en-GB" b="1" dirty="0"/>
              <a:t>Introduction</a:t>
            </a:r>
            <a:r>
              <a:rPr lang="en-GB" dirty="0"/>
              <a:t> </a:t>
            </a:r>
          </a:p>
        </p:txBody>
      </p:sp>
      <p:sp>
        <p:nvSpPr>
          <p:cNvPr id="5" name="Subtitle 4">
            <a:extLst>
              <a:ext uri="{FF2B5EF4-FFF2-40B4-BE49-F238E27FC236}">
                <a16:creationId xmlns:a16="http://schemas.microsoft.com/office/drawing/2014/main" id="{F7B15207-BA09-4801-A0DA-9EF92273E2B7}"/>
              </a:ext>
            </a:extLst>
          </p:cNvPr>
          <p:cNvSpPr>
            <a:spLocks noGrp="1"/>
          </p:cNvSpPr>
          <p:nvPr>
            <p:ph type="subTitle" idx="1"/>
          </p:nvPr>
        </p:nvSpPr>
        <p:spPr>
          <a:xfrm>
            <a:off x="824888" y="1705578"/>
            <a:ext cx="5800995" cy="4287259"/>
          </a:xfrm>
        </p:spPr>
        <p:txBody>
          <a:bodyPr>
            <a:normAutofit/>
          </a:bodyPr>
          <a:lstStyle/>
          <a:p>
            <a:pPr marL="285750" indent="-285750">
              <a:buFont typeface="Wingdings" panose="05000000000000000000" pitchFamily="2" charset="2"/>
              <a:buChar char="Ø"/>
            </a:pPr>
            <a:r>
              <a:rPr lang="en-GB" sz="1800" dirty="0">
                <a:latin typeface="Arial" panose="020B0604020202020204" pitchFamily="34" charset="0"/>
                <a:cs typeface="Arial" panose="020B0604020202020204" pitchFamily="34" charset="0"/>
              </a:rPr>
              <a:t>‘Do it ECO’ is a consulting agency who provide timely, cost-effective buildings eco-improvements advices</a:t>
            </a:r>
          </a:p>
          <a:p>
            <a:pPr marL="285750" indent="-285750">
              <a:buFont typeface="Wingdings" panose="05000000000000000000" pitchFamily="2" charset="2"/>
              <a:buChar char="Ø"/>
            </a:pPr>
            <a:r>
              <a:rPr lang="en-GB" sz="1800" dirty="0">
                <a:latin typeface="Arial" panose="020B0604020202020204" pitchFamily="34" charset="0"/>
                <a:cs typeface="Arial" panose="020B0604020202020204" pitchFamily="34" charset="0"/>
              </a:rPr>
              <a:t>We promote sustainability by reducing the level of pollution using eco-materials and saving energy by installing solar panels</a:t>
            </a:r>
          </a:p>
          <a:p>
            <a:pPr marL="285750" indent="-285750">
              <a:buFont typeface="Wingdings" panose="05000000000000000000" pitchFamily="2" charset="2"/>
              <a:buChar char="Ø"/>
            </a:pPr>
            <a:r>
              <a:rPr lang="en-GB" sz="1800" dirty="0">
                <a:latin typeface="Arial" panose="020B0604020202020204" pitchFamily="34" charset="0"/>
                <a:cs typeface="Arial" panose="020B0604020202020204" pitchFamily="34" charset="0"/>
              </a:rPr>
              <a:t>Our main customers are estate agencies across London</a:t>
            </a:r>
          </a:p>
          <a:p>
            <a:pPr marL="285750" indent="-285750">
              <a:buFont typeface="Wingdings" panose="05000000000000000000" pitchFamily="2" charset="2"/>
              <a:buChar char="Ø"/>
            </a:pPr>
            <a:r>
              <a:rPr lang="en-GB" sz="1800" dirty="0">
                <a:latin typeface="Arial" panose="020B0604020202020204" pitchFamily="34" charset="0"/>
                <a:cs typeface="Arial" panose="020B0604020202020204" pitchFamily="34" charset="0"/>
              </a:rPr>
              <a:t>We offering a broad range of choices for home improvements and eco style</a:t>
            </a:r>
          </a:p>
          <a:p>
            <a:pPr marL="285750" indent="-285750">
              <a:buFont typeface="Wingdings" panose="05000000000000000000" pitchFamily="2" charset="2"/>
              <a:buChar char="Ø"/>
            </a:pPr>
            <a:r>
              <a:rPr lang="en-GB" sz="1800" dirty="0">
                <a:latin typeface="Arial" panose="020B0604020202020204" pitchFamily="34" charset="0"/>
                <a:cs typeface="Arial" panose="020B0604020202020204" pitchFamily="34" charset="0"/>
              </a:rPr>
              <a:t>Clients see us as a safe and experienced pair of hands that provide the help they need, when they need it </a:t>
            </a:r>
          </a:p>
        </p:txBody>
      </p:sp>
      <p:pic>
        <p:nvPicPr>
          <p:cNvPr id="7" name="Picture 6">
            <a:extLst>
              <a:ext uri="{FF2B5EF4-FFF2-40B4-BE49-F238E27FC236}">
                <a16:creationId xmlns:a16="http://schemas.microsoft.com/office/drawing/2014/main" id="{56917421-8165-4A77-A72C-A8CE7B92F754}"/>
              </a:ext>
            </a:extLst>
          </p:cNvPr>
          <p:cNvPicPr>
            <a:picLocks noChangeAspect="1"/>
          </p:cNvPicPr>
          <p:nvPr/>
        </p:nvPicPr>
        <p:blipFill>
          <a:blip r:embed="rId2"/>
          <a:stretch>
            <a:fillRect/>
          </a:stretch>
        </p:blipFill>
        <p:spPr>
          <a:xfrm>
            <a:off x="6752492" y="1350498"/>
            <a:ext cx="4431739" cy="4501662"/>
          </a:xfrm>
          <a:prstGeom prst="rect">
            <a:avLst/>
          </a:prstGeom>
        </p:spPr>
      </p:pic>
    </p:spTree>
    <p:extLst>
      <p:ext uri="{BB962C8B-B14F-4D97-AF65-F5344CB8AC3E}">
        <p14:creationId xmlns:p14="http://schemas.microsoft.com/office/powerpoint/2010/main" val="3397245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DB23E16-9D32-4C4D-97FA-6A5E8A69267B}"/>
              </a:ext>
            </a:extLst>
          </p:cNvPr>
          <p:cNvSpPr>
            <a:spLocks noGrp="1"/>
          </p:cNvSpPr>
          <p:nvPr>
            <p:ph type="subTitle" idx="1"/>
          </p:nvPr>
        </p:nvSpPr>
        <p:spPr>
          <a:xfrm>
            <a:off x="576775" y="351692"/>
            <a:ext cx="10170942" cy="5820509"/>
          </a:xfrm>
        </p:spPr>
        <p:txBody>
          <a:bodyPr>
            <a:normAutofit/>
          </a:bodyPr>
          <a:lstStyle/>
          <a:p>
            <a:r>
              <a:rPr lang="en-US" b="1" dirty="0"/>
              <a:t>Objectives:</a:t>
            </a:r>
          </a:p>
          <a:p>
            <a:pPr marL="342900" indent="-342900" algn="l">
              <a:buFont typeface="Arial" panose="05040102010807070707" pitchFamily="18" charset="2"/>
              <a:buChar char="•"/>
            </a:pPr>
            <a:r>
              <a:rPr lang="en-US" dirty="0"/>
              <a:t>S – specific – By December 2018, to sell more than 60% contracts</a:t>
            </a:r>
          </a:p>
          <a:p>
            <a:pPr marL="342900" indent="-342900" algn="l">
              <a:buFont typeface="Arial" panose="05040102010807070707" pitchFamily="18" charset="2"/>
              <a:buChar char="•"/>
            </a:pPr>
            <a:r>
              <a:rPr lang="en-US" dirty="0"/>
              <a:t>M – measurable - £ 50000 in sales in next half year of trading</a:t>
            </a:r>
          </a:p>
          <a:p>
            <a:pPr marL="342900" indent="-342900" algn="l">
              <a:buFont typeface="Arial" panose="05040102010807070707" pitchFamily="18" charset="2"/>
              <a:buChar char="•"/>
            </a:pPr>
            <a:r>
              <a:rPr lang="en-US" dirty="0"/>
              <a:t>A – agreed/achievable – To provide cost-effective services to help people to improve their homes and living</a:t>
            </a:r>
          </a:p>
          <a:p>
            <a:pPr marL="342900" indent="-342900" algn="l">
              <a:buFont typeface="Arial" panose="05040102010807070707" pitchFamily="18" charset="2"/>
              <a:buChar char="•"/>
            </a:pPr>
            <a:r>
              <a:rPr lang="en-US" dirty="0"/>
              <a:t>R – realistic – Provide services to community</a:t>
            </a:r>
          </a:p>
          <a:p>
            <a:pPr marL="342900" indent="-342900" algn="l">
              <a:buFont typeface="Arial" panose="05040102010807070707" pitchFamily="18" charset="2"/>
              <a:buChar char="•"/>
            </a:pPr>
            <a:r>
              <a:rPr lang="en-US" dirty="0"/>
              <a:t>T – time-bound – By the end of the year to sell more than 100 contracts</a:t>
            </a:r>
          </a:p>
          <a:p>
            <a:r>
              <a:rPr lang="en-US" b="1" dirty="0"/>
              <a:t>Aims :</a:t>
            </a:r>
          </a:p>
          <a:p>
            <a:pPr marL="342900" indent="-342900" algn="l">
              <a:buFont typeface="Arial" panose="020B0604020202020204" pitchFamily="34" charset="0"/>
              <a:buChar char="•"/>
            </a:pPr>
            <a:r>
              <a:rPr lang="en-US" dirty="0"/>
              <a:t>To be the first consulting agency in U.K.</a:t>
            </a:r>
          </a:p>
          <a:p>
            <a:pPr marL="342900" indent="-342900" algn="l">
              <a:buFont typeface="Arial" panose="020B0604020202020204" pitchFamily="34" charset="0"/>
              <a:buChar char="•"/>
            </a:pPr>
            <a:r>
              <a:rPr lang="en-US" dirty="0"/>
              <a:t>Performing and maintaining a good productivity and increasing the growth of our business</a:t>
            </a:r>
          </a:p>
          <a:p>
            <a:pPr marL="342900" indent="-342900" algn="l">
              <a:buFont typeface="Arial" panose="020B0604020202020204" pitchFamily="34" charset="0"/>
              <a:buChar char="•"/>
            </a:pPr>
            <a:r>
              <a:rPr lang="en-US" dirty="0"/>
              <a:t>Growth and increasing profit</a:t>
            </a:r>
          </a:p>
          <a:p>
            <a:endParaRPr lang="en-US" dirty="0"/>
          </a:p>
        </p:txBody>
      </p:sp>
    </p:spTree>
    <p:extLst>
      <p:ext uri="{BB962C8B-B14F-4D97-AF65-F5344CB8AC3E}">
        <p14:creationId xmlns:p14="http://schemas.microsoft.com/office/powerpoint/2010/main" val="2298046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3AC3C-E014-4DDE-A79E-9D0860F780F1}"/>
              </a:ext>
            </a:extLst>
          </p:cNvPr>
          <p:cNvSpPr>
            <a:spLocks noGrp="1"/>
          </p:cNvSpPr>
          <p:nvPr>
            <p:ph type="ctrTitle"/>
          </p:nvPr>
        </p:nvSpPr>
        <p:spPr>
          <a:xfrm>
            <a:off x="971759" y="618977"/>
            <a:ext cx="6751404" cy="829995"/>
          </a:xfrm>
        </p:spPr>
        <p:txBody>
          <a:bodyPr>
            <a:normAutofit fontScale="90000"/>
          </a:bodyPr>
          <a:lstStyle/>
          <a:p>
            <a:br>
              <a:rPr lang="en-US" dirty="0">
                <a:ea typeface="+mj-lt"/>
                <a:cs typeface="+mj-lt"/>
              </a:rPr>
            </a:br>
            <a:r>
              <a:rPr lang="en-US" sz="2700" b="1" dirty="0">
                <a:latin typeface="Arial" panose="020B0604020202020204" pitchFamily="34" charset="0"/>
                <a:ea typeface="+mj-lt"/>
                <a:cs typeface="Arial" panose="020B0604020202020204" pitchFamily="34" charset="0"/>
              </a:rPr>
              <a:t>Location</a:t>
            </a:r>
            <a:endParaRPr lang="en-US" sz="2700" b="1" dirty="0"/>
          </a:p>
        </p:txBody>
      </p:sp>
      <p:sp>
        <p:nvSpPr>
          <p:cNvPr id="3" name="Subtitle 2">
            <a:extLst>
              <a:ext uri="{FF2B5EF4-FFF2-40B4-BE49-F238E27FC236}">
                <a16:creationId xmlns:a16="http://schemas.microsoft.com/office/drawing/2014/main" id="{8717E922-4EE3-490B-BCF3-F62E78BA0AE7}"/>
              </a:ext>
            </a:extLst>
          </p:cNvPr>
          <p:cNvSpPr>
            <a:spLocks noGrp="1"/>
          </p:cNvSpPr>
          <p:nvPr>
            <p:ph type="subTitle" idx="1"/>
          </p:nvPr>
        </p:nvSpPr>
        <p:spPr>
          <a:xfrm>
            <a:off x="684212" y="1941343"/>
            <a:ext cx="6400800" cy="3849858"/>
          </a:xfrm>
        </p:spPr>
        <p:txBody>
          <a:bodyPr/>
          <a:lstStyle/>
          <a:p>
            <a:pPr marL="342900" indent="-342900" algn="l">
              <a:buFont typeface="Wingdings" panose="05000000000000000000" pitchFamily="2" charset="2"/>
              <a:buChar char="Ø"/>
            </a:pPr>
            <a:r>
              <a:rPr lang="en-US" dirty="0"/>
              <a:t>The Agency will be located in Stratford</a:t>
            </a:r>
          </a:p>
          <a:p>
            <a:pPr marL="342900" indent="-342900" algn="l">
              <a:buFont typeface="Wingdings" panose="05000000000000000000" pitchFamily="2" charset="2"/>
              <a:buChar char="Ø"/>
            </a:pPr>
            <a:r>
              <a:rPr lang="en-US" dirty="0"/>
              <a:t>Will have 100 square foot space, which will need new refurbishment and fixtures</a:t>
            </a:r>
          </a:p>
          <a:p>
            <a:pPr marL="342900" indent="-342900" algn="l">
              <a:buFont typeface="Wingdings" panose="05000000000000000000" pitchFamily="2" charset="2"/>
              <a:buChar char="Ø"/>
            </a:pPr>
            <a:r>
              <a:rPr lang="en-US" dirty="0"/>
              <a:t>The décor will be minimal one  and we will use recycled furniture, eco lightening, and we will install solar panels to have our own source of energy</a:t>
            </a:r>
          </a:p>
        </p:txBody>
      </p:sp>
      <p:pic>
        <p:nvPicPr>
          <p:cNvPr id="5" name="Picture 4">
            <a:extLst>
              <a:ext uri="{FF2B5EF4-FFF2-40B4-BE49-F238E27FC236}">
                <a16:creationId xmlns:a16="http://schemas.microsoft.com/office/drawing/2014/main" id="{2F0DF14F-49CD-4F6E-BD72-B4F5DE3540F5}"/>
              </a:ext>
            </a:extLst>
          </p:cNvPr>
          <p:cNvPicPr>
            <a:picLocks noChangeAspect="1"/>
          </p:cNvPicPr>
          <p:nvPr/>
        </p:nvPicPr>
        <p:blipFill>
          <a:blip r:embed="rId2"/>
          <a:stretch>
            <a:fillRect/>
          </a:stretch>
        </p:blipFill>
        <p:spPr>
          <a:xfrm>
            <a:off x="7085012" y="1280160"/>
            <a:ext cx="4000330" cy="3849858"/>
          </a:xfrm>
          <a:prstGeom prst="rect">
            <a:avLst/>
          </a:prstGeom>
        </p:spPr>
      </p:pic>
    </p:spTree>
    <p:extLst>
      <p:ext uri="{BB962C8B-B14F-4D97-AF65-F5344CB8AC3E}">
        <p14:creationId xmlns:p14="http://schemas.microsoft.com/office/powerpoint/2010/main" val="19495216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0BC38-3F0A-4AA5-9770-18493AB93DF0}"/>
              </a:ext>
            </a:extLst>
          </p:cNvPr>
          <p:cNvSpPr>
            <a:spLocks noGrp="1"/>
          </p:cNvSpPr>
          <p:nvPr>
            <p:ph type="ctrTitle"/>
          </p:nvPr>
        </p:nvSpPr>
        <p:spPr>
          <a:xfrm>
            <a:off x="684212" y="1066800"/>
            <a:ext cx="8001000" cy="1099626"/>
          </a:xfrm>
        </p:spPr>
        <p:txBody>
          <a:bodyPr>
            <a:normAutofit fontScale="90000"/>
          </a:bodyPr>
          <a:lstStyle/>
          <a:p>
            <a:r>
              <a:rPr lang="en-US" sz="2700" b="1" dirty="0">
                <a:latin typeface="Arial" panose="020B0604020202020204" pitchFamily="34" charset="0"/>
                <a:cs typeface="Arial" panose="020B0604020202020204" pitchFamily="34" charset="0"/>
              </a:rPr>
              <a:t>Product/services</a:t>
            </a:r>
            <a:br>
              <a:rPr lang="en-US" dirty="0"/>
            </a:br>
            <a:br>
              <a:rPr lang="en-US" dirty="0"/>
            </a:br>
            <a:endParaRPr lang="en-US" dirty="0"/>
          </a:p>
        </p:txBody>
      </p:sp>
      <p:sp>
        <p:nvSpPr>
          <p:cNvPr id="3" name="Subtitle 2">
            <a:extLst>
              <a:ext uri="{FF2B5EF4-FFF2-40B4-BE49-F238E27FC236}">
                <a16:creationId xmlns:a16="http://schemas.microsoft.com/office/drawing/2014/main" id="{4EABD66E-132D-406A-AB23-248F59806936}"/>
              </a:ext>
            </a:extLst>
          </p:cNvPr>
          <p:cNvSpPr>
            <a:spLocks noGrp="1"/>
          </p:cNvSpPr>
          <p:nvPr>
            <p:ph type="subTitle" idx="1"/>
          </p:nvPr>
        </p:nvSpPr>
        <p:spPr>
          <a:xfrm>
            <a:off x="684212" y="1066801"/>
            <a:ext cx="6400800" cy="3692842"/>
          </a:xfrm>
        </p:spPr>
        <p:txBody>
          <a:bodyPr>
            <a:normAutofit lnSpcReduction="10000"/>
          </a:bodyPr>
          <a:lstStyle/>
          <a:p>
            <a:pPr marL="342900" indent="-342900" algn="l">
              <a:buFont typeface="Wingdings" panose="05000000000000000000" pitchFamily="2" charset="2"/>
              <a:buChar char="Ø"/>
            </a:pPr>
            <a:r>
              <a:rPr lang="en-US" dirty="0">
                <a:latin typeface="Arial" panose="020B0604020202020204" pitchFamily="34" charset="0"/>
                <a:cs typeface="Arial" panose="020B0604020202020204" pitchFamily="34" charset="0"/>
              </a:rPr>
              <a:t>Provide specialized advice and management services to clients in the building sectors: residential, commercial, industrial and others</a:t>
            </a:r>
          </a:p>
          <a:p>
            <a:pPr marL="342900" indent="-342900" algn="l">
              <a:buFont typeface="Wingdings" panose="05000000000000000000" pitchFamily="2" charset="2"/>
              <a:buChar char="Ø"/>
            </a:pPr>
            <a:r>
              <a:rPr lang="en-US" dirty="0">
                <a:latin typeface="Arial" panose="020B0604020202020204" pitchFamily="34" charset="0"/>
                <a:cs typeface="Arial" panose="020B0604020202020204" pitchFamily="34" charset="0"/>
              </a:rPr>
              <a:t>Review of existing infrastructure</a:t>
            </a:r>
          </a:p>
          <a:p>
            <a:pPr marL="342900" indent="-342900" algn="l">
              <a:buFont typeface="Wingdings" panose="05000000000000000000" pitchFamily="2" charset="2"/>
              <a:buChar char="Ø"/>
            </a:pPr>
            <a:r>
              <a:rPr lang="en-US" dirty="0">
                <a:latin typeface="Arial" panose="020B0604020202020204" pitchFamily="34" charset="0"/>
                <a:cs typeface="Arial" panose="020B0604020202020204" pitchFamily="34" charset="0"/>
              </a:rPr>
              <a:t>Analysis of cost effective actions to reduce carbon footprint and to save money on utility bills</a:t>
            </a:r>
          </a:p>
          <a:p>
            <a:pPr marL="342900" indent="-342900" algn="l">
              <a:buFont typeface="Wingdings" panose="05000000000000000000" pitchFamily="2" charset="2"/>
              <a:buChar char="Ø"/>
            </a:pPr>
            <a:r>
              <a:rPr lang="en-US" dirty="0">
                <a:latin typeface="Arial" panose="020B0604020202020204" pitchFamily="34" charset="0"/>
                <a:cs typeface="Arial" panose="020B0604020202020204" pitchFamily="34" charset="0"/>
              </a:rPr>
              <a:t>Consulting services to assure that eco-friendly alternative are safe and up to job</a:t>
            </a:r>
          </a:p>
        </p:txBody>
      </p:sp>
      <p:pic>
        <p:nvPicPr>
          <p:cNvPr id="5" name="Picture 4">
            <a:extLst>
              <a:ext uri="{FF2B5EF4-FFF2-40B4-BE49-F238E27FC236}">
                <a16:creationId xmlns:a16="http://schemas.microsoft.com/office/drawing/2014/main" id="{63BF9D00-3AAF-43C4-A726-8DC457ED04A2}"/>
              </a:ext>
            </a:extLst>
          </p:cNvPr>
          <p:cNvPicPr>
            <a:picLocks noChangeAspect="1"/>
          </p:cNvPicPr>
          <p:nvPr/>
        </p:nvPicPr>
        <p:blipFill>
          <a:blip r:embed="rId2"/>
          <a:stretch>
            <a:fillRect/>
          </a:stretch>
        </p:blipFill>
        <p:spPr>
          <a:xfrm>
            <a:off x="7329268" y="1434905"/>
            <a:ext cx="4190970" cy="5054990"/>
          </a:xfrm>
          <a:prstGeom prst="rect">
            <a:avLst/>
          </a:prstGeom>
        </p:spPr>
      </p:pic>
      <p:pic>
        <p:nvPicPr>
          <p:cNvPr id="7" name="Picture 6">
            <a:extLst>
              <a:ext uri="{FF2B5EF4-FFF2-40B4-BE49-F238E27FC236}">
                <a16:creationId xmlns:a16="http://schemas.microsoft.com/office/drawing/2014/main" id="{5718BCD0-CA10-4F7E-8E15-39DA804AA99B}"/>
              </a:ext>
            </a:extLst>
          </p:cNvPr>
          <p:cNvPicPr>
            <a:picLocks noChangeAspect="1"/>
          </p:cNvPicPr>
          <p:nvPr/>
        </p:nvPicPr>
        <p:blipFill>
          <a:blip r:embed="rId3"/>
          <a:stretch>
            <a:fillRect/>
          </a:stretch>
        </p:blipFill>
        <p:spPr>
          <a:xfrm>
            <a:off x="836612" y="4459422"/>
            <a:ext cx="5465714" cy="2030473"/>
          </a:xfrm>
          <a:prstGeom prst="rect">
            <a:avLst/>
          </a:prstGeom>
        </p:spPr>
      </p:pic>
    </p:spTree>
    <p:extLst>
      <p:ext uri="{BB962C8B-B14F-4D97-AF65-F5344CB8AC3E}">
        <p14:creationId xmlns:p14="http://schemas.microsoft.com/office/powerpoint/2010/main" val="7906549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DE4C3-9075-4F20-809D-8666871BAD0A}"/>
              </a:ext>
            </a:extLst>
          </p:cNvPr>
          <p:cNvSpPr>
            <a:spLocks noGrp="1"/>
          </p:cNvSpPr>
          <p:nvPr>
            <p:ph type="ctrTitle"/>
          </p:nvPr>
        </p:nvSpPr>
        <p:spPr>
          <a:xfrm>
            <a:off x="684212" y="365760"/>
            <a:ext cx="8001000" cy="675249"/>
          </a:xfrm>
        </p:spPr>
        <p:txBody>
          <a:bodyPr>
            <a:normAutofit/>
          </a:bodyPr>
          <a:lstStyle/>
          <a:p>
            <a:r>
              <a:rPr lang="en-GB" sz="2400" b="1" dirty="0">
                <a:latin typeface="Arial" panose="020B0604020202020204" pitchFamily="34" charset="0"/>
                <a:cs typeface="Arial" panose="020B0604020202020204" pitchFamily="34" charset="0"/>
              </a:rPr>
              <a:t>Marketing analysis</a:t>
            </a:r>
          </a:p>
        </p:txBody>
      </p:sp>
      <p:sp>
        <p:nvSpPr>
          <p:cNvPr id="3" name="Subtitle 2">
            <a:extLst>
              <a:ext uri="{FF2B5EF4-FFF2-40B4-BE49-F238E27FC236}">
                <a16:creationId xmlns:a16="http://schemas.microsoft.com/office/drawing/2014/main" id="{2F025A07-8A45-4073-BE42-A31525B56193}"/>
              </a:ext>
            </a:extLst>
          </p:cNvPr>
          <p:cNvSpPr>
            <a:spLocks noGrp="1"/>
          </p:cNvSpPr>
          <p:nvPr>
            <p:ph type="subTitle" idx="1"/>
          </p:nvPr>
        </p:nvSpPr>
        <p:spPr>
          <a:xfrm>
            <a:off x="684212" y="1322364"/>
            <a:ext cx="8001000" cy="4740812"/>
          </a:xfrm>
        </p:spPr>
        <p:txBody>
          <a:bodyPr>
            <a:normAutofit/>
          </a:bodyPr>
          <a:lstStyle/>
          <a:p>
            <a:pPr marL="228600" algn="just">
              <a:lnSpc>
                <a:spcPct val="107000"/>
              </a:lnSpc>
              <a:spcAft>
                <a:spcPts val="800"/>
              </a:spcAft>
            </a:pPr>
            <a:r>
              <a:rPr lang="en-GB" sz="2400" b="1" dirty="0">
                <a:solidFill>
                  <a:srgbClr val="365F91"/>
                </a:solidFill>
                <a:latin typeface="Arial" panose="020B0604020202020204" pitchFamily="34" charset="0"/>
                <a:ea typeface="Arial" panose="020B0604020202020204" pitchFamily="34" charset="0"/>
                <a:cs typeface="Times New Roman" panose="02020603050405020304" pitchFamily="18" charset="0"/>
              </a:rPr>
              <a:t>Market Segmentation</a:t>
            </a:r>
            <a:endParaRPr lang="en-GB" sz="1800" b="1" dirty="0">
              <a:latin typeface="Calibri" panose="020F0502020204030204" pitchFamily="34" charset="0"/>
              <a:ea typeface="Calibri" panose="020F0502020204030204" pitchFamily="34" charset="0"/>
              <a:cs typeface="Times New Roman" panose="02020603050405020304" pitchFamily="18" charset="0"/>
            </a:endParaRPr>
          </a:p>
          <a:p>
            <a:pPr marL="342900" indent="-342900" algn="l">
              <a:buFont typeface="Arial" panose="020B0604020202020204" pitchFamily="34" charset="0"/>
              <a:buChar char="•"/>
            </a:pPr>
            <a:r>
              <a:rPr lang="en-US" dirty="0"/>
              <a:t>Local retail estate agencies</a:t>
            </a:r>
          </a:p>
          <a:p>
            <a:pPr marL="342900" indent="-342900" algn="l">
              <a:buFont typeface="Arial" panose="020B0604020202020204" pitchFamily="34" charset="0"/>
              <a:buChar char="•"/>
            </a:pPr>
            <a:r>
              <a:rPr lang="en-US" dirty="0"/>
              <a:t>The local home owner and the local small business owner who need their home needs to be improved</a:t>
            </a:r>
          </a:p>
          <a:p>
            <a:pPr marL="342900" indent="-342900" algn="l">
              <a:buFont typeface="Arial" panose="020B0604020202020204" pitchFamily="34" charset="0"/>
              <a:buChar char="•"/>
            </a:pPr>
            <a:r>
              <a:rPr lang="en-US" dirty="0"/>
              <a:t>We can also make the segmentation by Potential Customer, Market Value, Volume and Value</a:t>
            </a:r>
          </a:p>
          <a:p>
            <a:pPr algn="l"/>
            <a:r>
              <a:rPr lang="en-US" b="1" dirty="0"/>
              <a:t>Target Market Segment Strategy </a:t>
            </a:r>
          </a:p>
          <a:p>
            <a:pPr marL="342900" indent="-342900" algn="l">
              <a:buFont typeface="Arial" panose="020B0604020202020204" pitchFamily="34" charset="0"/>
              <a:buChar char="•"/>
            </a:pPr>
            <a:r>
              <a:rPr lang="en-US" dirty="0"/>
              <a:t>In London different estate agent are making new buildings</a:t>
            </a:r>
          </a:p>
          <a:p>
            <a:pPr marL="342900" indent="-342900" algn="l">
              <a:buFont typeface="Arial" panose="020B0604020202020204" pitchFamily="34" charset="0"/>
              <a:buChar char="•"/>
            </a:pPr>
            <a:r>
              <a:rPr lang="en-US" dirty="0"/>
              <a:t>contact with the local authority</a:t>
            </a:r>
          </a:p>
          <a:p>
            <a:pPr marL="342900" indent="-342900" algn="l">
              <a:buFont typeface="Arial" panose="020B0604020202020204" pitchFamily="34" charset="0"/>
              <a:buChar char="•"/>
            </a:pPr>
            <a:r>
              <a:rPr lang="en-US" dirty="0"/>
              <a:t>individual local home owner </a:t>
            </a:r>
          </a:p>
          <a:p>
            <a:pPr marL="342900" indent="-342900">
              <a:buFont typeface="Arial" panose="020B0604020202020204" pitchFamily="34" charset="0"/>
              <a:buChar char="•"/>
            </a:pPr>
            <a:endParaRPr lang="en-GB" dirty="0"/>
          </a:p>
        </p:txBody>
      </p:sp>
      <p:pic>
        <p:nvPicPr>
          <p:cNvPr id="5" name="Picture 4">
            <a:extLst>
              <a:ext uri="{FF2B5EF4-FFF2-40B4-BE49-F238E27FC236}">
                <a16:creationId xmlns:a16="http://schemas.microsoft.com/office/drawing/2014/main" id="{22E2A034-0A26-47A8-9C18-3EA82BE0CBB8}"/>
              </a:ext>
            </a:extLst>
          </p:cNvPr>
          <p:cNvPicPr>
            <a:picLocks noChangeAspect="1"/>
          </p:cNvPicPr>
          <p:nvPr/>
        </p:nvPicPr>
        <p:blipFill>
          <a:blip r:embed="rId2"/>
          <a:stretch>
            <a:fillRect/>
          </a:stretch>
        </p:blipFill>
        <p:spPr>
          <a:xfrm>
            <a:off x="8904850" y="798341"/>
            <a:ext cx="2842846" cy="3208606"/>
          </a:xfrm>
          <a:prstGeom prst="rect">
            <a:avLst/>
          </a:prstGeom>
        </p:spPr>
      </p:pic>
    </p:spTree>
    <p:extLst>
      <p:ext uri="{BB962C8B-B14F-4D97-AF65-F5344CB8AC3E}">
        <p14:creationId xmlns:p14="http://schemas.microsoft.com/office/powerpoint/2010/main" val="3956055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06E34-E9FD-408C-8917-EFB004505D3D}"/>
              </a:ext>
            </a:extLst>
          </p:cNvPr>
          <p:cNvSpPr>
            <a:spLocks noGrp="1"/>
          </p:cNvSpPr>
          <p:nvPr>
            <p:ph type="title"/>
          </p:nvPr>
        </p:nvSpPr>
        <p:spPr>
          <a:xfrm>
            <a:off x="684212" y="618978"/>
            <a:ext cx="8534400" cy="5375421"/>
          </a:xfrm>
        </p:spPr>
        <p:txBody>
          <a:bodyPr>
            <a:normAutofit/>
          </a:bodyPr>
          <a:lstStyle/>
          <a:p>
            <a:r>
              <a:rPr lang="en-US" sz="2400" b="1" dirty="0">
                <a:latin typeface="Arial" panose="020B0604020202020204" pitchFamily="34" charset="0"/>
                <a:cs typeface="Arial" panose="020B0604020202020204" pitchFamily="34" charset="0"/>
              </a:rPr>
              <a:t>Marketing strategy and implementation </a:t>
            </a:r>
            <a:br>
              <a:rPr lang="en-US" sz="2400" b="1" dirty="0">
                <a:latin typeface="Arial" panose="020B0604020202020204" pitchFamily="34" charset="0"/>
                <a:cs typeface="Arial" panose="020B0604020202020204" pitchFamily="34" charset="0"/>
              </a:rPr>
            </a:br>
            <a:br>
              <a:rPr lang="en-US" sz="1800" b="1"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Marketing strategy implementation requires a purposeful tactical marketing plan aligned with the core business growth strategies. As we do not have frequent product release or have existing product in the market we will have to face so many challenges. We are not expertise in any area but we will try our level best to be the best about our service. For Do it Eco we will have our target customer, now we need to find out channel to reach them. For that we will advertise in the local newspaper and we give advertise in the local community TV channels. Our strategy will be driven by a set of goals such as revenues, customer satisfaction metrics, and market penetration goals and so on. For our success, we will emphasize on group alignment which is within our company and outside the market ecosystem. This can be done by clarity and frequency of communication. </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0828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482969-B261-412F-ADD1-9EF672772408}"/>
              </a:ext>
            </a:extLst>
          </p:cNvPr>
          <p:cNvPicPr>
            <a:picLocks noChangeAspect="1"/>
          </p:cNvPicPr>
          <p:nvPr/>
        </p:nvPicPr>
        <p:blipFill>
          <a:blip r:embed="rId2"/>
          <a:stretch>
            <a:fillRect/>
          </a:stretch>
        </p:blipFill>
        <p:spPr>
          <a:xfrm>
            <a:off x="635179" y="661182"/>
            <a:ext cx="10910306" cy="5401993"/>
          </a:xfrm>
          <a:prstGeom prst="rect">
            <a:avLst/>
          </a:prstGeom>
        </p:spPr>
      </p:pic>
    </p:spTree>
    <p:extLst>
      <p:ext uri="{BB962C8B-B14F-4D97-AF65-F5344CB8AC3E}">
        <p14:creationId xmlns:p14="http://schemas.microsoft.com/office/powerpoint/2010/main" val="1070016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7429422-1AB5-4F24-A017-0A70C7AD7462}"/>
              </a:ext>
            </a:extLst>
          </p:cNvPr>
          <p:cNvPicPr>
            <a:picLocks noChangeAspect="1"/>
          </p:cNvPicPr>
          <p:nvPr/>
        </p:nvPicPr>
        <p:blipFill>
          <a:blip r:embed="rId2"/>
          <a:stretch>
            <a:fillRect/>
          </a:stretch>
        </p:blipFill>
        <p:spPr>
          <a:xfrm>
            <a:off x="635179" y="968656"/>
            <a:ext cx="10910306" cy="5446212"/>
          </a:xfrm>
          <a:prstGeom prst="rect">
            <a:avLst/>
          </a:prstGeom>
        </p:spPr>
      </p:pic>
    </p:spTree>
    <p:extLst>
      <p:ext uri="{BB962C8B-B14F-4D97-AF65-F5344CB8AC3E}">
        <p14:creationId xmlns:p14="http://schemas.microsoft.com/office/powerpoint/2010/main" val="21479089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0C775-6285-4839-B5C3-7C9BE948AE7C}"/>
              </a:ext>
            </a:extLst>
          </p:cNvPr>
          <p:cNvSpPr>
            <a:spLocks noGrp="1"/>
          </p:cNvSpPr>
          <p:nvPr>
            <p:ph type="ctrTitle"/>
          </p:nvPr>
        </p:nvSpPr>
        <p:spPr>
          <a:xfrm>
            <a:off x="684212" y="281354"/>
            <a:ext cx="8001000" cy="661181"/>
          </a:xfrm>
        </p:spPr>
        <p:txBody>
          <a:bodyPr>
            <a:normAutofit fontScale="90000"/>
          </a:bodyPr>
          <a:lstStyle/>
          <a:p>
            <a:r>
              <a:rPr lang="en-GB" dirty="0"/>
              <a:t>Market needs </a:t>
            </a:r>
          </a:p>
        </p:txBody>
      </p:sp>
      <p:sp>
        <p:nvSpPr>
          <p:cNvPr id="3" name="Subtitle 2">
            <a:extLst>
              <a:ext uri="{FF2B5EF4-FFF2-40B4-BE49-F238E27FC236}">
                <a16:creationId xmlns:a16="http://schemas.microsoft.com/office/drawing/2014/main" id="{3FAE5D93-B5FA-444F-9761-3C9CBE4AA2D5}"/>
              </a:ext>
            </a:extLst>
          </p:cNvPr>
          <p:cNvSpPr>
            <a:spLocks noGrp="1"/>
          </p:cNvSpPr>
          <p:nvPr>
            <p:ph type="subTitle" idx="1"/>
          </p:nvPr>
        </p:nvSpPr>
        <p:spPr>
          <a:xfrm>
            <a:off x="684211" y="1069146"/>
            <a:ext cx="10865363" cy="5331654"/>
          </a:xfrm>
        </p:spPr>
        <p:txBody>
          <a:bodyPr>
            <a:normAutofit/>
          </a:bodyPr>
          <a:lstStyle/>
          <a:p>
            <a:pPr marL="342900" indent="-342900" algn="l">
              <a:buFont typeface="Arial" panose="020B0604020202020204" pitchFamily="34" charset="0"/>
              <a:buChar char="•"/>
            </a:pPr>
            <a:r>
              <a:rPr lang="en-US" dirty="0"/>
              <a:t>the best possible service available in the industry to our clients</a:t>
            </a:r>
          </a:p>
          <a:p>
            <a:pPr marL="342900" indent="-342900" algn="l">
              <a:buFont typeface="Arial" panose="020B0604020202020204" pitchFamily="34" charset="0"/>
              <a:buChar char="•"/>
            </a:pPr>
            <a:r>
              <a:rPr lang="en-US" dirty="0"/>
              <a:t>the best service by reducing their cost and all the equipment we will use will be environment friendly</a:t>
            </a:r>
          </a:p>
          <a:p>
            <a:pPr marL="342900" indent="-342900" algn="l">
              <a:buFont typeface="Arial" panose="020B0604020202020204" pitchFamily="34" charset="0"/>
              <a:buChar char="•"/>
            </a:pPr>
            <a:r>
              <a:rPr lang="en-US" dirty="0"/>
              <a:t>try to use the local and UK eco friendly raw material for the home improvement project. </a:t>
            </a:r>
          </a:p>
          <a:p>
            <a:pPr algn="l"/>
            <a:r>
              <a:rPr lang="en-GB" b="1" dirty="0"/>
              <a:t>Marketing strategy and implementation </a:t>
            </a:r>
          </a:p>
          <a:p>
            <a:pPr marL="342900" indent="-342900" algn="l">
              <a:buFont typeface="Arial" panose="020B0604020202020204" pitchFamily="34" charset="0"/>
              <a:buChar char="•"/>
            </a:pPr>
            <a:r>
              <a:rPr lang="en-US" dirty="0"/>
              <a:t>we will advertise in the local newspaper and also we advertise in the local community TV channels</a:t>
            </a:r>
          </a:p>
          <a:p>
            <a:pPr marL="342900" indent="-342900" algn="l">
              <a:buFont typeface="Arial" panose="020B0604020202020204" pitchFamily="34" charset="0"/>
              <a:buChar char="•"/>
            </a:pPr>
            <a:r>
              <a:rPr lang="en-US" dirty="0"/>
              <a:t>Our strategy will be driven by a set of goals such as revenues, customer satisfaction metrics, and market penetration goals and so on</a:t>
            </a:r>
          </a:p>
          <a:p>
            <a:pPr marL="342900" indent="-342900" algn="l">
              <a:buFont typeface="Arial" panose="020B0604020202020204" pitchFamily="34" charset="0"/>
              <a:buChar char="•"/>
            </a:pPr>
            <a:r>
              <a:rPr lang="en-US" dirty="0"/>
              <a:t>we will emphasize on group alignment which is within our company and outside the market ecosystem. This can be done by clarity and frequency of communication. </a:t>
            </a:r>
            <a:endParaRPr lang="en-GB" dirty="0"/>
          </a:p>
        </p:txBody>
      </p:sp>
    </p:spTree>
    <p:extLst>
      <p:ext uri="{BB962C8B-B14F-4D97-AF65-F5344CB8AC3E}">
        <p14:creationId xmlns:p14="http://schemas.microsoft.com/office/powerpoint/2010/main" val="38813386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450469-7699-4DF8-BB3B-A33891BFB6E9}"/>
              </a:ext>
            </a:extLst>
          </p:cNvPr>
          <p:cNvSpPr>
            <a:spLocks noGrp="1"/>
          </p:cNvSpPr>
          <p:nvPr>
            <p:ph idx="1"/>
          </p:nvPr>
        </p:nvSpPr>
        <p:spPr>
          <a:xfrm>
            <a:off x="838200" y="933450"/>
            <a:ext cx="10515600" cy="4995712"/>
          </a:xfrm>
        </p:spPr>
        <p:txBody>
          <a:bodyPr>
            <a:normAutofit/>
          </a:bodyPr>
          <a:lstStyle/>
          <a:p>
            <a:pPr marL="0" indent="0">
              <a:buNone/>
            </a:pPr>
            <a:r>
              <a:rPr lang="en-GB" sz="2000" b="1" dirty="0">
                <a:latin typeface="Arial" panose="020B0604020202020204" pitchFamily="34" charset="0"/>
                <a:cs typeface="Arial" panose="020B0604020202020204" pitchFamily="34" charset="0"/>
              </a:rPr>
              <a:t>Marketing programs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have strong customer relations and maximize our sales.</a:t>
            </a:r>
            <a:endParaRPr lang="en-GB"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With other marketing program if we can focus on the 5ps in our business to boost sales and build a strong customer relations.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Marketing Strategy and Positioning </a:t>
            </a:r>
          </a:p>
          <a:p>
            <a:pPr marL="0" indent="0">
              <a:buNone/>
            </a:pPr>
            <a:endParaRPr lang="en-GB" sz="2000" b="1"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target market analysis, positioning in advertisements, positioning in sales locations, positioning through prices.</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our target customer will be those people who would like to renovate their house with eco friendly products</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1700" dirty="0"/>
          </a:p>
          <a:p>
            <a:pPr marL="0" indent="0">
              <a:buNone/>
            </a:pPr>
            <a:endParaRPr lang="en-GB" sz="1700" dirty="0"/>
          </a:p>
        </p:txBody>
      </p:sp>
    </p:spTree>
    <p:extLst>
      <p:ext uri="{BB962C8B-B14F-4D97-AF65-F5344CB8AC3E}">
        <p14:creationId xmlns:p14="http://schemas.microsoft.com/office/powerpoint/2010/main" val="4191880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59F5-3D94-4938-B78E-5898EA03D83B}"/>
              </a:ext>
            </a:extLst>
          </p:cNvPr>
          <p:cNvSpPr>
            <a:spLocks noGrp="1"/>
          </p:cNvSpPr>
          <p:nvPr>
            <p:ph type="ctrTitle"/>
          </p:nvPr>
        </p:nvSpPr>
        <p:spPr>
          <a:xfrm>
            <a:off x="684212" y="685799"/>
            <a:ext cx="9678988" cy="974189"/>
          </a:xfrm>
        </p:spPr>
        <p:txBody>
          <a:bodyPr>
            <a:normAutofit fontScale="90000"/>
          </a:bodyPr>
          <a:lstStyle/>
          <a:p>
            <a:r>
              <a:rPr lang="en-US" sz="6000" dirty="0">
                <a:solidFill>
                  <a:schemeClr val="tx2"/>
                </a:solidFill>
                <a:latin typeface="Arial" panose="020B0604020202020204" pitchFamily="34" charset="0"/>
                <a:cs typeface="Arial" panose="020B0604020202020204" pitchFamily="34" charset="0"/>
              </a:rPr>
              <a:t>Management and Operations</a:t>
            </a:r>
          </a:p>
        </p:txBody>
      </p:sp>
      <p:sp>
        <p:nvSpPr>
          <p:cNvPr id="3" name="Subtitle 2">
            <a:extLst>
              <a:ext uri="{FF2B5EF4-FFF2-40B4-BE49-F238E27FC236}">
                <a16:creationId xmlns:a16="http://schemas.microsoft.com/office/drawing/2014/main" id="{6E631E9C-0CF8-43C9-A1A6-2FB5B6F66801}"/>
              </a:ext>
            </a:extLst>
          </p:cNvPr>
          <p:cNvSpPr>
            <a:spLocks noGrp="1"/>
          </p:cNvSpPr>
          <p:nvPr>
            <p:ph type="subTitle" idx="1"/>
          </p:nvPr>
        </p:nvSpPr>
        <p:spPr>
          <a:xfrm>
            <a:off x="684212" y="2628899"/>
            <a:ext cx="7005742" cy="3543301"/>
          </a:xfrm>
        </p:spPr>
        <p:txBody>
          <a:bodyPr>
            <a:normAutofit/>
          </a:bodyPr>
          <a:lstStyle/>
          <a:p>
            <a:pPr marL="342900" indent="-342900" algn="l">
              <a:lnSpc>
                <a:spcPct val="90000"/>
              </a:lnSpc>
              <a:buFont typeface="Wingdings" panose="05000000000000000000" pitchFamily="2" charset="2"/>
              <a:buChar char="Ø"/>
            </a:pPr>
            <a:r>
              <a:rPr lang="en-US" sz="2800" dirty="0">
                <a:solidFill>
                  <a:schemeClr val="tx1">
                    <a:alpha val="80000"/>
                  </a:schemeClr>
                </a:solidFill>
                <a:latin typeface="Arial" panose="020B0604020202020204" pitchFamily="34" charset="0"/>
                <a:cs typeface="Arial" panose="020B0604020202020204" pitchFamily="34" charset="0"/>
              </a:rPr>
              <a:t>Overall process from the pre service to post sale</a:t>
            </a:r>
          </a:p>
          <a:p>
            <a:pPr marL="342900" indent="-342900" algn="l">
              <a:lnSpc>
                <a:spcPct val="90000"/>
              </a:lnSpc>
              <a:buFont typeface="Wingdings" panose="05000000000000000000" pitchFamily="2" charset="2"/>
              <a:buChar char="Ø"/>
            </a:pPr>
            <a:r>
              <a:rPr lang="en-US" sz="2800" dirty="0">
                <a:solidFill>
                  <a:schemeClr val="tx1">
                    <a:alpha val="80000"/>
                  </a:schemeClr>
                </a:solidFill>
                <a:latin typeface="Arial" panose="020B0604020202020204" pitchFamily="34" charset="0"/>
                <a:cs typeface="Arial" panose="020B0604020202020204" pitchFamily="34" charset="0"/>
              </a:rPr>
              <a:t>Main tolls: Supply Chain Management and 	Logistics</a:t>
            </a:r>
          </a:p>
          <a:p>
            <a:pPr marL="342900" indent="-342900" algn="l">
              <a:lnSpc>
                <a:spcPct val="90000"/>
              </a:lnSpc>
              <a:buFont typeface="Wingdings" panose="05000000000000000000" pitchFamily="2" charset="2"/>
              <a:buChar char="Ø"/>
            </a:pPr>
            <a:r>
              <a:rPr lang="en-US" sz="2800" dirty="0">
                <a:solidFill>
                  <a:schemeClr val="tx1">
                    <a:alpha val="80000"/>
                  </a:schemeClr>
                </a:solidFill>
                <a:latin typeface="Arial" panose="020B0604020202020204" pitchFamily="34" charset="0"/>
                <a:cs typeface="Arial" panose="020B0604020202020204" pitchFamily="34" charset="0"/>
              </a:rPr>
              <a:t>Task divided among the partners</a:t>
            </a:r>
          </a:p>
          <a:p>
            <a:pPr marL="342900" indent="-342900" algn="l">
              <a:lnSpc>
                <a:spcPct val="90000"/>
              </a:lnSpc>
              <a:buFont typeface="Wingdings" panose="05000000000000000000" pitchFamily="2" charset="2"/>
              <a:buChar char="Ø"/>
            </a:pPr>
            <a:r>
              <a:rPr lang="en-US" sz="2800" dirty="0">
                <a:solidFill>
                  <a:schemeClr val="tx1">
                    <a:alpha val="80000"/>
                  </a:schemeClr>
                </a:solidFill>
                <a:latin typeface="Arial" panose="020B0604020202020204" pitchFamily="34" charset="0"/>
                <a:cs typeface="Arial" panose="020B0604020202020204" pitchFamily="34" charset="0"/>
              </a:rPr>
              <a:t>Excellent customer services</a:t>
            </a:r>
          </a:p>
        </p:txBody>
      </p:sp>
    </p:spTree>
    <p:extLst>
      <p:ext uri="{BB962C8B-B14F-4D97-AF65-F5344CB8AC3E}">
        <p14:creationId xmlns:p14="http://schemas.microsoft.com/office/powerpoint/2010/main" val="2451019754"/>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D4851D8-1194-4A94-A3F2-6119CB600109}"/>
              </a:ext>
            </a:extLst>
          </p:cNvPr>
          <p:cNvSpPr>
            <a:spLocks noGrp="1"/>
          </p:cNvSpPr>
          <p:nvPr>
            <p:ph type="subTitle" idx="1"/>
          </p:nvPr>
        </p:nvSpPr>
        <p:spPr>
          <a:xfrm>
            <a:off x="740482" y="942535"/>
            <a:ext cx="6400800" cy="4638822"/>
          </a:xfrm>
        </p:spPr>
        <p:txBody>
          <a:bodyPr>
            <a:normAutofit fontScale="70000" lnSpcReduction="20000"/>
          </a:bodyPr>
          <a:lstStyle/>
          <a:p>
            <a:pPr algn="just">
              <a:lnSpc>
                <a:spcPct val="107000"/>
              </a:lnSpc>
              <a:spcAft>
                <a:spcPts val="800"/>
              </a:spcAft>
            </a:pPr>
            <a:r>
              <a:rPr lang="en-GB" sz="2400" b="1" dirty="0">
                <a:solidFill>
                  <a:srgbClr val="2E74B5"/>
                </a:solidFill>
                <a:latin typeface="Arial" panose="020B0604020202020204" pitchFamily="34" charset="0"/>
                <a:ea typeface="Arial" panose="020B0604020202020204" pitchFamily="34" charset="0"/>
                <a:cs typeface="Times New Roman" panose="02020603050405020304" pitchFamily="18" charset="0"/>
              </a:rPr>
              <a:t>Legal Form – </a:t>
            </a:r>
            <a:r>
              <a:rPr lang="en-GB" sz="2400" b="1" dirty="0" err="1">
                <a:solidFill>
                  <a:srgbClr val="2E74B5"/>
                </a:solidFill>
                <a:latin typeface="Arial" panose="020B0604020202020204" pitchFamily="34" charset="0"/>
                <a:ea typeface="Arial" panose="020B0604020202020204" pitchFamily="34" charset="0"/>
                <a:cs typeface="Times New Roman" panose="02020603050405020304" pitchFamily="18" charset="0"/>
              </a:rPr>
              <a:t>Loide</a:t>
            </a:r>
            <a:r>
              <a:rPr lang="en-GB" sz="2400" b="1" dirty="0">
                <a:solidFill>
                  <a:srgbClr val="2E74B5"/>
                </a:solidFill>
                <a:latin typeface="Arial" panose="020B0604020202020204" pitchFamily="34" charset="0"/>
                <a:ea typeface="Arial" panose="020B0604020202020204" pitchFamily="34" charset="0"/>
                <a:cs typeface="Times New Roman" panose="02020603050405020304" pitchFamily="18" charset="0"/>
              </a:rPr>
              <a:t> </a:t>
            </a:r>
            <a:r>
              <a:rPr lang="en-GB" sz="2400" b="1" dirty="0" err="1">
                <a:solidFill>
                  <a:srgbClr val="2E74B5"/>
                </a:solidFill>
                <a:latin typeface="Arial" panose="020B0604020202020204" pitchFamily="34" charset="0"/>
                <a:ea typeface="Arial" panose="020B0604020202020204" pitchFamily="34" charset="0"/>
                <a:cs typeface="Times New Roman" panose="02020603050405020304" pitchFamily="18" charset="0"/>
              </a:rPr>
              <a:t>Braghin</a:t>
            </a:r>
            <a:endParaRPr lang="en-GB" sz="2400" b="1" dirty="0">
              <a:solidFill>
                <a:srgbClr val="2E74B5"/>
              </a:solidFill>
              <a:latin typeface="Arial" panose="020B0604020202020204" pitchFamily="34" charset="0"/>
              <a:ea typeface="Arial" panose="020B0604020202020204" pitchFamily="34" charset="0"/>
              <a:cs typeface="Times New Roman" panose="02020603050405020304" pitchFamily="18" charset="0"/>
            </a:endParaRPr>
          </a:p>
          <a:p>
            <a:pPr algn="just">
              <a:lnSpc>
                <a:spcPct val="107000"/>
              </a:lnSpc>
              <a:spcAft>
                <a:spcPts val="800"/>
              </a:spcAft>
            </a:pP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3" panose="05040102010807070707" pitchFamily="18" charset="2"/>
              <a:buChar char=""/>
              <a:tabLst>
                <a:tab pos="457200" algn="l"/>
              </a:tabLst>
            </a:pPr>
            <a:r>
              <a:rPr lang="en-US" sz="2400" dirty="0">
                <a:solidFill>
                  <a:srgbClr val="000000"/>
                </a:solidFill>
                <a:latin typeface="Arial" panose="020B0604020202020204" pitchFamily="34" charset="0"/>
                <a:ea typeface="Arial" panose="020B0604020202020204" pitchFamily="34" charset="0"/>
                <a:cs typeface="Times New Roman" panose="02020603050405020304" pitchFamily="18" charset="0"/>
              </a:rPr>
              <a:t>Private Limited Company</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3" panose="05040102010807070707" pitchFamily="18" charset="2"/>
              <a:buChar char=""/>
              <a:tabLst>
                <a:tab pos="457200" algn="l"/>
              </a:tabLst>
            </a:pPr>
            <a:r>
              <a:rPr lang="en-US" sz="2400" dirty="0">
                <a:solidFill>
                  <a:srgbClr val="000000"/>
                </a:solidFill>
                <a:latin typeface="Arial" panose="020B0604020202020204" pitchFamily="34" charset="0"/>
                <a:ea typeface="Arial" panose="020B0604020202020204" pitchFamily="34" charset="0"/>
                <a:cs typeface="Times New Roman" panose="02020603050405020304" pitchFamily="18" charset="0"/>
              </a:rPr>
              <a:t>Registered in the company house</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3" panose="05040102010807070707" pitchFamily="18" charset="2"/>
              <a:buChar char=""/>
              <a:tabLst>
                <a:tab pos="457200" algn="l"/>
              </a:tabLst>
            </a:pPr>
            <a:r>
              <a:rPr lang="en-US" sz="2400" dirty="0">
                <a:solidFill>
                  <a:srgbClr val="000000"/>
                </a:solidFill>
                <a:latin typeface="Arial" panose="020B0604020202020204" pitchFamily="34" charset="0"/>
                <a:ea typeface="Arial" panose="020B0604020202020204" pitchFamily="34" charset="0"/>
                <a:cs typeface="Times New Roman" panose="02020603050405020304" pitchFamily="18" charset="0"/>
              </a:rPr>
              <a:t>Equal Shares among the partners</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3" panose="05040102010807070707" pitchFamily="18" charset="2"/>
              <a:buChar char=""/>
              <a:tabLst>
                <a:tab pos="457200" algn="l"/>
              </a:tabLst>
            </a:pPr>
            <a:r>
              <a:rPr lang="en-US" sz="2400" dirty="0">
                <a:solidFill>
                  <a:srgbClr val="000000"/>
                </a:solidFill>
                <a:latin typeface="Arial" panose="020B0604020202020204" pitchFamily="34" charset="0"/>
                <a:ea typeface="Arial" panose="020B0604020202020204" pitchFamily="34" charset="0"/>
                <a:cs typeface="Times New Roman" panose="02020603050405020304" pitchFamily="18" charset="0"/>
              </a:rPr>
              <a:t>Need to submit account every financial year</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3" panose="05040102010807070707" pitchFamily="18" charset="2"/>
              <a:buChar char=""/>
              <a:tabLst>
                <a:tab pos="457200" algn="l"/>
              </a:tabLst>
            </a:pPr>
            <a:r>
              <a:rPr lang="en-US" sz="2400" dirty="0">
                <a:solidFill>
                  <a:srgbClr val="000000"/>
                </a:solidFill>
                <a:latin typeface="Arial" panose="020B0604020202020204" pitchFamily="34" charset="0"/>
                <a:ea typeface="Arial" panose="020B0604020202020204" pitchFamily="34" charset="0"/>
                <a:cs typeface="Times New Roman" panose="02020603050405020304" pitchFamily="18" charset="0"/>
              </a:rPr>
              <a:t>Need to pay corporation tax</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3" panose="05040102010807070707" pitchFamily="18" charset="2"/>
              <a:buChar char=""/>
              <a:tabLst>
                <a:tab pos="457200" algn="l"/>
              </a:tabLst>
            </a:pPr>
            <a:r>
              <a:rPr lang="en-US" sz="2400" dirty="0">
                <a:solidFill>
                  <a:srgbClr val="000000"/>
                </a:solidFill>
                <a:latin typeface="Arial" panose="020B0604020202020204" pitchFamily="34" charset="0"/>
                <a:ea typeface="Arial" panose="020B0604020202020204" pitchFamily="34" charset="0"/>
                <a:cs typeface="Times New Roman" panose="02020603050405020304" pitchFamily="18" charset="0"/>
              </a:rPr>
              <a:t>Can be a partnership business</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3" panose="05040102010807070707" pitchFamily="18" charset="2"/>
              <a:buChar char=""/>
              <a:tabLst>
                <a:tab pos="457200" algn="l"/>
              </a:tabLst>
            </a:pPr>
            <a:r>
              <a:rPr lang="en-US" sz="2400" dirty="0">
                <a:solidFill>
                  <a:srgbClr val="000000"/>
                </a:solidFill>
                <a:latin typeface="Arial" panose="020B0604020202020204" pitchFamily="34" charset="0"/>
                <a:ea typeface="Arial" panose="020B0604020202020204" pitchFamily="34" charset="0"/>
                <a:cs typeface="Times New Roman" panose="02020603050405020304" pitchFamily="18" charset="0"/>
              </a:rPr>
              <a:t>Severe liabilities </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3" panose="05040102010807070707" pitchFamily="18" charset="2"/>
              <a:buChar char=""/>
              <a:tabLst>
                <a:tab pos="457200" algn="l"/>
              </a:tabLst>
            </a:pPr>
            <a:r>
              <a:rPr lang="en-US" sz="2400" dirty="0">
                <a:solidFill>
                  <a:srgbClr val="000000"/>
                </a:solidFill>
                <a:latin typeface="Arial" panose="020B0604020202020204" pitchFamily="34" charset="0"/>
                <a:ea typeface="Arial" panose="020B0604020202020204" pitchFamily="34" charset="0"/>
                <a:cs typeface="Times New Roman" panose="02020603050405020304" pitchFamily="18" charset="0"/>
              </a:rPr>
              <a:t>Govern by English Law</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706301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DABBD-66E1-45F7-9D25-3ECC2E4BEB0F}"/>
              </a:ext>
            </a:extLst>
          </p:cNvPr>
          <p:cNvSpPr>
            <a:spLocks noGrp="1"/>
          </p:cNvSpPr>
          <p:nvPr>
            <p:ph type="title"/>
          </p:nvPr>
        </p:nvSpPr>
        <p:spPr>
          <a:xfrm>
            <a:off x="684212" y="886265"/>
            <a:ext cx="8534400" cy="5486399"/>
          </a:xfrm>
        </p:spPr>
        <p:txBody>
          <a:bodyPr>
            <a:normAutofit fontScale="90000"/>
          </a:bodyPr>
          <a:lstStyle/>
          <a:p>
            <a:pPr marL="228600">
              <a:lnSpc>
                <a:spcPct val="107000"/>
              </a:lnSpc>
              <a:spcAft>
                <a:spcPts val="800"/>
              </a:spcAft>
            </a:pPr>
            <a:r>
              <a:rPr lang="en-GB" dirty="0">
                <a:solidFill>
                  <a:srgbClr val="2E74B5"/>
                </a:solidFill>
                <a:latin typeface="Arial" panose="020B0604020202020204" pitchFamily="34" charset="0"/>
                <a:ea typeface="Arial" panose="020B0604020202020204" pitchFamily="34" charset="0"/>
                <a:cs typeface="Times New Roman" panose="02020603050405020304" pitchFamily="18" charset="0"/>
              </a:rPr>
              <a:t>Pricing Strategy – </a:t>
            </a:r>
            <a:r>
              <a:rPr lang="en-GB" dirty="0" err="1">
                <a:solidFill>
                  <a:srgbClr val="2E74B5"/>
                </a:solidFill>
                <a:latin typeface="Arial" panose="020B0604020202020204" pitchFamily="34" charset="0"/>
                <a:ea typeface="Arial" panose="020B0604020202020204" pitchFamily="34" charset="0"/>
                <a:cs typeface="Times New Roman" panose="02020603050405020304" pitchFamily="18" charset="0"/>
              </a:rPr>
              <a:t>Loide</a:t>
            </a:r>
            <a:r>
              <a:rPr lang="en-GB" dirty="0">
                <a:solidFill>
                  <a:srgbClr val="2E74B5"/>
                </a:solidFill>
                <a:latin typeface="Arial" panose="020B0604020202020204" pitchFamily="34" charset="0"/>
                <a:ea typeface="Arial" panose="020B0604020202020204" pitchFamily="34" charset="0"/>
                <a:cs typeface="Times New Roman" panose="02020603050405020304" pitchFamily="18" charset="0"/>
              </a:rPr>
              <a:t> </a:t>
            </a:r>
            <a:r>
              <a:rPr lang="en-GB" dirty="0" err="1">
                <a:solidFill>
                  <a:srgbClr val="2E74B5"/>
                </a:solidFill>
                <a:latin typeface="Arial" panose="020B0604020202020204" pitchFamily="34" charset="0"/>
                <a:ea typeface="Arial" panose="020B0604020202020204" pitchFamily="34" charset="0"/>
                <a:cs typeface="Times New Roman" panose="02020603050405020304" pitchFamily="18" charset="0"/>
              </a:rPr>
              <a:t>Braghin</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US" dirty="0">
                <a:solidFill>
                  <a:srgbClr val="000000"/>
                </a:solidFill>
                <a:latin typeface="Arial" panose="020B0604020202020204" pitchFamily="34" charset="0"/>
                <a:ea typeface="Arial" panose="020B0604020202020204" pitchFamily="34" charset="0"/>
                <a:cs typeface="Times New Roman" panose="02020603050405020304" pitchFamily="18" charset="0"/>
              </a:rPr>
              <a:t>Different pricing strategy</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US" dirty="0">
                <a:solidFill>
                  <a:srgbClr val="000000"/>
                </a:solidFill>
                <a:latin typeface="Arial" panose="020B0604020202020204" pitchFamily="34" charset="0"/>
                <a:ea typeface="Arial" panose="020B0604020202020204" pitchFamily="34" charset="0"/>
                <a:cs typeface="Times New Roman" panose="02020603050405020304" pitchFamily="18" charset="0"/>
              </a:rPr>
              <a:t>Economy Pricing</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US" dirty="0">
                <a:solidFill>
                  <a:srgbClr val="000000"/>
                </a:solidFill>
                <a:latin typeface="Arial" panose="020B0604020202020204" pitchFamily="34" charset="0"/>
                <a:ea typeface="Arial" panose="020B0604020202020204" pitchFamily="34" charset="0"/>
                <a:cs typeface="Times New Roman" panose="02020603050405020304" pitchFamily="18" charset="0"/>
              </a:rPr>
              <a:t>Small profit</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US" dirty="0">
                <a:solidFill>
                  <a:srgbClr val="000000"/>
                </a:solidFill>
                <a:latin typeface="Arial" panose="020B0604020202020204" pitchFamily="34" charset="0"/>
                <a:ea typeface="Arial" panose="020B0604020202020204" pitchFamily="34" charset="0"/>
                <a:cs typeface="Times New Roman" panose="02020603050405020304" pitchFamily="18" charset="0"/>
              </a:rPr>
              <a:t>Reasonable price with best service</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dirty="0">
                <a:solidFill>
                  <a:srgbClr val="2E74B5"/>
                </a:solidFill>
                <a:latin typeface="Arial" panose="020B0604020202020204" pitchFamily="34" charset="0"/>
                <a:ea typeface="Arial" panose="020B0604020202020204" pitchFamily="34" charset="0"/>
                <a:cs typeface="Times New Roman" panose="02020603050405020304" pitchFamily="18" charset="0"/>
              </a:rPr>
              <a:t> </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dirty="0">
                <a:solidFill>
                  <a:srgbClr val="2E74B5"/>
                </a:solidFill>
                <a:latin typeface="Arial" panose="020B0604020202020204" pitchFamily="34" charset="0"/>
                <a:ea typeface="Arial" panose="020B0604020202020204" pitchFamily="34" charset="0"/>
                <a:cs typeface="Times New Roman" panose="02020603050405020304" pitchFamily="18" charset="0"/>
              </a:rPr>
              <a:t> </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1151110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4B2F4-7F5E-4F2E-9CCB-7DC8EAFE4513}"/>
              </a:ext>
            </a:extLst>
          </p:cNvPr>
          <p:cNvSpPr>
            <a:spLocks noGrp="1"/>
          </p:cNvSpPr>
          <p:nvPr>
            <p:ph type="ctrTitle"/>
          </p:nvPr>
        </p:nvSpPr>
        <p:spPr>
          <a:xfrm>
            <a:off x="684212" y="685800"/>
            <a:ext cx="8001000" cy="1100798"/>
          </a:xfrm>
        </p:spPr>
        <p:txBody>
          <a:bodyPr>
            <a:normAutofit/>
          </a:bodyPr>
          <a:lstStyle/>
          <a:p>
            <a:r>
              <a:rPr lang="en-US" dirty="0"/>
              <a:t>Organizational structure</a:t>
            </a:r>
          </a:p>
        </p:txBody>
      </p:sp>
      <p:sp>
        <p:nvSpPr>
          <p:cNvPr id="3" name="Subtitle 2">
            <a:extLst>
              <a:ext uri="{FF2B5EF4-FFF2-40B4-BE49-F238E27FC236}">
                <a16:creationId xmlns:a16="http://schemas.microsoft.com/office/drawing/2014/main" id="{128ABA05-0C2B-409B-98B1-AB22DE91B67F}"/>
              </a:ext>
            </a:extLst>
          </p:cNvPr>
          <p:cNvSpPr>
            <a:spLocks noGrp="1"/>
          </p:cNvSpPr>
          <p:nvPr>
            <p:ph type="subTitle" idx="1"/>
          </p:nvPr>
        </p:nvSpPr>
        <p:spPr>
          <a:xfrm>
            <a:off x="684212" y="2419643"/>
            <a:ext cx="6400800" cy="3371557"/>
          </a:xfrm>
        </p:spPr>
        <p:txBody>
          <a:bodyPr/>
          <a:lstStyle/>
          <a:p>
            <a:pPr algn="l"/>
            <a:r>
              <a:rPr lang="en-US" dirty="0"/>
              <a:t>Different types of organizational Structure</a:t>
            </a:r>
          </a:p>
          <a:p>
            <a:pPr algn="l"/>
            <a:r>
              <a:rPr lang="en-US" dirty="0"/>
              <a:t>Do it ECO will be Flatter Organization</a:t>
            </a:r>
          </a:p>
          <a:p>
            <a:pPr algn="l"/>
            <a:r>
              <a:rPr lang="en-US" dirty="0"/>
              <a:t>All partners will share the responsibilities</a:t>
            </a:r>
          </a:p>
          <a:p>
            <a:pPr algn="l"/>
            <a:r>
              <a:rPr lang="en-US" dirty="0"/>
              <a:t>No bosses no subordinates</a:t>
            </a:r>
          </a:p>
        </p:txBody>
      </p:sp>
      <p:pic>
        <p:nvPicPr>
          <p:cNvPr id="10" name="Picture 9">
            <a:extLst>
              <a:ext uri="{FF2B5EF4-FFF2-40B4-BE49-F238E27FC236}">
                <a16:creationId xmlns:a16="http://schemas.microsoft.com/office/drawing/2014/main" id="{3FF483A1-54C4-4B0D-BD0E-1E27553D0677}"/>
              </a:ext>
            </a:extLst>
          </p:cNvPr>
          <p:cNvPicPr>
            <a:picLocks noChangeAspect="1"/>
          </p:cNvPicPr>
          <p:nvPr/>
        </p:nvPicPr>
        <p:blipFill>
          <a:blip r:embed="rId2"/>
          <a:stretch>
            <a:fillRect/>
          </a:stretch>
        </p:blipFill>
        <p:spPr>
          <a:xfrm>
            <a:off x="5821206" y="2433711"/>
            <a:ext cx="5529551" cy="3243353"/>
          </a:xfrm>
          <a:prstGeom prst="rect">
            <a:avLst/>
          </a:prstGeom>
        </p:spPr>
      </p:pic>
    </p:spTree>
    <p:extLst>
      <p:ext uri="{BB962C8B-B14F-4D97-AF65-F5344CB8AC3E}">
        <p14:creationId xmlns:p14="http://schemas.microsoft.com/office/powerpoint/2010/main" val="27316695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CBDB094-4119-4B26-A6FE-F8F80DCDC0BF}"/>
              </a:ext>
            </a:extLst>
          </p:cNvPr>
          <p:cNvSpPr/>
          <p:nvPr/>
        </p:nvSpPr>
        <p:spPr>
          <a:xfrm>
            <a:off x="1573236" y="695159"/>
            <a:ext cx="8567225" cy="6162841"/>
          </a:xfrm>
          <a:prstGeom prst="rect">
            <a:avLst/>
          </a:prstGeom>
        </p:spPr>
        <p:txBody>
          <a:bodyPr wrap="square">
            <a:spAutoFit/>
          </a:bodyPr>
          <a:lstStyle/>
          <a:p>
            <a:pPr marL="800100" lvl="1" indent="-342900" algn="just">
              <a:buFont typeface="+mj-lt"/>
              <a:buAutoNum type="alphaUcPeriod"/>
            </a:pPr>
            <a:r>
              <a:rPr lang="en-GB" sz="1400" dirty="0">
                <a:solidFill>
                  <a:srgbClr val="2E74B5"/>
                </a:solidFill>
                <a:effectLst/>
                <a:latin typeface="Arial" panose="020B0604020202020204" pitchFamily="34" charset="0"/>
                <a:ea typeface="Arial" panose="020B0604020202020204" pitchFamily="34" charset="0"/>
                <a:cs typeface="Arial" panose="020B0604020202020204" pitchFamily="34" charset="0"/>
              </a:rPr>
              <a:t>Personnel </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228600" algn="just">
              <a:lnSpc>
                <a:spcPct val="107000"/>
              </a:lnSpc>
              <a:spcAft>
                <a:spcPts val="800"/>
              </a:spcAft>
            </a:pPr>
            <a:r>
              <a:rPr lang="en-GB" sz="1400" dirty="0">
                <a:solidFill>
                  <a:srgbClr val="000000"/>
                </a:solidFill>
                <a:effectLst/>
                <a:latin typeface="Arial" panose="020B0604020202020204" pitchFamily="34" charset="0"/>
                <a:ea typeface="Arial" panose="020B0604020202020204" pitchFamily="34" charset="0"/>
                <a:cs typeface="Arial" panose="020B0604020202020204" pitchFamily="34" charset="0"/>
              </a:rPr>
              <a:t>Ionela Saiz – General Consulting Manager</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Symbol" panose="05050102010706020507" pitchFamily="18" charset="2"/>
              <a:buChar char=""/>
            </a:pPr>
            <a:r>
              <a:rPr lang="en-GB" sz="1400" dirty="0">
                <a:solidFill>
                  <a:srgbClr val="000000"/>
                </a:solidFill>
                <a:effectLst/>
                <a:latin typeface="Arial" panose="020B0604020202020204" pitchFamily="34" charset="0"/>
                <a:ea typeface="Arial" panose="020B0604020202020204" pitchFamily="34" charset="0"/>
                <a:cs typeface="Arial" panose="020B0604020202020204" pitchFamily="34" charset="0"/>
              </a:rPr>
              <a:t>More than 10year experience in ecology and eco-materials </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Symbol" panose="05050102010706020507" pitchFamily="18" charset="2"/>
              <a:buChar char=""/>
            </a:pPr>
            <a:r>
              <a:rPr lang="en-GB" sz="1400" dirty="0">
                <a:solidFill>
                  <a:srgbClr val="000000"/>
                </a:solidFill>
                <a:effectLst/>
                <a:latin typeface="Arial" panose="020B0604020202020204" pitchFamily="34" charset="0"/>
                <a:ea typeface="Arial" panose="020B0604020202020204" pitchFamily="34" charset="0"/>
                <a:cs typeface="Arial" panose="020B0604020202020204" pitchFamily="34" charset="0"/>
              </a:rPr>
              <a:t>Awarded for design and futuristic plans in 2013</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Symbol" panose="05050102010706020507" pitchFamily="18" charset="2"/>
              <a:buChar char=""/>
            </a:pPr>
            <a:r>
              <a:rPr lang="en-GB" sz="1400" dirty="0">
                <a:solidFill>
                  <a:srgbClr val="000000"/>
                </a:solidFill>
                <a:effectLst/>
                <a:latin typeface="Arial" panose="020B0604020202020204" pitchFamily="34" charset="0"/>
                <a:ea typeface="Arial" panose="020B0604020202020204" pitchFamily="34" charset="0"/>
                <a:cs typeface="Arial" panose="020B0604020202020204" pitchFamily="34" charset="0"/>
              </a:rPr>
              <a:t>In charge with decision making and problem solving</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685800" algn="just">
              <a:lnSpc>
                <a:spcPct val="107000"/>
              </a:lnSpc>
              <a:spcAft>
                <a:spcPts val="800"/>
              </a:spcAft>
            </a:pPr>
            <a:r>
              <a:rPr lang="en-GB" sz="1400"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228600" algn="just">
              <a:lnSpc>
                <a:spcPct val="107000"/>
              </a:lnSpc>
              <a:spcAft>
                <a:spcPts val="800"/>
              </a:spcAft>
            </a:pPr>
            <a:r>
              <a:rPr lang="en-GB" sz="14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Loide</a:t>
            </a:r>
            <a:r>
              <a:rPr lang="en-GB" sz="1400"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r>
              <a:rPr lang="en-GB" sz="1400" dirty="0" err="1">
                <a:solidFill>
                  <a:srgbClr val="000000"/>
                </a:solidFill>
                <a:effectLst/>
                <a:latin typeface="Arial" panose="020B0604020202020204" pitchFamily="34" charset="0"/>
                <a:ea typeface="Arial" panose="020B0604020202020204" pitchFamily="34" charset="0"/>
                <a:cs typeface="Arial" panose="020B0604020202020204" pitchFamily="34" charset="0"/>
              </a:rPr>
              <a:t>Braghin</a:t>
            </a:r>
            <a:r>
              <a:rPr lang="en-GB" sz="1400" dirty="0">
                <a:solidFill>
                  <a:srgbClr val="000000"/>
                </a:solidFill>
                <a:effectLst/>
                <a:latin typeface="Arial" panose="020B0604020202020204" pitchFamily="34" charset="0"/>
                <a:ea typeface="Arial" panose="020B0604020202020204" pitchFamily="34" charset="0"/>
                <a:cs typeface="Arial" panose="020B0604020202020204" pitchFamily="34" charset="0"/>
              </a:rPr>
              <a:t> – Human Resources</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Symbol" panose="05050102010706020507" pitchFamily="18" charset="2"/>
              <a:buChar char=""/>
            </a:pPr>
            <a:r>
              <a:rPr lang="en-GB" sz="1400" dirty="0">
                <a:solidFill>
                  <a:srgbClr val="000000"/>
                </a:solidFill>
                <a:effectLst/>
                <a:latin typeface="Arial" panose="020B0604020202020204" pitchFamily="34" charset="0"/>
                <a:ea typeface="Arial" panose="020B0604020202020204" pitchFamily="34" charset="0"/>
                <a:cs typeface="Arial" panose="020B0604020202020204" pitchFamily="34" charset="0"/>
              </a:rPr>
              <a:t>In charge of Human Resources Department</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Symbol" panose="05050102010706020507" pitchFamily="18" charset="2"/>
              <a:buChar char=""/>
            </a:pPr>
            <a:r>
              <a:rPr lang="en-GB" sz="1400" dirty="0">
                <a:solidFill>
                  <a:srgbClr val="000000"/>
                </a:solidFill>
                <a:effectLst/>
                <a:latin typeface="Arial" panose="020B0604020202020204" pitchFamily="34" charset="0"/>
                <a:ea typeface="Arial" panose="020B0604020202020204" pitchFamily="34" charset="0"/>
                <a:cs typeface="Arial" panose="020B0604020202020204" pitchFamily="34" charset="0"/>
              </a:rPr>
              <a:t>Managing organizational and structural scheme</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Font typeface="Symbol" panose="05050102010706020507" pitchFamily="18" charset="2"/>
              <a:buChar char=""/>
            </a:pPr>
            <a:r>
              <a:rPr lang="en-GB" sz="1400" dirty="0">
                <a:solidFill>
                  <a:srgbClr val="000000"/>
                </a:solidFill>
                <a:effectLst/>
                <a:latin typeface="Arial" panose="020B0604020202020204" pitchFamily="34" charset="0"/>
                <a:ea typeface="Arial" panose="020B0604020202020204" pitchFamily="34" charset="0"/>
                <a:cs typeface="Arial" panose="020B0604020202020204" pitchFamily="34" charset="0"/>
              </a:rPr>
              <a:t>With large experience in maintaining and build strong relationship with our clients</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228600" algn="just">
              <a:lnSpc>
                <a:spcPct val="107000"/>
              </a:lnSpc>
              <a:spcAft>
                <a:spcPts val="800"/>
              </a:spcAft>
            </a:pPr>
            <a:r>
              <a:rPr lang="en-GB" sz="1400" dirty="0">
                <a:solidFill>
                  <a:srgbClr val="000000"/>
                </a:solidFill>
                <a:effectLst/>
                <a:latin typeface="Arial" panose="020B0604020202020204" pitchFamily="34" charset="0"/>
                <a:ea typeface="Arial" panose="020B0604020202020204" pitchFamily="34" charset="0"/>
                <a:cs typeface="Arial" panose="020B0604020202020204" pitchFamily="34" charset="0"/>
              </a:rPr>
              <a:t>Marius Saiz – Deputy Consulting Manager</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Symbol" panose="05050102010706020507" pitchFamily="18" charset="2"/>
              <a:buChar char=""/>
            </a:pPr>
            <a:r>
              <a:rPr lang="en-GB" sz="1400" dirty="0">
                <a:solidFill>
                  <a:srgbClr val="000000"/>
                </a:solidFill>
                <a:effectLst/>
                <a:latin typeface="Arial" panose="020B0604020202020204" pitchFamily="34" charset="0"/>
                <a:ea typeface="Arial" panose="020B0604020202020204" pitchFamily="34" charset="0"/>
                <a:cs typeface="Arial" panose="020B0604020202020204" pitchFamily="34" charset="0"/>
              </a:rPr>
              <a:t>Primer consulting adviser in eco-friendly renovation and improvement</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Symbol" panose="05050102010706020507" pitchFamily="18" charset="2"/>
              <a:buChar char=""/>
            </a:pPr>
            <a:r>
              <a:rPr lang="en-GB" sz="1400" dirty="0">
                <a:solidFill>
                  <a:srgbClr val="000000"/>
                </a:solidFill>
                <a:effectLst/>
                <a:latin typeface="Arial" panose="020B0604020202020204" pitchFamily="34" charset="0"/>
                <a:ea typeface="Arial" panose="020B0604020202020204" pitchFamily="34" charset="0"/>
                <a:cs typeface="Arial" panose="020B0604020202020204" pitchFamily="34" charset="0"/>
              </a:rPr>
              <a:t>12year experience in construction </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Font typeface="Symbol" panose="05050102010706020507" pitchFamily="18" charset="2"/>
              <a:buChar char=""/>
            </a:pPr>
            <a:r>
              <a:rPr lang="en-GB" sz="1400" dirty="0">
                <a:solidFill>
                  <a:srgbClr val="000000"/>
                </a:solidFill>
                <a:effectLst/>
                <a:latin typeface="Arial" panose="020B0604020202020204" pitchFamily="34" charset="0"/>
                <a:ea typeface="Arial" panose="020B0604020202020204" pitchFamily="34" charset="0"/>
                <a:cs typeface="Arial" panose="020B0604020202020204" pitchFamily="34" charset="0"/>
              </a:rPr>
              <a:t>A good engineer and accountant </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228600" algn="just">
              <a:lnSpc>
                <a:spcPct val="107000"/>
              </a:lnSpc>
              <a:spcAft>
                <a:spcPts val="800"/>
              </a:spcAft>
            </a:pPr>
            <a:r>
              <a:rPr lang="en-GB" sz="1400" dirty="0">
                <a:solidFill>
                  <a:srgbClr val="000000"/>
                </a:solidFill>
                <a:effectLst/>
                <a:latin typeface="Arial" panose="020B0604020202020204" pitchFamily="34" charset="0"/>
                <a:ea typeface="Arial" panose="020B0604020202020204" pitchFamily="34" charset="0"/>
                <a:cs typeface="Arial" panose="020B0604020202020204" pitchFamily="34" charset="0"/>
              </a:rPr>
              <a:t>Syed Ahmed – Consulting Assistant &amp; Risk Assessment Officer</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Symbol" panose="05050102010706020507" pitchFamily="18" charset="2"/>
              <a:buChar char=""/>
            </a:pPr>
            <a:r>
              <a:rPr lang="en-GB" sz="1400" dirty="0">
                <a:solidFill>
                  <a:srgbClr val="000000"/>
                </a:solidFill>
                <a:effectLst/>
                <a:latin typeface="Arial" panose="020B0604020202020204" pitchFamily="34" charset="0"/>
                <a:ea typeface="Arial" panose="020B0604020202020204" pitchFamily="34" charset="0"/>
                <a:cs typeface="Arial" panose="020B0604020202020204" pitchFamily="34" charset="0"/>
              </a:rPr>
              <a:t>An experienced consultant in risk assessment and probability of occurrence </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Font typeface="Symbol" panose="05050102010706020507" pitchFamily="18" charset="2"/>
              <a:buChar char=""/>
            </a:pPr>
            <a:r>
              <a:rPr lang="en-GB" sz="1400" dirty="0">
                <a:solidFill>
                  <a:srgbClr val="000000"/>
                </a:solidFill>
                <a:effectLst/>
                <a:latin typeface="Arial" panose="020B0604020202020204" pitchFamily="34" charset="0"/>
                <a:ea typeface="Arial" panose="020B0604020202020204" pitchFamily="34" charset="0"/>
                <a:cs typeface="Arial" panose="020B0604020202020204" pitchFamily="34" charset="0"/>
              </a:rPr>
              <a:t>With a vast experience in consulting in real estate more than 20year</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228600" algn="just">
              <a:lnSpc>
                <a:spcPct val="107000"/>
              </a:lnSpc>
              <a:spcAft>
                <a:spcPts val="800"/>
              </a:spcAft>
            </a:pPr>
            <a:r>
              <a:rPr lang="en-GB" sz="1400" dirty="0">
                <a:solidFill>
                  <a:srgbClr val="000000"/>
                </a:solidFill>
                <a:effectLst/>
                <a:latin typeface="Arial" panose="020B0604020202020204" pitchFamily="34" charset="0"/>
                <a:ea typeface="Arial" panose="020B0604020202020204" pitchFamily="34" charset="0"/>
                <a:cs typeface="Arial" panose="020B0604020202020204" pitchFamily="34" charset="0"/>
              </a:rPr>
              <a:t>Syed Rahman – Consulting Assistant</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Symbol" panose="05050102010706020507" pitchFamily="18" charset="2"/>
              <a:buChar char=""/>
            </a:pPr>
            <a:r>
              <a:rPr lang="en-GB" sz="1400" dirty="0">
                <a:solidFill>
                  <a:srgbClr val="000000"/>
                </a:solidFill>
                <a:effectLst/>
                <a:latin typeface="Arial" panose="020B0604020202020204" pitchFamily="34" charset="0"/>
                <a:ea typeface="Arial" panose="020B0604020202020204" pitchFamily="34" charset="0"/>
                <a:cs typeface="Arial" panose="020B0604020202020204" pitchFamily="34" charset="0"/>
              </a:rPr>
              <a:t>A good consulting assistant with focus on produces and services</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Symbol" panose="05050102010706020507" pitchFamily="18" charset="2"/>
              <a:buChar char=""/>
            </a:pPr>
            <a:r>
              <a:rPr lang="en-GB" sz="1400" dirty="0">
                <a:solidFill>
                  <a:srgbClr val="000000"/>
                </a:solidFill>
                <a:effectLst/>
                <a:latin typeface="Arial" panose="020B0604020202020204" pitchFamily="34" charset="0"/>
                <a:ea typeface="Arial" panose="020B0604020202020204" pitchFamily="34" charset="0"/>
                <a:cs typeface="Arial" panose="020B0604020202020204" pitchFamily="34" charset="0"/>
              </a:rPr>
              <a:t>In charge of finding new products and services that we can offer for our customers</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Font typeface="Symbol" panose="05050102010706020507" pitchFamily="18" charset="2"/>
              <a:buChar char=""/>
            </a:pPr>
            <a:r>
              <a:rPr lang="en-GB" sz="1400" dirty="0">
                <a:solidFill>
                  <a:srgbClr val="000000"/>
                </a:solidFill>
                <a:effectLst/>
                <a:latin typeface="Arial" panose="020B0604020202020204" pitchFamily="34" charset="0"/>
                <a:ea typeface="Arial" panose="020B0604020202020204" pitchFamily="34" charset="0"/>
                <a:cs typeface="Arial" panose="020B0604020202020204" pitchFamily="34" charset="0"/>
              </a:rPr>
              <a:t>With a large experience in real estate sector</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400" dirty="0">
                <a:solidFill>
                  <a:srgbClr val="2E74B5"/>
                </a:solidFill>
                <a:effectLst/>
                <a:latin typeface="Arial" panose="020B0604020202020204" pitchFamily="34" charset="0"/>
                <a:ea typeface="Arial" panose="020B060402020202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398720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8131A-1220-43ED-A71C-9C10E59BF216}"/>
              </a:ext>
            </a:extLst>
          </p:cNvPr>
          <p:cNvSpPr>
            <a:spLocks noGrp="1"/>
          </p:cNvSpPr>
          <p:nvPr>
            <p:ph type="ctrTitle"/>
          </p:nvPr>
        </p:nvSpPr>
        <p:spPr>
          <a:xfrm>
            <a:off x="684212" y="351692"/>
            <a:ext cx="8001000" cy="703385"/>
          </a:xfrm>
        </p:spPr>
        <p:txBody>
          <a:bodyPr>
            <a:normAutofit fontScale="90000"/>
          </a:bodyPr>
          <a:lstStyle/>
          <a:p>
            <a:r>
              <a:rPr lang="en-GB" dirty="0"/>
              <a:t>SWOT ANALYSIS</a:t>
            </a:r>
          </a:p>
        </p:txBody>
      </p:sp>
      <p:sp>
        <p:nvSpPr>
          <p:cNvPr id="3" name="Subtitle 2">
            <a:extLst>
              <a:ext uri="{FF2B5EF4-FFF2-40B4-BE49-F238E27FC236}">
                <a16:creationId xmlns:a16="http://schemas.microsoft.com/office/drawing/2014/main" id="{71159C64-16C5-4053-B4FF-6DCB2BA1D28D}"/>
              </a:ext>
            </a:extLst>
          </p:cNvPr>
          <p:cNvSpPr>
            <a:spLocks noGrp="1"/>
          </p:cNvSpPr>
          <p:nvPr>
            <p:ph type="subTitle" idx="1"/>
          </p:nvPr>
        </p:nvSpPr>
        <p:spPr>
          <a:xfrm>
            <a:off x="684211" y="1209822"/>
            <a:ext cx="10429265" cy="5106572"/>
          </a:xfrm>
        </p:spPr>
        <p:txBody>
          <a:bodyPr>
            <a:normAutofit fontScale="85000" lnSpcReduction="20000"/>
          </a:bodyPr>
          <a:lstStyle/>
          <a:p>
            <a:pPr algn="l"/>
            <a:r>
              <a:rPr lang="en-GB" dirty="0"/>
              <a:t>Strengths: </a:t>
            </a:r>
          </a:p>
          <a:p>
            <a:pPr marL="342900" indent="-342900" algn="l">
              <a:buFont typeface="Arial" panose="020B0604020202020204" pitchFamily="34" charset="0"/>
              <a:buChar char="•"/>
            </a:pPr>
            <a:r>
              <a:rPr lang="en-GB" dirty="0"/>
              <a:t>Prime location</a:t>
            </a:r>
          </a:p>
          <a:p>
            <a:pPr marL="342900" indent="-342900" algn="l">
              <a:buFont typeface="Arial" panose="020B0604020202020204" pitchFamily="34" charset="0"/>
              <a:buChar char="•"/>
            </a:pPr>
            <a:r>
              <a:rPr lang="en-GB" dirty="0"/>
              <a:t>Experienced staff in consulting, renovation and constructions</a:t>
            </a:r>
          </a:p>
          <a:p>
            <a:pPr marL="342900" indent="-342900" algn="l">
              <a:buFont typeface="Arial" panose="020B0604020202020204" pitchFamily="34" charset="0"/>
              <a:buChar char="•"/>
            </a:pPr>
            <a:r>
              <a:rPr lang="en-GB" dirty="0"/>
              <a:t>A focused and well-trained team being motivated to make every project a real success and to provide excellent customer service</a:t>
            </a:r>
          </a:p>
          <a:p>
            <a:pPr algn="l"/>
            <a:r>
              <a:rPr lang="en-GB" dirty="0"/>
              <a:t>Weaknesses</a:t>
            </a:r>
          </a:p>
          <a:p>
            <a:pPr marL="342900" indent="-342900" algn="l">
              <a:buFont typeface="Arial" panose="020B0604020202020204" pitchFamily="34" charset="0"/>
              <a:buChar char="•"/>
            </a:pPr>
            <a:r>
              <a:rPr lang="en-GB" dirty="0"/>
              <a:t>Time limited contracts</a:t>
            </a:r>
          </a:p>
          <a:p>
            <a:pPr algn="l"/>
            <a:r>
              <a:rPr lang="en-GB" dirty="0"/>
              <a:t>Opportunities :</a:t>
            </a:r>
          </a:p>
          <a:p>
            <a:pPr marL="342900" indent="-342900" algn="l">
              <a:buFont typeface="Arial" panose="020B0604020202020204" pitchFamily="34" charset="0"/>
              <a:buChar char="•"/>
            </a:pPr>
            <a:r>
              <a:rPr lang="en-GB" dirty="0"/>
              <a:t>Many old buildings and houses which needs improvements</a:t>
            </a:r>
          </a:p>
          <a:p>
            <a:pPr marL="342900" indent="-342900" algn="l">
              <a:buFont typeface="Arial" panose="020B0604020202020204" pitchFamily="34" charset="0"/>
              <a:buChar char="•"/>
            </a:pPr>
            <a:r>
              <a:rPr lang="en-GB" dirty="0"/>
              <a:t>More people oriented to have ECO houses full field with technology</a:t>
            </a:r>
          </a:p>
          <a:p>
            <a:pPr algn="l"/>
            <a:r>
              <a:rPr lang="en-GB" dirty="0"/>
              <a:t>Threats :</a:t>
            </a:r>
          </a:p>
          <a:p>
            <a:pPr marL="342900" indent="-342900" algn="l">
              <a:buFont typeface="Arial" panose="020B0604020202020204" pitchFamily="34" charset="0"/>
              <a:buChar char="•"/>
            </a:pPr>
            <a:r>
              <a:rPr lang="en-GB" dirty="0"/>
              <a:t>Government mandates (delays with approvals and documentation)</a:t>
            </a:r>
          </a:p>
          <a:p>
            <a:pPr marL="342900" indent="-342900" algn="l">
              <a:buFont typeface="Arial" panose="020B0604020202020204" pitchFamily="34" charset="0"/>
              <a:buChar char="•"/>
            </a:pPr>
            <a:r>
              <a:rPr lang="en-GB" dirty="0"/>
              <a:t>Rising operating costs</a:t>
            </a:r>
          </a:p>
          <a:p>
            <a:pPr marL="342900" indent="-342900" algn="l">
              <a:buFont typeface="Arial" panose="020B0604020202020204" pitchFamily="34" charset="0"/>
              <a:buChar char="•"/>
            </a:pPr>
            <a:r>
              <a:rPr lang="en-GB" dirty="0"/>
              <a:t>Building/maintaining sales volume</a:t>
            </a:r>
          </a:p>
          <a:p>
            <a:pPr marL="342900" indent="-342900" algn="l">
              <a:buFont typeface="Arial" panose="020B0604020202020204" pitchFamily="34" charset="0"/>
              <a:buChar char="•"/>
            </a:pPr>
            <a:r>
              <a:rPr lang="en-GB" dirty="0"/>
              <a:t>Corruption </a:t>
            </a:r>
          </a:p>
          <a:p>
            <a:endParaRPr lang="en-GB" dirty="0"/>
          </a:p>
        </p:txBody>
      </p:sp>
    </p:spTree>
    <p:extLst>
      <p:ext uri="{BB962C8B-B14F-4D97-AF65-F5344CB8AC3E}">
        <p14:creationId xmlns:p14="http://schemas.microsoft.com/office/powerpoint/2010/main" val="810529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BFA1B-9D4B-46F9-814F-69F0A18FD226}"/>
              </a:ext>
            </a:extLst>
          </p:cNvPr>
          <p:cNvSpPr>
            <a:spLocks noGrp="1"/>
          </p:cNvSpPr>
          <p:nvPr>
            <p:ph type="ctrTitle"/>
          </p:nvPr>
        </p:nvSpPr>
        <p:spPr>
          <a:xfrm>
            <a:off x="684212" y="685800"/>
            <a:ext cx="8001000" cy="242668"/>
          </a:xfrm>
        </p:spPr>
        <p:txBody>
          <a:bodyPr>
            <a:normAutofit fontScale="90000"/>
          </a:bodyPr>
          <a:lstStyle/>
          <a:p>
            <a:r>
              <a:rPr lang="en-GB" sz="2400" dirty="0">
                <a:latin typeface="Arial" panose="020B0604020202020204" pitchFamily="34" charset="0"/>
                <a:cs typeface="Arial" panose="020B0604020202020204" pitchFamily="34" charset="0"/>
              </a:rPr>
              <a:t>Financial data</a:t>
            </a:r>
          </a:p>
        </p:txBody>
      </p:sp>
      <p:sp>
        <p:nvSpPr>
          <p:cNvPr id="3" name="Subtitle 2">
            <a:extLst>
              <a:ext uri="{FF2B5EF4-FFF2-40B4-BE49-F238E27FC236}">
                <a16:creationId xmlns:a16="http://schemas.microsoft.com/office/drawing/2014/main" id="{027BA7B7-7B20-48F0-A8D6-3AAE65483C4F}"/>
              </a:ext>
            </a:extLst>
          </p:cNvPr>
          <p:cNvSpPr>
            <a:spLocks noGrp="1"/>
          </p:cNvSpPr>
          <p:nvPr>
            <p:ph type="subTitle" idx="1"/>
          </p:nvPr>
        </p:nvSpPr>
        <p:spPr>
          <a:xfrm>
            <a:off x="3854548" y="978840"/>
            <a:ext cx="6682153" cy="3635364"/>
          </a:xfrm>
        </p:spPr>
        <p:txBody>
          <a:bodyPr/>
          <a:lstStyle/>
          <a:p>
            <a:pPr marL="457200" indent="-457200">
              <a:buAutoNum type="alphaLcPeriod"/>
            </a:pPr>
            <a:r>
              <a:rPr lang="en-GB" dirty="0"/>
              <a:t>Projected Financial Statements</a:t>
            </a:r>
          </a:p>
          <a:p>
            <a:endParaRPr lang="en-GB" dirty="0"/>
          </a:p>
        </p:txBody>
      </p:sp>
      <p:graphicFrame>
        <p:nvGraphicFramePr>
          <p:cNvPr id="6" name="Table 5">
            <a:extLst>
              <a:ext uri="{FF2B5EF4-FFF2-40B4-BE49-F238E27FC236}">
                <a16:creationId xmlns:a16="http://schemas.microsoft.com/office/drawing/2014/main" id="{683CB01D-E080-4604-AD59-45BE32A3F163}"/>
              </a:ext>
            </a:extLst>
          </p:cNvPr>
          <p:cNvGraphicFramePr>
            <a:graphicFrameLocks noGrp="1"/>
          </p:cNvGraphicFramePr>
          <p:nvPr>
            <p:extLst>
              <p:ext uri="{D42A27DB-BD31-4B8C-83A1-F6EECF244321}">
                <p14:modId xmlns:p14="http://schemas.microsoft.com/office/powerpoint/2010/main" val="1449029490"/>
              </p:ext>
            </p:extLst>
          </p:nvPr>
        </p:nvGraphicFramePr>
        <p:xfrm>
          <a:off x="1009650" y="2588455"/>
          <a:ext cx="7883525" cy="892165"/>
        </p:xfrm>
        <a:graphic>
          <a:graphicData uri="http://schemas.openxmlformats.org/drawingml/2006/table">
            <a:tbl>
              <a:tblPr firstRow="1" firstCol="1" bandRow="1"/>
              <a:tblGrid>
                <a:gridCol w="3827780">
                  <a:extLst>
                    <a:ext uri="{9D8B030D-6E8A-4147-A177-3AD203B41FA5}">
                      <a16:colId xmlns:a16="http://schemas.microsoft.com/office/drawing/2014/main" val="1634092196"/>
                    </a:ext>
                  </a:extLst>
                </a:gridCol>
                <a:gridCol w="1351915">
                  <a:extLst>
                    <a:ext uri="{9D8B030D-6E8A-4147-A177-3AD203B41FA5}">
                      <a16:colId xmlns:a16="http://schemas.microsoft.com/office/drawing/2014/main" val="3477832772"/>
                    </a:ext>
                  </a:extLst>
                </a:gridCol>
                <a:gridCol w="1351915">
                  <a:extLst>
                    <a:ext uri="{9D8B030D-6E8A-4147-A177-3AD203B41FA5}">
                      <a16:colId xmlns:a16="http://schemas.microsoft.com/office/drawing/2014/main" val="790064645"/>
                    </a:ext>
                  </a:extLst>
                </a:gridCol>
                <a:gridCol w="1351915">
                  <a:extLst>
                    <a:ext uri="{9D8B030D-6E8A-4147-A177-3AD203B41FA5}">
                      <a16:colId xmlns:a16="http://schemas.microsoft.com/office/drawing/2014/main" val="4090216522"/>
                    </a:ext>
                  </a:extLst>
                </a:gridCol>
              </a:tblGrid>
              <a:tr h="221815">
                <a:tc>
                  <a:txBody>
                    <a:bodyPr/>
                    <a:lstStyle/>
                    <a:p>
                      <a:pPr algn="l">
                        <a:lnSpc>
                          <a:spcPct val="107000"/>
                        </a:lnSpc>
                        <a:spcAft>
                          <a:spcPts val="0"/>
                        </a:spcAft>
                      </a:pPr>
                      <a:r>
                        <a:rPr lang="en-GB" sz="1000" b="1" dirty="0">
                          <a:solidFill>
                            <a:schemeClr val="bg1"/>
                          </a:solidFill>
                          <a:effectLst/>
                          <a:latin typeface="Arial" panose="020B0604020202020204" pitchFamily="34" charset="0"/>
                          <a:ea typeface="Arial" panose="020B0604020202020204" pitchFamily="34" charset="0"/>
                          <a:cs typeface="Times New Roman" panose="02020603050405020304" pitchFamily="18" charset="0"/>
                        </a:rPr>
                        <a:t>CURRENT LIABILITIES</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7625" marB="0">
                    <a:lnL w="12700" cap="flat" cmpd="sng" algn="ctr">
                      <a:solidFill>
                        <a:srgbClr val="E3E3E3"/>
                      </a:solidFill>
                      <a:prstDash val="solid"/>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E3E3E3"/>
                      </a:solidFill>
                      <a:prstDash val="solid"/>
                      <a:round/>
                      <a:headEnd type="none" w="med" len="med"/>
                      <a:tailEnd type="none" w="med" len="med"/>
                    </a:lnT>
                    <a:lnB w="12700" cap="flat" cmpd="sng" algn="ctr">
                      <a:solidFill>
                        <a:srgbClr val="357CA2"/>
                      </a:solidFill>
                      <a:prstDash val="solid"/>
                      <a:round/>
                      <a:headEnd type="none" w="med" len="med"/>
                      <a:tailEnd type="none" w="med" len="med"/>
                    </a:lnB>
                    <a:solidFill>
                      <a:srgbClr val="357CA2"/>
                    </a:solidFill>
                  </a:tcPr>
                </a:tc>
                <a:tc>
                  <a:txBody>
                    <a:bodyPr/>
                    <a:lstStyle/>
                    <a:p>
                      <a:pPr marL="4445" algn="ctr">
                        <a:lnSpc>
                          <a:spcPct val="107000"/>
                        </a:lnSpc>
                        <a:spcAft>
                          <a:spcPts val="0"/>
                        </a:spcAft>
                      </a:pPr>
                      <a:r>
                        <a:rPr lang="en-GB" sz="1000" b="1">
                          <a:solidFill>
                            <a:schemeClr val="bg1"/>
                          </a:solidFill>
                          <a:effectLst/>
                          <a:latin typeface="Arial" panose="020B0604020202020204" pitchFamily="34" charset="0"/>
                          <a:ea typeface="Arial" panose="020B0604020202020204" pitchFamily="34" charset="0"/>
                          <a:cs typeface="Times New Roman" panose="02020603050405020304" pitchFamily="18" charset="0"/>
                        </a:rPr>
                        <a:t>P/M</a:t>
                      </a:r>
                      <a:endParaRPr lang="en-GB" sz="11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7625" marB="0">
                    <a:lnL w="12700" cap="flat" cmpd="sng" algn="ctr">
                      <a:solidFill>
                        <a:srgbClr val="ADADAD"/>
                      </a:solidFill>
                      <a:prstDash val="dash"/>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E3E3E3"/>
                      </a:solidFill>
                      <a:prstDash val="solid"/>
                      <a:round/>
                      <a:headEnd type="none" w="med" len="med"/>
                      <a:tailEnd type="none" w="med" len="med"/>
                    </a:lnT>
                    <a:lnB w="12700" cap="flat" cmpd="sng" algn="ctr">
                      <a:solidFill>
                        <a:srgbClr val="357CA2"/>
                      </a:solidFill>
                      <a:prstDash val="solid"/>
                      <a:round/>
                      <a:headEnd type="none" w="med" len="med"/>
                      <a:tailEnd type="none" w="med" len="med"/>
                    </a:lnB>
                    <a:solidFill>
                      <a:srgbClr val="357CA2"/>
                    </a:solidFill>
                  </a:tcPr>
                </a:tc>
                <a:tc>
                  <a:txBody>
                    <a:bodyPr/>
                    <a:lstStyle/>
                    <a:p>
                      <a:pPr marL="4445" algn="ctr">
                        <a:lnSpc>
                          <a:spcPct val="107000"/>
                        </a:lnSpc>
                        <a:spcAft>
                          <a:spcPts val="0"/>
                        </a:spcAft>
                      </a:pPr>
                      <a:r>
                        <a:rPr lang="en-GB" sz="1000" b="1">
                          <a:solidFill>
                            <a:schemeClr val="bg1"/>
                          </a:solidFill>
                          <a:effectLst/>
                          <a:latin typeface="Arial" panose="020B0604020202020204" pitchFamily="34" charset="0"/>
                          <a:ea typeface="Arial" panose="020B0604020202020204" pitchFamily="34" charset="0"/>
                          <a:cs typeface="Times New Roman" panose="02020603050405020304" pitchFamily="18" charset="0"/>
                        </a:rPr>
                        <a:t>6/M</a:t>
                      </a:r>
                      <a:endParaRPr lang="en-GB" sz="11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7625" marB="0">
                    <a:lnL w="12700" cap="flat" cmpd="sng" algn="ctr">
                      <a:solidFill>
                        <a:srgbClr val="ADADAD"/>
                      </a:solidFill>
                      <a:prstDash val="dash"/>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E3E3E3"/>
                      </a:solidFill>
                      <a:prstDash val="solid"/>
                      <a:round/>
                      <a:headEnd type="none" w="med" len="med"/>
                      <a:tailEnd type="none" w="med" len="med"/>
                    </a:lnT>
                    <a:lnB w="12700" cap="flat" cmpd="sng" algn="ctr">
                      <a:solidFill>
                        <a:srgbClr val="357CA2"/>
                      </a:solidFill>
                      <a:prstDash val="solid"/>
                      <a:round/>
                      <a:headEnd type="none" w="med" len="med"/>
                      <a:tailEnd type="none" w="med" len="med"/>
                    </a:lnB>
                    <a:solidFill>
                      <a:srgbClr val="357CA2"/>
                    </a:solidFill>
                  </a:tcPr>
                </a:tc>
                <a:tc>
                  <a:txBody>
                    <a:bodyPr/>
                    <a:lstStyle/>
                    <a:p>
                      <a:pPr marL="1905" algn="ctr">
                        <a:lnSpc>
                          <a:spcPct val="107000"/>
                        </a:lnSpc>
                        <a:spcAft>
                          <a:spcPts val="0"/>
                        </a:spcAft>
                      </a:pPr>
                      <a:r>
                        <a:rPr lang="en-GB" sz="1000" b="1">
                          <a:solidFill>
                            <a:schemeClr val="bg1"/>
                          </a:solidFill>
                          <a:effectLst/>
                          <a:latin typeface="Arial" panose="020B0604020202020204" pitchFamily="34" charset="0"/>
                          <a:ea typeface="Arial" panose="020B0604020202020204" pitchFamily="34" charset="0"/>
                          <a:cs typeface="Times New Roman" panose="02020603050405020304" pitchFamily="18" charset="0"/>
                        </a:rPr>
                        <a:t>P/Y</a:t>
                      </a:r>
                      <a:endParaRPr lang="en-GB" sz="11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7625" marB="0">
                    <a:lnL w="12700" cap="flat" cmpd="sng" algn="ctr">
                      <a:solidFill>
                        <a:srgbClr val="ADADAD"/>
                      </a:solidFill>
                      <a:prstDash val="dash"/>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E3E3E3"/>
                      </a:solidFill>
                      <a:prstDash val="solid"/>
                      <a:round/>
                      <a:headEnd type="none" w="med" len="med"/>
                      <a:tailEnd type="none" w="med" len="med"/>
                    </a:lnT>
                    <a:lnB w="12700" cap="flat" cmpd="sng" algn="ctr">
                      <a:solidFill>
                        <a:srgbClr val="357CA2"/>
                      </a:solidFill>
                      <a:prstDash val="solid"/>
                      <a:round/>
                      <a:headEnd type="none" w="med" len="med"/>
                      <a:tailEnd type="none" w="med" len="med"/>
                    </a:lnB>
                    <a:solidFill>
                      <a:srgbClr val="357CA2"/>
                    </a:solidFill>
                  </a:tcPr>
                </a:tc>
                <a:extLst>
                  <a:ext uri="{0D108BD9-81ED-4DB2-BD59-A6C34878D82A}">
                    <a16:rowId xmlns:a16="http://schemas.microsoft.com/office/drawing/2014/main" val="443940904"/>
                  </a:ext>
                </a:extLst>
              </a:tr>
              <a:tr h="224540">
                <a:tc>
                  <a:txBody>
                    <a:bodyPr/>
                    <a:lstStyle/>
                    <a:p>
                      <a:pPr algn="l">
                        <a:lnSpc>
                          <a:spcPct val="107000"/>
                        </a:lnSpc>
                        <a:spcAft>
                          <a:spcPts val="0"/>
                        </a:spcAft>
                      </a:pPr>
                      <a:r>
                        <a:rPr lang="en-GB" sz="1000" b="1">
                          <a:solidFill>
                            <a:schemeClr val="bg1"/>
                          </a:solidFill>
                          <a:effectLst/>
                          <a:latin typeface="Arial" panose="020B0604020202020204" pitchFamily="34" charset="0"/>
                          <a:ea typeface="Arial" panose="020B0604020202020204" pitchFamily="34" charset="0"/>
                          <a:cs typeface="Times New Roman" panose="02020603050405020304" pitchFamily="18" charset="0"/>
                        </a:rPr>
                        <a:t>Salary Payrolls Taxes at 20%</a:t>
                      </a:r>
                      <a:endParaRPr lang="en-GB" sz="11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7625" marB="0">
                    <a:lnL w="12700" cap="flat" cmpd="sng" algn="ctr">
                      <a:solidFill>
                        <a:srgbClr val="E3E3E3"/>
                      </a:solidFill>
                      <a:prstDash val="solid"/>
                      <a:round/>
                      <a:headEnd type="none" w="med" len="med"/>
                      <a:tailEnd type="none" w="med" len="med"/>
                    </a:lnL>
                    <a:lnR w="12700" cap="flat" cmpd="sng" algn="ctr">
                      <a:solidFill>
                        <a:srgbClr val="357CA2"/>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marR="3175" algn="r">
                        <a:lnSpc>
                          <a:spcPct val="107000"/>
                        </a:lnSpc>
                        <a:spcAft>
                          <a:spcPts val="0"/>
                        </a:spcAft>
                      </a:pPr>
                      <a:r>
                        <a:rPr lang="en-GB" sz="1000" dirty="0">
                          <a:solidFill>
                            <a:schemeClr val="bg1"/>
                          </a:solidFill>
                          <a:effectLst/>
                          <a:latin typeface="Arial" panose="020B0604020202020204" pitchFamily="34" charset="0"/>
                          <a:ea typeface="Arial" panose="020B0604020202020204" pitchFamily="34" charset="0"/>
                          <a:cs typeface="Times New Roman" panose="02020603050405020304" pitchFamily="18" charset="0"/>
                        </a:rPr>
                        <a:t>£9,500</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7625" marB="0">
                    <a:lnL w="12700" cap="flat" cmpd="sng" algn="ctr">
                      <a:solidFill>
                        <a:srgbClr val="357CA2"/>
                      </a:solidFill>
                      <a:prstDash val="solid"/>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marR="3175" algn="r">
                        <a:lnSpc>
                          <a:spcPct val="107000"/>
                        </a:lnSpc>
                        <a:spcAft>
                          <a:spcPts val="0"/>
                        </a:spcAft>
                      </a:pPr>
                      <a:r>
                        <a:rPr lang="en-GB" sz="1000" dirty="0">
                          <a:solidFill>
                            <a:schemeClr val="bg1"/>
                          </a:solidFill>
                          <a:effectLst/>
                          <a:latin typeface="Arial" panose="020B0604020202020204" pitchFamily="34" charset="0"/>
                          <a:ea typeface="Arial" panose="020B0604020202020204" pitchFamily="34" charset="0"/>
                          <a:cs typeface="Times New Roman" panose="02020603050405020304" pitchFamily="18" charset="0"/>
                        </a:rPr>
                        <a:t>£42,015</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7625" marB="0">
                    <a:lnL w="12700" cap="flat" cmpd="sng" algn="ctr">
                      <a:solidFill>
                        <a:srgbClr val="ADADAD"/>
                      </a:solidFill>
                      <a:prstDash val="dash"/>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algn="r">
                        <a:lnSpc>
                          <a:spcPct val="107000"/>
                        </a:lnSpc>
                        <a:spcAft>
                          <a:spcPts val="0"/>
                        </a:spcAft>
                      </a:pPr>
                      <a:r>
                        <a:rPr lang="en-GB" sz="1000" dirty="0">
                          <a:solidFill>
                            <a:schemeClr val="bg1"/>
                          </a:solidFill>
                          <a:effectLst/>
                          <a:latin typeface="Arial" panose="020B0604020202020204" pitchFamily="34" charset="0"/>
                          <a:ea typeface="Arial" panose="020B0604020202020204" pitchFamily="34" charset="0"/>
                          <a:cs typeface="Times New Roman" panose="02020603050405020304" pitchFamily="18" charset="0"/>
                        </a:rPr>
                        <a:t>£84,030</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7625" marB="0">
                    <a:lnL w="12700" cap="flat" cmpd="sng" algn="ctr">
                      <a:solidFill>
                        <a:srgbClr val="ADADAD"/>
                      </a:solidFill>
                      <a:prstDash val="dash"/>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ADADAD"/>
                      </a:solidFill>
                      <a:prstDash val="dash"/>
                      <a:round/>
                      <a:headEnd type="none" w="med" len="med"/>
                      <a:tailEnd type="none" w="med" len="med"/>
                    </a:lnB>
                  </a:tcPr>
                </a:tc>
                <a:extLst>
                  <a:ext uri="{0D108BD9-81ED-4DB2-BD59-A6C34878D82A}">
                    <a16:rowId xmlns:a16="http://schemas.microsoft.com/office/drawing/2014/main" val="302039467"/>
                  </a:ext>
                </a:extLst>
              </a:tr>
              <a:tr h="222905">
                <a:tc>
                  <a:txBody>
                    <a:bodyPr/>
                    <a:lstStyle/>
                    <a:p>
                      <a:pPr algn="l">
                        <a:lnSpc>
                          <a:spcPct val="107000"/>
                        </a:lnSpc>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Rent </a:t>
                      </a:r>
                      <a:endPar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7625" marB="0">
                    <a:lnL w="12700" cap="flat" cmpd="sng" algn="ctr">
                      <a:solidFill>
                        <a:srgbClr val="E3E3E3"/>
                      </a:solidFill>
                      <a:prstDash val="solid"/>
                      <a:round/>
                      <a:headEnd type="none" w="med" len="med"/>
                      <a:tailEnd type="none" w="med" len="med"/>
                    </a:lnL>
                    <a:lnR w="12700" cap="flat" cmpd="sng" algn="ctr">
                      <a:solidFill>
                        <a:srgbClr val="357CA2"/>
                      </a:solidFill>
                      <a:prstDash val="solid"/>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marR="3175" algn="r">
                        <a:lnSpc>
                          <a:spcPct val="107000"/>
                        </a:lnSpc>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£2,000</a:t>
                      </a:r>
                      <a:endPar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7625" marB="0">
                    <a:lnL w="12700" cap="flat" cmpd="sng" algn="ctr">
                      <a:solidFill>
                        <a:srgbClr val="357CA2"/>
                      </a:solidFill>
                      <a:prstDash val="solid"/>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marR="3175" algn="r">
                        <a:lnSpc>
                          <a:spcPct val="107000"/>
                        </a:lnSpc>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£12,000</a:t>
                      </a:r>
                      <a:endPar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7625" marB="0">
                    <a:lnL w="12700" cap="flat" cmpd="sng" algn="ctr">
                      <a:solidFill>
                        <a:srgbClr val="ADADAD"/>
                      </a:solidFill>
                      <a:prstDash val="dash"/>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algn="r">
                        <a:lnSpc>
                          <a:spcPct val="107000"/>
                        </a:lnSpc>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£24,000</a:t>
                      </a:r>
                      <a:endPar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7625" marB="0">
                    <a:lnL w="12700" cap="flat" cmpd="sng" algn="ctr">
                      <a:solidFill>
                        <a:srgbClr val="ADADAD"/>
                      </a:solidFill>
                      <a:prstDash val="dash"/>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extLst>
                  <a:ext uri="{0D108BD9-81ED-4DB2-BD59-A6C34878D82A}">
                    <a16:rowId xmlns:a16="http://schemas.microsoft.com/office/drawing/2014/main" val="213370605"/>
                  </a:ext>
                </a:extLst>
              </a:tr>
              <a:tr h="222905">
                <a:tc>
                  <a:txBody>
                    <a:bodyPr/>
                    <a:lstStyle/>
                    <a:p>
                      <a:pPr algn="l">
                        <a:lnSpc>
                          <a:spcPct val="107000"/>
                        </a:lnSpc>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Marketing and advertising supplies </a:t>
                      </a:r>
                      <a:endPar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7625" marB="0">
                    <a:lnL w="12700" cap="flat" cmpd="sng" algn="ctr">
                      <a:solidFill>
                        <a:srgbClr val="E3E3E3"/>
                      </a:solidFill>
                      <a:prstDash val="solid"/>
                      <a:round/>
                      <a:headEnd type="none" w="med" len="med"/>
                      <a:tailEnd type="none" w="med" len="med"/>
                    </a:lnL>
                    <a:lnR w="12700" cap="flat" cmpd="sng" algn="ctr">
                      <a:solidFill>
                        <a:srgbClr val="357CA2"/>
                      </a:solidFill>
                      <a:prstDash val="solid"/>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marR="3175" algn="r">
                        <a:lnSpc>
                          <a:spcPct val="107000"/>
                        </a:lnSpc>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£250</a:t>
                      </a:r>
                      <a:endPar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7625" marB="0">
                    <a:lnL w="12700" cap="flat" cmpd="sng" algn="ctr">
                      <a:solidFill>
                        <a:srgbClr val="357CA2"/>
                      </a:solidFill>
                      <a:prstDash val="solid"/>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marR="3175" algn="r">
                        <a:lnSpc>
                          <a:spcPct val="107000"/>
                        </a:lnSpc>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£1,500</a:t>
                      </a:r>
                      <a:endPar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7625" marB="0">
                    <a:lnL w="12700" cap="flat" cmpd="sng" algn="ctr">
                      <a:solidFill>
                        <a:srgbClr val="ADADAD"/>
                      </a:solidFill>
                      <a:prstDash val="dash"/>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algn="r">
                        <a:lnSpc>
                          <a:spcPct val="107000"/>
                        </a:lnSpc>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£3,250</a:t>
                      </a:r>
                      <a:endParaRPr lang="en-GB"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7625" marB="0">
                    <a:lnL w="12700" cap="flat" cmpd="sng" algn="ctr">
                      <a:solidFill>
                        <a:srgbClr val="ADADAD"/>
                      </a:solidFill>
                      <a:prstDash val="dash"/>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extLst>
                  <a:ext uri="{0D108BD9-81ED-4DB2-BD59-A6C34878D82A}">
                    <a16:rowId xmlns:a16="http://schemas.microsoft.com/office/drawing/2014/main" val="2684253798"/>
                  </a:ext>
                </a:extLst>
              </a:tr>
            </a:tbl>
          </a:graphicData>
        </a:graphic>
      </p:graphicFrame>
      <p:graphicFrame>
        <p:nvGraphicFramePr>
          <p:cNvPr id="8" name="Table 7">
            <a:extLst>
              <a:ext uri="{FF2B5EF4-FFF2-40B4-BE49-F238E27FC236}">
                <a16:creationId xmlns:a16="http://schemas.microsoft.com/office/drawing/2014/main" id="{FE5B5AA6-265B-4DBF-82B8-2C29D6002397}"/>
              </a:ext>
            </a:extLst>
          </p:cNvPr>
          <p:cNvGraphicFramePr>
            <a:graphicFrameLocks noGrp="1"/>
          </p:cNvGraphicFramePr>
          <p:nvPr>
            <p:extLst>
              <p:ext uri="{D42A27DB-BD31-4B8C-83A1-F6EECF244321}">
                <p14:modId xmlns:p14="http://schemas.microsoft.com/office/powerpoint/2010/main" val="2192650021"/>
              </p:ext>
            </p:extLst>
          </p:nvPr>
        </p:nvGraphicFramePr>
        <p:xfrm>
          <a:off x="1009650" y="3530991"/>
          <a:ext cx="7883525" cy="2763279"/>
        </p:xfrm>
        <a:graphic>
          <a:graphicData uri="http://schemas.openxmlformats.org/drawingml/2006/table">
            <a:tbl>
              <a:tblPr firstRow="1" firstCol="1" bandRow="1"/>
              <a:tblGrid>
                <a:gridCol w="3827780">
                  <a:extLst>
                    <a:ext uri="{9D8B030D-6E8A-4147-A177-3AD203B41FA5}">
                      <a16:colId xmlns:a16="http://schemas.microsoft.com/office/drawing/2014/main" val="2527350532"/>
                    </a:ext>
                  </a:extLst>
                </a:gridCol>
                <a:gridCol w="1338287">
                  <a:extLst>
                    <a:ext uri="{9D8B030D-6E8A-4147-A177-3AD203B41FA5}">
                      <a16:colId xmlns:a16="http://schemas.microsoft.com/office/drawing/2014/main" val="559171026"/>
                    </a:ext>
                  </a:extLst>
                </a:gridCol>
                <a:gridCol w="1336431">
                  <a:extLst>
                    <a:ext uri="{9D8B030D-6E8A-4147-A177-3AD203B41FA5}">
                      <a16:colId xmlns:a16="http://schemas.microsoft.com/office/drawing/2014/main" val="563099708"/>
                    </a:ext>
                  </a:extLst>
                </a:gridCol>
                <a:gridCol w="1381027">
                  <a:extLst>
                    <a:ext uri="{9D8B030D-6E8A-4147-A177-3AD203B41FA5}">
                      <a16:colId xmlns:a16="http://schemas.microsoft.com/office/drawing/2014/main" val="3319342953"/>
                    </a:ext>
                  </a:extLst>
                </a:gridCol>
              </a:tblGrid>
              <a:tr h="393145">
                <a:tc>
                  <a:txBody>
                    <a:bodyPr/>
                    <a:lstStyle/>
                    <a:p>
                      <a:pPr>
                        <a:lnSpc>
                          <a:spcPct val="107000"/>
                        </a:lnSpc>
                        <a:spcAft>
                          <a:spcPts val="0"/>
                        </a:spcAft>
                      </a:pPr>
                      <a:r>
                        <a:rPr lang="en-GB" sz="1000" b="1" dirty="0">
                          <a:solidFill>
                            <a:schemeClr val="bg1"/>
                          </a:solidFill>
                          <a:effectLst/>
                          <a:latin typeface="Arial" panose="020B0604020202020204" pitchFamily="34" charset="0"/>
                          <a:ea typeface="Arial" panose="020B0604020202020204" pitchFamily="34" charset="0"/>
                          <a:cs typeface="Times New Roman" panose="02020603050405020304" pitchFamily="18" charset="0"/>
                        </a:rPr>
                        <a:t>CURRENT LIABILITIES</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E3E3E3"/>
                      </a:solidFill>
                      <a:prstDash val="solid"/>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E3E3E3"/>
                      </a:solidFill>
                      <a:prstDash val="solid"/>
                      <a:round/>
                      <a:headEnd type="none" w="med" len="med"/>
                      <a:tailEnd type="none" w="med" len="med"/>
                    </a:lnT>
                    <a:lnB w="12700" cap="flat" cmpd="sng" algn="ctr">
                      <a:solidFill>
                        <a:srgbClr val="357CA2"/>
                      </a:solidFill>
                      <a:prstDash val="solid"/>
                      <a:round/>
                      <a:headEnd type="none" w="med" len="med"/>
                      <a:tailEnd type="none" w="med" len="med"/>
                    </a:lnB>
                    <a:solidFill>
                      <a:srgbClr val="357CA2"/>
                    </a:solidFill>
                  </a:tcPr>
                </a:tc>
                <a:tc>
                  <a:txBody>
                    <a:bodyPr/>
                    <a:lstStyle/>
                    <a:p>
                      <a:pPr marL="4445" algn="ctr">
                        <a:lnSpc>
                          <a:spcPct val="107000"/>
                        </a:lnSpc>
                        <a:spcAft>
                          <a:spcPts val="0"/>
                        </a:spcAft>
                      </a:pPr>
                      <a:r>
                        <a:rPr lang="en-GB" sz="1000" b="1" dirty="0">
                          <a:solidFill>
                            <a:schemeClr val="bg1"/>
                          </a:solidFill>
                          <a:effectLst/>
                          <a:latin typeface="Arial" panose="020B0604020202020204" pitchFamily="34" charset="0"/>
                          <a:ea typeface="Arial" panose="020B0604020202020204" pitchFamily="34" charset="0"/>
                          <a:cs typeface="Times New Roman" panose="02020603050405020304" pitchFamily="18" charset="0"/>
                        </a:rPr>
                        <a:t>P/M</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ADADAD"/>
                      </a:solidFill>
                      <a:prstDash val="dash"/>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E3E3E3"/>
                      </a:solidFill>
                      <a:prstDash val="solid"/>
                      <a:round/>
                      <a:headEnd type="none" w="med" len="med"/>
                      <a:tailEnd type="none" w="med" len="med"/>
                    </a:lnT>
                    <a:lnB w="12700" cap="flat" cmpd="sng" algn="ctr">
                      <a:solidFill>
                        <a:srgbClr val="357CA2"/>
                      </a:solidFill>
                      <a:prstDash val="solid"/>
                      <a:round/>
                      <a:headEnd type="none" w="med" len="med"/>
                      <a:tailEnd type="none" w="med" len="med"/>
                    </a:lnB>
                    <a:solidFill>
                      <a:srgbClr val="357CA2"/>
                    </a:solidFill>
                  </a:tcPr>
                </a:tc>
                <a:tc>
                  <a:txBody>
                    <a:bodyPr/>
                    <a:lstStyle/>
                    <a:p>
                      <a:pPr marL="4445" algn="ctr">
                        <a:lnSpc>
                          <a:spcPct val="107000"/>
                        </a:lnSpc>
                        <a:spcAft>
                          <a:spcPts val="0"/>
                        </a:spcAft>
                      </a:pPr>
                      <a:r>
                        <a:rPr lang="en-GB" sz="1000" b="1" dirty="0">
                          <a:solidFill>
                            <a:schemeClr val="bg1"/>
                          </a:solidFill>
                          <a:effectLst/>
                          <a:latin typeface="Arial" panose="020B0604020202020204" pitchFamily="34" charset="0"/>
                          <a:ea typeface="Arial" panose="020B0604020202020204" pitchFamily="34" charset="0"/>
                          <a:cs typeface="Times New Roman" panose="02020603050405020304" pitchFamily="18" charset="0"/>
                        </a:rPr>
                        <a:t>6/M</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ADADAD"/>
                      </a:solidFill>
                      <a:prstDash val="dash"/>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E3E3E3"/>
                      </a:solidFill>
                      <a:prstDash val="solid"/>
                      <a:round/>
                      <a:headEnd type="none" w="med" len="med"/>
                      <a:tailEnd type="none" w="med" len="med"/>
                    </a:lnT>
                    <a:lnB w="12700" cap="flat" cmpd="sng" algn="ctr">
                      <a:solidFill>
                        <a:srgbClr val="357CA2"/>
                      </a:solidFill>
                      <a:prstDash val="solid"/>
                      <a:round/>
                      <a:headEnd type="none" w="med" len="med"/>
                      <a:tailEnd type="none" w="med" len="med"/>
                    </a:lnB>
                    <a:solidFill>
                      <a:srgbClr val="357CA2"/>
                    </a:solidFill>
                  </a:tcPr>
                </a:tc>
                <a:tc>
                  <a:txBody>
                    <a:bodyPr/>
                    <a:lstStyle/>
                    <a:p>
                      <a:pPr marL="1905" algn="ctr">
                        <a:lnSpc>
                          <a:spcPct val="107000"/>
                        </a:lnSpc>
                        <a:spcAft>
                          <a:spcPts val="0"/>
                        </a:spcAft>
                      </a:pPr>
                      <a:r>
                        <a:rPr lang="en-GB" sz="1000" b="1" dirty="0">
                          <a:solidFill>
                            <a:schemeClr val="bg1"/>
                          </a:solidFill>
                          <a:effectLst/>
                          <a:latin typeface="Arial" panose="020B0604020202020204" pitchFamily="34" charset="0"/>
                          <a:ea typeface="Arial" panose="020B0604020202020204" pitchFamily="34" charset="0"/>
                          <a:cs typeface="Times New Roman" panose="02020603050405020304" pitchFamily="18" charset="0"/>
                        </a:rPr>
                        <a:t>P/Y</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ADADAD"/>
                      </a:solidFill>
                      <a:prstDash val="dash"/>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E3E3E3"/>
                      </a:solidFill>
                      <a:prstDash val="solid"/>
                      <a:round/>
                      <a:headEnd type="none" w="med" len="med"/>
                      <a:tailEnd type="none" w="med" len="med"/>
                    </a:lnT>
                    <a:lnB w="12700" cap="flat" cmpd="sng" algn="ctr">
                      <a:solidFill>
                        <a:srgbClr val="357CA2"/>
                      </a:solidFill>
                      <a:prstDash val="solid"/>
                      <a:round/>
                      <a:headEnd type="none" w="med" len="med"/>
                      <a:tailEnd type="none" w="med" len="med"/>
                    </a:lnB>
                    <a:solidFill>
                      <a:srgbClr val="357CA2"/>
                    </a:solidFill>
                  </a:tcPr>
                </a:tc>
                <a:extLst>
                  <a:ext uri="{0D108BD9-81ED-4DB2-BD59-A6C34878D82A}">
                    <a16:rowId xmlns:a16="http://schemas.microsoft.com/office/drawing/2014/main" val="2766958981"/>
                  </a:ext>
                </a:extLst>
              </a:tr>
              <a:tr h="395077">
                <a:tc>
                  <a:txBody>
                    <a:bodyPr/>
                    <a:lstStyle/>
                    <a:p>
                      <a:pPr>
                        <a:lnSpc>
                          <a:spcPct val="107000"/>
                        </a:lnSpc>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Utilities </a:t>
                      </a:r>
                      <a:endPar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E3E3E3"/>
                      </a:solidFill>
                      <a:prstDash val="solid"/>
                      <a:round/>
                      <a:headEnd type="none" w="med" len="med"/>
                      <a:tailEnd type="none" w="med" len="med"/>
                    </a:lnL>
                    <a:lnR w="12700" cap="flat" cmpd="sng" algn="ctr">
                      <a:solidFill>
                        <a:srgbClr val="357CA2"/>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marR="3175" algn="r">
                        <a:lnSpc>
                          <a:spcPct val="107000"/>
                        </a:lnSpc>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£250</a:t>
                      </a:r>
                      <a:endParaRPr lang="en-GB"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357CA2"/>
                      </a:solidFill>
                      <a:prstDash val="solid"/>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marR="3175" algn="r">
                        <a:lnSpc>
                          <a:spcPct val="107000"/>
                        </a:lnSpc>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£1,500</a:t>
                      </a:r>
                      <a:endParaRPr lang="en-GB"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ADADAD"/>
                      </a:solidFill>
                      <a:prstDash val="dash"/>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algn="r">
                        <a:lnSpc>
                          <a:spcPct val="107000"/>
                        </a:lnSpc>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£3,250</a:t>
                      </a:r>
                      <a:endPar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ADADAD"/>
                      </a:solidFill>
                      <a:prstDash val="dash"/>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ADADAD"/>
                      </a:solidFill>
                      <a:prstDash val="dash"/>
                      <a:round/>
                      <a:headEnd type="none" w="med" len="med"/>
                      <a:tailEnd type="none" w="med" len="med"/>
                    </a:lnB>
                  </a:tcPr>
                </a:tc>
                <a:extLst>
                  <a:ext uri="{0D108BD9-81ED-4DB2-BD59-A6C34878D82A}">
                    <a16:rowId xmlns:a16="http://schemas.microsoft.com/office/drawing/2014/main" val="736097184"/>
                  </a:ext>
                </a:extLst>
              </a:tr>
              <a:tr h="395077">
                <a:tc>
                  <a:txBody>
                    <a:bodyPr/>
                    <a:lstStyle/>
                    <a:p>
                      <a:pPr>
                        <a:lnSpc>
                          <a:spcPct val="107000"/>
                        </a:lnSpc>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Insurance </a:t>
                      </a:r>
                      <a:endPar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E3E3E3"/>
                      </a:solidFill>
                      <a:prstDash val="solid"/>
                      <a:round/>
                      <a:headEnd type="none" w="med" len="med"/>
                      <a:tailEnd type="none" w="med" len="med"/>
                    </a:lnL>
                    <a:lnR w="12700" cap="flat" cmpd="sng" algn="ctr">
                      <a:solidFill>
                        <a:srgbClr val="357CA2"/>
                      </a:solidFill>
                      <a:prstDash val="solid"/>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marR="3175" algn="r">
                        <a:lnSpc>
                          <a:spcPct val="107000"/>
                        </a:lnSpc>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£370</a:t>
                      </a:r>
                      <a:endPar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357CA2"/>
                      </a:solidFill>
                      <a:prstDash val="solid"/>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marR="3175" algn="r">
                        <a:lnSpc>
                          <a:spcPct val="107000"/>
                        </a:lnSpc>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£2,220</a:t>
                      </a:r>
                      <a:endPar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ADADAD"/>
                      </a:solidFill>
                      <a:prstDash val="dash"/>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algn="r">
                        <a:lnSpc>
                          <a:spcPct val="107000"/>
                        </a:lnSpc>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£8,140</a:t>
                      </a:r>
                      <a:endPar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ADADAD"/>
                      </a:solidFill>
                      <a:prstDash val="dash"/>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extLst>
                  <a:ext uri="{0D108BD9-81ED-4DB2-BD59-A6C34878D82A}">
                    <a16:rowId xmlns:a16="http://schemas.microsoft.com/office/drawing/2014/main" val="608188631"/>
                  </a:ext>
                </a:extLst>
              </a:tr>
              <a:tr h="395077">
                <a:tc>
                  <a:txBody>
                    <a:bodyPr/>
                    <a:lstStyle/>
                    <a:p>
                      <a:pPr>
                        <a:lnSpc>
                          <a:spcPct val="107000"/>
                        </a:lnSpc>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Advertising </a:t>
                      </a:r>
                      <a:endPar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E3E3E3"/>
                      </a:solidFill>
                      <a:prstDash val="solid"/>
                      <a:round/>
                      <a:headEnd type="none" w="med" len="med"/>
                      <a:tailEnd type="none" w="med" len="med"/>
                    </a:lnL>
                    <a:lnR w="12700" cap="flat" cmpd="sng" algn="ctr">
                      <a:solidFill>
                        <a:srgbClr val="357CA2"/>
                      </a:solidFill>
                      <a:prstDash val="solid"/>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marR="3175" algn="r">
                        <a:lnSpc>
                          <a:spcPct val="107000"/>
                        </a:lnSpc>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£250</a:t>
                      </a:r>
                      <a:endPar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357CA2"/>
                      </a:solidFill>
                      <a:prstDash val="solid"/>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marR="3175" algn="r">
                        <a:lnSpc>
                          <a:spcPct val="107000"/>
                        </a:lnSpc>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£1,500</a:t>
                      </a:r>
                      <a:endPar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ADADAD"/>
                      </a:solidFill>
                      <a:prstDash val="dash"/>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algn="r">
                        <a:lnSpc>
                          <a:spcPct val="107000"/>
                        </a:lnSpc>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£3,250</a:t>
                      </a:r>
                      <a:endPar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ADADAD"/>
                      </a:solidFill>
                      <a:prstDash val="dash"/>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extLst>
                  <a:ext uri="{0D108BD9-81ED-4DB2-BD59-A6C34878D82A}">
                    <a16:rowId xmlns:a16="http://schemas.microsoft.com/office/drawing/2014/main" val="4061410707"/>
                  </a:ext>
                </a:extLst>
              </a:tr>
              <a:tr h="395077">
                <a:tc>
                  <a:txBody>
                    <a:bodyPr/>
                    <a:lstStyle/>
                    <a:p>
                      <a:pPr>
                        <a:lnSpc>
                          <a:spcPct val="107000"/>
                        </a:lnSpc>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Legal and accounting </a:t>
                      </a:r>
                      <a:endPar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E3E3E3"/>
                      </a:solidFill>
                      <a:prstDash val="solid"/>
                      <a:round/>
                      <a:headEnd type="none" w="med" len="med"/>
                      <a:tailEnd type="none" w="med" len="med"/>
                    </a:lnL>
                    <a:lnR w="12700" cap="flat" cmpd="sng" algn="ctr">
                      <a:solidFill>
                        <a:srgbClr val="357CA2"/>
                      </a:solidFill>
                      <a:prstDash val="solid"/>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marR="3175" algn="r">
                        <a:lnSpc>
                          <a:spcPct val="107000"/>
                        </a:lnSpc>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£100</a:t>
                      </a:r>
                      <a:endPar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357CA2"/>
                      </a:solidFill>
                      <a:prstDash val="solid"/>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marR="3175" algn="r">
                        <a:lnSpc>
                          <a:spcPct val="107000"/>
                        </a:lnSpc>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£600</a:t>
                      </a:r>
                      <a:endPar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ADADAD"/>
                      </a:solidFill>
                      <a:prstDash val="dash"/>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algn="r">
                        <a:lnSpc>
                          <a:spcPct val="107000"/>
                        </a:lnSpc>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£1,200</a:t>
                      </a:r>
                      <a:endPar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ADADAD"/>
                      </a:solidFill>
                      <a:prstDash val="dash"/>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extLst>
                  <a:ext uri="{0D108BD9-81ED-4DB2-BD59-A6C34878D82A}">
                    <a16:rowId xmlns:a16="http://schemas.microsoft.com/office/drawing/2014/main" val="308782911"/>
                  </a:ext>
                </a:extLst>
              </a:tr>
              <a:tr h="389919">
                <a:tc>
                  <a:txBody>
                    <a:bodyPr/>
                    <a:lstStyle/>
                    <a:p>
                      <a:pPr>
                        <a:lnSpc>
                          <a:spcPct val="107000"/>
                        </a:lnSpc>
                        <a:spcAft>
                          <a:spcPts val="0"/>
                        </a:spcAft>
                      </a:pPr>
                      <a:r>
                        <a:rPr lang="en-GB" sz="1000" b="1">
                          <a:solidFill>
                            <a:schemeClr val="tx1"/>
                          </a:solidFill>
                          <a:effectLst/>
                          <a:latin typeface="Arial" panose="020B0604020202020204" pitchFamily="34" charset="0"/>
                          <a:ea typeface="Arial" panose="020B0604020202020204" pitchFamily="34" charset="0"/>
                          <a:cs typeface="Times New Roman" panose="02020603050405020304" pitchFamily="18" charset="0"/>
                        </a:rPr>
                        <a:t>Miscellaneous </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E3E3E3"/>
                      </a:solidFill>
                      <a:prstDash val="solid"/>
                      <a:round/>
                      <a:headEnd type="none" w="med" len="med"/>
                      <a:tailEnd type="none" w="med" len="med"/>
                    </a:lnL>
                    <a:lnR w="12700" cap="flat" cmpd="sng" algn="ctr">
                      <a:solidFill>
                        <a:srgbClr val="357CA2"/>
                      </a:solidFill>
                      <a:prstDash val="solid"/>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357CA2"/>
                      </a:solidFill>
                      <a:prstDash val="solid"/>
                      <a:round/>
                      <a:headEnd type="none" w="med" len="med"/>
                      <a:tailEnd type="none" w="med" len="med"/>
                    </a:lnB>
                  </a:tcPr>
                </a:tc>
                <a:tc>
                  <a:txBody>
                    <a:bodyPr/>
                    <a:lstStyle/>
                    <a:p>
                      <a:pPr marR="3175" algn="r">
                        <a:lnSpc>
                          <a:spcPct val="107000"/>
                        </a:lnSpc>
                        <a:spcAft>
                          <a:spcPts val="0"/>
                        </a:spcAft>
                      </a:pPr>
                      <a:r>
                        <a:rPr lang="en-GB" sz="1000">
                          <a:solidFill>
                            <a:schemeClr val="tx1"/>
                          </a:solidFill>
                          <a:effectLst/>
                          <a:latin typeface="Arial" panose="020B0604020202020204" pitchFamily="34" charset="0"/>
                          <a:ea typeface="Arial" panose="020B0604020202020204" pitchFamily="34" charset="0"/>
                          <a:cs typeface="Times New Roman" panose="02020603050405020304" pitchFamily="18" charset="0"/>
                        </a:rPr>
                        <a:t>£50</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357CA2"/>
                      </a:solidFill>
                      <a:prstDash val="solid"/>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357CA2"/>
                      </a:solidFill>
                      <a:prstDash val="solid"/>
                      <a:round/>
                      <a:headEnd type="none" w="med" len="med"/>
                      <a:tailEnd type="none" w="med" len="med"/>
                    </a:lnB>
                  </a:tcPr>
                </a:tc>
                <a:tc>
                  <a:txBody>
                    <a:bodyPr/>
                    <a:lstStyle/>
                    <a:p>
                      <a:pPr marR="3175" algn="r">
                        <a:lnSpc>
                          <a:spcPct val="107000"/>
                        </a:lnSpc>
                        <a:spcAft>
                          <a:spcPts val="0"/>
                        </a:spcAft>
                      </a:pPr>
                      <a:r>
                        <a:rPr lang="en-GB" sz="1000">
                          <a:solidFill>
                            <a:schemeClr val="tx1"/>
                          </a:solidFill>
                          <a:effectLst/>
                          <a:latin typeface="Arial" panose="020B0604020202020204" pitchFamily="34" charset="0"/>
                          <a:ea typeface="Arial" panose="020B0604020202020204" pitchFamily="34" charset="0"/>
                          <a:cs typeface="Times New Roman" panose="02020603050405020304" pitchFamily="18" charset="0"/>
                        </a:rPr>
                        <a:t>£300</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ADADAD"/>
                      </a:solidFill>
                      <a:prstDash val="dash"/>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357CA2"/>
                      </a:solidFill>
                      <a:prstDash val="solid"/>
                      <a:round/>
                      <a:headEnd type="none" w="med" len="med"/>
                      <a:tailEnd type="none" w="med" len="med"/>
                    </a:lnB>
                  </a:tcPr>
                </a:tc>
                <a:tc>
                  <a:txBody>
                    <a:bodyPr/>
                    <a:lstStyle/>
                    <a:p>
                      <a:pPr algn="r">
                        <a:lnSpc>
                          <a:spcPct val="107000"/>
                        </a:lnSpc>
                        <a:spcAft>
                          <a:spcPts val="0"/>
                        </a:spcAft>
                      </a:pPr>
                      <a:r>
                        <a:rPr lang="en-GB" sz="1000">
                          <a:solidFill>
                            <a:schemeClr val="tx1"/>
                          </a:solidFill>
                          <a:effectLst/>
                          <a:latin typeface="Arial" panose="020B0604020202020204" pitchFamily="34" charset="0"/>
                          <a:ea typeface="Arial" panose="020B0604020202020204" pitchFamily="34" charset="0"/>
                          <a:cs typeface="Times New Roman" panose="02020603050405020304" pitchFamily="18" charset="0"/>
                        </a:rPr>
                        <a:t>£600</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ADADAD"/>
                      </a:solidFill>
                      <a:prstDash val="dash"/>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357CA2"/>
                      </a:solidFill>
                      <a:prstDash val="solid"/>
                      <a:round/>
                      <a:headEnd type="none" w="med" len="med"/>
                      <a:tailEnd type="none" w="med" len="med"/>
                    </a:lnB>
                  </a:tcPr>
                </a:tc>
                <a:extLst>
                  <a:ext uri="{0D108BD9-81ED-4DB2-BD59-A6C34878D82A}">
                    <a16:rowId xmlns:a16="http://schemas.microsoft.com/office/drawing/2014/main" val="3764470400"/>
                  </a:ext>
                </a:extLst>
              </a:tr>
              <a:tr h="399907">
                <a:tc>
                  <a:txBody>
                    <a:bodyPr/>
                    <a:lstStyle/>
                    <a:p>
                      <a:pPr>
                        <a:lnSpc>
                          <a:spcPct val="107000"/>
                        </a:lnSpc>
                        <a:spcAft>
                          <a:spcPts val="0"/>
                        </a:spcAft>
                      </a:pPr>
                      <a:r>
                        <a:rPr lang="en-GB" sz="1000" b="1" dirty="0">
                          <a:solidFill>
                            <a:schemeClr val="tx1"/>
                          </a:solidFill>
                          <a:effectLst/>
                          <a:latin typeface="Arial" panose="020B0604020202020204" pitchFamily="34" charset="0"/>
                          <a:ea typeface="Arial" panose="020B0604020202020204" pitchFamily="34" charset="0"/>
                          <a:cs typeface="Times New Roman" panose="02020603050405020304" pitchFamily="18" charset="0"/>
                        </a:rPr>
                        <a:t>TOTAL CURRENT LIABILITIES</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E3E3E3"/>
                      </a:solidFill>
                      <a:prstDash val="solid"/>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357CA2"/>
                      </a:solidFill>
                      <a:prstDash val="solid"/>
                      <a:round/>
                      <a:headEnd type="none" w="med" len="med"/>
                      <a:tailEnd type="none" w="med" len="med"/>
                    </a:lnB>
                  </a:tcPr>
                </a:tc>
                <a:tc>
                  <a:txBody>
                    <a:bodyPr/>
                    <a:lstStyle/>
                    <a:p>
                      <a:pPr algn="r">
                        <a:lnSpc>
                          <a:spcPct val="107000"/>
                        </a:lnSpc>
                        <a:spcAft>
                          <a:spcPts val="0"/>
                        </a:spcAft>
                      </a:pPr>
                      <a:r>
                        <a:rPr lang="en-GB" sz="1000" b="1" dirty="0">
                          <a:solidFill>
                            <a:schemeClr val="tx1"/>
                          </a:solidFill>
                          <a:effectLst/>
                          <a:latin typeface="Arial" panose="020B0604020202020204" pitchFamily="34" charset="0"/>
                          <a:ea typeface="Arial" panose="020B0604020202020204" pitchFamily="34" charset="0"/>
                          <a:cs typeface="Times New Roman" panose="02020603050405020304" pitchFamily="18" charset="0"/>
                        </a:rPr>
                        <a:t>£12,770</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E3E3E3"/>
                      </a:solidFill>
                      <a:prstDash val="solid"/>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357CA2"/>
                      </a:solidFill>
                      <a:prstDash val="solid"/>
                      <a:round/>
                      <a:headEnd type="none" w="med" len="med"/>
                      <a:tailEnd type="none" w="med" len="med"/>
                    </a:lnB>
                  </a:tcPr>
                </a:tc>
                <a:tc>
                  <a:txBody>
                    <a:bodyPr/>
                    <a:lstStyle/>
                    <a:p>
                      <a:pPr algn="r">
                        <a:lnSpc>
                          <a:spcPct val="107000"/>
                        </a:lnSpc>
                        <a:spcAft>
                          <a:spcPts val="0"/>
                        </a:spcAft>
                      </a:pPr>
                      <a:r>
                        <a:rPr lang="en-GB" sz="1000" b="1" dirty="0">
                          <a:solidFill>
                            <a:schemeClr val="tx1"/>
                          </a:solidFill>
                          <a:effectLst/>
                          <a:latin typeface="Arial" panose="020B0604020202020204" pitchFamily="34" charset="0"/>
                          <a:ea typeface="Arial" panose="020B0604020202020204" pitchFamily="34" charset="0"/>
                          <a:cs typeface="Times New Roman" panose="02020603050405020304" pitchFamily="18" charset="0"/>
                        </a:rPr>
                        <a:t>£61,635</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E3E3E3"/>
                      </a:solidFill>
                      <a:prstDash val="solid"/>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357CA2"/>
                      </a:solidFill>
                      <a:prstDash val="solid"/>
                      <a:round/>
                      <a:headEnd type="none" w="med" len="med"/>
                      <a:tailEnd type="none" w="med" len="med"/>
                    </a:lnB>
                  </a:tcPr>
                </a:tc>
                <a:tc>
                  <a:txBody>
                    <a:bodyPr/>
                    <a:lstStyle/>
                    <a:p>
                      <a:pPr algn="r">
                        <a:lnSpc>
                          <a:spcPct val="107000"/>
                        </a:lnSpc>
                        <a:spcAft>
                          <a:spcPts val="0"/>
                        </a:spcAft>
                      </a:pPr>
                      <a:r>
                        <a:rPr lang="en-GB" sz="1000" b="0" dirty="0">
                          <a:solidFill>
                            <a:schemeClr val="tx1"/>
                          </a:solidFill>
                          <a:effectLst/>
                          <a:latin typeface="Arial" panose="020B0604020202020204" pitchFamily="34" charset="0"/>
                          <a:ea typeface="Arial" panose="020B0604020202020204" pitchFamily="34" charset="0"/>
                          <a:cs typeface="Times New Roman" panose="02020603050405020304" pitchFamily="18" charset="0"/>
                        </a:rPr>
                        <a:t>£127,720</a:t>
                      </a:r>
                      <a:endParaRPr lang="en-GB" sz="11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9530" marB="0">
                    <a:lnL w="12700" cap="flat" cmpd="sng" algn="ctr">
                      <a:solidFill>
                        <a:srgbClr val="E3E3E3"/>
                      </a:solidFill>
                      <a:prstDash val="solid"/>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357CA2"/>
                      </a:solidFill>
                      <a:prstDash val="solid"/>
                      <a:round/>
                      <a:headEnd type="none" w="med" len="med"/>
                      <a:tailEnd type="none" w="med" len="med"/>
                    </a:lnB>
                  </a:tcPr>
                </a:tc>
                <a:extLst>
                  <a:ext uri="{0D108BD9-81ED-4DB2-BD59-A6C34878D82A}">
                    <a16:rowId xmlns:a16="http://schemas.microsoft.com/office/drawing/2014/main" val="957010351"/>
                  </a:ext>
                </a:extLst>
              </a:tr>
            </a:tbl>
          </a:graphicData>
        </a:graphic>
      </p:graphicFrame>
      <p:sp>
        <p:nvSpPr>
          <p:cNvPr id="9" name="Rectangle 1">
            <a:extLst>
              <a:ext uri="{FF2B5EF4-FFF2-40B4-BE49-F238E27FC236}">
                <a16:creationId xmlns:a16="http://schemas.microsoft.com/office/drawing/2014/main" id="{8939B790-39DD-4CA4-B7D8-2F9EE4CD585E}"/>
              </a:ext>
            </a:extLst>
          </p:cNvPr>
          <p:cNvSpPr>
            <a:spLocks noChangeArrowheads="1"/>
          </p:cNvSpPr>
          <p:nvPr/>
        </p:nvSpPr>
        <p:spPr bwMode="auto">
          <a:xfrm>
            <a:off x="1009650" y="1291591"/>
            <a:ext cx="2366596" cy="12464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ASSETS PURCHASES</a:t>
            </a:r>
            <a:endParaRPr kumimoji="0" lang="en-GB"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MONTHLY FIXED EXPENSES</a:t>
            </a:r>
            <a:endParaRPr kumimoji="0" lang="en-GB"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100" b="0" i="0" u="none" strike="noStrike" cap="none" normalizeH="0" baseline="0" dirty="0">
                <a:ln>
                  <a:noFill/>
                </a:ln>
                <a:solidFill>
                  <a:srgbClr val="000000"/>
                </a:solidFill>
                <a:effectLst/>
                <a:latin typeface="Arial" panose="020B0604020202020204" pitchFamily="34" charset="0"/>
                <a:ea typeface="Calibri" panose="020F0502020204030204" pitchFamily="34" charset="0"/>
              </a:rPr>
            </a:br>
            <a:endParaRPr kumimoji="0" lang="en-GB"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362419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1BE99D1B-23E2-4AB1-A8AA-B91C5F73DF86}"/>
              </a:ext>
            </a:extLst>
          </p:cNvPr>
          <p:cNvGraphicFramePr>
            <a:graphicFrameLocks noGrp="1"/>
          </p:cNvGraphicFramePr>
          <p:nvPr>
            <p:extLst>
              <p:ext uri="{D42A27DB-BD31-4B8C-83A1-F6EECF244321}">
                <p14:modId xmlns:p14="http://schemas.microsoft.com/office/powerpoint/2010/main" val="1895478253"/>
              </p:ext>
            </p:extLst>
          </p:nvPr>
        </p:nvGraphicFramePr>
        <p:xfrm>
          <a:off x="1190171" y="914401"/>
          <a:ext cx="9071429" cy="5442856"/>
        </p:xfrm>
        <a:graphic>
          <a:graphicData uri="http://schemas.openxmlformats.org/drawingml/2006/table">
            <a:tbl>
              <a:tblPr firstRow="1" firstCol="1" bandRow="1"/>
              <a:tblGrid>
                <a:gridCol w="6704412">
                  <a:extLst>
                    <a:ext uri="{9D8B030D-6E8A-4147-A177-3AD203B41FA5}">
                      <a16:colId xmlns:a16="http://schemas.microsoft.com/office/drawing/2014/main" val="2199024533"/>
                    </a:ext>
                  </a:extLst>
                </a:gridCol>
                <a:gridCol w="2367017">
                  <a:extLst>
                    <a:ext uri="{9D8B030D-6E8A-4147-A177-3AD203B41FA5}">
                      <a16:colId xmlns:a16="http://schemas.microsoft.com/office/drawing/2014/main" val="1454614019"/>
                    </a:ext>
                  </a:extLst>
                </a:gridCol>
              </a:tblGrid>
              <a:tr h="489831">
                <a:tc>
                  <a:txBody>
                    <a:bodyPr/>
                    <a:lstStyle/>
                    <a:p>
                      <a:pPr algn="l">
                        <a:lnSpc>
                          <a:spcPct val="107000"/>
                        </a:lnSpc>
                        <a:spcAft>
                          <a:spcPts val="0"/>
                        </a:spcAft>
                      </a:pPr>
                      <a:r>
                        <a:rPr lang="en-GB" sz="1000">
                          <a:effectLst/>
                          <a:latin typeface="Arial" panose="020B0604020202020204" pitchFamily="34" charset="0"/>
                          <a:ea typeface="Arial" panose="020B0604020202020204" pitchFamily="34" charset="0"/>
                          <a:cs typeface="Times New Roman" panose="02020603050405020304" pitchFamily="18" charset="0"/>
                        </a:rPr>
                        <a:t>CURRENT ASSETS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6990" marB="0">
                    <a:lnL w="12700" cap="flat" cmpd="sng" algn="ctr">
                      <a:solidFill>
                        <a:srgbClr val="E3E3E3"/>
                      </a:solidFill>
                      <a:prstDash val="solid"/>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E3E3E3"/>
                      </a:solidFill>
                      <a:prstDash val="solid"/>
                      <a:round/>
                      <a:headEnd type="none" w="med" len="med"/>
                      <a:tailEnd type="none" w="med" len="med"/>
                    </a:lnT>
                    <a:lnB w="12700" cap="flat" cmpd="sng" algn="ctr">
                      <a:solidFill>
                        <a:srgbClr val="357CA2"/>
                      </a:solidFill>
                      <a:prstDash val="solid"/>
                      <a:round/>
                      <a:headEnd type="none" w="med" len="med"/>
                      <a:tailEnd type="none" w="med" len="med"/>
                    </a:lnB>
                    <a:solidFill>
                      <a:srgbClr val="357CA2"/>
                    </a:solidFill>
                  </a:tcPr>
                </a:tc>
                <a:tc>
                  <a:txBody>
                    <a:bodyPr/>
                    <a:lstStyle/>
                    <a:p>
                      <a:pPr algn="l">
                        <a:lnSpc>
                          <a:spcPct val="107000"/>
                        </a:lnSpc>
                        <a:spcAft>
                          <a:spcPts val="0"/>
                        </a:spcAft>
                      </a:pPr>
                      <a:r>
                        <a:rPr lang="en-GB" sz="11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6990" marB="0">
                    <a:lnL w="12700" cap="flat" cmpd="sng" algn="ctr">
                      <a:solidFill>
                        <a:srgbClr val="ADADAD"/>
                      </a:solidFill>
                      <a:prstDash val="dash"/>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E3E3E3"/>
                      </a:solidFill>
                      <a:prstDash val="solid"/>
                      <a:round/>
                      <a:headEnd type="none" w="med" len="med"/>
                      <a:tailEnd type="none" w="med" len="med"/>
                    </a:lnT>
                    <a:lnB w="12700" cap="flat" cmpd="sng" algn="ctr">
                      <a:solidFill>
                        <a:srgbClr val="357CA2"/>
                      </a:solidFill>
                      <a:prstDash val="solid"/>
                      <a:round/>
                      <a:headEnd type="none" w="med" len="med"/>
                      <a:tailEnd type="none" w="med" len="med"/>
                    </a:lnB>
                    <a:solidFill>
                      <a:srgbClr val="357CA2"/>
                    </a:solidFill>
                  </a:tcPr>
                </a:tc>
                <a:extLst>
                  <a:ext uri="{0D108BD9-81ED-4DB2-BD59-A6C34878D82A}">
                    <a16:rowId xmlns:a16="http://schemas.microsoft.com/office/drawing/2014/main" val="1448266243"/>
                  </a:ext>
                </a:extLst>
              </a:tr>
              <a:tr h="495816">
                <a:tc>
                  <a:txBody>
                    <a:bodyPr/>
                    <a:lstStyle/>
                    <a:p>
                      <a:pPr algn="l">
                        <a:lnSpc>
                          <a:spcPct val="107000"/>
                        </a:lnSpc>
                        <a:spcAft>
                          <a:spcPts val="0"/>
                        </a:spcAft>
                      </a:pPr>
                      <a:r>
                        <a:rPr lang="en-GB" sz="1000" b="1">
                          <a:effectLst/>
                          <a:latin typeface="Arial" panose="020B0604020202020204" pitchFamily="34" charset="0"/>
                          <a:ea typeface="Arial" panose="020B0604020202020204" pitchFamily="34" charset="0"/>
                          <a:cs typeface="Times New Roman" panose="02020603050405020304" pitchFamily="18" charset="0"/>
                        </a:rPr>
                        <a:t>Decorating and Remodelling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6990" marB="0">
                    <a:lnL w="12700" cap="flat" cmpd="sng" algn="ctr">
                      <a:solidFill>
                        <a:srgbClr val="E3E3E3"/>
                      </a:solidFill>
                      <a:prstDash val="solid"/>
                      <a:round/>
                      <a:headEnd type="none" w="med" len="med"/>
                      <a:tailEnd type="none" w="med" len="med"/>
                    </a:lnL>
                    <a:lnR w="12700" cap="flat" cmpd="sng" algn="ctr">
                      <a:solidFill>
                        <a:srgbClr val="357CA2"/>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algn="r">
                        <a:lnSpc>
                          <a:spcPct val="107000"/>
                        </a:lnSpc>
                        <a:spcAft>
                          <a:spcPts val="0"/>
                        </a:spcAft>
                      </a:pPr>
                      <a:r>
                        <a:rPr lang="en-GB" sz="1000">
                          <a:effectLst/>
                          <a:latin typeface="Arial" panose="020B0604020202020204" pitchFamily="34" charset="0"/>
                          <a:ea typeface="Arial" panose="020B0604020202020204" pitchFamily="34" charset="0"/>
                          <a:cs typeface="Times New Roman" panose="02020603050405020304" pitchFamily="18" charset="0"/>
                        </a:rPr>
                        <a:t>£2,000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6990" marB="0">
                    <a:lnL w="12700" cap="flat" cmpd="sng" algn="ctr">
                      <a:solidFill>
                        <a:srgbClr val="357CA2"/>
                      </a:solidFill>
                      <a:prstDash val="solid"/>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ADADAD"/>
                      </a:solidFill>
                      <a:prstDash val="dash"/>
                      <a:round/>
                      <a:headEnd type="none" w="med" len="med"/>
                      <a:tailEnd type="none" w="med" len="med"/>
                    </a:lnB>
                  </a:tcPr>
                </a:tc>
                <a:extLst>
                  <a:ext uri="{0D108BD9-81ED-4DB2-BD59-A6C34878D82A}">
                    <a16:rowId xmlns:a16="http://schemas.microsoft.com/office/drawing/2014/main" val="737138457"/>
                  </a:ext>
                </a:extLst>
              </a:tr>
              <a:tr h="492395">
                <a:tc>
                  <a:txBody>
                    <a:bodyPr/>
                    <a:lstStyle/>
                    <a:p>
                      <a:pPr algn="l">
                        <a:lnSpc>
                          <a:spcPct val="107000"/>
                        </a:lnSpc>
                        <a:spcAft>
                          <a:spcPts val="0"/>
                        </a:spcAft>
                      </a:pPr>
                      <a:r>
                        <a:rPr lang="en-GB" sz="1000" b="1">
                          <a:effectLst/>
                          <a:latin typeface="Arial" panose="020B0604020202020204" pitchFamily="34" charset="0"/>
                          <a:ea typeface="Arial" panose="020B0604020202020204" pitchFamily="34" charset="0"/>
                          <a:cs typeface="Times New Roman" panose="02020603050405020304" pitchFamily="18" charset="0"/>
                        </a:rPr>
                        <a:t>Fixtures and Equipment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6990" marB="0">
                    <a:lnL w="12700" cap="flat" cmpd="sng" algn="ctr">
                      <a:solidFill>
                        <a:srgbClr val="E3E3E3"/>
                      </a:solidFill>
                      <a:prstDash val="solid"/>
                      <a:round/>
                      <a:headEnd type="none" w="med" len="med"/>
                      <a:tailEnd type="none" w="med" len="med"/>
                    </a:lnL>
                    <a:lnR w="12700" cap="flat" cmpd="sng" algn="ctr">
                      <a:solidFill>
                        <a:srgbClr val="357CA2"/>
                      </a:solidFill>
                      <a:prstDash val="solid"/>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algn="r">
                        <a:lnSpc>
                          <a:spcPct val="107000"/>
                        </a:lnSpc>
                        <a:spcAft>
                          <a:spcPts val="0"/>
                        </a:spcAft>
                      </a:pPr>
                      <a:r>
                        <a:rPr lang="en-GB" sz="1000">
                          <a:effectLst/>
                          <a:latin typeface="Arial" panose="020B0604020202020204" pitchFamily="34" charset="0"/>
                          <a:ea typeface="Arial" panose="020B0604020202020204" pitchFamily="34" charset="0"/>
                          <a:cs typeface="Times New Roman" panose="02020603050405020304" pitchFamily="18" charset="0"/>
                        </a:rPr>
                        <a:t>£3,500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6990" marB="0">
                    <a:lnL w="12700" cap="flat" cmpd="sng" algn="ctr">
                      <a:solidFill>
                        <a:srgbClr val="357CA2"/>
                      </a:solidFill>
                      <a:prstDash val="solid"/>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extLst>
                  <a:ext uri="{0D108BD9-81ED-4DB2-BD59-A6C34878D82A}">
                    <a16:rowId xmlns:a16="http://schemas.microsoft.com/office/drawing/2014/main" val="2867388977"/>
                  </a:ext>
                </a:extLst>
              </a:tr>
              <a:tr h="495816">
                <a:tc>
                  <a:txBody>
                    <a:bodyPr/>
                    <a:lstStyle/>
                    <a:p>
                      <a:pPr algn="l">
                        <a:lnSpc>
                          <a:spcPct val="107000"/>
                        </a:lnSpc>
                        <a:spcAft>
                          <a:spcPts val="0"/>
                        </a:spcAft>
                      </a:pPr>
                      <a:r>
                        <a:rPr lang="en-GB" sz="1000" b="1">
                          <a:effectLst/>
                          <a:latin typeface="Arial" panose="020B0604020202020204" pitchFamily="34" charset="0"/>
                          <a:ea typeface="Arial" panose="020B0604020202020204" pitchFamily="34" charset="0"/>
                          <a:cs typeface="Times New Roman" panose="02020603050405020304" pitchFamily="18" charset="0"/>
                        </a:rPr>
                        <a:t>Deposit on Rental Property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6990" marB="0">
                    <a:lnL w="12700" cap="flat" cmpd="sng" algn="ctr">
                      <a:solidFill>
                        <a:srgbClr val="E3E3E3"/>
                      </a:solidFill>
                      <a:prstDash val="solid"/>
                      <a:round/>
                      <a:headEnd type="none" w="med" len="med"/>
                      <a:tailEnd type="none" w="med" len="med"/>
                    </a:lnL>
                    <a:lnR w="12700" cap="flat" cmpd="sng" algn="ctr">
                      <a:solidFill>
                        <a:srgbClr val="357CA2"/>
                      </a:solidFill>
                      <a:prstDash val="solid"/>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357CA2"/>
                      </a:solidFill>
                      <a:prstDash val="solid"/>
                      <a:round/>
                      <a:headEnd type="none" w="med" len="med"/>
                      <a:tailEnd type="none" w="med" len="med"/>
                    </a:lnB>
                  </a:tcPr>
                </a:tc>
                <a:tc>
                  <a:txBody>
                    <a:bodyPr/>
                    <a:lstStyle/>
                    <a:p>
                      <a:pPr algn="r">
                        <a:lnSpc>
                          <a:spcPct val="107000"/>
                        </a:lnSpc>
                        <a:spcAft>
                          <a:spcPts val="0"/>
                        </a:spcAft>
                      </a:pPr>
                      <a:r>
                        <a:rPr lang="en-GB" sz="1000">
                          <a:effectLst/>
                          <a:latin typeface="Arial" panose="020B0604020202020204" pitchFamily="34" charset="0"/>
                          <a:ea typeface="Arial" panose="020B0604020202020204" pitchFamily="34" charset="0"/>
                          <a:cs typeface="Times New Roman" panose="02020603050405020304" pitchFamily="18" charset="0"/>
                        </a:rPr>
                        <a:t>£8,000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6990" marB="0">
                    <a:lnL w="12700" cap="flat" cmpd="sng" algn="ctr">
                      <a:solidFill>
                        <a:srgbClr val="357CA2"/>
                      </a:solidFill>
                      <a:prstDash val="solid"/>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357CA2"/>
                      </a:solidFill>
                      <a:prstDash val="solid"/>
                      <a:round/>
                      <a:headEnd type="none" w="med" len="med"/>
                      <a:tailEnd type="none" w="med" len="med"/>
                    </a:lnB>
                  </a:tcPr>
                </a:tc>
                <a:extLst>
                  <a:ext uri="{0D108BD9-81ED-4DB2-BD59-A6C34878D82A}">
                    <a16:rowId xmlns:a16="http://schemas.microsoft.com/office/drawing/2014/main" val="552775895"/>
                  </a:ext>
                </a:extLst>
              </a:tr>
              <a:tr h="498380">
                <a:tc>
                  <a:txBody>
                    <a:bodyPr/>
                    <a:lstStyle/>
                    <a:p>
                      <a:pPr algn="l">
                        <a:lnSpc>
                          <a:spcPct val="107000"/>
                        </a:lnSpc>
                        <a:spcAft>
                          <a:spcPts val="0"/>
                        </a:spcAft>
                      </a:pPr>
                      <a:r>
                        <a:rPr lang="en-GB" sz="1000" b="1">
                          <a:solidFill>
                            <a:srgbClr val="357CA2"/>
                          </a:solidFill>
                          <a:effectLst/>
                          <a:latin typeface="Arial" panose="020B0604020202020204" pitchFamily="34" charset="0"/>
                          <a:ea typeface="Arial" panose="020B0604020202020204" pitchFamily="34" charset="0"/>
                          <a:cs typeface="Times New Roman" panose="02020603050405020304" pitchFamily="18" charset="0"/>
                        </a:rPr>
                        <a:t>TOTAL CURRENT ASSETS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6990" marB="0">
                    <a:lnL w="12700" cap="flat" cmpd="sng" algn="ctr">
                      <a:solidFill>
                        <a:srgbClr val="E3E3E3"/>
                      </a:solidFill>
                      <a:prstDash val="solid"/>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357CA2"/>
                      </a:solidFill>
                      <a:prstDash val="solid"/>
                      <a:round/>
                      <a:headEnd type="none" w="med" len="med"/>
                      <a:tailEnd type="none" w="med" len="med"/>
                    </a:lnB>
                  </a:tcPr>
                </a:tc>
                <a:tc>
                  <a:txBody>
                    <a:bodyPr/>
                    <a:lstStyle/>
                    <a:p>
                      <a:pPr algn="r">
                        <a:lnSpc>
                          <a:spcPct val="107000"/>
                        </a:lnSpc>
                        <a:spcAft>
                          <a:spcPts val="0"/>
                        </a:spcAft>
                      </a:pPr>
                      <a:r>
                        <a:rPr lang="en-GB" sz="1000" b="1">
                          <a:solidFill>
                            <a:srgbClr val="357CA2"/>
                          </a:solidFill>
                          <a:effectLst/>
                          <a:latin typeface="Arial" panose="020B0604020202020204" pitchFamily="34" charset="0"/>
                          <a:ea typeface="Arial" panose="020B0604020202020204" pitchFamily="34" charset="0"/>
                          <a:cs typeface="Times New Roman" panose="02020603050405020304" pitchFamily="18" charset="0"/>
                        </a:rPr>
                        <a:t>£13,500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6990" marB="0">
                    <a:lnL w="12700" cap="flat" cmpd="sng" algn="ctr">
                      <a:solidFill>
                        <a:srgbClr val="E3E3E3"/>
                      </a:solidFill>
                      <a:prstDash val="solid"/>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357CA2"/>
                      </a:solidFill>
                      <a:prstDash val="solid"/>
                      <a:round/>
                      <a:headEnd type="none" w="med" len="med"/>
                      <a:tailEnd type="none" w="med" len="med"/>
                    </a:lnB>
                  </a:tcPr>
                </a:tc>
                <a:extLst>
                  <a:ext uri="{0D108BD9-81ED-4DB2-BD59-A6C34878D82A}">
                    <a16:rowId xmlns:a16="http://schemas.microsoft.com/office/drawing/2014/main" val="2403092826"/>
                  </a:ext>
                </a:extLst>
              </a:tr>
              <a:tr h="489831">
                <a:tc>
                  <a:txBody>
                    <a:bodyPr/>
                    <a:lstStyle/>
                    <a:p>
                      <a:pPr algn="l">
                        <a:lnSpc>
                          <a:spcPct val="107000"/>
                        </a:lnSpc>
                        <a:spcAft>
                          <a:spcPts val="0"/>
                        </a:spcAft>
                      </a:pPr>
                      <a:r>
                        <a:rPr lang="en-GB" sz="1000" b="1">
                          <a:effectLst/>
                          <a:latin typeface="Arial" panose="020B0604020202020204" pitchFamily="34" charset="0"/>
                          <a:ea typeface="Arial" panose="020B0604020202020204" pitchFamily="34" charset="0"/>
                          <a:cs typeface="Times New Roman" panose="02020603050405020304" pitchFamily="18" charset="0"/>
                        </a:rPr>
                        <a:t>START-UP EXPENSES YOU PAY ONCE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6990" marB="0">
                    <a:lnL w="12700" cap="flat" cmpd="sng" algn="ctr">
                      <a:solidFill>
                        <a:srgbClr val="E3E3E3"/>
                      </a:solidFill>
                      <a:prstDash val="solid"/>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357CA2"/>
                      </a:solidFill>
                      <a:prstDash val="solid"/>
                      <a:round/>
                      <a:headEnd type="none" w="med" len="med"/>
                      <a:tailEnd type="none" w="med" len="med"/>
                    </a:lnB>
                    <a:solidFill>
                      <a:srgbClr val="357CA2"/>
                    </a:solidFill>
                  </a:tcPr>
                </a:tc>
                <a:tc>
                  <a:txBody>
                    <a:bodyPr/>
                    <a:lstStyle/>
                    <a:p>
                      <a:pPr algn="l">
                        <a:lnSpc>
                          <a:spcPct val="107000"/>
                        </a:lnSpc>
                        <a:spcAft>
                          <a:spcPts val="0"/>
                        </a:spcAft>
                      </a:pPr>
                      <a:r>
                        <a:rPr lang="en-GB" sz="11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6990" marB="0">
                    <a:lnL w="12700" cap="flat" cmpd="sng" algn="ctr">
                      <a:solidFill>
                        <a:srgbClr val="ADADAD"/>
                      </a:solidFill>
                      <a:prstDash val="dash"/>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357CA2"/>
                      </a:solidFill>
                      <a:prstDash val="solid"/>
                      <a:round/>
                      <a:headEnd type="none" w="med" len="med"/>
                      <a:tailEnd type="none" w="med" len="med"/>
                    </a:lnB>
                    <a:solidFill>
                      <a:srgbClr val="357CA2"/>
                    </a:solidFill>
                  </a:tcPr>
                </a:tc>
                <a:extLst>
                  <a:ext uri="{0D108BD9-81ED-4DB2-BD59-A6C34878D82A}">
                    <a16:rowId xmlns:a16="http://schemas.microsoft.com/office/drawing/2014/main" val="3992895130"/>
                  </a:ext>
                </a:extLst>
              </a:tr>
              <a:tr h="495816">
                <a:tc>
                  <a:txBody>
                    <a:bodyPr/>
                    <a:lstStyle/>
                    <a:p>
                      <a:pPr algn="l">
                        <a:lnSpc>
                          <a:spcPct val="107000"/>
                        </a:lnSpc>
                        <a:spcAft>
                          <a:spcPts val="0"/>
                        </a:spcAft>
                      </a:pPr>
                      <a:r>
                        <a:rPr lang="en-GB" sz="1000" b="1">
                          <a:effectLst/>
                          <a:latin typeface="Arial" panose="020B0604020202020204" pitchFamily="34" charset="0"/>
                          <a:ea typeface="Arial" panose="020B0604020202020204" pitchFamily="34" charset="0"/>
                          <a:cs typeface="Times New Roman" panose="02020603050405020304" pitchFamily="18" charset="0"/>
                        </a:rPr>
                        <a:t>Legal and Accounting Organization Costs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6990" marB="0">
                    <a:lnL w="12700" cap="flat" cmpd="sng" algn="ctr">
                      <a:solidFill>
                        <a:srgbClr val="E3E3E3"/>
                      </a:solidFill>
                      <a:prstDash val="solid"/>
                      <a:round/>
                      <a:headEnd type="none" w="med" len="med"/>
                      <a:tailEnd type="none" w="med" len="med"/>
                    </a:lnL>
                    <a:lnR w="12700" cap="flat" cmpd="sng" algn="ctr">
                      <a:solidFill>
                        <a:srgbClr val="357CA2"/>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algn="r">
                        <a:lnSpc>
                          <a:spcPct val="107000"/>
                        </a:lnSpc>
                        <a:spcAft>
                          <a:spcPts val="0"/>
                        </a:spcAft>
                      </a:pPr>
                      <a:r>
                        <a:rPr lang="en-GB" sz="1000">
                          <a:effectLst/>
                          <a:latin typeface="Arial" panose="020B0604020202020204" pitchFamily="34" charset="0"/>
                          <a:ea typeface="Arial" panose="020B0604020202020204" pitchFamily="34" charset="0"/>
                          <a:cs typeface="Times New Roman" panose="02020603050405020304" pitchFamily="18" charset="0"/>
                        </a:rPr>
                        <a:t>£480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6990" marB="0">
                    <a:lnL w="12700" cap="flat" cmpd="sng" algn="ctr">
                      <a:solidFill>
                        <a:srgbClr val="357CA2"/>
                      </a:solidFill>
                      <a:prstDash val="solid"/>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ADADAD"/>
                      </a:solidFill>
                      <a:prstDash val="dash"/>
                      <a:round/>
                      <a:headEnd type="none" w="med" len="med"/>
                      <a:tailEnd type="none" w="med" len="med"/>
                    </a:lnB>
                  </a:tcPr>
                </a:tc>
                <a:extLst>
                  <a:ext uri="{0D108BD9-81ED-4DB2-BD59-A6C34878D82A}">
                    <a16:rowId xmlns:a16="http://schemas.microsoft.com/office/drawing/2014/main" val="2888785372"/>
                  </a:ext>
                </a:extLst>
              </a:tr>
              <a:tr h="492395">
                <a:tc>
                  <a:txBody>
                    <a:bodyPr/>
                    <a:lstStyle/>
                    <a:p>
                      <a:pPr algn="l">
                        <a:lnSpc>
                          <a:spcPct val="107000"/>
                        </a:lnSpc>
                        <a:spcAft>
                          <a:spcPts val="0"/>
                        </a:spcAft>
                      </a:pPr>
                      <a:r>
                        <a:rPr lang="en-GB" sz="1000" b="1">
                          <a:effectLst/>
                          <a:latin typeface="Arial" panose="020B0604020202020204" pitchFamily="34" charset="0"/>
                          <a:ea typeface="Arial" panose="020B0604020202020204" pitchFamily="34" charset="0"/>
                          <a:cs typeface="Times New Roman" panose="02020603050405020304" pitchFamily="18" charset="0"/>
                        </a:rPr>
                        <a:t>Licences and Permits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6990" marB="0">
                    <a:lnL w="12700" cap="flat" cmpd="sng" algn="ctr">
                      <a:solidFill>
                        <a:srgbClr val="E3E3E3"/>
                      </a:solidFill>
                      <a:prstDash val="solid"/>
                      <a:round/>
                      <a:headEnd type="none" w="med" len="med"/>
                      <a:tailEnd type="none" w="med" len="med"/>
                    </a:lnL>
                    <a:lnR w="12700" cap="flat" cmpd="sng" algn="ctr">
                      <a:solidFill>
                        <a:srgbClr val="357CA2"/>
                      </a:solidFill>
                      <a:prstDash val="solid"/>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algn="r">
                        <a:lnSpc>
                          <a:spcPct val="107000"/>
                        </a:lnSpc>
                        <a:spcAft>
                          <a:spcPts val="0"/>
                        </a:spcAft>
                      </a:pPr>
                      <a:r>
                        <a:rPr lang="en-GB" sz="1000">
                          <a:effectLst/>
                          <a:latin typeface="Arial" panose="020B0604020202020204" pitchFamily="34" charset="0"/>
                          <a:ea typeface="Arial" panose="020B0604020202020204" pitchFamily="34" charset="0"/>
                          <a:cs typeface="Times New Roman" panose="02020603050405020304" pitchFamily="18" charset="0"/>
                        </a:rPr>
                        <a:t>£7,000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6990" marB="0">
                    <a:lnL w="12700" cap="flat" cmpd="sng" algn="ctr">
                      <a:solidFill>
                        <a:srgbClr val="357CA2"/>
                      </a:solidFill>
                      <a:prstDash val="solid"/>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ADADAD"/>
                      </a:solidFill>
                      <a:prstDash val="dash"/>
                      <a:round/>
                      <a:headEnd type="none" w="med" len="med"/>
                      <a:tailEnd type="none" w="med" len="med"/>
                    </a:lnB>
                  </a:tcPr>
                </a:tc>
                <a:extLst>
                  <a:ext uri="{0D108BD9-81ED-4DB2-BD59-A6C34878D82A}">
                    <a16:rowId xmlns:a16="http://schemas.microsoft.com/office/drawing/2014/main" val="835943848"/>
                  </a:ext>
                </a:extLst>
              </a:tr>
              <a:tr h="495816">
                <a:tc>
                  <a:txBody>
                    <a:bodyPr/>
                    <a:lstStyle/>
                    <a:p>
                      <a:pPr algn="l">
                        <a:lnSpc>
                          <a:spcPct val="107000"/>
                        </a:lnSpc>
                        <a:spcAft>
                          <a:spcPts val="0"/>
                        </a:spcAft>
                      </a:pPr>
                      <a:r>
                        <a:rPr lang="en-GB" sz="1000" b="1">
                          <a:effectLst/>
                          <a:latin typeface="Arial" panose="020B0604020202020204" pitchFamily="34" charset="0"/>
                          <a:ea typeface="Arial" panose="020B0604020202020204" pitchFamily="34" charset="0"/>
                          <a:cs typeface="Times New Roman" panose="02020603050405020304" pitchFamily="18" charset="0"/>
                        </a:rPr>
                        <a:t>Initially Advertising and Promotion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6990" marB="0">
                    <a:lnL w="12700" cap="flat" cmpd="sng" algn="ctr">
                      <a:solidFill>
                        <a:srgbClr val="E3E3E3"/>
                      </a:solidFill>
                      <a:prstDash val="solid"/>
                      <a:round/>
                      <a:headEnd type="none" w="med" len="med"/>
                      <a:tailEnd type="none" w="med" len="med"/>
                    </a:lnL>
                    <a:lnR w="12700" cap="flat" cmpd="sng" algn="ctr">
                      <a:solidFill>
                        <a:srgbClr val="357CA2"/>
                      </a:solidFill>
                      <a:prstDash val="solid"/>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357CA2"/>
                      </a:solidFill>
                      <a:prstDash val="solid"/>
                      <a:round/>
                      <a:headEnd type="none" w="med" len="med"/>
                      <a:tailEnd type="none" w="med" len="med"/>
                    </a:lnB>
                  </a:tcPr>
                </a:tc>
                <a:tc>
                  <a:txBody>
                    <a:bodyPr/>
                    <a:lstStyle/>
                    <a:p>
                      <a:pPr algn="r">
                        <a:lnSpc>
                          <a:spcPct val="107000"/>
                        </a:lnSpc>
                        <a:spcAft>
                          <a:spcPts val="0"/>
                        </a:spcAft>
                      </a:pPr>
                      <a:r>
                        <a:rPr lang="en-GB" sz="1000">
                          <a:effectLst/>
                          <a:latin typeface="Arial" panose="020B0604020202020204" pitchFamily="34" charset="0"/>
                          <a:ea typeface="Arial" panose="020B0604020202020204" pitchFamily="34" charset="0"/>
                          <a:cs typeface="Times New Roman" panose="02020603050405020304" pitchFamily="18" charset="0"/>
                        </a:rPr>
                        <a:t>£1,000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6990" marB="0">
                    <a:lnL w="12700" cap="flat" cmpd="sng" algn="ctr">
                      <a:solidFill>
                        <a:srgbClr val="357CA2"/>
                      </a:solidFill>
                      <a:prstDash val="solid"/>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357CA2"/>
                      </a:solidFill>
                      <a:prstDash val="solid"/>
                      <a:round/>
                      <a:headEnd type="none" w="med" len="med"/>
                      <a:tailEnd type="none" w="med" len="med"/>
                    </a:lnB>
                  </a:tcPr>
                </a:tc>
                <a:extLst>
                  <a:ext uri="{0D108BD9-81ED-4DB2-BD59-A6C34878D82A}">
                    <a16:rowId xmlns:a16="http://schemas.microsoft.com/office/drawing/2014/main" val="1089101209"/>
                  </a:ext>
                </a:extLst>
              </a:tr>
              <a:tr h="498380">
                <a:tc>
                  <a:txBody>
                    <a:bodyPr/>
                    <a:lstStyle/>
                    <a:p>
                      <a:pPr algn="l">
                        <a:lnSpc>
                          <a:spcPct val="107000"/>
                        </a:lnSpc>
                        <a:spcAft>
                          <a:spcPts val="0"/>
                        </a:spcAft>
                      </a:pPr>
                      <a:r>
                        <a:rPr lang="en-GB" sz="1000" b="1">
                          <a:solidFill>
                            <a:srgbClr val="357CA2"/>
                          </a:solidFill>
                          <a:effectLst/>
                          <a:latin typeface="Arial" panose="020B0604020202020204" pitchFamily="34" charset="0"/>
                          <a:ea typeface="Arial" panose="020B0604020202020204" pitchFamily="34" charset="0"/>
                          <a:cs typeface="Times New Roman" panose="02020603050405020304" pitchFamily="18" charset="0"/>
                        </a:rPr>
                        <a:t>TOTAL NET FIXED ASSETS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6990" marB="0">
                    <a:lnL w="12700" cap="flat" cmpd="sng" algn="ctr">
                      <a:solidFill>
                        <a:srgbClr val="E3E3E3"/>
                      </a:solidFill>
                      <a:prstDash val="solid"/>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357CA2"/>
                      </a:solidFill>
                      <a:prstDash val="solid"/>
                      <a:round/>
                      <a:headEnd type="none" w="med" len="med"/>
                      <a:tailEnd type="none" w="med" len="med"/>
                    </a:lnB>
                  </a:tcPr>
                </a:tc>
                <a:tc>
                  <a:txBody>
                    <a:bodyPr/>
                    <a:lstStyle/>
                    <a:p>
                      <a:pPr algn="r">
                        <a:lnSpc>
                          <a:spcPct val="107000"/>
                        </a:lnSpc>
                        <a:spcAft>
                          <a:spcPts val="0"/>
                        </a:spcAft>
                      </a:pPr>
                      <a:r>
                        <a:rPr lang="en-GB" sz="1000" b="1">
                          <a:solidFill>
                            <a:srgbClr val="357CA2"/>
                          </a:solidFill>
                          <a:effectLst/>
                          <a:latin typeface="Arial" panose="020B0604020202020204" pitchFamily="34" charset="0"/>
                          <a:ea typeface="Arial" panose="020B0604020202020204" pitchFamily="34" charset="0"/>
                          <a:cs typeface="Times New Roman" panose="02020603050405020304" pitchFamily="18" charset="0"/>
                        </a:rPr>
                        <a:t>£8,480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6990" marB="0">
                    <a:lnL w="12700" cap="flat" cmpd="sng" algn="ctr">
                      <a:solidFill>
                        <a:srgbClr val="E3E3E3"/>
                      </a:solidFill>
                      <a:prstDash val="solid"/>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357CA2"/>
                      </a:solidFill>
                      <a:prstDash val="solid"/>
                      <a:round/>
                      <a:headEnd type="none" w="med" len="med"/>
                      <a:tailEnd type="none" w="med" len="med"/>
                    </a:lnB>
                  </a:tcPr>
                </a:tc>
                <a:extLst>
                  <a:ext uri="{0D108BD9-81ED-4DB2-BD59-A6C34878D82A}">
                    <a16:rowId xmlns:a16="http://schemas.microsoft.com/office/drawing/2014/main" val="114834110"/>
                  </a:ext>
                </a:extLst>
              </a:tr>
              <a:tr h="498380">
                <a:tc>
                  <a:txBody>
                    <a:bodyPr/>
                    <a:lstStyle/>
                    <a:p>
                      <a:pPr algn="l">
                        <a:lnSpc>
                          <a:spcPct val="107000"/>
                        </a:lnSpc>
                        <a:spcAft>
                          <a:spcPts val="0"/>
                        </a:spcAft>
                      </a:pPr>
                      <a:r>
                        <a:rPr lang="en-GB" sz="1000" b="1">
                          <a:solidFill>
                            <a:srgbClr val="357CA2"/>
                          </a:solidFill>
                          <a:effectLst/>
                          <a:latin typeface="Arial" panose="020B0604020202020204" pitchFamily="34" charset="0"/>
                          <a:ea typeface="Arial" panose="020B0604020202020204" pitchFamily="34" charset="0"/>
                          <a:cs typeface="Times New Roman" panose="02020603050405020304" pitchFamily="18" charset="0"/>
                        </a:rPr>
                        <a:t>TOTAL ASSETS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6990" marB="0">
                    <a:lnL w="12700" cap="flat" cmpd="sng" algn="ctr">
                      <a:solidFill>
                        <a:srgbClr val="E3E3E3"/>
                      </a:solidFill>
                      <a:prstDash val="solid"/>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357CA2"/>
                      </a:solidFill>
                      <a:prstDash val="solid"/>
                      <a:round/>
                      <a:headEnd type="none" w="med" len="med"/>
                      <a:tailEnd type="none" w="med" len="med"/>
                    </a:lnB>
                  </a:tcPr>
                </a:tc>
                <a:tc>
                  <a:txBody>
                    <a:bodyPr/>
                    <a:lstStyle/>
                    <a:p>
                      <a:pPr algn="r">
                        <a:lnSpc>
                          <a:spcPct val="107000"/>
                        </a:lnSpc>
                        <a:spcAft>
                          <a:spcPts val="0"/>
                        </a:spcAft>
                      </a:pPr>
                      <a:r>
                        <a:rPr lang="en-GB" sz="1000" b="1" dirty="0">
                          <a:solidFill>
                            <a:srgbClr val="357CA2"/>
                          </a:solidFill>
                          <a:effectLst/>
                          <a:latin typeface="Arial" panose="020B0604020202020204" pitchFamily="34" charset="0"/>
                          <a:ea typeface="Arial" panose="020B0604020202020204" pitchFamily="34" charset="0"/>
                          <a:cs typeface="Times New Roman" panose="02020603050405020304" pitchFamily="18" charset="0"/>
                        </a:rPr>
                        <a:t>£21,980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50800" marR="52705" marT="46990" marB="0">
                    <a:lnL w="12700" cap="flat" cmpd="sng" algn="ctr">
                      <a:solidFill>
                        <a:srgbClr val="E3E3E3"/>
                      </a:solidFill>
                      <a:prstDash val="solid"/>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357CA2"/>
                      </a:solidFill>
                      <a:prstDash val="solid"/>
                      <a:round/>
                      <a:headEnd type="none" w="med" len="med"/>
                      <a:tailEnd type="none" w="med" len="med"/>
                    </a:lnB>
                  </a:tcPr>
                </a:tc>
                <a:extLst>
                  <a:ext uri="{0D108BD9-81ED-4DB2-BD59-A6C34878D82A}">
                    <a16:rowId xmlns:a16="http://schemas.microsoft.com/office/drawing/2014/main" val="2191047505"/>
                  </a:ext>
                </a:extLst>
              </a:tr>
            </a:tbl>
          </a:graphicData>
        </a:graphic>
      </p:graphicFrame>
    </p:spTree>
    <p:extLst>
      <p:ext uri="{BB962C8B-B14F-4D97-AF65-F5344CB8AC3E}">
        <p14:creationId xmlns:p14="http://schemas.microsoft.com/office/powerpoint/2010/main" val="2015268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4">
            <a:extLst>
              <a:ext uri="{FF2B5EF4-FFF2-40B4-BE49-F238E27FC236}">
                <a16:creationId xmlns:a16="http://schemas.microsoft.com/office/drawing/2014/main" id="{CAFAC4C4-8A23-493A-AFC4-8703D5C64E3A}"/>
              </a:ext>
            </a:extLst>
          </p:cNvPr>
          <p:cNvSpPr>
            <a:spLocks noChangeArrowheads="1"/>
          </p:cNvSpPr>
          <p:nvPr/>
        </p:nvSpPr>
        <p:spPr bwMode="auto">
          <a:xfrm>
            <a:off x="684213" y="24923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100" b="0" i="0" u="none" strike="noStrike" cap="none" normalizeH="0" baseline="0">
                <a:ln>
                  <a:noFill/>
                </a:ln>
                <a:solidFill>
                  <a:srgbClr val="000000"/>
                </a:solidFill>
                <a:effectLst/>
                <a:latin typeface="Arial" panose="020B0604020202020204" pitchFamily="34" charset="0"/>
                <a:ea typeface="Calibri" panose="020F0502020204030204" pitchFamily="34" charset="0"/>
              </a:rPr>
            </a:br>
            <a:endParaRPr kumimoji="0" lang="en-GB" altLang="en-US" sz="11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3" name="Table 2">
            <a:extLst>
              <a:ext uri="{FF2B5EF4-FFF2-40B4-BE49-F238E27FC236}">
                <a16:creationId xmlns:a16="http://schemas.microsoft.com/office/drawing/2014/main" id="{03C0F309-14F1-4F76-86DF-98F147688C00}"/>
              </a:ext>
            </a:extLst>
          </p:cNvPr>
          <p:cNvGraphicFramePr>
            <a:graphicFrameLocks noGrp="1"/>
          </p:cNvGraphicFramePr>
          <p:nvPr>
            <p:extLst>
              <p:ext uri="{D42A27DB-BD31-4B8C-83A1-F6EECF244321}">
                <p14:modId xmlns:p14="http://schemas.microsoft.com/office/powerpoint/2010/main" val="289244501"/>
              </p:ext>
            </p:extLst>
          </p:nvPr>
        </p:nvGraphicFramePr>
        <p:xfrm>
          <a:off x="839651" y="3098972"/>
          <a:ext cx="8522681" cy="2068111"/>
        </p:xfrm>
        <a:graphic>
          <a:graphicData uri="http://schemas.openxmlformats.org/drawingml/2006/table">
            <a:tbl>
              <a:tblPr firstRow="1" firstCol="1" bandRow="1"/>
              <a:tblGrid>
                <a:gridCol w="2075429">
                  <a:extLst>
                    <a:ext uri="{9D8B030D-6E8A-4147-A177-3AD203B41FA5}">
                      <a16:colId xmlns:a16="http://schemas.microsoft.com/office/drawing/2014/main" val="1425613373"/>
                    </a:ext>
                  </a:extLst>
                </a:gridCol>
                <a:gridCol w="1163436">
                  <a:extLst>
                    <a:ext uri="{9D8B030D-6E8A-4147-A177-3AD203B41FA5}">
                      <a16:colId xmlns:a16="http://schemas.microsoft.com/office/drawing/2014/main" val="600703025"/>
                    </a:ext>
                  </a:extLst>
                </a:gridCol>
                <a:gridCol w="1327548">
                  <a:extLst>
                    <a:ext uri="{9D8B030D-6E8A-4147-A177-3AD203B41FA5}">
                      <a16:colId xmlns:a16="http://schemas.microsoft.com/office/drawing/2014/main" val="2573615444"/>
                    </a:ext>
                  </a:extLst>
                </a:gridCol>
                <a:gridCol w="3956268">
                  <a:extLst>
                    <a:ext uri="{9D8B030D-6E8A-4147-A177-3AD203B41FA5}">
                      <a16:colId xmlns:a16="http://schemas.microsoft.com/office/drawing/2014/main" val="3506688961"/>
                    </a:ext>
                  </a:extLst>
                </a:gridCol>
              </a:tblGrid>
              <a:tr h="658708">
                <a:tc>
                  <a:txBody>
                    <a:bodyPr/>
                    <a:lstStyle/>
                    <a:p>
                      <a:pPr algn="l">
                        <a:lnSpc>
                          <a:spcPct val="107000"/>
                        </a:lnSpc>
                        <a:spcAft>
                          <a:spcPts val="0"/>
                        </a:spcAft>
                      </a:pPr>
                      <a:r>
                        <a:rPr lang="en-GB" sz="1000" b="1">
                          <a:effectLst/>
                          <a:latin typeface="Arial" panose="020B0604020202020204" pitchFamily="34" charset="0"/>
                          <a:ea typeface="Arial" panose="020B0604020202020204" pitchFamily="34" charset="0"/>
                          <a:cs typeface="Times New Roman" panose="02020603050405020304" pitchFamily="18" charset="0"/>
                        </a:rPr>
                        <a:t>FISCAL YEAR END 31/12 (IN THOUSANDS)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070" marT="49530" marB="0">
                    <a:lnL w="12700" cap="flat" cmpd="sng" algn="ctr">
                      <a:solidFill>
                        <a:srgbClr val="E3E3E3"/>
                      </a:solidFill>
                      <a:prstDash val="solid"/>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E3E3E3"/>
                      </a:solidFill>
                      <a:prstDash val="solid"/>
                      <a:round/>
                      <a:headEnd type="none" w="med" len="med"/>
                      <a:tailEnd type="none" w="med" len="med"/>
                    </a:lnT>
                    <a:lnB w="12700" cap="flat" cmpd="sng" algn="ctr">
                      <a:solidFill>
                        <a:srgbClr val="357CA2"/>
                      </a:solidFill>
                      <a:prstDash val="solid"/>
                      <a:round/>
                      <a:headEnd type="none" w="med" len="med"/>
                      <a:tailEnd type="none" w="med" len="med"/>
                    </a:lnB>
                    <a:solidFill>
                      <a:srgbClr val="357CA2"/>
                    </a:solidFill>
                  </a:tcPr>
                </a:tc>
                <a:tc>
                  <a:txBody>
                    <a:bodyPr/>
                    <a:lstStyle/>
                    <a:p>
                      <a:pPr marL="1270" algn="ctr">
                        <a:lnSpc>
                          <a:spcPct val="107000"/>
                        </a:lnSpc>
                        <a:spcAft>
                          <a:spcPts val="0"/>
                        </a:spcAft>
                      </a:pPr>
                      <a:r>
                        <a:rPr lang="en-GB" sz="1000" b="1">
                          <a:effectLst/>
                          <a:latin typeface="Arial" panose="020B0604020202020204" pitchFamily="34" charset="0"/>
                          <a:ea typeface="Arial" panose="020B0604020202020204" pitchFamily="34" charset="0"/>
                          <a:cs typeface="Times New Roman" panose="02020603050405020304" pitchFamily="18" charset="0"/>
                        </a:rPr>
                        <a:t>2018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070" marT="49530" marB="0">
                    <a:lnL w="12700" cap="flat" cmpd="sng" algn="ctr">
                      <a:solidFill>
                        <a:srgbClr val="ADADAD"/>
                      </a:solidFill>
                      <a:prstDash val="dash"/>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E3E3E3"/>
                      </a:solidFill>
                      <a:prstDash val="solid"/>
                      <a:round/>
                      <a:headEnd type="none" w="med" len="med"/>
                      <a:tailEnd type="none" w="med" len="med"/>
                    </a:lnT>
                    <a:lnB w="12700" cap="flat" cmpd="sng" algn="ctr">
                      <a:solidFill>
                        <a:srgbClr val="357CA2"/>
                      </a:solidFill>
                      <a:prstDash val="solid"/>
                      <a:round/>
                      <a:headEnd type="none" w="med" len="med"/>
                      <a:tailEnd type="none" w="med" len="med"/>
                    </a:lnB>
                    <a:solidFill>
                      <a:srgbClr val="357CA2"/>
                    </a:solidFill>
                  </a:tcPr>
                </a:tc>
                <a:tc>
                  <a:txBody>
                    <a:bodyPr/>
                    <a:lstStyle/>
                    <a:p>
                      <a:pPr marR="9525" algn="ctr">
                        <a:lnSpc>
                          <a:spcPct val="107000"/>
                        </a:lnSpc>
                        <a:spcAft>
                          <a:spcPts val="0"/>
                        </a:spcAft>
                      </a:pPr>
                      <a:r>
                        <a:rPr lang="en-GB" sz="1000" b="1">
                          <a:effectLst/>
                          <a:latin typeface="Arial" panose="020B0604020202020204" pitchFamily="34" charset="0"/>
                          <a:ea typeface="Arial" panose="020B0604020202020204" pitchFamily="34" charset="0"/>
                          <a:cs typeface="Times New Roman" panose="02020603050405020304" pitchFamily="18" charset="0"/>
                        </a:rPr>
                        <a:t>2019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070" marT="49530" marB="0">
                    <a:lnL w="12700" cap="flat" cmpd="sng" algn="ctr">
                      <a:solidFill>
                        <a:srgbClr val="ADADAD"/>
                      </a:solidFill>
                      <a:prstDash val="dash"/>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E3E3E3"/>
                      </a:solidFill>
                      <a:prstDash val="solid"/>
                      <a:round/>
                      <a:headEnd type="none" w="med" len="med"/>
                      <a:tailEnd type="none" w="med" len="med"/>
                    </a:lnT>
                    <a:lnB w="12700" cap="flat" cmpd="sng" algn="ctr">
                      <a:solidFill>
                        <a:srgbClr val="357CA2"/>
                      </a:solidFill>
                      <a:prstDash val="solid"/>
                      <a:round/>
                      <a:headEnd type="none" w="med" len="med"/>
                      <a:tailEnd type="none" w="med" len="med"/>
                    </a:lnB>
                    <a:solidFill>
                      <a:srgbClr val="357CA2"/>
                    </a:solidFill>
                  </a:tcPr>
                </a:tc>
                <a:tc>
                  <a:txBody>
                    <a:bodyPr/>
                    <a:lstStyle/>
                    <a:p>
                      <a:pPr marL="5080" algn="l">
                        <a:lnSpc>
                          <a:spcPct val="107000"/>
                        </a:lnSpc>
                        <a:spcAft>
                          <a:spcPts val="0"/>
                        </a:spcAft>
                      </a:pPr>
                      <a:r>
                        <a:rPr lang="en-GB" sz="1000" b="1">
                          <a:effectLst/>
                          <a:latin typeface="Arial" panose="020B0604020202020204" pitchFamily="34" charset="0"/>
                          <a:ea typeface="Arial" panose="020B0604020202020204" pitchFamily="34" charset="0"/>
                          <a:cs typeface="Times New Roman" panose="02020603050405020304" pitchFamily="18" charset="0"/>
                        </a:rPr>
                        <a:t>       2020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070" marT="49530" marB="0">
                    <a:lnL w="12700" cap="flat" cmpd="sng" algn="ctr">
                      <a:solidFill>
                        <a:srgbClr val="ADADAD"/>
                      </a:solidFill>
                      <a:prstDash val="dash"/>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E3E3E3"/>
                      </a:solidFill>
                      <a:prstDash val="solid"/>
                      <a:round/>
                      <a:headEnd type="none" w="med" len="med"/>
                      <a:tailEnd type="none" w="med" len="med"/>
                    </a:lnT>
                    <a:lnB w="12700" cap="flat" cmpd="sng" algn="ctr">
                      <a:solidFill>
                        <a:srgbClr val="357CA2"/>
                      </a:solidFill>
                      <a:prstDash val="solid"/>
                      <a:round/>
                      <a:headEnd type="none" w="med" len="med"/>
                      <a:tailEnd type="none" w="med" len="med"/>
                    </a:lnB>
                    <a:solidFill>
                      <a:srgbClr val="357CA2"/>
                    </a:solidFill>
                  </a:tcPr>
                </a:tc>
                <a:extLst>
                  <a:ext uri="{0D108BD9-81ED-4DB2-BD59-A6C34878D82A}">
                    <a16:rowId xmlns:a16="http://schemas.microsoft.com/office/drawing/2014/main" val="799826353"/>
                  </a:ext>
                </a:extLst>
              </a:tr>
              <a:tr h="469042">
                <a:tc>
                  <a:txBody>
                    <a:bodyPr/>
                    <a:lstStyle/>
                    <a:p>
                      <a:pPr algn="l">
                        <a:lnSpc>
                          <a:spcPct val="107000"/>
                        </a:lnSpc>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Revenues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070" marT="49530" marB="0">
                    <a:lnL w="12700" cap="flat" cmpd="sng" algn="ctr">
                      <a:solidFill>
                        <a:srgbClr val="E3E3E3"/>
                      </a:solidFill>
                      <a:prstDash val="solid"/>
                      <a:round/>
                      <a:headEnd type="none" w="med" len="med"/>
                      <a:tailEnd type="none" w="med" len="med"/>
                    </a:lnL>
                    <a:lnR w="12700" cap="flat" cmpd="sng" algn="ctr">
                      <a:solidFill>
                        <a:srgbClr val="357CA2"/>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marR="3175" algn="r">
                        <a:lnSpc>
                          <a:spcPct val="107000"/>
                        </a:lnSpc>
                        <a:spcAft>
                          <a:spcPts val="0"/>
                        </a:spcAft>
                      </a:pPr>
                      <a:r>
                        <a:rPr lang="en-GB" sz="1000">
                          <a:effectLst/>
                          <a:latin typeface="Arial" panose="020B0604020202020204" pitchFamily="34" charset="0"/>
                          <a:ea typeface="Arial" panose="020B0604020202020204" pitchFamily="34" charset="0"/>
                          <a:cs typeface="Times New Roman" panose="02020603050405020304" pitchFamily="18" charset="0"/>
                        </a:rPr>
                        <a:t>£197,500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070" marT="49530" marB="0">
                    <a:lnL w="12700" cap="flat" cmpd="sng" algn="ctr">
                      <a:solidFill>
                        <a:srgbClr val="357CA2"/>
                      </a:solidFill>
                      <a:prstDash val="solid"/>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marR="3175" algn="r">
                        <a:lnSpc>
                          <a:spcPct val="107000"/>
                        </a:lnSpc>
                        <a:spcAft>
                          <a:spcPts val="0"/>
                        </a:spcAft>
                      </a:pPr>
                      <a:r>
                        <a:rPr lang="en-GB" sz="1000">
                          <a:effectLst/>
                          <a:latin typeface="Arial" panose="020B0604020202020204" pitchFamily="34" charset="0"/>
                          <a:ea typeface="Arial" panose="020B0604020202020204" pitchFamily="34" charset="0"/>
                          <a:cs typeface="Times New Roman" panose="02020603050405020304" pitchFamily="18" charset="0"/>
                        </a:rPr>
                        <a:t>£245,000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070" marT="49530" marB="0">
                    <a:lnL w="12700" cap="flat" cmpd="sng" algn="ctr">
                      <a:solidFill>
                        <a:srgbClr val="ADADAD"/>
                      </a:solidFill>
                      <a:prstDash val="dash"/>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ADADAD"/>
                      </a:solidFill>
                      <a:prstDash val="dash"/>
                      <a:round/>
                      <a:headEnd type="none" w="med" len="med"/>
                      <a:tailEnd type="none" w="med" len="med"/>
                    </a:lnB>
                  </a:tcPr>
                </a:tc>
                <a:tc>
                  <a:txBody>
                    <a:bodyPr/>
                    <a:lstStyle/>
                    <a:p>
                      <a:pPr algn="l">
                        <a:lnSpc>
                          <a:spcPct val="107000"/>
                        </a:lnSpc>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£300,000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070" marT="49530" marB="0">
                    <a:lnL w="12700" cap="flat" cmpd="sng" algn="ctr">
                      <a:solidFill>
                        <a:srgbClr val="ADADAD"/>
                      </a:solidFill>
                      <a:prstDash val="dash"/>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ADADAD"/>
                      </a:solidFill>
                      <a:prstDash val="dash"/>
                      <a:round/>
                      <a:headEnd type="none" w="med" len="med"/>
                      <a:tailEnd type="none" w="med" len="med"/>
                    </a:lnB>
                  </a:tcPr>
                </a:tc>
                <a:extLst>
                  <a:ext uri="{0D108BD9-81ED-4DB2-BD59-A6C34878D82A}">
                    <a16:rowId xmlns:a16="http://schemas.microsoft.com/office/drawing/2014/main" val="2407626993"/>
                  </a:ext>
                </a:extLst>
              </a:tr>
              <a:tr h="469042">
                <a:tc>
                  <a:txBody>
                    <a:bodyPr/>
                    <a:lstStyle/>
                    <a:p>
                      <a:pPr algn="l">
                        <a:lnSpc>
                          <a:spcPct val="107000"/>
                        </a:lnSpc>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Cost of Goods Sold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070" marT="49530" marB="0">
                    <a:lnL w="12700" cap="flat" cmpd="sng" algn="ctr">
                      <a:solidFill>
                        <a:srgbClr val="E3E3E3"/>
                      </a:solidFill>
                      <a:prstDash val="solid"/>
                      <a:round/>
                      <a:headEnd type="none" w="med" len="med"/>
                      <a:tailEnd type="none" w="med" len="med"/>
                    </a:lnL>
                    <a:lnR w="12700" cap="flat" cmpd="sng" algn="ctr">
                      <a:solidFill>
                        <a:srgbClr val="357CA2"/>
                      </a:solidFill>
                      <a:prstDash val="solid"/>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357CA2"/>
                      </a:solidFill>
                      <a:prstDash val="solid"/>
                      <a:round/>
                      <a:headEnd type="none" w="med" len="med"/>
                      <a:tailEnd type="none" w="med" len="med"/>
                    </a:lnB>
                  </a:tcPr>
                </a:tc>
                <a:tc>
                  <a:txBody>
                    <a:bodyPr/>
                    <a:lstStyle/>
                    <a:p>
                      <a:pPr marR="3175" algn="r">
                        <a:lnSpc>
                          <a:spcPct val="107000"/>
                        </a:lnSpc>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£350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070" marT="49530" marB="0">
                    <a:lnL w="12700" cap="flat" cmpd="sng" algn="ctr">
                      <a:solidFill>
                        <a:srgbClr val="357CA2"/>
                      </a:solidFill>
                      <a:prstDash val="solid"/>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357CA2"/>
                      </a:solidFill>
                      <a:prstDash val="solid"/>
                      <a:round/>
                      <a:headEnd type="none" w="med" len="med"/>
                      <a:tailEnd type="none" w="med" len="med"/>
                    </a:lnB>
                  </a:tcPr>
                </a:tc>
                <a:tc>
                  <a:txBody>
                    <a:bodyPr/>
                    <a:lstStyle/>
                    <a:p>
                      <a:pPr marR="3175" algn="r">
                        <a:lnSpc>
                          <a:spcPct val="107000"/>
                        </a:lnSpc>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£450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070" marT="49530" marB="0">
                    <a:lnL w="12700" cap="flat" cmpd="sng" algn="ctr">
                      <a:solidFill>
                        <a:srgbClr val="ADADAD"/>
                      </a:solidFill>
                      <a:prstDash val="dash"/>
                      <a:round/>
                      <a:headEnd type="none" w="med" len="med"/>
                      <a:tailEnd type="none" w="med" len="med"/>
                    </a:lnL>
                    <a:lnR w="12700" cap="flat" cmpd="sng" algn="ctr">
                      <a:solidFill>
                        <a:srgbClr val="ADADAD"/>
                      </a:solidFill>
                      <a:prstDash val="dash"/>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357CA2"/>
                      </a:solidFill>
                      <a:prstDash val="solid"/>
                      <a:round/>
                      <a:headEnd type="none" w="med" len="med"/>
                      <a:tailEnd type="none" w="med" len="med"/>
                    </a:lnB>
                  </a:tcPr>
                </a:tc>
                <a:tc>
                  <a:txBody>
                    <a:bodyPr/>
                    <a:lstStyle/>
                    <a:p>
                      <a:pPr algn="l">
                        <a:lnSpc>
                          <a:spcPct val="107000"/>
                        </a:lnSpc>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£550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070" marT="49530" marB="0">
                    <a:lnL w="12700" cap="flat" cmpd="sng" algn="ctr">
                      <a:solidFill>
                        <a:srgbClr val="ADADAD"/>
                      </a:solidFill>
                      <a:prstDash val="dash"/>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ADADAD"/>
                      </a:solidFill>
                      <a:prstDash val="dash"/>
                      <a:round/>
                      <a:headEnd type="none" w="med" len="med"/>
                      <a:tailEnd type="none" w="med" len="med"/>
                    </a:lnT>
                    <a:lnB w="12700" cap="flat" cmpd="sng" algn="ctr">
                      <a:solidFill>
                        <a:srgbClr val="357CA2"/>
                      </a:solidFill>
                      <a:prstDash val="solid"/>
                      <a:round/>
                      <a:headEnd type="none" w="med" len="med"/>
                      <a:tailEnd type="none" w="med" len="med"/>
                    </a:lnB>
                  </a:tcPr>
                </a:tc>
                <a:extLst>
                  <a:ext uri="{0D108BD9-81ED-4DB2-BD59-A6C34878D82A}">
                    <a16:rowId xmlns:a16="http://schemas.microsoft.com/office/drawing/2014/main" val="2621155115"/>
                  </a:ext>
                </a:extLst>
              </a:tr>
              <a:tr h="471319">
                <a:tc>
                  <a:txBody>
                    <a:bodyPr/>
                    <a:lstStyle/>
                    <a:p>
                      <a:pPr algn="l">
                        <a:lnSpc>
                          <a:spcPct val="107000"/>
                        </a:lnSpc>
                        <a:spcAft>
                          <a:spcPts val="0"/>
                        </a:spcAft>
                      </a:pPr>
                      <a:r>
                        <a:rPr lang="en-GB" sz="1000" b="1">
                          <a:solidFill>
                            <a:srgbClr val="357CA2"/>
                          </a:solidFill>
                          <a:effectLst/>
                          <a:latin typeface="Arial" panose="020B0604020202020204" pitchFamily="34" charset="0"/>
                          <a:ea typeface="Arial" panose="020B0604020202020204" pitchFamily="34" charset="0"/>
                          <a:cs typeface="Times New Roman" panose="02020603050405020304" pitchFamily="18" charset="0"/>
                        </a:rPr>
                        <a:t>GROSS PROFIT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070" marT="49530" marB="0">
                    <a:lnL w="12700" cap="flat" cmpd="sng" algn="ctr">
                      <a:solidFill>
                        <a:srgbClr val="E3E3E3"/>
                      </a:solidFill>
                      <a:prstDash val="solid"/>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357CA2"/>
                      </a:solidFill>
                      <a:prstDash val="solid"/>
                      <a:round/>
                      <a:headEnd type="none" w="med" len="med"/>
                      <a:tailEnd type="none" w="med" len="med"/>
                    </a:lnB>
                  </a:tcPr>
                </a:tc>
                <a:tc>
                  <a:txBody>
                    <a:bodyPr/>
                    <a:lstStyle/>
                    <a:p>
                      <a:pPr algn="r">
                        <a:lnSpc>
                          <a:spcPct val="107000"/>
                        </a:lnSpc>
                        <a:spcAft>
                          <a:spcPts val="0"/>
                        </a:spcAft>
                      </a:pPr>
                      <a:r>
                        <a:rPr lang="en-GB" sz="1000" b="1">
                          <a:solidFill>
                            <a:srgbClr val="357CA2"/>
                          </a:solidFill>
                          <a:effectLst/>
                          <a:latin typeface="Arial" panose="020B0604020202020204" pitchFamily="34" charset="0"/>
                          <a:ea typeface="Arial" panose="020B0604020202020204" pitchFamily="34" charset="0"/>
                          <a:cs typeface="Times New Roman" panose="02020603050405020304" pitchFamily="18" charset="0"/>
                        </a:rPr>
                        <a:t>£197,150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070" marT="49530" marB="0">
                    <a:lnL w="12700" cap="flat" cmpd="sng" algn="ctr">
                      <a:solidFill>
                        <a:srgbClr val="E3E3E3"/>
                      </a:solidFill>
                      <a:prstDash val="solid"/>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357CA2"/>
                      </a:solidFill>
                      <a:prstDash val="solid"/>
                      <a:round/>
                      <a:headEnd type="none" w="med" len="med"/>
                      <a:tailEnd type="none" w="med" len="med"/>
                    </a:lnB>
                  </a:tcPr>
                </a:tc>
                <a:tc>
                  <a:txBody>
                    <a:bodyPr/>
                    <a:lstStyle/>
                    <a:p>
                      <a:pPr algn="r">
                        <a:lnSpc>
                          <a:spcPct val="107000"/>
                        </a:lnSpc>
                        <a:spcAft>
                          <a:spcPts val="0"/>
                        </a:spcAft>
                      </a:pPr>
                      <a:r>
                        <a:rPr lang="en-GB" sz="1000" b="1">
                          <a:solidFill>
                            <a:srgbClr val="357CA2"/>
                          </a:solidFill>
                          <a:effectLst/>
                          <a:latin typeface="Arial" panose="020B0604020202020204" pitchFamily="34" charset="0"/>
                          <a:ea typeface="Arial" panose="020B0604020202020204" pitchFamily="34" charset="0"/>
                          <a:cs typeface="Times New Roman" panose="02020603050405020304" pitchFamily="18" charset="0"/>
                        </a:rPr>
                        <a:t>£244,550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50800" marR="52070" marT="49530" marB="0">
                    <a:lnL w="12700" cap="flat" cmpd="sng" algn="ctr">
                      <a:solidFill>
                        <a:srgbClr val="E3E3E3"/>
                      </a:solidFill>
                      <a:prstDash val="solid"/>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357CA2"/>
                      </a:solidFill>
                      <a:prstDash val="solid"/>
                      <a:round/>
                      <a:headEnd type="none" w="med" len="med"/>
                      <a:tailEnd type="none" w="med" len="med"/>
                    </a:lnB>
                  </a:tcPr>
                </a:tc>
                <a:tc>
                  <a:txBody>
                    <a:bodyPr/>
                    <a:lstStyle/>
                    <a:p>
                      <a:pPr algn="l">
                        <a:lnSpc>
                          <a:spcPct val="107000"/>
                        </a:lnSpc>
                        <a:spcAft>
                          <a:spcPts val="0"/>
                        </a:spcAft>
                      </a:pPr>
                      <a:r>
                        <a:rPr lang="en-GB" sz="1000" b="1" dirty="0">
                          <a:solidFill>
                            <a:srgbClr val="357CA2"/>
                          </a:solidFill>
                          <a:effectLst/>
                          <a:latin typeface="Arial" panose="020B0604020202020204" pitchFamily="34" charset="0"/>
                          <a:ea typeface="Arial" panose="020B0604020202020204" pitchFamily="34" charset="0"/>
                          <a:cs typeface="Times New Roman" panose="02020603050405020304" pitchFamily="18" charset="0"/>
                        </a:rPr>
                        <a:t>               £299,450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50800" marR="52070" marT="49530" marB="0">
                    <a:lnL w="12700" cap="flat" cmpd="sng" algn="ctr">
                      <a:solidFill>
                        <a:srgbClr val="E3E3E3"/>
                      </a:solidFill>
                      <a:prstDash val="solid"/>
                      <a:round/>
                      <a:headEnd type="none" w="med" len="med"/>
                      <a:tailEnd type="none" w="med" len="med"/>
                    </a:lnL>
                    <a:lnR w="12700" cap="flat" cmpd="sng" algn="ctr">
                      <a:solidFill>
                        <a:srgbClr val="E3E3E3"/>
                      </a:solidFill>
                      <a:prstDash val="solid"/>
                      <a:round/>
                      <a:headEnd type="none" w="med" len="med"/>
                      <a:tailEnd type="none" w="med" len="med"/>
                    </a:lnR>
                    <a:lnT w="12700" cap="flat" cmpd="sng" algn="ctr">
                      <a:solidFill>
                        <a:srgbClr val="357CA2"/>
                      </a:solidFill>
                      <a:prstDash val="solid"/>
                      <a:round/>
                      <a:headEnd type="none" w="med" len="med"/>
                      <a:tailEnd type="none" w="med" len="med"/>
                    </a:lnT>
                    <a:lnB w="12700" cap="flat" cmpd="sng" algn="ctr">
                      <a:solidFill>
                        <a:srgbClr val="357CA2"/>
                      </a:solidFill>
                      <a:prstDash val="solid"/>
                      <a:round/>
                      <a:headEnd type="none" w="med" len="med"/>
                      <a:tailEnd type="none" w="med" len="med"/>
                    </a:lnB>
                  </a:tcPr>
                </a:tc>
                <a:extLst>
                  <a:ext uri="{0D108BD9-81ED-4DB2-BD59-A6C34878D82A}">
                    <a16:rowId xmlns:a16="http://schemas.microsoft.com/office/drawing/2014/main" val="3961924235"/>
                  </a:ext>
                </a:extLst>
              </a:tr>
            </a:tbl>
          </a:graphicData>
        </a:graphic>
      </p:graphicFrame>
      <p:sp>
        <p:nvSpPr>
          <p:cNvPr id="7" name="Rectangle 1">
            <a:extLst>
              <a:ext uri="{FF2B5EF4-FFF2-40B4-BE49-F238E27FC236}">
                <a16:creationId xmlns:a16="http://schemas.microsoft.com/office/drawing/2014/main" id="{7D69CAA4-F3F9-423C-98C1-E0B8C7B3DECE}"/>
              </a:ext>
            </a:extLst>
          </p:cNvPr>
          <p:cNvSpPr>
            <a:spLocks noChangeArrowheads="1"/>
          </p:cNvSpPr>
          <p:nvPr/>
        </p:nvSpPr>
        <p:spPr bwMode="auto">
          <a:xfrm>
            <a:off x="839334" y="2973344"/>
            <a:ext cx="11251066"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100" b="0" i="0" u="none" strike="noStrike" cap="none" normalizeH="0" baseline="0">
                <a:ln>
                  <a:noFill/>
                </a:ln>
                <a:solidFill>
                  <a:srgbClr val="000000"/>
                </a:solidFill>
                <a:effectLst/>
                <a:latin typeface="Arial" panose="020B0604020202020204" pitchFamily="34" charset="0"/>
                <a:ea typeface="Calibri" panose="020F0502020204030204" pitchFamily="34" charset="0"/>
              </a:rPr>
            </a:br>
            <a:endParaRPr kumimoji="0" lang="en-GB" altLang="en-US" sz="11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8" name="Rectangle 7">
            <a:extLst>
              <a:ext uri="{FF2B5EF4-FFF2-40B4-BE49-F238E27FC236}">
                <a16:creationId xmlns:a16="http://schemas.microsoft.com/office/drawing/2014/main" id="{3EB428D7-27FE-495B-9124-27AF2B753B9A}"/>
              </a:ext>
            </a:extLst>
          </p:cNvPr>
          <p:cNvSpPr/>
          <p:nvPr/>
        </p:nvSpPr>
        <p:spPr>
          <a:xfrm>
            <a:off x="2361467" y="1160772"/>
            <a:ext cx="4619904" cy="530145"/>
          </a:xfrm>
          <a:prstGeom prst="rect">
            <a:avLst/>
          </a:prstGeom>
        </p:spPr>
        <p:txBody>
          <a:bodyPr wrap="square">
            <a:spAutoFit/>
          </a:bodyPr>
          <a:lstStyle/>
          <a:p>
            <a:pPr marL="47625" indent="-6350">
              <a:lnSpc>
                <a:spcPct val="107000"/>
              </a:lnSpc>
              <a:spcAft>
                <a:spcPts val="0"/>
              </a:spcAft>
            </a:pPr>
            <a:r>
              <a:rPr lang="en-GB" sz="2800" dirty="0">
                <a:solidFill>
                  <a:srgbClr val="000000"/>
                </a:solidFill>
                <a:latin typeface="Arial" panose="020B0604020202020204" pitchFamily="34" charset="0"/>
                <a:ea typeface="Arial" panose="020B0604020202020204" pitchFamily="34" charset="0"/>
                <a:cs typeface="Times New Roman" panose="02020603050405020304" pitchFamily="18" charset="0"/>
              </a:rPr>
              <a:t>Income Statement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780989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B5DC041-E6A3-4C01-AB6D-91D05754B70B}"/>
              </a:ext>
            </a:extLst>
          </p:cNvPr>
          <p:cNvPicPr>
            <a:picLocks noChangeAspect="1"/>
          </p:cNvPicPr>
          <p:nvPr/>
        </p:nvPicPr>
        <p:blipFill rotWithShape="1">
          <a:blip r:embed="rId2"/>
          <a:srcRect l="15006" r="14111" b="1"/>
          <a:stretch/>
        </p:blipFill>
        <p:spPr>
          <a:xfrm>
            <a:off x="799072" y="786117"/>
            <a:ext cx="6245352" cy="4956048"/>
          </a:xfrm>
          <a:custGeom>
            <a:avLst/>
            <a:gdLst>
              <a:gd name="connsiteX0" fmla="*/ 534609 w 6245352"/>
              <a:gd name="connsiteY0" fmla="*/ 0 h 4956048"/>
              <a:gd name="connsiteX1" fmla="*/ 6245352 w 6245352"/>
              <a:gd name="connsiteY1" fmla="*/ 0 h 4956048"/>
              <a:gd name="connsiteX2" fmla="*/ 6245352 w 6245352"/>
              <a:gd name="connsiteY2" fmla="*/ 4421439 h 4956048"/>
              <a:gd name="connsiteX3" fmla="*/ 5710743 w 6245352"/>
              <a:gd name="connsiteY3" fmla="*/ 4956048 h 4956048"/>
              <a:gd name="connsiteX4" fmla="*/ 0 w 6245352"/>
              <a:gd name="connsiteY4" fmla="*/ 4956048 h 4956048"/>
              <a:gd name="connsiteX5" fmla="*/ 0 w 6245352"/>
              <a:gd name="connsiteY5" fmla="*/ 534609 h 4956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sp>
        <p:nvSpPr>
          <p:cNvPr id="2" name="Title 1">
            <a:extLst>
              <a:ext uri="{FF2B5EF4-FFF2-40B4-BE49-F238E27FC236}">
                <a16:creationId xmlns:a16="http://schemas.microsoft.com/office/drawing/2014/main" id="{7043D3ED-0C6B-4DB7-A38A-B3859C76E7FB}"/>
              </a:ext>
            </a:extLst>
          </p:cNvPr>
          <p:cNvSpPr>
            <a:spLocks noGrp="1"/>
          </p:cNvSpPr>
          <p:nvPr>
            <p:ph type="title"/>
          </p:nvPr>
        </p:nvSpPr>
        <p:spPr>
          <a:xfrm>
            <a:off x="7532710" y="628617"/>
            <a:ext cx="3971902" cy="3028983"/>
          </a:xfrm>
        </p:spPr>
        <p:txBody>
          <a:bodyPr vert="horz" lIns="91440" tIns="45720" rIns="91440" bIns="45720" rtlCol="0" anchor="b">
            <a:normAutofit/>
          </a:bodyPr>
          <a:lstStyle/>
          <a:p>
            <a:r>
              <a:rPr lang="en-US" sz="4800"/>
              <a:t>Break even analysis</a:t>
            </a:r>
          </a:p>
        </p:txBody>
      </p:sp>
    </p:spTree>
    <p:extLst>
      <p:ext uri="{BB962C8B-B14F-4D97-AF65-F5344CB8AC3E}">
        <p14:creationId xmlns:p14="http://schemas.microsoft.com/office/powerpoint/2010/main" val="34667995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F50BE-9A5E-40E0-89FF-A80A3E68CA14}"/>
              </a:ext>
            </a:extLst>
          </p:cNvPr>
          <p:cNvSpPr>
            <a:spLocks noGrp="1"/>
          </p:cNvSpPr>
          <p:nvPr>
            <p:ph type="ctrTitle"/>
          </p:nvPr>
        </p:nvSpPr>
        <p:spPr>
          <a:xfrm>
            <a:off x="684212" y="685799"/>
            <a:ext cx="8001000" cy="678767"/>
          </a:xfrm>
        </p:spPr>
        <p:txBody>
          <a:bodyPr>
            <a:normAutofit fontScale="90000"/>
          </a:bodyPr>
          <a:lstStyle/>
          <a:p>
            <a:r>
              <a:rPr lang="en-GB" dirty="0"/>
              <a:t>Conclusion</a:t>
            </a:r>
          </a:p>
        </p:txBody>
      </p:sp>
      <p:sp>
        <p:nvSpPr>
          <p:cNvPr id="3" name="Subtitle 2">
            <a:extLst>
              <a:ext uri="{FF2B5EF4-FFF2-40B4-BE49-F238E27FC236}">
                <a16:creationId xmlns:a16="http://schemas.microsoft.com/office/drawing/2014/main" id="{86058353-327A-4036-B943-1C2EB5B8DE2D}"/>
              </a:ext>
            </a:extLst>
          </p:cNvPr>
          <p:cNvSpPr>
            <a:spLocks noGrp="1"/>
          </p:cNvSpPr>
          <p:nvPr>
            <p:ph type="subTitle" idx="1"/>
          </p:nvPr>
        </p:nvSpPr>
        <p:spPr>
          <a:xfrm>
            <a:off x="684212" y="1983545"/>
            <a:ext cx="9810286" cy="3807655"/>
          </a:xfrm>
        </p:spPr>
        <p:txBody>
          <a:bodyPr/>
          <a:lstStyle/>
          <a:p>
            <a:r>
              <a:rPr lang="en-GB" dirty="0"/>
              <a:t>After gathering all the knowledges required to open a new business, establishing the budget, the risks, establishing the management and organizational structure and analysing the market, our business “Do it ECO”, has 95% chances to succeed, to survive and increase the sales volume and for the future to expand the business.</a:t>
            </a:r>
          </a:p>
        </p:txBody>
      </p:sp>
    </p:spTree>
    <p:extLst>
      <p:ext uri="{BB962C8B-B14F-4D97-AF65-F5344CB8AC3E}">
        <p14:creationId xmlns:p14="http://schemas.microsoft.com/office/powerpoint/2010/main" val="17562380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5C050-17CA-4AAC-B307-B87AF1478709}"/>
              </a:ext>
            </a:extLst>
          </p:cNvPr>
          <p:cNvSpPr>
            <a:spLocks noGrp="1"/>
          </p:cNvSpPr>
          <p:nvPr>
            <p:ph type="ctrTitle"/>
          </p:nvPr>
        </p:nvSpPr>
        <p:spPr>
          <a:xfrm>
            <a:off x="684212" y="685800"/>
            <a:ext cx="8001000" cy="186397"/>
          </a:xfrm>
        </p:spPr>
        <p:txBody>
          <a:bodyPr>
            <a:normAutofit fontScale="90000"/>
          </a:bodyPr>
          <a:lstStyle/>
          <a:p>
            <a:r>
              <a:rPr lang="en-GB" sz="3200" dirty="0">
                <a:latin typeface="Arial" panose="020B0604020202020204" pitchFamily="34" charset="0"/>
                <a:cs typeface="Arial" panose="020B0604020202020204" pitchFamily="34" charset="0"/>
              </a:rPr>
              <a:t>Bibliography and references:</a:t>
            </a:r>
          </a:p>
        </p:txBody>
      </p:sp>
      <p:sp>
        <p:nvSpPr>
          <p:cNvPr id="3" name="Subtitle 2">
            <a:extLst>
              <a:ext uri="{FF2B5EF4-FFF2-40B4-BE49-F238E27FC236}">
                <a16:creationId xmlns:a16="http://schemas.microsoft.com/office/drawing/2014/main" id="{7C935BBA-48EC-44E1-A410-87935FC37A4E}"/>
              </a:ext>
            </a:extLst>
          </p:cNvPr>
          <p:cNvSpPr>
            <a:spLocks noGrp="1"/>
          </p:cNvSpPr>
          <p:nvPr>
            <p:ph type="subTitle" idx="1"/>
          </p:nvPr>
        </p:nvSpPr>
        <p:spPr>
          <a:xfrm>
            <a:off x="684212" y="872197"/>
            <a:ext cx="9557068" cy="5711483"/>
          </a:xfrm>
        </p:spPr>
        <p:txBody>
          <a:bodyPr>
            <a:normAutofit fontScale="25000" lnSpcReduction="20000"/>
          </a:bodyPr>
          <a:lstStyle/>
          <a:p>
            <a:pPr marL="571500" lvl="0" indent="-571500" algn="l">
              <a:lnSpc>
                <a:spcPct val="107000"/>
              </a:lnSpc>
              <a:spcAft>
                <a:spcPts val="800"/>
              </a:spcAft>
              <a:buFont typeface="Arial" panose="020B0604020202020204" pitchFamily="34" charset="0"/>
              <a:buChar char="•"/>
              <a:tabLst>
                <a:tab pos="457200" algn="l"/>
              </a:tabLst>
            </a:pPr>
            <a:r>
              <a:rPr lang="en-GB" sz="4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2"/>
              </a:rPr>
              <a:t>https://www.theguardian.com/small-business-network/2012/jun/21/sole-trader-partnership-company-structures</a:t>
            </a:r>
            <a:r>
              <a:rPr lang="en-GB" sz="4000" dirty="0">
                <a:latin typeface="Arial" panose="020B0604020202020204" pitchFamily="34" charset="0"/>
                <a:ea typeface="Calibri" panose="020F0502020204030204" pitchFamily="34" charset="0"/>
                <a:cs typeface="Arial" panose="020B0604020202020204" pitchFamily="34" charset="0"/>
              </a:rPr>
              <a:t> </a:t>
            </a:r>
          </a:p>
          <a:p>
            <a:pPr marL="571500" lvl="0" indent="-571500" algn="l">
              <a:lnSpc>
                <a:spcPct val="107000"/>
              </a:lnSpc>
              <a:spcAft>
                <a:spcPts val="800"/>
              </a:spcAft>
              <a:buFont typeface="Arial" panose="020B0604020202020204" pitchFamily="34" charset="0"/>
              <a:buChar char="•"/>
              <a:tabLst>
                <a:tab pos="457200" algn="l"/>
              </a:tabLst>
            </a:pPr>
            <a:r>
              <a:rPr lang="en-GB" sz="4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3"/>
              </a:rPr>
              <a:t>https://www.theguardian.com/small-business-network/2013/nov/11/five-steps-developing-effective-sales-strategy</a:t>
            </a:r>
            <a:endParaRPr lang="en-GB" sz="4000" dirty="0">
              <a:latin typeface="Arial" panose="020B0604020202020204" pitchFamily="34" charset="0"/>
              <a:ea typeface="Calibri" panose="020F0502020204030204" pitchFamily="34" charset="0"/>
              <a:cs typeface="Arial" panose="020B0604020202020204" pitchFamily="34" charset="0"/>
            </a:endParaRPr>
          </a:p>
          <a:p>
            <a:pPr marL="571500" lvl="0" indent="-571500" algn="l">
              <a:lnSpc>
                <a:spcPct val="107000"/>
              </a:lnSpc>
              <a:spcAft>
                <a:spcPts val="800"/>
              </a:spcAft>
              <a:buFont typeface="Arial" panose="020B0604020202020204" pitchFamily="34" charset="0"/>
              <a:buChar char="•"/>
              <a:tabLst>
                <a:tab pos="457200" algn="l"/>
              </a:tabLst>
            </a:pPr>
            <a:r>
              <a:rPr lang="en-GB" sz="4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4"/>
              </a:rPr>
              <a:t>http://smallbusiness.chron.com/different-types-pricing-strategy-4688.html</a:t>
            </a:r>
            <a:endParaRPr lang="en-GB" sz="4000" dirty="0">
              <a:latin typeface="Arial" panose="020B0604020202020204" pitchFamily="34" charset="0"/>
              <a:ea typeface="Calibri" panose="020F0502020204030204" pitchFamily="34" charset="0"/>
              <a:cs typeface="Arial" panose="020B0604020202020204" pitchFamily="34" charset="0"/>
            </a:endParaRPr>
          </a:p>
          <a:p>
            <a:pPr marL="571500" lvl="0" indent="-571500" algn="l">
              <a:lnSpc>
                <a:spcPct val="107000"/>
              </a:lnSpc>
              <a:spcAft>
                <a:spcPts val="800"/>
              </a:spcAft>
              <a:buFont typeface="Arial" panose="020B0604020202020204" pitchFamily="34" charset="0"/>
              <a:buChar char="•"/>
              <a:tabLst>
                <a:tab pos="457200" algn="l"/>
              </a:tabLst>
            </a:pPr>
            <a:r>
              <a:rPr lang="en-GB" sz="4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https://www.forbes.com/sites/jacobmorgan/2015/07/13/the-5-types-of-organizational-structures-part-3-flat-organizations/#148e6eb06caa</a:t>
            </a:r>
            <a:r>
              <a:rPr lang="en-GB" sz="4000" dirty="0">
                <a:latin typeface="Arial" panose="020B0604020202020204" pitchFamily="34" charset="0"/>
                <a:ea typeface="Calibri" panose="020F0502020204030204" pitchFamily="34" charset="0"/>
                <a:cs typeface="Arial" panose="020B0604020202020204" pitchFamily="34" charset="0"/>
              </a:rPr>
              <a:t> </a:t>
            </a:r>
          </a:p>
          <a:p>
            <a:pPr marL="571500" lvl="0" indent="-571500" algn="l">
              <a:lnSpc>
                <a:spcPct val="107000"/>
              </a:lnSpc>
              <a:spcAft>
                <a:spcPts val="800"/>
              </a:spcAft>
              <a:buFont typeface="Arial" panose="020B0604020202020204" pitchFamily="34" charset="0"/>
              <a:buChar char="•"/>
              <a:tabLst>
                <a:tab pos="457200" algn="l"/>
              </a:tabLst>
            </a:pPr>
            <a:r>
              <a:rPr lang="en-GB" sz="4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6"/>
              </a:rPr>
              <a:t>www.Projectmanagementdocs.com</a:t>
            </a:r>
            <a:r>
              <a:rPr lang="en-GB" sz="4000" dirty="0">
                <a:latin typeface="Arial" panose="020B0604020202020204" pitchFamily="34" charset="0"/>
                <a:ea typeface="Calibri" panose="020F0502020204030204" pitchFamily="34" charset="0"/>
                <a:cs typeface="Arial" panose="020B0604020202020204" pitchFamily="34" charset="0"/>
              </a:rPr>
              <a:t> </a:t>
            </a:r>
          </a:p>
          <a:p>
            <a:pPr marL="571500" lvl="0" indent="-571500" algn="l">
              <a:lnSpc>
                <a:spcPct val="107000"/>
              </a:lnSpc>
              <a:spcAft>
                <a:spcPts val="800"/>
              </a:spcAft>
              <a:buFont typeface="Arial" panose="020B0604020202020204" pitchFamily="34" charset="0"/>
              <a:buChar char="•"/>
              <a:tabLst>
                <a:tab pos="457200" algn="l"/>
              </a:tabLst>
            </a:pPr>
            <a:r>
              <a:rPr lang="en-GB" sz="4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7"/>
              </a:rPr>
              <a:t>https://www.lawdepot.co.uk/contracts/business-plan/?loc=GB&amp;pid=googleppc-buspln_uk-templateT1_g1-ggkey_business%20plan%20template&amp;gclid=EAIaIQobChMIvLWavLjB2gIVybftCh06WgKmEAAYASAAEgLVnvD_BwE#.WtZrPHrwbIU</a:t>
            </a:r>
            <a:r>
              <a:rPr lang="en-GB" sz="4000" dirty="0">
                <a:latin typeface="Arial" panose="020B0604020202020204" pitchFamily="34" charset="0"/>
                <a:ea typeface="Calibri" panose="020F0502020204030204" pitchFamily="34" charset="0"/>
                <a:cs typeface="Arial" panose="020B0604020202020204" pitchFamily="34" charset="0"/>
              </a:rPr>
              <a:t> </a:t>
            </a:r>
          </a:p>
          <a:p>
            <a:pPr marL="571500" lvl="0" indent="-571500" algn="l">
              <a:lnSpc>
                <a:spcPct val="107000"/>
              </a:lnSpc>
              <a:spcAft>
                <a:spcPts val="800"/>
              </a:spcAft>
              <a:buFont typeface="Arial" panose="020B0604020202020204" pitchFamily="34" charset="0"/>
              <a:buChar char="•"/>
              <a:tabLst>
                <a:tab pos="457200" algn="l"/>
              </a:tabLst>
            </a:pPr>
            <a:r>
              <a:rPr lang="en-GB" sz="4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8"/>
              </a:rPr>
              <a:t>https://www.google.co.uk/search?q=eco-friendly+definition&amp;rlz=1C1AVFC_enGB793GB793&amp;oq=eco-friendly+&amp;aqs=chrome.1.69i57j0l5.90013j1j4&amp;sourceid=chrome&amp;ie=UTF-8</a:t>
            </a:r>
            <a:endParaRPr lang="en-GB" sz="4000" dirty="0">
              <a:latin typeface="Arial" panose="020B0604020202020204" pitchFamily="34" charset="0"/>
              <a:ea typeface="Calibri" panose="020F0502020204030204" pitchFamily="34" charset="0"/>
              <a:cs typeface="Arial" panose="020B0604020202020204" pitchFamily="34" charset="0"/>
            </a:endParaRPr>
          </a:p>
          <a:p>
            <a:pPr marL="571500" lvl="0" indent="-571500" algn="l">
              <a:lnSpc>
                <a:spcPct val="107000"/>
              </a:lnSpc>
              <a:spcAft>
                <a:spcPts val="800"/>
              </a:spcAft>
              <a:buFont typeface="Arial" panose="020B0604020202020204" pitchFamily="34" charset="0"/>
              <a:buChar char="•"/>
              <a:tabLst>
                <a:tab pos="457200" algn="l"/>
              </a:tabLst>
            </a:pPr>
            <a:r>
              <a:rPr lang="en-GB" sz="4000" dirty="0">
                <a:latin typeface="Arial" panose="020B0604020202020204" pitchFamily="34" charset="0"/>
                <a:ea typeface="Calibri" panose="020F0502020204030204" pitchFamily="34" charset="0"/>
                <a:cs typeface="Arial" panose="020B0604020202020204" pitchFamily="34" charset="0"/>
              </a:rPr>
              <a:t> </a:t>
            </a:r>
            <a:r>
              <a:rPr lang="en-GB" sz="4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9"/>
              </a:rPr>
              <a:t>https://www.google.co.uk/</a:t>
            </a:r>
            <a:r>
              <a:rPr lang="en-GB" sz="4000" u="sng" dirty="0" err="1">
                <a:solidFill>
                  <a:srgbClr val="0563C1"/>
                </a:solidFill>
                <a:latin typeface="Arial" panose="020B0604020202020204" pitchFamily="34" charset="0"/>
                <a:ea typeface="Calibri" panose="020F0502020204030204" pitchFamily="34" charset="0"/>
                <a:cs typeface="Arial" panose="020B0604020202020204" pitchFamily="34" charset="0"/>
                <a:hlinkClick r:id="rId9"/>
              </a:rPr>
              <a:t>search?q</a:t>
            </a:r>
            <a:r>
              <a:rPr lang="en-GB" sz="4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9"/>
              </a:rPr>
              <a:t>=</a:t>
            </a:r>
            <a:r>
              <a:rPr lang="en-GB" sz="4000" u="sng" dirty="0" err="1">
                <a:solidFill>
                  <a:srgbClr val="0563C1"/>
                </a:solidFill>
                <a:latin typeface="Arial" panose="020B0604020202020204" pitchFamily="34" charset="0"/>
                <a:ea typeface="Calibri" panose="020F0502020204030204" pitchFamily="34" charset="0"/>
                <a:cs typeface="Arial" panose="020B0604020202020204" pitchFamily="34" charset="0"/>
                <a:hlinkClick r:id="rId9"/>
              </a:rPr>
              <a:t>eco-friendly+materials&amp;rlz</a:t>
            </a:r>
            <a:r>
              <a:rPr lang="en-GB" sz="4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9"/>
              </a:rPr>
              <a:t>=1C1AVFC_enGB793GB793&amp;oq=</a:t>
            </a:r>
            <a:r>
              <a:rPr lang="en-GB" sz="4000" u="sng" dirty="0" err="1">
                <a:solidFill>
                  <a:srgbClr val="0563C1"/>
                </a:solidFill>
                <a:latin typeface="Arial" panose="020B0604020202020204" pitchFamily="34" charset="0"/>
                <a:ea typeface="Calibri" panose="020F0502020204030204" pitchFamily="34" charset="0"/>
                <a:cs typeface="Arial" panose="020B0604020202020204" pitchFamily="34" charset="0"/>
                <a:hlinkClick r:id="rId9"/>
              </a:rPr>
              <a:t>eco-friendly+materials&amp;aqs</a:t>
            </a:r>
            <a:r>
              <a:rPr lang="en-GB" sz="4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9"/>
              </a:rPr>
              <a:t>=chrome..69i57j0l5.9215j1j9&amp;sourceid=</a:t>
            </a:r>
            <a:r>
              <a:rPr lang="en-GB" sz="4000" u="sng" dirty="0" err="1">
                <a:solidFill>
                  <a:srgbClr val="0563C1"/>
                </a:solidFill>
                <a:latin typeface="Arial" panose="020B0604020202020204" pitchFamily="34" charset="0"/>
                <a:ea typeface="Calibri" panose="020F0502020204030204" pitchFamily="34" charset="0"/>
                <a:cs typeface="Arial" panose="020B0604020202020204" pitchFamily="34" charset="0"/>
                <a:hlinkClick r:id="rId9"/>
              </a:rPr>
              <a:t>chrome&amp;ie</a:t>
            </a:r>
            <a:r>
              <a:rPr lang="en-GB" sz="4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9"/>
              </a:rPr>
              <a:t>=UTF-8</a:t>
            </a:r>
            <a:endParaRPr lang="en-GB" sz="4000" dirty="0">
              <a:latin typeface="Arial" panose="020B0604020202020204" pitchFamily="34" charset="0"/>
              <a:ea typeface="Calibri" panose="020F0502020204030204" pitchFamily="34" charset="0"/>
              <a:cs typeface="Arial" panose="020B0604020202020204" pitchFamily="34" charset="0"/>
            </a:endParaRPr>
          </a:p>
          <a:p>
            <a:pPr marL="571500" lvl="0" indent="-571500" algn="l">
              <a:lnSpc>
                <a:spcPct val="107000"/>
              </a:lnSpc>
              <a:spcAft>
                <a:spcPts val="800"/>
              </a:spcAft>
              <a:buFont typeface="Arial" panose="020B0604020202020204" pitchFamily="34" charset="0"/>
              <a:buChar char="•"/>
              <a:tabLst>
                <a:tab pos="457200" algn="l"/>
              </a:tabLst>
            </a:pPr>
            <a:r>
              <a:rPr lang="en-GB" sz="4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0"/>
              </a:rPr>
              <a:t>https://www.google.co.uk/</a:t>
            </a:r>
            <a:r>
              <a:rPr lang="en-GB" sz="4000" u="sng" dirty="0" err="1">
                <a:solidFill>
                  <a:srgbClr val="0563C1"/>
                </a:solidFill>
                <a:latin typeface="Arial" panose="020B0604020202020204" pitchFamily="34" charset="0"/>
                <a:ea typeface="Calibri" panose="020F0502020204030204" pitchFamily="34" charset="0"/>
                <a:cs typeface="Arial" panose="020B0604020202020204" pitchFamily="34" charset="0"/>
                <a:hlinkClick r:id="rId10"/>
              </a:rPr>
              <a:t>search?rlz</a:t>
            </a:r>
            <a:r>
              <a:rPr lang="en-GB" sz="4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0"/>
              </a:rPr>
              <a:t>=1C1AVFC_enGB793GB793&amp;ei=</a:t>
            </a:r>
            <a:r>
              <a:rPr lang="en-GB" sz="4000" u="sng" dirty="0" err="1">
                <a:solidFill>
                  <a:srgbClr val="0563C1"/>
                </a:solidFill>
                <a:latin typeface="Arial" panose="020B0604020202020204" pitchFamily="34" charset="0"/>
                <a:ea typeface="Calibri" panose="020F0502020204030204" pitchFamily="34" charset="0"/>
                <a:cs typeface="Arial" panose="020B0604020202020204" pitchFamily="34" charset="0"/>
                <a:hlinkClick r:id="rId10"/>
              </a:rPr>
              <a:t>H_vVWvP_DMvfgAaPkLPwDQ&amp;q</a:t>
            </a:r>
            <a:r>
              <a:rPr lang="en-GB" sz="4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0"/>
              </a:rPr>
              <a:t>=</a:t>
            </a:r>
            <a:r>
              <a:rPr lang="en-GB" sz="4000" u="sng" dirty="0" err="1">
                <a:solidFill>
                  <a:srgbClr val="0563C1"/>
                </a:solidFill>
                <a:latin typeface="Arial" panose="020B0604020202020204" pitchFamily="34" charset="0"/>
                <a:ea typeface="Calibri" panose="020F0502020204030204" pitchFamily="34" charset="0"/>
                <a:cs typeface="Arial" panose="020B0604020202020204" pitchFamily="34" charset="0"/>
                <a:hlinkClick r:id="rId10"/>
              </a:rPr>
              <a:t>eco+friendly+companies+uk&amp;oq</a:t>
            </a:r>
            <a:r>
              <a:rPr lang="en-GB" sz="4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0"/>
              </a:rPr>
              <a:t>=</a:t>
            </a:r>
            <a:r>
              <a:rPr lang="en-GB" sz="4000" u="sng" dirty="0" err="1">
                <a:solidFill>
                  <a:srgbClr val="0563C1"/>
                </a:solidFill>
                <a:latin typeface="Arial" panose="020B0604020202020204" pitchFamily="34" charset="0"/>
                <a:ea typeface="Calibri" panose="020F0502020204030204" pitchFamily="34" charset="0"/>
                <a:cs typeface="Arial" panose="020B0604020202020204" pitchFamily="34" charset="0"/>
                <a:hlinkClick r:id="rId10"/>
              </a:rPr>
              <a:t>eco-friendly+firms&amp;gs_l</a:t>
            </a:r>
            <a:r>
              <a:rPr lang="en-GB" sz="4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0"/>
              </a:rPr>
              <a:t>=psy-ab.1.2.0i22i30k1l10.42449.46201.0.48735.14.14.0.0.0.0.270.1729.0j11j1.12.0....0...1c.1.64.psy-ab..2.12.1723...0j0i67k1.0.cYV5-J7phMU</a:t>
            </a:r>
            <a:r>
              <a:rPr lang="en-GB" sz="4000" dirty="0">
                <a:latin typeface="Arial" panose="020B0604020202020204" pitchFamily="34" charset="0"/>
                <a:ea typeface="Calibri" panose="020F0502020204030204" pitchFamily="34" charset="0"/>
                <a:cs typeface="Arial" panose="020B0604020202020204" pitchFamily="34" charset="0"/>
              </a:rPr>
              <a:t> </a:t>
            </a:r>
          </a:p>
          <a:p>
            <a:pPr marL="571500" lvl="0" indent="-571500" algn="l">
              <a:lnSpc>
                <a:spcPct val="107000"/>
              </a:lnSpc>
              <a:spcAft>
                <a:spcPts val="0"/>
              </a:spcAft>
              <a:buFont typeface="Arial" panose="020B0604020202020204" pitchFamily="34" charset="0"/>
              <a:buChar char="•"/>
              <a:tabLst>
                <a:tab pos="457200" algn="l"/>
              </a:tabLst>
            </a:pPr>
            <a:r>
              <a:rPr lang="en-GB" sz="4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1"/>
              </a:rPr>
              <a:t>https://www.chiefoutsiders.com/strategic-services/marketing-strategy-implementation</a:t>
            </a:r>
            <a:endParaRPr lang="en-GB" sz="4000" dirty="0">
              <a:latin typeface="Arial" panose="020B0604020202020204" pitchFamily="34" charset="0"/>
              <a:ea typeface="Calibri" panose="020F0502020204030204" pitchFamily="34" charset="0"/>
              <a:cs typeface="Arial" panose="020B0604020202020204" pitchFamily="34" charset="0"/>
            </a:endParaRPr>
          </a:p>
          <a:p>
            <a:pPr marL="571500" lvl="0" indent="-571500" algn="l">
              <a:lnSpc>
                <a:spcPct val="107000"/>
              </a:lnSpc>
              <a:spcAft>
                <a:spcPts val="0"/>
              </a:spcAft>
              <a:buFont typeface="Arial" panose="020B0604020202020204" pitchFamily="34" charset="0"/>
              <a:buChar char="•"/>
              <a:tabLst>
                <a:tab pos="457200" algn="l"/>
              </a:tabLst>
            </a:pPr>
            <a:r>
              <a:rPr lang="en-GB" sz="4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2"/>
              </a:rPr>
              <a:t>http://www.dummies.com/business/marketing/designing-your-marketing-program/</a:t>
            </a:r>
            <a:endParaRPr lang="en-GB" sz="4000" dirty="0">
              <a:latin typeface="Arial" panose="020B0604020202020204" pitchFamily="34" charset="0"/>
              <a:ea typeface="Calibri" panose="020F0502020204030204" pitchFamily="34" charset="0"/>
              <a:cs typeface="Arial" panose="020B0604020202020204" pitchFamily="34" charset="0"/>
            </a:endParaRPr>
          </a:p>
          <a:p>
            <a:pPr marL="571500" lvl="0" indent="-571500" algn="l">
              <a:lnSpc>
                <a:spcPct val="107000"/>
              </a:lnSpc>
              <a:spcAft>
                <a:spcPts val="0"/>
              </a:spcAft>
              <a:buFont typeface="Arial" panose="020B0604020202020204" pitchFamily="34" charset="0"/>
              <a:buChar char="•"/>
              <a:tabLst>
                <a:tab pos="457200" algn="l"/>
              </a:tabLst>
            </a:pPr>
            <a:r>
              <a:rPr lang="en-GB" sz="4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3"/>
              </a:rPr>
              <a:t>http://smallbusiness.chron.com/positioning-marketing-plan-22983.html</a:t>
            </a:r>
            <a:endParaRPr lang="en-GB" sz="4000" dirty="0">
              <a:latin typeface="Arial" panose="020B0604020202020204" pitchFamily="34" charset="0"/>
              <a:ea typeface="Calibri" panose="020F0502020204030204" pitchFamily="34" charset="0"/>
              <a:cs typeface="Arial" panose="020B0604020202020204" pitchFamily="34" charset="0"/>
            </a:endParaRPr>
          </a:p>
          <a:p>
            <a:pPr marL="571500" lvl="0" indent="-571500" algn="l">
              <a:lnSpc>
                <a:spcPct val="107000"/>
              </a:lnSpc>
              <a:spcAft>
                <a:spcPts val="0"/>
              </a:spcAft>
              <a:buFont typeface="Arial" panose="020B0604020202020204" pitchFamily="34" charset="0"/>
              <a:buChar char="•"/>
              <a:tabLst>
                <a:tab pos="457200" algn="l"/>
              </a:tabLst>
            </a:pPr>
            <a:r>
              <a:rPr lang="en-GB" sz="4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4"/>
              </a:rPr>
              <a:t>http://www.bplans.co.uk/construction_business_plan/market_analysis_summary_fc.cfm</a:t>
            </a:r>
            <a:endParaRPr lang="en-GB" sz="4000" dirty="0">
              <a:latin typeface="Arial" panose="020B0604020202020204" pitchFamily="34" charset="0"/>
              <a:ea typeface="Calibri" panose="020F0502020204030204" pitchFamily="34" charset="0"/>
              <a:cs typeface="Arial" panose="020B0604020202020204" pitchFamily="34" charset="0"/>
            </a:endParaRPr>
          </a:p>
          <a:p>
            <a:pPr marL="571500" lvl="0" indent="-571500" algn="l">
              <a:lnSpc>
                <a:spcPct val="107000"/>
              </a:lnSpc>
              <a:spcAft>
                <a:spcPts val="0"/>
              </a:spcAft>
              <a:buFont typeface="Arial" panose="020B0604020202020204" pitchFamily="34" charset="0"/>
              <a:buChar char="•"/>
              <a:tabLst>
                <a:tab pos="457200" algn="l"/>
              </a:tabLst>
            </a:pPr>
            <a:r>
              <a:rPr lang="en-GB" sz="4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5"/>
              </a:rPr>
              <a:t>https://www.thebusinessplanshop.com/blog/en/entry/market_analysis_for_business_plan</a:t>
            </a:r>
            <a:r>
              <a:rPr lang="en-GB" sz="4000" dirty="0">
                <a:latin typeface="Arial" panose="020B0604020202020204" pitchFamily="34" charset="0"/>
                <a:ea typeface="Calibri" panose="020F0502020204030204" pitchFamily="34" charset="0"/>
                <a:cs typeface="Arial" panose="020B0604020202020204" pitchFamily="34" charset="0"/>
              </a:rPr>
              <a:t> </a:t>
            </a:r>
          </a:p>
          <a:p>
            <a:pPr marL="571500" lvl="0" indent="-571500" algn="l">
              <a:lnSpc>
                <a:spcPct val="107000"/>
              </a:lnSpc>
              <a:spcAft>
                <a:spcPts val="800"/>
              </a:spcAft>
              <a:buFont typeface="Arial" panose="020B0604020202020204" pitchFamily="34" charset="0"/>
              <a:buChar char="•"/>
              <a:tabLst>
                <a:tab pos="457200" algn="l"/>
              </a:tabLst>
            </a:pPr>
            <a:r>
              <a:rPr lang="en-GB" sz="4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6"/>
              </a:rPr>
              <a:t>file:///C:/Users/Marius-Ionut%20Saiz/Downloads/GCSE-BUSC-Support-9813.pdf</a:t>
            </a:r>
            <a:r>
              <a:rPr lang="en-GB" sz="4000" dirty="0">
                <a:latin typeface="Arial" panose="020B0604020202020204" pitchFamily="34" charset="0"/>
                <a:ea typeface="Calibri" panose="020F050202020403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2779170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E4140D8-0072-4F36-886A-6AF989DE4651}"/>
              </a:ext>
            </a:extLst>
          </p:cNvPr>
          <p:cNvGraphicFramePr>
            <a:graphicFrameLocks noGrp="1"/>
          </p:cNvGraphicFramePr>
          <p:nvPr>
            <p:extLst>
              <p:ext uri="{D42A27DB-BD31-4B8C-83A1-F6EECF244321}">
                <p14:modId xmlns:p14="http://schemas.microsoft.com/office/powerpoint/2010/main" val="165180820"/>
              </p:ext>
            </p:extLst>
          </p:nvPr>
        </p:nvGraphicFramePr>
        <p:xfrm>
          <a:off x="769257" y="464457"/>
          <a:ext cx="9376228" cy="6365572"/>
        </p:xfrm>
        <a:graphic>
          <a:graphicData uri="http://schemas.openxmlformats.org/drawingml/2006/table">
            <a:tbl>
              <a:tblPr firstRow="1" firstCol="1" bandRow="1"/>
              <a:tblGrid>
                <a:gridCol w="1874898">
                  <a:extLst>
                    <a:ext uri="{9D8B030D-6E8A-4147-A177-3AD203B41FA5}">
                      <a16:colId xmlns:a16="http://schemas.microsoft.com/office/drawing/2014/main" val="2362664095"/>
                    </a:ext>
                  </a:extLst>
                </a:gridCol>
                <a:gridCol w="3577074">
                  <a:extLst>
                    <a:ext uri="{9D8B030D-6E8A-4147-A177-3AD203B41FA5}">
                      <a16:colId xmlns:a16="http://schemas.microsoft.com/office/drawing/2014/main" val="38027246"/>
                    </a:ext>
                  </a:extLst>
                </a:gridCol>
                <a:gridCol w="3924256">
                  <a:extLst>
                    <a:ext uri="{9D8B030D-6E8A-4147-A177-3AD203B41FA5}">
                      <a16:colId xmlns:a16="http://schemas.microsoft.com/office/drawing/2014/main" val="99832948"/>
                    </a:ext>
                  </a:extLst>
                </a:gridCol>
              </a:tblGrid>
              <a:tr h="122033">
                <a:tc>
                  <a:txBody>
                    <a:bodyPr/>
                    <a:lstStyle/>
                    <a:p>
                      <a:pPr>
                        <a:lnSpc>
                          <a:spcPct val="107000"/>
                        </a:lnSpc>
                        <a:spcAft>
                          <a:spcPts val="800"/>
                        </a:spcAft>
                      </a:pPr>
                      <a:r>
                        <a:rPr lang="en-GB" sz="700" b="1">
                          <a:solidFill>
                            <a:srgbClr val="00B050"/>
                          </a:solidFill>
                          <a:effectLst/>
                          <a:latin typeface="Arial" panose="020B0604020202020204" pitchFamily="34" charset="0"/>
                          <a:ea typeface="Arial" panose="020B0604020202020204" pitchFamily="34" charset="0"/>
                          <a:cs typeface="Times New Roman" panose="02020603050405020304" pitchFamily="18" charset="0"/>
                        </a:rPr>
                        <a:t>Student Name &amp; ID</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9386" marR="393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700" b="1">
                          <a:solidFill>
                            <a:srgbClr val="00B050"/>
                          </a:solidFill>
                          <a:effectLst/>
                          <a:latin typeface="Arial" panose="020B0604020202020204" pitchFamily="34" charset="0"/>
                          <a:ea typeface="Arial" panose="020B0604020202020204" pitchFamily="34" charset="0"/>
                          <a:cs typeface="Times New Roman" panose="02020603050405020304" pitchFamily="18" charset="0"/>
                        </a:rPr>
                        <a:t>Function</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9386" marR="393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700" b="1">
                          <a:solidFill>
                            <a:srgbClr val="00B050"/>
                          </a:solidFill>
                          <a:effectLst/>
                          <a:latin typeface="Arial" panose="020B0604020202020204" pitchFamily="34" charset="0"/>
                          <a:ea typeface="Arial" panose="020B0604020202020204" pitchFamily="34" charset="0"/>
                          <a:cs typeface="Times New Roman" panose="02020603050405020304" pitchFamily="18" charset="0"/>
                        </a:rPr>
                        <a:t>Tasks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9386" marR="393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23277318"/>
                  </a:ext>
                </a:extLst>
              </a:tr>
              <a:tr h="1675523">
                <a:tc>
                  <a:txBody>
                    <a:bodyPr/>
                    <a:lstStyle/>
                    <a:p>
                      <a:pPr>
                        <a:lnSpc>
                          <a:spcPct val="107000"/>
                        </a:lnSpc>
                        <a:spcAft>
                          <a:spcPts val="800"/>
                        </a:spcAft>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Ionela-Madalina Saiz</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1605699</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9386" marR="393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600" dirty="0">
                          <a:solidFill>
                            <a:srgbClr val="00B050"/>
                          </a:solidFill>
                          <a:effectLst/>
                          <a:latin typeface="Arial" panose="020B0604020202020204" pitchFamily="34" charset="0"/>
                          <a:ea typeface="Arial" panose="020B0604020202020204" pitchFamily="34" charset="0"/>
                          <a:cs typeface="Times New Roman" panose="02020603050405020304" pitchFamily="18" charset="0"/>
                        </a:rPr>
                        <a:t>General Consulting Manager</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9386" marR="393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800"/>
                        </a:spcAft>
                        <a:buFont typeface="Symbol" panose="05050102010706020507" pitchFamily="18" charset="2"/>
                        <a:buChar char=""/>
                      </a:pPr>
                      <a:r>
                        <a:rPr lang="en-GB" sz="600" dirty="0">
                          <a:solidFill>
                            <a:srgbClr val="00B050"/>
                          </a:solidFill>
                          <a:effectLst/>
                          <a:latin typeface="Arial" panose="020B0604020202020204" pitchFamily="34" charset="0"/>
                          <a:ea typeface="Arial" panose="020B0604020202020204" pitchFamily="34" charset="0"/>
                          <a:cs typeface="Times New Roman" panose="02020603050405020304" pitchFamily="18" charset="0"/>
                        </a:rPr>
                        <a:t>Writing the Business Plan</a:t>
                      </a:r>
                      <a:endParaRPr lang="en-GB" sz="6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dirty="0">
                          <a:solidFill>
                            <a:srgbClr val="00B050"/>
                          </a:solidFill>
                          <a:effectLst/>
                          <a:latin typeface="Arial" panose="020B0604020202020204" pitchFamily="34" charset="0"/>
                          <a:ea typeface="Arial" panose="020B0604020202020204" pitchFamily="34" charset="0"/>
                          <a:cs typeface="Times New Roman" panose="02020603050405020304" pitchFamily="18" charset="0"/>
                        </a:rPr>
                        <a:t>Aims and Objectives</a:t>
                      </a:r>
                      <a:endParaRPr lang="en-GB" sz="6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dirty="0">
                          <a:solidFill>
                            <a:srgbClr val="00B050"/>
                          </a:solidFill>
                          <a:effectLst/>
                          <a:latin typeface="Arial" panose="020B0604020202020204" pitchFamily="34" charset="0"/>
                          <a:ea typeface="Arial" panose="020B0604020202020204" pitchFamily="34" charset="0"/>
                          <a:cs typeface="Times New Roman" panose="02020603050405020304" pitchFamily="18" charset="0"/>
                        </a:rPr>
                        <a:t>Description of the business</a:t>
                      </a:r>
                      <a:endParaRPr lang="en-GB" sz="6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dirty="0">
                          <a:solidFill>
                            <a:srgbClr val="00B050"/>
                          </a:solidFill>
                          <a:effectLst/>
                          <a:latin typeface="Arial" panose="020B0604020202020204" pitchFamily="34" charset="0"/>
                          <a:ea typeface="Arial" panose="020B0604020202020204" pitchFamily="34" charset="0"/>
                          <a:cs typeface="Times New Roman" panose="02020603050405020304" pitchFamily="18" charset="0"/>
                        </a:rPr>
                        <a:t>Budget</a:t>
                      </a:r>
                      <a:endParaRPr lang="en-GB" sz="6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dirty="0">
                          <a:solidFill>
                            <a:srgbClr val="00B050"/>
                          </a:solidFill>
                          <a:effectLst/>
                          <a:latin typeface="Arial" panose="020B0604020202020204" pitchFamily="34" charset="0"/>
                          <a:ea typeface="Arial" panose="020B0604020202020204" pitchFamily="34" charset="0"/>
                          <a:cs typeface="Times New Roman" panose="02020603050405020304" pitchFamily="18" charset="0"/>
                        </a:rPr>
                        <a:t>Program </a:t>
                      </a:r>
                      <a:endParaRPr lang="en-GB" sz="6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dirty="0">
                          <a:solidFill>
                            <a:srgbClr val="00B050"/>
                          </a:solidFill>
                          <a:effectLst/>
                          <a:latin typeface="Arial" panose="020B0604020202020204" pitchFamily="34" charset="0"/>
                          <a:ea typeface="Arial" panose="020B0604020202020204" pitchFamily="34" charset="0"/>
                          <a:cs typeface="Times New Roman" panose="02020603050405020304" pitchFamily="18" charset="0"/>
                        </a:rPr>
                        <a:t>Personnel </a:t>
                      </a:r>
                      <a:endParaRPr lang="en-GB" sz="6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dirty="0">
                          <a:solidFill>
                            <a:srgbClr val="00B050"/>
                          </a:solidFill>
                          <a:effectLst/>
                          <a:latin typeface="Arial" panose="020B0604020202020204" pitchFamily="34" charset="0"/>
                          <a:ea typeface="Arial" panose="020B0604020202020204" pitchFamily="34" charset="0"/>
                          <a:cs typeface="Times New Roman" panose="02020603050405020304" pitchFamily="18" charset="0"/>
                        </a:rPr>
                        <a:t>SWOT Analysis</a:t>
                      </a:r>
                      <a:endParaRPr lang="en-GB" sz="6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dirty="0">
                          <a:solidFill>
                            <a:srgbClr val="00B050"/>
                          </a:solidFill>
                          <a:effectLst/>
                          <a:latin typeface="Arial" panose="020B0604020202020204" pitchFamily="34" charset="0"/>
                          <a:ea typeface="Arial" panose="020B0604020202020204" pitchFamily="34" charset="0"/>
                          <a:cs typeface="Times New Roman" panose="02020603050405020304" pitchFamily="18" charset="0"/>
                        </a:rPr>
                        <a:t>Power Point Presentation</a:t>
                      </a:r>
                      <a:endParaRPr lang="en-GB" sz="6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txBody>
                  <a:tcPr marL="39386" marR="393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46089385"/>
                  </a:ext>
                </a:extLst>
              </a:tr>
              <a:tr h="1561207">
                <a:tc>
                  <a:txBody>
                    <a:bodyPr/>
                    <a:lstStyle/>
                    <a:p>
                      <a:pPr>
                        <a:lnSpc>
                          <a:spcPct val="107000"/>
                        </a:lnSpc>
                        <a:spcAft>
                          <a:spcPts val="800"/>
                        </a:spcAft>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Marius Ionut Saiz</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1605685</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9386" marR="393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Deputy Consulting Manager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9386" marR="393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800"/>
                        </a:spcAft>
                        <a:buFont typeface="Symbol" panose="05050102010706020507" pitchFamily="18" charset="2"/>
                        <a:buChar char=""/>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Financial Data</a:t>
                      </a:r>
                      <a:endParaRPr lang="en-GB" sz="60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Projected Financial Statements</a:t>
                      </a:r>
                      <a:endParaRPr lang="en-GB" sz="60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Income</a:t>
                      </a:r>
                      <a:endParaRPr lang="en-GB" sz="60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Cash Flow</a:t>
                      </a:r>
                      <a:endParaRPr lang="en-GB" sz="60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Balance Sheets</a:t>
                      </a:r>
                      <a:endParaRPr lang="en-GB" sz="60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Assumptions to Project Financial Statements</a:t>
                      </a:r>
                      <a:endParaRPr lang="en-GB" sz="60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Break Even Analysis</a:t>
                      </a:r>
                      <a:endParaRPr lang="en-GB" sz="60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txBody>
                  <a:tcPr marL="39386" marR="393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67469574"/>
                  </a:ext>
                </a:extLst>
              </a:tr>
              <a:tr h="1002270">
                <a:tc>
                  <a:txBody>
                    <a:bodyPr/>
                    <a:lstStyle/>
                    <a:p>
                      <a:pPr>
                        <a:lnSpc>
                          <a:spcPct val="107000"/>
                        </a:lnSpc>
                        <a:spcAft>
                          <a:spcPts val="800"/>
                        </a:spcAft>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Loide Braghin</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1605698</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9386" marR="393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Human Resources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9386" marR="393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800"/>
                        </a:spcAft>
                        <a:buFont typeface="Symbol" panose="05050102010706020507" pitchFamily="18" charset="2"/>
                        <a:buChar char=""/>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Legal Form</a:t>
                      </a:r>
                      <a:endParaRPr lang="en-GB" sz="60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Pricing Strategy</a:t>
                      </a:r>
                      <a:endParaRPr lang="en-GB" sz="60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Sales Strategy</a:t>
                      </a:r>
                      <a:endParaRPr lang="en-GB" sz="60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Management and Operations</a:t>
                      </a:r>
                      <a:endParaRPr lang="en-GB" sz="60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Organizational Structure</a:t>
                      </a:r>
                      <a:endParaRPr lang="en-GB" sz="60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txBody>
                  <a:tcPr marL="39386" marR="393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7181502"/>
                  </a:ext>
                </a:extLst>
              </a:tr>
              <a:tr h="1451105">
                <a:tc>
                  <a:txBody>
                    <a:bodyPr/>
                    <a:lstStyle/>
                    <a:p>
                      <a:pPr>
                        <a:lnSpc>
                          <a:spcPct val="107000"/>
                        </a:lnSpc>
                        <a:spcAft>
                          <a:spcPts val="800"/>
                        </a:spcAft>
                      </a:pPr>
                      <a:r>
                        <a:rPr lang="en-GB" sz="600" dirty="0">
                          <a:solidFill>
                            <a:srgbClr val="00B050"/>
                          </a:solidFill>
                          <a:effectLst/>
                          <a:latin typeface="Arial" panose="020B0604020202020204" pitchFamily="34" charset="0"/>
                          <a:ea typeface="Arial" panose="020B0604020202020204" pitchFamily="34" charset="0"/>
                          <a:cs typeface="Times New Roman" panose="02020603050405020304" pitchFamily="18" charset="0"/>
                        </a:rPr>
                        <a:t>Syed Ahmed</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600" dirty="0">
                          <a:solidFill>
                            <a:srgbClr val="00B050"/>
                          </a:solidFill>
                          <a:effectLst/>
                          <a:latin typeface="Arial" panose="020B0604020202020204" pitchFamily="34" charset="0"/>
                          <a:ea typeface="Arial" panose="020B0604020202020204" pitchFamily="34" charset="0"/>
                          <a:cs typeface="Times New Roman" panose="02020603050405020304" pitchFamily="18" charset="0"/>
                        </a:rPr>
                        <a:t>1605416</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9386" marR="393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Consulting Assistant &amp; Risk Assessment Officer</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9386" marR="393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800"/>
                        </a:spcAft>
                        <a:buFont typeface="Symbol" panose="05050102010706020507" pitchFamily="18" charset="2"/>
                        <a:buChar char=""/>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Market Analysis</a:t>
                      </a:r>
                      <a:endParaRPr lang="en-GB" sz="60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Market Segmentation</a:t>
                      </a:r>
                      <a:endParaRPr lang="en-GB" sz="60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Target Market Segment Strategy</a:t>
                      </a:r>
                      <a:endParaRPr lang="en-GB" sz="60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Market Needs</a:t>
                      </a:r>
                      <a:endParaRPr lang="en-GB" sz="60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Marketing Strategy and Implementation</a:t>
                      </a:r>
                      <a:endParaRPr lang="en-GB" sz="60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Marketing Programs</a:t>
                      </a:r>
                      <a:endParaRPr lang="en-GB" sz="60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Marketing Strategy and Positioning </a:t>
                      </a:r>
                      <a:endParaRPr lang="en-GB" sz="60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txBody>
                  <a:tcPr marL="39386" marR="393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94601713"/>
                  </a:ext>
                </a:extLst>
              </a:tr>
              <a:tr h="553434">
                <a:tc>
                  <a:txBody>
                    <a:bodyPr/>
                    <a:lstStyle/>
                    <a:p>
                      <a:pPr>
                        <a:lnSpc>
                          <a:spcPct val="107000"/>
                        </a:lnSpc>
                        <a:spcAft>
                          <a:spcPts val="800"/>
                        </a:spcAft>
                      </a:pPr>
                      <a:r>
                        <a:rPr lang="en-GB" sz="600" dirty="0">
                          <a:solidFill>
                            <a:srgbClr val="00B050"/>
                          </a:solidFill>
                          <a:effectLst/>
                          <a:latin typeface="Arial" panose="020B0604020202020204" pitchFamily="34" charset="0"/>
                          <a:ea typeface="Arial" panose="020B0604020202020204" pitchFamily="34" charset="0"/>
                          <a:cs typeface="Times New Roman" panose="02020603050405020304" pitchFamily="18" charset="0"/>
                        </a:rPr>
                        <a:t>Syed Rahman</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600" dirty="0">
                          <a:solidFill>
                            <a:srgbClr val="00B050"/>
                          </a:solidFill>
                          <a:effectLst/>
                          <a:latin typeface="Arial" panose="020B0604020202020204" pitchFamily="34" charset="0"/>
                          <a:ea typeface="Arial" panose="020B0604020202020204" pitchFamily="34" charset="0"/>
                          <a:cs typeface="Times New Roman" panose="02020603050405020304" pitchFamily="18" charset="0"/>
                        </a:rPr>
                        <a:t> </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9386" marR="393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600">
                          <a:solidFill>
                            <a:srgbClr val="00B050"/>
                          </a:solidFill>
                          <a:effectLst/>
                          <a:latin typeface="Arial" panose="020B0604020202020204" pitchFamily="34" charset="0"/>
                          <a:ea typeface="Arial" panose="020B0604020202020204" pitchFamily="34" charset="0"/>
                          <a:cs typeface="Times New Roman" panose="02020603050405020304" pitchFamily="18" charset="0"/>
                        </a:rPr>
                        <a:t>Consulting Assistant</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9386" marR="393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800"/>
                        </a:spcAft>
                        <a:buFont typeface="Symbol" panose="05050102010706020507" pitchFamily="18" charset="2"/>
                        <a:buChar char=""/>
                      </a:pPr>
                      <a:r>
                        <a:rPr lang="en-GB" sz="600" dirty="0">
                          <a:solidFill>
                            <a:srgbClr val="00B050"/>
                          </a:solidFill>
                          <a:effectLst/>
                          <a:latin typeface="Arial" panose="020B0604020202020204" pitchFamily="34" charset="0"/>
                          <a:ea typeface="Arial" panose="020B0604020202020204" pitchFamily="34" charset="0"/>
                          <a:cs typeface="Times New Roman" panose="02020603050405020304" pitchFamily="18" charset="0"/>
                        </a:rPr>
                        <a:t>Product and Services</a:t>
                      </a:r>
                      <a:endParaRPr lang="en-GB" sz="6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dirty="0">
                          <a:solidFill>
                            <a:srgbClr val="00B050"/>
                          </a:solidFill>
                          <a:effectLst/>
                          <a:latin typeface="Arial" panose="020B0604020202020204" pitchFamily="34" charset="0"/>
                          <a:ea typeface="Arial" panose="020B0604020202020204" pitchFamily="34" charset="0"/>
                          <a:cs typeface="Times New Roman" panose="02020603050405020304" pitchFamily="18" charset="0"/>
                        </a:rPr>
                        <a:t>Location</a:t>
                      </a:r>
                      <a:endParaRPr lang="en-GB" sz="6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600" dirty="0">
                          <a:solidFill>
                            <a:srgbClr val="00B050"/>
                          </a:solidFill>
                          <a:effectLst/>
                          <a:latin typeface="Arial" panose="020B0604020202020204" pitchFamily="34" charset="0"/>
                          <a:ea typeface="Arial" panose="020B0604020202020204" pitchFamily="34" charset="0"/>
                          <a:cs typeface="Times New Roman" panose="02020603050405020304" pitchFamily="18" charset="0"/>
                        </a:rPr>
                        <a:t>Competition</a:t>
                      </a:r>
                      <a:endParaRPr lang="en-GB" sz="6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txBody>
                  <a:tcPr marL="39386" marR="393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1241061"/>
                  </a:ext>
                </a:extLst>
              </a:tr>
            </a:tbl>
          </a:graphicData>
        </a:graphic>
      </p:graphicFrame>
    </p:spTree>
    <p:extLst>
      <p:ext uri="{BB962C8B-B14F-4D97-AF65-F5344CB8AC3E}">
        <p14:creationId xmlns:p14="http://schemas.microsoft.com/office/powerpoint/2010/main" val="36519782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ECEBB14F-09AD-4C67-8A95-4FC7B7FA7E6F}"/>
              </a:ext>
            </a:extLst>
          </p:cNvPr>
          <p:cNvGraphicFramePr>
            <a:graphicFrameLocks noGrp="1"/>
          </p:cNvGraphicFramePr>
          <p:nvPr>
            <p:extLst>
              <p:ext uri="{D42A27DB-BD31-4B8C-83A1-F6EECF244321}">
                <p14:modId xmlns:p14="http://schemas.microsoft.com/office/powerpoint/2010/main" val="294163366"/>
              </p:ext>
            </p:extLst>
          </p:nvPr>
        </p:nvGraphicFramePr>
        <p:xfrm>
          <a:off x="1097280" y="633046"/>
          <a:ext cx="8004517" cy="5219078"/>
        </p:xfrm>
        <a:graphic>
          <a:graphicData uri="http://schemas.openxmlformats.org/drawingml/2006/table">
            <a:tbl>
              <a:tblPr firstRow="1" firstCol="1" bandRow="1">
                <a:tableStyleId>{5C22544A-7EE6-4342-B048-85BDC9FD1C3A}</a:tableStyleId>
              </a:tblPr>
              <a:tblGrid>
                <a:gridCol w="1511985">
                  <a:extLst>
                    <a:ext uri="{9D8B030D-6E8A-4147-A177-3AD203B41FA5}">
                      <a16:colId xmlns:a16="http://schemas.microsoft.com/office/drawing/2014/main" val="2879927135"/>
                    </a:ext>
                  </a:extLst>
                </a:gridCol>
                <a:gridCol w="1333202">
                  <a:extLst>
                    <a:ext uri="{9D8B030D-6E8A-4147-A177-3AD203B41FA5}">
                      <a16:colId xmlns:a16="http://schemas.microsoft.com/office/drawing/2014/main" val="2192785081"/>
                    </a:ext>
                  </a:extLst>
                </a:gridCol>
                <a:gridCol w="5159330">
                  <a:extLst>
                    <a:ext uri="{9D8B030D-6E8A-4147-A177-3AD203B41FA5}">
                      <a16:colId xmlns:a16="http://schemas.microsoft.com/office/drawing/2014/main" val="625519777"/>
                    </a:ext>
                  </a:extLst>
                </a:gridCol>
              </a:tblGrid>
              <a:tr h="615333">
                <a:tc>
                  <a:txBody>
                    <a:bodyPr/>
                    <a:lstStyle/>
                    <a:p>
                      <a:pPr algn="ctr">
                        <a:lnSpc>
                          <a:spcPct val="107000"/>
                        </a:lnSpc>
                        <a:spcAft>
                          <a:spcPts val="0"/>
                        </a:spcAft>
                      </a:pPr>
                      <a:r>
                        <a:rPr lang="en-GB" sz="900" b="1">
                          <a:effectLst/>
                        </a:rPr>
                        <a:t>Student Name &amp; ID</a:t>
                      </a:r>
                      <a:endParaRPr lang="en-GB" sz="700" b="1">
                        <a:effectLst/>
                      </a:endParaRPr>
                    </a:p>
                    <a:p>
                      <a:pPr>
                        <a:lnSpc>
                          <a:spcPct val="107000"/>
                        </a:lnSpc>
                        <a:spcAft>
                          <a:spcPts val="0"/>
                        </a:spcAft>
                      </a:pPr>
                      <a:r>
                        <a:rPr lang="en-GB" sz="700" b="1">
                          <a:effectLst/>
                        </a:rPr>
                        <a:t> </a:t>
                      </a:r>
                    </a:p>
                    <a:p>
                      <a:pPr>
                        <a:lnSpc>
                          <a:spcPct val="107000"/>
                        </a:lnSpc>
                        <a:spcAft>
                          <a:spcPts val="0"/>
                        </a:spcAft>
                      </a:pPr>
                      <a:r>
                        <a:rPr lang="en-GB" sz="700" b="1">
                          <a:effectLst/>
                        </a:rPr>
                        <a:t> </a:t>
                      </a:r>
                      <a:endParaRPr lang="en-GB" sz="700" b="1">
                        <a:effectLst/>
                        <a:latin typeface="Calibri" panose="020F0502020204030204" pitchFamily="34" charset="0"/>
                        <a:ea typeface="Calibri" panose="020F0502020204030204" pitchFamily="34" charset="0"/>
                        <a:cs typeface="Times New Roman" panose="02020603050405020304" pitchFamily="18" charset="0"/>
                      </a:endParaRPr>
                    </a:p>
                  </a:txBody>
                  <a:tcPr marL="42319" marR="42319" marT="0" marB="0"/>
                </a:tc>
                <a:tc>
                  <a:txBody>
                    <a:bodyPr/>
                    <a:lstStyle/>
                    <a:p>
                      <a:pPr algn="ctr">
                        <a:lnSpc>
                          <a:spcPct val="107000"/>
                        </a:lnSpc>
                        <a:spcAft>
                          <a:spcPts val="0"/>
                        </a:spcAft>
                      </a:pPr>
                      <a:r>
                        <a:rPr lang="en-GB" sz="900" b="1">
                          <a:effectLst/>
                        </a:rPr>
                        <a:t>Function</a:t>
                      </a:r>
                      <a:endParaRPr lang="en-GB" sz="700" b="1">
                        <a:effectLst/>
                        <a:latin typeface="Calibri" panose="020F0502020204030204" pitchFamily="34" charset="0"/>
                        <a:ea typeface="Calibri" panose="020F0502020204030204" pitchFamily="34" charset="0"/>
                        <a:cs typeface="Times New Roman" panose="02020603050405020304" pitchFamily="18" charset="0"/>
                      </a:endParaRPr>
                    </a:p>
                  </a:txBody>
                  <a:tcPr marL="42319" marR="42319" marT="0" marB="0"/>
                </a:tc>
                <a:tc>
                  <a:txBody>
                    <a:bodyPr/>
                    <a:lstStyle/>
                    <a:p>
                      <a:pPr algn="ctr">
                        <a:lnSpc>
                          <a:spcPct val="107000"/>
                        </a:lnSpc>
                        <a:spcAft>
                          <a:spcPts val="0"/>
                        </a:spcAft>
                      </a:pPr>
                      <a:r>
                        <a:rPr lang="en-GB" sz="900" b="1" dirty="0">
                          <a:effectLst/>
                        </a:rPr>
                        <a:t>Tasks</a:t>
                      </a:r>
                      <a:endParaRPr lang="en-GB" sz="700" b="1" dirty="0">
                        <a:effectLst/>
                        <a:latin typeface="Calibri" panose="020F0502020204030204" pitchFamily="34" charset="0"/>
                        <a:ea typeface="Calibri" panose="020F0502020204030204" pitchFamily="34" charset="0"/>
                        <a:cs typeface="Times New Roman" panose="02020603050405020304" pitchFamily="18" charset="0"/>
                      </a:endParaRPr>
                    </a:p>
                  </a:txBody>
                  <a:tcPr marL="42319" marR="42319" marT="0" marB="0"/>
                </a:tc>
                <a:extLst>
                  <a:ext uri="{0D108BD9-81ED-4DB2-BD59-A6C34878D82A}">
                    <a16:rowId xmlns:a16="http://schemas.microsoft.com/office/drawing/2014/main" val="2343735176"/>
                  </a:ext>
                </a:extLst>
              </a:tr>
              <a:tr h="1432606">
                <a:tc>
                  <a:txBody>
                    <a:bodyPr/>
                    <a:lstStyle/>
                    <a:p>
                      <a:pPr>
                        <a:lnSpc>
                          <a:spcPct val="107000"/>
                        </a:lnSpc>
                        <a:spcAft>
                          <a:spcPts val="0"/>
                        </a:spcAft>
                      </a:pPr>
                      <a:r>
                        <a:rPr lang="en-GB" sz="700" b="1" dirty="0">
                          <a:effectLst/>
                        </a:rPr>
                        <a:t>Ionela-Madalina Saiz</a:t>
                      </a:r>
                    </a:p>
                    <a:p>
                      <a:pPr>
                        <a:lnSpc>
                          <a:spcPct val="107000"/>
                        </a:lnSpc>
                        <a:spcAft>
                          <a:spcPts val="0"/>
                        </a:spcAft>
                      </a:pPr>
                      <a:r>
                        <a:rPr lang="en-GB" sz="700" b="1" dirty="0">
                          <a:effectLst/>
                        </a:rPr>
                        <a:t>1605699</a:t>
                      </a:r>
                    </a:p>
                    <a:p>
                      <a:pPr>
                        <a:lnSpc>
                          <a:spcPct val="107000"/>
                        </a:lnSpc>
                        <a:spcAft>
                          <a:spcPts val="0"/>
                        </a:spcAft>
                      </a:pPr>
                      <a:r>
                        <a:rPr lang="en-GB" sz="700" b="1" dirty="0">
                          <a:effectLst/>
                        </a:rPr>
                        <a:t> </a:t>
                      </a:r>
                      <a:endParaRPr lang="en-GB" sz="700" b="1" dirty="0">
                        <a:effectLst/>
                        <a:latin typeface="Calibri" panose="020F0502020204030204" pitchFamily="34" charset="0"/>
                        <a:ea typeface="Calibri" panose="020F0502020204030204" pitchFamily="34" charset="0"/>
                        <a:cs typeface="Times New Roman" panose="02020603050405020304" pitchFamily="18" charset="0"/>
                      </a:endParaRPr>
                    </a:p>
                  </a:txBody>
                  <a:tcPr marL="42319" marR="42319" marT="0" marB="0"/>
                </a:tc>
                <a:tc>
                  <a:txBody>
                    <a:bodyPr/>
                    <a:lstStyle/>
                    <a:p>
                      <a:pPr>
                        <a:lnSpc>
                          <a:spcPct val="107000"/>
                        </a:lnSpc>
                        <a:spcAft>
                          <a:spcPts val="0"/>
                        </a:spcAft>
                      </a:pPr>
                      <a:r>
                        <a:rPr lang="en-GB" sz="700" b="1">
                          <a:effectLst/>
                        </a:rPr>
                        <a:t>General Consulting Manager</a:t>
                      </a:r>
                      <a:endParaRPr lang="en-GB" sz="700" b="1">
                        <a:effectLst/>
                        <a:latin typeface="Calibri" panose="020F0502020204030204" pitchFamily="34" charset="0"/>
                        <a:ea typeface="Calibri" panose="020F0502020204030204" pitchFamily="34" charset="0"/>
                        <a:cs typeface="Times New Roman" panose="02020603050405020304" pitchFamily="18" charset="0"/>
                      </a:endParaRPr>
                    </a:p>
                  </a:txBody>
                  <a:tcPr marL="42319" marR="42319" marT="0" marB="0"/>
                </a:tc>
                <a:tc>
                  <a:txBody>
                    <a:bodyPr/>
                    <a:lstStyle/>
                    <a:p>
                      <a:pPr marL="342900" lvl="0" indent="-342900">
                        <a:lnSpc>
                          <a:spcPct val="107000"/>
                        </a:lnSpc>
                        <a:spcAft>
                          <a:spcPts val="0"/>
                        </a:spcAft>
                        <a:buFont typeface="Symbol" panose="05050102010706020507" pitchFamily="18" charset="2"/>
                        <a:buChar char=""/>
                      </a:pPr>
                      <a:r>
                        <a:rPr lang="en-GB" sz="700" b="1" dirty="0">
                          <a:effectLst/>
                        </a:rPr>
                        <a:t>Writing the Business Plan</a:t>
                      </a:r>
                    </a:p>
                    <a:p>
                      <a:pPr marL="342900" lvl="0" indent="-342900">
                        <a:lnSpc>
                          <a:spcPct val="107000"/>
                        </a:lnSpc>
                        <a:spcAft>
                          <a:spcPts val="0"/>
                        </a:spcAft>
                        <a:buFont typeface="Symbol" panose="05050102010706020507" pitchFamily="18" charset="2"/>
                        <a:buChar char=""/>
                      </a:pPr>
                      <a:r>
                        <a:rPr lang="en-GB" sz="700" b="1" dirty="0">
                          <a:effectLst/>
                        </a:rPr>
                        <a:t>Aims and Objectives</a:t>
                      </a:r>
                    </a:p>
                    <a:p>
                      <a:pPr marL="342900" lvl="0" indent="-342900">
                        <a:lnSpc>
                          <a:spcPct val="107000"/>
                        </a:lnSpc>
                        <a:spcAft>
                          <a:spcPts val="0"/>
                        </a:spcAft>
                        <a:buFont typeface="Symbol" panose="05050102010706020507" pitchFamily="18" charset="2"/>
                        <a:buChar char=""/>
                      </a:pPr>
                      <a:r>
                        <a:rPr lang="en-GB" sz="700" b="1" dirty="0">
                          <a:effectLst/>
                        </a:rPr>
                        <a:t>Description of the business</a:t>
                      </a:r>
                    </a:p>
                    <a:p>
                      <a:pPr marL="342900" lvl="0" indent="-342900">
                        <a:lnSpc>
                          <a:spcPct val="107000"/>
                        </a:lnSpc>
                        <a:spcAft>
                          <a:spcPts val="0"/>
                        </a:spcAft>
                        <a:buFont typeface="Symbol" panose="05050102010706020507" pitchFamily="18" charset="2"/>
                        <a:buChar char=""/>
                      </a:pPr>
                      <a:r>
                        <a:rPr lang="en-GB" sz="700" b="1" dirty="0">
                          <a:effectLst/>
                        </a:rPr>
                        <a:t>Budget</a:t>
                      </a:r>
                    </a:p>
                    <a:p>
                      <a:pPr marL="342900" lvl="0" indent="-342900">
                        <a:lnSpc>
                          <a:spcPct val="107000"/>
                        </a:lnSpc>
                        <a:spcAft>
                          <a:spcPts val="0"/>
                        </a:spcAft>
                        <a:buFont typeface="Symbol" panose="05050102010706020507" pitchFamily="18" charset="2"/>
                        <a:buChar char=""/>
                      </a:pPr>
                      <a:r>
                        <a:rPr lang="en-GB" sz="700" b="1" dirty="0">
                          <a:effectLst/>
                        </a:rPr>
                        <a:t>Program </a:t>
                      </a:r>
                    </a:p>
                    <a:p>
                      <a:pPr marL="342900" lvl="0" indent="-342900">
                        <a:lnSpc>
                          <a:spcPct val="107000"/>
                        </a:lnSpc>
                        <a:spcAft>
                          <a:spcPts val="0"/>
                        </a:spcAft>
                        <a:buFont typeface="Symbol" panose="05050102010706020507" pitchFamily="18" charset="2"/>
                        <a:buChar char=""/>
                      </a:pPr>
                      <a:r>
                        <a:rPr lang="en-GB" sz="700" b="1" dirty="0">
                          <a:effectLst/>
                        </a:rPr>
                        <a:t>Personnel </a:t>
                      </a:r>
                    </a:p>
                    <a:p>
                      <a:pPr marL="342900" lvl="0" indent="-342900">
                        <a:lnSpc>
                          <a:spcPct val="107000"/>
                        </a:lnSpc>
                        <a:spcAft>
                          <a:spcPts val="0"/>
                        </a:spcAft>
                        <a:buFont typeface="Symbol" panose="05050102010706020507" pitchFamily="18" charset="2"/>
                        <a:buChar char=""/>
                      </a:pPr>
                      <a:r>
                        <a:rPr lang="en-GB" sz="700" b="1" dirty="0">
                          <a:effectLst/>
                        </a:rPr>
                        <a:t>SWOT Analysis</a:t>
                      </a:r>
                    </a:p>
                    <a:p>
                      <a:pPr marL="342900" lvl="0" indent="-342900">
                        <a:lnSpc>
                          <a:spcPct val="107000"/>
                        </a:lnSpc>
                        <a:spcAft>
                          <a:spcPts val="0"/>
                        </a:spcAft>
                        <a:buFont typeface="Symbol" panose="05050102010706020507" pitchFamily="18" charset="2"/>
                        <a:buChar char=""/>
                      </a:pPr>
                      <a:r>
                        <a:rPr lang="en-GB" sz="700" b="1" dirty="0">
                          <a:effectLst/>
                        </a:rPr>
                        <a:t>Power Point Presentation</a:t>
                      </a:r>
                    </a:p>
                    <a:p>
                      <a:pPr>
                        <a:lnSpc>
                          <a:spcPct val="107000"/>
                        </a:lnSpc>
                        <a:spcAft>
                          <a:spcPts val="0"/>
                        </a:spcAft>
                      </a:pPr>
                      <a:r>
                        <a:rPr lang="en-GB" sz="700" b="1" dirty="0">
                          <a:effectLst/>
                        </a:rPr>
                        <a:t> </a:t>
                      </a:r>
                      <a:endParaRPr lang="en-GB" sz="700" b="1" dirty="0">
                        <a:effectLst/>
                        <a:latin typeface="Calibri" panose="020F0502020204030204" pitchFamily="34" charset="0"/>
                        <a:ea typeface="Calibri" panose="020F0502020204030204" pitchFamily="34" charset="0"/>
                        <a:cs typeface="Times New Roman" panose="02020603050405020304" pitchFamily="18" charset="0"/>
                      </a:endParaRPr>
                    </a:p>
                  </a:txBody>
                  <a:tcPr marL="42319" marR="42319" marT="0" marB="0"/>
                </a:tc>
                <a:extLst>
                  <a:ext uri="{0D108BD9-81ED-4DB2-BD59-A6C34878D82A}">
                    <a16:rowId xmlns:a16="http://schemas.microsoft.com/office/drawing/2014/main" val="1423913960"/>
                  </a:ext>
                </a:extLst>
              </a:tr>
              <a:tr h="0">
                <a:tc>
                  <a:txBody>
                    <a:bodyPr/>
                    <a:lstStyle/>
                    <a:p>
                      <a:pPr>
                        <a:lnSpc>
                          <a:spcPct val="107000"/>
                        </a:lnSpc>
                        <a:spcAft>
                          <a:spcPts val="0"/>
                        </a:spcAft>
                      </a:pPr>
                      <a:r>
                        <a:rPr lang="en-GB" sz="700" b="1">
                          <a:effectLst/>
                        </a:rPr>
                        <a:t>Marius Ionut Saiz</a:t>
                      </a:r>
                    </a:p>
                    <a:p>
                      <a:pPr>
                        <a:lnSpc>
                          <a:spcPct val="107000"/>
                        </a:lnSpc>
                        <a:spcAft>
                          <a:spcPts val="0"/>
                        </a:spcAft>
                      </a:pPr>
                      <a:r>
                        <a:rPr lang="en-GB" sz="700" b="1">
                          <a:effectLst/>
                        </a:rPr>
                        <a:t>1605685</a:t>
                      </a:r>
                      <a:endParaRPr lang="en-GB" sz="700" b="1">
                        <a:effectLst/>
                        <a:latin typeface="Calibri" panose="020F0502020204030204" pitchFamily="34" charset="0"/>
                        <a:ea typeface="Calibri" panose="020F0502020204030204" pitchFamily="34" charset="0"/>
                        <a:cs typeface="Times New Roman" panose="02020603050405020304" pitchFamily="18" charset="0"/>
                      </a:endParaRPr>
                    </a:p>
                  </a:txBody>
                  <a:tcPr marL="42319" marR="42319" marT="0" marB="0"/>
                </a:tc>
                <a:tc>
                  <a:txBody>
                    <a:bodyPr/>
                    <a:lstStyle/>
                    <a:p>
                      <a:pPr>
                        <a:lnSpc>
                          <a:spcPct val="107000"/>
                        </a:lnSpc>
                        <a:spcAft>
                          <a:spcPts val="0"/>
                        </a:spcAft>
                      </a:pPr>
                      <a:r>
                        <a:rPr lang="en-GB" sz="700" b="1">
                          <a:effectLst/>
                        </a:rPr>
                        <a:t>Deputy Consulting Manager </a:t>
                      </a:r>
                      <a:endParaRPr lang="en-GB" sz="700" b="1">
                        <a:effectLst/>
                        <a:latin typeface="Calibri" panose="020F0502020204030204" pitchFamily="34" charset="0"/>
                        <a:ea typeface="Calibri" panose="020F0502020204030204" pitchFamily="34" charset="0"/>
                        <a:cs typeface="Times New Roman" panose="02020603050405020304" pitchFamily="18" charset="0"/>
                      </a:endParaRPr>
                    </a:p>
                  </a:txBody>
                  <a:tcPr marL="42319" marR="42319" marT="0" marB="0"/>
                </a:tc>
                <a:tc>
                  <a:txBody>
                    <a:bodyPr/>
                    <a:lstStyle/>
                    <a:p>
                      <a:pPr marL="342900" lvl="0" indent="-342900">
                        <a:lnSpc>
                          <a:spcPct val="107000"/>
                        </a:lnSpc>
                        <a:spcAft>
                          <a:spcPts val="0"/>
                        </a:spcAft>
                        <a:buFont typeface="Symbol" panose="05050102010706020507" pitchFamily="18" charset="2"/>
                        <a:buChar char=""/>
                      </a:pPr>
                      <a:r>
                        <a:rPr lang="en-GB" sz="700" b="1" dirty="0">
                          <a:effectLst/>
                        </a:rPr>
                        <a:t>Financial Data</a:t>
                      </a:r>
                    </a:p>
                    <a:p>
                      <a:pPr marL="342900" lvl="0" indent="-342900">
                        <a:lnSpc>
                          <a:spcPct val="107000"/>
                        </a:lnSpc>
                        <a:spcAft>
                          <a:spcPts val="0"/>
                        </a:spcAft>
                        <a:buFont typeface="Symbol" panose="05050102010706020507" pitchFamily="18" charset="2"/>
                        <a:buChar char=""/>
                      </a:pPr>
                      <a:r>
                        <a:rPr lang="en-GB" sz="700" b="1" dirty="0">
                          <a:effectLst/>
                        </a:rPr>
                        <a:t>Projected Financial Statements</a:t>
                      </a:r>
                    </a:p>
                    <a:p>
                      <a:pPr marL="342900" lvl="0" indent="-342900">
                        <a:lnSpc>
                          <a:spcPct val="107000"/>
                        </a:lnSpc>
                        <a:spcAft>
                          <a:spcPts val="0"/>
                        </a:spcAft>
                        <a:buFont typeface="Symbol" panose="05050102010706020507" pitchFamily="18" charset="2"/>
                        <a:buChar char=""/>
                      </a:pPr>
                      <a:r>
                        <a:rPr lang="en-GB" sz="700" b="1" dirty="0">
                          <a:effectLst/>
                        </a:rPr>
                        <a:t>Income</a:t>
                      </a:r>
                    </a:p>
                    <a:p>
                      <a:pPr marL="342900" lvl="0" indent="-342900">
                        <a:lnSpc>
                          <a:spcPct val="107000"/>
                        </a:lnSpc>
                        <a:spcAft>
                          <a:spcPts val="0"/>
                        </a:spcAft>
                        <a:buFont typeface="Symbol" panose="05050102010706020507" pitchFamily="18" charset="2"/>
                        <a:buChar char=""/>
                      </a:pPr>
                      <a:r>
                        <a:rPr lang="en-GB" sz="700" b="1" dirty="0">
                          <a:effectLst/>
                        </a:rPr>
                        <a:t>Cash Flow</a:t>
                      </a:r>
                    </a:p>
                    <a:p>
                      <a:pPr marL="342900" lvl="0" indent="-342900">
                        <a:lnSpc>
                          <a:spcPct val="107000"/>
                        </a:lnSpc>
                        <a:spcAft>
                          <a:spcPts val="0"/>
                        </a:spcAft>
                        <a:buFont typeface="Symbol" panose="05050102010706020507" pitchFamily="18" charset="2"/>
                        <a:buChar char=""/>
                      </a:pPr>
                      <a:r>
                        <a:rPr lang="en-GB" sz="700" b="1" dirty="0">
                          <a:effectLst/>
                        </a:rPr>
                        <a:t>Balance Sheets</a:t>
                      </a:r>
                    </a:p>
                    <a:p>
                      <a:pPr marL="342900" lvl="0" indent="-342900">
                        <a:lnSpc>
                          <a:spcPct val="107000"/>
                        </a:lnSpc>
                        <a:spcAft>
                          <a:spcPts val="0"/>
                        </a:spcAft>
                        <a:buFont typeface="Symbol" panose="05050102010706020507" pitchFamily="18" charset="2"/>
                        <a:buChar char=""/>
                      </a:pPr>
                      <a:r>
                        <a:rPr lang="en-GB" sz="700" b="1" dirty="0">
                          <a:effectLst/>
                        </a:rPr>
                        <a:t>Assumptions to Project Financial Statements</a:t>
                      </a:r>
                    </a:p>
                    <a:p>
                      <a:pPr marL="342900" lvl="0" indent="-342900">
                        <a:lnSpc>
                          <a:spcPct val="107000"/>
                        </a:lnSpc>
                        <a:spcAft>
                          <a:spcPts val="0"/>
                        </a:spcAft>
                        <a:buFont typeface="Symbol" panose="05050102010706020507" pitchFamily="18" charset="2"/>
                        <a:buChar char=""/>
                      </a:pPr>
                      <a:r>
                        <a:rPr lang="en-GB" sz="700" b="1" dirty="0">
                          <a:effectLst/>
                        </a:rPr>
                        <a:t>Break Even Analysis</a:t>
                      </a:r>
                      <a:endParaRPr lang="en-GB" sz="700" b="1" dirty="0">
                        <a:effectLst/>
                        <a:latin typeface="Calibri" panose="020F0502020204030204" pitchFamily="34" charset="0"/>
                        <a:ea typeface="Calibri" panose="020F0502020204030204" pitchFamily="34" charset="0"/>
                        <a:cs typeface="Times New Roman" panose="02020603050405020304" pitchFamily="18" charset="0"/>
                      </a:endParaRPr>
                    </a:p>
                  </a:txBody>
                  <a:tcPr marL="42319" marR="42319" marT="0" marB="0"/>
                </a:tc>
                <a:extLst>
                  <a:ext uri="{0D108BD9-81ED-4DB2-BD59-A6C34878D82A}">
                    <a16:rowId xmlns:a16="http://schemas.microsoft.com/office/drawing/2014/main" val="4017632661"/>
                  </a:ext>
                </a:extLst>
              </a:tr>
              <a:tr h="792314">
                <a:tc>
                  <a:txBody>
                    <a:bodyPr/>
                    <a:lstStyle/>
                    <a:p>
                      <a:pPr>
                        <a:lnSpc>
                          <a:spcPct val="107000"/>
                        </a:lnSpc>
                        <a:spcAft>
                          <a:spcPts val="0"/>
                        </a:spcAft>
                      </a:pPr>
                      <a:r>
                        <a:rPr lang="en-GB" sz="700" b="1">
                          <a:effectLst/>
                        </a:rPr>
                        <a:t> </a:t>
                      </a:r>
                    </a:p>
                    <a:p>
                      <a:pPr>
                        <a:lnSpc>
                          <a:spcPct val="107000"/>
                        </a:lnSpc>
                        <a:spcAft>
                          <a:spcPts val="0"/>
                        </a:spcAft>
                      </a:pPr>
                      <a:r>
                        <a:rPr lang="en-GB" sz="700" b="1">
                          <a:effectLst/>
                        </a:rPr>
                        <a:t>Loide Braghin</a:t>
                      </a:r>
                    </a:p>
                    <a:p>
                      <a:pPr>
                        <a:lnSpc>
                          <a:spcPct val="107000"/>
                        </a:lnSpc>
                        <a:spcAft>
                          <a:spcPts val="0"/>
                        </a:spcAft>
                      </a:pPr>
                      <a:r>
                        <a:rPr lang="en-GB" sz="700" b="1">
                          <a:effectLst/>
                        </a:rPr>
                        <a:t>1605698</a:t>
                      </a:r>
                      <a:endParaRPr lang="en-GB" sz="700" b="1">
                        <a:effectLst/>
                        <a:latin typeface="Calibri" panose="020F0502020204030204" pitchFamily="34" charset="0"/>
                        <a:ea typeface="Calibri" panose="020F0502020204030204" pitchFamily="34" charset="0"/>
                        <a:cs typeface="Times New Roman" panose="02020603050405020304" pitchFamily="18" charset="0"/>
                      </a:endParaRPr>
                    </a:p>
                  </a:txBody>
                  <a:tcPr marL="42319" marR="42319" marT="0" marB="0"/>
                </a:tc>
                <a:tc>
                  <a:txBody>
                    <a:bodyPr/>
                    <a:lstStyle/>
                    <a:p>
                      <a:pPr>
                        <a:lnSpc>
                          <a:spcPct val="107000"/>
                        </a:lnSpc>
                        <a:spcAft>
                          <a:spcPts val="0"/>
                        </a:spcAft>
                      </a:pPr>
                      <a:r>
                        <a:rPr lang="en-GB" sz="700" b="1">
                          <a:effectLst/>
                        </a:rPr>
                        <a:t>Human Resources</a:t>
                      </a:r>
                      <a:endParaRPr lang="en-GB" sz="700" b="1">
                        <a:effectLst/>
                        <a:latin typeface="Calibri" panose="020F0502020204030204" pitchFamily="34" charset="0"/>
                        <a:ea typeface="Calibri" panose="020F0502020204030204" pitchFamily="34" charset="0"/>
                        <a:cs typeface="Times New Roman" panose="02020603050405020304" pitchFamily="18" charset="0"/>
                      </a:endParaRPr>
                    </a:p>
                  </a:txBody>
                  <a:tcPr marL="42319" marR="42319" marT="0" marB="0"/>
                </a:tc>
                <a:tc>
                  <a:txBody>
                    <a:bodyPr/>
                    <a:lstStyle/>
                    <a:p>
                      <a:pPr marL="342900" lvl="0" indent="-342900">
                        <a:lnSpc>
                          <a:spcPct val="107000"/>
                        </a:lnSpc>
                        <a:spcAft>
                          <a:spcPts val="0"/>
                        </a:spcAft>
                        <a:buFont typeface="Symbol" panose="05050102010706020507" pitchFamily="18" charset="2"/>
                        <a:buChar char=""/>
                      </a:pPr>
                      <a:r>
                        <a:rPr lang="en-GB" sz="700" b="1">
                          <a:effectLst/>
                        </a:rPr>
                        <a:t>Legal Form</a:t>
                      </a:r>
                    </a:p>
                    <a:p>
                      <a:pPr marL="342900" lvl="0" indent="-342900">
                        <a:lnSpc>
                          <a:spcPct val="107000"/>
                        </a:lnSpc>
                        <a:spcAft>
                          <a:spcPts val="0"/>
                        </a:spcAft>
                        <a:buFont typeface="Symbol" panose="05050102010706020507" pitchFamily="18" charset="2"/>
                        <a:buChar char=""/>
                      </a:pPr>
                      <a:r>
                        <a:rPr lang="en-GB" sz="700" b="1">
                          <a:effectLst/>
                        </a:rPr>
                        <a:t>Pricing Strategy</a:t>
                      </a:r>
                    </a:p>
                    <a:p>
                      <a:pPr marL="342900" lvl="0" indent="-342900">
                        <a:lnSpc>
                          <a:spcPct val="107000"/>
                        </a:lnSpc>
                        <a:spcAft>
                          <a:spcPts val="0"/>
                        </a:spcAft>
                        <a:buFont typeface="Symbol" panose="05050102010706020507" pitchFamily="18" charset="2"/>
                        <a:buChar char=""/>
                      </a:pPr>
                      <a:r>
                        <a:rPr lang="en-GB" sz="700" b="1">
                          <a:effectLst/>
                        </a:rPr>
                        <a:t>Sales Strategy</a:t>
                      </a:r>
                    </a:p>
                    <a:p>
                      <a:pPr marL="342900" lvl="0" indent="-342900">
                        <a:lnSpc>
                          <a:spcPct val="107000"/>
                        </a:lnSpc>
                        <a:spcAft>
                          <a:spcPts val="0"/>
                        </a:spcAft>
                        <a:buFont typeface="Symbol" panose="05050102010706020507" pitchFamily="18" charset="2"/>
                        <a:buChar char=""/>
                      </a:pPr>
                      <a:r>
                        <a:rPr lang="en-GB" sz="700" b="1">
                          <a:effectLst/>
                        </a:rPr>
                        <a:t>Management and Operations</a:t>
                      </a:r>
                    </a:p>
                    <a:p>
                      <a:pPr marL="342900" lvl="0" indent="-342900">
                        <a:lnSpc>
                          <a:spcPct val="107000"/>
                        </a:lnSpc>
                        <a:spcAft>
                          <a:spcPts val="0"/>
                        </a:spcAft>
                        <a:buFont typeface="Symbol" panose="05050102010706020507" pitchFamily="18" charset="2"/>
                        <a:buChar char=""/>
                      </a:pPr>
                      <a:r>
                        <a:rPr lang="en-GB" sz="700" b="1">
                          <a:effectLst/>
                        </a:rPr>
                        <a:t>Organizational Structure</a:t>
                      </a:r>
                      <a:endParaRPr lang="en-GB" sz="700" b="1">
                        <a:effectLst/>
                        <a:latin typeface="Calibri" panose="020F0502020204030204" pitchFamily="34" charset="0"/>
                        <a:ea typeface="Calibri" panose="020F0502020204030204" pitchFamily="34" charset="0"/>
                        <a:cs typeface="Times New Roman" panose="02020603050405020304" pitchFamily="18" charset="0"/>
                      </a:endParaRPr>
                    </a:p>
                  </a:txBody>
                  <a:tcPr marL="42319" marR="42319" marT="0" marB="0"/>
                </a:tc>
                <a:extLst>
                  <a:ext uri="{0D108BD9-81ED-4DB2-BD59-A6C34878D82A}">
                    <a16:rowId xmlns:a16="http://schemas.microsoft.com/office/drawing/2014/main" val="2460711036"/>
                  </a:ext>
                </a:extLst>
              </a:tr>
              <a:tr h="1112460">
                <a:tc>
                  <a:txBody>
                    <a:bodyPr/>
                    <a:lstStyle/>
                    <a:p>
                      <a:pPr>
                        <a:lnSpc>
                          <a:spcPct val="107000"/>
                        </a:lnSpc>
                        <a:spcAft>
                          <a:spcPts val="0"/>
                        </a:spcAft>
                      </a:pPr>
                      <a:r>
                        <a:rPr lang="en-GB" sz="700" b="1">
                          <a:effectLst/>
                        </a:rPr>
                        <a:t>Syed Ahmed</a:t>
                      </a:r>
                    </a:p>
                    <a:p>
                      <a:pPr>
                        <a:lnSpc>
                          <a:spcPct val="107000"/>
                        </a:lnSpc>
                        <a:spcAft>
                          <a:spcPts val="0"/>
                        </a:spcAft>
                      </a:pPr>
                      <a:r>
                        <a:rPr lang="en-GB" sz="700" b="1">
                          <a:effectLst/>
                        </a:rPr>
                        <a:t>1605416</a:t>
                      </a:r>
                      <a:endParaRPr lang="en-GB" sz="700" b="1">
                        <a:effectLst/>
                        <a:latin typeface="Calibri" panose="020F0502020204030204" pitchFamily="34" charset="0"/>
                        <a:ea typeface="Calibri" panose="020F0502020204030204" pitchFamily="34" charset="0"/>
                        <a:cs typeface="Times New Roman" panose="02020603050405020304" pitchFamily="18" charset="0"/>
                      </a:endParaRPr>
                    </a:p>
                  </a:txBody>
                  <a:tcPr marL="42319" marR="42319" marT="0" marB="0"/>
                </a:tc>
                <a:tc>
                  <a:txBody>
                    <a:bodyPr/>
                    <a:lstStyle/>
                    <a:p>
                      <a:pPr>
                        <a:lnSpc>
                          <a:spcPct val="107000"/>
                        </a:lnSpc>
                        <a:spcAft>
                          <a:spcPts val="0"/>
                        </a:spcAft>
                      </a:pPr>
                      <a:r>
                        <a:rPr lang="en-GB" sz="700" b="1">
                          <a:effectLst/>
                        </a:rPr>
                        <a:t>Consulting Assistant &amp; Risk Assessment Officer</a:t>
                      </a:r>
                      <a:endParaRPr lang="en-GB" sz="700" b="1">
                        <a:effectLst/>
                        <a:latin typeface="Calibri" panose="020F0502020204030204" pitchFamily="34" charset="0"/>
                        <a:ea typeface="Calibri" panose="020F0502020204030204" pitchFamily="34" charset="0"/>
                        <a:cs typeface="Times New Roman" panose="02020603050405020304" pitchFamily="18" charset="0"/>
                      </a:endParaRPr>
                    </a:p>
                  </a:txBody>
                  <a:tcPr marL="42319" marR="42319" marT="0" marB="0"/>
                </a:tc>
                <a:tc>
                  <a:txBody>
                    <a:bodyPr/>
                    <a:lstStyle/>
                    <a:p>
                      <a:pPr marL="342900" lvl="0" indent="-342900">
                        <a:lnSpc>
                          <a:spcPct val="107000"/>
                        </a:lnSpc>
                        <a:spcAft>
                          <a:spcPts val="0"/>
                        </a:spcAft>
                        <a:buFont typeface="Symbol" panose="05050102010706020507" pitchFamily="18" charset="2"/>
                        <a:buChar char=""/>
                      </a:pPr>
                      <a:r>
                        <a:rPr lang="en-GB" sz="700" b="1">
                          <a:effectLst/>
                        </a:rPr>
                        <a:t>Market Analysis</a:t>
                      </a:r>
                    </a:p>
                    <a:p>
                      <a:pPr marL="342900" lvl="0" indent="-342900">
                        <a:lnSpc>
                          <a:spcPct val="107000"/>
                        </a:lnSpc>
                        <a:spcAft>
                          <a:spcPts val="0"/>
                        </a:spcAft>
                        <a:buFont typeface="Symbol" panose="05050102010706020507" pitchFamily="18" charset="2"/>
                        <a:buChar char=""/>
                      </a:pPr>
                      <a:r>
                        <a:rPr lang="en-GB" sz="700" b="1">
                          <a:effectLst/>
                        </a:rPr>
                        <a:t>Market Segmentation</a:t>
                      </a:r>
                    </a:p>
                    <a:p>
                      <a:pPr marL="342900" lvl="0" indent="-342900">
                        <a:lnSpc>
                          <a:spcPct val="107000"/>
                        </a:lnSpc>
                        <a:spcAft>
                          <a:spcPts val="0"/>
                        </a:spcAft>
                        <a:buFont typeface="Symbol" panose="05050102010706020507" pitchFamily="18" charset="2"/>
                        <a:buChar char=""/>
                      </a:pPr>
                      <a:r>
                        <a:rPr lang="en-GB" sz="700" b="1">
                          <a:effectLst/>
                        </a:rPr>
                        <a:t>Target Market Segment Strategy</a:t>
                      </a:r>
                    </a:p>
                    <a:p>
                      <a:pPr marL="342900" lvl="0" indent="-342900">
                        <a:lnSpc>
                          <a:spcPct val="107000"/>
                        </a:lnSpc>
                        <a:spcAft>
                          <a:spcPts val="0"/>
                        </a:spcAft>
                        <a:buFont typeface="Symbol" panose="05050102010706020507" pitchFamily="18" charset="2"/>
                        <a:buChar char=""/>
                      </a:pPr>
                      <a:r>
                        <a:rPr lang="en-GB" sz="700" b="1">
                          <a:effectLst/>
                        </a:rPr>
                        <a:t>Market Needs</a:t>
                      </a:r>
                    </a:p>
                    <a:p>
                      <a:pPr marL="342900" lvl="0" indent="-342900">
                        <a:lnSpc>
                          <a:spcPct val="107000"/>
                        </a:lnSpc>
                        <a:spcAft>
                          <a:spcPts val="0"/>
                        </a:spcAft>
                        <a:buFont typeface="Symbol" panose="05050102010706020507" pitchFamily="18" charset="2"/>
                        <a:buChar char=""/>
                      </a:pPr>
                      <a:r>
                        <a:rPr lang="en-GB" sz="700" b="1">
                          <a:effectLst/>
                        </a:rPr>
                        <a:t>Marketing Strategy and Implementation</a:t>
                      </a:r>
                    </a:p>
                    <a:p>
                      <a:pPr marL="342900" lvl="0" indent="-342900">
                        <a:lnSpc>
                          <a:spcPct val="107000"/>
                        </a:lnSpc>
                        <a:spcAft>
                          <a:spcPts val="0"/>
                        </a:spcAft>
                        <a:buFont typeface="Symbol" panose="05050102010706020507" pitchFamily="18" charset="2"/>
                        <a:buChar char=""/>
                      </a:pPr>
                      <a:r>
                        <a:rPr lang="en-GB" sz="700" b="1">
                          <a:effectLst/>
                        </a:rPr>
                        <a:t>Marketing Programs</a:t>
                      </a:r>
                    </a:p>
                    <a:p>
                      <a:pPr marL="342900" lvl="0" indent="-342900">
                        <a:lnSpc>
                          <a:spcPct val="107000"/>
                        </a:lnSpc>
                        <a:spcAft>
                          <a:spcPts val="0"/>
                        </a:spcAft>
                        <a:buFont typeface="Symbol" panose="05050102010706020507" pitchFamily="18" charset="2"/>
                        <a:buChar char=""/>
                      </a:pPr>
                      <a:r>
                        <a:rPr lang="en-GB" sz="700" b="1">
                          <a:effectLst/>
                        </a:rPr>
                        <a:t>Marketing Strategy and Positioning </a:t>
                      </a:r>
                      <a:endParaRPr lang="en-GB" sz="700" b="1">
                        <a:effectLst/>
                        <a:latin typeface="Calibri" panose="020F0502020204030204" pitchFamily="34" charset="0"/>
                        <a:ea typeface="Calibri" panose="020F0502020204030204" pitchFamily="34" charset="0"/>
                        <a:cs typeface="Times New Roman" panose="02020603050405020304" pitchFamily="18" charset="0"/>
                      </a:endParaRPr>
                    </a:p>
                  </a:txBody>
                  <a:tcPr marL="42319" marR="42319" marT="0" marB="0"/>
                </a:tc>
                <a:extLst>
                  <a:ext uri="{0D108BD9-81ED-4DB2-BD59-A6C34878D82A}">
                    <a16:rowId xmlns:a16="http://schemas.microsoft.com/office/drawing/2014/main" val="691733246"/>
                  </a:ext>
                </a:extLst>
              </a:tr>
              <a:tr h="472170">
                <a:tc>
                  <a:txBody>
                    <a:bodyPr/>
                    <a:lstStyle/>
                    <a:p>
                      <a:pPr>
                        <a:lnSpc>
                          <a:spcPct val="107000"/>
                        </a:lnSpc>
                        <a:spcAft>
                          <a:spcPts val="0"/>
                        </a:spcAft>
                      </a:pPr>
                      <a:r>
                        <a:rPr lang="en-GB" sz="700" b="1" dirty="0">
                          <a:effectLst/>
                        </a:rPr>
                        <a:t>Syed Rahman</a:t>
                      </a:r>
                    </a:p>
                    <a:p>
                      <a:pPr>
                        <a:lnSpc>
                          <a:spcPct val="107000"/>
                        </a:lnSpc>
                        <a:spcAft>
                          <a:spcPts val="0"/>
                        </a:spcAft>
                      </a:pPr>
                      <a:r>
                        <a:rPr lang="en-GB" sz="700" b="1" dirty="0">
                          <a:effectLst/>
                        </a:rPr>
                        <a:t> </a:t>
                      </a:r>
                      <a:endParaRPr lang="en-GB" sz="700" b="1" dirty="0">
                        <a:effectLst/>
                        <a:latin typeface="Calibri" panose="020F0502020204030204" pitchFamily="34" charset="0"/>
                        <a:ea typeface="Calibri" panose="020F0502020204030204" pitchFamily="34" charset="0"/>
                        <a:cs typeface="Times New Roman" panose="02020603050405020304" pitchFamily="18" charset="0"/>
                      </a:endParaRPr>
                    </a:p>
                  </a:txBody>
                  <a:tcPr marL="42319" marR="42319" marT="0" marB="0"/>
                </a:tc>
                <a:tc>
                  <a:txBody>
                    <a:bodyPr/>
                    <a:lstStyle/>
                    <a:p>
                      <a:pPr>
                        <a:lnSpc>
                          <a:spcPct val="107000"/>
                        </a:lnSpc>
                        <a:spcAft>
                          <a:spcPts val="0"/>
                        </a:spcAft>
                      </a:pPr>
                      <a:r>
                        <a:rPr lang="en-GB" sz="700" b="1" dirty="0">
                          <a:effectLst/>
                        </a:rPr>
                        <a:t>Consulting Assistant</a:t>
                      </a:r>
                      <a:endParaRPr lang="en-GB" sz="700" b="1" dirty="0">
                        <a:effectLst/>
                        <a:latin typeface="Calibri" panose="020F0502020204030204" pitchFamily="34" charset="0"/>
                        <a:ea typeface="Calibri" panose="020F0502020204030204" pitchFamily="34" charset="0"/>
                        <a:cs typeface="Times New Roman" panose="02020603050405020304" pitchFamily="18" charset="0"/>
                      </a:endParaRPr>
                    </a:p>
                  </a:txBody>
                  <a:tcPr marL="42319" marR="42319" marT="0" marB="0"/>
                </a:tc>
                <a:tc>
                  <a:txBody>
                    <a:bodyPr/>
                    <a:lstStyle/>
                    <a:p>
                      <a:pPr marL="342900" lvl="0" indent="-342900">
                        <a:lnSpc>
                          <a:spcPct val="107000"/>
                        </a:lnSpc>
                        <a:spcAft>
                          <a:spcPts val="0"/>
                        </a:spcAft>
                        <a:buFont typeface="Symbol" panose="05050102010706020507" pitchFamily="18" charset="2"/>
                        <a:buChar char=""/>
                      </a:pPr>
                      <a:r>
                        <a:rPr lang="en-GB" sz="700" b="1" dirty="0">
                          <a:effectLst/>
                        </a:rPr>
                        <a:t>Product and Services</a:t>
                      </a:r>
                    </a:p>
                    <a:p>
                      <a:pPr marL="342900" lvl="0" indent="-342900">
                        <a:lnSpc>
                          <a:spcPct val="107000"/>
                        </a:lnSpc>
                        <a:spcAft>
                          <a:spcPts val="0"/>
                        </a:spcAft>
                        <a:buFont typeface="Symbol" panose="05050102010706020507" pitchFamily="18" charset="2"/>
                        <a:buChar char=""/>
                      </a:pPr>
                      <a:r>
                        <a:rPr lang="en-GB" sz="700" b="1" dirty="0">
                          <a:effectLst/>
                        </a:rPr>
                        <a:t>Location</a:t>
                      </a:r>
                    </a:p>
                    <a:p>
                      <a:pPr marL="342900" lvl="0" indent="-342900">
                        <a:lnSpc>
                          <a:spcPct val="107000"/>
                        </a:lnSpc>
                        <a:spcAft>
                          <a:spcPts val="0"/>
                        </a:spcAft>
                        <a:buFont typeface="Symbol" panose="05050102010706020507" pitchFamily="18" charset="2"/>
                        <a:buChar char=""/>
                      </a:pPr>
                      <a:r>
                        <a:rPr lang="en-GB" sz="700" b="1" dirty="0">
                          <a:effectLst/>
                        </a:rPr>
                        <a:t>Competition</a:t>
                      </a:r>
                      <a:endParaRPr lang="en-GB" sz="700" b="1" dirty="0">
                        <a:effectLst/>
                        <a:latin typeface="Calibri" panose="020F0502020204030204" pitchFamily="34" charset="0"/>
                        <a:ea typeface="Calibri" panose="020F0502020204030204" pitchFamily="34" charset="0"/>
                        <a:cs typeface="Times New Roman" panose="02020603050405020304" pitchFamily="18" charset="0"/>
                      </a:endParaRPr>
                    </a:p>
                  </a:txBody>
                  <a:tcPr marL="42319" marR="42319" marT="0" marB="0"/>
                </a:tc>
                <a:extLst>
                  <a:ext uri="{0D108BD9-81ED-4DB2-BD59-A6C34878D82A}">
                    <a16:rowId xmlns:a16="http://schemas.microsoft.com/office/drawing/2014/main" val="3800881870"/>
                  </a:ext>
                </a:extLst>
              </a:tr>
            </a:tbl>
          </a:graphicData>
        </a:graphic>
      </p:graphicFrame>
    </p:spTree>
    <p:extLst>
      <p:ext uri="{BB962C8B-B14F-4D97-AF65-F5344CB8AC3E}">
        <p14:creationId xmlns:p14="http://schemas.microsoft.com/office/powerpoint/2010/main" val="16902811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77E94AB-D18C-4855-8740-57EEDB6AA7D8}"/>
              </a:ext>
            </a:extLst>
          </p:cNvPr>
          <p:cNvGraphicFramePr>
            <a:graphicFrameLocks noGrp="1"/>
          </p:cNvGraphicFramePr>
          <p:nvPr>
            <p:extLst>
              <p:ext uri="{D42A27DB-BD31-4B8C-83A1-F6EECF244321}">
                <p14:modId xmlns:p14="http://schemas.microsoft.com/office/powerpoint/2010/main" val="545264632"/>
              </p:ext>
            </p:extLst>
          </p:nvPr>
        </p:nvGraphicFramePr>
        <p:xfrm>
          <a:off x="506437" y="281353"/>
          <a:ext cx="7638757" cy="6344530"/>
        </p:xfrm>
        <a:graphic>
          <a:graphicData uri="http://schemas.openxmlformats.org/drawingml/2006/table">
            <a:tbl>
              <a:tblPr firstRow="1" firstCol="1" bandRow="1">
                <a:tableStyleId>{5C22544A-7EE6-4342-B048-85BDC9FD1C3A}</a:tableStyleId>
              </a:tblPr>
              <a:tblGrid>
                <a:gridCol w="2545970">
                  <a:extLst>
                    <a:ext uri="{9D8B030D-6E8A-4147-A177-3AD203B41FA5}">
                      <a16:colId xmlns:a16="http://schemas.microsoft.com/office/drawing/2014/main" val="3369060967"/>
                    </a:ext>
                  </a:extLst>
                </a:gridCol>
                <a:gridCol w="2545970">
                  <a:extLst>
                    <a:ext uri="{9D8B030D-6E8A-4147-A177-3AD203B41FA5}">
                      <a16:colId xmlns:a16="http://schemas.microsoft.com/office/drawing/2014/main" val="1361902954"/>
                    </a:ext>
                  </a:extLst>
                </a:gridCol>
                <a:gridCol w="2546817">
                  <a:extLst>
                    <a:ext uri="{9D8B030D-6E8A-4147-A177-3AD203B41FA5}">
                      <a16:colId xmlns:a16="http://schemas.microsoft.com/office/drawing/2014/main" val="2032028707"/>
                    </a:ext>
                  </a:extLst>
                </a:gridCol>
              </a:tblGrid>
              <a:tr h="347163">
                <a:tc>
                  <a:txBody>
                    <a:bodyPr/>
                    <a:lstStyle/>
                    <a:p>
                      <a:pPr>
                        <a:lnSpc>
                          <a:spcPct val="107000"/>
                        </a:lnSpc>
                        <a:spcAft>
                          <a:spcPts val="0"/>
                        </a:spcAft>
                      </a:pPr>
                      <a:r>
                        <a:rPr lang="en-GB" sz="700">
                          <a:solidFill>
                            <a:schemeClr val="bg1"/>
                          </a:solidFill>
                          <a:effectLst/>
                        </a:rPr>
                        <a:t> </a:t>
                      </a:r>
                      <a:endParaRPr lang="en-GB" sz="600">
                        <a:solidFill>
                          <a:schemeClr val="bg1"/>
                        </a:solidFill>
                        <a:effectLst/>
                      </a:endParaRPr>
                    </a:p>
                    <a:p>
                      <a:pPr algn="ctr">
                        <a:lnSpc>
                          <a:spcPct val="107000"/>
                        </a:lnSpc>
                        <a:spcAft>
                          <a:spcPts val="0"/>
                        </a:spcAft>
                      </a:pPr>
                      <a:r>
                        <a:rPr lang="en-GB" sz="800">
                          <a:solidFill>
                            <a:schemeClr val="bg1"/>
                          </a:solidFill>
                          <a:effectLst/>
                        </a:rPr>
                        <a:t>Date</a:t>
                      </a:r>
                      <a:endParaRPr lang="en-GB" sz="6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7321" marR="37321" marT="0" marB="0"/>
                </a:tc>
                <a:tc>
                  <a:txBody>
                    <a:bodyPr/>
                    <a:lstStyle/>
                    <a:p>
                      <a:pPr>
                        <a:lnSpc>
                          <a:spcPct val="107000"/>
                        </a:lnSpc>
                        <a:spcAft>
                          <a:spcPts val="0"/>
                        </a:spcAft>
                      </a:pPr>
                      <a:r>
                        <a:rPr lang="en-GB" sz="800">
                          <a:solidFill>
                            <a:schemeClr val="bg1"/>
                          </a:solidFill>
                          <a:effectLst/>
                        </a:rPr>
                        <a:t>Achieved </a:t>
                      </a:r>
                      <a:endParaRPr lang="en-GB" sz="6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7321" marR="37321" marT="0" marB="0"/>
                </a:tc>
                <a:tc>
                  <a:txBody>
                    <a:bodyPr/>
                    <a:lstStyle/>
                    <a:p>
                      <a:pPr algn="ctr">
                        <a:lnSpc>
                          <a:spcPct val="107000"/>
                        </a:lnSpc>
                        <a:spcAft>
                          <a:spcPts val="0"/>
                        </a:spcAft>
                      </a:pPr>
                      <a:r>
                        <a:rPr lang="en-GB" sz="800">
                          <a:solidFill>
                            <a:schemeClr val="bg1"/>
                          </a:solidFill>
                          <a:effectLst/>
                        </a:rPr>
                        <a:t>Tasks </a:t>
                      </a:r>
                      <a:endParaRPr lang="en-GB" sz="6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7321" marR="37321" marT="0" marB="0"/>
                </a:tc>
                <a:extLst>
                  <a:ext uri="{0D108BD9-81ED-4DB2-BD59-A6C34878D82A}">
                    <a16:rowId xmlns:a16="http://schemas.microsoft.com/office/drawing/2014/main" val="2073387878"/>
                  </a:ext>
                </a:extLst>
              </a:tr>
              <a:tr h="1385205">
                <a:tc>
                  <a:txBody>
                    <a:bodyPr/>
                    <a:lstStyle/>
                    <a:p>
                      <a:pPr>
                        <a:lnSpc>
                          <a:spcPct val="107000"/>
                        </a:lnSpc>
                        <a:spcAft>
                          <a:spcPts val="0"/>
                        </a:spcAft>
                      </a:pPr>
                      <a:r>
                        <a:rPr lang="en-GB" sz="700">
                          <a:solidFill>
                            <a:schemeClr val="bg1"/>
                          </a:solidFill>
                          <a:effectLst/>
                        </a:rPr>
                        <a:t> </a:t>
                      </a:r>
                      <a:endParaRPr lang="en-GB" sz="600">
                        <a:solidFill>
                          <a:schemeClr val="bg1"/>
                        </a:solidFill>
                        <a:effectLst/>
                      </a:endParaRPr>
                    </a:p>
                    <a:p>
                      <a:pPr>
                        <a:lnSpc>
                          <a:spcPct val="107000"/>
                        </a:lnSpc>
                        <a:spcAft>
                          <a:spcPts val="0"/>
                        </a:spcAft>
                      </a:pPr>
                      <a:r>
                        <a:rPr lang="en-GB" sz="700">
                          <a:solidFill>
                            <a:schemeClr val="bg1"/>
                          </a:solidFill>
                          <a:effectLst/>
                        </a:rPr>
                        <a:t>Week 1</a:t>
                      </a:r>
                      <a:endParaRPr lang="en-GB" sz="600">
                        <a:solidFill>
                          <a:schemeClr val="bg1"/>
                        </a:solidFill>
                        <a:effectLst/>
                      </a:endParaRPr>
                    </a:p>
                    <a:p>
                      <a:pPr>
                        <a:lnSpc>
                          <a:spcPct val="107000"/>
                        </a:lnSpc>
                        <a:spcAft>
                          <a:spcPts val="0"/>
                        </a:spcAft>
                      </a:pPr>
                      <a:r>
                        <a:rPr lang="en-GB" sz="700">
                          <a:solidFill>
                            <a:schemeClr val="bg1"/>
                          </a:solidFill>
                          <a:effectLst/>
                        </a:rPr>
                        <a:t>19/02/2018</a:t>
                      </a:r>
                      <a:endParaRPr lang="en-GB" sz="6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7321" marR="37321" marT="0" marB="0"/>
                </a:tc>
                <a:tc>
                  <a:txBody>
                    <a:bodyPr/>
                    <a:lstStyle/>
                    <a:p>
                      <a:pPr marL="342900" lvl="0" indent="-342900">
                        <a:lnSpc>
                          <a:spcPct val="107000"/>
                        </a:lnSpc>
                        <a:spcAft>
                          <a:spcPts val="0"/>
                        </a:spcAft>
                        <a:buFont typeface="Symbol" panose="05050102010706020507" pitchFamily="18" charset="2"/>
                        <a:buChar char=""/>
                      </a:pPr>
                      <a:r>
                        <a:rPr lang="en-GB" sz="700">
                          <a:solidFill>
                            <a:schemeClr val="tx1"/>
                          </a:solidFill>
                          <a:effectLst/>
                        </a:rPr>
                        <a:t>Understanding of entrepreneur and entrepreneurship</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Understanding of a business and what is a business</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Business management and his aspects</a:t>
                      </a:r>
                      <a:endParaRPr lang="en-GB" sz="6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7321" marR="37321" marT="0" marB="0"/>
                </a:tc>
                <a:tc>
                  <a:txBody>
                    <a:bodyPr/>
                    <a:lstStyle/>
                    <a:p>
                      <a:pPr marL="342900" lvl="0" indent="-342900">
                        <a:lnSpc>
                          <a:spcPct val="107000"/>
                        </a:lnSpc>
                        <a:spcAft>
                          <a:spcPts val="0"/>
                        </a:spcAft>
                        <a:buFont typeface="Symbol" panose="05050102010706020507" pitchFamily="18" charset="2"/>
                        <a:buChar char=""/>
                      </a:pPr>
                      <a:r>
                        <a:rPr lang="en-GB" sz="700">
                          <a:solidFill>
                            <a:schemeClr val="tx1"/>
                          </a:solidFill>
                          <a:effectLst/>
                        </a:rPr>
                        <a:t>Research about business management </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Read business newspapers, as ‘Evening Standard’ ‘The Guardian’</a:t>
                      </a:r>
                      <a:endParaRPr lang="en-GB" sz="600">
                        <a:solidFill>
                          <a:schemeClr val="tx1"/>
                        </a:solidFill>
                        <a:effectLst/>
                      </a:endParaRPr>
                    </a:p>
                    <a:p>
                      <a:pPr marL="457200">
                        <a:lnSpc>
                          <a:spcPct val="107000"/>
                        </a:lnSpc>
                        <a:spcAft>
                          <a:spcPts val="0"/>
                        </a:spcAft>
                      </a:pPr>
                      <a:r>
                        <a:rPr lang="en-GB" sz="700">
                          <a:solidFill>
                            <a:schemeClr val="tx1"/>
                          </a:solidFill>
                          <a:effectLst/>
                        </a:rPr>
                        <a:t> </a:t>
                      </a:r>
                      <a:endParaRPr lang="en-GB" sz="6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7321" marR="37321" marT="0" marB="0"/>
                </a:tc>
                <a:extLst>
                  <a:ext uri="{0D108BD9-81ED-4DB2-BD59-A6C34878D82A}">
                    <a16:rowId xmlns:a16="http://schemas.microsoft.com/office/drawing/2014/main" val="1408483012"/>
                  </a:ext>
                </a:extLst>
              </a:tr>
              <a:tr h="1075652">
                <a:tc>
                  <a:txBody>
                    <a:bodyPr/>
                    <a:lstStyle/>
                    <a:p>
                      <a:pPr>
                        <a:lnSpc>
                          <a:spcPct val="107000"/>
                        </a:lnSpc>
                        <a:spcAft>
                          <a:spcPts val="0"/>
                        </a:spcAft>
                      </a:pPr>
                      <a:r>
                        <a:rPr lang="en-GB" sz="700">
                          <a:solidFill>
                            <a:schemeClr val="bg1"/>
                          </a:solidFill>
                          <a:effectLst/>
                        </a:rPr>
                        <a:t> </a:t>
                      </a:r>
                      <a:endParaRPr lang="en-GB" sz="600">
                        <a:solidFill>
                          <a:schemeClr val="bg1"/>
                        </a:solidFill>
                        <a:effectLst/>
                      </a:endParaRPr>
                    </a:p>
                    <a:p>
                      <a:pPr>
                        <a:lnSpc>
                          <a:spcPct val="107000"/>
                        </a:lnSpc>
                        <a:spcAft>
                          <a:spcPts val="0"/>
                        </a:spcAft>
                      </a:pPr>
                      <a:r>
                        <a:rPr lang="en-GB" sz="700">
                          <a:solidFill>
                            <a:schemeClr val="bg1"/>
                          </a:solidFill>
                          <a:effectLst/>
                        </a:rPr>
                        <a:t>Week 2</a:t>
                      </a:r>
                      <a:endParaRPr lang="en-GB" sz="600">
                        <a:solidFill>
                          <a:schemeClr val="bg1"/>
                        </a:solidFill>
                        <a:effectLst/>
                      </a:endParaRPr>
                    </a:p>
                    <a:p>
                      <a:pPr>
                        <a:lnSpc>
                          <a:spcPct val="107000"/>
                        </a:lnSpc>
                        <a:spcAft>
                          <a:spcPts val="0"/>
                        </a:spcAft>
                      </a:pPr>
                      <a:r>
                        <a:rPr lang="en-GB" sz="700">
                          <a:solidFill>
                            <a:schemeClr val="bg1"/>
                          </a:solidFill>
                          <a:effectLst/>
                        </a:rPr>
                        <a:t>26/02/2018</a:t>
                      </a:r>
                      <a:endParaRPr lang="en-GB" sz="600">
                        <a:solidFill>
                          <a:schemeClr val="bg1"/>
                        </a:solidFill>
                        <a:effectLst/>
                      </a:endParaRPr>
                    </a:p>
                    <a:p>
                      <a:pPr>
                        <a:lnSpc>
                          <a:spcPct val="107000"/>
                        </a:lnSpc>
                        <a:spcAft>
                          <a:spcPts val="0"/>
                        </a:spcAft>
                      </a:pPr>
                      <a:r>
                        <a:rPr lang="en-GB" sz="700">
                          <a:solidFill>
                            <a:schemeClr val="bg1"/>
                          </a:solidFill>
                          <a:effectLst/>
                        </a:rPr>
                        <a:t> </a:t>
                      </a:r>
                      <a:endParaRPr lang="en-GB" sz="6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7321" marR="37321" marT="0" marB="0"/>
                </a:tc>
                <a:tc>
                  <a:txBody>
                    <a:bodyPr/>
                    <a:lstStyle/>
                    <a:p>
                      <a:pPr marL="342900" lvl="0" indent="-342900">
                        <a:lnSpc>
                          <a:spcPct val="107000"/>
                        </a:lnSpc>
                        <a:spcAft>
                          <a:spcPts val="0"/>
                        </a:spcAft>
                        <a:buFont typeface="Symbol" panose="05050102010706020507" pitchFamily="18" charset="2"/>
                        <a:buChar char=""/>
                      </a:pPr>
                      <a:r>
                        <a:rPr lang="en-GB" sz="700">
                          <a:solidFill>
                            <a:schemeClr val="tx1"/>
                          </a:solidFill>
                          <a:effectLst/>
                        </a:rPr>
                        <a:t>Advantages and Disadvantages of a business</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Merger &amp; acquisition definition</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Project Management Process</a:t>
                      </a:r>
                      <a:endParaRPr lang="en-GB" sz="6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7321" marR="37321" marT="0" marB="0"/>
                </a:tc>
                <a:tc>
                  <a:txBody>
                    <a:bodyPr/>
                    <a:lstStyle/>
                    <a:p>
                      <a:pPr>
                        <a:lnSpc>
                          <a:spcPct val="107000"/>
                        </a:lnSpc>
                        <a:spcAft>
                          <a:spcPts val="0"/>
                        </a:spcAft>
                      </a:pPr>
                      <a:r>
                        <a:rPr lang="en-GB" sz="700">
                          <a:solidFill>
                            <a:schemeClr val="tx1"/>
                          </a:solidFill>
                          <a:effectLst/>
                        </a:rPr>
                        <a:t> </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Chose a business idea</a:t>
                      </a:r>
                      <a:endParaRPr lang="en-GB" sz="6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7321" marR="37321" marT="0" marB="0"/>
                </a:tc>
                <a:extLst>
                  <a:ext uri="{0D108BD9-81ED-4DB2-BD59-A6C34878D82A}">
                    <a16:rowId xmlns:a16="http://schemas.microsoft.com/office/drawing/2014/main" val="2863192667"/>
                  </a:ext>
                </a:extLst>
              </a:tr>
              <a:tr h="1694758">
                <a:tc>
                  <a:txBody>
                    <a:bodyPr/>
                    <a:lstStyle/>
                    <a:p>
                      <a:pPr>
                        <a:lnSpc>
                          <a:spcPct val="107000"/>
                        </a:lnSpc>
                        <a:spcAft>
                          <a:spcPts val="0"/>
                        </a:spcAft>
                      </a:pPr>
                      <a:r>
                        <a:rPr lang="en-GB" sz="700">
                          <a:solidFill>
                            <a:schemeClr val="bg1"/>
                          </a:solidFill>
                          <a:effectLst/>
                        </a:rPr>
                        <a:t> </a:t>
                      </a:r>
                      <a:endParaRPr lang="en-GB" sz="600">
                        <a:solidFill>
                          <a:schemeClr val="bg1"/>
                        </a:solidFill>
                        <a:effectLst/>
                      </a:endParaRPr>
                    </a:p>
                    <a:p>
                      <a:pPr>
                        <a:lnSpc>
                          <a:spcPct val="107000"/>
                        </a:lnSpc>
                        <a:spcAft>
                          <a:spcPts val="0"/>
                        </a:spcAft>
                      </a:pPr>
                      <a:r>
                        <a:rPr lang="en-GB" sz="700">
                          <a:solidFill>
                            <a:schemeClr val="bg1"/>
                          </a:solidFill>
                          <a:effectLst/>
                        </a:rPr>
                        <a:t>Week 3</a:t>
                      </a:r>
                      <a:endParaRPr lang="en-GB" sz="600">
                        <a:solidFill>
                          <a:schemeClr val="bg1"/>
                        </a:solidFill>
                        <a:effectLst/>
                      </a:endParaRPr>
                    </a:p>
                    <a:p>
                      <a:pPr>
                        <a:lnSpc>
                          <a:spcPct val="107000"/>
                        </a:lnSpc>
                        <a:spcAft>
                          <a:spcPts val="0"/>
                        </a:spcAft>
                      </a:pPr>
                      <a:r>
                        <a:rPr lang="en-GB" sz="700">
                          <a:solidFill>
                            <a:schemeClr val="bg1"/>
                          </a:solidFill>
                          <a:effectLst/>
                        </a:rPr>
                        <a:t>05/03/2018</a:t>
                      </a:r>
                      <a:endParaRPr lang="en-GB" sz="6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7321" marR="37321" marT="0" marB="0"/>
                </a:tc>
                <a:tc>
                  <a:txBody>
                    <a:bodyPr/>
                    <a:lstStyle/>
                    <a:p>
                      <a:pPr marL="342900" lvl="0" indent="-342900">
                        <a:lnSpc>
                          <a:spcPct val="107000"/>
                        </a:lnSpc>
                        <a:spcAft>
                          <a:spcPts val="0"/>
                        </a:spcAft>
                        <a:buFont typeface="Symbol" panose="05050102010706020507" pitchFamily="18" charset="2"/>
                        <a:buChar char=""/>
                      </a:pPr>
                      <a:r>
                        <a:rPr lang="en-GB" sz="700">
                          <a:solidFill>
                            <a:schemeClr val="tx1"/>
                          </a:solidFill>
                          <a:effectLst/>
                        </a:rPr>
                        <a:t>Define and understand ‘The Small Firm’</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The needs of market for a specific type of business will generate a new firm</a:t>
                      </a:r>
                      <a:endParaRPr lang="en-GB" sz="6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7321" marR="37321" marT="0" marB="0"/>
                </a:tc>
                <a:tc>
                  <a:txBody>
                    <a:bodyPr/>
                    <a:lstStyle/>
                    <a:p>
                      <a:pPr marL="342900" lvl="0" indent="-342900">
                        <a:lnSpc>
                          <a:spcPct val="107000"/>
                        </a:lnSpc>
                        <a:spcAft>
                          <a:spcPts val="0"/>
                        </a:spcAft>
                        <a:buFont typeface="Symbol" panose="05050102010706020507" pitchFamily="18" charset="2"/>
                        <a:buChar char=""/>
                      </a:pPr>
                      <a:r>
                        <a:rPr lang="en-GB" sz="700">
                          <a:solidFill>
                            <a:schemeClr val="tx1"/>
                          </a:solidFill>
                          <a:effectLst/>
                        </a:rPr>
                        <a:t>Form a group</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Chose a group leader</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Share tasks between group members</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Establish communication channels and exchange phone numbers, e-mails address</a:t>
                      </a:r>
                      <a:endParaRPr lang="en-GB" sz="6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7321" marR="37321" marT="0" marB="0"/>
                </a:tc>
                <a:extLst>
                  <a:ext uri="{0D108BD9-81ED-4DB2-BD59-A6C34878D82A}">
                    <a16:rowId xmlns:a16="http://schemas.microsoft.com/office/drawing/2014/main" val="78142472"/>
                  </a:ext>
                </a:extLst>
              </a:tr>
              <a:tr h="1075652">
                <a:tc>
                  <a:txBody>
                    <a:bodyPr/>
                    <a:lstStyle/>
                    <a:p>
                      <a:pPr>
                        <a:lnSpc>
                          <a:spcPct val="107000"/>
                        </a:lnSpc>
                        <a:spcAft>
                          <a:spcPts val="0"/>
                        </a:spcAft>
                      </a:pPr>
                      <a:r>
                        <a:rPr lang="en-GB" sz="700">
                          <a:solidFill>
                            <a:schemeClr val="bg1"/>
                          </a:solidFill>
                          <a:effectLst/>
                        </a:rPr>
                        <a:t> </a:t>
                      </a:r>
                      <a:endParaRPr lang="en-GB" sz="600">
                        <a:solidFill>
                          <a:schemeClr val="bg1"/>
                        </a:solidFill>
                        <a:effectLst/>
                      </a:endParaRPr>
                    </a:p>
                    <a:p>
                      <a:pPr>
                        <a:lnSpc>
                          <a:spcPct val="107000"/>
                        </a:lnSpc>
                        <a:spcAft>
                          <a:spcPts val="0"/>
                        </a:spcAft>
                      </a:pPr>
                      <a:r>
                        <a:rPr lang="en-GB" sz="700">
                          <a:solidFill>
                            <a:schemeClr val="bg1"/>
                          </a:solidFill>
                          <a:effectLst/>
                        </a:rPr>
                        <a:t>Week 4</a:t>
                      </a:r>
                      <a:endParaRPr lang="en-GB" sz="600">
                        <a:solidFill>
                          <a:schemeClr val="bg1"/>
                        </a:solidFill>
                        <a:effectLst/>
                      </a:endParaRPr>
                    </a:p>
                    <a:p>
                      <a:pPr>
                        <a:lnSpc>
                          <a:spcPct val="107000"/>
                        </a:lnSpc>
                        <a:spcAft>
                          <a:spcPts val="0"/>
                        </a:spcAft>
                      </a:pPr>
                      <a:r>
                        <a:rPr lang="en-GB" sz="700">
                          <a:solidFill>
                            <a:schemeClr val="bg1"/>
                          </a:solidFill>
                          <a:effectLst/>
                        </a:rPr>
                        <a:t>12/03/2018</a:t>
                      </a:r>
                      <a:endParaRPr lang="en-GB" sz="6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7321" marR="37321" marT="0" marB="0"/>
                </a:tc>
                <a:tc>
                  <a:txBody>
                    <a:bodyPr/>
                    <a:lstStyle/>
                    <a:p>
                      <a:pPr marL="342900" lvl="0" indent="-342900">
                        <a:lnSpc>
                          <a:spcPct val="107000"/>
                        </a:lnSpc>
                        <a:spcAft>
                          <a:spcPts val="0"/>
                        </a:spcAft>
                        <a:buFont typeface="Symbol" panose="05050102010706020507" pitchFamily="18" charset="2"/>
                        <a:buChar char=""/>
                      </a:pPr>
                      <a:r>
                        <a:rPr lang="en-GB" sz="700">
                          <a:solidFill>
                            <a:schemeClr val="tx1"/>
                          </a:solidFill>
                          <a:effectLst/>
                        </a:rPr>
                        <a:t>How to write a Business Plan </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Understanding and using the concept of sustainability in your business plan</a:t>
                      </a:r>
                      <a:endParaRPr lang="en-GB" sz="600">
                        <a:solidFill>
                          <a:schemeClr val="tx1"/>
                        </a:solidFill>
                        <a:effectLst/>
                      </a:endParaRPr>
                    </a:p>
                    <a:p>
                      <a:pPr marL="457200">
                        <a:lnSpc>
                          <a:spcPct val="107000"/>
                        </a:lnSpc>
                        <a:spcAft>
                          <a:spcPts val="0"/>
                        </a:spcAft>
                      </a:pPr>
                      <a:r>
                        <a:rPr lang="en-GB" sz="700">
                          <a:solidFill>
                            <a:schemeClr val="tx1"/>
                          </a:solidFill>
                          <a:effectLst/>
                        </a:rPr>
                        <a:t> </a:t>
                      </a:r>
                      <a:endParaRPr lang="en-GB" sz="6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7321" marR="37321" marT="0" marB="0"/>
                </a:tc>
                <a:tc>
                  <a:txBody>
                    <a:bodyPr/>
                    <a:lstStyle/>
                    <a:p>
                      <a:pPr marL="342900" lvl="0" indent="-342900">
                        <a:lnSpc>
                          <a:spcPct val="107000"/>
                        </a:lnSpc>
                        <a:spcAft>
                          <a:spcPts val="0"/>
                        </a:spcAft>
                        <a:buFont typeface="Symbol" panose="05050102010706020507" pitchFamily="18" charset="2"/>
                        <a:buChar char=""/>
                      </a:pPr>
                      <a:r>
                        <a:rPr lang="en-GB" sz="700">
                          <a:solidFill>
                            <a:schemeClr val="tx1"/>
                          </a:solidFill>
                          <a:effectLst/>
                        </a:rPr>
                        <a:t>Establish the budget and location</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Allocate new tasks for the new members of the group</a:t>
                      </a:r>
                      <a:endParaRPr lang="en-GB" sz="6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7321" marR="37321" marT="0" marB="0"/>
                </a:tc>
                <a:extLst>
                  <a:ext uri="{0D108BD9-81ED-4DB2-BD59-A6C34878D82A}">
                    <a16:rowId xmlns:a16="http://schemas.microsoft.com/office/drawing/2014/main" val="3114947870"/>
                  </a:ext>
                </a:extLst>
              </a:tr>
              <a:tr h="766100">
                <a:tc>
                  <a:txBody>
                    <a:bodyPr/>
                    <a:lstStyle/>
                    <a:p>
                      <a:pPr>
                        <a:lnSpc>
                          <a:spcPct val="107000"/>
                        </a:lnSpc>
                        <a:spcAft>
                          <a:spcPts val="0"/>
                        </a:spcAft>
                      </a:pPr>
                      <a:r>
                        <a:rPr lang="en-GB" sz="700">
                          <a:solidFill>
                            <a:schemeClr val="bg1"/>
                          </a:solidFill>
                          <a:effectLst/>
                        </a:rPr>
                        <a:t> </a:t>
                      </a:r>
                      <a:endParaRPr lang="en-GB" sz="600">
                        <a:solidFill>
                          <a:schemeClr val="bg1"/>
                        </a:solidFill>
                        <a:effectLst/>
                      </a:endParaRPr>
                    </a:p>
                    <a:p>
                      <a:pPr>
                        <a:lnSpc>
                          <a:spcPct val="107000"/>
                        </a:lnSpc>
                        <a:spcAft>
                          <a:spcPts val="0"/>
                        </a:spcAft>
                      </a:pPr>
                      <a:r>
                        <a:rPr lang="en-GB" sz="700">
                          <a:solidFill>
                            <a:schemeClr val="bg1"/>
                          </a:solidFill>
                          <a:effectLst/>
                        </a:rPr>
                        <a:t>Week 5</a:t>
                      </a:r>
                      <a:endParaRPr lang="en-GB" sz="600">
                        <a:solidFill>
                          <a:schemeClr val="bg1"/>
                        </a:solidFill>
                        <a:effectLst/>
                      </a:endParaRPr>
                    </a:p>
                    <a:p>
                      <a:pPr>
                        <a:lnSpc>
                          <a:spcPct val="107000"/>
                        </a:lnSpc>
                        <a:spcAft>
                          <a:spcPts val="0"/>
                        </a:spcAft>
                      </a:pPr>
                      <a:r>
                        <a:rPr lang="en-GB" sz="700">
                          <a:solidFill>
                            <a:schemeClr val="bg1"/>
                          </a:solidFill>
                          <a:effectLst/>
                        </a:rPr>
                        <a:t>19/03/2018</a:t>
                      </a:r>
                      <a:endParaRPr lang="en-GB" sz="6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7321" marR="37321" marT="0" marB="0"/>
                </a:tc>
                <a:tc>
                  <a:txBody>
                    <a:bodyPr/>
                    <a:lstStyle/>
                    <a:p>
                      <a:pPr marL="342900" lvl="0" indent="-342900">
                        <a:lnSpc>
                          <a:spcPct val="107000"/>
                        </a:lnSpc>
                        <a:spcAft>
                          <a:spcPts val="0"/>
                        </a:spcAft>
                        <a:buFont typeface="Symbol" panose="05050102010706020507" pitchFamily="18" charset="2"/>
                        <a:buChar char=""/>
                      </a:pPr>
                      <a:r>
                        <a:rPr lang="en-GB" sz="700">
                          <a:solidFill>
                            <a:schemeClr val="tx1"/>
                          </a:solidFill>
                          <a:effectLst/>
                        </a:rPr>
                        <a:t>Business Description</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Products/Services</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Location</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Budget </a:t>
                      </a:r>
                      <a:endParaRPr lang="en-GB" sz="6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7321" marR="37321" marT="0" marB="0"/>
                </a:tc>
                <a:tc>
                  <a:txBody>
                    <a:bodyPr/>
                    <a:lstStyle/>
                    <a:p>
                      <a:pPr marL="342900" lvl="0" indent="-342900">
                        <a:lnSpc>
                          <a:spcPct val="107000"/>
                        </a:lnSpc>
                        <a:spcAft>
                          <a:spcPts val="0"/>
                        </a:spcAft>
                        <a:buFont typeface="Symbol" panose="05050102010706020507" pitchFamily="18" charset="2"/>
                        <a:buChar char=""/>
                      </a:pPr>
                      <a:r>
                        <a:rPr lang="en-GB" sz="700" dirty="0">
                          <a:solidFill>
                            <a:schemeClr val="tx1"/>
                          </a:solidFill>
                          <a:effectLst/>
                        </a:rPr>
                        <a:t>Group meeting</a:t>
                      </a:r>
                      <a:endParaRPr lang="en-GB" sz="600" dirty="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dirty="0">
                          <a:solidFill>
                            <a:schemeClr val="tx1"/>
                          </a:solidFill>
                          <a:effectLst/>
                        </a:rPr>
                        <a:t>Sharing information</a:t>
                      </a:r>
                      <a:endParaRPr lang="en-GB" sz="600" dirty="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dirty="0">
                          <a:solidFill>
                            <a:schemeClr val="tx1"/>
                          </a:solidFill>
                          <a:effectLst/>
                        </a:rPr>
                        <a:t>Discuss and argue about people involvement</a:t>
                      </a:r>
                      <a:endParaRPr lang="en-GB" sz="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7321" marR="37321" marT="0" marB="0"/>
                </a:tc>
                <a:extLst>
                  <a:ext uri="{0D108BD9-81ED-4DB2-BD59-A6C34878D82A}">
                    <a16:rowId xmlns:a16="http://schemas.microsoft.com/office/drawing/2014/main" val="2218124050"/>
                  </a:ext>
                </a:extLst>
              </a:tr>
            </a:tbl>
          </a:graphicData>
        </a:graphic>
      </p:graphicFrame>
      <p:sp>
        <p:nvSpPr>
          <p:cNvPr id="5" name="Rectangle 4">
            <a:extLst>
              <a:ext uri="{FF2B5EF4-FFF2-40B4-BE49-F238E27FC236}">
                <a16:creationId xmlns:a16="http://schemas.microsoft.com/office/drawing/2014/main" id="{A957B643-8A5B-4037-8BD1-C26C357083C7}"/>
              </a:ext>
            </a:extLst>
          </p:cNvPr>
          <p:cNvSpPr/>
          <p:nvPr/>
        </p:nvSpPr>
        <p:spPr>
          <a:xfrm>
            <a:off x="8426548" y="2430193"/>
            <a:ext cx="3094892" cy="523220"/>
          </a:xfrm>
          <a:prstGeom prst="rect">
            <a:avLst/>
          </a:prstGeom>
        </p:spPr>
        <p:txBody>
          <a:bodyPr wrap="square">
            <a:spAutoFit/>
          </a:bodyPr>
          <a:lstStyle/>
          <a:p>
            <a:r>
              <a:rPr lang="en-GB" sz="1400" b="1" dirty="0">
                <a:latin typeface="Arial" panose="020B0604020202020204" pitchFamily="34" charset="0"/>
                <a:ea typeface="Calibri" panose="020F0502020204030204" pitchFamily="34" charset="0"/>
              </a:rPr>
              <a:t>Ionela Madalina Saiz (1605699) </a:t>
            </a:r>
          </a:p>
          <a:p>
            <a:r>
              <a:rPr lang="en-GB" sz="1400" b="1" dirty="0">
                <a:latin typeface="Arial" panose="020B0604020202020204" pitchFamily="34" charset="0"/>
                <a:ea typeface="Calibri" panose="020F0502020204030204" pitchFamily="34" charset="0"/>
              </a:rPr>
              <a:t> Learning Log</a:t>
            </a:r>
            <a:endParaRPr lang="en-GB" dirty="0"/>
          </a:p>
        </p:txBody>
      </p:sp>
    </p:spTree>
    <p:extLst>
      <p:ext uri="{BB962C8B-B14F-4D97-AF65-F5344CB8AC3E}">
        <p14:creationId xmlns:p14="http://schemas.microsoft.com/office/powerpoint/2010/main" val="29686593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D4804E9-0202-4C69-B5AD-92942A27995D}"/>
              </a:ext>
            </a:extLst>
          </p:cNvPr>
          <p:cNvGraphicFramePr>
            <a:graphicFrameLocks noGrp="1"/>
          </p:cNvGraphicFramePr>
          <p:nvPr>
            <p:extLst>
              <p:ext uri="{D42A27DB-BD31-4B8C-83A1-F6EECF244321}">
                <p14:modId xmlns:p14="http://schemas.microsoft.com/office/powerpoint/2010/main" val="731328422"/>
              </p:ext>
            </p:extLst>
          </p:nvPr>
        </p:nvGraphicFramePr>
        <p:xfrm>
          <a:off x="661183" y="675249"/>
          <a:ext cx="8328071" cy="5643177"/>
        </p:xfrm>
        <a:graphic>
          <a:graphicData uri="http://schemas.openxmlformats.org/drawingml/2006/table">
            <a:tbl>
              <a:tblPr firstRow="1" firstCol="1" bandRow="1">
                <a:tableStyleId>{5C22544A-7EE6-4342-B048-85BDC9FD1C3A}</a:tableStyleId>
              </a:tblPr>
              <a:tblGrid>
                <a:gridCol w="2775716">
                  <a:extLst>
                    <a:ext uri="{9D8B030D-6E8A-4147-A177-3AD203B41FA5}">
                      <a16:colId xmlns:a16="http://schemas.microsoft.com/office/drawing/2014/main" val="2788572765"/>
                    </a:ext>
                  </a:extLst>
                </a:gridCol>
                <a:gridCol w="2775716">
                  <a:extLst>
                    <a:ext uri="{9D8B030D-6E8A-4147-A177-3AD203B41FA5}">
                      <a16:colId xmlns:a16="http://schemas.microsoft.com/office/drawing/2014/main" val="3691019589"/>
                    </a:ext>
                  </a:extLst>
                </a:gridCol>
                <a:gridCol w="2776639">
                  <a:extLst>
                    <a:ext uri="{9D8B030D-6E8A-4147-A177-3AD203B41FA5}">
                      <a16:colId xmlns:a16="http://schemas.microsoft.com/office/drawing/2014/main" val="3054601402"/>
                    </a:ext>
                  </a:extLst>
                </a:gridCol>
              </a:tblGrid>
              <a:tr h="1279652">
                <a:tc>
                  <a:txBody>
                    <a:bodyPr/>
                    <a:lstStyle/>
                    <a:p>
                      <a:pPr>
                        <a:lnSpc>
                          <a:spcPct val="107000"/>
                        </a:lnSpc>
                        <a:spcAft>
                          <a:spcPts val="0"/>
                        </a:spcAft>
                      </a:pPr>
                      <a:r>
                        <a:rPr lang="en-GB" sz="700">
                          <a:solidFill>
                            <a:schemeClr val="bg1"/>
                          </a:solidFill>
                          <a:effectLst/>
                        </a:rPr>
                        <a:t> </a:t>
                      </a:r>
                      <a:endParaRPr lang="en-GB" sz="600">
                        <a:solidFill>
                          <a:schemeClr val="bg1"/>
                        </a:solidFill>
                        <a:effectLst/>
                      </a:endParaRPr>
                    </a:p>
                    <a:p>
                      <a:pPr>
                        <a:lnSpc>
                          <a:spcPct val="107000"/>
                        </a:lnSpc>
                        <a:spcAft>
                          <a:spcPts val="0"/>
                        </a:spcAft>
                      </a:pPr>
                      <a:r>
                        <a:rPr lang="en-GB" sz="700">
                          <a:solidFill>
                            <a:schemeClr val="bg1"/>
                          </a:solidFill>
                          <a:effectLst/>
                        </a:rPr>
                        <a:t>Week 6</a:t>
                      </a:r>
                      <a:endParaRPr lang="en-GB" sz="600">
                        <a:solidFill>
                          <a:schemeClr val="bg1"/>
                        </a:solidFill>
                        <a:effectLst/>
                      </a:endParaRPr>
                    </a:p>
                    <a:p>
                      <a:pPr>
                        <a:lnSpc>
                          <a:spcPct val="107000"/>
                        </a:lnSpc>
                        <a:spcAft>
                          <a:spcPts val="0"/>
                        </a:spcAft>
                      </a:pPr>
                      <a:r>
                        <a:rPr lang="en-GB" sz="700">
                          <a:solidFill>
                            <a:schemeClr val="bg1"/>
                          </a:solidFill>
                          <a:effectLst/>
                        </a:rPr>
                        <a:t>26/03/2018</a:t>
                      </a:r>
                      <a:endParaRPr lang="en-GB" sz="6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8361" marR="38361" marT="0" marB="0"/>
                </a:tc>
                <a:tc>
                  <a:txBody>
                    <a:bodyPr/>
                    <a:lstStyle/>
                    <a:p>
                      <a:pPr marL="342900" lvl="0" indent="-342900">
                        <a:lnSpc>
                          <a:spcPct val="107000"/>
                        </a:lnSpc>
                        <a:spcAft>
                          <a:spcPts val="0"/>
                        </a:spcAft>
                        <a:buFont typeface="Symbol" panose="05050102010706020507" pitchFamily="18" charset="2"/>
                        <a:buChar char=""/>
                      </a:pPr>
                      <a:r>
                        <a:rPr lang="en-GB" sz="700">
                          <a:solidFill>
                            <a:schemeClr val="bg1"/>
                          </a:solidFill>
                          <a:effectLst/>
                        </a:rPr>
                        <a:t>Market Analysis</a:t>
                      </a:r>
                      <a:endParaRPr lang="en-GB" sz="600">
                        <a:solidFill>
                          <a:schemeClr val="bg1"/>
                        </a:solidFill>
                        <a:effectLst/>
                      </a:endParaRPr>
                    </a:p>
                    <a:p>
                      <a:pPr marL="342900" lvl="0" indent="-342900">
                        <a:lnSpc>
                          <a:spcPct val="107000"/>
                        </a:lnSpc>
                        <a:spcAft>
                          <a:spcPts val="0"/>
                        </a:spcAft>
                        <a:buFont typeface="Symbol" panose="05050102010706020507" pitchFamily="18" charset="2"/>
                        <a:buChar char=""/>
                      </a:pPr>
                      <a:r>
                        <a:rPr lang="en-GB" sz="700">
                          <a:solidFill>
                            <a:schemeClr val="bg1"/>
                          </a:solidFill>
                          <a:effectLst/>
                        </a:rPr>
                        <a:t>Marketing Plan</a:t>
                      </a:r>
                      <a:endParaRPr lang="en-GB" sz="600">
                        <a:solidFill>
                          <a:schemeClr val="bg1"/>
                        </a:solidFill>
                        <a:effectLst/>
                      </a:endParaRPr>
                    </a:p>
                    <a:p>
                      <a:pPr marL="342900" lvl="0" indent="-342900">
                        <a:lnSpc>
                          <a:spcPct val="107000"/>
                        </a:lnSpc>
                        <a:spcAft>
                          <a:spcPts val="0"/>
                        </a:spcAft>
                        <a:buFont typeface="Symbol" panose="05050102010706020507" pitchFamily="18" charset="2"/>
                        <a:buChar char=""/>
                      </a:pPr>
                      <a:r>
                        <a:rPr lang="en-GB" sz="700">
                          <a:solidFill>
                            <a:schemeClr val="bg1"/>
                          </a:solidFill>
                          <a:effectLst/>
                        </a:rPr>
                        <a:t>Product Orientation</a:t>
                      </a:r>
                      <a:endParaRPr lang="en-GB" sz="600">
                        <a:solidFill>
                          <a:schemeClr val="bg1"/>
                        </a:solidFill>
                        <a:effectLst/>
                      </a:endParaRPr>
                    </a:p>
                    <a:p>
                      <a:pPr marL="342900" lvl="0" indent="-342900">
                        <a:lnSpc>
                          <a:spcPct val="107000"/>
                        </a:lnSpc>
                        <a:spcAft>
                          <a:spcPts val="0"/>
                        </a:spcAft>
                        <a:buFont typeface="Symbol" panose="05050102010706020507" pitchFamily="18" charset="2"/>
                        <a:buChar char=""/>
                      </a:pPr>
                      <a:r>
                        <a:rPr lang="en-GB" sz="700">
                          <a:solidFill>
                            <a:schemeClr val="bg1"/>
                          </a:solidFill>
                          <a:effectLst/>
                        </a:rPr>
                        <a:t>4 P’s: place, price, products, promotion </a:t>
                      </a:r>
                      <a:endParaRPr lang="en-GB" sz="600">
                        <a:solidFill>
                          <a:schemeClr val="bg1"/>
                        </a:solidFill>
                        <a:effectLst/>
                      </a:endParaRPr>
                    </a:p>
                    <a:p>
                      <a:pPr marL="342900" lvl="0" indent="-342900">
                        <a:lnSpc>
                          <a:spcPct val="107000"/>
                        </a:lnSpc>
                        <a:spcAft>
                          <a:spcPts val="0"/>
                        </a:spcAft>
                        <a:buFont typeface="Symbol" panose="05050102010706020507" pitchFamily="18" charset="2"/>
                        <a:buChar char=""/>
                      </a:pPr>
                      <a:r>
                        <a:rPr lang="en-GB" sz="700">
                          <a:solidFill>
                            <a:schemeClr val="bg1"/>
                          </a:solidFill>
                          <a:effectLst/>
                        </a:rPr>
                        <a:t>4 C’s: customer solution, customer cost, convenience, communication</a:t>
                      </a:r>
                      <a:endParaRPr lang="en-GB" sz="6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8361" marR="38361" marT="0" marB="0"/>
                </a:tc>
                <a:tc>
                  <a:txBody>
                    <a:bodyPr/>
                    <a:lstStyle/>
                    <a:p>
                      <a:pPr marL="342900" lvl="0" indent="-342900">
                        <a:lnSpc>
                          <a:spcPct val="107000"/>
                        </a:lnSpc>
                        <a:spcAft>
                          <a:spcPts val="0"/>
                        </a:spcAft>
                        <a:buFont typeface="Symbol" panose="05050102010706020507" pitchFamily="18" charset="2"/>
                        <a:buChar char=""/>
                      </a:pPr>
                      <a:r>
                        <a:rPr lang="en-GB" sz="700">
                          <a:solidFill>
                            <a:schemeClr val="bg1"/>
                          </a:solidFill>
                          <a:effectLst/>
                        </a:rPr>
                        <a:t>Motivate and try to bring people together</a:t>
                      </a:r>
                      <a:endParaRPr lang="en-GB" sz="600">
                        <a:solidFill>
                          <a:schemeClr val="bg1"/>
                        </a:solidFill>
                        <a:effectLst/>
                      </a:endParaRPr>
                    </a:p>
                    <a:p>
                      <a:pPr marL="342900" lvl="0" indent="-342900">
                        <a:lnSpc>
                          <a:spcPct val="107000"/>
                        </a:lnSpc>
                        <a:spcAft>
                          <a:spcPts val="0"/>
                        </a:spcAft>
                        <a:buFont typeface="Symbol" panose="05050102010706020507" pitchFamily="18" charset="2"/>
                        <a:buChar char=""/>
                      </a:pPr>
                      <a:r>
                        <a:rPr lang="en-GB" sz="700">
                          <a:solidFill>
                            <a:schemeClr val="bg1"/>
                          </a:solidFill>
                          <a:effectLst/>
                        </a:rPr>
                        <a:t>Working with different characters </a:t>
                      </a:r>
                      <a:endParaRPr lang="en-GB" sz="600">
                        <a:solidFill>
                          <a:schemeClr val="bg1"/>
                        </a:solidFill>
                        <a:effectLst/>
                      </a:endParaRPr>
                    </a:p>
                    <a:p>
                      <a:pPr marL="342900" lvl="0" indent="-342900">
                        <a:lnSpc>
                          <a:spcPct val="107000"/>
                        </a:lnSpc>
                        <a:spcAft>
                          <a:spcPts val="0"/>
                        </a:spcAft>
                        <a:buFont typeface="Symbol" panose="05050102010706020507" pitchFamily="18" charset="2"/>
                        <a:buChar char=""/>
                      </a:pPr>
                      <a:r>
                        <a:rPr lang="en-GB" sz="700">
                          <a:solidFill>
                            <a:schemeClr val="bg1"/>
                          </a:solidFill>
                          <a:effectLst/>
                        </a:rPr>
                        <a:t>Managing people</a:t>
                      </a:r>
                      <a:endParaRPr lang="en-GB" sz="600">
                        <a:solidFill>
                          <a:schemeClr val="bg1"/>
                        </a:solidFill>
                        <a:effectLst/>
                      </a:endParaRPr>
                    </a:p>
                    <a:p>
                      <a:pPr marL="342900" lvl="0" indent="-342900">
                        <a:lnSpc>
                          <a:spcPct val="107000"/>
                        </a:lnSpc>
                        <a:spcAft>
                          <a:spcPts val="0"/>
                        </a:spcAft>
                        <a:buFont typeface="Symbol" panose="05050102010706020507" pitchFamily="18" charset="2"/>
                        <a:buChar char=""/>
                      </a:pPr>
                      <a:r>
                        <a:rPr lang="en-GB" sz="700">
                          <a:solidFill>
                            <a:schemeClr val="bg1"/>
                          </a:solidFill>
                          <a:effectLst/>
                        </a:rPr>
                        <a:t>Critical thinking</a:t>
                      </a:r>
                      <a:endParaRPr lang="en-GB" sz="600">
                        <a:solidFill>
                          <a:schemeClr val="bg1"/>
                        </a:solidFill>
                        <a:effectLst/>
                      </a:endParaRPr>
                    </a:p>
                    <a:p>
                      <a:pPr marL="342900" lvl="0" indent="-342900">
                        <a:lnSpc>
                          <a:spcPct val="107000"/>
                        </a:lnSpc>
                        <a:spcAft>
                          <a:spcPts val="0"/>
                        </a:spcAft>
                        <a:buFont typeface="Symbol" panose="05050102010706020507" pitchFamily="18" charset="2"/>
                        <a:buChar char=""/>
                      </a:pPr>
                      <a:r>
                        <a:rPr lang="en-GB" sz="700">
                          <a:solidFill>
                            <a:schemeClr val="bg1"/>
                          </a:solidFill>
                          <a:effectLst/>
                        </a:rPr>
                        <a:t>Problem solving</a:t>
                      </a:r>
                      <a:endParaRPr lang="en-GB" sz="6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8361" marR="38361" marT="0" marB="0"/>
                </a:tc>
                <a:extLst>
                  <a:ext uri="{0D108BD9-81ED-4DB2-BD59-A6C34878D82A}">
                    <a16:rowId xmlns:a16="http://schemas.microsoft.com/office/drawing/2014/main" val="1791815966"/>
                  </a:ext>
                </a:extLst>
              </a:tr>
              <a:tr h="1565618">
                <a:tc>
                  <a:txBody>
                    <a:bodyPr/>
                    <a:lstStyle/>
                    <a:p>
                      <a:pPr>
                        <a:lnSpc>
                          <a:spcPct val="107000"/>
                        </a:lnSpc>
                        <a:spcAft>
                          <a:spcPts val="0"/>
                        </a:spcAft>
                      </a:pPr>
                      <a:r>
                        <a:rPr lang="en-GB" sz="700">
                          <a:solidFill>
                            <a:schemeClr val="bg1"/>
                          </a:solidFill>
                          <a:effectLst/>
                        </a:rPr>
                        <a:t>Week 7</a:t>
                      </a:r>
                      <a:endParaRPr lang="en-GB" sz="600">
                        <a:solidFill>
                          <a:schemeClr val="bg1"/>
                        </a:solidFill>
                        <a:effectLst/>
                      </a:endParaRPr>
                    </a:p>
                    <a:p>
                      <a:pPr>
                        <a:lnSpc>
                          <a:spcPct val="107000"/>
                        </a:lnSpc>
                        <a:spcAft>
                          <a:spcPts val="0"/>
                        </a:spcAft>
                      </a:pPr>
                      <a:r>
                        <a:rPr lang="en-GB" sz="700">
                          <a:solidFill>
                            <a:schemeClr val="bg1"/>
                          </a:solidFill>
                          <a:effectLst/>
                        </a:rPr>
                        <a:t>02/04/2018</a:t>
                      </a:r>
                      <a:endParaRPr lang="en-GB" sz="6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8361" marR="38361" marT="0" marB="0"/>
                </a:tc>
                <a:tc>
                  <a:txBody>
                    <a:bodyPr/>
                    <a:lstStyle/>
                    <a:p>
                      <a:pPr marL="342900" lvl="0" indent="-342900">
                        <a:lnSpc>
                          <a:spcPct val="107000"/>
                        </a:lnSpc>
                        <a:spcAft>
                          <a:spcPts val="0"/>
                        </a:spcAft>
                        <a:buFont typeface="Symbol" panose="05050102010706020507" pitchFamily="18" charset="2"/>
                        <a:buChar char=""/>
                      </a:pPr>
                      <a:r>
                        <a:rPr lang="en-GB" sz="700">
                          <a:solidFill>
                            <a:schemeClr val="tx1"/>
                          </a:solidFill>
                          <a:effectLst/>
                        </a:rPr>
                        <a:t>Financial Data</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Cash Flow</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Cash Transactions</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Balance Sheets</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Break Even Analysis</a:t>
                      </a:r>
                      <a:endParaRPr lang="en-GB" sz="6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8361" marR="38361" marT="0" marB="0"/>
                </a:tc>
                <a:tc>
                  <a:txBody>
                    <a:bodyPr/>
                    <a:lstStyle/>
                    <a:p>
                      <a:pPr marL="342900" lvl="0" indent="-342900">
                        <a:lnSpc>
                          <a:spcPct val="107000"/>
                        </a:lnSpc>
                        <a:spcAft>
                          <a:spcPts val="0"/>
                        </a:spcAft>
                        <a:buFont typeface="Symbol" panose="05050102010706020507" pitchFamily="18" charset="2"/>
                        <a:buChar char=""/>
                      </a:pPr>
                      <a:r>
                        <a:rPr lang="en-GB" sz="700">
                          <a:solidFill>
                            <a:schemeClr val="tx1"/>
                          </a:solidFill>
                          <a:effectLst/>
                        </a:rPr>
                        <a:t>Group meeting</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Relocate and add new tasks</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Try to establish a good communication channel between all members of the group</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Extend the research and analyse about business plan</a:t>
                      </a:r>
                      <a:endParaRPr lang="en-GB" sz="6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8361" marR="38361" marT="0" marB="0"/>
                </a:tc>
                <a:extLst>
                  <a:ext uri="{0D108BD9-81ED-4DB2-BD59-A6C34878D82A}">
                    <a16:rowId xmlns:a16="http://schemas.microsoft.com/office/drawing/2014/main" val="2906081749"/>
                  </a:ext>
                </a:extLst>
              </a:tr>
              <a:tr h="850704">
                <a:tc>
                  <a:txBody>
                    <a:bodyPr/>
                    <a:lstStyle/>
                    <a:p>
                      <a:pPr>
                        <a:lnSpc>
                          <a:spcPct val="107000"/>
                        </a:lnSpc>
                        <a:spcAft>
                          <a:spcPts val="0"/>
                        </a:spcAft>
                      </a:pPr>
                      <a:r>
                        <a:rPr lang="en-GB" sz="700">
                          <a:solidFill>
                            <a:schemeClr val="bg1"/>
                          </a:solidFill>
                          <a:effectLst/>
                        </a:rPr>
                        <a:t>Week 8</a:t>
                      </a:r>
                      <a:endParaRPr lang="en-GB" sz="600">
                        <a:solidFill>
                          <a:schemeClr val="bg1"/>
                        </a:solidFill>
                        <a:effectLst/>
                      </a:endParaRPr>
                    </a:p>
                    <a:p>
                      <a:pPr>
                        <a:lnSpc>
                          <a:spcPct val="107000"/>
                        </a:lnSpc>
                        <a:spcAft>
                          <a:spcPts val="0"/>
                        </a:spcAft>
                      </a:pPr>
                      <a:r>
                        <a:rPr lang="en-GB" sz="700">
                          <a:solidFill>
                            <a:schemeClr val="bg1"/>
                          </a:solidFill>
                          <a:effectLst/>
                        </a:rPr>
                        <a:t>09/04/2018</a:t>
                      </a:r>
                      <a:endParaRPr lang="en-GB" sz="6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8361" marR="38361" marT="0" marB="0"/>
                </a:tc>
                <a:tc>
                  <a:txBody>
                    <a:bodyPr/>
                    <a:lstStyle/>
                    <a:p>
                      <a:pPr marL="342900" lvl="0" indent="-342900">
                        <a:lnSpc>
                          <a:spcPct val="107000"/>
                        </a:lnSpc>
                        <a:spcAft>
                          <a:spcPts val="0"/>
                        </a:spcAft>
                        <a:buFont typeface="Symbol" panose="05050102010706020507" pitchFamily="18" charset="2"/>
                        <a:buChar char=""/>
                      </a:pPr>
                      <a:r>
                        <a:rPr lang="en-GB" sz="700">
                          <a:solidFill>
                            <a:schemeClr val="tx1"/>
                          </a:solidFill>
                          <a:effectLst/>
                        </a:rPr>
                        <a:t>Learning Logs</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Assignment criteria</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Power Point presentation</a:t>
                      </a:r>
                      <a:endParaRPr lang="en-GB" sz="6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8361" marR="38361" marT="0" marB="0"/>
                </a:tc>
                <a:tc>
                  <a:txBody>
                    <a:bodyPr/>
                    <a:lstStyle/>
                    <a:p>
                      <a:pPr marL="342900" lvl="0" indent="-342900">
                        <a:lnSpc>
                          <a:spcPct val="107000"/>
                        </a:lnSpc>
                        <a:spcAft>
                          <a:spcPts val="0"/>
                        </a:spcAft>
                        <a:buFont typeface="Symbol" panose="05050102010706020507" pitchFamily="18" charset="2"/>
                        <a:buChar char=""/>
                      </a:pPr>
                      <a:r>
                        <a:rPr lang="en-GB" sz="700" dirty="0">
                          <a:solidFill>
                            <a:schemeClr val="tx1"/>
                          </a:solidFill>
                          <a:effectLst/>
                        </a:rPr>
                        <a:t>Group meeting </a:t>
                      </a:r>
                      <a:endParaRPr lang="en-GB" sz="600" dirty="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dirty="0">
                          <a:solidFill>
                            <a:schemeClr val="tx1"/>
                          </a:solidFill>
                          <a:effectLst/>
                        </a:rPr>
                        <a:t>Filling up the gaps with the new researches</a:t>
                      </a:r>
                      <a:endParaRPr lang="en-GB" sz="600" dirty="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dirty="0">
                          <a:solidFill>
                            <a:schemeClr val="tx1"/>
                          </a:solidFill>
                          <a:effectLst/>
                        </a:rPr>
                        <a:t>Review the business plan </a:t>
                      </a:r>
                      <a:endParaRPr lang="en-GB" sz="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8361" marR="38361" marT="0" marB="0"/>
                </a:tc>
                <a:extLst>
                  <a:ext uri="{0D108BD9-81ED-4DB2-BD59-A6C34878D82A}">
                    <a16:rowId xmlns:a16="http://schemas.microsoft.com/office/drawing/2014/main" val="3735272191"/>
                  </a:ext>
                </a:extLst>
              </a:tr>
              <a:tr h="1382463">
                <a:tc>
                  <a:txBody>
                    <a:bodyPr/>
                    <a:lstStyle/>
                    <a:p>
                      <a:pPr>
                        <a:lnSpc>
                          <a:spcPct val="107000"/>
                        </a:lnSpc>
                        <a:spcAft>
                          <a:spcPts val="0"/>
                        </a:spcAft>
                      </a:pPr>
                      <a:r>
                        <a:rPr lang="en-GB" sz="700">
                          <a:solidFill>
                            <a:schemeClr val="bg1"/>
                          </a:solidFill>
                          <a:effectLst/>
                        </a:rPr>
                        <a:t>Week 9</a:t>
                      </a:r>
                      <a:endParaRPr lang="en-GB" sz="600">
                        <a:solidFill>
                          <a:schemeClr val="bg1"/>
                        </a:solidFill>
                        <a:effectLst/>
                      </a:endParaRPr>
                    </a:p>
                    <a:p>
                      <a:pPr>
                        <a:lnSpc>
                          <a:spcPct val="107000"/>
                        </a:lnSpc>
                        <a:spcAft>
                          <a:spcPts val="0"/>
                        </a:spcAft>
                      </a:pPr>
                      <a:r>
                        <a:rPr lang="en-GB" sz="700">
                          <a:solidFill>
                            <a:schemeClr val="bg1"/>
                          </a:solidFill>
                          <a:effectLst/>
                        </a:rPr>
                        <a:t>16/04/2018</a:t>
                      </a:r>
                      <a:endParaRPr lang="en-GB" sz="6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8361" marR="38361" marT="0" marB="0"/>
                </a:tc>
                <a:tc>
                  <a:txBody>
                    <a:bodyPr/>
                    <a:lstStyle/>
                    <a:p>
                      <a:pPr marL="342900" lvl="0" indent="-342900">
                        <a:lnSpc>
                          <a:spcPct val="107000"/>
                        </a:lnSpc>
                        <a:spcAft>
                          <a:spcPts val="0"/>
                        </a:spcAft>
                        <a:buFont typeface="Symbol" panose="05050102010706020507" pitchFamily="18" charset="2"/>
                        <a:buChar char=""/>
                      </a:pPr>
                      <a:r>
                        <a:rPr lang="en-GB" sz="700">
                          <a:solidFill>
                            <a:schemeClr val="tx1"/>
                          </a:solidFill>
                          <a:effectLst/>
                        </a:rPr>
                        <a:t>Learning Logs</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Assignment criteria</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Power Point presentation</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Individual Reflective Report</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Learning Theories </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Knowledges achieved on this module</a:t>
                      </a:r>
                      <a:endParaRPr lang="en-GB" sz="6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8361" marR="38361" marT="0" marB="0"/>
                </a:tc>
                <a:tc>
                  <a:txBody>
                    <a:bodyPr/>
                    <a:lstStyle/>
                    <a:p>
                      <a:pPr marL="342900" lvl="0" indent="-342900">
                        <a:lnSpc>
                          <a:spcPct val="107000"/>
                        </a:lnSpc>
                        <a:spcAft>
                          <a:spcPts val="0"/>
                        </a:spcAft>
                        <a:buFont typeface="Symbol" panose="05050102010706020507" pitchFamily="18" charset="2"/>
                        <a:buChar char=""/>
                      </a:pPr>
                      <a:r>
                        <a:rPr lang="en-GB" sz="700" dirty="0">
                          <a:solidFill>
                            <a:schemeClr val="tx1"/>
                          </a:solidFill>
                          <a:effectLst/>
                        </a:rPr>
                        <a:t>Group meeting</a:t>
                      </a:r>
                      <a:endParaRPr lang="en-GB" sz="600" dirty="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dirty="0">
                          <a:solidFill>
                            <a:schemeClr val="tx1"/>
                          </a:solidFill>
                          <a:effectLst/>
                        </a:rPr>
                        <a:t>Finish the project</a:t>
                      </a:r>
                      <a:endParaRPr lang="en-GB" sz="600" dirty="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dirty="0">
                          <a:solidFill>
                            <a:schemeClr val="tx1"/>
                          </a:solidFill>
                          <a:effectLst/>
                        </a:rPr>
                        <a:t>Review of the business plan</a:t>
                      </a:r>
                      <a:endParaRPr lang="en-GB" sz="600" dirty="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dirty="0">
                          <a:solidFill>
                            <a:schemeClr val="tx1"/>
                          </a:solidFill>
                          <a:effectLst/>
                        </a:rPr>
                        <a:t>Preparation for the presentation</a:t>
                      </a:r>
                      <a:endParaRPr lang="en-GB" sz="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8361" marR="38361" marT="0" marB="0"/>
                </a:tc>
                <a:extLst>
                  <a:ext uri="{0D108BD9-81ED-4DB2-BD59-A6C34878D82A}">
                    <a16:rowId xmlns:a16="http://schemas.microsoft.com/office/drawing/2014/main" val="2904721105"/>
                  </a:ext>
                </a:extLst>
              </a:tr>
              <a:tr h="564740">
                <a:tc>
                  <a:txBody>
                    <a:bodyPr/>
                    <a:lstStyle/>
                    <a:p>
                      <a:pPr>
                        <a:lnSpc>
                          <a:spcPct val="107000"/>
                        </a:lnSpc>
                        <a:spcAft>
                          <a:spcPts val="0"/>
                        </a:spcAft>
                      </a:pPr>
                      <a:r>
                        <a:rPr lang="en-GB" sz="700">
                          <a:solidFill>
                            <a:schemeClr val="bg1"/>
                          </a:solidFill>
                          <a:effectLst/>
                        </a:rPr>
                        <a:t>Week 10</a:t>
                      </a:r>
                      <a:endParaRPr lang="en-GB" sz="600">
                        <a:solidFill>
                          <a:schemeClr val="bg1"/>
                        </a:solidFill>
                        <a:effectLst/>
                      </a:endParaRPr>
                    </a:p>
                    <a:p>
                      <a:pPr>
                        <a:lnSpc>
                          <a:spcPct val="107000"/>
                        </a:lnSpc>
                        <a:spcAft>
                          <a:spcPts val="0"/>
                        </a:spcAft>
                      </a:pPr>
                      <a:r>
                        <a:rPr lang="en-GB" sz="700">
                          <a:solidFill>
                            <a:schemeClr val="bg1"/>
                          </a:solidFill>
                          <a:effectLst/>
                        </a:rPr>
                        <a:t>22/04/2018</a:t>
                      </a:r>
                      <a:endParaRPr lang="en-GB" sz="6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8361" marR="38361" marT="0" marB="0"/>
                </a:tc>
                <a:tc>
                  <a:txBody>
                    <a:bodyPr/>
                    <a:lstStyle/>
                    <a:p>
                      <a:pPr marL="342900" lvl="0" indent="-342900">
                        <a:lnSpc>
                          <a:spcPct val="107000"/>
                        </a:lnSpc>
                        <a:spcAft>
                          <a:spcPts val="0"/>
                        </a:spcAft>
                        <a:buFont typeface="Symbol" panose="05050102010706020507" pitchFamily="18" charset="2"/>
                        <a:buChar char=""/>
                      </a:pPr>
                      <a:r>
                        <a:rPr lang="en-GB" sz="700">
                          <a:solidFill>
                            <a:schemeClr val="tx1"/>
                          </a:solidFill>
                          <a:effectLst/>
                        </a:rPr>
                        <a:t>Business Plan Presentation</a:t>
                      </a:r>
                      <a:endParaRPr lang="en-GB" sz="600">
                        <a:solidFill>
                          <a:schemeClr val="tx1"/>
                        </a:solidFill>
                        <a:effectLst/>
                      </a:endParaRPr>
                    </a:p>
                    <a:p>
                      <a:pPr marL="342900" lvl="0" indent="-342900">
                        <a:lnSpc>
                          <a:spcPct val="107000"/>
                        </a:lnSpc>
                        <a:spcAft>
                          <a:spcPts val="0"/>
                        </a:spcAft>
                        <a:buFont typeface="Symbol" panose="05050102010706020507" pitchFamily="18" charset="2"/>
                        <a:buChar char=""/>
                      </a:pPr>
                      <a:r>
                        <a:rPr lang="en-GB" sz="700">
                          <a:solidFill>
                            <a:schemeClr val="tx1"/>
                          </a:solidFill>
                          <a:effectLst/>
                        </a:rPr>
                        <a:t>Power Point Presentation</a:t>
                      </a:r>
                      <a:endParaRPr lang="en-GB" sz="6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8361" marR="38361" marT="0" marB="0"/>
                </a:tc>
                <a:tc>
                  <a:txBody>
                    <a:bodyPr/>
                    <a:lstStyle/>
                    <a:p>
                      <a:pPr marL="342900" lvl="0" indent="-342900">
                        <a:lnSpc>
                          <a:spcPct val="107000"/>
                        </a:lnSpc>
                        <a:spcAft>
                          <a:spcPts val="0"/>
                        </a:spcAft>
                        <a:buFont typeface="Symbol" panose="05050102010706020507" pitchFamily="18" charset="2"/>
                        <a:buChar char=""/>
                      </a:pPr>
                      <a:r>
                        <a:rPr lang="en-GB" sz="700" dirty="0">
                          <a:solidFill>
                            <a:schemeClr val="tx1"/>
                          </a:solidFill>
                          <a:effectLst/>
                        </a:rPr>
                        <a:t> </a:t>
                      </a:r>
                      <a:endParaRPr lang="en-GB" sz="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8361" marR="38361" marT="0" marB="0"/>
                </a:tc>
                <a:extLst>
                  <a:ext uri="{0D108BD9-81ED-4DB2-BD59-A6C34878D82A}">
                    <a16:rowId xmlns:a16="http://schemas.microsoft.com/office/drawing/2014/main" val="1828242600"/>
                  </a:ext>
                </a:extLst>
              </a:tr>
            </a:tbl>
          </a:graphicData>
        </a:graphic>
      </p:graphicFrame>
      <p:sp>
        <p:nvSpPr>
          <p:cNvPr id="3" name="Rectangle 2">
            <a:extLst>
              <a:ext uri="{FF2B5EF4-FFF2-40B4-BE49-F238E27FC236}">
                <a16:creationId xmlns:a16="http://schemas.microsoft.com/office/drawing/2014/main" id="{9D77772A-21D8-43AA-9B56-B48C0209BDAD}"/>
              </a:ext>
            </a:extLst>
          </p:cNvPr>
          <p:cNvSpPr/>
          <p:nvPr/>
        </p:nvSpPr>
        <p:spPr>
          <a:xfrm>
            <a:off x="9115865" y="2698337"/>
            <a:ext cx="1534664" cy="738664"/>
          </a:xfrm>
          <a:prstGeom prst="rect">
            <a:avLst/>
          </a:prstGeom>
        </p:spPr>
        <p:txBody>
          <a:bodyPr wrap="square">
            <a:spAutoFit/>
          </a:bodyPr>
          <a:lstStyle/>
          <a:p>
            <a:r>
              <a:rPr lang="en-GB" sz="1400" b="1" dirty="0">
                <a:latin typeface="Arial" panose="020B0604020202020204" pitchFamily="34" charset="0"/>
                <a:ea typeface="Calibri" panose="020F0502020204030204" pitchFamily="34" charset="0"/>
              </a:rPr>
              <a:t>Ionela Madalina Saiz (1605699) </a:t>
            </a:r>
          </a:p>
          <a:p>
            <a:r>
              <a:rPr lang="en-GB" sz="1400" b="1" dirty="0">
                <a:latin typeface="Arial" panose="020B0604020202020204" pitchFamily="34" charset="0"/>
                <a:ea typeface="Calibri" panose="020F0502020204030204" pitchFamily="34" charset="0"/>
              </a:rPr>
              <a:t> Learning Log</a:t>
            </a:r>
            <a:endParaRPr lang="en-GB" dirty="0"/>
          </a:p>
        </p:txBody>
      </p:sp>
    </p:spTree>
    <p:extLst>
      <p:ext uri="{BB962C8B-B14F-4D97-AF65-F5344CB8AC3E}">
        <p14:creationId xmlns:p14="http://schemas.microsoft.com/office/powerpoint/2010/main" val="33961811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0CE21786-4451-44AC-93E3-534404FF9542}"/>
              </a:ext>
            </a:extLst>
          </p:cNvPr>
          <p:cNvSpPr>
            <a:spLocks noChangeArrowheads="1"/>
          </p:cNvSpPr>
          <p:nvPr/>
        </p:nvSpPr>
        <p:spPr bwMode="auto">
          <a:xfrm>
            <a:off x="3233738" y="21463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4" name="Table 3">
            <a:extLst>
              <a:ext uri="{FF2B5EF4-FFF2-40B4-BE49-F238E27FC236}">
                <a16:creationId xmlns:a16="http://schemas.microsoft.com/office/drawing/2014/main" id="{6DB3DF7E-DF92-4082-A901-E2F8DF3A932B}"/>
              </a:ext>
            </a:extLst>
          </p:cNvPr>
          <p:cNvGraphicFramePr>
            <a:graphicFrameLocks noGrp="1"/>
          </p:cNvGraphicFramePr>
          <p:nvPr>
            <p:extLst>
              <p:ext uri="{D42A27DB-BD31-4B8C-83A1-F6EECF244321}">
                <p14:modId xmlns:p14="http://schemas.microsoft.com/office/powerpoint/2010/main" val="3329705333"/>
              </p:ext>
            </p:extLst>
          </p:nvPr>
        </p:nvGraphicFramePr>
        <p:xfrm>
          <a:off x="2989943" y="1407886"/>
          <a:ext cx="5968637" cy="4949370"/>
        </p:xfrm>
        <a:graphic>
          <a:graphicData uri="http://schemas.openxmlformats.org/drawingml/2006/table">
            <a:tbl>
              <a:tblPr firstRow="1" firstCol="1" bandRow="1">
                <a:tableStyleId>{5C22544A-7EE6-4342-B048-85BDC9FD1C3A}</a:tableStyleId>
              </a:tblPr>
              <a:tblGrid>
                <a:gridCol w="5968637">
                  <a:extLst>
                    <a:ext uri="{9D8B030D-6E8A-4147-A177-3AD203B41FA5}">
                      <a16:colId xmlns:a16="http://schemas.microsoft.com/office/drawing/2014/main" val="3799238501"/>
                    </a:ext>
                  </a:extLst>
                </a:gridCol>
              </a:tblGrid>
              <a:tr h="4949370">
                <a:tc>
                  <a:txBody>
                    <a:bodyPr/>
                    <a:lstStyle/>
                    <a:p>
                      <a:pPr>
                        <a:lnSpc>
                          <a:spcPct val="107000"/>
                        </a:lnSpc>
                        <a:spcAft>
                          <a:spcPts val="0"/>
                        </a:spcAft>
                      </a:pPr>
                      <a:r>
                        <a:rPr lang="en-GB" sz="1200" dirty="0">
                          <a:effectLst/>
                        </a:rPr>
                        <a:t>By the end of this module I can say that I improved my knowledges and about what’s means self-employment, entrepreneur and entrepreneurship. I develop and achieved new skills, I become more assertive, I learned that I can be a good Leader and I can motivate even the most difficult people and put them to work together for having a positive result. Is not an easy task to work with people, to bring them together, to resolve arising conflict. I was not sure that I can lead and succeed when we first start but being motivated to have a positive result and having an instinctive spirit of competition, in the end I am pleased with the result. Was a long and stressful way, which required a lot of work, concentration, researching and analysing, but the most important was the time, who was running so fast. I am proud of myself because I discovered new things about me, I become more organised, and I can say that without working nothing is impossible.</a:t>
                      </a:r>
                      <a:endParaRPr lang="en-GB" sz="1100" dirty="0">
                        <a:effectLst/>
                      </a:endParaRPr>
                    </a:p>
                    <a:p>
                      <a:pPr>
                        <a:lnSpc>
                          <a:spcPct val="107000"/>
                        </a:lnSpc>
                        <a:spcAft>
                          <a:spcPts val="0"/>
                        </a:spcAft>
                      </a:pPr>
                      <a:r>
                        <a:rPr lang="en-GB" sz="1200" dirty="0">
                          <a:effectLst/>
                        </a:rPr>
                        <a:t>I have learned how to make a business plan and all the steps to write one and which are the mistakes to avoid them.</a:t>
                      </a:r>
                      <a:endParaRPr lang="en-GB" sz="1100" dirty="0">
                        <a:effectLst/>
                      </a:endParaRPr>
                    </a:p>
                    <a:p>
                      <a:pPr>
                        <a:lnSpc>
                          <a:spcPct val="107000"/>
                        </a:lnSpc>
                        <a:spcAft>
                          <a:spcPts val="0"/>
                        </a:spcAft>
                      </a:pPr>
                      <a:r>
                        <a:rPr lang="en-GB" sz="1200" dirty="0">
                          <a:effectLst/>
                        </a:rPr>
                        <a:t>I have learned what kind of skills are required to be a good Leader and a good Manager. I already start to use them on my day by day activities and to implement at my workplace. I think that the most important is to lead by example if you want to make a change as Anne </a:t>
                      </a:r>
                      <a:r>
                        <a:rPr lang="en-GB" sz="1200" dirty="0" err="1">
                          <a:effectLst/>
                        </a:rPr>
                        <a:t>Wojcicki</a:t>
                      </a:r>
                      <a:r>
                        <a:rPr lang="en-GB" sz="1200" dirty="0">
                          <a:effectLst/>
                        </a:rPr>
                        <a:t> said.</a:t>
                      </a:r>
                      <a:endParaRPr lang="en-GB" sz="1100" dirty="0">
                        <a:effectLst/>
                      </a:endParaRPr>
                    </a:p>
                    <a:p>
                      <a:pPr>
                        <a:lnSpc>
                          <a:spcPct val="107000"/>
                        </a:lnSpc>
                        <a:spcAft>
                          <a:spcPts val="0"/>
                        </a:spcAft>
                      </a:pPr>
                      <a:r>
                        <a:rPr lang="en-GB" sz="12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02252875"/>
                  </a:ext>
                </a:extLst>
              </a:tr>
            </a:tbl>
          </a:graphicData>
        </a:graphic>
      </p:graphicFrame>
      <p:sp>
        <p:nvSpPr>
          <p:cNvPr id="5" name="Rectangle 2">
            <a:extLst>
              <a:ext uri="{FF2B5EF4-FFF2-40B4-BE49-F238E27FC236}">
                <a16:creationId xmlns:a16="http://schemas.microsoft.com/office/drawing/2014/main" id="{5BF38CF1-B997-4F90-A7A8-4F32B7400AFF}"/>
              </a:ext>
            </a:extLst>
          </p:cNvPr>
          <p:cNvSpPr>
            <a:spLocks noChangeArrowheads="1"/>
          </p:cNvSpPr>
          <p:nvPr/>
        </p:nvSpPr>
        <p:spPr bwMode="auto">
          <a:xfrm>
            <a:off x="3233738" y="21463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6" name="Rectangle 5">
            <a:extLst>
              <a:ext uri="{FF2B5EF4-FFF2-40B4-BE49-F238E27FC236}">
                <a16:creationId xmlns:a16="http://schemas.microsoft.com/office/drawing/2014/main" id="{F8523862-3CB7-4E13-BD80-161223C92912}"/>
              </a:ext>
            </a:extLst>
          </p:cNvPr>
          <p:cNvSpPr/>
          <p:nvPr/>
        </p:nvSpPr>
        <p:spPr>
          <a:xfrm>
            <a:off x="1763562" y="884791"/>
            <a:ext cx="4078361" cy="307777"/>
          </a:xfrm>
          <a:prstGeom prst="rect">
            <a:avLst/>
          </a:prstGeom>
        </p:spPr>
        <p:txBody>
          <a:bodyPr wrap="none">
            <a:spAutoFit/>
          </a:bodyPr>
          <a:lstStyle/>
          <a:p>
            <a:r>
              <a:rPr lang="en-GB" sz="1400" b="1" dirty="0">
                <a:latin typeface="Arial" panose="020B0604020202020204" pitchFamily="34" charset="0"/>
                <a:ea typeface="Calibri" panose="020F0502020204030204" pitchFamily="34" charset="0"/>
              </a:rPr>
              <a:t>Ionela Madalina Saiz (1605699) - Learning Log</a:t>
            </a:r>
            <a:endParaRPr lang="en-GB" dirty="0"/>
          </a:p>
        </p:txBody>
      </p:sp>
    </p:spTree>
    <p:extLst>
      <p:ext uri="{BB962C8B-B14F-4D97-AF65-F5344CB8AC3E}">
        <p14:creationId xmlns:p14="http://schemas.microsoft.com/office/powerpoint/2010/main" val="11250292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1C1D9AE-6207-4CD0-9BAA-C5DCB1F7A1CD}"/>
              </a:ext>
            </a:extLst>
          </p:cNvPr>
          <p:cNvSpPr/>
          <p:nvPr/>
        </p:nvSpPr>
        <p:spPr>
          <a:xfrm>
            <a:off x="9284676" y="2135165"/>
            <a:ext cx="1800665" cy="923330"/>
          </a:xfrm>
          <a:prstGeom prst="rect">
            <a:avLst/>
          </a:prstGeom>
        </p:spPr>
        <p:txBody>
          <a:bodyPr wrap="square">
            <a:spAutoFit/>
          </a:bodyPr>
          <a:lstStyle/>
          <a:p>
            <a:r>
              <a:rPr lang="en-US" dirty="0"/>
              <a:t>Marius </a:t>
            </a:r>
            <a:r>
              <a:rPr lang="en-US" dirty="0" err="1"/>
              <a:t>Ionut</a:t>
            </a:r>
            <a:r>
              <a:rPr lang="en-US" dirty="0"/>
              <a:t> Saiz 1605695</a:t>
            </a:r>
          </a:p>
          <a:p>
            <a:r>
              <a:rPr lang="en-US" dirty="0"/>
              <a:t> Learning Log</a:t>
            </a:r>
          </a:p>
        </p:txBody>
      </p:sp>
      <p:graphicFrame>
        <p:nvGraphicFramePr>
          <p:cNvPr id="4" name="Table 3">
            <a:extLst>
              <a:ext uri="{FF2B5EF4-FFF2-40B4-BE49-F238E27FC236}">
                <a16:creationId xmlns:a16="http://schemas.microsoft.com/office/drawing/2014/main" id="{EDD96EB0-6534-4E59-A10A-79FEC60BD79A}"/>
              </a:ext>
            </a:extLst>
          </p:cNvPr>
          <p:cNvGraphicFramePr>
            <a:graphicFrameLocks noGrp="1"/>
          </p:cNvGraphicFramePr>
          <p:nvPr>
            <p:extLst>
              <p:ext uri="{D42A27DB-BD31-4B8C-83A1-F6EECF244321}">
                <p14:modId xmlns:p14="http://schemas.microsoft.com/office/powerpoint/2010/main" val="3313663899"/>
              </p:ext>
            </p:extLst>
          </p:nvPr>
        </p:nvGraphicFramePr>
        <p:xfrm>
          <a:off x="4412561" y="667657"/>
          <a:ext cx="4687895" cy="5500914"/>
        </p:xfrm>
        <a:graphic>
          <a:graphicData uri="http://schemas.openxmlformats.org/drawingml/2006/table">
            <a:tbl>
              <a:tblPr firstRow="1" firstCol="1" bandRow="1"/>
              <a:tblGrid>
                <a:gridCol w="1791807">
                  <a:extLst>
                    <a:ext uri="{9D8B030D-6E8A-4147-A177-3AD203B41FA5}">
                      <a16:colId xmlns:a16="http://schemas.microsoft.com/office/drawing/2014/main" val="1174284524"/>
                    </a:ext>
                  </a:extLst>
                </a:gridCol>
                <a:gridCol w="1447803">
                  <a:extLst>
                    <a:ext uri="{9D8B030D-6E8A-4147-A177-3AD203B41FA5}">
                      <a16:colId xmlns:a16="http://schemas.microsoft.com/office/drawing/2014/main" val="2178203357"/>
                    </a:ext>
                  </a:extLst>
                </a:gridCol>
                <a:gridCol w="1448285">
                  <a:extLst>
                    <a:ext uri="{9D8B030D-6E8A-4147-A177-3AD203B41FA5}">
                      <a16:colId xmlns:a16="http://schemas.microsoft.com/office/drawing/2014/main" val="2320563594"/>
                    </a:ext>
                  </a:extLst>
                </a:gridCol>
              </a:tblGrid>
              <a:tr h="111014">
                <a:tc>
                  <a:txBody>
                    <a:bodyPr/>
                    <a:lstStyle/>
                    <a:p>
                      <a:pPr>
                        <a:lnSpc>
                          <a:spcPct val="107000"/>
                        </a:lnSpc>
                        <a:spcAft>
                          <a:spcPts val="0"/>
                        </a:spcAft>
                      </a:pPr>
                      <a:r>
                        <a:rPr lang="en-GB" sz="600" b="1">
                          <a:effectLst/>
                          <a:latin typeface="Calibri" panose="020F0502020204030204" pitchFamily="34" charset="0"/>
                          <a:ea typeface="Calibri" panose="020F0502020204030204" pitchFamily="34" charset="0"/>
                          <a:cs typeface="Times New Roman" panose="02020603050405020304" pitchFamily="18" charset="0"/>
                        </a:rPr>
                        <a:t>Date</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tabLst>
                          <a:tab pos="314325" algn="l"/>
                          <a:tab pos="885190" algn="ctr"/>
                        </a:tabLst>
                      </a:pPr>
                      <a:r>
                        <a:rPr lang="en-GB" sz="600" b="1">
                          <a:effectLst/>
                          <a:latin typeface="Calibri" panose="020F0502020204030204" pitchFamily="34" charset="0"/>
                          <a:ea typeface="Calibri" panose="020F0502020204030204" pitchFamily="34" charset="0"/>
                          <a:cs typeface="Times New Roman" panose="02020603050405020304" pitchFamily="18" charset="0"/>
                        </a:rPr>
                        <a:t>	What I learned?</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GB" sz="600" b="1">
                          <a:effectLst/>
                          <a:latin typeface="Calibri" panose="020F0502020204030204" pitchFamily="34" charset="0"/>
                          <a:ea typeface="Calibri" panose="020F0502020204030204" pitchFamily="34" charset="0"/>
                          <a:cs typeface="Times New Roman" panose="02020603050405020304" pitchFamily="18" charset="0"/>
                        </a:rPr>
                        <a:t>Task</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93765936"/>
                  </a:ext>
                </a:extLst>
              </a:tr>
              <a:tr h="690985">
                <a:tc>
                  <a:txBody>
                    <a:bodyPr/>
                    <a:lstStyle/>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Week 1</a:t>
                      </a:r>
                    </a:p>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 </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Starting a new module</a:t>
                      </a:r>
                    </a:p>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Which skills are required to be a self-employer</a:t>
                      </a:r>
                    </a:p>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Advantages and disadvantages of self-employment</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Research and analyse journal and newspaper articles</a:t>
                      </a:r>
                    </a:p>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Read: The Economist, The Guardian, Evening Standard</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75645854"/>
                  </a:ext>
                </a:extLst>
              </a:tr>
              <a:tr h="690985">
                <a:tc>
                  <a:txBody>
                    <a:bodyPr/>
                    <a:lstStyle/>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Week 2</a:t>
                      </a:r>
                    </a:p>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 </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Entrepreneur and Entrepreneurship, advantages and disadvantages</a:t>
                      </a:r>
                    </a:p>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Business Fusions</a:t>
                      </a:r>
                    </a:p>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Entrepreneurial skills</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Chose a business idea</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28797120"/>
                  </a:ext>
                </a:extLst>
              </a:tr>
              <a:tr h="458946">
                <a:tc>
                  <a:txBody>
                    <a:bodyPr/>
                    <a:lstStyle/>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Week 3</a:t>
                      </a:r>
                    </a:p>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 </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Small Businesses examples and definitions</a:t>
                      </a:r>
                    </a:p>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How to write a business plan </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Chose a group leader</a:t>
                      </a:r>
                    </a:p>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Chose communication channels</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99433445"/>
                  </a:ext>
                </a:extLst>
              </a:tr>
              <a:tr h="458946">
                <a:tc>
                  <a:txBody>
                    <a:bodyPr/>
                    <a:lstStyle/>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Week 4</a:t>
                      </a:r>
                    </a:p>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 </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Writing a business plan steps</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0"/>
                        </a:spcAft>
                        <a:buFont typeface="Symbol" panose="05050102010706020507" pitchFamily="18" charset="2"/>
                        <a:buChar char=""/>
                      </a:pPr>
                      <a:r>
                        <a:rPr lang="en-GB" sz="600" dirty="0">
                          <a:effectLst/>
                          <a:latin typeface="Calibri" panose="020F0502020204030204" pitchFamily="34" charset="0"/>
                          <a:ea typeface="Calibri" panose="020F0502020204030204" pitchFamily="34" charset="0"/>
                          <a:cs typeface="Times New Roman" panose="02020603050405020304" pitchFamily="18" charset="0"/>
                        </a:rPr>
                        <a:t>Research and analyse about financial data, income, cash flow and break even analysis</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45890761"/>
                  </a:ext>
                </a:extLst>
              </a:tr>
              <a:tr h="458946">
                <a:tc>
                  <a:txBody>
                    <a:bodyPr/>
                    <a:lstStyle/>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Week 5</a:t>
                      </a:r>
                    </a:p>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 </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Market and Market orientation</a:t>
                      </a:r>
                    </a:p>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4 P’s</a:t>
                      </a:r>
                    </a:p>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4 C’s</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Group meeting</a:t>
                      </a:r>
                    </a:p>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Exchange of data searched</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07554622"/>
                  </a:ext>
                </a:extLst>
              </a:tr>
              <a:tr h="690985">
                <a:tc>
                  <a:txBody>
                    <a:bodyPr/>
                    <a:lstStyle/>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Week 6</a:t>
                      </a:r>
                    </a:p>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 </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Learning Log</a:t>
                      </a:r>
                    </a:p>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Assignment criteria</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Group meeting</a:t>
                      </a:r>
                    </a:p>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Sharing information and data</a:t>
                      </a:r>
                    </a:p>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Agreements and disagreements</a:t>
                      </a:r>
                    </a:p>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Problem solving</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78912036"/>
                  </a:ext>
                </a:extLst>
              </a:tr>
              <a:tr h="574965">
                <a:tc>
                  <a:txBody>
                    <a:bodyPr/>
                    <a:lstStyle/>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Week 7</a:t>
                      </a:r>
                    </a:p>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 </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Steps to write a reflective report</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Group meeting</a:t>
                      </a:r>
                    </a:p>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Planning the next meeting</a:t>
                      </a:r>
                    </a:p>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Establish again the task and duties </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88456451"/>
                  </a:ext>
                </a:extLst>
              </a:tr>
              <a:tr h="458946">
                <a:tc>
                  <a:txBody>
                    <a:bodyPr/>
                    <a:lstStyle/>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Week 8</a:t>
                      </a:r>
                    </a:p>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 </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Learning Logs</a:t>
                      </a:r>
                    </a:p>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Assignment criteria </a:t>
                      </a:r>
                    </a:p>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Power Point Presentation</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Group meeting</a:t>
                      </a:r>
                    </a:p>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Filling and correct the missing gaps in the business plan</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58848129"/>
                  </a:ext>
                </a:extLst>
              </a:tr>
              <a:tr h="343290">
                <a:tc>
                  <a:txBody>
                    <a:bodyPr/>
                    <a:lstStyle/>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Week 9</a:t>
                      </a:r>
                    </a:p>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 </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Learning logs review</a:t>
                      </a:r>
                    </a:p>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Assignment criteria review</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Group meeting</a:t>
                      </a:r>
                    </a:p>
                    <a:p>
                      <a:pPr marL="342900" lvl="0" indent="-342900">
                        <a:lnSpc>
                          <a:spcPct val="107000"/>
                        </a:lnSpc>
                        <a:spcAft>
                          <a:spcPts val="0"/>
                        </a:spcAft>
                        <a:buFont typeface="Symbol" panose="05050102010706020507" pitchFamily="18" charset="2"/>
                        <a:buChar char=""/>
                      </a:pPr>
                      <a:r>
                        <a:rPr lang="en-GB" sz="600">
                          <a:effectLst/>
                          <a:latin typeface="Calibri" panose="020F0502020204030204" pitchFamily="34" charset="0"/>
                          <a:ea typeface="Calibri" panose="020F0502020204030204" pitchFamily="34" charset="0"/>
                          <a:cs typeface="Times New Roman" panose="02020603050405020304" pitchFamily="18" charset="0"/>
                        </a:rPr>
                        <a:t>Review of the business plan</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37066422"/>
                  </a:ext>
                </a:extLst>
              </a:tr>
              <a:tr h="562906">
                <a:tc>
                  <a:txBody>
                    <a:bodyPr/>
                    <a:lstStyle/>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600">
                          <a:effectLst/>
                          <a:latin typeface="Calibri" panose="020F0502020204030204" pitchFamily="34" charset="0"/>
                          <a:ea typeface="Calibri" panose="020F0502020204030204" pitchFamily="34" charset="0"/>
                          <a:cs typeface="Times New Roman" panose="02020603050405020304" pitchFamily="18" charset="0"/>
                        </a:rPr>
                        <a:t>Week 10</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0"/>
                        </a:spcAft>
                        <a:buFont typeface="Symbol" panose="05050102010706020507" pitchFamily="18" charset="2"/>
                        <a:buChar char=""/>
                      </a:pPr>
                      <a:r>
                        <a:rPr lang="en-GB" sz="600" dirty="0">
                          <a:effectLst/>
                          <a:latin typeface="Calibri" panose="020F0502020204030204" pitchFamily="34" charset="0"/>
                          <a:ea typeface="Calibri" panose="020F0502020204030204" pitchFamily="34" charset="0"/>
                          <a:cs typeface="Times New Roman" panose="02020603050405020304" pitchFamily="18" charset="0"/>
                        </a:rPr>
                        <a:t>The Presentation Day</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spcAft>
                          <a:spcPts val="0"/>
                        </a:spcAft>
                        <a:buFont typeface="Symbol" panose="05050102010706020507" pitchFamily="18" charset="2"/>
                        <a:buChar char=""/>
                      </a:pPr>
                      <a:r>
                        <a:rPr lang="en-GB" sz="600" dirty="0">
                          <a:effectLst/>
                          <a:latin typeface="Calibri" panose="020F0502020204030204" pitchFamily="34" charset="0"/>
                          <a:ea typeface="Calibri" panose="020F0502020204030204" pitchFamily="34" charset="0"/>
                          <a:cs typeface="Times New Roman" panose="02020603050405020304" pitchFamily="18" charset="0"/>
                        </a:rPr>
                        <a:t>Group presentation</a:t>
                      </a:r>
                    </a:p>
                  </a:txBody>
                  <a:tcPr marL="37371" marR="373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30676152"/>
                  </a:ext>
                </a:extLst>
              </a:tr>
            </a:tbl>
          </a:graphicData>
        </a:graphic>
      </p:graphicFrame>
      <p:sp>
        <p:nvSpPr>
          <p:cNvPr id="5" name="Rectangle 1">
            <a:extLst>
              <a:ext uri="{FF2B5EF4-FFF2-40B4-BE49-F238E27FC236}">
                <a16:creationId xmlns:a16="http://schemas.microsoft.com/office/drawing/2014/main" id="{D13F81F2-B9DC-46E2-8458-A38472E340BB}"/>
              </a:ext>
            </a:extLst>
          </p:cNvPr>
          <p:cNvSpPr>
            <a:spLocks noChangeArrowheads="1"/>
          </p:cNvSpPr>
          <p:nvPr/>
        </p:nvSpPr>
        <p:spPr bwMode="auto">
          <a:xfrm>
            <a:off x="4413250" y="14811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5871163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DF4461A-165F-4EAE-999B-D0881FFE2744}"/>
              </a:ext>
            </a:extLst>
          </p:cNvPr>
          <p:cNvPicPr>
            <a:picLocks noChangeAspect="1"/>
          </p:cNvPicPr>
          <p:nvPr/>
        </p:nvPicPr>
        <p:blipFill>
          <a:blip r:embed="rId2"/>
          <a:stretch>
            <a:fillRect/>
          </a:stretch>
        </p:blipFill>
        <p:spPr>
          <a:xfrm>
            <a:off x="3076015" y="643466"/>
            <a:ext cx="6039970" cy="5571067"/>
          </a:xfrm>
          <a:prstGeom prst="rect">
            <a:avLst/>
          </a:prstGeom>
        </p:spPr>
      </p:pic>
    </p:spTree>
    <p:extLst>
      <p:ext uri="{BB962C8B-B14F-4D97-AF65-F5344CB8AC3E}">
        <p14:creationId xmlns:p14="http://schemas.microsoft.com/office/powerpoint/2010/main" val="17652294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3760223-25CC-4FA4-91AB-E3E0F88C7889}"/>
              </a:ext>
            </a:extLst>
          </p:cNvPr>
          <p:cNvSpPr/>
          <p:nvPr/>
        </p:nvSpPr>
        <p:spPr>
          <a:xfrm>
            <a:off x="1702191" y="0"/>
            <a:ext cx="7596553" cy="7017306"/>
          </a:xfrm>
          <a:prstGeom prst="rect">
            <a:avLst/>
          </a:prstGeom>
        </p:spPr>
        <p:txBody>
          <a:bodyPr wrap="square">
            <a:spAutoFit/>
          </a:bodyPr>
          <a:lstStyle/>
          <a:p>
            <a:r>
              <a:rPr lang="en-US" dirty="0"/>
              <a:t>Week 5</a:t>
            </a:r>
          </a:p>
          <a:p>
            <a:r>
              <a:rPr lang="en-US" dirty="0"/>
              <a:t>Business plan simple </a:t>
            </a:r>
          </a:p>
          <a:p>
            <a:r>
              <a:rPr lang="en-US" dirty="0"/>
              <a:t>Marketing and market orientation </a:t>
            </a:r>
          </a:p>
          <a:p>
            <a:r>
              <a:rPr lang="en-US" dirty="0"/>
              <a:t>Week 6</a:t>
            </a:r>
          </a:p>
          <a:p>
            <a:r>
              <a:rPr lang="en-US" dirty="0"/>
              <a:t>Business plan </a:t>
            </a:r>
          </a:p>
          <a:p>
            <a:r>
              <a:rPr lang="en-US" dirty="0"/>
              <a:t>Overview </a:t>
            </a:r>
          </a:p>
          <a:p>
            <a:r>
              <a:rPr lang="en-US" dirty="0"/>
              <a:t>Marketing myths </a:t>
            </a:r>
          </a:p>
          <a:p>
            <a:r>
              <a:rPr lang="en-US" dirty="0"/>
              <a:t>Products and sales orientations </a:t>
            </a:r>
          </a:p>
          <a:p>
            <a:r>
              <a:rPr lang="en-US" dirty="0"/>
              <a:t>Satisfying customers needs</a:t>
            </a:r>
          </a:p>
          <a:p>
            <a:r>
              <a:rPr lang="en-US" dirty="0" err="1"/>
              <a:t>Swot</a:t>
            </a:r>
            <a:endParaRPr lang="en-US" dirty="0"/>
          </a:p>
          <a:p>
            <a:r>
              <a:rPr lang="en-US" dirty="0"/>
              <a:t>Pricing and quality </a:t>
            </a:r>
          </a:p>
          <a:p>
            <a:r>
              <a:rPr lang="en-US" dirty="0"/>
              <a:t>Management </a:t>
            </a:r>
          </a:p>
          <a:p>
            <a:r>
              <a:rPr lang="en-US" dirty="0"/>
              <a:t>Financial </a:t>
            </a:r>
          </a:p>
          <a:p>
            <a:r>
              <a:rPr lang="en-US" dirty="0"/>
              <a:t>Week 7 writing reflective report </a:t>
            </a:r>
          </a:p>
          <a:p>
            <a:r>
              <a:rPr lang="en-US" dirty="0"/>
              <a:t>The reflective cycle </a:t>
            </a:r>
          </a:p>
          <a:p>
            <a:r>
              <a:rPr lang="en-US" dirty="0"/>
              <a:t>Learn style</a:t>
            </a:r>
          </a:p>
          <a:p>
            <a:r>
              <a:rPr lang="en-US" dirty="0"/>
              <a:t>Week 8</a:t>
            </a:r>
          </a:p>
          <a:p>
            <a:r>
              <a:rPr lang="en-US" dirty="0"/>
              <a:t>Theory </a:t>
            </a:r>
          </a:p>
          <a:p>
            <a:r>
              <a:rPr lang="en-US" dirty="0"/>
              <a:t>Conception </a:t>
            </a:r>
          </a:p>
          <a:p>
            <a:r>
              <a:rPr lang="en-US" dirty="0"/>
              <a:t>Description</a:t>
            </a:r>
          </a:p>
          <a:p>
            <a:r>
              <a:rPr lang="en-US" dirty="0"/>
              <a:t>Model reflector </a:t>
            </a:r>
          </a:p>
          <a:p>
            <a:r>
              <a:rPr lang="en-US" dirty="0"/>
              <a:t>Week 9 </a:t>
            </a:r>
          </a:p>
          <a:p>
            <a:r>
              <a:rPr lang="en-US" dirty="0"/>
              <a:t>Workshop</a:t>
            </a:r>
          </a:p>
          <a:p>
            <a:r>
              <a:rPr lang="en-US" dirty="0"/>
              <a:t>Week 10 </a:t>
            </a:r>
          </a:p>
          <a:p>
            <a:r>
              <a:rPr lang="en-US" dirty="0"/>
              <a:t>Presentation </a:t>
            </a:r>
          </a:p>
        </p:txBody>
      </p:sp>
    </p:spTree>
    <p:extLst>
      <p:ext uri="{BB962C8B-B14F-4D97-AF65-F5344CB8AC3E}">
        <p14:creationId xmlns:p14="http://schemas.microsoft.com/office/powerpoint/2010/main" val="213592015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TotalTime>377</TotalTime>
  <Words>2433</Words>
  <Application>Microsoft Office PowerPoint</Application>
  <PresentationFormat>Widescreen</PresentationFormat>
  <Paragraphs>550</Paragraphs>
  <Slides>32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Arial</vt:lpstr>
      <vt:lpstr>Calibri</vt:lpstr>
      <vt:lpstr>Calibri Light</vt:lpstr>
      <vt:lpstr>Symbol</vt:lpstr>
      <vt:lpstr>Times New Roman</vt:lpstr>
      <vt:lpstr>Wingdings</vt:lpstr>
      <vt:lpstr>Wingdings 3</vt:lpstr>
      <vt:lpstr>Office Theme</vt:lpstr>
      <vt:lpstr>Do it Eco </vt:lpstr>
      <vt:lpstr>Table of contents</vt:lpstr>
      <vt:lpstr>Introduction </vt:lpstr>
      <vt:lpstr>PowerPoint Presentation</vt:lpstr>
      <vt:lpstr> Location</vt:lpstr>
      <vt:lpstr>Product/services  </vt:lpstr>
      <vt:lpstr>Marketing analysis</vt:lpstr>
      <vt:lpstr>Marketing strategy and implementation    Marketing strategy implementation requires a purposeful tactical marketing plan aligned with the core business growth strategies. As we do not have frequent product release or have existing product in the market we will have to face so many challenges. We are not expertise in any area but we will try our level best to be the best about our service. For Do it Eco we will have our target customer, now we need to find out channel to reach them. For that we will advertise in the local newspaper and we give advertise in the local community TV channels. Our strategy will be driven by a set of goals such as revenues, customer satisfaction metrics, and market penetration goals and so on. For our success, we will emphasize on group alignment which is within our company and outside the market ecosystem. This can be done by clarity and frequency of communication. </vt:lpstr>
      <vt:lpstr>PowerPoint Presentation</vt:lpstr>
      <vt:lpstr>PowerPoint Presentation</vt:lpstr>
      <vt:lpstr>Market needs </vt:lpstr>
      <vt:lpstr>PowerPoint Presentation</vt:lpstr>
      <vt:lpstr>Management and Operations</vt:lpstr>
      <vt:lpstr>PowerPoint Presentation</vt:lpstr>
      <vt:lpstr>Pricing Strategy – Loide Braghin  Different pricing strategy Economy Pricing Small profit Reasonable price with best service     </vt:lpstr>
      <vt:lpstr>Organizational structure</vt:lpstr>
      <vt:lpstr>PowerPoint Presentation</vt:lpstr>
      <vt:lpstr>SWOT ANALYSIS</vt:lpstr>
      <vt:lpstr>Financial data</vt:lpstr>
      <vt:lpstr>PowerPoint Presentation</vt:lpstr>
      <vt:lpstr>PowerPoint Presentation</vt:lpstr>
      <vt:lpstr>Break even analysis</vt:lpstr>
      <vt:lpstr>Conclusion</vt:lpstr>
      <vt:lpstr>Bibliography and 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 it eco </dc:title>
  <cp:lastModifiedBy>Marius-Ionut Saiz</cp:lastModifiedBy>
  <cp:revision>54</cp:revision>
  <dcterms:modified xsi:type="dcterms:W3CDTF">2018-04-23T20:28:27Z</dcterms:modified>
</cp:coreProperties>
</file>