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2" r:id="rId1"/>
  </p:sldMasterIdLst>
  <p:notesMasterIdLst>
    <p:notesMasterId r:id="rId38"/>
  </p:notesMasterIdLst>
  <p:sldIdLst>
    <p:sldId id="256" r:id="rId2"/>
    <p:sldId id="306" r:id="rId3"/>
    <p:sldId id="318" r:id="rId4"/>
    <p:sldId id="302" r:id="rId5"/>
    <p:sldId id="304" r:id="rId6"/>
    <p:sldId id="307" r:id="rId7"/>
    <p:sldId id="308" r:id="rId8"/>
    <p:sldId id="309" r:id="rId9"/>
    <p:sldId id="299" r:id="rId10"/>
    <p:sldId id="310" r:id="rId11"/>
    <p:sldId id="311" r:id="rId12"/>
    <p:sldId id="295" r:id="rId13"/>
    <p:sldId id="312" r:id="rId14"/>
    <p:sldId id="313" r:id="rId15"/>
    <p:sldId id="264" r:id="rId16"/>
    <p:sldId id="265" r:id="rId17"/>
    <p:sldId id="266" r:id="rId18"/>
    <p:sldId id="267" r:id="rId19"/>
    <p:sldId id="314" r:id="rId20"/>
    <p:sldId id="262" r:id="rId21"/>
    <p:sldId id="269" r:id="rId22"/>
    <p:sldId id="270" r:id="rId23"/>
    <p:sldId id="271" r:id="rId24"/>
    <p:sldId id="272" r:id="rId25"/>
    <p:sldId id="274" r:id="rId26"/>
    <p:sldId id="273" r:id="rId27"/>
    <p:sldId id="315" r:id="rId28"/>
    <p:sldId id="276" r:id="rId29"/>
    <p:sldId id="279" r:id="rId30"/>
    <p:sldId id="280" r:id="rId31"/>
    <p:sldId id="281" r:id="rId32"/>
    <p:sldId id="282" r:id="rId33"/>
    <p:sldId id="283" r:id="rId34"/>
    <p:sldId id="316" r:id="rId35"/>
    <p:sldId id="317" r:id="rId36"/>
    <p:sldId id="303" r:id="rId37"/>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514" autoAdjust="0"/>
  </p:normalViewPr>
  <p:slideViewPr>
    <p:cSldViewPr>
      <p:cViewPr varScale="1">
        <p:scale>
          <a:sx n="55" d="100"/>
          <a:sy n="55" d="100"/>
        </p:scale>
        <p:origin x="1267" y="3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819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5018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819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819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819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8305E339-83C1-4CBD-9FFF-8E547FAE2A23}" type="slidenum">
              <a:rPr lang="en-GB"/>
              <a:pPr>
                <a:defRPr/>
              </a:pPr>
              <a:t>‹#›</a:t>
            </a:fld>
            <a:endParaRPr lang="en-GB"/>
          </a:p>
        </p:txBody>
      </p:sp>
    </p:spTree>
    <p:extLst>
      <p:ext uri="{BB962C8B-B14F-4D97-AF65-F5344CB8AC3E}">
        <p14:creationId xmlns:p14="http://schemas.microsoft.com/office/powerpoint/2010/main" val="148984796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p:spPr>
        <p:txBody>
          <a:bodyPr/>
          <a:lstStyle/>
          <a:p>
            <a:pPr eaLnBrk="1" hangingPunct="1"/>
            <a:endParaRPr lang="en-US" altLang="en-US" smtClean="0"/>
          </a:p>
        </p:txBody>
      </p:sp>
      <p:sp>
        <p:nvSpPr>
          <p:cNvPr id="51204" name="Slide Number Placeholder 3"/>
          <p:cNvSpPr>
            <a:spLocks noGrp="1"/>
          </p:cNvSpPr>
          <p:nvPr>
            <p:ph type="sldNum" sz="quarter" idx="5"/>
          </p:nvPr>
        </p:nvSpPr>
        <p:spPr>
          <a:noFill/>
        </p:spPr>
        <p:txBody>
          <a:bodyPr/>
          <a:lstStyle/>
          <a:p>
            <a:fld id="{BD5AB7BB-041F-4CFE-95DF-5EFD744CF8AA}" type="slidenum">
              <a:rPr lang="en-GB" altLang="en-US" smtClean="0"/>
              <a:pPr/>
              <a:t>1</a:t>
            </a:fld>
            <a:endParaRPr lang="en-GB" altLang="en-US" smtClean="0"/>
          </a:p>
        </p:txBody>
      </p:sp>
    </p:spTree>
    <p:extLst>
      <p:ext uri="{BB962C8B-B14F-4D97-AF65-F5344CB8AC3E}">
        <p14:creationId xmlns:p14="http://schemas.microsoft.com/office/powerpoint/2010/main" val="3922805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p:spPr>
        <p:txBody>
          <a:bodyPr/>
          <a:lstStyle/>
          <a:p>
            <a:pPr eaLnBrk="1" hangingPunct="1"/>
            <a:endParaRPr lang="en-US" altLang="en-US" smtClean="0"/>
          </a:p>
        </p:txBody>
      </p:sp>
      <p:sp>
        <p:nvSpPr>
          <p:cNvPr id="55300" name="Slide Number Placeholder 3"/>
          <p:cNvSpPr>
            <a:spLocks noGrp="1"/>
          </p:cNvSpPr>
          <p:nvPr>
            <p:ph type="sldNum" sz="quarter" idx="5"/>
          </p:nvPr>
        </p:nvSpPr>
        <p:spPr>
          <a:noFill/>
        </p:spPr>
        <p:txBody>
          <a:bodyPr/>
          <a:lstStyle/>
          <a:p>
            <a:fld id="{EB79EB26-4D2D-4205-92EF-7FFB3A6F1B07}" type="slidenum">
              <a:rPr lang="en-GB" altLang="en-US" smtClean="0"/>
              <a:pPr/>
              <a:t>15</a:t>
            </a:fld>
            <a:endParaRPr lang="en-GB" altLang="en-US" smtClean="0"/>
          </a:p>
        </p:txBody>
      </p:sp>
    </p:spTree>
    <p:extLst>
      <p:ext uri="{BB962C8B-B14F-4D97-AF65-F5344CB8AC3E}">
        <p14:creationId xmlns:p14="http://schemas.microsoft.com/office/powerpoint/2010/main" val="2891992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p:spPr>
        <p:txBody>
          <a:bodyPr/>
          <a:lstStyle/>
          <a:p>
            <a:pPr eaLnBrk="1" hangingPunct="1"/>
            <a:endParaRPr lang="en-US" altLang="en-US" smtClean="0"/>
          </a:p>
        </p:txBody>
      </p:sp>
      <p:sp>
        <p:nvSpPr>
          <p:cNvPr id="56324" name="Slide Number Placeholder 3"/>
          <p:cNvSpPr>
            <a:spLocks noGrp="1"/>
          </p:cNvSpPr>
          <p:nvPr>
            <p:ph type="sldNum" sz="quarter" idx="5"/>
          </p:nvPr>
        </p:nvSpPr>
        <p:spPr>
          <a:noFill/>
        </p:spPr>
        <p:txBody>
          <a:bodyPr/>
          <a:lstStyle/>
          <a:p>
            <a:fld id="{F44F3F3F-8AF1-493E-BC4A-01863CCDF7A1}" type="slidenum">
              <a:rPr lang="en-GB" altLang="en-US" smtClean="0"/>
              <a:pPr/>
              <a:t>16</a:t>
            </a:fld>
            <a:endParaRPr lang="en-GB" altLang="en-US" smtClean="0"/>
          </a:p>
        </p:txBody>
      </p:sp>
    </p:spTree>
    <p:extLst>
      <p:ext uri="{BB962C8B-B14F-4D97-AF65-F5344CB8AC3E}">
        <p14:creationId xmlns:p14="http://schemas.microsoft.com/office/powerpoint/2010/main" val="1424946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p:spPr>
        <p:txBody>
          <a:bodyPr/>
          <a:lstStyle/>
          <a:p>
            <a:pPr eaLnBrk="1" hangingPunct="1"/>
            <a:endParaRPr lang="en-US" altLang="en-US" smtClean="0"/>
          </a:p>
        </p:txBody>
      </p:sp>
      <p:sp>
        <p:nvSpPr>
          <p:cNvPr id="57348" name="Slide Number Placeholder 3"/>
          <p:cNvSpPr>
            <a:spLocks noGrp="1"/>
          </p:cNvSpPr>
          <p:nvPr>
            <p:ph type="sldNum" sz="quarter" idx="5"/>
          </p:nvPr>
        </p:nvSpPr>
        <p:spPr>
          <a:noFill/>
        </p:spPr>
        <p:txBody>
          <a:bodyPr/>
          <a:lstStyle/>
          <a:p>
            <a:fld id="{04BD0AC8-E67B-41C6-A552-39AA56AAA50B}" type="slidenum">
              <a:rPr lang="en-GB" altLang="en-US" smtClean="0"/>
              <a:pPr/>
              <a:t>17</a:t>
            </a:fld>
            <a:endParaRPr lang="en-GB" altLang="en-US" smtClean="0"/>
          </a:p>
        </p:txBody>
      </p:sp>
    </p:spTree>
    <p:extLst>
      <p:ext uri="{BB962C8B-B14F-4D97-AF65-F5344CB8AC3E}">
        <p14:creationId xmlns:p14="http://schemas.microsoft.com/office/powerpoint/2010/main" val="716410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p:spPr>
        <p:txBody>
          <a:bodyPr/>
          <a:lstStyle/>
          <a:p>
            <a:pPr eaLnBrk="1" hangingPunct="1"/>
            <a:endParaRPr lang="en-US" altLang="en-US" smtClean="0"/>
          </a:p>
        </p:txBody>
      </p:sp>
      <p:sp>
        <p:nvSpPr>
          <p:cNvPr id="58372" name="Slide Number Placeholder 3"/>
          <p:cNvSpPr>
            <a:spLocks noGrp="1"/>
          </p:cNvSpPr>
          <p:nvPr>
            <p:ph type="sldNum" sz="quarter" idx="5"/>
          </p:nvPr>
        </p:nvSpPr>
        <p:spPr>
          <a:noFill/>
        </p:spPr>
        <p:txBody>
          <a:bodyPr/>
          <a:lstStyle/>
          <a:p>
            <a:fld id="{E306F538-31F3-4F25-9486-43C52E4577E0}" type="slidenum">
              <a:rPr lang="en-GB" altLang="en-US" smtClean="0"/>
              <a:pPr/>
              <a:t>18</a:t>
            </a:fld>
            <a:endParaRPr lang="en-GB" altLang="en-US" smtClean="0"/>
          </a:p>
        </p:txBody>
      </p:sp>
    </p:spTree>
    <p:extLst>
      <p:ext uri="{BB962C8B-B14F-4D97-AF65-F5344CB8AC3E}">
        <p14:creationId xmlns:p14="http://schemas.microsoft.com/office/powerpoint/2010/main" val="25163617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8355C17E-F3CD-48F8-AA06-60571F440823}" type="slidenum">
              <a:rPr lang="en-GB" altLang="en-US" smtClean="0"/>
              <a:pPr/>
              <a:t>20</a:t>
            </a:fld>
            <a:endParaRPr lang="en-GB" altLang="en-US" smtClean="0"/>
          </a:p>
        </p:txBody>
      </p:sp>
      <p:sp>
        <p:nvSpPr>
          <p:cNvPr id="54275" name="Slide Image Placeholder 1"/>
          <p:cNvSpPr>
            <a:spLocks noGrp="1" noRot="1" noChangeAspect="1" noTextEdit="1"/>
          </p:cNvSpPr>
          <p:nvPr>
            <p:ph type="sldImg"/>
          </p:nvPr>
        </p:nvSpPr>
        <p:spPr>
          <a:ln/>
        </p:spPr>
      </p:sp>
      <p:sp>
        <p:nvSpPr>
          <p:cNvPr id="54276" name="Notes Placeholder 2"/>
          <p:cNvSpPr>
            <a:spLocks noGrp="1"/>
          </p:cNvSpPr>
          <p:nvPr>
            <p:ph type="body" idx="1"/>
          </p:nvPr>
        </p:nvSpPr>
        <p:spPr>
          <a:noFill/>
          <a:ln/>
        </p:spPr>
        <p:txBody>
          <a:bodyPr/>
          <a:lstStyle/>
          <a:p>
            <a:pPr eaLnBrk="1" hangingPunct="1"/>
            <a:endParaRPr lang="en-US" altLang="en-US" smtClean="0"/>
          </a:p>
        </p:txBody>
      </p:sp>
      <p:sp>
        <p:nvSpPr>
          <p:cNvPr id="54277"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B307F8DA-002C-4363-A426-E3F04D9C4AF5}" type="slidenum">
              <a:rPr kumimoji="1" lang="en-GB" altLang="en-US" sz="1200">
                <a:latin typeface="Times New Roman" pitchFamily="18" charset="0"/>
              </a:rPr>
              <a:pPr algn="r"/>
              <a:t>20</a:t>
            </a:fld>
            <a:endParaRPr kumimoji="1" lang="en-GB" altLang="en-US" sz="1200">
              <a:latin typeface="Times New Roman" pitchFamily="18" charset="0"/>
            </a:endParaRPr>
          </a:p>
        </p:txBody>
      </p:sp>
    </p:spTree>
    <p:extLst>
      <p:ext uri="{BB962C8B-B14F-4D97-AF65-F5344CB8AC3E}">
        <p14:creationId xmlns:p14="http://schemas.microsoft.com/office/powerpoint/2010/main" val="3581403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295B9BFB-2347-4A5F-AF46-B952A06F581A}" type="slidenum">
              <a:rPr lang="en-GB" altLang="en-US" smtClean="0"/>
              <a:pPr/>
              <a:t>21</a:t>
            </a:fld>
            <a:endParaRPr lang="en-GB" altLang="en-US" smtClean="0"/>
          </a:p>
        </p:txBody>
      </p:sp>
      <p:sp>
        <p:nvSpPr>
          <p:cNvPr id="59395" name="Slide Image Placeholder 1"/>
          <p:cNvSpPr>
            <a:spLocks noGrp="1" noRot="1" noChangeAspect="1" noTextEdit="1"/>
          </p:cNvSpPr>
          <p:nvPr>
            <p:ph type="sldImg"/>
          </p:nvPr>
        </p:nvSpPr>
        <p:spPr>
          <a:ln/>
        </p:spPr>
      </p:sp>
      <p:sp>
        <p:nvSpPr>
          <p:cNvPr id="59396" name="Notes Placeholder 2"/>
          <p:cNvSpPr>
            <a:spLocks noGrp="1"/>
          </p:cNvSpPr>
          <p:nvPr>
            <p:ph type="body" idx="1"/>
          </p:nvPr>
        </p:nvSpPr>
        <p:spPr>
          <a:noFill/>
          <a:ln/>
        </p:spPr>
        <p:txBody>
          <a:bodyPr/>
          <a:lstStyle/>
          <a:p>
            <a:pPr eaLnBrk="1" hangingPunct="1"/>
            <a:endParaRPr lang="en-US" altLang="en-US" smtClean="0"/>
          </a:p>
        </p:txBody>
      </p:sp>
      <p:sp>
        <p:nvSpPr>
          <p:cNvPr id="59397"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08DF299B-DA13-4A4E-A126-DCF0F33574FF}" type="slidenum">
              <a:rPr kumimoji="1" lang="en-GB" altLang="en-US" sz="1200">
                <a:latin typeface="Times New Roman" pitchFamily="18" charset="0"/>
              </a:rPr>
              <a:pPr algn="r"/>
              <a:t>21</a:t>
            </a:fld>
            <a:endParaRPr kumimoji="1" lang="en-GB" altLang="en-US" sz="1200">
              <a:latin typeface="Times New Roman" pitchFamily="18" charset="0"/>
            </a:endParaRPr>
          </a:p>
        </p:txBody>
      </p:sp>
    </p:spTree>
    <p:extLst>
      <p:ext uri="{BB962C8B-B14F-4D97-AF65-F5344CB8AC3E}">
        <p14:creationId xmlns:p14="http://schemas.microsoft.com/office/powerpoint/2010/main" val="2495971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26B9F3D5-7FBC-40DA-B237-44E47681DFD3}" type="slidenum">
              <a:rPr lang="en-GB" altLang="en-US" smtClean="0"/>
              <a:pPr/>
              <a:t>22</a:t>
            </a:fld>
            <a:endParaRPr lang="en-GB" altLang="en-US" smtClean="0"/>
          </a:p>
        </p:txBody>
      </p:sp>
      <p:sp>
        <p:nvSpPr>
          <p:cNvPr id="62467" name="Slide Image Placeholder 1"/>
          <p:cNvSpPr>
            <a:spLocks noGrp="1" noRot="1" noChangeAspect="1" noTextEdit="1"/>
          </p:cNvSpPr>
          <p:nvPr>
            <p:ph type="sldImg"/>
          </p:nvPr>
        </p:nvSpPr>
        <p:spPr>
          <a:ln/>
        </p:spPr>
      </p:sp>
      <p:sp>
        <p:nvSpPr>
          <p:cNvPr id="62468" name="Notes Placeholder 2"/>
          <p:cNvSpPr>
            <a:spLocks noGrp="1"/>
          </p:cNvSpPr>
          <p:nvPr>
            <p:ph type="body" idx="1"/>
          </p:nvPr>
        </p:nvSpPr>
        <p:spPr>
          <a:noFill/>
          <a:ln/>
        </p:spPr>
        <p:txBody>
          <a:bodyPr/>
          <a:lstStyle/>
          <a:p>
            <a:pPr eaLnBrk="1" hangingPunct="1"/>
            <a:endParaRPr lang="en-US" altLang="en-US" smtClean="0"/>
          </a:p>
        </p:txBody>
      </p:sp>
      <p:sp>
        <p:nvSpPr>
          <p:cNvPr id="62469"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FA7A23C7-8505-4EF9-8070-F8B881B72D34}" type="slidenum">
              <a:rPr kumimoji="1" lang="en-GB" altLang="en-US" sz="1200">
                <a:latin typeface="Times New Roman" pitchFamily="18" charset="0"/>
              </a:rPr>
              <a:pPr algn="r"/>
              <a:t>22</a:t>
            </a:fld>
            <a:endParaRPr kumimoji="1" lang="en-GB" altLang="en-US" sz="1200">
              <a:latin typeface="Times New Roman" pitchFamily="18" charset="0"/>
            </a:endParaRPr>
          </a:p>
        </p:txBody>
      </p:sp>
    </p:spTree>
    <p:extLst>
      <p:ext uri="{BB962C8B-B14F-4D97-AF65-F5344CB8AC3E}">
        <p14:creationId xmlns:p14="http://schemas.microsoft.com/office/powerpoint/2010/main" val="10466645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p:spPr>
        <p:txBody>
          <a:bodyPr/>
          <a:lstStyle/>
          <a:p>
            <a:pPr eaLnBrk="1" hangingPunct="1"/>
            <a:endParaRPr lang="en-US" altLang="en-US" smtClean="0"/>
          </a:p>
        </p:txBody>
      </p:sp>
      <p:sp>
        <p:nvSpPr>
          <p:cNvPr id="63492" name="Slide Number Placeholder 3"/>
          <p:cNvSpPr>
            <a:spLocks noGrp="1"/>
          </p:cNvSpPr>
          <p:nvPr>
            <p:ph type="sldNum" sz="quarter" idx="5"/>
          </p:nvPr>
        </p:nvSpPr>
        <p:spPr>
          <a:noFill/>
        </p:spPr>
        <p:txBody>
          <a:bodyPr/>
          <a:lstStyle/>
          <a:p>
            <a:fld id="{6C81FF10-A188-4D04-BD46-7796723E7D07}" type="slidenum">
              <a:rPr lang="en-GB" altLang="en-US" smtClean="0"/>
              <a:pPr/>
              <a:t>23</a:t>
            </a:fld>
            <a:endParaRPr lang="en-GB" altLang="en-US" smtClean="0"/>
          </a:p>
        </p:txBody>
      </p:sp>
    </p:spTree>
    <p:extLst>
      <p:ext uri="{BB962C8B-B14F-4D97-AF65-F5344CB8AC3E}">
        <p14:creationId xmlns:p14="http://schemas.microsoft.com/office/powerpoint/2010/main" val="14084192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p:spPr>
        <p:txBody>
          <a:bodyPr/>
          <a:lstStyle/>
          <a:p>
            <a:pPr eaLnBrk="1" hangingPunct="1"/>
            <a:endParaRPr lang="en-US" altLang="en-US" smtClean="0"/>
          </a:p>
        </p:txBody>
      </p:sp>
      <p:sp>
        <p:nvSpPr>
          <p:cNvPr id="64516" name="Slide Number Placeholder 3"/>
          <p:cNvSpPr>
            <a:spLocks noGrp="1"/>
          </p:cNvSpPr>
          <p:nvPr>
            <p:ph type="sldNum" sz="quarter" idx="5"/>
          </p:nvPr>
        </p:nvSpPr>
        <p:spPr>
          <a:noFill/>
        </p:spPr>
        <p:txBody>
          <a:bodyPr/>
          <a:lstStyle/>
          <a:p>
            <a:fld id="{02FE00D0-ADB0-4B92-A81B-383B52452052}" type="slidenum">
              <a:rPr lang="en-GB" altLang="en-US" smtClean="0"/>
              <a:pPr/>
              <a:t>24</a:t>
            </a:fld>
            <a:endParaRPr lang="en-GB" altLang="en-US" smtClean="0"/>
          </a:p>
        </p:txBody>
      </p:sp>
    </p:spTree>
    <p:extLst>
      <p:ext uri="{BB962C8B-B14F-4D97-AF65-F5344CB8AC3E}">
        <p14:creationId xmlns:p14="http://schemas.microsoft.com/office/powerpoint/2010/main" val="2027163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p:spPr>
        <p:txBody>
          <a:bodyPr/>
          <a:lstStyle/>
          <a:p>
            <a:pPr eaLnBrk="1" hangingPunct="1"/>
            <a:endParaRPr lang="en-US" altLang="en-US" smtClean="0"/>
          </a:p>
        </p:txBody>
      </p:sp>
      <p:sp>
        <p:nvSpPr>
          <p:cNvPr id="65540" name="Slide Number Placeholder 3"/>
          <p:cNvSpPr>
            <a:spLocks noGrp="1"/>
          </p:cNvSpPr>
          <p:nvPr>
            <p:ph type="sldNum" sz="quarter" idx="5"/>
          </p:nvPr>
        </p:nvSpPr>
        <p:spPr>
          <a:noFill/>
        </p:spPr>
        <p:txBody>
          <a:bodyPr/>
          <a:lstStyle/>
          <a:p>
            <a:fld id="{71B0992B-790E-47F3-8C98-33570C94A775}" type="slidenum">
              <a:rPr lang="en-GB" altLang="en-US" smtClean="0"/>
              <a:pPr/>
              <a:t>25</a:t>
            </a:fld>
            <a:endParaRPr lang="en-GB" altLang="en-US" smtClean="0"/>
          </a:p>
        </p:txBody>
      </p:sp>
    </p:spTree>
    <p:extLst>
      <p:ext uri="{BB962C8B-B14F-4D97-AF65-F5344CB8AC3E}">
        <p14:creationId xmlns:p14="http://schemas.microsoft.com/office/powerpoint/2010/main" val="1840288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p:spPr>
        <p:txBody>
          <a:bodyPr/>
          <a:lstStyle/>
          <a:p>
            <a:pPr eaLnBrk="1" hangingPunct="1"/>
            <a:endParaRPr lang="en-US" altLang="en-US" smtClean="0"/>
          </a:p>
        </p:txBody>
      </p:sp>
      <p:sp>
        <p:nvSpPr>
          <p:cNvPr id="66564" name="Slide Number Placeholder 3"/>
          <p:cNvSpPr>
            <a:spLocks noGrp="1"/>
          </p:cNvSpPr>
          <p:nvPr>
            <p:ph type="sldNum" sz="quarter" idx="5"/>
          </p:nvPr>
        </p:nvSpPr>
        <p:spPr>
          <a:noFill/>
        </p:spPr>
        <p:txBody>
          <a:bodyPr/>
          <a:lstStyle/>
          <a:p>
            <a:fld id="{53A04AAC-6C51-4893-A824-B90F9E8FC690}" type="slidenum">
              <a:rPr lang="en-GB" altLang="en-US" smtClean="0"/>
              <a:pPr/>
              <a:t>26</a:t>
            </a:fld>
            <a:endParaRPr lang="en-GB" altLang="en-US" smtClean="0"/>
          </a:p>
        </p:txBody>
      </p:sp>
    </p:spTree>
    <p:extLst>
      <p:ext uri="{BB962C8B-B14F-4D97-AF65-F5344CB8AC3E}">
        <p14:creationId xmlns:p14="http://schemas.microsoft.com/office/powerpoint/2010/main" val="16175932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p:spPr>
        <p:txBody>
          <a:bodyPr/>
          <a:lstStyle/>
          <a:p>
            <a:pPr eaLnBrk="1" hangingPunct="1"/>
            <a:endParaRPr lang="en-US" altLang="en-US" smtClean="0"/>
          </a:p>
        </p:txBody>
      </p:sp>
      <p:sp>
        <p:nvSpPr>
          <p:cNvPr id="68612" name="Slide Number Placeholder 3"/>
          <p:cNvSpPr>
            <a:spLocks noGrp="1"/>
          </p:cNvSpPr>
          <p:nvPr>
            <p:ph type="sldNum" sz="quarter" idx="5"/>
          </p:nvPr>
        </p:nvSpPr>
        <p:spPr>
          <a:noFill/>
        </p:spPr>
        <p:txBody>
          <a:bodyPr/>
          <a:lstStyle/>
          <a:p>
            <a:fld id="{115EE51A-26AC-4E35-8EB2-B8684D9EF117}" type="slidenum">
              <a:rPr lang="en-GB" altLang="en-US" smtClean="0"/>
              <a:pPr/>
              <a:t>28</a:t>
            </a:fld>
            <a:endParaRPr lang="en-GB" altLang="en-US" smtClean="0"/>
          </a:p>
        </p:txBody>
      </p:sp>
    </p:spTree>
    <p:extLst>
      <p:ext uri="{BB962C8B-B14F-4D97-AF65-F5344CB8AC3E}">
        <p14:creationId xmlns:p14="http://schemas.microsoft.com/office/powerpoint/2010/main" val="30284235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p>
            <a:fld id="{522006A1-0F3E-4BAA-BED2-0BC974D9BC98}" type="slidenum">
              <a:rPr lang="en-GB" altLang="en-US" smtClean="0"/>
              <a:pPr/>
              <a:t>29</a:t>
            </a:fld>
            <a:endParaRPr lang="en-GB" altLang="en-US" smtClean="0"/>
          </a:p>
        </p:txBody>
      </p:sp>
      <p:sp>
        <p:nvSpPr>
          <p:cNvPr id="69635"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D76928D2-2939-400C-BE78-CC784FD0EC85}" type="slidenum">
              <a:rPr kumimoji="1" lang="en-GB" altLang="en-US" sz="1200">
                <a:latin typeface="Times New Roman" pitchFamily="18" charset="0"/>
              </a:rPr>
              <a:pPr algn="r"/>
              <a:t>29</a:t>
            </a:fld>
            <a:endParaRPr kumimoji="1" lang="en-GB" altLang="en-US" sz="1200">
              <a:latin typeface="Times New Roman" pitchFamily="18" charset="0"/>
            </a:endParaRPr>
          </a:p>
        </p:txBody>
      </p:sp>
      <p:sp>
        <p:nvSpPr>
          <p:cNvPr id="69636" name="Rectangle 2"/>
          <p:cNvSpPr>
            <a:spLocks noGrp="1" noRot="1" noChangeAspect="1" noChangeArrowheads="1" noTextEdit="1"/>
          </p:cNvSpPr>
          <p:nvPr>
            <p:ph type="sldImg"/>
          </p:nvPr>
        </p:nvSpPr>
        <p:spPr>
          <a:ln/>
        </p:spPr>
      </p:sp>
      <p:sp>
        <p:nvSpPr>
          <p:cNvPr id="69637" name="Rectangle 3"/>
          <p:cNvSpPr>
            <a:spLocks noGrp="1" noChangeArrowheads="1"/>
          </p:cNvSpPr>
          <p:nvPr>
            <p:ph type="body" idx="1"/>
          </p:nvPr>
        </p:nvSpPr>
        <p:spPr>
          <a:noFill/>
          <a:ln/>
        </p:spPr>
        <p:txBody>
          <a:bodyPr/>
          <a:lstStyle/>
          <a:p>
            <a:pPr eaLnBrk="1" hangingPunct="1"/>
            <a:endParaRPr lang="en-US" altLang="en-US" smtClean="0"/>
          </a:p>
        </p:txBody>
      </p:sp>
    </p:spTree>
    <p:extLst>
      <p:ext uri="{BB962C8B-B14F-4D97-AF65-F5344CB8AC3E}">
        <p14:creationId xmlns:p14="http://schemas.microsoft.com/office/powerpoint/2010/main" val="32809703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78FD8326-5B39-4CC4-A218-F063799FD5BA}" type="slidenum">
              <a:rPr lang="en-GB" altLang="en-US" smtClean="0"/>
              <a:pPr/>
              <a:t>30</a:t>
            </a:fld>
            <a:endParaRPr lang="en-GB" altLang="en-US" smtClean="0"/>
          </a:p>
        </p:txBody>
      </p:sp>
      <p:sp>
        <p:nvSpPr>
          <p:cNvPr id="70659"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E3AC1EBA-8135-4342-AFDA-C3580D853690}" type="slidenum">
              <a:rPr kumimoji="1" lang="en-GB" altLang="en-US" sz="1200">
                <a:latin typeface="Times New Roman" pitchFamily="18" charset="0"/>
              </a:rPr>
              <a:pPr algn="r"/>
              <a:t>30</a:t>
            </a:fld>
            <a:endParaRPr kumimoji="1" lang="en-GB" altLang="en-US" sz="1200">
              <a:latin typeface="Times New Roman" pitchFamily="18" charset="0"/>
            </a:endParaRPr>
          </a:p>
        </p:txBody>
      </p:sp>
      <p:sp>
        <p:nvSpPr>
          <p:cNvPr id="70660" name="Rectangle 2"/>
          <p:cNvSpPr>
            <a:spLocks noGrp="1" noRot="1" noChangeAspect="1" noChangeArrowheads="1" noTextEdit="1"/>
          </p:cNvSpPr>
          <p:nvPr>
            <p:ph type="sldImg"/>
          </p:nvPr>
        </p:nvSpPr>
        <p:spPr>
          <a:ln/>
        </p:spPr>
      </p:sp>
      <p:sp>
        <p:nvSpPr>
          <p:cNvPr id="70661" name="Rectangle 3"/>
          <p:cNvSpPr>
            <a:spLocks noGrp="1" noChangeArrowheads="1"/>
          </p:cNvSpPr>
          <p:nvPr>
            <p:ph type="body" idx="1"/>
          </p:nvPr>
        </p:nvSpPr>
        <p:spPr>
          <a:noFill/>
          <a:ln/>
        </p:spPr>
        <p:txBody>
          <a:bodyPr/>
          <a:lstStyle/>
          <a:p>
            <a:pPr eaLnBrk="1" hangingPunct="1"/>
            <a:endParaRPr lang="en-US" altLang="en-US" smtClean="0"/>
          </a:p>
        </p:txBody>
      </p:sp>
    </p:spTree>
    <p:extLst>
      <p:ext uri="{BB962C8B-B14F-4D97-AF65-F5344CB8AC3E}">
        <p14:creationId xmlns:p14="http://schemas.microsoft.com/office/powerpoint/2010/main" val="15390542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p>
            <a:fld id="{866A91FF-D6E9-4395-AF81-0464DA3877A5}" type="slidenum">
              <a:rPr lang="en-GB" altLang="en-US" smtClean="0"/>
              <a:pPr/>
              <a:t>31</a:t>
            </a:fld>
            <a:endParaRPr lang="en-GB" altLang="en-US" smtClean="0"/>
          </a:p>
        </p:txBody>
      </p:sp>
      <p:sp>
        <p:nvSpPr>
          <p:cNvPr id="71683"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E293C6DB-CB7E-4E70-B170-40FAABCACD83}" type="slidenum">
              <a:rPr kumimoji="1" lang="en-GB" altLang="en-US" sz="1200">
                <a:latin typeface="Times New Roman" pitchFamily="18" charset="0"/>
              </a:rPr>
              <a:pPr algn="r"/>
              <a:t>31</a:t>
            </a:fld>
            <a:endParaRPr kumimoji="1" lang="en-GB" altLang="en-US" sz="1200">
              <a:latin typeface="Times New Roman" pitchFamily="18" charset="0"/>
            </a:endParaRPr>
          </a:p>
        </p:txBody>
      </p:sp>
      <p:sp>
        <p:nvSpPr>
          <p:cNvPr id="71684" name="Rectangle 2"/>
          <p:cNvSpPr>
            <a:spLocks noGrp="1" noRot="1" noChangeAspect="1" noChangeArrowheads="1" noTextEdit="1"/>
          </p:cNvSpPr>
          <p:nvPr>
            <p:ph type="sldImg"/>
          </p:nvPr>
        </p:nvSpPr>
        <p:spPr>
          <a:ln/>
        </p:spPr>
      </p:sp>
      <p:sp>
        <p:nvSpPr>
          <p:cNvPr id="71685" name="Rectangle 3"/>
          <p:cNvSpPr>
            <a:spLocks noGrp="1" noChangeArrowheads="1"/>
          </p:cNvSpPr>
          <p:nvPr>
            <p:ph type="body" idx="1"/>
          </p:nvPr>
        </p:nvSpPr>
        <p:spPr>
          <a:noFill/>
          <a:ln/>
        </p:spPr>
        <p:txBody>
          <a:bodyPr/>
          <a:lstStyle/>
          <a:p>
            <a:pPr eaLnBrk="1" hangingPunct="1"/>
            <a:endParaRPr lang="en-US" altLang="en-US" smtClean="0"/>
          </a:p>
        </p:txBody>
      </p:sp>
    </p:spTree>
    <p:extLst>
      <p:ext uri="{BB962C8B-B14F-4D97-AF65-F5344CB8AC3E}">
        <p14:creationId xmlns:p14="http://schemas.microsoft.com/office/powerpoint/2010/main" val="3499004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p>
            <a:fld id="{6F76DF69-A4B9-4A7E-BC54-BB9CA763B79A}" type="slidenum">
              <a:rPr lang="en-GB" altLang="en-US" smtClean="0"/>
              <a:pPr/>
              <a:t>32</a:t>
            </a:fld>
            <a:endParaRPr lang="en-GB" altLang="en-US" smtClean="0"/>
          </a:p>
        </p:txBody>
      </p:sp>
      <p:sp>
        <p:nvSpPr>
          <p:cNvPr id="72707"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6EDF4072-E24B-4BA2-82ED-21D723A6A279}" type="slidenum">
              <a:rPr kumimoji="1" lang="en-GB" altLang="en-US" sz="1200">
                <a:latin typeface="Times New Roman" pitchFamily="18" charset="0"/>
              </a:rPr>
              <a:pPr algn="r"/>
              <a:t>32</a:t>
            </a:fld>
            <a:endParaRPr kumimoji="1" lang="en-GB" altLang="en-US" sz="1200">
              <a:latin typeface="Times New Roman" pitchFamily="18" charset="0"/>
            </a:endParaRPr>
          </a:p>
        </p:txBody>
      </p:sp>
      <p:sp>
        <p:nvSpPr>
          <p:cNvPr id="72708" name="Rectangle 2"/>
          <p:cNvSpPr>
            <a:spLocks noGrp="1" noRot="1" noChangeAspect="1" noChangeArrowheads="1" noTextEdit="1"/>
          </p:cNvSpPr>
          <p:nvPr>
            <p:ph type="sldImg"/>
          </p:nvPr>
        </p:nvSpPr>
        <p:spPr>
          <a:ln/>
        </p:spPr>
      </p:sp>
      <p:sp>
        <p:nvSpPr>
          <p:cNvPr id="72709" name="Rectangle 3"/>
          <p:cNvSpPr>
            <a:spLocks noGrp="1" noChangeArrowheads="1"/>
          </p:cNvSpPr>
          <p:nvPr>
            <p:ph type="body" idx="1"/>
          </p:nvPr>
        </p:nvSpPr>
        <p:spPr>
          <a:noFill/>
          <a:ln/>
        </p:spPr>
        <p:txBody>
          <a:bodyPr/>
          <a:lstStyle/>
          <a:p>
            <a:pPr eaLnBrk="1" hangingPunct="1"/>
            <a:endParaRPr lang="en-US" altLang="en-US" smtClean="0"/>
          </a:p>
        </p:txBody>
      </p:sp>
    </p:spTree>
    <p:extLst>
      <p:ext uri="{BB962C8B-B14F-4D97-AF65-F5344CB8AC3E}">
        <p14:creationId xmlns:p14="http://schemas.microsoft.com/office/powerpoint/2010/main" val="12095698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p:spPr>
        <p:txBody>
          <a:bodyPr/>
          <a:lstStyle/>
          <a:p>
            <a:fld id="{89B04884-40E4-4646-B554-151BDE7E6E85}" type="slidenum">
              <a:rPr lang="en-GB" altLang="en-US" smtClean="0"/>
              <a:pPr/>
              <a:t>33</a:t>
            </a:fld>
            <a:endParaRPr lang="en-GB" altLang="en-US" smtClean="0"/>
          </a:p>
        </p:txBody>
      </p:sp>
      <p:sp>
        <p:nvSpPr>
          <p:cNvPr id="73731" name="Slide Image Placeholder 1"/>
          <p:cNvSpPr>
            <a:spLocks noGrp="1" noRot="1" noChangeAspect="1" noTextEdit="1"/>
          </p:cNvSpPr>
          <p:nvPr>
            <p:ph type="sldImg"/>
          </p:nvPr>
        </p:nvSpPr>
        <p:spPr>
          <a:ln/>
        </p:spPr>
      </p:sp>
      <p:sp>
        <p:nvSpPr>
          <p:cNvPr id="73732" name="Notes Placeholder 2"/>
          <p:cNvSpPr>
            <a:spLocks noGrp="1"/>
          </p:cNvSpPr>
          <p:nvPr>
            <p:ph type="body" idx="1"/>
          </p:nvPr>
        </p:nvSpPr>
        <p:spPr>
          <a:noFill/>
          <a:ln/>
        </p:spPr>
        <p:txBody>
          <a:bodyPr/>
          <a:lstStyle/>
          <a:p>
            <a:pPr eaLnBrk="1" hangingPunct="1"/>
            <a:endParaRPr lang="en-US" altLang="en-US" smtClean="0"/>
          </a:p>
        </p:txBody>
      </p:sp>
      <p:sp>
        <p:nvSpPr>
          <p:cNvPr id="73733"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A77456CE-2484-4796-B6F0-553933CD486C}" type="slidenum">
              <a:rPr kumimoji="1" lang="en-GB" altLang="en-US" sz="1200">
                <a:latin typeface="Times New Roman" pitchFamily="18" charset="0"/>
              </a:rPr>
              <a:pPr algn="r"/>
              <a:t>33</a:t>
            </a:fld>
            <a:endParaRPr kumimoji="1" lang="en-GB" altLang="en-US" sz="1200">
              <a:latin typeface="Times New Roman" pitchFamily="18" charset="0"/>
            </a:endParaRPr>
          </a:p>
        </p:txBody>
      </p:sp>
    </p:spTree>
    <p:extLst>
      <p:ext uri="{BB962C8B-B14F-4D97-AF65-F5344CB8AC3E}">
        <p14:creationId xmlns:p14="http://schemas.microsoft.com/office/powerpoint/2010/main" val="27276216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Master" Target="../slideMasters/slideMaster1.xml"/><Relationship Id="rId1" Type="http://schemas.openxmlformats.org/officeDocument/2006/relationships/themeOverride" Target="../theme/themeOverride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a:defRPr/>
            </a:pPr>
            <a:endParaRPr lang="en-US"/>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7" name="Freeform 6"/>
            <p:cNvSpPr>
              <a:spLocks/>
            </p:cNvSpPr>
            <p:nvPr/>
          </p:nvSpPr>
          <p:spPr bwMode="auto">
            <a:xfrm>
              <a:off x="35926" y="5135025"/>
              <a:ext cx="9108074" cy="838869"/>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a:defRPr/>
              </a:pPr>
              <a:endParaRPr lang="en-US"/>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endParaRPr lang="en-GB" alt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ltLang="en-US"/>
          </a:p>
        </p:txBody>
      </p:sp>
      <p:sp>
        <p:nvSpPr>
          <p:cNvPr id="13" name="Slide Number Placeholder 26"/>
          <p:cNvSpPr>
            <a:spLocks noGrp="1"/>
          </p:cNvSpPr>
          <p:nvPr>
            <p:ph type="sldNum" sz="quarter" idx="12"/>
          </p:nvPr>
        </p:nvSpPr>
        <p:spPr/>
        <p:txBody>
          <a:bodyPr/>
          <a:lstStyle>
            <a:lvl1pPr>
              <a:defRPr>
                <a:solidFill>
                  <a:srgbClr val="FFFFFF"/>
                </a:solidFill>
              </a:defRPr>
            </a:lvl1pPr>
            <a:extLst/>
          </a:lstStyle>
          <a:p>
            <a:pPr>
              <a:defRPr/>
            </a:pPr>
            <a:fld id="{BC85D6A6-5F63-49A0-80A8-21BC11F93C51}" type="slidenum">
              <a:rPr lang="en-GB" altLang="en-US"/>
              <a:pPr>
                <a:defRPr/>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extLst/>
          </a:lstStyle>
          <a:p>
            <a:r>
              <a:rPr lang="en-US" smtClean="0"/>
              <a:t>Click to edit Master title style</a:t>
            </a:r>
            <a:endParaRPr lang="en-US"/>
          </a:p>
        </p:txBody>
      </p:sp>
      <p:sp>
        <p:nvSpPr>
          <p:cNvPr id="4" name="Date Placeholder 9"/>
          <p:cNvSpPr>
            <a:spLocks noGrp="1"/>
          </p:cNvSpPr>
          <p:nvPr>
            <p:ph type="dt" sz="half" idx="10"/>
          </p:nvPr>
        </p:nvSpPr>
        <p:spPr/>
        <p:txBody>
          <a:bodyPr/>
          <a:lstStyle>
            <a:lvl1pPr>
              <a:defRPr/>
            </a:lvl1pPr>
          </a:lstStyle>
          <a:p>
            <a:pPr>
              <a:defRPr/>
            </a:pPr>
            <a:endParaRPr lang="en-GB" altLang="en-US"/>
          </a:p>
        </p:txBody>
      </p:sp>
      <p:sp>
        <p:nvSpPr>
          <p:cNvPr id="5" name="Footer Placeholder 21"/>
          <p:cNvSpPr>
            <a:spLocks noGrp="1"/>
          </p:cNvSpPr>
          <p:nvPr>
            <p:ph type="ftr" sz="quarter" idx="11"/>
          </p:nvPr>
        </p:nvSpPr>
        <p:spPr/>
        <p:txBody>
          <a:bodyPr/>
          <a:lstStyle>
            <a:lvl1pPr>
              <a:defRPr/>
            </a:lvl1pPr>
          </a:lstStyle>
          <a:p>
            <a:pPr>
              <a:defRPr/>
            </a:pPr>
            <a:endParaRPr lang="en-GB" altLang="en-US"/>
          </a:p>
        </p:txBody>
      </p:sp>
      <p:sp>
        <p:nvSpPr>
          <p:cNvPr id="6" name="Slide Number Placeholder 17"/>
          <p:cNvSpPr>
            <a:spLocks noGrp="1"/>
          </p:cNvSpPr>
          <p:nvPr>
            <p:ph type="sldNum" sz="quarter" idx="12"/>
          </p:nvPr>
        </p:nvSpPr>
        <p:spPr/>
        <p:txBody>
          <a:bodyPr/>
          <a:lstStyle>
            <a:lvl1pPr>
              <a:defRPr/>
            </a:lvl1pPr>
          </a:lstStyle>
          <a:p>
            <a:pPr>
              <a:defRPr/>
            </a:pPr>
            <a:fld id="{A09FD696-0859-4852-B57E-F0FD465A3E02}" type="slidenum">
              <a:rPr lang="en-GB" altLang="en-US"/>
              <a:pPr>
                <a:defRPr/>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defRPr/>
            </a:pPr>
            <a:endParaRPr lang="en-US"/>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extLst/>
          </a:lstStyle>
          <a:p>
            <a:pPr>
              <a:defRPr/>
            </a:pPr>
            <a:endParaRPr lang="en-GB" altLang="en-US"/>
          </a:p>
        </p:txBody>
      </p:sp>
      <p:sp>
        <p:nvSpPr>
          <p:cNvPr id="7" name="Footer Placeholder 4"/>
          <p:cNvSpPr>
            <a:spLocks noGrp="1"/>
          </p:cNvSpPr>
          <p:nvPr>
            <p:ph type="ftr" sz="quarter" idx="11"/>
          </p:nvPr>
        </p:nvSpPr>
        <p:spPr/>
        <p:txBody>
          <a:bodyPr/>
          <a:lstStyle>
            <a:lvl1pPr>
              <a:defRPr/>
            </a:lvl1pPr>
            <a:extLst/>
          </a:lstStyle>
          <a:p>
            <a:pPr>
              <a:defRPr/>
            </a:pPr>
            <a:endParaRPr lang="en-GB" altLang="en-US"/>
          </a:p>
        </p:txBody>
      </p:sp>
      <p:sp>
        <p:nvSpPr>
          <p:cNvPr id="8" name="Slide Number Placeholder 5"/>
          <p:cNvSpPr>
            <a:spLocks noGrp="1"/>
          </p:cNvSpPr>
          <p:nvPr>
            <p:ph type="sldNum" sz="quarter" idx="12"/>
          </p:nvPr>
        </p:nvSpPr>
        <p:spPr/>
        <p:txBody>
          <a:bodyPr/>
          <a:lstStyle>
            <a:lvl1pPr>
              <a:defRPr/>
            </a:lvl1pPr>
            <a:extLst/>
          </a:lstStyle>
          <a:p>
            <a:pPr>
              <a:defRPr/>
            </a:pPr>
            <a:fld id="{7C997ED1-779E-4C28-90B8-1BB76E8B072D}" type="slidenum">
              <a:rPr lang="en-GB" altLang="en-US"/>
              <a:pPr>
                <a:defRPr/>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extLst/>
          </a:lstStyle>
          <a:p>
            <a:r>
              <a:rPr lang="en-US" smtClean="0"/>
              <a:t>Click to edit Master title style</a:t>
            </a:r>
            <a:endParaRPr lang="en-US"/>
          </a:p>
        </p:txBody>
      </p:sp>
      <p:sp>
        <p:nvSpPr>
          <p:cNvPr id="5" name="Date Placeholder 4"/>
          <p:cNvSpPr>
            <a:spLocks noGrp="1"/>
          </p:cNvSpPr>
          <p:nvPr>
            <p:ph type="dt" sz="half" idx="10"/>
          </p:nvPr>
        </p:nvSpPr>
        <p:spPr/>
        <p:txBody>
          <a:bodyPr/>
          <a:lstStyle>
            <a:lvl1pPr>
              <a:defRPr/>
            </a:lvl1pPr>
            <a:extLst/>
          </a:lstStyle>
          <a:p>
            <a:pPr>
              <a:defRPr/>
            </a:pPr>
            <a:endParaRPr lang="en-GB" altLang="en-US"/>
          </a:p>
        </p:txBody>
      </p:sp>
      <p:sp>
        <p:nvSpPr>
          <p:cNvPr id="6" name="Footer Placeholder 5"/>
          <p:cNvSpPr>
            <a:spLocks noGrp="1"/>
          </p:cNvSpPr>
          <p:nvPr>
            <p:ph type="ftr" sz="quarter" idx="11"/>
          </p:nvPr>
        </p:nvSpPr>
        <p:spPr/>
        <p:txBody>
          <a:bodyPr/>
          <a:lstStyle>
            <a:lvl1pPr>
              <a:defRPr/>
            </a:lvl1pPr>
            <a:extLst/>
          </a:lstStyle>
          <a:p>
            <a:pPr>
              <a:defRPr/>
            </a:pPr>
            <a:endParaRPr lang="en-GB" altLang="en-US"/>
          </a:p>
        </p:txBody>
      </p:sp>
      <p:sp>
        <p:nvSpPr>
          <p:cNvPr id="7" name="Slide Number Placeholder 6"/>
          <p:cNvSpPr>
            <a:spLocks noGrp="1"/>
          </p:cNvSpPr>
          <p:nvPr>
            <p:ph type="sldNum" sz="quarter" idx="12"/>
          </p:nvPr>
        </p:nvSpPr>
        <p:spPr/>
        <p:txBody>
          <a:bodyPr/>
          <a:lstStyle>
            <a:lvl1pPr>
              <a:defRPr/>
            </a:lvl1pPr>
            <a:extLst/>
          </a:lstStyle>
          <a:p>
            <a:pPr>
              <a:defRPr/>
            </a:pPr>
            <a:fld id="{28846D2D-F5C1-462A-81CC-DAC56A85625F}" type="slidenum">
              <a:rPr lang="en-GB" altLang="en-US"/>
              <a:pPr>
                <a:defRPr/>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extLst/>
          </a:lstStyle>
          <a:p>
            <a:pPr>
              <a:defRPr/>
            </a:pPr>
            <a:endParaRPr lang="en-GB" altLang="en-US"/>
          </a:p>
        </p:txBody>
      </p:sp>
      <p:sp>
        <p:nvSpPr>
          <p:cNvPr id="8" name="Footer Placeholder 7"/>
          <p:cNvSpPr>
            <a:spLocks noGrp="1"/>
          </p:cNvSpPr>
          <p:nvPr>
            <p:ph type="ftr" sz="quarter" idx="11"/>
          </p:nvPr>
        </p:nvSpPr>
        <p:spPr/>
        <p:txBody>
          <a:bodyPr/>
          <a:lstStyle>
            <a:lvl1pPr>
              <a:defRPr/>
            </a:lvl1pPr>
            <a:extLst/>
          </a:lstStyle>
          <a:p>
            <a:pPr>
              <a:defRPr/>
            </a:pPr>
            <a:endParaRPr lang="en-GB" altLang="en-US"/>
          </a:p>
        </p:txBody>
      </p:sp>
      <p:sp>
        <p:nvSpPr>
          <p:cNvPr id="9" name="Slide Number Placeholder 8"/>
          <p:cNvSpPr>
            <a:spLocks noGrp="1"/>
          </p:cNvSpPr>
          <p:nvPr>
            <p:ph type="sldNum" sz="quarter" idx="12"/>
          </p:nvPr>
        </p:nvSpPr>
        <p:spPr/>
        <p:txBody>
          <a:bodyPr/>
          <a:lstStyle>
            <a:lvl1pPr>
              <a:defRPr/>
            </a:lvl1pPr>
            <a:extLst/>
          </a:lstStyle>
          <a:p>
            <a:pPr>
              <a:defRPr/>
            </a:pPr>
            <a:fld id="{B2E022D8-A3CC-4829-8223-19D47F4F2CB2}" type="slidenum">
              <a:rPr lang="en-GB" altLang="en-US"/>
              <a:pPr>
                <a:defRPr/>
              </a:pPr>
              <a:t>‹#›</a:t>
            </a:fld>
            <a:endParaRPr lang="en-GB"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extLst/>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extLst/>
          </a:lstStyle>
          <a:p>
            <a:pPr>
              <a:defRPr/>
            </a:pPr>
            <a:endParaRPr lang="en-GB" altLang="en-US"/>
          </a:p>
        </p:txBody>
      </p:sp>
      <p:sp>
        <p:nvSpPr>
          <p:cNvPr id="4" name="Footer Placeholder 3"/>
          <p:cNvSpPr>
            <a:spLocks noGrp="1"/>
          </p:cNvSpPr>
          <p:nvPr>
            <p:ph type="ftr" sz="quarter" idx="11"/>
          </p:nvPr>
        </p:nvSpPr>
        <p:spPr/>
        <p:txBody>
          <a:bodyPr/>
          <a:lstStyle>
            <a:lvl1pPr>
              <a:defRPr/>
            </a:lvl1pPr>
            <a:extLst/>
          </a:lstStyle>
          <a:p>
            <a:pPr>
              <a:defRPr/>
            </a:pPr>
            <a:endParaRPr lang="en-GB" altLang="en-US"/>
          </a:p>
        </p:txBody>
      </p:sp>
      <p:sp>
        <p:nvSpPr>
          <p:cNvPr id="5" name="Slide Number Placeholder 4"/>
          <p:cNvSpPr>
            <a:spLocks noGrp="1"/>
          </p:cNvSpPr>
          <p:nvPr>
            <p:ph type="sldNum" sz="quarter" idx="12"/>
          </p:nvPr>
        </p:nvSpPr>
        <p:spPr/>
        <p:txBody>
          <a:bodyPr/>
          <a:lstStyle>
            <a:lvl1pPr>
              <a:defRPr/>
            </a:lvl1pPr>
            <a:extLst/>
          </a:lstStyle>
          <a:p>
            <a:pPr>
              <a:defRPr/>
            </a:pPr>
            <a:fld id="{01951B9B-F7F3-4EAB-B79D-C2484E0FB3FC}" type="slidenum">
              <a:rPr lang="en-GB" altLang="en-US"/>
              <a:pPr>
                <a:defRPr/>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GB" altLang="en-US"/>
          </a:p>
        </p:txBody>
      </p:sp>
      <p:sp>
        <p:nvSpPr>
          <p:cNvPr id="3" name="Footer Placeholder 21"/>
          <p:cNvSpPr>
            <a:spLocks noGrp="1"/>
          </p:cNvSpPr>
          <p:nvPr>
            <p:ph type="ftr" sz="quarter" idx="11"/>
          </p:nvPr>
        </p:nvSpPr>
        <p:spPr/>
        <p:txBody>
          <a:bodyPr/>
          <a:lstStyle>
            <a:lvl1pPr>
              <a:defRPr/>
            </a:lvl1pPr>
          </a:lstStyle>
          <a:p>
            <a:pPr>
              <a:defRPr/>
            </a:pPr>
            <a:endParaRPr lang="en-GB" altLang="en-US"/>
          </a:p>
        </p:txBody>
      </p:sp>
      <p:sp>
        <p:nvSpPr>
          <p:cNvPr id="4" name="Slide Number Placeholder 17"/>
          <p:cNvSpPr>
            <a:spLocks noGrp="1"/>
          </p:cNvSpPr>
          <p:nvPr>
            <p:ph type="sldNum" sz="quarter" idx="12"/>
          </p:nvPr>
        </p:nvSpPr>
        <p:spPr/>
        <p:txBody>
          <a:bodyPr/>
          <a:lstStyle>
            <a:lvl1pPr>
              <a:defRPr/>
            </a:lvl1pPr>
          </a:lstStyle>
          <a:p>
            <a:pPr>
              <a:defRPr/>
            </a:pPr>
            <a:fld id="{F4E6DED2-6F57-444A-B5B7-251748012BFB}" type="slidenum">
              <a:rPr lang="en-GB" altLang="en-US"/>
              <a:pPr>
                <a:defRPr/>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endParaRPr lang="en-GB" altLang="en-US"/>
          </a:p>
        </p:txBody>
      </p:sp>
      <p:sp>
        <p:nvSpPr>
          <p:cNvPr id="6" name="Footer Placeholder 5"/>
          <p:cNvSpPr>
            <a:spLocks noGrp="1"/>
          </p:cNvSpPr>
          <p:nvPr>
            <p:ph type="ftr" sz="quarter" idx="11"/>
          </p:nvPr>
        </p:nvSpPr>
        <p:spPr/>
        <p:txBody>
          <a:bodyPr/>
          <a:lstStyle>
            <a:lvl1pPr>
              <a:defRPr/>
            </a:lvl1pPr>
            <a:extLst/>
          </a:lstStyle>
          <a:p>
            <a:pPr>
              <a:defRPr/>
            </a:pPr>
            <a:endParaRPr lang="en-GB" altLang="en-US"/>
          </a:p>
        </p:txBody>
      </p:sp>
      <p:sp>
        <p:nvSpPr>
          <p:cNvPr id="7" name="Slide Number Placeholder 6"/>
          <p:cNvSpPr>
            <a:spLocks noGrp="1"/>
          </p:cNvSpPr>
          <p:nvPr>
            <p:ph type="sldNum" sz="quarter" idx="12"/>
          </p:nvPr>
        </p:nvSpPr>
        <p:spPr/>
        <p:txBody>
          <a:bodyPr/>
          <a:lstStyle>
            <a:lvl1pPr>
              <a:defRPr/>
            </a:lvl1pPr>
            <a:extLst/>
          </a:lstStyle>
          <a:p>
            <a:pPr>
              <a:defRPr/>
            </a:pPr>
            <a:fld id="{A9E4ED30-2CA3-4966-A64D-2EBAB7C5ECB3}" type="slidenum">
              <a:rPr lang="en-GB" altLang="en-US"/>
              <a:pPr>
                <a:defRPr/>
              </a:pPr>
              <a:t>‹#›</a:t>
            </a:fld>
            <a:endParaRPr lang="en-GB"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6" name="Freeform 5"/>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7" name="Right Triangle 6"/>
          <p:cNvSpPr>
            <a:spLocks/>
          </p:cNvSpPr>
          <p:nvPr/>
        </p:nvSpPr>
        <p:spPr bwMode="auto">
          <a:xfrm>
            <a:off x="-6042" y="5791253"/>
            <a:ext cx="3402314" cy="1080868"/>
          </a:xfrm>
          <a:prstGeom prst="rtTriangle">
            <a:avLst/>
          </a:prstGeom>
          <a:blipFill>
            <a:blip r:embed="rId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a:defRPr/>
            </a:pPr>
            <a:endParaRPr lang="en-US"/>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defRPr/>
            </a:pPr>
            <a:endParaRPr lang="en-US"/>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smtClean="0"/>
              <a:t>Click to edit Master title style</a:t>
            </a:r>
            <a:endParaRPr lang="en-US"/>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endParaRPr lang="en-GB" altLang="en-US"/>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GB" altLang="en-US"/>
          </a:p>
        </p:txBody>
      </p:sp>
      <p:sp>
        <p:nvSpPr>
          <p:cNvPr id="13" name="Slide Number Placeholder 6"/>
          <p:cNvSpPr>
            <a:spLocks noGrp="1"/>
          </p:cNvSpPr>
          <p:nvPr>
            <p:ph type="sldNum" sz="quarter" idx="12"/>
          </p:nvPr>
        </p:nvSpPr>
        <p:spPr/>
        <p:txBody>
          <a:bodyPr/>
          <a:lstStyle>
            <a:lvl1pPr>
              <a:defRPr>
                <a:solidFill>
                  <a:schemeClr val="tx1"/>
                </a:solidFill>
              </a:defRPr>
            </a:lvl1pPr>
            <a:extLst/>
          </a:lstStyle>
          <a:p>
            <a:pPr>
              <a:defRPr/>
            </a:pPr>
            <a:fld id="{3BF739F9-C4D5-4019-B8EE-91135F9DAC86}" type="slidenum">
              <a:rPr lang="en-GB" altLang="en-US"/>
              <a:pPr>
                <a:defRPr/>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ltLang="en-US"/>
          </a:p>
        </p:txBody>
      </p:sp>
      <p:sp>
        <p:nvSpPr>
          <p:cNvPr id="5" name="Footer Placeholder 21"/>
          <p:cNvSpPr>
            <a:spLocks noGrp="1"/>
          </p:cNvSpPr>
          <p:nvPr>
            <p:ph type="ftr" sz="quarter" idx="11"/>
          </p:nvPr>
        </p:nvSpPr>
        <p:spPr/>
        <p:txBody>
          <a:bodyPr/>
          <a:lstStyle>
            <a:lvl1pPr>
              <a:defRPr/>
            </a:lvl1pPr>
          </a:lstStyle>
          <a:p>
            <a:pPr>
              <a:defRPr/>
            </a:pPr>
            <a:endParaRPr lang="en-GB" altLang="en-US"/>
          </a:p>
        </p:txBody>
      </p:sp>
      <p:sp>
        <p:nvSpPr>
          <p:cNvPr id="6" name="Slide Number Placeholder 17"/>
          <p:cNvSpPr>
            <a:spLocks noGrp="1"/>
          </p:cNvSpPr>
          <p:nvPr>
            <p:ph type="sldNum" sz="quarter" idx="12"/>
          </p:nvPr>
        </p:nvSpPr>
        <p:spPr/>
        <p:txBody>
          <a:bodyPr/>
          <a:lstStyle>
            <a:lvl1pPr>
              <a:defRPr/>
            </a:lvl1pPr>
          </a:lstStyle>
          <a:p>
            <a:pPr>
              <a:defRPr/>
            </a:pPr>
            <a:fld id="{D21B9BFF-44E4-4F9B-B495-ED4FE76FCF84}" type="slidenum">
              <a:rPr lang="en-GB" altLang="en-US"/>
              <a:pPr>
                <a:defRPr/>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ltLang="en-US"/>
          </a:p>
        </p:txBody>
      </p:sp>
      <p:sp>
        <p:nvSpPr>
          <p:cNvPr id="5" name="Footer Placeholder 21"/>
          <p:cNvSpPr>
            <a:spLocks noGrp="1"/>
          </p:cNvSpPr>
          <p:nvPr>
            <p:ph type="ftr" sz="quarter" idx="11"/>
          </p:nvPr>
        </p:nvSpPr>
        <p:spPr/>
        <p:txBody>
          <a:bodyPr/>
          <a:lstStyle>
            <a:lvl1pPr>
              <a:defRPr/>
            </a:lvl1pPr>
          </a:lstStyle>
          <a:p>
            <a:pPr>
              <a:defRPr/>
            </a:pPr>
            <a:endParaRPr lang="en-GB" altLang="en-US"/>
          </a:p>
        </p:txBody>
      </p:sp>
      <p:sp>
        <p:nvSpPr>
          <p:cNvPr id="6" name="Slide Number Placeholder 17"/>
          <p:cNvSpPr>
            <a:spLocks noGrp="1"/>
          </p:cNvSpPr>
          <p:nvPr>
            <p:ph type="sldNum" sz="quarter" idx="12"/>
          </p:nvPr>
        </p:nvSpPr>
        <p:spPr/>
        <p:txBody>
          <a:bodyPr/>
          <a:lstStyle>
            <a:lvl1pPr>
              <a:defRPr/>
            </a:lvl1pPr>
          </a:lstStyle>
          <a:p>
            <a:pPr>
              <a:defRPr/>
            </a:pPr>
            <a:fld id="{F99EB454-ACF3-424C-AC5F-D7E0BD49517E}" type="slidenum">
              <a:rPr lang="en-GB" altLang="en-US"/>
              <a:pPr>
                <a:defRPr/>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a:defRPr/>
            </a:pPr>
            <a:endParaRPr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lang="en-US" smtClean="0"/>
              <a:t>Click to edit Master title style</a:t>
            </a:r>
            <a:endParaRPr lang="en-US"/>
          </a:p>
        </p:txBody>
      </p:sp>
      <p:sp>
        <p:nvSpPr>
          <p:cNvPr id="30"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defRPr>
            </a:lvl1pPr>
            <a:extLst/>
          </a:lstStyle>
          <a:p>
            <a:pPr>
              <a:defRPr/>
            </a:pPr>
            <a:endParaRPr lang="en-GB" altLang="en-US"/>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GB" altLang="en-US"/>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anchor="b"/>
          <a:lstStyle>
            <a:lvl1pPr algn="r" eaLnBrk="1" latinLnBrk="0" hangingPunct="1">
              <a:defRPr kumimoji="0" sz="1000" b="0">
                <a:solidFill>
                  <a:schemeClr val="tx1"/>
                </a:solidFill>
              </a:defRPr>
            </a:lvl1pPr>
            <a:extLst/>
          </a:lstStyle>
          <a:p>
            <a:pPr>
              <a:defRPr/>
            </a:pPr>
            <a:fld id="{CE33679C-4427-4C24-831F-36D898BAAFD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91" r:id="rId1"/>
    <p:sldLayoutId id="2147483887" r:id="rId2"/>
    <p:sldLayoutId id="2147483892" r:id="rId3"/>
    <p:sldLayoutId id="2147483893" r:id="rId4"/>
    <p:sldLayoutId id="2147483894" r:id="rId5"/>
    <p:sldLayoutId id="2147483895" r:id="rId6"/>
    <p:sldLayoutId id="2147483888" r:id="rId7"/>
    <p:sldLayoutId id="2147483896" r:id="rId8"/>
    <p:sldLayoutId id="2147483897" r:id="rId9"/>
    <p:sldLayoutId id="2147483889" r:id="rId10"/>
    <p:sldLayoutId id="2147483890"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0">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build="p"/>
    </p:bldLst>
  </p:timing>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type="subTitle" idx="1"/>
          </p:nvPr>
        </p:nvSpPr>
        <p:spPr>
          <a:xfrm>
            <a:off x="685800" y="3611563"/>
            <a:ext cx="7772400" cy="1200150"/>
          </a:xfrm>
        </p:spPr>
        <p:txBody>
          <a:bodyPr/>
          <a:lstStyle/>
          <a:p>
            <a:pPr marR="0" eaLnBrk="1" hangingPunct="1"/>
            <a:endParaRPr lang="en-US" altLang="en-US" sz="2000" dirty="0" smtClean="0"/>
          </a:p>
        </p:txBody>
      </p:sp>
      <p:sp>
        <p:nvSpPr>
          <p:cNvPr id="2" name="Title 1"/>
          <p:cNvSpPr>
            <a:spLocks noGrp="1"/>
          </p:cNvSpPr>
          <p:nvPr>
            <p:ph type="ctrTitle"/>
          </p:nvPr>
        </p:nvSpPr>
        <p:spPr/>
        <p:txBody>
          <a:bodyPr>
            <a:normAutofit/>
          </a:bodyPr>
          <a:lstStyle/>
          <a:p>
            <a:r>
              <a:rPr lang="en-GB" sz="3200" dirty="0"/>
              <a:t>Models of Health and Approaches to Health Promotion</a:t>
            </a:r>
            <a:r>
              <a:rPr lang="en-US" altLang="en-US" sz="3200" dirty="0"/>
              <a:t/>
            </a:r>
            <a:br>
              <a:rPr lang="en-US" altLang="en-US" sz="3200" dirty="0"/>
            </a:br>
            <a:endParaRPr lang="en-GB"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sz="3200" dirty="0" smtClean="0"/>
              <a:t>Assessing Health and its Determinants</a:t>
            </a:r>
            <a:endParaRPr lang="en-GB" sz="3200" dirty="0"/>
          </a:p>
        </p:txBody>
      </p:sp>
      <p:sp>
        <p:nvSpPr>
          <p:cNvPr id="18435" name="Content Placeholder 2"/>
          <p:cNvSpPr>
            <a:spLocks noGrp="1"/>
          </p:cNvSpPr>
          <p:nvPr>
            <p:ph idx="1"/>
          </p:nvPr>
        </p:nvSpPr>
        <p:spPr>
          <a:xfrm>
            <a:off x="381000" y="1371600"/>
            <a:ext cx="8229600" cy="4525963"/>
          </a:xfrm>
        </p:spPr>
        <p:txBody>
          <a:bodyPr/>
          <a:lstStyle/>
          <a:p>
            <a:pPr eaLnBrk="1" hangingPunct="1"/>
            <a:r>
              <a:rPr lang="en-GB" smtClean="0"/>
              <a:t>Despite the difficulties associated with  measurement from a health promotion perspective, the subjective element of health as experienced through people’s lives is of central importance. </a:t>
            </a:r>
          </a:p>
          <a:p>
            <a:pPr eaLnBrk="1" hangingPunct="1"/>
            <a:endParaRPr lang="en-GB" smtClean="0"/>
          </a:p>
          <a:p>
            <a:pPr eaLnBrk="1" hangingPunct="1"/>
            <a:r>
              <a:rPr lang="en-GB" smtClean="0"/>
              <a:t>It is important to recognise that ‘lay’ interpretations of health are complex and multidimensional.</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endParaRPr lang="en-GB" dirty="0"/>
          </a:p>
          <a:p>
            <a:endParaRPr lang="en-GB" dirty="0" smtClean="0"/>
          </a:p>
          <a:p>
            <a:r>
              <a:rPr lang="en-GB" dirty="0" smtClean="0"/>
              <a:t>What does being healthy mean to you?</a:t>
            </a:r>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422291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Lay Model of Health</a:t>
            </a:r>
            <a:endParaRPr lang="en-GB" dirty="0"/>
          </a:p>
        </p:txBody>
      </p:sp>
      <p:sp>
        <p:nvSpPr>
          <p:cNvPr id="3" name="Content Placeholder 2"/>
          <p:cNvSpPr>
            <a:spLocks noGrp="1"/>
          </p:cNvSpPr>
          <p:nvPr>
            <p:ph idx="1"/>
          </p:nvPr>
        </p:nvSpPr>
        <p:spPr/>
        <p:txBody>
          <a:bodyPr>
            <a:normAutofit fontScale="85000" lnSpcReduction="10000"/>
          </a:bodyPr>
          <a:lstStyle/>
          <a:p>
            <a:pPr marL="365760" indent="-256032" eaLnBrk="1" fontAlgn="auto" hangingPunct="1">
              <a:spcAft>
                <a:spcPts val="0"/>
              </a:spcAft>
              <a:buFont typeface="Wingdings 3"/>
              <a:buChar char=""/>
              <a:defRPr/>
            </a:pPr>
            <a:r>
              <a:rPr lang="en-GB" dirty="0" smtClean="0"/>
              <a:t>‘lay’ refers to non—professional.</a:t>
            </a:r>
          </a:p>
          <a:p>
            <a:pPr marL="365760" indent="-256032" eaLnBrk="1" fontAlgn="auto" hangingPunct="1">
              <a:spcAft>
                <a:spcPts val="0"/>
              </a:spcAft>
              <a:buFont typeface="Wingdings 3"/>
              <a:buChar char=""/>
              <a:defRPr/>
            </a:pPr>
            <a:r>
              <a:rPr lang="en-GB" dirty="0" smtClean="0"/>
              <a:t>Lay models are held by the public rather than being from professional or scientific perspectives.</a:t>
            </a:r>
          </a:p>
          <a:p>
            <a:pPr marL="365760" indent="-256032" eaLnBrk="1" fontAlgn="auto" hangingPunct="1">
              <a:spcAft>
                <a:spcPts val="0"/>
              </a:spcAft>
              <a:buFont typeface="Wingdings 3"/>
              <a:buChar char=""/>
              <a:defRPr/>
            </a:pPr>
            <a:r>
              <a:rPr lang="en-GB" dirty="0" smtClean="0"/>
              <a:t>To the public, healthy means not being ill, an absence of disease but also includes resilience – the ability to cope with life and functional capacity.</a:t>
            </a:r>
          </a:p>
          <a:p>
            <a:pPr marL="365760" indent="-256032" eaLnBrk="1" fontAlgn="auto" hangingPunct="1">
              <a:spcAft>
                <a:spcPts val="0"/>
              </a:spcAft>
              <a:buFont typeface="Wingdings 3"/>
              <a:buChar char=""/>
              <a:defRPr/>
            </a:pPr>
            <a:r>
              <a:rPr lang="en-GB" dirty="0" smtClean="0"/>
              <a:t>A negative perspective – not knowing what you had until you lost it.</a:t>
            </a:r>
          </a:p>
          <a:p>
            <a:pPr marL="365760" indent="-256032" eaLnBrk="1" fontAlgn="auto" hangingPunct="1">
              <a:spcAft>
                <a:spcPts val="0"/>
              </a:spcAft>
              <a:buFont typeface="Wingdings 3"/>
              <a:buChar char=""/>
              <a:defRPr/>
            </a:pPr>
            <a:r>
              <a:rPr lang="en-GB" dirty="0" smtClean="0"/>
              <a:t>Positive perspectives – building your strength, being on good form, resistance to infections.</a:t>
            </a:r>
          </a:p>
          <a:p>
            <a:pPr marL="365760" indent="-256032" eaLnBrk="1" fontAlgn="auto" hangingPunct="1">
              <a:spcAft>
                <a:spcPts val="0"/>
              </a:spcAft>
              <a:buFont typeface="Wingdings 3"/>
              <a:buChar char=""/>
              <a:defRPr/>
            </a:pPr>
            <a:r>
              <a:rPr lang="en-GB" dirty="0" smtClean="0"/>
              <a:t>Emphasis on aspects of physical health such as the need for strength and robustness to be healthy.</a:t>
            </a:r>
          </a:p>
          <a:p>
            <a:pPr marL="365760" indent="-256032" algn="r" eaLnBrk="1" fontAlgn="auto" hangingPunct="1">
              <a:spcAft>
                <a:spcPts val="0"/>
              </a:spcAft>
              <a:buFont typeface="Wingdings 3"/>
              <a:buNone/>
              <a:defRPr/>
            </a:pPr>
            <a:r>
              <a:rPr lang="en-GB" dirty="0" smtClean="0"/>
              <a:t>(Sussex et al, 2008; Green &amp; Tones 2010)</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GB" dirty="0" smtClean="0"/>
              <a:t>Notion of being healthy is interpreted within the context of people’s lives and is shaped by our experiences, knowledge, values, culture and expectations, as well as what others expect us to do. </a:t>
            </a:r>
          </a:p>
          <a:p>
            <a:pPr marL="365760" indent="-256032" eaLnBrk="1" fontAlgn="auto" hangingPunct="1">
              <a:spcAft>
                <a:spcPts val="0"/>
              </a:spcAft>
              <a:buFont typeface="Wingdings 3"/>
              <a:buChar char=""/>
              <a:defRPr/>
            </a:pPr>
            <a:r>
              <a:rPr lang="en-GB" dirty="0" smtClean="0"/>
              <a:t>Our health experiences  are hidden from routine data collection, therefore do not feature in most official accounts of health.</a:t>
            </a:r>
          </a:p>
          <a:p>
            <a:pPr marL="365760" indent="-256032" eaLnBrk="1" fontAlgn="auto" hangingPunct="1">
              <a:spcAft>
                <a:spcPts val="0"/>
              </a:spcAft>
              <a:buFont typeface="Wingdings 3"/>
              <a:buChar char=""/>
              <a:defRPr/>
            </a:pPr>
            <a:endParaRPr lang="en-GB" dirty="0" smtClean="0"/>
          </a:p>
          <a:p>
            <a:pPr marL="365760" indent="-256032" algn="r" eaLnBrk="1" fontAlgn="auto" hangingPunct="1">
              <a:spcAft>
                <a:spcPts val="0"/>
              </a:spcAft>
              <a:buFont typeface="Wingdings 3"/>
              <a:buNone/>
              <a:defRPr/>
            </a:pPr>
            <a:r>
              <a:rPr lang="en-GB" dirty="0" smtClean="0"/>
              <a:t>(Sussex et al, 2008; Green and Tones 2010)</a:t>
            </a:r>
          </a:p>
          <a:p>
            <a:pPr marL="365760" indent="-256032" eaLnBrk="1" fontAlgn="auto" hangingPunct="1">
              <a:spcAft>
                <a:spcPts val="0"/>
              </a:spcAft>
              <a:buFont typeface="Wingdings 3"/>
              <a:buChar char=""/>
              <a:defRPr/>
            </a:pPr>
            <a:endParaRPr lang="en-GB" dirty="0"/>
          </a:p>
        </p:txBody>
      </p:sp>
      <p:sp>
        <p:nvSpPr>
          <p:cNvPr id="3" name="Title 2"/>
          <p:cNvSpPr>
            <a:spLocks noGrp="1"/>
          </p:cNvSpPr>
          <p:nvPr>
            <p:ph type="title"/>
          </p:nvPr>
        </p:nvSpPr>
        <p:spPr/>
        <p:txBody>
          <a:bodyPr/>
          <a:lstStyle/>
          <a:p>
            <a:pPr eaLnBrk="1" fontAlgn="auto" hangingPunct="1">
              <a:spcAft>
                <a:spcPts val="0"/>
              </a:spcAft>
              <a:defRPr/>
            </a:pPr>
            <a:r>
              <a:rPr lang="en-GB" dirty="0" smtClean="0"/>
              <a:t> Lay Model of Health</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most widely known, powerful and influential perspective of health, but one that defines health quite narrowly.</a:t>
            </a:r>
          </a:p>
          <a:p>
            <a:r>
              <a:rPr lang="en-GB" dirty="0" smtClean="0"/>
              <a:t>First developed in the early 19</a:t>
            </a:r>
            <a:r>
              <a:rPr lang="en-GB" baseline="30000" dirty="0" smtClean="0"/>
              <a:t>th</a:t>
            </a:r>
            <a:r>
              <a:rPr lang="en-GB" dirty="0" smtClean="0"/>
              <a:t> Century, has come to dominate all others in the Western world.</a:t>
            </a:r>
          </a:p>
          <a:p>
            <a:r>
              <a:rPr lang="en-GB" dirty="0" smtClean="0"/>
              <a:t>Develops understanding of how the various parts of the body work together to ensure good health.</a:t>
            </a:r>
          </a:p>
          <a:p>
            <a:pPr algn="r">
              <a:buNone/>
            </a:pPr>
            <a:r>
              <a:rPr lang="en-GB" sz="2000" dirty="0" smtClean="0"/>
              <a:t>(Jones, 2000:29; Sussex et al 2008:357)</a:t>
            </a:r>
            <a:endParaRPr lang="en-GB" sz="2000" dirty="0"/>
          </a:p>
        </p:txBody>
      </p:sp>
      <p:sp>
        <p:nvSpPr>
          <p:cNvPr id="3" name="Title 2"/>
          <p:cNvSpPr>
            <a:spLocks noGrp="1"/>
          </p:cNvSpPr>
          <p:nvPr>
            <p:ph type="title"/>
          </p:nvPr>
        </p:nvSpPr>
        <p:spPr/>
        <p:txBody>
          <a:bodyPr/>
          <a:lstStyle/>
          <a:p>
            <a:r>
              <a:rPr lang="en-GB" dirty="0" smtClean="0"/>
              <a:t>Medical Model of Health</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Health is predominantly viewed as the absence of disease.</a:t>
            </a:r>
          </a:p>
          <a:p>
            <a:r>
              <a:rPr lang="en-GB" dirty="0" smtClean="0"/>
              <a:t>Health services are geared towards the treating of the sick.</a:t>
            </a:r>
          </a:p>
          <a:p>
            <a:r>
              <a:rPr lang="en-GB" dirty="0" smtClean="0"/>
              <a:t>A high value is placed on specialist medical services.</a:t>
            </a:r>
          </a:p>
          <a:p>
            <a:r>
              <a:rPr lang="en-GB" dirty="0" smtClean="0"/>
              <a:t>Doctors and other qualified experts </a:t>
            </a:r>
            <a:r>
              <a:rPr lang="en-GB" dirty="0" err="1" smtClean="0"/>
              <a:t>disgnose</a:t>
            </a:r>
            <a:r>
              <a:rPr lang="en-GB" dirty="0" smtClean="0"/>
              <a:t> and </a:t>
            </a:r>
            <a:r>
              <a:rPr lang="en-GB" dirty="0" err="1" smtClean="0"/>
              <a:t>sacntion</a:t>
            </a:r>
            <a:r>
              <a:rPr lang="en-GB" dirty="0" smtClean="0"/>
              <a:t> treatment.</a:t>
            </a:r>
          </a:p>
          <a:p>
            <a:r>
              <a:rPr lang="en-GB" dirty="0" smtClean="0"/>
              <a:t>Main purpose of health services is curative – to get people back to work.</a:t>
            </a:r>
            <a:endParaRPr lang="en-GB" dirty="0"/>
          </a:p>
        </p:txBody>
      </p:sp>
      <p:sp>
        <p:nvSpPr>
          <p:cNvPr id="3" name="Title 2"/>
          <p:cNvSpPr>
            <a:spLocks noGrp="1"/>
          </p:cNvSpPr>
          <p:nvPr>
            <p:ph type="title"/>
          </p:nvPr>
        </p:nvSpPr>
        <p:spPr>
          <a:xfrm>
            <a:off x="457200" y="304800"/>
            <a:ext cx="8229600" cy="1143000"/>
          </a:xfrm>
        </p:spPr>
        <p:txBody>
          <a:bodyPr>
            <a:normAutofit/>
          </a:bodyPr>
          <a:lstStyle/>
          <a:p>
            <a:r>
              <a:rPr lang="en-GB" sz="3200" dirty="0" smtClean="0"/>
              <a:t>Medical Model of Health – Jones 1994</a:t>
            </a:r>
            <a:endParaRPr lang="en-GB" sz="3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Disease and illness are explained by biological science.</a:t>
            </a:r>
          </a:p>
          <a:p>
            <a:r>
              <a:rPr lang="en-GB" dirty="0" smtClean="0"/>
              <a:t>Based on the understanding of how diseases arise, emphasising risk factors.</a:t>
            </a:r>
          </a:p>
          <a:p>
            <a:r>
              <a:rPr lang="en-GB" dirty="0" smtClean="0"/>
              <a:t>High value is placed on scientific research methodology.</a:t>
            </a:r>
          </a:p>
          <a:p>
            <a:r>
              <a:rPr lang="en-GB" dirty="0" smtClean="0"/>
              <a:t>Quantitative scientific evidence is generally given higher value than lay or qualitative evidence.</a:t>
            </a:r>
          </a:p>
          <a:p>
            <a:pPr algn="r">
              <a:buNone/>
            </a:pPr>
            <a:r>
              <a:rPr lang="en-GB" sz="2000" dirty="0" smtClean="0"/>
              <a:t>(Jones, 2000:30; Sussex et al 2008:357-358)</a:t>
            </a:r>
            <a:endParaRPr lang="en-GB" sz="2000" dirty="0"/>
          </a:p>
        </p:txBody>
      </p:sp>
      <p:sp>
        <p:nvSpPr>
          <p:cNvPr id="3" name="Title 2"/>
          <p:cNvSpPr>
            <a:spLocks noGrp="1"/>
          </p:cNvSpPr>
          <p:nvPr>
            <p:ph type="title"/>
          </p:nvPr>
        </p:nvSpPr>
        <p:spPr/>
        <p:txBody>
          <a:bodyPr>
            <a:normAutofit/>
          </a:bodyPr>
          <a:lstStyle/>
          <a:p>
            <a:r>
              <a:rPr lang="en-GB" sz="3200" dirty="0" smtClean="0"/>
              <a:t>Medical Model of Health – Jones 1994</a:t>
            </a:r>
            <a:endParaRPr lang="en-GB" sz="3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p:cNvSpPr>
            <a:spLocks noGrp="1"/>
          </p:cNvSpPr>
          <p:nvPr>
            <p:ph idx="1"/>
          </p:nvPr>
        </p:nvSpPr>
        <p:spPr/>
        <p:txBody>
          <a:bodyPr/>
          <a:lstStyle/>
          <a:p>
            <a:pPr eaLnBrk="1" hangingPunct="1"/>
            <a:r>
              <a:rPr lang="en-GB" altLang="en-US" dirty="0" smtClean="0"/>
              <a:t>Refers to medicine's ideas and assumptions about the nature of illness. </a:t>
            </a:r>
          </a:p>
          <a:p>
            <a:pPr eaLnBrk="1" hangingPunct="1"/>
            <a:r>
              <a:rPr lang="en-GB" altLang="en-US" dirty="0" smtClean="0"/>
              <a:t>Focuses on physical causes and physical treatments.</a:t>
            </a:r>
          </a:p>
          <a:p>
            <a:pPr eaLnBrk="1" hangingPunct="1"/>
            <a:endParaRPr lang="en-GB" altLang="en-US" dirty="0" smtClean="0"/>
          </a:p>
          <a:p>
            <a:pPr eaLnBrk="1" hangingPunct="1"/>
            <a:endParaRPr lang="en-GB" altLang="en-US" dirty="0" smtClean="0"/>
          </a:p>
          <a:p>
            <a:pPr eaLnBrk="1" hangingPunct="1"/>
            <a:r>
              <a:rPr lang="en-GB" altLang="en-US" dirty="0" smtClean="0"/>
              <a:t>Emphasizes clinical diagnosis and medical interventions. Health in this model is defined as absence of illness or disease.</a:t>
            </a:r>
          </a:p>
          <a:p>
            <a:pPr eaLnBrk="1" hangingPunct="1"/>
            <a:r>
              <a:rPr lang="en-GB" altLang="en-US" dirty="0" smtClean="0"/>
              <a:t>Medical personnel = experts </a:t>
            </a:r>
          </a:p>
        </p:txBody>
      </p:sp>
      <p:sp>
        <p:nvSpPr>
          <p:cNvPr id="2" name="Title 1"/>
          <p:cNvSpPr>
            <a:spLocks noGrp="1"/>
          </p:cNvSpPr>
          <p:nvPr>
            <p:ph type="title"/>
          </p:nvPr>
        </p:nvSpPr>
        <p:spPr/>
        <p:txBody>
          <a:bodyPr/>
          <a:lstStyle/>
          <a:p>
            <a:pPr eaLnBrk="1" fontAlgn="auto" hangingPunct="1">
              <a:spcAft>
                <a:spcPts val="0"/>
              </a:spcAft>
              <a:defRPr/>
            </a:pPr>
            <a:r>
              <a:rPr lang="en-GB" dirty="0" smtClean="0"/>
              <a:t>Medical model of health </a:t>
            </a:r>
            <a:endParaRPr lang="en-GB" dirty="0"/>
          </a:p>
        </p:txBody>
      </p:sp>
      <p:pic>
        <p:nvPicPr>
          <p:cNvPr id="23556" name="Picture 4" descr="C:\Documents and Settings\healjoa\Local Settings\Temporary Internet Files\Content.IE5\0PYF1QJB\MC900237922[1].wmf"/>
          <p:cNvPicPr>
            <a:picLocks noChangeAspect="1" noChangeArrowheads="1"/>
          </p:cNvPicPr>
          <p:nvPr/>
        </p:nvPicPr>
        <p:blipFill>
          <a:blip r:embed="rId2" cstate="print"/>
          <a:srcRect/>
          <a:stretch>
            <a:fillRect/>
          </a:stretch>
        </p:blipFill>
        <p:spPr bwMode="auto">
          <a:xfrm>
            <a:off x="6629400" y="2590800"/>
            <a:ext cx="1893888" cy="164465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400" dirty="0" smtClean="0"/>
              <a:t>Biomedical model of health has contributed greatly to increases in life expectancy.</a:t>
            </a:r>
          </a:p>
          <a:p>
            <a:r>
              <a:rPr lang="en-GB" sz="2400" dirty="0" smtClean="0"/>
              <a:t>However, public health measures based on the social model of health have contributed most to the decline in mortality in 20</a:t>
            </a:r>
            <a:r>
              <a:rPr lang="en-GB" sz="2400" baseline="30000" dirty="0" smtClean="0"/>
              <a:t>th</a:t>
            </a:r>
            <a:r>
              <a:rPr lang="en-GB" sz="2400" dirty="0" smtClean="0"/>
              <a:t> Century. </a:t>
            </a:r>
          </a:p>
          <a:p>
            <a:r>
              <a:rPr lang="en-GB" sz="2400" dirty="0" smtClean="0"/>
              <a:t>Social model emphasises the necessity to address origins of ill health in order to improve health. </a:t>
            </a:r>
          </a:p>
          <a:p>
            <a:r>
              <a:rPr lang="en-GB" sz="2400" dirty="0" smtClean="0"/>
              <a:t>Some social conditions make ill-health more prevalent in some groups than others.</a:t>
            </a:r>
          </a:p>
          <a:p>
            <a:pPr algn="r">
              <a:buNone/>
            </a:pPr>
            <a:endParaRPr lang="en-GB" sz="2400" dirty="0" smtClean="0"/>
          </a:p>
          <a:p>
            <a:pPr algn="r">
              <a:buNone/>
            </a:pPr>
            <a:r>
              <a:rPr lang="en-GB" sz="2000" dirty="0" smtClean="0"/>
              <a:t>(Sussex et al 2008: 359)</a:t>
            </a:r>
            <a:endParaRPr lang="en-GB" sz="2000" dirty="0"/>
          </a:p>
        </p:txBody>
      </p:sp>
      <p:sp>
        <p:nvSpPr>
          <p:cNvPr id="3" name="Title 2"/>
          <p:cNvSpPr>
            <a:spLocks noGrp="1"/>
          </p:cNvSpPr>
          <p:nvPr>
            <p:ph type="title"/>
          </p:nvPr>
        </p:nvSpPr>
        <p:spPr/>
        <p:txBody>
          <a:bodyPr/>
          <a:lstStyle/>
          <a:p>
            <a:r>
              <a:rPr lang="en-GB" dirty="0" smtClean="0"/>
              <a:t>Social Model of Health</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138"/>
            <a:ext cx="8229600" cy="4691062"/>
          </a:xfrm>
        </p:spPr>
        <p:txBody>
          <a:bodyPr/>
          <a:lstStyle/>
          <a:p>
            <a:r>
              <a:rPr lang="en-GB" sz="2000" dirty="0" smtClean="0"/>
              <a:t>Health differences between individuals and social groups are the result of a complex mix of  behavioural, material and cultural factors which together impact on health.</a:t>
            </a:r>
          </a:p>
          <a:p>
            <a:r>
              <a:rPr lang="en-GB" sz="2000" dirty="0" smtClean="0"/>
              <a:t>Social model has strong links to the different lay models of health as it recognises that people have firm views on their own health, which can be at odds with those of professionals.</a:t>
            </a:r>
          </a:p>
          <a:p>
            <a:pPr>
              <a:buNone/>
            </a:pPr>
            <a:endParaRPr lang="en-GB" sz="2000" dirty="0" smtClean="0"/>
          </a:p>
          <a:p>
            <a:pPr>
              <a:buNone/>
            </a:pPr>
            <a:r>
              <a:rPr lang="en-GB" sz="2000" b="1" i="1" dirty="0" smtClean="0"/>
              <a:t>Example:</a:t>
            </a:r>
          </a:p>
          <a:p>
            <a:r>
              <a:rPr lang="en-GB" sz="2000" dirty="0" smtClean="0"/>
              <a:t>The need to tackle damp housing conditions and their link to childhood asthma might be prioritised by people living in those conditions  as opposed to the need to tackle parental smoking, prioritised by health services.</a:t>
            </a:r>
          </a:p>
          <a:p>
            <a:pPr>
              <a:buNone/>
            </a:pPr>
            <a:endParaRPr lang="en-GB" sz="2000" dirty="0" smtClean="0"/>
          </a:p>
          <a:p>
            <a:pPr algn="r">
              <a:buNone/>
            </a:pPr>
            <a:r>
              <a:rPr lang="en-GB" sz="2000" dirty="0" smtClean="0"/>
              <a:t>(Sussex et al 2008: 359)</a:t>
            </a:r>
          </a:p>
          <a:p>
            <a:endParaRPr lang="en-GB" sz="2000" dirty="0"/>
          </a:p>
        </p:txBody>
      </p:sp>
      <p:sp>
        <p:nvSpPr>
          <p:cNvPr id="3" name="Title 2"/>
          <p:cNvSpPr>
            <a:spLocks noGrp="1"/>
          </p:cNvSpPr>
          <p:nvPr>
            <p:ph type="title"/>
          </p:nvPr>
        </p:nvSpPr>
        <p:spPr/>
        <p:txBody>
          <a:bodyPr/>
          <a:lstStyle/>
          <a:p>
            <a:r>
              <a:rPr lang="en-GB" dirty="0" smtClean="0"/>
              <a:t>Social Model of Health</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Grp="1" noChangeAspect="1" noChangeArrowheads="1"/>
          </p:cNvPicPr>
          <p:nvPr>
            <p:ph idx="1"/>
          </p:nvPr>
        </p:nvPicPr>
        <p:blipFill>
          <a:blip r:embed="rId2" cstate="print"/>
          <a:srcRect/>
          <a:stretch>
            <a:fillRect/>
          </a:stretch>
        </p:blipFill>
        <p:spPr>
          <a:xfrm>
            <a:off x="1600200" y="1524000"/>
            <a:ext cx="5240435" cy="3951288"/>
          </a:xfrm>
          <a:noFill/>
        </p:spPr>
      </p:pic>
      <p:sp>
        <p:nvSpPr>
          <p:cNvPr id="3" name="Title 2"/>
          <p:cNvSpPr>
            <a:spLocks noGrp="1"/>
          </p:cNvSpPr>
          <p:nvPr>
            <p:ph type="title"/>
          </p:nvPr>
        </p:nvSpPr>
        <p:spPr/>
        <p:txBody>
          <a:bodyPr/>
          <a:lstStyle/>
          <a:p>
            <a:pPr eaLnBrk="1" fontAlgn="auto" hangingPunct="1">
              <a:spcAft>
                <a:spcPts val="0"/>
              </a:spcAft>
              <a:defRPr/>
            </a:pPr>
            <a:r>
              <a:rPr lang="en-GB" dirty="0" smtClean="0"/>
              <a:t>Social model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362200"/>
            <a:ext cx="8229600" cy="1143000"/>
          </a:xfrm>
        </p:spPr>
        <p:txBody>
          <a:bodyPr/>
          <a:lstStyle/>
          <a:p>
            <a:pPr algn="ctr"/>
            <a:r>
              <a:rPr lang="en-GB" dirty="0" smtClean="0"/>
              <a:t>Prevention Measures</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r>
              <a:rPr lang="en-GB" sz="2400" dirty="0" smtClean="0"/>
              <a:t>Generally understood to be action to stop ill health before it starts – but it is broader than this.</a:t>
            </a:r>
          </a:p>
          <a:p>
            <a:r>
              <a:rPr lang="en-GB" sz="2400" dirty="0" smtClean="0"/>
              <a:t>In 20</a:t>
            </a:r>
            <a:r>
              <a:rPr lang="en-GB" sz="2400" baseline="30000" dirty="0" smtClean="0"/>
              <a:t>th</a:t>
            </a:r>
            <a:r>
              <a:rPr lang="en-GB" sz="2400" dirty="0" smtClean="0"/>
              <a:t> century preventative medicine has included policies for health protection aimed at whole populations as well as defined ‘at risk’ groups e.g. vitamin fortification.</a:t>
            </a:r>
          </a:p>
          <a:p>
            <a:r>
              <a:rPr lang="en-GB" sz="2400" dirty="0" smtClean="0"/>
              <a:t>Preventative medicine has replaced earlier public health tradition of environmental protection e.g.  adequate sewage, drainage and clean water supply.</a:t>
            </a:r>
          </a:p>
          <a:p>
            <a:r>
              <a:rPr lang="en-GB" sz="2400" dirty="0" smtClean="0"/>
              <a:t>Three level of health prevention have been identified.</a:t>
            </a:r>
          </a:p>
          <a:p>
            <a:pPr algn="r">
              <a:buNone/>
            </a:pPr>
            <a:r>
              <a:rPr lang="en-GB" sz="2400" dirty="0" smtClean="0"/>
              <a:t>(Jones &amp; Douglas, 2000)</a:t>
            </a:r>
            <a:endParaRPr lang="en-GB" sz="2400" dirty="0"/>
          </a:p>
        </p:txBody>
      </p:sp>
      <p:sp>
        <p:nvSpPr>
          <p:cNvPr id="3" name="Title 2"/>
          <p:cNvSpPr>
            <a:spLocks noGrp="1"/>
          </p:cNvSpPr>
          <p:nvPr>
            <p:ph type="title"/>
          </p:nvPr>
        </p:nvSpPr>
        <p:spPr/>
        <p:txBody>
          <a:bodyPr/>
          <a:lstStyle/>
          <a:p>
            <a:r>
              <a:rPr lang="en-GB" dirty="0" smtClean="0"/>
              <a:t>Prevention</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3"/>
          <p:cNvSpPr>
            <a:spLocks noGrp="1" noChangeArrowheads="1"/>
          </p:cNvSpPr>
          <p:nvPr>
            <p:ph idx="1"/>
          </p:nvPr>
        </p:nvSpPr>
        <p:spPr/>
        <p:txBody>
          <a:bodyPr/>
          <a:lstStyle/>
          <a:p>
            <a:pPr eaLnBrk="1" hangingPunct="1"/>
            <a:endParaRPr lang="en-GB" altLang="en-US" smtClean="0"/>
          </a:p>
          <a:p>
            <a:pPr eaLnBrk="1" hangingPunct="1"/>
            <a:r>
              <a:rPr lang="en-GB" altLang="en-US" sz="3600" smtClean="0"/>
              <a:t>Primary</a:t>
            </a:r>
          </a:p>
          <a:p>
            <a:pPr eaLnBrk="1" hangingPunct="1"/>
            <a:r>
              <a:rPr lang="en-GB" altLang="en-US" sz="3600" smtClean="0"/>
              <a:t>Secondary </a:t>
            </a:r>
          </a:p>
          <a:p>
            <a:pPr eaLnBrk="1" hangingPunct="1"/>
            <a:r>
              <a:rPr lang="en-GB" altLang="en-US" sz="3600" smtClean="0"/>
              <a:t>Tertiary</a:t>
            </a:r>
          </a:p>
        </p:txBody>
      </p:sp>
      <p:sp>
        <p:nvSpPr>
          <p:cNvPr id="9218" name="Rectangle 2"/>
          <p:cNvSpPr>
            <a:spLocks noGrp="1" noChangeArrowheads="1"/>
          </p:cNvSpPr>
          <p:nvPr>
            <p:ph type="title"/>
          </p:nvPr>
        </p:nvSpPr>
        <p:spPr/>
        <p:txBody>
          <a:bodyPr/>
          <a:lstStyle/>
          <a:p>
            <a:pPr eaLnBrk="1" fontAlgn="auto" hangingPunct="1">
              <a:spcAft>
                <a:spcPts val="0"/>
              </a:spcAft>
              <a:defRPr/>
            </a:pPr>
            <a:r>
              <a:rPr lang="en-GB" dirty="0" smtClean="0"/>
              <a:t>Preventative Measures</a:t>
            </a:r>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3"/>
          <p:cNvSpPr>
            <a:spLocks noGrp="1" noChangeArrowheads="1"/>
          </p:cNvSpPr>
          <p:nvPr>
            <p:ph idx="1"/>
          </p:nvPr>
        </p:nvSpPr>
        <p:spPr/>
        <p:txBody>
          <a:bodyPr/>
          <a:lstStyle/>
          <a:p>
            <a:pPr eaLnBrk="1" hangingPunct="1">
              <a:buFont typeface="Wingdings" pitchFamily="2" charset="2"/>
              <a:buNone/>
            </a:pPr>
            <a:r>
              <a:rPr lang="en-GB" altLang="en-US" sz="3200" dirty="0" smtClean="0"/>
              <a:t>  This is an attempt to eliminate the possibility of developing a disease or illness. </a:t>
            </a:r>
          </a:p>
          <a:p>
            <a:pPr eaLnBrk="1" hangingPunct="1">
              <a:buFont typeface="Wingdings" pitchFamily="2" charset="2"/>
              <a:buNone/>
            </a:pPr>
            <a:endParaRPr lang="en-GB" altLang="en-US" sz="3200" dirty="0" smtClean="0"/>
          </a:p>
          <a:p>
            <a:pPr eaLnBrk="1" hangingPunct="1">
              <a:buFont typeface="Wingdings" pitchFamily="2" charset="2"/>
              <a:buChar char="q"/>
            </a:pPr>
            <a:r>
              <a:rPr lang="en-GB" altLang="en-US" sz="3200" dirty="0" smtClean="0"/>
              <a:t>Childhood immunisation programmes  </a:t>
            </a:r>
          </a:p>
          <a:p>
            <a:pPr eaLnBrk="1" hangingPunct="1">
              <a:buFont typeface="Wingdings" pitchFamily="2" charset="2"/>
              <a:buChar char="q"/>
            </a:pPr>
            <a:r>
              <a:rPr lang="en-GB" altLang="en-US" sz="3200" dirty="0" smtClean="0"/>
              <a:t>Anti - smoking education.</a:t>
            </a:r>
          </a:p>
          <a:p>
            <a:pPr eaLnBrk="1" hangingPunct="1">
              <a:buFont typeface="Wingdings" pitchFamily="2" charset="2"/>
              <a:buChar char="q"/>
            </a:pPr>
            <a:endParaRPr lang="en-GB" altLang="en-US" sz="3200" dirty="0" smtClean="0"/>
          </a:p>
        </p:txBody>
      </p:sp>
      <p:sp>
        <p:nvSpPr>
          <p:cNvPr id="10242" name="Rectangle 2"/>
          <p:cNvSpPr>
            <a:spLocks noGrp="1" noChangeArrowheads="1"/>
          </p:cNvSpPr>
          <p:nvPr>
            <p:ph type="title"/>
          </p:nvPr>
        </p:nvSpPr>
        <p:spPr/>
        <p:txBody>
          <a:bodyPr/>
          <a:lstStyle/>
          <a:p>
            <a:pPr eaLnBrk="1" fontAlgn="auto" hangingPunct="1">
              <a:spcAft>
                <a:spcPts val="0"/>
              </a:spcAft>
              <a:defRPr/>
            </a:pPr>
            <a:r>
              <a:rPr lang="en-GB" smtClean="0"/>
              <a:t>Primary prevention</a:t>
            </a: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p:cNvSpPr>
            <a:spLocks noGrp="1" noChangeArrowheads="1"/>
          </p:cNvSpPr>
          <p:nvPr>
            <p:ph idx="1"/>
          </p:nvPr>
        </p:nvSpPr>
        <p:spPr/>
        <p:txBody>
          <a:bodyPr/>
          <a:lstStyle/>
          <a:p>
            <a:pPr eaLnBrk="1" hangingPunct="1">
              <a:buFont typeface="Wingdings" pitchFamily="2" charset="2"/>
              <a:buNone/>
            </a:pPr>
            <a:r>
              <a:rPr lang="en-GB" altLang="en-US" sz="3200" dirty="0" smtClean="0"/>
              <a:t>  Identification of the early stages of disease where action is focused on addressing the underlying causes to alleviate further symptoms</a:t>
            </a:r>
          </a:p>
          <a:p>
            <a:pPr eaLnBrk="1" hangingPunct="1">
              <a:buFont typeface="Wingdings" pitchFamily="2" charset="2"/>
              <a:buNone/>
            </a:pPr>
            <a:r>
              <a:rPr lang="en-GB" altLang="en-US" sz="3200" dirty="0" smtClean="0"/>
              <a:t> </a:t>
            </a:r>
          </a:p>
          <a:p>
            <a:pPr eaLnBrk="1" hangingPunct="1"/>
            <a:r>
              <a:rPr lang="en-GB" altLang="en-US" sz="3200" dirty="0" smtClean="0"/>
              <a:t>Cervical cancer screening</a:t>
            </a:r>
          </a:p>
          <a:p>
            <a:pPr eaLnBrk="1" hangingPunct="1"/>
            <a:r>
              <a:rPr lang="en-GB" altLang="en-US" sz="3200" dirty="0" smtClean="0"/>
              <a:t>Stress management</a:t>
            </a:r>
          </a:p>
          <a:p>
            <a:pPr eaLnBrk="1" hangingPunct="1"/>
            <a:r>
              <a:rPr lang="en-GB" altLang="en-US" sz="3200" dirty="0" smtClean="0"/>
              <a:t>Obesity-exercise could be recommended.</a:t>
            </a:r>
          </a:p>
          <a:p>
            <a:pPr eaLnBrk="1" hangingPunct="1"/>
            <a:endParaRPr lang="en-GB" altLang="en-US" dirty="0" smtClean="0"/>
          </a:p>
        </p:txBody>
      </p:sp>
      <p:sp>
        <p:nvSpPr>
          <p:cNvPr id="11266" name="Rectangle 2"/>
          <p:cNvSpPr>
            <a:spLocks noGrp="1" noChangeArrowheads="1"/>
          </p:cNvSpPr>
          <p:nvPr>
            <p:ph type="title"/>
          </p:nvPr>
        </p:nvSpPr>
        <p:spPr/>
        <p:txBody>
          <a:bodyPr/>
          <a:lstStyle/>
          <a:p>
            <a:pPr eaLnBrk="1" fontAlgn="auto" hangingPunct="1">
              <a:spcAft>
                <a:spcPts val="0"/>
              </a:spcAft>
              <a:defRPr/>
            </a:pPr>
            <a:r>
              <a:rPr lang="en-GB" smtClean="0"/>
              <a:t>Secondary prevention</a:t>
            </a: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idx="1"/>
          </p:nvPr>
        </p:nvSpPr>
        <p:spPr/>
        <p:txBody>
          <a:bodyPr/>
          <a:lstStyle/>
          <a:p>
            <a:pPr eaLnBrk="1" hangingPunct="1">
              <a:buFont typeface="Wingdings" pitchFamily="2" charset="2"/>
              <a:buNone/>
            </a:pPr>
            <a:r>
              <a:rPr lang="en-GB" altLang="en-US" sz="3200" dirty="0" smtClean="0"/>
              <a:t>  Refers to the control and reduction (as far as possible) of an already established disease.</a:t>
            </a:r>
          </a:p>
          <a:p>
            <a:pPr eaLnBrk="1" hangingPunct="1">
              <a:buFont typeface="Wingdings" pitchFamily="2" charset="2"/>
              <a:buNone/>
            </a:pPr>
            <a:endParaRPr lang="en-GB" altLang="en-US" sz="3200" dirty="0" smtClean="0"/>
          </a:p>
          <a:p>
            <a:pPr eaLnBrk="1" hangingPunct="1"/>
            <a:r>
              <a:rPr lang="en-GB" altLang="en-US" sz="3200" dirty="0" smtClean="0"/>
              <a:t>Coronary artery disease</a:t>
            </a:r>
          </a:p>
          <a:p>
            <a:pPr eaLnBrk="1" hangingPunct="1"/>
            <a:r>
              <a:rPr lang="en-GB" altLang="en-US" sz="3200" dirty="0" smtClean="0"/>
              <a:t>Palliative care</a:t>
            </a:r>
          </a:p>
          <a:p>
            <a:pPr eaLnBrk="1" hangingPunct="1"/>
            <a:r>
              <a:rPr lang="en-GB" altLang="en-US" sz="3200" dirty="0" smtClean="0"/>
              <a:t>Hip replacement surgery</a:t>
            </a:r>
          </a:p>
          <a:p>
            <a:pPr algn="r" eaLnBrk="1" hangingPunct="1">
              <a:buNone/>
            </a:pPr>
            <a:r>
              <a:rPr lang="en-GB" altLang="en-US" sz="2400" dirty="0" smtClean="0"/>
              <a:t>(Jones &amp; Douglas, 2000:74)</a:t>
            </a:r>
          </a:p>
        </p:txBody>
      </p:sp>
      <p:sp>
        <p:nvSpPr>
          <p:cNvPr id="12290" name="Rectangle 2"/>
          <p:cNvSpPr>
            <a:spLocks noGrp="1" noChangeArrowheads="1"/>
          </p:cNvSpPr>
          <p:nvPr>
            <p:ph type="title"/>
          </p:nvPr>
        </p:nvSpPr>
        <p:spPr/>
        <p:txBody>
          <a:bodyPr/>
          <a:lstStyle/>
          <a:p>
            <a:pPr eaLnBrk="1" fontAlgn="auto" hangingPunct="1">
              <a:spcAft>
                <a:spcPts val="0"/>
              </a:spcAft>
              <a:defRPr/>
            </a:pPr>
            <a:r>
              <a:rPr lang="en-GB" smtClean="0"/>
              <a:t>Tertiary prevention</a:t>
            </a: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3400" y="2667000"/>
            <a:ext cx="8229600" cy="1143000"/>
          </a:xfrm>
        </p:spPr>
        <p:txBody>
          <a:bodyPr/>
          <a:lstStyle/>
          <a:p>
            <a:pPr algn="ctr"/>
            <a:r>
              <a:rPr lang="en-GB" dirty="0" smtClean="0"/>
              <a:t>Health Promotion</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Rectangle 3"/>
          <p:cNvSpPr>
            <a:spLocks noGrp="1" noRot="1" noChangeArrowheads="1"/>
          </p:cNvSpPr>
          <p:nvPr>
            <p:ph idx="1"/>
          </p:nvPr>
        </p:nvSpPr>
        <p:spPr/>
        <p:txBody>
          <a:bodyPr/>
          <a:lstStyle/>
          <a:p>
            <a:pPr eaLnBrk="1" hangingPunct="1"/>
            <a:r>
              <a:rPr lang="en-GB" altLang="en-US" sz="2800" dirty="0" smtClean="0"/>
              <a:t>What is the aim of health promotion?</a:t>
            </a:r>
          </a:p>
          <a:p>
            <a:pPr marL="692150" lvl="1" indent="-347663" eaLnBrk="1" hangingPunct="1"/>
            <a:r>
              <a:rPr lang="en-GB" altLang="en-US" sz="2800" dirty="0" smtClean="0"/>
              <a:t>To change the individual’s behaviour/ lifestyle.</a:t>
            </a:r>
          </a:p>
          <a:p>
            <a:pPr marL="692150" lvl="1" indent="-347663" eaLnBrk="1" hangingPunct="1"/>
            <a:r>
              <a:rPr lang="en-GB" altLang="en-US" sz="2800" dirty="0" smtClean="0"/>
              <a:t>To change the socio-economic/physical environment.</a:t>
            </a:r>
          </a:p>
          <a:p>
            <a:pPr marL="692150" lvl="1" indent="-347663" eaLnBrk="1" hangingPunct="1">
              <a:buFontTx/>
              <a:buNone/>
            </a:pPr>
            <a:r>
              <a:rPr lang="en-GB" altLang="en-US" sz="2800" dirty="0" smtClean="0"/>
              <a:t>					</a:t>
            </a:r>
          </a:p>
        </p:txBody>
      </p:sp>
      <p:sp>
        <p:nvSpPr>
          <p:cNvPr id="7170" name="Rectangle 2"/>
          <p:cNvSpPr>
            <a:spLocks noGrp="1" noRot="1" noChangeArrowheads="1"/>
          </p:cNvSpPr>
          <p:nvPr>
            <p:ph type="title"/>
          </p:nvPr>
        </p:nvSpPr>
        <p:spPr/>
        <p:txBody>
          <a:bodyPr anchor="b"/>
          <a:lstStyle/>
          <a:p>
            <a:pPr algn="ctr" eaLnBrk="1" fontAlgn="auto" hangingPunct="1">
              <a:spcAft>
                <a:spcPts val="0"/>
              </a:spcAft>
              <a:defRPr/>
            </a:pPr>
            <a:r>
              <a:rPr lang="en-GB" dirty="0" smtClean="0"/>
              <a:t>Health Promotion</a:t>
            </a:r>
          </a:p>
        </p:txBody>
      </p:sp>
      <p:sp>
        <p:nvSpPr>
          <p:cNvPr id="28676" name="AutoShape 5"/>
          <p:cNvSpPr>
            <a:spLocks noChangeArrowheads="1"/>
          </p:cNvSpPr>
          <p:nvPr/>
        </p:nvSpPr>
        <p:spPr bwMode="auto">
          <a:xfrm>
            <a:off x="4038600" y="3886200"/>
            <a:ext cx="360363" cy="430213"/>
          </a:xfrm>
          <a:prstGeom prst="downArrow">
            <a:avLst>
              <a:gd name="adj1" fmla="val 50000"/>
              <a:gd name="adj2" fmla="val 29846"/>
            </a:avLst>
          </a:prstGeom>
          <a:solidFill>
            <a:schemeClr val="accent1"/>
          </a:solidFill>
          <a:ln w="9525">
            <a:solidFill>
              <a:schemeClr val="tx1"/>
            </a:solidFill>
            <a:miter lim="800000"/>
            <a:headEnd/>
            <a:tailEnd/>
          </a:ln>
        </p:spPr>
        <p:txBody>
          <a:bodyPr vert="eaVert" wrap="none" anchor="ctr"/>
          <a:lstStyle/>
          <a:p>
            <a:endParaRPr lang="en-US" altLang="en-US"/>
          </a:p>
        </p:txBody>
      </p:sp>
      <p:sp>
        <p:nvSpPr>
          <p:cNvPr id="28677" name="Text Box 6"/>
          <p:cNvSpPr txBox="1">
            <a:spLocks noChangeArrowheads="1"/>
          </p:cNvSpPr>
          <p:nvPr/>
        </p:nvSpPr>
        <p:spPr bwMode="auto">
          <a:xfrm>
            <a:off x="611188" y="4495800"/>
            <a:ext cx="8208962" cy="1384300"/>
          </a:xfrm>
          <a:prstGeom prst="rect">
            <a:avLst/>
          </a:prstGeom>
          <a:noFill/>
          <a:ln w="9525">
            <a:noFill/>
            <a:miter lim="800000"/>
            <a:headEnd/>
            <a:tailEnd/>
          </a:ln>
        </p:spPr>
        <p:txBody>
          <a:bodyPr>
            <a:spAutoFit/>
          </a:bodyPr>
          <a:lstStyle/>
          <a:p>
            <a:r>
              <a:rPr lang="en-GB" altLang="en-US" sz="2800" dirty="0">
                <a:solidFill>
                  <a:schemeClr val="hlink"/>
                </a:solidFill>
              </a:rPr>
              <a:t>Health</a:t>
            </a:r>
            <a:r>
              <a:rPr lang="en-GB" altLang="en-US" sz="2800" dirty="0"/>
              <a:t> </a:t>
            </a:r>
            <a:r>
              <a:rPr lang="en-GB" altLang="en-US" sz="2800" dirty="0">
                <a:solidFill>
                  <a:schemeClr val="hlink"/>
                </a:solidFill>
              </a:rPr>
              <a:t>promotion consists </a:t>
            </a:r>
            <a:r>
              <a:rPr lang="en-GB" altLang="en-US" sz="2800" b="1" dirty="0">
                <a:solidFill>
                  <a:schemeClr val="hlink"/>
                </a:solidFill>
              </a:rPr>
              <a:t>of a combination of approaches</a:t>
            </a:r>
            <a:r>
              <a:rPr lang="en-GB" altLang="en-US" sz="2800" dirty="0">
                <a:solidFill>
                  <a:schemeClr val="hlink"/>
                </a:solidFill>
              </a:rPr>
              <a:t> to facilitate the achievement of health and prevention of </a:t>
            </a:r>
            <a:r>
              <a:rPr lang="en-GB" altLang="en-US" sz="2800" dirty="0" smtClean="0">
                <a:solidFill>
                  <a:schemeClr val="hlink"/>
                </a:solidFill>
              </a:rPr>
              <a:t>diseases.</a:t>
            </a:r>
            <a:endParaRPr lang="en-GB" altLang="en-US" sz="2800" dirty="0">
              <a:solidFill>
                <a:schemeClr val="hlink"/>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17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3" name="Rectangle 3"/>
          <p:cNvSpPr>
            <a:spLocks noGrp="1" noRot="1" noChangeArrowheads="1"/>
          </p:cNvSpPr>
          <p:nvPr>
            <p:ph idx="1"/>
          </p:nvPr>
        </p:nvSpPr>
        <p:spPr>
          <a:xfrm>
            <a:off x="457200" y="1066800"/>
            <a:ext cx="8229600" cy="4940300"/>
          </a:xfrm>
        </p:spPr>
        <p:txBody>
          <a:bodyPr/>
          <a:lstStyle/>
          <a:p>
            <a:pPr marL="609600" indent="-609600" eaLnBrk="1" hangingPunct="1">
              <a:lnSpc>
                <a:spcPct val="80000"/>
              </a:lnSpc>
              <a:buFont typeface="Wingdings" pitchFamily="2" charset="2"/>
              <a:buAutoNum type="arabicPeriod"/>
            </a:pPr>
            <a:r>
              <a:rPr lang="en-GB" altLang="en-US" sz="2800" b="1" dirty="0" smtClean="0"/>
              <a:t>Medical</a:t>
            </a:r>
          </a:p>
          <a:p>
            <a:pPr marL="609600" indent="-609600" eaLnBrk="1" hangingPunct="1">
              <a:lnSpc>
                <a:spcPct val="80000"/>
              </a:lnSpc>
              <a:buFont typeface="Wingdings" pitchFamily="2" charset="2"/>
              <a:buNone/>
            </a:pPr>
            <a:r>
              <a:rPr lang="en-GB" altLang="en-US" sz="2800" dirty="0" smtClean="0"/>
              <a:t>	Screening</a:t>
            </a:r>
          </a:p>
          <a:p>
            <a:pPr marL="609600" indent="-609600" eaLnBrk="1" hangingPunct="1">
              <a:lnSpc>
                <a:spcPct val="80000"/>
              </a:lnSpc>
              <a:buFont typeface="Wingdings" pitchFamily="2" charset="2"/>
              <a:buAutoNum type="arabicPeriod" startAt="2"/>
            </a:pPr>
            <a:r>
              <a:rPr lang="en-GB" altLang="en-US" sz="2800" b="1" dirty="0" smtClean="0"/>
              <a:t>Behaviour Change</a:t>
            </a:r>
          </a:p>
          <a:p>
            <a:pPr marL="609600" indent="-609600" eaLnBrk="1" hangingPunct="1">
              <a:lnSpc>
                <a:spcPct val="80000"/>
              </a:lnSpc>
              <a:buFont typeface="Wingdings" pitchFamily="2" charset="2"/>
              <a:buNone/>
            </a:pPr>
            <a:r>
              <a:rPr lang="en-GB" altLang="en-US" sz="2800" dirty="0" smtClean="0"/>
              <a:t>	Health beliefs</a:t>
            </a:r>
          </a:p>
          <a:p>
            <a:pPr marL="609600" indent="-609600" eaLnBrk="1" hangingPunct="1">
              <a:lnSpc>
                <a:spcPct val="80000"/>
              </a:lnSpc>
              <a:buFont typeface="Wingdings" pitchFamily="2" charset="2"/>
              <a:buAutoNum type="arabicPeriod" startAt="3"/>
            </a:pPr>
            <a:r>
              <a:rPr lang="en-GB" altLang="en-US" sz="2800" b="1" dirty="0" smtClean="0"/>
              <a:t>Educational</a:t>
            </a:r>
          </a:p>
          <a:p>
            <a:pPr marL="609600" indent="-609600" eaLnBrk="1" hangingPunct="1">
              <a:lnSpc>
                <a:spcPct val="80000"/>
              </a:lnSpc>
              <a:buFont typeface="Wingdings" pitchFamily="2" charset="2"/>
              <a:buNone/>
            </a:pPr>
            <a:r>
              <a:rPr lang="en-GB" altLang="en-US" sz="2800" dirty="0" smtClean="0"/>
              <a:t>	The giving of knowledge</a:t>
            </a:r>
          </a:p>
          <a:p>
            <a:pPr marL="609600" indent="-609600" eaLnBrk="1" hangingPunct="1">
              <a:lnSpc>
                <a:spcPct val="80000"/>
              </a:lnSpc>
              <a:buFont typeface="Wingdings" pitchFamily="2" charset="2"/>
              <a:buAutoNum type="arabicPeriod" startAt="4"/>
            </a:pPr>
            <a:r>
              <a:rPr lang="en-GB" altLang="en-US" sz="2800" b="1" dirty="0" smtClean="0"/>
              <a:t>Empowerment –individual responsibility </a:t>
            </a:r>
          </a:p>
          <a:p>
            <a:pPr marL="609600" indent="-609600" eaLnBrk="1" hangingPunct="1">
              <a:lnSpc>
                <a:spcPct val="80000"/>
              </a:lnSpc>
              <a:buFont typeface="Wingdings" pitchFamily="2" charset="2"/>
              <a:buNone/>
            </a:pPr>
            <a:r>
              <a:rPr lang="en-GB" altLang="en-US" sz="2800" dirty="0" smtClean="0"/>
              <a:t>	Ottawa charter</a:t>
            </a:r>
          </a:p>
          <a:p>
            <a:pPr marL="609600" indent="-609600" eaLnBrk="1" hangingPunct="1">
              <a:lnSpc>
                <a:spcPct val="80000"/>
              </a:lnSpc>
              <a:buFont typeface="Wingdings" pitchFamily="2" charset="2"/>
              <a:buAutoNum type="arabicPeriod" startAt="5"/>
            </a:pPr>
            <a:r>
              <a:rPr lang="en-GB" altLang="en-US" sz="2800" b="1" dirty="0" smtClean="0"/>
              <a:t>Social Change</a:t>
            </a:r>
          </a:p>
          <a:p>
            <a:pPr marL="609600" indent="-609600" eaLnBrk="1" hangingPunct="1">
              <a:lnSpc>
                <a:spcPct val="80000"/>
              </a:lnSpc>
              <a:buFont typeface="Wingdings" pitchFamily="2" charset="2"/>
              <a:buNone/>
            </a:pPr>
            <a:r>
              <a:rPr lang="en-GB" altLang="en-US" sz="2800" dirty="0" smtClean="0"/>
              <a:t>	Challenging government policy - Smoking Drinking </a:t>
            </a:r>
          </a:p>
          <a:p>
            <a:pPr marL="609600" indent="-609600" eaLnBrk="1" hangingPunct="1">
              <a:lnSpc>
                <a:spcPct val="80000"/>
              </a:lnSpc>
              <a:buFont typeface="Wingdings" pitchFamily="2" charset="2"/>
              <a:buNone/>
            </a:pPr>
            <a:endParaRPr lang="en-GB" altLang="en-US" sz="2800" dirty="0" smtClean="0"/>
          </a:p>
          <a:p>
            <a:pPr marL="609600" indent="-609600" eaLnBrk="1" hangingPunct="1">
              <a:lnSpc>
                <a:spcPct val="80000"/>
              </a:lnSpc>
              <a:buFont typeface="Wingdings" pitchFamily="2" charset="2"/>
              <a:buNone/>
            </a:pPr>
            <a:r>
              <a:rPr lang="en-GB" altLang="en-US" sz="1800" dirty="0" smtClean="0"/>
              <a:t>(</a:t>
            </a:r>
            <a:r>
              <a:rPr lang="en-GB" altLang="en-US" sz="1800" dirty="0" err="1" smtClean="0"/>
              <a:t>Ewles</a:t>
            </a:r>
            <a:r>
              <a:rPr lang="en-GB" altLang="en-US" sz="1800" dirty="0" smtClean="0"/>
              <a:t> and </a:t>
            </a:r>
            <a:r>
              <a:rPr lang="en-GB" altLang="en-US" sz="1800" dirty="0" err="1" smtClean="0"/>
              <a:t>Simnett</a:t>
            </a:r>
            <a:r>
              <a:rPr lang="en-GB" altLang="en-US" sz="1800" dirty="0" smtClean="0"/>
              <a:t> 1999:43, Cited in Jones &amp; </a:t>
            </a:r>
            <a:r>
              <a:rPr lang="en-GB" altLang="en-US" sz="1800" dirty="0" err="1" smtClean="0"/>
              <a:t>Naidoo</a:t>
            </a:r>
            <a:r>
              <a:rPr lang="en-GB" altLang="en-US" sz="1800" dirty="0" smtClean="0"/>
              <a:t> 2000:82-83)</a:t>
            </a:r>
          </a:p>
        </p:txBody>
      </p:sp>
      <p:sp>
        <p:nvSpPr>
          <p:cNvPr id="15362" name="Rectangle 2"/>
          <p:cNvSpPr>
            <a:spLocks noGrp="1" noRot="1" noChangeArrowheads="1"/>
          </p:cNvSpPr>
          <p:nvPr>
            <p:ph type="title"/>
          </p:nvPr>
        </p:nvSpPr>
        <p:spPr>
          <a:xfrm>
            <a:off x="457200" y="274638"/>
            <a:ext cx="8229600" cy="563562"/>
          </a:xfrm>
        </p:spPr>
        <p:txBody>
          <a:bodyPr anchor="b">
            <a:normAutofit fontScale="90000"/>
          </a:bodyPr>
          <a:lstStyle/>
          <a:p>
            <a:pPr eaLnBrk="1" fontAlgn="auto" hangingPunct="1">
              <a:spcAft>
                <a:spcPts val="0"/>
              </a:spcAft>
              <a:defRPr/>
            </a:pPr>
            <a:r>
              <a:rPr lang="en-GB" sz="3200" dirty="0" smtClean="0"/>
              <a:t>5 Main Approaches to Health Promotion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36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536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idx="4294967295"/>
          </p:nvPr>
        </p:nvSpPr>
        <p:spPr>
          <a:xfrm>
            <a:off x="152400" y="260350"/>
            <a:ext cx="8358188" cy="792163"/>
          </a:xfrm>
        </p:spPr>
        <p:txBody>
          <a:bodyPr anchor="b">
            <a:noAutofit/>
          </a:bodyPr>
          <a:lstStyle/>
          <a:p>
            <a:pPr algn="ctr" eaLnBrk="1" fontAlgn="auto" hangingPunct="1">
              <a:spcAft>
                <a:spcPts val="0"/>
              </a:spcAft>
              <a:defRPr/>
            </a:pPr>
            <a:r>
              <a:rPr lang="en-GB" sz="2400" dirty="0" smtClean="0"/>
              <a:t>Approaches to Health promotion –Healthy Eating</a:t>
            </a:r>
          </a:p>
        </p:txBody>
      </p:sp>
      <p:graphicFrame>
        <p:nvGraphicFramePr>
          <p:cNvPr id="25655" name="Group 55"/>
          <p:cNvGraphicFramePr>
            <a:graphicFrameLocks noGrp="1"/>
          </p:cNvGraphicFramePr>
          <p:nvPr>
            <p:ph idx="4294967295"/>
          </p:nvPr>
        </p:nvGraphicFramePr>
        <p:xfrm>
          <a:off x="0" y="1196975"/>
          <a:ext cx="8540750" cy="5424488"/>
        </p:xfrm>
        <a:graphic>
          <a:graphicData uri="http://schemas.openxmlformats.org/drawingml/2006/table">
            <a:tbl>
              <a:tblPr/>
              <a:tblGrid>
                <a:gridCol w="2135188"/>
                <a:gridCol w="2135187"/>
                <a:gridCol w="2135188"/>
                <a:gridCol w="2135187"/>
              </a:tblGrid>
              <a:tr h="43180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dirty="0" smtClean="0">
                          <a:ln>
                            <a:noFill/>
                          </a:ln>
                          <a:solidFill>
                            <a:schemeClr val="tx1"/>
                          </a:solidFill>
                          <a:effectLst>
                            <a:outerShdw blurRad="38100" dist="38100" dir="2700000" algn="tl">
                              <a:srgbClr val="C0C0C0"/>
                            </a:outerShdw>
                          </a:effectLst>
                          <a:latin typeface="Arial" charset="0"/>
                        </a:rPr>
                        <a:t>Approach</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smtClean="0">
                          <a:ln>
                            <a:noFill/>
                          </a:ln>
                          <a:solidFill>
                            <a:schemeClr val="tx1"/>
                          </a:solidFill>
                          <a:effectLst>
                            <a:outerShdw blurRad="38100" dist="38100" dir="2700000" algn="tl">
                              <a:srgbClr val="C0C0C0"/>
                            </a:outerShdw>
                          </a:effectLst>
                          <a:latin typeface="Arial" charset="0"/>
                        </a:rPr>
                        <a:t>Aims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smtClean="0">
                          <a:ln>
                            <a:noFill/>
                          </a:ln>
                          <a:solidFill>
                            <a:schemeClr val="tx1"/>
                          </a:solidFill>
                          <a:effectLst>
                            <a:outerShdw blurRad="38100" dist="38100" dir="2700000" algn="tl">
                              <a:srgbClr val="C0C0C0"/>
                            </a:outerShdw>
                          </a:effectLst>
                          <a:latin typeface="Arial" charset="0"/>
                        </a:rPr>
                        <a:t>Methods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smtClean="0">
                          <a:ln>
                            <a:noFill/>
                          </a:ln>
                          <a:solidFill>
                            <a:schemeClr val="tx1"/>
                          </a:solidFill>
                          <a:effectLst>
                            <a:outerShdw blurRad="38100" dist="38100" dir="2700000" algn="tl">
                              <a:srgbClr val="C0C0C0"/>
                            </a:outerShdw>
                          </a:effectLst>
                          <a:latin typeface="Arial" charset="0"/>
                        </a:rPr>
                        <a:t>Relationship</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2970">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dirty="0" smtClean="0">
                          <a:ln>
                            <a:noFill/>
                          </a:ln>
                          <a:solidFill>
                            <a:schemeClr val="tx1"/>
                          </a:solidFill>
                          <a:effectLst>
                            <a:outerShdw blurRad="38100" dist="38100" dir="2700000" algn="tl">
                              <a:srgbClr val="C0C0C0"/>
                            </a:outerShdw>
                          </a:effectLst>
                          <a:latin typeface="Arial" charset="0"/>
                        </a:rPr>
                        <a:t>Medical</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Identify those at risk</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Primary Health Care consultation e.g. body mass index</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Expert led, passive, conforming client</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213118">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smtClean="0">
                          <a:ln>
                            <a:noFill/>
                          </a:ln>
                          <a:solidFill>
                            <a:schemeClr val="tx1"/>
                          </a:solidFill>
                          <a:effectLst>
                            <a:outerShdw blurRad="38100" dist="38100" dir="2700000" algn="tl">
                              <a:srgbClr val="C0C0C0"/>
                            </a:outerShdw>
                          </a:effectLst>
                          <a:latin typeface="Arial" charset="0"/>
                        </a:rPr>
                        <a:t>Behaviour change</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To encourage individuals to take responsibility for their own health</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Persuasion, one to one advice, mass campaigns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Expert led</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Dependent client</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Victim blaming</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Ideology</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2970">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smtClean="0">
                          <a:ln>
                            <a:noFill/>
                          </a:ln>
                          <a:solidFill>
                            <a:schemeClr val="tx1"/>
                          </a:solidFill>
                          <a:effectLst>
                            <a:outerShdw blurRad="38100" dist="38100" dir="2700000" algn="tl">
                              <a:srgbClr val="C0C0C0"/>
                            </a:outerShdw>
                          </a:effectLst>
                          <a:latin typeface="Arial" charset="0"/>
                        </a:rPr>
                        <a:t>Educational</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Increase knowledge and skills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Information, exploration, development of skills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Client involvement, negotiation, discussion</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31065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smtClean="0">
                          <a:ln>
                            <a:noFill/>
                          </a:ln>
                          <a:solidFill>
                            <a:schemeClr val="tx1"/>
                          </a:solidFill>
                          <a:effectLst>
                            <a:outerShdw blurRad="38100" dist="38100" dir="2700000" algn="tl">
                              <a:srgbClr val="C0C0C0"/>
                            </a:outerShdw>
                          </a:effectLst>
                          <a:latin typeface="Arial" charset="0"/>
                        </a:rPr>
                        <a:t>Empowerment</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Work with clients, communities to meet their perceived needs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Advocacy, negotiation, networking – food groups co-op</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Health promoter becomes facilitator – client becomes empowered – bottom up</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2970">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smtClean="0">
                          <a:ln>
                            <a:noFill/>
                          </a:ln>
                          <a:solidFill>
                            <a:schemeClr val="tx1"/>
                          </a:solidFill>
                          <a:effectLst>
                            <a:outerShdw blurRad="38100" dist="38100" dir="2700000" algn="tl">
                              <a:srgbClr val="C0C0C0"/>
                            </a:outerShdw>
                          </a:effectLst>
                          <a:latin typeface="Arial" charset="0"/>
                        </a:rPr>
                        <a:t>Social change</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Address inequalities -  geography</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Policy setting – food labelling, school meals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smtClean="0">
                          <a:ln>
                            <a:noFill/>
                          </a:ln>
                          <a:solidFill>
                            <a:schemeClr val="tx1"/>
                          </a:solidFill>
                          <a:effectLst>
                            <a:outerShdw blurRad="38100" dist="38100" dir="2700000" algn="tl">
                              <a:srgbClr val="C0C0C0"/>
                            </a:outerShdw>
                          </a:effectLst>
                          <a:latin typeface="Arial" charset="0"/>
                        </a:rPr>
                        <a:t>Entails social regulation and is top down</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3"/>
          <p:cNvSpPr>
            <a:spLocks noGrp="1" noChangeArrowheads="1"/>
          </p:cNvSpPr>
          <p:nvPr>
            <p:ph idx="1"/>
          </p:nvPr>
        </p:nvSpPr>
        <p:spPr/>
        <p:txBody>
          <a:bodyPr/>
          <a:lstStyle/>
          <a:p>
            <a:pPr eaLnBrk="1" hangingPunct="1">
              <a:buFont typeface="Wingdings" pitchFamily="2" charset="2"/>
              <a:buNone/>
            </a:pPr>
            <a:r>
              <a:rPr lang="en-GB" altLang="en-US" sz="2800" dirty="0" smtClean="0">
                <a:solidFill>
                  <a:srgbClr val="A50021"/>
                </a:solidFill>
              </a:rPr>
              <a:t>Methods.</a:t>
            </a:r>
          </a:p>
          <a:p>
            <a:pPr eaLnBrk="1" hangingPunct="1">
              <a:buFont typeface="Wingdings" pitchFamily="2" charset="2"/>
              <a:buChar char="§"/>
            </a:pPr>
            <a:r>
              <a:rPr lang="en-GB" altLang="en-US" sz="2800" dirty="0" smtClean="0"/>
              <a:t>Primary preventive services (e.g. immunisation).</a:t>
            </a:r>
          </a:p>
          <a:p>
            <a:pPr eaLnBrk="1" hangingPunct="1">
              <a:buFont typeface="Wingdings" pitchFamily="2" charset="2"/>
              <a:buNone/>
            </a:pPr>
            <a:endParaRPr lang="en-GB" altLang="en-US" sz="2800" dirty="0" smtClean="0">
              <a:solidFill>
                <a:srgbClr val="A50021"/>
              </a:solidFill>
            </a:endParaRPr>
          </a:p>
          <a:p>
            <a:pPr eaLnBrk="1" hangingPunct="1">
              <a:buFont typeface="Wingdings" pitchFamily="2" charset="2"/>
              <a:buNone/>
            </a:pPr>
            <a:r>
              <a:rPr lang="en-GB" altLang="en-US" sz="2800" dirty="0" smtClean="0">
                <a:solidFill>
                  <a:srgbClr val="A50021"/>
                </a:solidFill>
              </a:rPr>
              <a:t>Evaluation.</a:t>
            </a:r>
          </a:p>
          <a:p>
            <a:pPr eaLnBrk="1" hangingPunct="1">
              <a:buFont typeface="Wingdings" pitchFamily="2" charset="2"/>
              <a:buChar char="§"/>
            </a:pPr>
            <a:r>
              <a:rPr lang="en-GB" altLang="en-US" sz="2800" dirty="0" smtClean="0"/>
              <a:t>Short-term uptake of preventive services.</a:t>
            </a:r>
          </a:p>
          <a:p>
            <a:pPr eaLnBrk="1" hangingPunct="1">
              <a:buFont typeface="Wingdings" pitchFamily="2" charset="2"/>
              <a:buChar char="§"/>
            </a:pPr>
            <a:r>
              <a:rPr lang="en-GB" altLang="en-US" sz="2800" dirty="0" smtClean="0"/>
              <a:t>Long-term morbidity and mortality rates.</a:t>
            </a:r>
          </a:p>
          <a:p>
            <a:pPr eaLnBrk="1" hangingPunct="1"/>
            <a:endParaRPr lang="en-GB" altLang="en-US" sz="2800" dirty="0" smtClean="0"/>
          </a:p>
        </p:txBody>
      </p:sp>
      <p:sp>
        <p:nvSpPr>
          <p:cNvPr id="19458" name="Rectangle 2"/>
          <p:cNvSpPr>
            <a:spLocks noGrp="1" noChangeArrowheads="1"/>
          </p:cNvSpPr>
          <p:nvPr>
            <p:ph type="title"/>
          </p:nvPr>
        </p:nvSpPr>
        <p:spPr/>
        <p:txBody>
          <a:bodyPr>
            <a:normAutofit fontScale="90000"/>
          </a:bodyPr>
          <a:lstStyle/>
          <a:p>
            <a:pPr eaLnBrk="1" fontAlgn="auto" hangingPunct="1">
              <a:spcAft>
                <a:spcPts val="0"/>
              </a:spcAft>
              <a:defRPr/>
            </a:pPr>
            <a:r>
              <a:rPr lang="en-GB" dirty="0" smtClean="0"/>
              <a:t>Medical Approach – </a:t>
            </a:r>
            <a:br>
              <a:rPr lang="en-GB" dirty="0" smtClean="0"/>
            </a:br>
            <a:r>
              <a:rPr lang="en-GB" dirty="0" smtClean="0"/>
              <a:t>preventative/interventional</a:t>
            </a:r>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3"/>
          <p:cNvSpPr>
            <a:spLocks noGrp="1" noChangeArrowheads="1"/>
          </p:cNvSpPr>
          <p:nvPr>
            <p:ph idx="1"/>
          </p:nvPr>
        </p:nvSpPr>
        <p:spPr/>
        <p:txBody>
          <a:bodyPr/>
          <a:lstStyle/>
          <a:p>
            <a:pPr eaLnBrk="1" hangingPunct="1">
              <a:buFont typeface="Wingdings" pitchFamily="2" charset="2"/>
              <a:buNone/>
            </a:pPr>
            <a:r>
              <a:rPr lang="en-GB" altLang="en-US" sz="2800" dirty="0" smtClean="0">
                <a:solidFill>
                  <a:srgbClr val="A50021"/>
                </a:solidFill>
              </a:rPr>
              <a:t>Disadvantage</a:t>
            </a:r>
          </a:p>
          <a:p>
            <a:pPr eaLnBrk="1" hangingPunct="1">
              <a:buFont typeface="Wingdings" pitchFamily="2" charset="2"/>
              <a:buChar char="§"/>
            </a:pPr>
            <a:r>
              <a:rPr lang="en-GB" altLang="en-US" sz="2800" dirty="0" smtClean="0"/>
              <a:t>Does not promote positive health.</a:t>
            </a:r>
          </a:p>
          <a:p>
            <a:pPr eaLnBrk="1" hangingPunct="1">
              <a:buFont typeface="Wingdings" pitchFamily="2" charset="2"/>
              <a:buChar char="§"/>
            </a:pPr>
            <a:r>
              <a:rPr lang="en-GB" altLang="en-US" sz="2800" dirty="0" smtClean="0"/>
              <a:t>Ignores social/environmental aspects of health.</a:t>
            </a:r>
          </a:p>
          <a:p>
            <a:pPr eaLnBrk="1" hangingPunct="1">
              <a:buFont typeface="Wingdings" pitchFamily="2" charset="2"/>
              <a:buChar char="§"/>
            </a:pPr>
            <a:r>
              <a:rPr lang="en-GB" altLang="en-US" sz="2800" dirty="0" smtClean="0"/>
              <a:t>Reinforces the medical model and medical hierarchy.</a:t>
            </a:r>
          </a:p>
          <a:p>
            <a:pPr eaLnBrk="1" hangingPunct="1"/>
            <a:endParaRPr lang="en-GB" altLang="en-US" sz="2800" dirty="0" smtClean="0"/>
          </a:p>
        </p:txBody>
      </p:sp>
      <p:sp>
        <p:nvSpPr>
          <p:cNvPr id="20482" name="Rectangle 2"/>
          <p:cNvSpPr>
            <a:spLocks noGrp="1" noChangeArrowheads="1"/>
          </p:cNvSpPr>
          <p:nvPr>
            <p:ph type="title"/>
          </p:nvPr>
        </p:nvSpPr>
        <p:spPr/>
        <p:txBody>
          <a:bodyPr>
            <a:normAutofit fontScale="90000"/>
          </a:bodyPr>
          <a:lstStyle/>
          <a:p>
            <a:pPr eaLnBrk="1" fontAlgn="auto" hangingPunct="1">
              <a:spcAft>
                <a:spcPts val="0"/>
              </a:spcAft>
              <a:defRPr/>
            </a:pPr>
            <a:r>
              <a:rPr lang="en-GB" dirty="0" smtClean="0"/>
              <a:t>Medical Approach – </a:t>
            </a:r>
            <a:br>
              <a:rPr lang="en-GB" dirty="0" smtClean="0"/>
            </a:br>
            <a:r>
              <a:rPr lang="en-GB" dirty="0" smtClean="0"/>
              <a:t>preventative/interventional</a:t>
            </a: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23" name="Group 3"/>
          <p:cNvGraphicFramePr>
            <a:graphicFrameLocks noGrp="1"/>
          </p:cNvGraphicFramePr>
          <p:nvPr>
            <p:ph idx="1"/>
          </p:nvPr>
        </p:nvGraphicFramePr>
        <p:xfrm>
          <a:off x="457200" y="1481138"/>
          <a:ext cx="8229600" cy="4616450"/>
        </p:xfrm>
        <a:graphic>
          <a:graphicData uri="http://schemas.openxmlformats.org/drawingml/2006/table">
            <a:tbl>
              <a:tblPr/>
              <a:tblGrid>
                <a:gridCol w="8229600"/>
              </a:tblGrid>
              <a:tr h="46164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i="0" u="none" strike="noStrike" cap="none" normalizeH="0" baseline="0" dirty="0" smtClean="0">
                          <a:ln>
                            <a:noFill/>
                          </a:ln>
                          <a:solidFill>
                            <a:srgbClr val="A50021"/>
                          </a:solidFill>
                          <a:effectLst/>
                          <a:latin typeface="Arial" charset="0"/>
                        </a:rPr>
                        <a:t>Aims</a:t>
                      </a:r>
                    </a:p>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3200" b="0" i="0" u="none" strike="noStrike" cap="none" normalizeH="0" baseline="0" dirty="0" smtClean="0">
                          <a:ln>
                            <a:noFill/>
                          </a:ln>
                          <a:solidFill>
                            <a:schemeClr val="tx1"/>
                          </a:solidFill>
                          <a:effectLst/>
                          <a:latin typeface="Arial" charset="0"/>
                        </a:rPr>
                        <a:t>Encourages individuals to adopt healthy behaviours and focuses on health being in the ownership of the individual.</a:t>
                      </a:r>
                    </a:p>
                  </a:txBody>
                  <a:tcPr marL="96819" marR="96819" horzOverflow="overflow">
                    <a:lnL cap="flat">
                      <a:noFill/>
                    </a:lnL>
                    <a:lnR cap="flat">
                      <a:noFill/>
                    </a:lnR>
                    <a:lnT cap="flat">
                      <a:noFill/>
                    </a:lnT>
                    <a:lnB cap="flat">
                      <a:noFill/>
                    </a:lnB>
                    <a:lnTlToBr>
                      <a:noFill/>
                    </a:lnTlToBr>
                    <a:lnBlToTr>
                      <a:noFill/>
                    </a:lnBlToTr>
                    <a:noFill/>
                  </a:tcPr>
                </a:tc>
              </a:tr>
            </a:tbl>
          </a:graphicData>
        </a:graphic>
      </p:graphicFrame>
      <p:sp>
        <p:nvSpPr>
          <p:cNvPr id="22530" name="Rectangle 2"/>
          <p:cNvSpPr>
            <a:spLocks noGrp="1" noChangeArrowheads="1"/>
          </p:cNvSpPr>
          <p:nvPr>
            <p:ph type="title"/>
          </p:nvPr>
        </p:nvSpPr>
        <p:spPr/>
        <p:txBody>
          <a:bodyPr/>
          <a:lstStyle/>
          <a:p>
            <a:pPr eaLnBrk="1" fontAlgn="auto" hangingPunct="1">
              <a:spcAft>
                <a:spcPts val="0"/>
              </a:spcAft>
              <a:defRPr/>
            </a:pPr>
            <a:r>
              <a:rPr lang="en-GB" dirty="0" smtClean="0"/>
              <a:t>Behaviour Change Approach </a:t>
            </a:r>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3"/>
          <p:cNvSpPr>
            <a:spLocks noGrp="1" noChangeArrowheads="1"/>
          </p:cNvSpPr>
          <p:nvPr>
            <p:ph idx="1"/>
          </p:nvPr>
        </p:nvSpPr>
        <p:spPr/>
        <p:txBody>
          <a:bodyPr/>
          <a:lstStyle/>
          <a:p>
            <a:pPr eaLnBrk="1" hangingPunct="1">
              <a:lnSpc>
                <a:spcPct val="90000"/>
              </a:lnSpc>
              <a:buFont typeface="Wingdings" pitchFamily="2" charset="2"/>
              <a:buNone/>
            </a:pPr>
            <a:r>
              <a:rPr lang="en-GB" altLang="en-US" sz="2800" dirty="0" smtClean="0">
                <a:solidFill>
                  <a:srgbClr val="A50021"/>
                </a:solidFill>
              </a:rPr>
              <a:t>	Methods</a:t>
            </a:r>
          </a:p>
          <a:p>
            <a:pPr eaLnBrk="1" hangingPunct="1">
              <a:lnSpc>
                <a:spcPct val="90000"/>
              </a:lnSpc>
              <a:buFont typeface="Wingdings" pitchFamily="2" charset="2"/>
              <a:buNone/>
            </a:pPr>
            <a:r>
              <a:rPr lang="en-GB" altLang="en-US" sz="2800" dirty="0" smtClean="0"/>
              <a:t>	Expert lead (top down) but has the potential to be client led (bottom up).</a:t>
            </a:r>
          </a:p>
          <a:p>
            <a:pPr eaLnBrk="1" hangingPunct="1">
              <a:lnSpc>
                <a:spcPct val="90000"/>
              </a:lnSpc>
              <a:buFont typeface="Wingdings" pitchFamily="2" charset="2"/>
              <a:buNone/>
            </a:pPr>
            <a:endParaRPr lang="en-GB" altLang="en-US" sz="2800" dirty="0" smtClean="0">
              <a:solidFill>
                <a:srgbClr val="A50021"/>
              </a:solidFill>
            </a:endParaRPr>
          </a:p>
          <a:p>
            <a:pPr eaLnBrk="1" hangingPunct="1">
              <a:lnSpc>
                <a:spcPct val="90000"/>
              </a:lnSpc>
              <a:buFont typeface="Wingdings" pitchFamily="2" charset="2"/>
              <a:buNone/>
            </a:pPr>
            <a:r>
              <a:rPr lang="en-GB" altLang="en-US" sz="2800" dirty="0" smtClean="0">
                <a:solidFill>
                  <a:srgbClr val="A50021"/>
                </a:solidFill>
              </a:rPr>
              <a:t>	Evaluation</a:t>
            </a:r>
          </a:p>
          <a:p>
            <a:pPr eaLnBrk="1" hangingPunct="1">
              <a:lnSpc>
                <a:spcPct val="90000"/>
              </a:lnSpc>
              <a:buFont typeface="Wingdings" pitchFamily="2" charset="2"/>
              <a:buNone/>
            </a:pPr>
            <a:r>
              <a:rPr lang="en-GB" altLang="en-US" sz="2800" dirty="0" smtClean="0"/>
              <a:t>	Is the result a change in behaviour? – Problems with measuring behaviour.</a:t>
            </a:r>
          </a:p>
          <a:p>
            <a:pPr eaLnBrk="1" hangingPunct="1">
              <a:lnSpc>
                <a:spcPct val="90000"/>
              </a:lnSpc>
              <a:buFont typeface="Wingdings" pitchFamily="2" charset="2"/>
              <a:buNone/>
            </a:pPr>
            <a:endParaRPr lang="en-GB" altLang="en-US" dirty="0" smtClean="0"/>
          </a:p>
          <a:p>
            <a:pPr eaLnBrk="1" hangingPunct="1">
              <a:lnSpc>
                <a:spcPct val="90000"/>
              </a:lnSpc>
              <a:buFont typeface="Wingdings" pitchFamily="2" charset="2"/>
              <a:buChar char="§"/>
            </a:pPr>
            <a:endParaRPr lang="en-GB" altLang="en-US" sz="2100" b="1" dirty="0" smtClean="0">
              <a:latin typeface="Comic Sans MS" pitchFamily="66" charset="0"/>
            </a:endParaRPr>
          </a:p>
          <a:p>
            <a:pPr eaLnBrk="1" hangingPunct="1">
              <a:lnSpc>
                <a:spcPct val="90000"/>
              </a:lnSpc>
            </a:pPr>
            <a:endParaRPr lang="en-GB" altLang="en-US" sz="2100" dirty="0" smtClean="0"/>
          </a:p>
        </p:txBody>
      </p:sp>
      <p:sp>
        <p:nvSpPr>
          <p:cNvPr id="21506" name="Rectangle 2"/>
          <p:cNvSpPr>
            <a:spLocks noGrp="1" noChangeArrowheads="1"/>
          </p:cNvSpPr>
          <p:nvPr>
            <p:ph type="title"/>
          </p:nvPr>
        </p:nvSpPr>
        <p:spPr/>
        <p:txBody>
          <a:bodyPr/>
          <a:lstStyle/>
          <a:p>
            <a:pPr eaLnBrk="1" fontAlgn="auto" hangingPunct="1">
              <a:spcAft>
                <a:spcPts val="0"/>
              </a:spcAft>
              <a:defRPr/>
            </a:pPr>
            <a:r>
              <a:rPr lang="en-GB" dirty="0" smtClean="0"/>
              <a:t>Behaviour Change Approach </a:t>
            </a:r>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solidFill>
                  <a:srgbClr val="C00000"/>
                </a:solidFill>
              </a:rPr>
              <a:t>Aim</a:t>
            </a:r>
          </a:p>
          <a:p>
            <a:r>
              <a:rPr lang="en-GB" dirty="0" smtClean="0"/>
              <a:t>Policy and environmental change.</a:t>
            </a:r>
          </a:p>
          <a:p>
            <a:r>
              <a:rPr lang="en-GB" dirty="0" smtClean="0"/>
              <a:t>To make the healthier choice the easier choice.</a:t>
            </a:r>
          </a:p>
          <a:p>
            <a:endParaRPr lang="en-GB" dirty="0"/>
          </a:p>
        </p:txBody>
      </p:sp>
      <p:sp>
        <p:nvSpPr>
          <p:cNvPr id="3" name="Title 2"/>
          <p:cNvSpPr>
            <a:spLocks noGrp="1"/>
          </p:cNvSpPr>
          <p:nvPr>
            <p:ph type="title"/>
          </p:nvPr>
        </p:nvSpPr>
        <p:spPr/>
        <p:txBody>
          <a:bodyPr/>
          <a:lstStyle/>
          <a:p>
            <a:r>
              <a:rPr lang="en-GB" dirty="0" smtClean="0"/>
              <a:t>Social Change</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p:txBody>
          <a:bodyPr>
            <a:normAutofit lnSpcReduction="10000"/>
          </a:bodyPr>
          <a:lstStyle/>
          <a:p>
            <a:pPr marL="365760" indent="-256032" eaLnBrk="1" fontAlgn="auto" hangingPunct="1">
              <a:spcAft>
                <a:spcPts val="0"/>
              </a:spcAft>
              <a:buFont typeface="Wingdings" pitchFamily="2" charset="2"/>
              <a:buNone/>
              <a:defRPr/>
            </a:pPr>
            <a:r>
              <a:rPr lang="en-GB" sz="2800" dirty="0" smtClean="0">
                <a:solidFill>
                  <a:srgbClr val="A50021"/>
                </a:solidFill>
              </a:rPr>
              <a:t>Method </a:t>
            </a:r>
          </a:p>
          <a:p>
            <a:pPr marL="365760" indent="-256032" eaLnBrk="1" fontAlgn="auto" hangingPunct="1">
              <a:spcAft>
                <a:spcPts val="0"/>
              </a:spcAft>
              <a:buFont typeface="Wingdings" pitchFamily="2" charset="2"/>
              <a:buChar char="§"/>
              <a:defRPr/>
            </a:pPr>
            <a:r>
              <a:rPr lang="en-GB" sz="2800" dirty="0" smtClean="0">
                <a:solidFill>
                  <a:srgbClr val="A50021"/>
                </a:solidFill>
              </a:rPr>
              <a:t> </a:t>
            </a:r>
            <a:r>
              <a:rPr lang="en-GB" sz="2800" dirty="0" smtClean="0"/>
              <a:t>Targeting groups- organisational level (top-down).</a:t>
            </a:r>
          </a:p>
          <a:p>
            <a:pPr marL="365760" indent="-256032" eaLnBrk="1" fontAlgn="auto" hangingPunct="1">
              <a:spcAft>
                <a:spcPts val="0"/>
              </a:spcAft>
              <a:buFont typeface="Wingdings" pitchFamily="2" charset="2"/>
              <a:buChar char="§"/>
              <a:defRPr/>
            </a:pPr>
            <a:r>
              <a:rPr lang="en-GB" sz="2800" dirty="0" smtClean="0"/>
              <a:t>Public health legislation.</a:t>
            </a:r>
          </a:p>
          <a:p>
            <a:pPr marL="365760" indent="-256032" eaLnBrk="1" fontAlgn="auto" hangingPunct="1">
              <a:spcAft>
                <a:spcPts val="0"/>
              </a:spcAft>
              <a:buFont typeface="Wingdings" pitchFamily="2" charset="2"/>
              <a:buChar char="§"/>
              <a:defRPr/>
            </a:pPr>
            <a:r>
              <a:rPr lang="en-GB" sz="2800" dirty="0" smtClean="0"/>
              <a:t>Support of groups or populations.</a:t>
            </a:r>
          </a:p>
          <a:p>
            <a:pPr marL="365760" indent="-256032" eaLnBrk="1" fontAlgn="auto" hangingPunct="1">
              <a:spcAft>
                <a:spcPts val="0"/>
              </a:spcAft>
              <a:buFont typeface="Wingdings" pitchFamily="2" charset="2"/>
              <a:buChar char="§"/>
              <a:defRPr/>
            </a:pPr>
            <a:r>
              <a:rPr lang="en-GB" sz="2800" dirty="0" smtClean="0"/>
              <a:t>Lobbying, policy planning.</a:t>
            </a:r>
            <a:endParaRPr lang="en-GB" sz="2800" dirty="0" smtClean="0">
              <a:solidFill>
                <a:srgbClr val="A50021"/>
              </a:solidFill>
            </a:endParaRPr>
          </a:p>
          <a:p>
            <a:pPr marL="365760" indent="-256032" eaLnBrk="1" fontAlgn="auto" hangingPunct="1">
              <a:spcAft>
                <a:spcPts val="0"/>
              </a:spcAft>
              <a:buFont typeface="Wingdings" pitchFamily="2" charset="2"/>
              <a:buNone/>
              <a:defRPr/>
            </a:pPr>
            <a:endParaRPr lang="en-GB" sz="2800" dirty="0" smtClean="0">
              <a:solidFill>
                <a:srgbClr val="A50021"/>
              </a:solidFill>
            </a:endParaRPr>
          </a:p>
          <a:p>
            <a:pPr marL="365760" indent="-256032" eaLnBrk="1" fontAlgn="auto" hangingPunct="1">
              <a:spcAft>
                <a:spcPts val="0"/>
              </a:spcAft>
              <a:buFont typeface="Wingdings" pitchFamily="2" charset="2"/>
              <a:buNone/>
              <a:defRPr/>
            </a:pPr>
            <a:r>
              <a:rPr lang="en-GB" sz="2800" dirty="0" smtClean="0">
                <a:solidFill>
                  <a:srgbClr val="A50021"/>
                </a:solidFill>
              </a:rPr>
              <a:t>Evaluation</a:t>
            </a:r>
          </a:p>
          <a:p>
            <a:pPr marL="365760" indent="-256032" eaLnBrk="1" fontAlgn="auto" hangingPunct="1">
              <a:spcAft>
                <a:spcPts val="0"/>
              </a:spcAft>
              <a:buFont typeface="Wingdings" pitchFamily="2" charset="2"/>
              <a:buChar char="§"/>
              <a:defRPr/>
            </a:pPr>
            <a:r>
              <a:rPr lang="en-GB" sz="2800" dirty="0" smtClean="0">
                <a:solidFill>
                  <a:srgbClr val="A50021"/>
                </a:solidFill>
              </a:rPr>
              <a:t> </a:t>
            </a:r>
            <a:r>
              <a:rPr lang="en-GB" sz="2800" dirty="0" smtClean="0"/>
              <a:t>Effectiveness of policy change. </a:t>
            </a:r>
          </a:p>
          <a:p>
            <a:pPr marL="365760" indent="-256032" eaLnBrk="1" fontAlgn="auto" hangingPunct="1">
              <a:spcAft>
                <a:spcPts val="0"/>
              </a:spcAft>
              <a:buFont typeface="Wingdings 3"/>
              <a:buNone/>
              <a:defRPr/>
            </a:pPr>
            <a:r>
              <a:rPr lang="en-GB" sz="2800" dirty="0" smtClean="0"/>
              <a:t>	 E.g. </a:t>
            </a:r>
            <a:r>
              <a:rPr lang="en-GB" sz="2800" b="1" dirty="0" smtClean="0"/>
              <a:t>smoking /drinking </a:t>
            </a:r>
            <a:endParaRPr lang="en-GB" sz="2800" b="1" dirty="0" smtClean="0">
              <a:solidFill>
                <a:srgbClr val="A50021"/>
              </a:solidFill>
            </a:endParaRPr>
          </a:p>
          <a:p>
            <a:pPr marL="365760" indent="-256032" eaLnBrk="1" fontAlgn="auto" hangingPunct="1">
              <a:spcAft>
                <a:spcPts val="0"/>
              </a:spcAft>
              <a:buFont typeface="Wingdings 3"/>
              <a:buChar char=""/>
              <a:defRPr/>
            </a:pPr>
            <a:endParaRPr lang="en-GB" dirty="0" smtClean="0"/>
          </a:p>
        </p:txBody>
      </p:sp>
      <p:sp>
        <p:nvSpPr>
          <p:cNvPr id="24578" name="Rectangle 2"/>
          <p:cNvSpPr>
            <a:spLocks noGrp="1" noChangeArrowheads="1"/>
          </p:cNvSpPr>
          <p:nvPr>
            <p:ph type="title"/>
          </p:nvPr>
        </p:nvSpPr>
        <p:spPr/>
        <p:txBody>
          <a:bodyPr/>
          <a:lstStyle/>
          <a:p>
            <a:pPr eaLnBrk="1" fontAlgn="auto" hangingPunct="1">
              <a:spcAft>
                <a:spcPts val="0"/>
              </a:spcAft>
              <a:defRPr/>
            </a:pPr>
            <a:r>
              <a:rPr lang="en-GB" dirty="0" smtClean="0"/>
              <a:t>Social Change</a:t>
            </a:r>
          </a:p>
        </p:txBody>
      </p:sp>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a:xfrm>
            <a:off x="0" y="277813"/>
            <a:ext cx="8229600" cy="839787"/>
          </a:xfrm>
        </p:spPr>
        <p:txBody>
          <a:bodyPr anchor="b"/>
          <a:lstStyle/>
          <a:p>
            <a:pPr eaLnBrk="1" fontAlgn="auto" hangingPunct="1">
              <a:spcAft>
                <a:spcPts val="0"/>
              </a:spcAft>
              <a:defRPr/>
            </a:pPr>
            <a:r>
              <a:rPr lang="en-GB" dirty="0" smtClean="0"/>
              <a:t>Educational Change</a:t>
            </a:r>
          </a:p>
        </p:txBody>
      </p:sp>
      <p:graphicFrame>
        <p:nvGraphicFramePr>
          <p:cNvPr id="573462" name="Group 22"/>
          <p:cNvGraphicFramePr>
            <a:graphicFrameLocks noGrp="1"/>
          </p:cNvGraphicFramePr>
          <p:nvPr/>
        </p:nvGraphicFramePr>
        <p:xfrm>
          <a:off x="0" y="1371600"/>
          <a:ext cx="9144000" cy="5486400"/>
        </p:xfrm>
        <a:graphic>
          <a:graphicData uri="http://schemas.openxmlformats.org/drawingml/2006/table">
            <a:tbl>
              <a:tblPr/>
              <a:tblGrid>
                <a:gridCol w="2286000"/>
                <a:gridCol w="2286000"/>
                <a:gridCol w="2286000"/>
                <a:gridCol w="2286000"/>
              </a:tblGrid>
              <a:tr h="5486400">
                <a:tc>
                  <a:txBody>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1800" b="1" i="0" u="none" strike="noStrike" cap="none" normalizeH="0" baseline="0" dirty="0" smtClean="0">
                          <a:ln>
                            <a:noFill/>
                          </a:ln>
                          <a:solidFill>
                            <a:srgbClr val="A50021"/>
                          </a:solidFill>
                          <a:effectLst/>
                          <a:latin typeface="Comic Sans MS" pitchFamily="66" charset="0"/>
                        </a:rPr>
                        <a:t>Aims</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smtClean="0">
                          <a:ln>
                            <a:noFill/>
                          </a:ln>
                          <a:solidFill>
                            <a:schemeClr val="tx1"/>
                          </a:solidFill>
                          <a:effectLst/>
                          <a:latin typeface="Comic Sans MS" pitchFamily="66" charset="0"/>
                        </a:rPr>
                        <a:t>Provision of knowledge and skills to enable informed choice about behaviour</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smtClean="0">
                          <a:ln>
                            <a:noFill/>
                          </a:ln>
                          <a:solidFill>
                            <a:schemeClr val="tx1"/>
                          </a:solidFill>
                          <a:effectLst/>
                          <a:latin typeface="Comic Sans MS" pitchFamily="66" charset="0"/>
                        </a:rPr>
                        <a:t>Does not aim to persuade or motivate in particular direction leads on a voluntary choice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1800" b="1" i="0" u="none" strike="noStrike" cap="none" normalizeH="0" baseline="0" dirty="0" smtClean="0">
                          <a:ln>
                            <a:noFill/>
                          </a:ln>
                          <a:solidFill>
                            <a:srgbClr val="A50021"/>
                          </a:solidFill>
                          <a:effectLst/>
                          <a:latin typeface="Comic Sans MS" pitchFamily="66" charset="0"/>
                        </a:rPr>
                        <a:t>Methods</a:t>
                      </a:r>
                    </a:p>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1800" b="1" i="0" u="none" strike="noStrike" cap="none" normalizeH="0" baseline="0" dirty="0" smtClean="0">
                          <a:ln>
                            <a:noFill/>
                          </a:ln>
                          <a:solidFill>
                            <a:srgbClr val="A50021"/>
                          </a:solidFill>
                          <a:effectLst/>
                          <a:latin typeface="Comic Sans MS" pitchFamily="66" charset="0"/>
                        </a:rPr>
                        <a:t>Three aspects of learning.</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smtClean="0">
                          <a:ln>
                            <a:noFill/>
                          </a:ln>
                          <a:solidFill>
                            <a:srgbClr val="A50021"/>
                          </a:solidFill>
                          <a:effectLst/>
                          <a:latin typeface="Comic Sans MS" pitchFamily="66" charset="0"/>
                        </a:rPr>
                        <a:t> </a:t>
                      </a:r>
                      <a:r>
                        <a:rPr kumimoji="0" lang="en-GB" sz="1800" b="1" i="0" u="none" strike="noStrike" cap="none" normalizeH="0" baseline="0" dirty="0" smtClean="0">
                          <a:ln>
                            <a:noFill/>
                          </a:ln>
                          <a:solidFill>
                            <a:schemeClr val="tx1"/>
                          </a:solidFill>
                          <a:effectLst/>
                          <a:latin typeface="Comic Sans MS" pitchFamily="66" charset="0"/>
                        </a:rPr>
                        <a:t>Cognitive (information and understanding)</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smtClean="0">
                          <a:ln>
                            <a:noFill/>
                          </a:ln>
                          <a:solidFill>
                            <a:schemeClr val="tx1"/>
                          </a:solidFill>
                          <a:effectLst/>
                          <a:latin typeface="Comic Sans MS" pitchFamily="66" charset="0"/>
                        </a:rPr>
                        <a:t>Affective (</a:t>
                      </a:r>
                      <a:r>
                        <a:rPr kumimoji="0" lang="en-GB" sz="1800" b="1" i="0" u="none" strike="noStrike" cap="none" normalizeH="0" baseline="0" dirty="0" err="1" smtClean="0">
                          <a:ln>
                            <a:noFill/>
                          </a:ln>
                          <a:solidFill>
                            <a:schemeClr val="tx1"/>
                          </a:solidFill>
                          <a:effectLst/>
                          <a:latin typeface="Comic Sans MS" pitchFamily="66" charset="0"/>
                        </a:rPr>
                        <a:t>attitiudes</a:t>
                      </a:r>
                      <a:r>
                        <a:rPr kumimoji="0" lang="en-GB" sz="1800" b="1" i="0" u="none" strike="noStrike" cap="none" normalizeH="0" baseline="0" dirty="0" smtClean="0">
                          <a:ln>
                            <a:noFill/>
                          </a:ln>
                          <a:solidFill>
                            <a:schemeClr val="tx1"/>
                          </a:solidFill>
                          <a:effectLst/>
                          <a:latin typeface="Comic Sans MS" pitchFamily="66" charset="0"/>
                        </a:rPr>
                        <a:t> and feelings)</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smtClean="0">
                          <a:ln>
                            <a:noFill/>
                          </a:ln>
                          <a:solidFill>
                            <a:schemeClr val="tx1"/>
                          </a:solidFill>
                          <a:effectLst/>
                          <a:latin typeface="Comic Sans MS" pitchFamily="66" charset="0"/>
                        </a:rPr>
                        <a:t>Behavioural (skills)</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smtClean="0">
                          <a:ln>
                            <a:noFill/>
                          </a:ln>
                          <a:solidFill>
                            <a:schemeClr val="tx1"/>
                          </a:solidFill>
                          <a:effectLst/>
                          <a:latin typeface="Comic Sans MS" pitchFamily="66" charset="0"/>
                        </a:rPr>
                        <a:t>Teacher/ facilitator</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err="1" smtClean="0">
                          <a:ln>
                            <a:noFill/>
                          </a:ln>
                          <a:solidFill>
                            <a:schemeClr val="tx1"/>
                          </a:solidFill>
                          <a:effectLst/>
                          <a:latin typeface="Comic Sans MS" pitchFamily="66" charset="0"/>
                        </a:rPr>
                        <a:t>Counselling,group</a:t>
                      </a:r>
                      <a:r>
                        <a:rPr kumimoji="0" lang="en-GB" sz="1800" b="1" i="0" u="none" strike="noStrike" cap="none" normalizeH="0" baseline="0" dirty="0" smtClean="0">
                          <a:ln>
                            <a:noFill/>
                          </a:ln>
                          <a:solidFill>
                            <a:schemeClr val="tx1"/>
                          </a:solidFill>
                          <a:effectLst/>
                          <a:latin typeface="Comic Sans MS" pitchFamily="66" charset="0"/>
                        </a:rPr>
                        <a:t> discussion role play</a:t>
                      </a:r>
                      <a:endParaRPr kumimoji="0" lang="en-GB" sz="1800" b="1" i="0" u="none" strike="noStrike" cap="none" normalizeH="0" baseline="0" dirty="0" smtClean="0">
                        <a:ln>
                          <a:noFill/>
                        </a:ln>
                        <a:solidFill>
                          <a:srgbClr val="A50021"/>
                        </a:solidFill>
                        <a:effectLst/>
                        <a:latin typeface="Comic Sans MS" pitchFamily="66"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1800" b="1" i="0" u="none" strike="noStrike" cap="none" normalizeH="0" baseline="0" dirty="0" smtClean="0">
                          <a:ln>
                            <a:noFill/>
                          </a:ln>
                          <a:solidFill>
                            <a:srgbClr val="A50021"/>
                          </a:solidFill>
                          <a:effectLst/>
                          <a:latin typeface="Comic Sans MS" pitchFamily="66" charset="0"/>
                        </a:rPr>
                        <a:t>Evaluation</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smtClean="0">
                          <a:ln>
                            <a:noFill/>
                          </a:ln>
                          <a:solidFill>
                            <a:schemeClr val="tx1"/>
                          </a:solidFill>
                          <a:effectLst/>
                          <a:latin typeface="Comic Sans MS" pitchFamily="66" charset="0"/>
                        </a:rPr>
                        <a:t>Increased knowledge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1800" b="1" i="0" u="none" strike="noStrike" cap="none" normalizeH="0" baseline="0" dirty="0" smtClean="0">
                          <a:ln>
                            <a:noFill/>
                          </a:ln>
                          <a:solidFill>
                            <a:srgbClr val="A50021"/>
                          </a:solidFill>
                          <a:effectLst/>
                          <a:latin typeface="Comic Sans MS" pitchFamily="66" charset="0"/>
                        </a:rPr>
                        <a:t>Disadvantages</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smtClean="0">
                          <a:ln>
                            <a:noFill/>
                          </a:ln>
                          <a:solidFill>
                            <a:schemeClr val="tx1"/>
                          </a:solidFill>
                          <a:effectLst/>
                          <a:latin typeface="Comic Sans MS" pitchFamily="66" charset="0"/>
                        </a:rPr>
                        <a:t>Ignores social/economic factors</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smtClean="0">
                          <a:ln>
                            <a:noFill/>
                          </a:ln>
                          <a:solidFill>
                            <a:schemeClr val="tx1"/>
                          </a:solidFill>
                          <a:effectLst/>
                          <a:latin typeface="Comic Sans MS" pitchFamily="66" charset="0"/>
                        </a:rPr>
                        <a:t>Information alone insufficient to change behaviour</a:t>
                      </a:r>
                    </a:p>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endParaRPr kumimoji="0" lang="en-GB" sz="1800" b="1" i="0" u="none" strike="noStrike" cap="none" normalizeH="0" baseline="0" dirty="0" smtClean="0">
                        <a:ln>
                          <a:noFill/>
                        </a:ln>
                        <a:solidFill>
                          <a:srgbClr val="A50021"/>
                        </a:solidFill>
                        <a:effectLst/>
                        <a:latin typeface="Comic Sans MS" pitchFamily="66" charset="0"/>
                      </a:endParaRP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a:xfrm>
            <a:off x="0" y="277813"/>
            <a:ext cx="8229600" cy="1139825"/>
          </a:xfrm>
        </p:spPr>
        <p:txBody>
          <a:bodyPr anchor="b"/>
          <a:lstStyle/>
          <a:p>
            <a:pPr eaLnBrk="1" fontAlgn="auto" hangingPunct="1">
              <a:spcAft>
                <a:spcPts val="0"/>
              </a:spcAft>
              <a:defRPr/>
            </a:pPr>
            <a:r>
              <a:rPr lang="en-GB" smtClean="0"/>
              <a:t>Empowerment</a:t>
            </a:r>
          </a:p>
        </p:txBody>
      </p:sp>
      <p:graphicFrame>
        <p:nvGraphicFramePr>
          <p:cNvPr id="39962" name="Group 26"/>
          <p:cNvGraphicFramePr>
            <a:graphicFrameLocks noGrp="1"/>
          </p:cNvGraphicFramePr>
          <p:nvPr/>
        </p:nvGraphicFramePr>
        <p:xfrm>
          <a:off x="0" y="1447800"/>
          <a:ext cx="9144000" cy="4819650"/>
        </p:xfrm>
        <a:graphic>
          <a:graphicData uri="http://schemas.openxmlformats.org/drawingml/2006/table">
            <a:tbl>
              <a:tblPr/>
              <a:tblGrid>
                <a:gridCol w="2905125"/>
                <a:gridCol w="2132013"/>
                <a:gridCol w="2054225"/>
                <a:gridCol w="2052637"/>
              </a:tblGrid>
              <a:tr h="481965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dirty="0" smtClean="0">
                          <a:ln>
                            <a:noFill/>
                          </a:ln>
                          <a:solidFill>
                            <a:srgbClr val="A50021"/>
                          </a:solidFill>
                          <a:effectLst/>
                          <a:latin typeface="Comic Sans MS" pitchFamily="66" charset="0"/>
                        </a:rPr>
                        <a:t>Aim</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chemeClr val="tx1"/>
                          </a:solidFill>
                          <a:effectLst/>
                          <a:latin typeface="Comic Sans MS" pitchFamily="66" charset="0"/>
                        </a:rPr>
                        <a:t>Help people identify own health concerns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chemeClr val="tx1"/>
                          </a:solidFill>
                          <a:effectLst/>
                          <a:latin typeface="Comic Sans MS" pitchFamily="66" charset="0"/>
                        </a:rPr>
                        <a:t>Health educator facilitates (bottom-up)</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chemeClr val="tx1"/>
                          </a:solidFill>
                          <a:effectLst/>
                          <a:latin typeface="Comic Sans MS" pitchFamily="66" charset="0"/>
                        </a:rPr>
                        <a:t>Self-empowerment</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chemeClr val="tx1"/>
                          </a:solidFill>
                          <a:effectLst/>
                          <a:latin typeface="Comic Sans MS" pitchFamily="66" charset="0"/>
                        </a:rPr>
                        <a:t> Community empowerment</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700" b="1" i="0" u="none" strike="noStrike" cap="none" normalizeH="0" baseline="0" dirty="0" smtClean="0">
                        <a:ln>
                          <a:noFill/>
                        </a:ln>
                        <a:solidFill>
                          <a:schemeClr val="tx1"/>
                        </a:solidFill>
                        <a:effectLst/>
                        <a:latin typeface="Comic Sans MS" pitchFamily="66" charset="0"/>
                      </a:endParaRPr>
                    </a:p>
                  </a:txBody>
                  <a:tcPr marT="45727" marB="45727"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smtClean="0">
                          <a:ln>
                            <a:noFill/>
                          </a:ln>
                          <a:solidFill>
                            <a:srgbClr val="A50021"/>
                          </a:solidFill>
                          <a:effectLst/>
                          <a:latin typeface="Comic Sans MS" pitchFamily="66" charset="0"/>
                        </a:rPr>
                        <a:t>Method </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smtClean="0">
                          <a:ln>
                            <a:noFill/>
                          </a:ln>
                          <a:solidFill>
                            <a:schemeClr val="tx1"/>
                          </a:solidFill>
                          <a:effectLst/>
                          <a:latin typeface="Comic Sans MS" pitchFamily="66" charset="0"/>
                        </a:rPr>
                        <a:t>Developing plan with client.</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smtClean="0">
                          <a:ln>
                            <a:noFill/>
                          </a:ln>
                          <a:solidFill>
                            <a:schemeClr val="tx1"/>
                          </a:solidFill>
                          <a:effectLst/>
                          <a:latin typeface="Comic Sans MS" pitchFamily="66" charset="0"/>
                        </a:rPr>
                        <a:t>Client identifies areas of change.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smtClean="0">
                          <a:ln>
                            <a:noFill/>
                          </a:ln>
                          <a:solidFill>
                            <a:schemeClr val="tx1"/>
                          </a:solidFill>
                          <a:effectLst/>
                          <a:latin typeface="Comic Sans MS" pitchFamily="66" charset="0"/>
                        </a:rPr>
                        <a:t>Community development- identify shared concerns-plan action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700" b="1" i="0" u="none" strike="noStrike" cap="none" normalizeH="0" baseline="0" smtClean="0">
                        <a:ln>
                          <a:noFill/>
                        </a:ln>
                        <a:solidFill>
                          <a:srgbClr val="A50021"/>
                        </a:solidFill>
                        <a:effectLst/>
                        <a:latin typeface="Comic Sans MS" pitchFamily="66" charset="0"/>
                      </a:endParaRPr>
                    </a:p>
                  </a:txBody>
                  <a:tcPr marT="45727" marB="4572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smtClean="0">
                          <a:ln>
                            <a:noFill/>
                          </a:ln>
                          <a:solidFill>
                            <a:srgbClr val="A50021"/>
                          </a:solidFill>
                          <a:effectLst/>
                          <a:latin typeface="Comic Sans MS" pitchFamily="66" charset="0"/>
                        </a:rPr>
                        <a:t>Evaluation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smtClean="0">
                          <a:ln>
                            <a:noFill/>
                          </a:ln>
                          <a:solidFill>
                            <a:schemeClr val="tx1"/>
                          </a:solidFill>
                          <a:effectLst/>
                          <a:latin typeface="Comic Sans MS" pitchFamily="66" charset="0"/>
                        </a:rPr>
                        <a:t>Extent to which specified aims met (outcome evaluation)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smtClean="0">
                          <a:ln>
                            <a:noFill/>
                          </a:ln>
                          <a:solidFill>
                            <a:schemeClr val="tx1"/>
                          </a:solidFill>
                          <a:effectLst/>
                          <a:latin typeface="Comic Sans MS" pitchFamily="66" charset="0"/>
                        </a:rPr>
                        <a:t>How group has been empowered  (process evaluation)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endParaRPr kumimoji="0" lang="en-GB" sz="1700" b="1" i="0" u="none" strike="noStrike" cap="none" normalizeH="0" baseline="0" smtClean="0">
                        <a:ln>
                          <a:noFill/>
                        </a:ln>
                        <a:solidFill>
                          <a:schemeClr val="tx1"/>
                        </a:solidFill>
                        <a:effectLst/>
                        <a:latin typeface="Comic Sans MS" pitchFamily="66" charset="0"/>
                      </a:endParaRPr>
                    </a:p>
                  </a:txBody>
                  <a:tcPr marT="45727" marB="4572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dirty="0" smtClean="0">
                          <a:ln>
                            <a:noFill/>
                          </a:ln>
                          <a:solidFill>
                            <a:srgbClr val="A50021"/>
                          </a:solidFill>
                          <a:effectLst/>
                          <a:latin typeface="Comic Sans MS" pitchFamily="66" charset="0"/>
                        </a:rPr>
                        <a:t>Disadvantages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chemeClr val="tx1"/>
                          </a:solidFill>
                          <a:effectLst/>
                          <a:latin typeface="Comic Sans MS" pitchFamily="66" charset="0"/>
                        </a:rPr>
                        <a:t>Evaluation problematic-long term-difficult to decide the causes of change.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chemeClr val="tx1"/>
                          </a:solidFill>
                          <a:effectLst/>
                          <a:latin typeface="Comic Sans MS" pitchFamily="66" charset="0"/>
                        </a:rPr>
                        <a:t>Community development time-consuming and expensive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chemeClr val="tx1"/>
                          </a:solidFill>
                          <a:effectLst/>
                          <a:latin typeface="Comic Sans MS" pitchFamily="66" charset="0"/>
                        </a:rPr>
                        <a:t>Relinquishing control difficult- for many professionals</a:t>
                      </a:r>
                    </a:p>
                  </a:txBody>
                  <a:tcPr marT="45727" marB="45727"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a:xfrm>
            <a:off x="0" y="277813"/>
            <a:ext cx="8229600" cy="1139825"/>
          </a:xfrm>
        </p:spPr>
        <p:txBody>
          <a:bodyPr anchor="b"/>
          <a:lstStyle/>
          <a:p>
            <a:pPr eaLnBrk="1" fontAlgn="auto" hangingPunct="1">
              <a:spcAft>
                <a:spcPts val="0"/>
              </a:spcAft>
              <a:defRPr/>
            </a:pPr>
            <a:r>
              <a:rPr lang="en-GB" smtClean="0"/>
              <a:t>Social Change</a:t>
            </a:r>
          </a:p>
        </p:txBody>
      </p:sp>
      <p:graphicFrame>
        <p:nvGraphicFramePr>
          <p:cNvPr id="574479" name="Group 15"/>
          <p:cNvGraphicFramePr>
            <a:graphicFrameLocks noGrp="1"/>
          </p:cNvGraphicFramePr>
          <p:nvPr/>
        </p:nvGraphicFramePr>
        <p:xfrm>
          <a:off x="76200" y="1719263"/>
          <a:ext cx="8610600" cy="4411662"/>
        </p:xfrm>
        <a:graphic>
          <a:graphicData uri="http://schemas.openxmlformats.org/drawingml/2006/table">
            <a:tbl>
              <a:tblPr/>
              <a:tblGrid>
                <a:gridCol w="2438400"/>
                <a:gridCol w="2057400"/>
                <a:gridCol w="2057400"/>
                <a:gridCol w="2057400"/>
              </a:tblGrid>
              <a:tr h="4411662">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dirty="0" smtClean="0">
                          <a:ln>
                            <a:noFill/>
                          </a:ln>
                          <a:solidFill>
                            <a:srgbClr val="A50021"/>
                          </a:solidFill>
                          <a:effectLst/>
                          <a:latin typeface="Comic Sans MS" pitchFamily="66" charset="0"/>
                        </a:rPr>
                        <a:t>Aim </a:t>
                      </a:r>
                      <a:endParaRPr kumimoji="0" lang="en-GB" sz="1700" b="1" i="0" u="none" strike="noStrike" cap="none" normalizeH="0" baseline="0" dirty="0" smtClean="0">
                        <a:ln>
                          <a:noFill/>
                        </a:ln>
                        <a:solidFill>
                          <a:schemeClr val="tx1"/>
                        </a:solidFill>
                        <a:effectLst/>
                        <a:latin typeface="Comic Sans MS" pitchFamily="66"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chemeClr val="tx1"/>
                          </a:solidFill>
                          <a:effectLst/>
                          <a:latin typeface="Comic Sans MS" pitchFamily="66" charset="0"/>
                        </a:rPr>
                        <a:t>Policy and environmental changes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chemeClr val="tx1"/>
                          </a:solidFill>
                          <a:effectLst/>
                          <a:latin typeface="Comic Sans MS" pitchFamily="66" charset="0"/>
                        </a:rPr>
                        <a:t>To make the healthier choice the easier choice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dirty="0" smtClean="0">
                          <a:ln>
                            <a:noFill/>
                          </a:ln>
                          <a:solidFill>
                            <a:srgbClr val="A50021"/>
                          </a:solidFill>
                          <a:effectLst/>
                          <a:latin typeface="Comic Sans MS" pitchFamily="66" charset="0"/>
                        </a:rPr>
                        <a:t>Method </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rgbClr val="A50021"/>
                          </a:solidFill>
                          <a:effectLst/>
                          <a:latin typeface="Comic Sans MS" pitchFamily="66" charset="0"/>
                        </a:rPr>
                        <a:t> </a:t>
                      </a:r>
                      <a:r>
                        <a:rPr kumimoji="0" lang="en-GB" sz="1700" b="1" i="0" u="none" strike="noStrike" cap="none" normalizeH="0" baseline="0" dirty="0" smtClean="0">
                          <a:ln>
                            <a:noFill/>
                          </a:ln>
                          <a:solidFill>
                            <a:schemeClr val="tx1"/>
                          </a:solidFill>
                          <a:effectLst/>
                          <a:latin typeface="Comic Sans MS" pitchFamily="66" charset="0"/>
                        </a:rPr>
                        <a:t>Targeting groups- organisational level (top-down)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chemeClr val="tx1"/>
                          </a:solidFill>
                          <a:effectLst/>
                          <a:latin typeface="Comic Sans MS" pitchFamily="66" charset="0"/>
                        </a:rPr>
                        <a:t>Public health legislation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chemeClr val="tx1"/>
                          </a:solidFill>
                          <a:effectLst/>
                          <a:latin typeface="Comic Sans MS" pitchFamily="66" charset="0"/>
                        </a:rPr>
                        <a:t>Support of groups or populations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chemeClr val="tx1"/>
                          </a:solidFill>
                          <a:effectLst/>
                          <a:latin typeface="Comic Sans MS" pitchFamily="66" charset="0"/>
                        </a:rPr>
                        <a:t>Lobbying, policy planning</a:t>
                      </a:r>
                      <a:endParaRPr kumimoji="0" lang="en-GB" sz="1700" b="1" i="0" u="none" strike="noStrike" cap="none" normalizeH="0" baseline="0" dirty="0" smtClean="0">
                        <a:ln>
                          <a:noFill/>
                        </a:ln>
                        <a:solidFill>
                          <a:srgbClr val="A50021"/>
                        </a:solidFill>
                        <a:effectLst/>
                        <a:latin typeface="Comic Sans MS" pitchFamily="66"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dirty="0" smtClean="0">
                          <a:ln>
                            <a:noFill/>
                          </a:ln>
                          <a:solidFill>
                            <a:srgbClr val="A50021"/>
                          </a:solidFill>
                          <a:effectLst/>
                          <a:latin typeface="Comic Sans MS" pitchFamily="66" charset="0"/>
                        </a:rPr>
                        <a:t>Evaluation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rgbClr val="A50021"/>
                          </a:solidFill>
                          <a:effectLst/>
                          <a:latin typeface="Comic Sans MS" pitchFamily="66" charset="0"/>
                        </a:rPr>
                        <a:t> </a:t>
                      </a:r>
                      <a:r>
                        <a:rPr kumimoji="0" lang="en-GB" sz="1700" b="1" i="0" u="none" strike="noStrike" cap="none" normalizeH="0" baseline="0" dirty="0" smtClean="0">
                          <a:ln>
                            <a:noFill/>
                          </a:ln>
                          <a:solidFill>
                            <a:schemeClr val="tx1"/>
                          </a:solidFill>
                          <a:effectLst/>
                          <a:latin typeface="Comic Sans MS" pitchFamily="66" charset="0"/>
                        </a:rPr>
                        <a:t>Effectiveness of policy change</a:t>
                      </a:r>
                      <a:endParaRPr kumimoji="0" lang="en-GB" sz="1700" b="1" i="0" u="none" strike="noStrike" cap="none" normalizeH="0" baseline="0" dirty="0" smtClean="0">
                        <a:ln>
                          <a:noFill/>
                        </a:ln>
                        <a:solidFill>
                          <a:srgbClr val="A50021"/>
                        </a:solidFill>
                        <a:effectLst/>
                        <a:latin typeface="Comic Sans MS" pitchFamily="66"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dirty="0" smtClean="0">
                          <a:ln>
                            <a:noFill/>
                          </a:ln>
                          <a:solidFill>
                            <a:srgbClr val="A50021"/>
                          </a:solidFill>
                          <a:effectLst/>
                          <a:latin typeface="Comic Sans MS" pitchFamily="66" charset="0"/>
                        </a:rPr>
                        <a:t>Disadvantages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rgbClr val="A50021"/>
                          </a:solidFill>
                          <a:effectLst/>
                          <a:latin typeface="Comic Sans MS" pitchFamily="66" charset="0"/>
                        </a:rPr>
                        <a:t> </a:t>
                      </a:r>
                      <a:r>
                        <a:rPr kumimoji="0" lang="en-GB" sz="1700" b="1" i="0" u="none" strike="noStrike" cap="none" normalizeH="0" baseline="0" dirty="0" smtClean="0">
                          <a:ln>
                            <a:noFill/>
                          </a:ln>
                          <a:solidFill>
                            <a:schemeClr val="tx1"/>
                          </a:solidFill>
                          <a:effectLst/>
                          <a:latin typeface="Comic Sans MS" pitchFamily="66" charset="0"/>
                        </a:rPr>
                        <a:t>Long term and expensive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smtClean="0">
                          <a:ln>
                            <a:noFill/>
                          </a:ln>
                          <a:solidFill>
                            <a:schemeClr val="tx1"/>
                          </a:solidFill>
                          <a:effectLst/>
                          <a:latin typeface="Comic Sans MS" pitchFamily="66" charset="0"/>
                        </a:rPr>
                        <a:t>Politically sensitive e.g. no smoking in all public places.</a:t>
                      </a:r>
                      <a:endParaRPr kumimoji="0" lang="en-GB" sz="1700" b="1" i="0" u="none" strike="noStrike" cap="none" normalizeH="0" baseline="0" dirty="0" smtClean="0">
                        <a:ln>
                          <a:noFill/>
                        </a:ln>
                        <a:solidFill>
                          <a:srgbClr val="A50021"/>
                        </a:solidFill>
                        <a:effectLst/>
                        <a:latin typeface="Comic Sans MS" pitchFamily="66" charset="0"/>
                      </a:endParaRP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3" name="Rectangle 3"/>
          <p:cNvSpPr>
            <a:spLocks noGrp="1" noChangeArrowheads="1"/>
          </p:cNvSpPr>
          <p:nvPr>
            <p:ph idx="1"/>
          </p:nvPr>
        </p:nvSpPr>
        <p:spPr/>
        <p:txBody>
          <a:bodyPr/>
          <a:lstStyle/>
          <a:p>
            <a:pPr eaLnBrk="1" hangingPunct="1">
              <a:lnSpc>
                <a:spcPct val="80000"/>
              </a:lnSpc>
            </a:pPr>
            <a:r>
              <a:rPr lang="en-GB" altLang="en-US" sz="2800" dirty="0" smtClean="0"/>
              <a:t>Suggests empowerment as the holy grail of health promotion, defining it as ‘a process through which people become strong enough to participate and sharing the control of, and influence events and institutions effecting their lives.</a:t>
            </a:r>
          </a:p>
          <a:p>
            <a:pPr eaLnBrk="1" hangingPunct="1">
              <a:lnSpc>
                <a:spcPct val="80000"/>
              </a:lnSpc>
            </a:pPr>
            <a:endParaRPr lang="en-GB" altLang="en-US" sz="2600" dirty="0" smtClean="0"/>
          </a:p>
          <a:p>
            <a:pPr eaLnBrk="1" hangingPunct="1">
              <a:lnSpc>
                <a:spcPct val="80000"/>
              </a:lnSpc>
            </a:pPr>
            <a:r>
              <a:rPr lang="en-GB" altLang="en-US" sz="2800" dirty="0" smtClean="0"/>
              <a:t>Tones (1995) argues that, for individuals to be empowered, they need to acquire information or decision-making skills’ Tones feels that health education is the mainstay of population health improvement.</a:t>
            </a:r>
          </a:p>
          <a:p>
            <a:pPr eaLnBrk="1" hangingPunct="1">
              <a:lnSpc>
                <a:spcPct val="80000"/>
              </a:lnSpc>
              <a:buFont typeface="Wingdings" pitchFamily="2" charset="2"/>
              <a:buNone/>
            </a:pPr>
            <a:endParaRPr lang="en-GB" altLang="en-US" sz="2600" dirty="0" smtClean="0"/>
          </a:p>
          <a:p>
            <a:pPr eaLnBrk="1" hangingPunct="1">
              <a:lnSpc>
                <a:spcPct val="80000"/>
              </a:lnSpc>
            </a:pPr>
            <a:endParaRPr lang="en-GB" altLang="en-US" sz="2600" dirty="0" smtClean="0"/>
          </a:p>
        </p:txBody>
      </p:sp>
      <p:sp>
        <p:nvSpPr>
          <p:cNvPr id="30722" name="Rectangle 2"/>
          <p:cNvSpPr>
            <a:spLocks noGrp="1" noChangeArrowheads="1"/>
          </p:cNvSpPr>
          <p:nvPr>
            <p:ph type="title"/>
          </p:nvPr>
        </p:nvSpPr>
        <p:spPr/>
        <p:txBody>
          <a:bodyPr anchor="b"/>
          <a:lstStyle/>
          <a:p>
            <a:pPr eaLnBrk="1" fontAlgn="auto" hangingPunct="1">
              <a:spcAft>
                <a:spcPts val="0"/>
              </a:spcAft>
              <a:defRPr/>
            </a:pPr>
            <a:r>
              <a:rPr lang="en-US" dirty="0" smtClean="0"/>
              <a:t>Empowerment - </a:t>
            </a:r>
            <a:r>
              <a:rPr lang="en-GB" sz="4400" dirty="0" err="1" smtClean="0"/>
              <a:t>Rissell</a:t>
            </a:r>
            <a:r>
              <a:rPr lang="en-GB" sz="4400" dirty="0" smtClean="0"/>
              <a:t> (1994) </a:t>
            </a: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Content Placeholder 2"/>
          <p:cNvSpPr>
            <a:spLocks noGrp="1"/>
          </p:cNvSpPr>
          <p:nvPr>
            <p:ph idx="1"/>
          </p:nvPr>
        </p:nvSpPr>
        <p:spPr/>
        <p:txBody>
          <a:bodyPr/>
          <a:lstStyle/>
          <a:p>
            <a:pPr eaLnBrk="1" hangingPunct="1"/>
            <a:r>
              <a:rPr lang="en-GB" altLang="en-US" sz="3200" dirty="0" smtClean="0"/>
              <a:t>Tones felt that if people are to  feel more able to make changes in their lives, they need to be supported by the people around them –Communities.</a:t>
            </a:r>
            <a:endParaRPr lang="en-GB" altLang="en-US" dirty="0" smtClean="0"/>
          </a:p>
        </p:txBody>
      </p:sp>
      <p:sp>
        <p:nvSpPr>
          <p:cNvPr id="31747" name="Rectangle 2"/>
          <p:cNvSpPr>
            <a:spLocks noGrp="1" noChangeArrowheads="1"/>
          </p:cNvSpPr>
          <p:nvPr>
            <p:ph type="title"/>
          </p:nvPr>
        </p:nvSpPr>
        <p:spPr/>
        <p:txBody>
          <a:bodyPr anchor="b"/>
          <a:lstStyle/>
          <a:p>
            <a:pPr eaLnBrk="1" fontAlgn="auto" hangingPunct="1">
              <a:spcAft>
                <a:spcPts val="0"/>
              </a:spcAft>
              <a:defRPr/>
            </a:pPr>
            <a:r>
              <a:rPr lang="en-US" smtClean="0"/>
              <a:t>Empowerment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was </a:t>
            </a:r>
            <a:r>
              <a:rPr lang="en-GB" dirty="0" err="1" smtClean="0"/>
              <a:t>Ottowa</a:t>
            </a:r>
            <a:r>
              <a:rPr lang="en-GB" dirty="0" smtClean="0"/>
              <a:t> Charter</a:t>
            </a:r>
          </a:p>
          <a:p>
            <a:r>
              <a:rPr lang="en-GB" dirty="0" smtClean="0"/>
              <a:t>What initiatives are available in UK/Wales</a:t>
            </a:r>
          </a:p>
          <a:p>
            <a:r>
              <a:rPr lang="en-GB" dirty="0" smtClean="0"/>
              <a:t>Relevant legislation that backs up initiatives</a:t>
            </a:r>
          </a:p>
          <a:p>
            <a:r>
              <a:rPr lang="en-GB" dirty="0" smtClean="0"/>
              <a:t>Rationale for initiatives</a:t>
            </a:r>
          </a:p>
          <a:p>
            <a:r>
              <a:rPr lang="en-GB" dirty="0" smtClean="0"/>
              <a:t>Factors that influence initiative (</a:t>
            </a:r>
            <a:r>
              <a:rPr lang="en-GB" dirty="0"/>
              <a:t>P</a:t>
            </a:r>
            <a:r>
              <a:rPr lang="en-GB" dirty="0" smtClean="0"/>
              <a:t>rudent healthcare)</a:t>
            </a:r>
          </a:p>
          <a:p>
            <a:endParaRPr lang="en-GB" dirty="0"/>
          </a:p>
          <a:p>
            <a:endParaRPr lang="en-GB" dirty="0"/>
          </a:p>
        </p:txBody>
      </p:sp>
      <p:sp>
        <p:nvSpPr>
          <p:cNvPr id="3" name="Title 2"/>
          <p:cNvSpPr>
            <a:spLocks noGrp="1"/>
          </p:cNvSpPr>
          <p:nvPr>
            <p:ph type="title"/>
          </p:nvPr>
        </p:nvSpPr>
        <p:spPr/>
        <p:txBody>
          <a:bodyPr/>
          <a:lstStyle/>
          <a:p>
            <a:r>
              <a:rPr lang="en-GB" dirty="0" smtClean="0"/>
              <a:t>Group Work</a:t>
            </a:r>
            <a:endParaRPr lang="en-GB" dirty="0"/>
          </a:p>
        </p:txBody>
      </p:sp>
    </p:spTree>
    <p:extLst>
      <p:ext uri="{BB962C8B-B14F-4D97-AF65-F5344CB8AC3E}">
        <p14:creationId xmlns:p14="http://schemas.microsoft.com/office/powerpoint/2010/main" val="9311585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Models of health relevant</a:t>
            </a:r>
          </a:p>
          <a:p>
            <a:r>
              <a:rPr lang="en-GB" dirty="0"/>
              <a:t>Medical model v social model</a:t>
            </a:r>
          </a:p>
          <a:p>
            <a:r>
              <a:rPr lang="en-GB" dirty="0"/>
              <a:t>Are initiatives working (justify look for evaluative reports, statistics </a:t>
            </a:r>
            <a:r>
              <a:rPr lang="en-GB" dirty="0" err="1"/>
              <a:t>etc</a:t>
            </a:r>
            <a:r>
              <a:rPr lang="en-GB" dirty="0"/>
              <a:t>)</a:t>
            </a:r>
          </a:p>
          <a:p>
            <a:r>
              <a:rPr lang="en-GB" dirty="0"/>
              <a:t>Limitations of initiatives</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5810663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Content Placeholder 1"/>
          <p:cNvSpPr>
            <a:spLocks noGrp="1"/>
          </p:cNvSpPr>
          <p:nvPr>
            <p:ph idx="1"/>
          </p:nvPr>
        </p:nvSpPr>
        <p:spPr/>
        <p:txBody>
          <a:bodyPr/>
          <a:lstStyle/>
          <a:p>
            <a:pPr eaLnBrk="1" hangingPunct="1"/>
            <a:r>
              <a:rPr lang="en-GB" sz="1600" dirty="0" smtClean="0"/>
              <a:t>Green, J. &amp; Tones, K. (2010) </a:t>
            </a:r>
            <a:r>
              <a:rPr lang="en-GB" sz="1600" i="1" dirty="0" smtClean="0"/>
              <a:t>Health Promotion: Planning and Strategies</a:t>
            </a:r>
            <a:r>
              <a:rPr lang="en-GB" sz="1600" dirty="0" smtClean="0"/>
              <a:t>, 2nd Edition, London: Sage</a:t>
            </a:r>
          </a:p>
          <a:p>
            <a:pPr eaLnBrk="1" hangingPunct="1"/>
            <a:r>
              <a:rPr lang="en-GB" sz="1600" dirty="0" smtClean="0"/>
              <a:t>Jones, L. (2000) What is Health? , in Katz, J., </a:t>
            </a:r>
            <a:r>
              <a:rPr lang="en-GB" sz="1600" dirty="0" err="1" smtClean="0"/>
              <a:t>Peberdy</a:t>
            </a:r>
            <a:r>
              <a:rPr lang="en-GB" sz="1600" dirty="0" smtClean="0"/>
              <a:t>, A. &amp; Douglas, J. (</a:t>
            </a:r>
            <a:r>
              <a:rPr lang="en-GB" sz="1600" dirty="0" err="1" smtClean="0"/>
              <a:t>Eds</a:t>
            </a:r>
            <a:r>
              <a:rPr lang="en-GB" sz="1600" dirty="0" smtClean="0"/>
              <a:t>), </a:t>
            </a:r>
            <a:r>
              <a:rPr lang="en-GB" sz="1600" i="1" dirty="0" smtClean="0"/>
              <a:t>Promoting Health: Knowledge and Practice, </a:t>
            </a:r>
            <a:r>
              <a:rPr lang="en-GB" sz="1600" dirty="0" smtClean="0"/>
              <a:t>Basingstoke: Macmillan Press Ltd.</a:t>
            </a:r>
          </a:p>
          <a:p>
            <a:pPr eaLnBrk="1" hangingPunct="1"/>
            <a:r>
              <a:rPr lang="en-GB" sz="1600" dirty="0" smtClean="0"/>
              <a:t>Jones, L. &amp; Douglas, J. (2000) The Rise of Health Promotion , in Katz, J., </a:t>
            </a:r>
            <a:r>
              <a:rPr lang="en-GB" sz="1600" dirty="0" err="1" smtClean="0"/>
              <a:t>Peberdy</a:t>
            </a:r>
            <a:r>
              <a:rPr lang="en-GB" sz="1600" dirty="0" smtClean="0"/>
              <a:t>, A. &amp; Douglas, J. (</a:t>
            </a:r>
            <a:r>
              <a:rPr lang="en-GB" sz="1600" dirty="0" err="1" smtClean="0"/>
              <a:t>Eds</a:t>
            </a:r>
            <a:r>
              <a:rPr lang="en-GB" sz="1600" dirty="0" smtClean="0"/>
              <a:t>), </a:t>
            </a:r>
            <a:r>
              <a:rPr lang="en-GB" sz="1600" i="1" dirty="0" smtClean="0"/>
              <a:t>Promoting Health: Knowledge and Practice, </a:t>
            </a:r>
            <a:r>
              <a:rPr lang="en-GB" sz="1600" dirty="0" smtClean="0"/>
              <a:t>Basingstoke: Macmillan Press Ltd.</a:t>
            </a:r>
          </a:p>
          <a:p>
            <a:pPr eaLnBrk="1" hangingPunct="1"/>
            <a:r>
              <a:rPr lang="en-GB" sz="1600" dirty="0" smtClean="0"/>
              <a:t>Jones, L. &amp; </a:t>
            </a:r>
            <a:r>
              <a:rPr lang="en-GB" sz="1600" dirty="0" err="1" smtClean="0"/>
              <a:t>Naidoo</a:t>
            </a:r>
            <a:r>
              <a:rPr lang="en-GB" sz="1600" dirty="0" smtClean="0"/>
              <a:t>, J. (2000) Theories and Models in Health Promotion, in Katz, J., </a:t>
            </a:r>
            <a:r>
              <a:rPr lang="en-GB" sz="1600" dirty="0" err="1" smtClean="0"/>
              <a:t>Peberdy</a:t>
            </a:r>
            <a:r>
              <a:rPr lang="en-GB" sz="1600" dirty="0" smtClean="0"/>
              <a:t>, A. &amp; Douglas, J. (</a:t>
            </a:r>
            <a:r>
              <a:rPr lang="en-GB" sz="1600" dirty="0" err="1" smtClean="0"/>
              <a:t>Eds</a:t>
            </a:r>
            <a:r>
              <a:rPr lang="en-GB" sz="1600" dirty="0" smtClean="0"/>
              <a:t>), </a:t>
            </a:r>
            <a:r>
              <a:rPr lang="en-GB" sz="1600" i="1" dirty="0" smtClean="0"/>
              <a:t>Promoting Health: Knowledge and Practice, </a:t>
            </a:r>
            <a:r>
              <a:rPr lang="en-GB" sz="1600" dirty="0" smtClean="0"/>
              <a:t>Basingstoke: Macmillan Press Ltd.</a:t>
            </a:r>
          </a:p>
          <a:p>
            <a:pPr eaLnBrk="1" hangingPunct="1"/>
            <a:r>
              <a:rPr lang="en-GB" sz="1600" dirty="0" smtClean="0"/>
              <a:t>Katz, J. (2000) Studying Populations, in Katz, J., </a:t>
            </a:r>
            <a:r>
              <a:rPr lang="en-GB" sz="1600" dirty="0" err="1" smtClean="0"/>
              <a:t>Peberdy</a:t>
            </a:r>
            <a:r>
              <a:rPr lang="en-GB" sz="1600" dirty="0" smtClean="0"/>
              <a:t>, A. &amp; Douglas, J. (</a:t>
            </a:r>
            <a:r>
              <a:rPr lang="en-GB" sz="1600" dirty="0" err="1" smtClean="0"/>
              <a:t>Eds</a:t>
            </a:r>
            <a:r>
              <a:rPr lang="en-GB" sz="1600" dirty="0" smtClean="0"/>
              <a:t>), </a:t>
            </a:r>
            <a:r>
              <a:rPr lang="en-GB" sz="1600" i="1" dirty="0" smtClean="0"/>
              <a:t>Promoting Health: Knowledge and Practice, </a:t>
            </a:r>
            <a:r>
              <a:rPr lang="en-GB" sz="1600" dirty="0" smtClean="0"/>
              <a:t>Basingstoke: Macmillan Press Ltd.</a:t>
            </a:r>
            <a:endParaRPr lang="en-GB" sz="1600" i="1" dirty="0" smtClean="0"/>
          </a:p>
          <a:p>
            <a:pPr eaLnBrk="1" hangingPunct="1"/>
            <a:r>
              <a:rPr lang="en-GB" sz="1600" dirty="0" smtClean="0"/>
              <a:t>Sussex, F., Herne, D. &amp; </a:t>
            </a:r>
            <a:r>
              <a:rPr lang="en-GB" sz="1600" dirty="0" err="1" smtClean="0"/>
              <a:t>Scourfield</a:t>
            </a:r>
            <a:r>
              <a:rPr lang="en-GB" sz="1600" dirty="0" smtClean="0"/>
              <a:t>, P. (2008) </a:t>
            </a:r>
            <a:r>
              <a:rPr lang="en-GB" sz="1600" i="1" dirty="0" smtClean="0"/>
              <a:t>Advanced Health and Social Care: For NVQ/SVQ Level 4 and Foundation Degrees</a:t>
            </a:r>
            <a:r>
              <a:rPr lang="en-GB" sz="1600" dirty="0" smtClean="0"/>
              <a:t>, Harlow; Heinemann</a:t>
            </a:r>
          </a:p>
        </p:txBody>
      </p:sp>
      <p:sp>
        <p:nvSpPr>
          <p:cNvPr id="3" name="Title 2"/>
          <p:cNvSpPr>
            <a:spLocks noGrp="1"/>
          </p:cNvSpPr>
          <p:nvPr>
            <p:ph type="title"/>
          </p:nvPr>
        </p:nvSpPr>
        <p:spPr/>
        <p:txBody>
          <a:bodyPr/>
          <a:lstStyle/>
          <a:p>
            <a:pPr eaLnBrk="1" fontAlgn="auto" hangingPunct="1">
              <a:spcAft>
                <a:spcPts val="0"/>
              </a:spcAft>
              <a:defRPr/>
            </a:pPr>
            <a:r>
              <a:rPr lang="en-GB" dirty="0" smtClean="0"/>
              <a:t>References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Concourse</Template>
  <TotalTime>182</TotalTime>
  <Words>1830</Words>
  <Application>Microsoft Office PowerPoint</Application>
  <PresentationFormat>On-screen Show (4:3)</PresentationFormat>
  <Paragraphs>272</Paragraphs>
  <Slides>36</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Arial</vt:lpstr>
      <vt:lpstr>Comic Sans MS</vt:lpstr>
      <vt:lpstr>Lucida Sans Unicode</vt:lpstr>
      <vt:lpstr>Times New Roman</vt:lpstr>
      <vt:lpstr>Verdana</vt:lpstr>
      <vt:lpstr>Wingdings</vt:lpstr>
      <vt:lpstr>Wingdings 2</vt:lpstr>
      <vt:lpstr>Wingdings 3</vt:lpstr>
      <vt:lpstr>Concourse</vt:lpstr>
      <vt:lpstr>Models of Health and Approaches to Health Promotion </vt:lpstr>
      <vt:lpstr>Assessing Health and its Determinants</vt:lpstr>
      <vt:lpstr>PowerPoint Presentation</vt:lpstr>
      <vt:lpstr>Lay Model of Health</vt:lpstr>
      <vt:lpstr> Lay Model of Health</vt:lpstr>
      <vt:lpstr>Medical Model of Health</vt:lpstr>
      <vt:lpstr>Medical Model of Health – Jones 1994</vt:lpstr>
      <vt:lpstr>Medical Model of Health – Jones 1994</vt:lpstr>
      <vt:lpstr>Medical model of health </vt:lpstr>
      <vt:lpstr>Social Model of Health</vt:lpstr>
      <vt:lpstr>Social Model of Health</vt:lpstr>
      <vt:lpstr>Social model </vt:lpstr>
      <vt:lpstr>Prevention Measures</vt:lpstr>
      <vt:lpstr>Prevention</vt:lpstr>
      <vt:lpstr>Preventative Measures</vt:lpstr>
      <vt:lpstr>Primary prevention</vt:lpstr>
      <vt:lpstr>Secondary prevention</vt:lpstr>
      <vt:lpstr>Tertiary prevention</vt:lpstr>
      <vt:lpstr>Health Promotion</vt:lpstr>
      <vt:lpstr>Health Promotion</vt:lpstr>
      <vt:lpstr>5 Main Approaches to Health Promotion</vt:lpstr>
      <vt:lpstr>Approaches to Health promotion –Healthy Eating</vt:lpstr>
      <vt:lpstr>Medical Approach –  preventative/interventional</vt:lpstr>
      <vt:lpstr>Medical Approach –  preventative/interventional</vt:lpstr>
      <vt:lpstr>Behaviour Change Approach </vt:lpstr>
      <vt:lpstr>Behaviour Change Approach </vt:lpstr>
      <vt:lpstr>Social Change</vt:lpstr>
      <vt:lpstr>Social Change</vt:lpstr>
      <vt:lpstr>Educational Change</vt:lpstr>
      <vt:lpstr>Empowerment</vt:lpstr>
      <vt:lpstr>Social Change</vt:lpstr>
      <vt:lpstr>Empowerment - Rissell (1994) </vt:lpstr>
      <vt:lpstr>Empowerment</vt:lpstr>
      <vt:lpstr>Group Work</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Family</dc:creator>
  <cp:lastModifiedBy>Karen Burton</cp:lastModifiedBy>
  <cp:revision>74</cp:revision>
  <cp:lastPrinted>1601-01-01T00:00:00Z</cp:lastPrinted>
  <dcterms:created xsi:type="dcterms:W3CDTF">1601-01-01T00:00:00Z</dcterms:created>
  <dcterms:modified xsi:type="dcterms:W3CDTF">2017-11-08T10:04:19Z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