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63" r:id="rId4"/>
    <p:sldId id="258" r:id="rId5"/>
    <p:sldId id="262" r:id="rId6"/>
    <p:sldId id="259" r:id="rId7"/>
    <p:sldId id="264" r:id="rId8"/>
    <p:sldId id="265" r:id="rId9"/>
    <p:sldId id="266" r:id="rId10"/>
    <p:sldId id="267" r:id="rId11"/>
    <p:sldId id="268" r:id="rId12"/>
    <p:sldId id="269" r:id="rId13"/>
    <p:sldId id="26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53018"/>
  </p:normalViewPr>
  <p:slideViewPr>
    <p:cSldViewPr snapToGrid="0" snapToObjects="1">
      <p:cViewPr>
        <p:scale>
          <a:sx n="67" d="100"/>
          <a:sy n="67" d="100"/>
        </p:scale>
        <p:origin x="228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99D49-AB2F-E941-8EC1-0E1476D66480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2F195-B88B-4D4F-AF6F-7EF23E7F30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618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Description – what happened?</a:t>
            </a:r>
          </a:p>
          <a:p>
            <a:r>
              <a:rPr lang="en-GB" dirty="0"/>
              <a:t>Feelings – what were you thinking and feeling?</a:t>
            </a:r>
          </a:p>
          <a:p>
            <a:r>
              <a:rPr lang="en-GB" dirty="0"/>
              <a:t>Evaluation – what was good and bad about the experience?</a:t>
            </a:r>
          </a:p>
          <a:p>
            <a:r>
              <a:rPr lang="en-GB" dirty="0"/>
              <a:t>Analysis – what sense can you make of the situation?</a:t>
            </a:r>
          </a:p>
          <a:p>
            <a:r>
              <a:rPr lang="en-GB" dirty="0"/>
              <a:t>Conclusion – what else could you have done?</a:t>
            </a:r>
          </a:p>
          <a:p>
            <a:r>
              <a:rPr lang="en-GB" dirty="0"/>
              <a:t>Action Plan – if it arose again, what would you do?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www.ed.ac.uk</a:t>
            </a:r>
            <a:r>
              <a:rPr lang="en-GB" dirty="0"/>
              <a:t>/reflection/reflectors-toolkit/reflecting-on-experience/</a:t>
            </a:r>
            <a:r>
              <a:rPr lang="en-GB" dirty="0" err="1"/>
              <a:t>gibbs</a:t>
            </a:r>
            <a:r>
              <a:rPr lang="en-GB" dirty="0"/>
              <a:t>-reflective-cycle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76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www.microsoft.com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-us/legal/</a:t>
            </a:r>
            <a:r>
              <a:rPr lang="en-GB" dirty="0" err="1"/>
              <a:t>intellectualproperty</a:t>
            </a:r>
            <a:r>
              <a:rPr lang="en-GB" dirty="0"/>
              <a:t>/trademarks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363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3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Cacciattolo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K. (2014). Understanding organisational cultures. European scientific journal, 2(1), 1-7.</a:t>
            </a:r>
            <a:r>
              <a:rPr lang="en-GB" dirty="0"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147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Schein, E. H. (2010). 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Organizational culture and leadership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(Vol. 2). John Wiley &amp; Sons.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Poore, J. A., Cullen, D. L., &amp;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Schaar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G. L. (2014). Simulation-based interprofessional education guided by Kolb's experiential learning theory. 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Clinical Simulation in Nursing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(5), e241-e247.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53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University of Edinburgh. (2020). Gibbs’ Reflective Cycle. Retrieved from https://</a:t>
            </a:r>
            <a:r>
              <a:rPr lang="en-GB" dirty="0" err="1"/>
              <a:t>www.ed.ac.uk</a:t>
            </a:r>
            <a:r>
              <a:rPr lang="en-GB" dirty="0"/>
              <a:t>/reflection/reflectors-toolkit/reflecting-on-experience/</a:t>
            </a:r>
            <a:r>
              <a:rPr lang="en-GB" dirty="0" err="1"/>
              <a:t>gibbs</a:t>
            </a:r>
            <a:r>
              <a:rPr lang="en-GB" dirty="0"/>
              <a:t>-reflective-cycle. </a:t>
            </a:r>
          </a:p>
          <a:p>
            <a:endParaRPr lang="en-GB" dirty="0"/>
          </a:p>
          <a:p>
            <a:r>
              <a:rPr lang="en-GB" dirty="0"/>
              <a:t>Microsoft. (2022) Microsoft Trademark and Brand Guidelines. Retrieved from </a:t>
            </a:r>
            <a:r>
              <a:rPr lang="en-GB" dirty="0" err="1"/>
              <a:t>www.microsoft.com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-us/legal/</a:t>
            </a:r>
            <a:r>
              <a:rPr lang="en-GB" dirty="0" err="1"/>
              <a:t>intellectualproperty</a:t>
            </a:r>
            <a:r>
              <a:rPr lang="en-GB" dirty="0"/>
              <a:t>/trademarks.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2F195-B88B-4D4F-AF6F-7EF23E7F307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84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745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155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516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851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352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838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8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0387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387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797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06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C4DDC-E4A6-0746-8AB0-E9DCD2F96D3B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6A48583-355C-5A4F-A076-B129F989FAB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13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jp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jp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jp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.jpg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side a building">
            <a:extLst>
              <a:ext uri="{FF2B5EF4-FFF2-40B4-BE49-F238E27FC236}">
                <a16:creationId xmlns:a16="http://schemas.microsoft.com/office/drawing/2014/main" id="{7515CE9D-B2B9-4B54-A1A9-EFE2A03745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t="9263" b="646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9444D9-0734-1243-BE2F-1D996D067C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Inter-Cultural Workplace (BMSP5002)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D5C14-2E3A-924E-8083-30F4949607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Assignment: Reflective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Lecturer: Glenn Behenna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Student: Peter Todorov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Student Number: 1705088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32005D6-79CB-8C46-8885-48E4C35208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269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047"/>
    </mc:Choice>
    <mc:Fallback>
      <p:transition spd="slow" advTm="12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73265-999B-824C-BC8A-44CF1C217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D0B69-DA16-8844-B26D-F1FA6CCC3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 reflection presentation</a:t>
            </a:r>
          </a:p>
          <a:p>
            <a:r>
              <a:rPr lang="en-GB" dirty="0"/>
              <a:t>What the inter-cultural workplace means to me</a:t>
            </a:r>
          </a:p>
          <a:p>
            <a:r>
              <a:rPr lang="en-GB" dirty="0"/>
              <a:t>Gibbs model of reflection (1988)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7C8DAE5-239D-934D-A1E2-451F0252D7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31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91"/>
    </mc:Choice>
    <mc:Fallback>
      <p:transition spd="slow" advTm="26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13022-7B04-1945-ABDF-5E2763F54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Aspects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1590F-9690-BE4F-BA34-14B69E305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Organisational Culture</a:t>
            </a:r>
          </a:p>
          <a:p>
            <a:r>
              <a:rPr lang="en-GB" dirty="0"/>
              <a:t>People Management and Human Resources Management</a:t>
            </a:r>
          </a:p>
          <a:p>
            <a:r>
              <a:rPr lang="en-GB" dirty="0"/>
              <a:t>SWOT and PESTEL Analysis</a:t>
            </a:r>
          </a:p>
          <a:p>
            <a:r>
              <a:rPr lang="en-GB" dirty="0"/>
              <a:t>Organisational Agility</a:t>
            </a:r>
          </a:p>
          <a:p>
            <a:r>
              <a:rPr lang="en-GB" dirty="0"/>
              <a:t>Corporate Social and Environmental Responsibility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4D8F9E4-BCE2-4841-BCD2-61B9347370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678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064"/>
    </mc:Choice>
    <mc:Fallback>
      <p:transition spd="slow" advTm="124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34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29" name="Straight Connector 136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8C79FA-7AD6-FE43-9108-80ED135B9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Gibbs’ Model of Reflection</a:t>
            </a:r>
          </a:p>
        </p:txBody>
      </p:sp>
      <p:sp>
        <p:nvSpPr>
          <p:cNvPr id="1030" name="Rectangle 138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8B38E-8C76-AF4E-ABC2-EBD8CEEB3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dirty="0"/>
              <a:t>Description</a:t>
            </a:r>
          </a:p>
          <a:p>
            <a:r>
              <a:rPr lang="en-GB" dirty="0"/>
              <a:t>Feelings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Analysis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Action Plan</a:t>
            </a:r>
          </a:p>
        </p:txBody>
      </p:sp>
      <p:grpSp>
        <p:nvGrpSpPr>
          <p:cNvPr id="1031" name="Group 140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032" name="Rectangle 141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3" name="Rectangle 142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4" name="Rectangle 144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circular diagram showing the 6 stages of Gibbs' Reflective cycle">
            <a:extLst>
              <a:ext uri="{FF2B5EF4-FFF2-40B4-BE49-F238E27FC236}">
                <a16:creationId xmlns:a16="http://schemas.microsoft.com/office/drawing/2014/main" id="{B86245E5-324E-9B4B-A8F6-BE79232AE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1615" y="1116345"/>
            <a:ext cx="3866172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46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9" name="Straight Connector 148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069B871-3E2D-2949-A27E-08089164A7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535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97"/>
    </mc:Choice>
    <mc:Fallback>
      <p:transition spd="slow" advTm="45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B9BF9F6-7D37-7344-85AD-8130CCA5B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 dirty="0"/>
              <a:t>Assignment One Reflection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ACF73-F726-B24C-98FB-D0D000209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3000 word business report</a:t>
            </a:r>
          </a:p>
          <a:p>
            <a:r>
              <a:rPr lang="en-GB" dirty="0"/>
              <a:t>Focus on Microsoft</a:t>
            </a:r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142" name="Rectangle 141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5" name="Rectangle 144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icrosoft corporate logo.">
            <a:extLst>
              <a:ext uri="{FF2B5EF4-FFF2-40B4-BE49-F238E27FC236}">
                <a16:creationId xmlns:a16="http://schemas.microsoft.com/office/drawing/2014/main" id="{82F4EBBF-A2E8-EC42-A8CB-91729DD32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6373" y="2263649"/>
            <a:ext cx="2799103" cy="157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146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9" name="Straight Connector 148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54EEEF4-BFA9-C749-8B7B-74256734BA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965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615"/>
    </mc:Choice>
    <mc:Fallback>
      <p:transition spd="slow" advTm="24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438453B-0DB5-1B4F-829E-06C29803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Description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596B0-70BE-F94E-9DBB-63F25ED4F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dirty="0"/>
              <a:t>3000 word business report</a:t>
            </a:r>
          </a:p>
          <a:p>
            <a:r>
              <a:rPr lang="en-GB" dirty="0"/>
              <a:t>Focused on Microsoft management and human resources</a:t>
            </a:r>
          </a:p>
          <a:p>
            <a:r>
              <a:rPr lang="en-GB" dirty="0"/>
              <a:t>Submitted on time</a:t>
            </a:r>
          </a:p>
          <a:p>
            <a:r>
              <a:rPr lang="en-GB" dirty="0"/>
              <a:t>Aim to submit before the date due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6708AAA3-EAC6-F145-A1C9-F5E5A23901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6755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9761427-AEDB-024D-A866-4C3EC048D7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0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53"/>
    </mc:Choice>
    <mc:Fallback>
      <p:transition spd="slow" advTm="25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6AB4E-0C39-534A-B65A-7423849A1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131B9-2422-7547-9013-F6A9C837E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Happy assignment was completed</a:t>
            </a:r>
          </a:p>
          <a:p>
            <a:r>
              <a:rPr lang="en-GB" dirty="0"/>
              <a:t>Unhappy due to lack of theory</a:t>
            </a:r>
          </a:p>
          <a:p>
            <a:r>
              <a:rPr lang="en-GB" dirty="0"/>
              <a:t>Only theorist used was Charles Handy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F42522C-C56C-4247-938A-C652156950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514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38"/>
    </mc:Choice>
    <mc:Fallback>
      <p:transition spd="slow" advTm="52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D2FE-43A8-7F4E-9DE9-0F7C780DB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0E282-A0A0-454E-9786-9BD5BB99D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Mixed amount of references</a:t>
            </a:r>
          </a:p>
          <a:p>
            <a:r>
              <a:rPr lang="en-GB" dirty="0"/>
              <a:t>Unable to properly evaluate due to results date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0CAA2BF-BB80-3643-82D9-0C9A47AC12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56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514"/>
    </mc:Choice>
    <mc:Fallback>
      <p:transition spd="slow" advTm="46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8A8C353-C143-E44F-802C-39BA673BC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Analysis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8463F-E0F9-EB4B-90B8-2ECCB2F25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dirty="0"/>
              <a:t>Main points covered</a:t>
            </a:r>
          </a:p>
          <a:p>
            <a:r>
              <a:rPr lang="en-GB" dirty="0" err="1"/>
              <a:t>Handy’s</a:t>
            </a:r>
            <a:r>
              <a:rPr lang="en-GB" dirty="0"/>
              <a:t> model of organisational culture (</a:t>
            </a:r>
            <a:r>
              <a:rPr lang="en-GB" dirty="0" err="1"/>
              <a:t>Cacciattolo</a:t>
            </a:r>
            <a:r>
              <a:rPr lang="en-GB" dirty="0"/>
              <a:t>, 2014)</a:t>
            </a:r>
          </a:p>
          <a:p>
            <a:r>
              <a:rPr lang="en-GB" dirty="0"/>
              <a:t>Not all theory discussed in assignment</a:t>
            </a:r>
          </a:p>
          <a:p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Man analysing data on a screen">
            <a:extLst>
              <a:ext uri="{FF2B5EF4-FFF2-40B4-BE49-F238E27FC236}">
                <a16:creationId xmlns:a16="http://schemas.microsoft.com/office/drawing/2014/main" id="{D7C67C69-C5FB-4E4A-BC46-B7E9AE647F2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6755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A52CD7B-8FBF-E041-8FF1-54E3742825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123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88"/>
    </mc:Choice>
    <mc:Fallback>
      <p:transition spd="slow" advTm="75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9719A-3EE6-7E42-99E6-01E4E6277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C30C-0611-E94A-8530-4940DDD49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more theory</a:t>
            </a:r>
          </a:p>
          <a:p>
            <a:r>
              <a:rPr lang="en-GB" dirty="0"/>
              <a:t>Less discussion of Microsoft</a:t>
            </a:r>
          </a:p>
          <a:p>
            <a:r>
              <a:rPr lang="en-GB" dirty="0"/>
              <a:t>Improve report writing skills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57FC5A3-AE95-C145-8106-DA2FDE688E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959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13"/>
    </mc:Choice>
    <mc:Fallback>
      <p:transition spd="slow" advTm="40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DEEB551-7949-6048-99F0-424B37B72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Action Plan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06A8B-35E1-814C-B18B-14E1D0FF8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dirty="0"/>
              <a:t>Include more theory </a:t>
            </a:r>
          </a:p>
          <a:p>
            <a:r>
              <a:rPr lang="en-GB" dirty="0"/>
              <a:t>Work on assessments earlier</a:t>
            </a:r>
          </a:p>
          <a:p>
            <a:r>
              <a:rPr lang="en-GB" dirty="0"/>
              <a:t>Get more feedback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Close-up of blueprints">
            <a:extLst>
              <a:ext uri="{FF2B5EF4-FFF2-40B4-BE49-F238E27FC236}">
                <a16:creationId xmlns:a16="http://schemas.microsoft.com/office/drawing/2014/main" id="{20B701DD-A72E-4647-B675-F3536C52C0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755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F1C7DC9-F803-4649-9279-7449ACDB9B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16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19"/>
    </mc:Choice>
    <mc:Fallback>
      <p:transition spd="slow" advTm="43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F4D4-2406-7F48-8E27-27ACA7F4C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6AE3A-1724-AB4D-B18B-EFF71F630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more theorists such as Schein’s levels of culture (Schein, 2010) and Kolb (Poore </a:t>
            </a:r>
            <a:r>
              <a:rPr lang="en-GB" i="1" dirty="0"/>
              <a:t>et al.,</a:t>
            </a:r>
            <a:r>
              <a:rPr lang="en-GB" dirty="0"/>
              <a:t> 2014)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48FE73D-7018-8942-B7E8-87E40584FB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685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74"/>
    </mc:Choice>
    <mc:Fallback>
      <p:transition spd="slow" advTm="40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EBD3A-D673-5448-81F0-30781533A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6C610-8EAC-7E4E-8E8B-B7CA692FE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Cacciattolo</a:t>
            </a:r>
            <a:r>
              <a:rPr lang="en-GB" sz="1800" dirty="0"/>
              <a:t>, K. (2014). Understanding organisational cultures. European scientific journal, 2(1), 1-7. </a:t>
            </a:r>
          </a:p>
          <a:p>
            <a:r>
              <a:rPr lang="en-GB" sz="1800" dirty="0"/>
              <a:t>Microsoft. (2022) Microsoft Trademark and Brand Guidelines. Retrieved from </a:t>
            </a:r>
            <a:r>
              <a:rPr lang="en-GB" sz="1800" dirty="0" err="1"/>
              <a:t>www.microsoft.com</a:t>
            </a:r>
            <a:r>
              <a:rPr lang="en-GB" sz="1800" dirty="0"/>
              <a:t>/</a:t>
            </a:r>
            <a:r>
              <a:rPr lang="en-GB" sz="1800" dirty="0" err="1"/>
              <a:t>en</a:t>
            </a:r>
            <a:r>
              <a:rPr lang="en-GB" sz="1800" dirty="0"/>
              <a:t>-us/legal/</a:t>
            </a:r>
            <a:r>
              <a:rPr lang="en-GB" sz="1800" dirty="0" err="1"/>
              <a:t>intellectualproperty</a:t>
            </a:r>
            <a:r>
              <a:rPr lang="en-GB" sz="1800" dirty="0"/>
              <a:t>/trademarks.</a:t>
            </a:r>
          </a:p>
          <a:p>
            <a:r>
              <a:rPr lang="en-GB" sz="1800" dirty="0"/>
              <a:t>Poore, J. A., Cullen, D. L., &amp; </a:t>
            </a:r>
            <a:r>
              <a:rPr lang="en-GB" sz="1800" dirty="0" err="1"/>
              <a:t>Schaar</a:t>
            </a:r>
            <a:r>
              <a:rPr lang="en-GB" sz="1800" dirty="0"/>
              <a:t>, G. L. (2014). Simulation-based interprofessional education guided by Kolb's experiential learning theory. </a:t>
            </a:r>
            <a:r>
              <a:rPr lang="en-GB" sz="1800" i="1" dirty="0"/>
              <a:t>Clinical Simulation in Nursing</a:t>
            </a:r>
            <a:r>
              <a:rPr lang="en-GB" sz="1800" dirty="0"/>
              <a:t>, </a:t>
            </a:r>
            <a:r>
              <a:rPr lang="en-GB" sz="1800" i="1" dirty="0"/>
              <a:t>10</a:t>
            </a:r>
            <a:r>
              <a:rPr lang="en-GB" sz="1800" dirty="0"/>
              <a:t>(5), e241-e247.</a:t>
            </a:r>
          </a:p>
          <a:p>
            <a:r>
              <a:rPr lang="en-GB" sz="1800" dirty="0"/>
              <a:t>Schein, E. H. (2010). </a:t>
            </a:r>
            <a:r>
              <a:rPr lang="en-GB" sz="1800" i="1" dirty="0"/>
              <a:t>Organizational culture and leadership</a:t>
            </a:r>
            <a:r>
              <a:rPr lang="en-GB" sz="1800" dirty="0"/>
              <a:t>(Vol. 2). John Wiley &amp; Sons.</a:t>
            </a:r>
          </a:p>
          <a:p>
            <a:r>
              <a:rPr lang="en-GB" sz="1800" dirty="0"/>
              <a:t>The University of Edinburgh. (2020). Gibbs’ Reflective Cycle. Retrieved from https://</a:t>
            </a:r>
            <a:r>
              <a:rPr lang="en-GB" sz="1800" dirty="0" err="1"/>
              <a:t>www.ed.ac.uk</a:t>
            </a:r>
            <a:r>
              <a:rPr lang="en-GB" sz="1800" dirty="0"/>
              <a:t>/reflection/reflectors-toolkit/reflecting-on-experience/</a:t>
            </a:r>
            <a:r>
              <a:rPr lang="en-GB" sz="1800" dirty="0" err="1"/>
              <a:t>gibbs</a:t>
            </a:r>
            <a:r>
              <a:rPr lang="en-GB" sz="1800" dirty="0"/>
              <a:t>-reflective-cycle.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B4B54B1-9029-894D-8DED-980A786EE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943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91"/>
    </mc:Choice>
    <mc:Fallback>
      <p:transition spd="slow" advTm="11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{21086A29-0166-284A-A1EB-726414708D46}tf10001119</Template>
  <TotalTime>4529</TotalTime>
  <Words>593</Words>
  <Application>Microsoft Macintosh PowerPoint</Application>
  <PresentationFormat>Widescreen</PresentationFormat>
  <Paragraphs>96</Paragraphs>
  <Slides>13</Slides>
  <Notes>6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Gallery</vt:lpstr>
      <vt:lpstr>The Inter-Cultural Workplace (BMSP5002)</vt:lpstr>
      <vt:lpstr>Introduction</vt:lpstr>
      <vt:lpstr>Key Aspects of Module</vt:lpstr>
      <vt:lpstr>Gibbs’ Model of Reflection</vt:lpstr>
      <vt:lpstr>Assignment One Reflection</vt:lpstr>
      <vt:lpstr>Description</vt:lpstr>
      <vt:lpstr>Feelings</vt:lpstr>
      <vt:lpstr>Evaluation</vt:lpstr>
      <vt:lpstr>Analysis</vt:lpstr>
      <vt:lpstr>Conclusion</vt:lpstr>
      <vt:lpstr>Action Plan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Inter-Cultural Workplace (BMSP5002)</dc:title>
  <dc:creator>Peter Todorov (1705088)</dc:creator>
  <cp:lastModifiedBy>Peter Todorov (1705088)</cp:lastModifiedBy>
  <cp:revision>17</cp:revision>
  <dcterms:created xsi:type="dcterms:W3CDTF">2022-03-07T11:05:09Z</dcterms:created>
  <dcterms:modified xsi:type="dcterms:W3CDTF">2022-03-11T16:06:48Z</dcterms:modified>
</cp:coreProperties>
</file>