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8406" y="4512376"/>
            <a:ext cx="8639776" cy="900190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406" y="1720884"/>
            <a:ext cx="8639775" cy="2734693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46251078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6907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442" y="1233199"/>
            <a:ext cx="8977511" cy="10738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0444" y="2419639"/>
            <a:ext cx="8977509" cy="3141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E7736193-EDE3-4BB5-AE5F-E6E5472AB8BE}" type="datetimeFigureOut">
              <a:rPr lang="en-US" smtClean="0"/>
              <a:t>12/2/24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9657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63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 spd="slow">
    <p:randomBar dir="vert"/>
  </p:transition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F6F11920-79A6-397C-5E55-63AF292E2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502EAEE-449D-202E-8B05-B5860AE03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7984" y="952500"/>
            <a:ext cx="3788016" cy="4361570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DB07FE-7B3C-A5D2-2EEF-39089884FA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40572" y="1597225"/>
            <a:ext cx="4521633" cy="183177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SnapGrocery Business proposal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355455-E880-0C24-C0D8-8E1478D120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3169" y="4196686"/>
            <a:ext cx="3788015" cy="1117384"/>
          </a:xfrm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Rosalina Ivanova</a:t>
            </a:r>
          </a:p>
          <a:p>
            <a:pPr>
              <a:lnSpc>
                <a:spcPct val="11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2326076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Managing Enterprise 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-BMSW4011-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3D08F9-C5C4-5255-2AD2-28DC983D87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56" b="9091"/>
          <a:stretch/>
        </p:blipFill>
        <p:spPr>
          <a:xfrm>
            <a:off x="1671354" y="1543930"/>
            <a:ext cx="3788016" cy="299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740131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AFDCCA3-5CE7-058C-1962-A071B764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BF24CF1-EE7F-86B3-94A8-3CD26A1AD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936887"/>
            <a:ext cx="5160067" cy="4968614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8A8CDB6-5883-E68A-FB7D-D533B450A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77763" y="64114"/>
            <a:ext cx="3800950" cy="483023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b="1" kern="1200" cap="all" spc="5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 page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E0EA6661-C9D9-CDFE-9010-1D874DF0F6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01188" y="929841"/>
            <a:ext cx="9300842" cy="5444653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algn="r">
              <a:lnSpc>
                <a:spcPct val="110000"/>
              </a:lnSpc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Slide no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introduction………………………………………………………………3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aims and objectives…………………………………4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Concept………………………………………………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…………</a:t>
            </a: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 market &amp; market research……………………………….6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………………………………………………………………7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 Location………………………………………………8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Strategy………………………………………9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 and branding………………………………………….10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Financial overview</a:t>
            </a: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………………………………………………………………11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Analysis…………………………………………………………12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Feasibility and </a:t>
            </a:r>
            <a:r>
              <a:rPr lang="en-US" sz="2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viatability</a:t>
            </a: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………………………………………………………….13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…………………………………………14</a:t>
            </a:r>
          </a:p>
          <a:p>
            <a:pPr indent="-22860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References…………………………………………………………………15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500" b="1" dirty="0"/>
          </a:p>
        </p:txBody>
      </p:sp>
      <p:pic>
        <p:nvPicPr>
          <p:cNvPr id="5" name="Video 4" descr="Pen And Notebook Icons">
            <a:extLst>
              <a:ext uri="{FF2B5EF4-FFF2-40B4-BE49-F238E27FC236}">
                <a16:creationId xmlns:a16="http://schemas.microsoft.com/office/drawing/2014/main" id="{D5E32D84-3516-E137-9E65-B628454784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/>
        </p:blipFill>
        <p:spPr>
          <a:xfrm>
            <a:off x="8037603" y="2129750"/>
            <a:ext cx="4104825" cy="2308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3953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C22E14B-4FF3-5229-CA86-75E25F372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086221-CB6A-7084-672C-2F0E6EF649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10" r="16024"/>
          <a:stretch/>
        </p:blipFill>
        <p:spPr>
          <a:xfrm>
            <a:off x="7537704" y="-2"/>
            <a:ext cx="4654296" cy="685799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A6B968A-A417-B33C-613C-7B1B45542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9623C06-6BFF-1F0D-1672-61F5B44336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687" y="525750"/>
            <a:ext cx="5670400" cy="1152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cap="all" spc="50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to SnapGrocery!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06744C81-B210-BA04-421F-1C8741CFC1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9876" y="1325809"/>
            <a:ext cx="6351151" cy="3840858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endParaRPr lang="en-US" sz="4800" b="1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71450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SnapGrocery is a Cardiff-based app aimed at delivering groceries quickly while supporting local stores. The idea is to provide a one-stop shop for fresh, local groceries delivered in under an hour.</a:t>
            </a:r>
          </a:p>
          <a:p>
            <a:pPr marL="171450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Mission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171450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"Bringing local groceries to your doorstep in a snap!"</a:t>
            </a:r>
          </a:p>
          <a:p>
            <a:pPr marL="171450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USP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4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Fast, community-focused service, </a:t>
            </a:r>
            <a:r>
              <a:rPr lang="en-US" sz="48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prioritising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sustainability through partnerships with local stores.</a:t>
            </a:r>
          </a:p>
          <a:p>
            <a:pPr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Williams, S. (2022) </a:t>
            </a:r>
            <a:r>
              <a:rPr lang="en-US" sz="48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Financial Times Guide to Business Start-Up 2021/2023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3040121919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12CB9FF-7D0E-C6EE-FD1E-5414C1C2F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4AF4B06-53F0-C847-8C21-2E98F1814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A wall painted with an arrow and a dartboard">
            <a:extLst>
              <a:ext uri="{FF2B5EF4-FFF2-40B4-BE49-F238E27FC236}">
                <a16:creationId xmlns:a16="http://schemas.microsoft.com/office/drawing/2014/main" id="{BC1B3536-B444-34E9-476A-0057CD6063A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9853" b="11476"/>
          <a:stretch/>
        </p:blipFill>
        <p:spPr>
          <a:xfrm>
            <a:off x="-3030" y="-44633"/>
            <a:ext cx="12192002" cy="6857990"/>
          </a:xfrm>
          <a:prstGeom prst="rect">
            <a:avLst/>
          </a:prstGeom>
        </p:spPr>
      </p:pic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F70A2C4-3347-EF31-F002-FB70BCCF4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08344" y="938623"/>
            <a:ext cx="10369255" cy="4987842"/>
          </a:xfrm>
          <a:custGeom>
            <a:avLst/>
            <a:gdLst>
              <a:gd name="connsiteX0" fmla="*/ 0 w 4116027"/>
              <a:gd name="connsiteY0" fmla="*/ 0 h 5058263"/>
              <a:gd name="connsiteX1" fmla="*/ 3203647 w 4116027"/>
              <a:gd name="connsiteY1" fmla="*/ 0 h 5058263"/>
              <a:gd name="connsiteX2" fmla="*/ 3203647 w 4116027"/>
              <a:gd name="connsiteY2" fmla="*/ 1439014 h 5058263"/>
              <a:gd name="connsiteX3" fmla="*/ 4116027 w 4116027"/>
              <a:gd name="connsiteY3" fmla="*/ 1439014 h 5058263"/>
              <a:gd name="connsiteX4" fmla="*/ 4116027 w 4116027"/>
              <a:gd name="connsiteY4" fmla="*/ 5058263 h 5058263"/>
              <a:gd name="connsiteX5" fmla="*/ 0 w 4116027"/>
              <a:gd name="connsiteY5" fmla="*/ 5058263 h 5058263"/>
              <a:gd name="connsiteX0" fmla="*/ 3203647 w 4116027"/>
              <a:gd name="connsiteY0" fmla="*/ 1439014 h 5058263"/>
              <a:gd name="connsiteX1" fmla="*/ 4116027 w 4116027"/>
              <a:gd name="connsiteY1" fmla="*/ 1439014 h 5058263"/>
              <a:gd name="connsiteX2" fmla="*/ 4116027 w 4116027"/>
              <a:gd name="connsiteY2" fmla="*/ 5058263 h 5058263"/>
              <a:gd name="connsiteX3" fmla="*/ 0 w 4116027"/>
              <a:gd name="connsiteY3" fmla="*/ 5058263 h 5058263"/>
              <a:gd name="connsiteX4" fmla="*/ 0 w 4116027"/>
              <a:gd name="connsiteY4" fmla="*/ 0 h 5058263"/>
              <a:gd name="connsiteX5" fmla="*/ 3203647 w 4116027"/>
              <a:gd name="connsiteY5" fmla="*/ 0 h 5058263"/>
              <a:gd name="connsiteX6" fmla="*/ 3295087 w 4116027"/>
              <a:gd name="connsiteY6" fmla="*/ 1530454 h 5058263"/>
              <a:gd name="connsiteX0" fmla="*/ 3203647 w 4116027"/>
              <a:gd name="connsiteY0" fmla="*/ 1439014 h 5058263"/>
              <a:gd name="connsiteX1" fmla="*/ 4116027 w 4116027"/>
              <a:gd name="connsiteY1" fmla="*/ 1439014 h 5058263"/>
              <a:gd name="connsiteX2" fmla="*/ 4116027 w 4116027"/>
              <a:gd name="connsiteY2" fmla="*/ 5058263 h 5058263"/>
              <a:gd name="connsiteX3" fmla="*/ 0 w 4116027"/>
              <a:gd name="connsiteY3" fmla="*/ 5058263 h 5058263"/>
              <a:gd name="connsiteX4" fmla="*/ 0 w 4116027"/>
              <a:gd name="connsiteY4" fmla="*/ 0 h 5058263"/>
              <a:gd name="connsiteX5" fmla="*/ 3203647 w 4116027"/>
              <a:gd name="connsiteY5" fmla="*/ 0 h 5058263"/>
              <a:gd name="connsiteX0" fmla="*/ 4116027 w 4116027"/>
              <a:gd name="connsiteY0" fmla="*/ 1439014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3203647 w 4116027"/>
              <a:gd name="connsiteY4" fmla="*/ 0 h 5058263"/>
              <a:gd name="connsiteX0" fmla="*/ 4110211 w 4116027"/>
              <a:gd name="connsiteY0" fmla="*/ 154939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3203647 w 4116027"/>
              <a:gd name="connsiteY4" fmla="*/ 0 h 5058263"/>
              <a:gd name="connsiteX0" fmla="*/ 4110211 w 4116027"/>
              <a:gd name="connsiteY0" fmla="*/ 154939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858576 w 4116027"/>
              <a:gd name="connsiteY4" fmla="*/ 0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858576 w 4116027"/>
              <a:gd name="connsiteY4" fmla="*/ 0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556812 w 4116027"/>
              <a:gd name="connsiteY4" fmla="*/ 6142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470533 w 4116027"/>
              <a:gd name="connsiteY4" fmla="*/ 1434 h 5058263"/>
              <a:gd name="connsiteX0" fmla="*/ 4109005 w 4116027"/>
              <a:gd name="connsiteY0" fmla="*/ 1610052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470533 w 4116027"/>
              <a:gd name="connsiteY4" fmla="*/ 1434 h 5058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6027" h="5058263">
                <a:moveTo>
                  <a:pt x="4109005" y="1610052"/>
                </a:moveTo>
                <a:cubicBezTo>
                  <a:pt x="4110944" y="2779674"/>
                  <a:pt x="4114088" y="3888641"/>
                  <a:pt x="4116027" y="5058263"/>
                </a:cubicBezTo>
                <a:lnTo>
                  <a:pt x="0" y="5058263"/>
                </a:lnTo>
                <a:lnTo>
                  <a:pt x="0" y="0"/>
                </a:lnTo>
                <a:lnTo>
                  <a:pt x="2470533" y="1434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8B62A39-A1CF-6F01-7CBB-9B333453BA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6323" y="269079"/>
            <a:ext cx="4285881" cy="181086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cap="all" spc="500" baseline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aims and objectives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A076A986-C44D-A0C1-1A5F-E445A3285D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5316" y="2162520"/>
            <a:ext cx="5743439" cy="3646753"/>
          </a:xfrm>
        </p:spPr>
        <p:txBody>
          <a:bodyPr vert="horz" lIns="91440" tIns="45720" rIns="91440" bIns="45720" rtlCol="0" anchor="b">
            <a:normAutofit fontScale="92500"/>
          </a:bodyPr>
          <a:lstStyle/>
          <a:p>
            <a:pPr marL="28575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an exceptional grocery delivery experience that supports local businesses.</a:t>
            </a:r>
          </a:p>
          <a:p>
            <a:pPr marL="800100"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 sustainable practices and reduce delivery times for customer satisfaction.</a:t>
            </a:r>
          </a:p>
          <a:p>
            <a:pPr marL="285750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Partner with 50 Cardiff-based stores within the first year.</a:t>
            </a:r>
          </a:p>
          <a:p>
            <a:pPr marL="800100"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Achieve a 95% customer satisfaction rate through fast and reliable delivery.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Whittington, R., et al. (2023) </a:t>
            </a:r>
            <a:r>
              <a:rPr lang="en-US" sz="1300" b="0" i="1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Strategy: Text and Cases</a:t>
            </a:r>
            <a:r>
              <a:rPr lang="en-US" sz="13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790967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AFDCCA3-5CE7-058C-1962-A071B764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BF24CF1-EE7F-86B3-94A8-3CD26A1AD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8233" y="936887"/>
            <a:ext cx="5947834" cy="4337163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48EFE9-89EB-16B7-9642-17126F4CBF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223" y="36159"/>
            <a:ext cx="3788944" cy="183740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cap="all" spc="50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800" b="1" kern="1200" cap="all" spc="500" baseline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snapgrocery</a:t>
            </a:r>
            <a:r>
              <a:rPr lang="en-US" sz="2800" b="1" kern="1200" cap="all" spc="50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concept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A14806CD-1AA0-A5B5-82C4-9607827029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736" y="2053251"/>
            <a:ext cx="4476387" cy="334565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Idea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SnapGrocery connects busy Cardiff residents with their </a:t>
            </a: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favourite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local grocery stores, delivering fresh products in under 60 minutes. It’s ideal for those who want convenience without sacrificing quality or supporting local.</a:t>
            </a:r>
          </a:p>
          <a:p>
            <a:pPr indent="-22860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Limited Liability Company (LLC) for financial protection and easy scalability (</a:t>
            </a: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Barringer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Ireland, 2022).</a:t>
            </a:r>
          </a:p>
          <a:p>
            <a:pPr algn="just">
              <a:lnSpc>
                <a:spcPct val="160000"/>
              </a:lnSpc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Barringer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B.R., and Ireland, R.D. (2022)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Entrepreneurship: Successfully Launching New Ventures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5" name="Picture 4" descr="The facade of blue walls with holes">
            <a:extLst>
              <a:ext uri="{FF2B5EF4-FFF2-40B4-BE49-F238E27FC236}">
                <a16:creationId xmlns:a16="http://schemas.microsoft.com/office/drawing/2014/main" id="{C018E32F-BAC0-FBD4-9460-358F1FA72F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965" b="17035"/>
          <a:stretch/>
        </p:blipFill>
        <p:spPr>
          <a:xfrm>
            <a:off x="4648200" y="1606437"/>
            <a:ext cx="5947834" cy="334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414811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7E26772-EAFC-10BB-4659-99BF2A8A1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rrow hitting a bull's eye target">
            <a:extLst>
              <a:ext uri="{FF2B5EF4-FFF2-40B4-BE49-F238E27FC236}">
                <a16:creationId xmlns:a16="http://schemas.microsoft.com/office/drawing/2014/main" id="{D6A0DF99-0548-DA97-8904-3EDBEE0A17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52" r="3" b="4742"/>
          <a:stretch/>
        </p:blipFill>
        <p:spPr>
          <a:xfrm>
            <a:off x="4648200" y="10"/>
            <a:ext cx="754380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4AEFA6A-E623-CF1A-3DDF-C38D3A7E2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884" y="934542"/>
            <a:ext cx="10321575" cy="499093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DECF742-7C9E-7B98-1F44-A6CFDEC5A6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4541" y="664699"/>
            <a:ext cx="4774172" cy="1831775"/>
          </a:xfrm>
        </p:spPr>
        <p:txBody>
          <a:bodyPr anchor="ctr"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Target market &amp; target research 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23BD4D07-3DA5-53BB-829E-F9C307501D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4541" y="2600203"/>
            <a:ext cx="5038231" cy="3323255"/>
          </a:xfrm>
        </p:spPr>
        <p:txBody>
          <a:bodyPr anchor="b">
            <a:normAutofit fontScale="47500" lnSpcReduction="20000"/>
          </a:bodyPr>
          <a:lstStyle/>
          <a:p>
            <a:pPr marL="342900" indent="-3429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5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 Demographics</a:t>
            </a:r>
            <a:r>
              <a:rPr lang="en-GB" sz="2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Young professionals (18-34), families, and elderly Cardiff residents who prioritise convenience.</a:t>
            </a:r>
          </a:p>
          <a:p>
            <a:pPr marL="342900" indent="-3429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5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 Insights</a:t>
            </a:r>
            <a:r>
              <a:rPr lang="en-GB" sz="2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Cardiff’s grocery delivery market is worth approximately £18 million, with an annual growth rate of 15% (MarketLine, 2023).</a:t>
            </a:r>
          </a:p>
          <a:p>
            <a:pPr marL="800100" lvl="1" indent="-3429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55% of local residents favour delivery services for convenience and quality (YouGov, 2023).</a:t>
            </a:r>
          </a:p>
          <a:p>
            <a:pPr algn="just">
              <a:lnSpc>
                <a:spcPct val="170000"/>
              </a:lnSpc>
            </a:pPr>
            <a:r>
              <a:rPr lang="en-GB" sz="25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GB" sz="2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MarketLine (Firm) </a:t>
            </a:r>
            <a:r>
              <a:rPr lang="en-GB" sz="25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MarketLine Advantage</a:t>
            </a:r>
            <a:r>
              <a:rPr lang="en-GB" sz="25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59460463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A7E8276-E7F8-D393-6F54-0BF8862C3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67DFE30-E9B4-B520-D9CF-5181D140E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34648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66CE13-53C9-0E44-15CA-18FCA74A02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13" b="2"/>
          <a:stretch/>
        </p:blipFill>
        <p:spPr>
          <a:xfrm>
            <a:off x="-1" y="10"/>
            <a:ext cx="7534649" cy="6857989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24E1F8E-AFC3-FEF2-1703-BE3BF76A5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785" y="3994511"/>
            <a:ext cx="4054887" cy="1591492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cap="all" spc="500" baseline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 &amp; physical presence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7437E4-4DBE-7501-4BD0-EEB12170E297}"/>
              </a:ext>
            </a:extLst>
          </p:cNvPr>
          <p:cNvSpPr txBox="1"/>
          <p:nvPr/>
        </p:nvSpPr>
        <p:spPr>
          <a:xfrm>
            <a:off x="7729060" y="641287"/>
            <a:ext cx="4082918" cy="59326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SnapGrocery’s office is in a shared workspace in a busy area, close to high-demand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neighbourhoods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It’s a convenient setup that keeps costs low but still gives good access for coordinating with drivers.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Office Location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I’ve chosen a shared workspace in central Cardiff—close to key target neighbourhoods, which helps me keep rent low and stay close to my market.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This Spot?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It offers easy access to both customers and partner stores, helping streamline deliveries (Alvarez, 2018).</a:t>
            </a:r>
          </a:p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Alvarez, S.A. (2018)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Entrepreneurs Need to Know Before They Start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Henry Stewart Talks Ltd.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86-88 Adam St, Cardiff CF24 2FN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4A35A5E-99B4-DBDF-D46C-B415D1F42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35881" y="931855"/>
            <a:ext cx="5657097" cy="4992273"/>
          </a:xfrm>
          <a:custGeom>
            <a:avLst/>
            <a:gdLst>
              <a:gd name="connsiteX0" fmla="*/ 0 w 4172596"/>
              <a:gd name="connsiteY0" fmla="*/ 0 h 4952999"/>
              <a:gd name="connsiteX1" fmla="*/ 4172596 w 4172596"/>
              <a:gd name="connsiteY1" fmla="*/ 0 h 4952999"/>
              <a:gd name="connsiteX2" fmla="*/ 4172596 w 4172596"/>
              <a:gd name="connsiteY2" fmla="*/ 342900 h 4952999"/>
              <a:gd name="connsiteX3" fmla="*/ 3239761 w 4172596"/>
              <a:gd name="connsiteY3" fmla="*/ 342900 h 4952999"/>
              <a:gd name="connsiteX4" fmla="*/ 3239761 w 4172596"/>
              <a:gd name="connsiteY4" fmla="*/ 1934392 h 4952999"/>
              <a:gd name="connsiteX5" fmla="*/ 4172596 w 4172596"/>
              <a:gd name="connsiteY5" fmla="*/ 1934392 h 4952999"/>
              <a:gd name="connsiteX6" fmla="*/ 4172596 w 4172596"/>
              <a:gd name="connsiteY6" fmla="*/ 4952999 h 4952999"/>
              <a:gd name="connsiteX7" fmla="*/ 0 w 4172596"/>
              <a:gd name="connsiteY7" fmla="*/ 4952999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8" fmla="*/ 3331201 w 4172596"/>
              <a:gd name="connsiteY8" fmla="*/ 2025832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  <a:gd name="connsiteX6" fmla="*/ 3239761 w 4172596"/>
              <a:gd name="connsiteY6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72596" h="4952999">
                <a:moveTo>
                  <a:pt x="4172596" y="1934392"/>
                </a:moveTo>
                <a:lnTo>
                  <a:pt x="4172596" y="4952999"/>
                </a:lnTo>
                <a:lnTo>
                  <a:pt x="0" y="4952999"/>
                </a:lnTo>
                <a:lnTo>
                  <a:pt x="0" y="0"/>
                </a:lnTo>
                <a:lnTo>
                  <a:pt x="4172596" y="0"/>
                </a:lnTo>
                <a:lnTo>
                  <a:pt x="4172596" y="342900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811678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5C7EF91A-AEA4-5F56-0661-A62DE8490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7" descr="Person holding a puzzle piece">
            <a:extLst>
              <a:ext uri="{FF2B5EF4-FFF2-40B4-BE49-F238E27FC236}">
                <a16:creationId xmlns:a16="http://schemas.microsoft.com/office/drawing/2014/main" id="{35435B29-32BE-6993-48C1-4ECC149A38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974"/>
          <a:stretch/>
        </p:blipFill>
        <p:spPr>
          <a:xfrm>
            <a:off x="20" y="-138542"/>
            <a:ext cx="12191980" cy="685800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5B12B501-806A-E961-4C73-E0D1677A8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2446808"/>
            <a:ext cx="12192000" cy="441749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56000"/>
                </a:srgbClr>
              </a:gs>
              <a:gs pos="100000">
                <a:srgbClr val="000000">
                  <a:alpha val="0"/>
                </a:srgbClr>
              </a:gs>
              <a:gs pos="60000">
                <a:srgbClr val="000000">
                  <a:alpha val="28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4927D021-5F79-BB66-A674-7128FA715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110" y="1735732"/>
            <a:ext cx="6772868" cy="419423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Composition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Support (2 staff)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Ensures a smooth experience and handles customer questions.</a:t>
            </a:r>
          </a:p>
          <a:p>
            <a:pPr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Drivers (100 freelancers)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Sourced locally, allowing flexible work hours to meet demand.</a:t>
            </a:r>
          </a:p>
          <a:p>
            <a:pPr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Specialist (1 staff)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Manages digital campaigns and partnerships with local stores.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Chart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Myself as CEO, Customer Support, Marketing, and freelance Drivers.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Hisrich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R.D., et al. (2019)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McGraw-Hill Education.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500" dirty="0">
              <a:solidFill>
                <a:srgbClr val="FFFFFF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366DB7-204D-D97C-AF89-9223742B9C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674263"/>
            <a:ext cx="6489043" cy="20603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kern="1200" cap="all" spc="500" baseline="0">
                <a:latin typeface="Arial" panose="020B0604020202020204" pitchFamily="34" charset="0"/>
                <a:cs typeface="Arial" panose="020B0604020202020204" pitchFamily="34" charset="0"/>
              </a:rPr>
              <a:t>Human Resources strategy </a:t>
            </a:r>
          </a:p>
        </p:txBody>
      </p:sp>
    </p:spTree>
    <p:extLst>
      <p:ext uri="{BB962C8B-B14F-4D97-AF65-F5344CB8AC3E}">
        <p14:creationId xmlns:p14="http://schemas.microsoft.com/office/powerpoint/2010/main" val="1621482816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22E14B-4FF3-5229-CA86-75E25F372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9D5F2509-086D-0A44-BDF1-50FC0BB64F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03" r="24876" b="2"/>
          <a:stretch/>
        </p:blipFill>
        <p:spPr>
          <a:xfrm>
            <a:off x="6096000" y="-2"/>
            <a:ext cx="6096000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A6B968A-A417-B33C-613C-7B1B45542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B2DA39-A9BB-08E8-F338-CAA071A36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595" y="660238"/>
            <a:ext cx="5694778" cy="1152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cap="all" spc="50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 &amp; branding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2A1AB854-82AE-034F-D3D6-4472137F18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1857" y="1802777"/>
            <a:ext cx="5164144" cy="4123366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Primarily busy professionals and families, focusing on Cardiff </a:t>
            </a:r>
            <a:r>
              <a:rPr lang="en-US" sz="48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neighbourhoods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with limited grocery access.</a:t>
            </a:r>
          </a:p>
          <a:p>
            <a:pPr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Channels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Facebook and Instagram ads to reach local audiences.</a:t>
            </a:r>
          </a:p>
          <a:p>
            <a:pPr lvl="1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Local Partnerships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Collaborating with community </a:t>
            </a:r>
            <a:r>
              <a:rPr lang="en-US" sz="48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events to build local support.</a:t>
            </a:r>
          </a:p>
          <a:p>
            <a:pPr lvl="1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Referral </a:t>
            </a:r>
            <a:r>
              <a:rPr lang="en-US" sz="4800" b="1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Incentives for customers to refer friends, building a loyal customer base.</a:t>
            </a:r>
          </a:p>
          <a:p>
            <a:pPr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Branding Visuals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Sample social media posts and flyers.</a:t>
            </a:r>
          </a:p>
          <a:p>
            <a:pPr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48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48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Hooley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G.J., et al. (2020) </a:t>
            </a:r>
            <a:r>
              <a:rPr lang="en-US" sz="48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 and Competitive Positioning</a:t>
            </a:r>
            <a:r>
              <a:rPr lang="en-US" sz="4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021506999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23FB3B-24E7-5304-70D8-3CA402902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D34AF009-0E99-A52A-BE04-BB65FF58A5D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841" b="13759"/>
          <a:stretch/>
        </p:blipFill>
        <p:spPr>
          <a:xfrm>
            <a:off x="0" y="0"/>
            <a:ext cx="12192000" cy="686858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97ACFF5-6294-AC6E-267D-4EA83CD28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554937" y="-1560223"/>
            <a:ext cx="6858000" cy="9967865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56000"/>
                </a:srgbClr>
              </a:gs>
              <a:gs pos="100000">
                <a:srgbClr val="000000">
                  <a:alpha val="0"/>
                </a:srgbClr>
              </a:gs>
              <a:gs pos="57000">
                <a:srgbClr val="000000">
                  <a:alpha val="28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711BF64-C99B-2F90-ADA1-0C08F9BE8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0038" y="934541"/>
            <a:ext cx="10331449" cy="4992275"/>
          </a:xfrm>
          <a:custGeom>
            <a:avLst/>
            <a:gdLst>
              <a:gd name="connsiteX0" fmla="*/ 0 w 9985794"/>
              <a:gd name="connsiteY0" fmla="*/ 0 h 4920343"/>
              <a:gd name="connsiteX1" fmla="*/ 9985794 w 9985794"/>
              <a:gd name="connsiteY1" fmla="*/ 0 h 4920343"/>
              <a:gd name="connsiteX2" fmla="*/ 9985794 w 9985794"/>
              <a:gd name="connsiteY2" fmla="*/ 4920343 h 4920343"/>
              <a:gd name="connsiteX3" fmla="*/ 0 w 9985794"/>
              <a:gd name="connsiteY3" fmla="*/ 4920343 h 4920343"/>
              <a:gd name="connsiteX4" fmla="*/ 0 w 9985794"/>
              <a:gd name="connsiteY4" fmla="*/ 4119525 h 4920343"/>
              <a:gd name="connsiteX5" fmla="*/ 4905554 w 9985794"/>
              <a:gd name="connsiteY5" fmla="*/ 4119525 h 4920343"/>
              <a:gd name="connsiteX6" fmla="*/ 4905554 w 9985794"/>
              <a:gd name="connsiteY6" fmla="*/ 1451087 h 4920343"/>
              <a:gd name="connsiteX7" fmla="*/ 0 w 9985794"/>
              <a:gd name="connsiteY7" fmla="*/ 1451087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8" fmla="*/ 4996994 w 9985794"/>
              <a:gd name="connsiteY8" fmla="*/ 4210965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0" fmla="*/ 4905554 w 9985794"/>
              <a:gd name="connsiteY0" fmla="*/ 1451087 h 4920343"/>
              <a:gd name="connsiteX1" fmla="*/ 0 w 9985794"/>
              <a:gd name="connsiteY1" fmla="*/ 1451087 h 4920343"/>
              <a:gd name="connsiteX2" fmla="*/ 0 w 9985794"/>
              <a:gd name="connsiteY2" fmla="*/ 0 h 4920343"/>
              <a:gd name="connsiteX3" fmla="*/ 9985794 w 9985794"/>
              <a:gd name="connsiteY3" fmla="*/ 0 h 4920343"/>
              <a:gd name="connsiteX4" fmla="*/ 9985794 w 9985794"/>
              <a:gd name="connsiteY4" fmla="*/ 4920343 h 4920343"/>
              <a:gd name="connsiteX5" fmla="*/ 0 w 9985794"/>
              <a:gd name="connsiteY5" fmla="*/ 4920343 h 4920343"/>
              <a:gd name="connsiteX6" fmla="*/ 0 w 9985794"/>
              <a:gd name="connsiteY6" fmla="*/ 4119525 h 4920343"/>
              <a:gd name="connsiteX0" fmla="*/ 0 w 9985794"/>
              <a:gd name="connsiteY0" fmla="*/ 1451087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  <a:gd name="connsiteX0" fmla="*/ 0 w 9989309"/>
              <a:gd name="connsiteY0" fmla="*/ 1723425 h 4920343"/>
              <a:gd name="connsiteX1" fmla="*/ 3515 w 9989309"/>
              <a:gd name="connsiteY1" fmla="*/ 0 h 4920343"/>
              <a:gd name="connsiteX2" fmla="*/ 9989309 w 9989309"/>
              <a:gd name="connsiteY2" fmla="*/ 0 h 4920343"/>
              <a:gd name="connsiteX3" fmla="*/ 9989309 w 9989309"/>
              <a:gd name="connsiteY3" fmla="*/ 4920343 h 4920343"/>
              <a:gd name="connsiteX4" fmla="*/ 3515 w 9989309"/>
              <a:gd name="connsiteY4" fmla="*/ 4920343 h 4920343"/>
              <a:gd name="connsiteX5" fmla="*/ 3515 w 9989309"/>
              <a:gd name="connsiteY5" fmla="*/ 4119525 h 4920343"/>
              <a:gd name="connsiteX0" fmla="*/ 10620 w 9985870"/>
              <a:gd name="connsiteY0" fmla="*/ 1768218 h 4920343"/>
              <a:gd name="connsiteX1" fmla="*/ 76 w 9985870"/>
              <a:gd name="connsiteY1" fmla="*/ 0 h 4920343"/>
              <a:gd name="connsiteX2" fmla="*/ 9985870 w 9985870"/>
              <a:gd name="connsiteY2" fmla="*/ 0 h 4920343"/>
              <a:gd name="connsiteX3" fmla="*/ 9985870 w 9985870"/>
              <a:gd name="connsiteY3" fmla="*/ 4920343 h 4920343"/>
              <a:gd name="connsiteX4" fmla="*/ 76 w 9985870"/>
              <a:gd name="connsiteY4" fmla="*/ 4920343 h 4920343"/>
              <a:gd name="connsiteX5" fmla="*/ 76 w 9985870"/>
              <a:gd name="connsiteY5" fmla="*/ 4119525 h 4920343"/>
              <a:gd name="connsiteX0" fmla="*/ 0 w 9987551"/>
              <a:gd name="connsiteY0" fmla="*/ 1884678 h 4920343"/>
              <a:gd name="connsiteX1" fmla="*/ 1757 w 9987551"/>
              <a:gd name="connsiteY1" fmla="*/ 0 h 4920343"/>
              <a:gd name="connsiteX2" fmla="*/ 9987551 w 9987551"/>
              <a:gd name="connsiteY2" fmla="*/ 0 h 4920343"/>
              <a:gd name="connsiteX3" fmla="*/ 9987551 w 9987551"/>
              <a:gd name="connsiteY3" fmla="*/ 4920343 h 4920343"/>
              <a:gd name="connsiteX4" fmla="*/ 1757 w 9987551"/>
              <a:gd name="connsiteY4" fmla="*/ 4920343 h 4920343"/>
              <a:gd name="connsiteX5" fmla="*/ 1757 w 9987551"/>
              <a:gd name="connsiteY5" fmla="*/ 4119525 h 4920343"/>
              <a:gd name="connsiteX0" fmla="*/ 0 w 9987551"/>
              <a:gd name="connsiteY0" fmla="*/ 1916929 h 4920343"/>
              <a:gd name="connsiteX1" fmla="*/ 1757 w 9987551"/>
              <a:gd name="connsiteY1" fmla="*/ 0 h 4920343"/>
              <a:gd name="connsiteX2" fmla="*/ 9987551 w 9987551"/>
              <a:gd name="connsiteY2" fmla="*/ 0 h 4920343"/>
              <a:gd name="connsiteX3" fmla="*/ 9987551 w 9987551"/>
              <a:gd name="connsiteY3" fmla="*/ 4920343 h 4920343"/>
              <a:gd name="connsiteX4" fmla="*/ 1757 w 9987551"/>
              <a:gd name="connsiteY4" fmla="*/ 4920343 h 4920343"/>
              <a:gd name="connsiteX5" fmla="*/ 1757 w 9987551"/>
              <a:gd name="connsiteY5" fmla="*/ 4119525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987551" h="4920343">
                <a:moveTo>
                  <a:pt x="0" y="1916929"/>
                </a:moveTo>
                <a:cubicBezTo>
                  <a:pt x="1172" y="1342454"/>
                  <a:pt x="585" y="574475"/>
                  <a:pt x="1757" y="0"/>
                </a:cubicBezTo>
                <a:lnTo>
                  <a:pt x="9987551" y="0"/>
                </a:lnTo>
                <a:lnTo>
                  <a:pt x="9987551" y="4920343"/>
                </a:lnTo>
                <a:lnTo>
                  <a:pt x="1757" y="4920343"/>
                </a:lnTo>
                <a:lnTo>
                  <a:pt x="1757" y="4119525"/>
                </a:lnTo>
              </a:path>
            </a:pathLst>
          </a:custGeom>
          <a:noFill/>
          <a:ln w="381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027803-0C71-621E-CEBB-7C5ECE2141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430" y="2593569"/>
            <a:ext cx="4261400" cy="1660280"/>
          </a:xfrm>
          <a:noFill/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overview </a:t>
            </a:r>
            <a:endParaRPr lang="en-US" sz="2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1F0A9178-BD3E-A968-2466-824C220200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9230" y="2385180"/>
            <a:ext cx="19015135" cy="3737338"/>
          </a:xfrm>
          <a:noFill/>
        </p:spPr>
        <p:txBody>
          <a:bodyPr anchor="t">
            <a:norm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Primarily busy professionals and families, focusing on Cardiff neighbourhoods with limited grocery access.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Channels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8650" lvl="1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Facebook and Instagram ads to reach local audiences.</a:t>
            </a:r>
          </a:p>
          <a:p>
            <a:pPr marL="628650" lvl="1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Local Partnerships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Collaborating with community centres and events to build local support.</a:t>
            </a:r>
          </a:p>
          <a:p>
            <a:pPr marL="628650" lvl="1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Referral Programme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Incentives for customers to refer friends, building a loyal customer base.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Branding Visuals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Sample social media posts and flyers.</a:t>
            </a:r>
          </a:p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b="0" i="0" u="none" strike="noStrike" dirty="0" err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Hooley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G.J., et al. (2020) </a:t>
            </a:r>
            <a:r>
              <a:rPr lang="en-GB" sz="1200" b="0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 and Competitive Positioning</a:t>
            </a:r>
            <a:r>
              <a:rPr lang="en-GB" sz="12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>
              <a:lnSpc>
                <a:spcPct val="110000"/>
              </a:lnSpc>
            </a:pPr>
            <a:endParaRPr lang="en-US" sz="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740230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2CB9FF-7D0E-C6EE-FD1E-5414C1C2F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AF4B06-53F0-C847-8C21-2E98F1814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pette adding DNA sample to a petri dish">
            <a:extLst>
              <a:ext uri="{FF2B5EF4-FFF2-40B4-BE49-F238E27FC236}">
                <a16:creationId xmlns:a16="http://schemas.microsoft.com/office/drawing/2014/main" id="{2CAEDFAC-B8C7-59D8-2160-4E71C777F1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5000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F70A2C4-3347-EF31-F002-FB70BCCF4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08344" y="938623"/>
            <a:ext cx="10369255" cy="4987842"/>
          </a:xfrm>
          <a:custGeom>
            <a:avLst/>
            <a:gdLst>
              <a:gd name="connsiteX0" fmla="*/ 0 w 4116027"/>
              <a:gd name="connsiteY0" fmla="*/ 0 h 5058263"/>
              <a:gd name="connsiteX1" fmla="*/ 3203647 w 4116027"/>
              <a:gd name="connsiteY1" fmla="*/ 0 h 5058263"/>
              <a:gd name="connsiteX2" fmla="*/ 3203647 w 4116027"/>
              <a:gd name="connsiteY2" fmla="*/ 1439014 h 5058263"/>
              <a:gd name="connsiteX3" fmla="*/ 4116027 w 4116027"/>
              <a:gd name="connsiteY3" fmla="*/ 1439014 h 5058263"/>
              <a:gd name="connsiteX4" fmla="*/ 4116027 w 4116027"/>
              <a:gd name="connsiteY4" fmla="*/ 5058263 h 5058263"/>
              <a:gd name="connsiteX5" fmla="*/ 0 w 4116027"/>
              <a:gd name="connsiteY5" fmla="*/ 5058263 h 5058263"/>
              <a:gd name="connsiteX0" fmla="*/ 3203647 w 4116027"/>
              <a:gd name="connsiteY0" fmla="*/ 1439014 h 5058263"/>
              <a:gd name="connsiteX1" fmla="*/ 4116027 w 4116027"/>
              <a:gd name="connsiteY1" fmla="*/ 1439014 h 5058263"/>
              <a:gd name="connsiteX2" fmla="*/ 4116027 w 4116027"/>
              <a:gd name="connsiteY2" fmla="*/ 5058263 h 5058263"/>
              <a:gd name="connsiteX3" fmla="*/ 0 w 4116027"/>
              <a:gd name="connsiteY3" fmla="*/ 5058263 h 5058263"/>
              <a:gd name="connsiteX4" fmla="*/ 0 w 4116027"/>
              <a:gd name="connsiteY4" fmla="*/ 0 h 5058263"/>
              <a:gd name="connsiteX5" fmla="*/ 3203647 w 4116027"/>
              <a:gd name="connsiteY5" fmla="*/ 0 h 5058263"/>
              <a:gd name="connsiteX6" fmla="*/ 3295087 w 4116027"/>
              <a:gd name="connsiteY6" fmla="*/ 1530454 h 5058263"/>
              <a:gd name="connsiteX0" fmla="*/ 3203647 w 4116027"/>
              <a:gd name="connsiteY0" fmla="*/ 1439014 h 5058263"/>
              <a:gd name="connsiteX1" fmla="*/ 4116027 w 4116027"/>
              <a:gd name="connsiteY1" fmla="*/ 1439014 h 5058263"/>
              <a:gd name="connsiteX2" fmla="*/ 4116027 w 4116027"/>
              <a:gd name="connsiteY2" fmla="*/ 5058263 h 5058263"/>
              <a:gd name="connsiteX3" fmla="*/ 0 w 4116027"/>
              <a:gd name="connsiteY3" fmla="*/ 5058263 h 5058263"/>
              <a:gd name="connsiteX4" fmla="*/ 0 w 4116027"/>
              <a:gd name="connsiteY4" fmla="*/ 0 h 5058263"/>
              <a:gd name="connsiteX5" fmla="*/ 3203647 w 4116027"/>
              <a:gd name="connsiteY5" fmla="*/ 0 h 5058263"/>
              <a:gd name="connsiteX0" fmla="*/ 4116027 w 4116027"/>
              <a:gd name="connsiteY0" fmla="*/ 1439014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3203647 w 4116027"/>
              <a:gd name="connsiteY4" fmla="*/ 0 h 5058263"/>
              <a:gd name="connsiteX0" fmla="*/ 4110211 w 4116027"/>
              <a:gd name="connsiteY0" fmla="*/ 154939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3203647 w 4116027"/>
              <a:gd name="connsiteY4" fmla="*/ 0 h 5058263"/>
              <a:gd name="connsiteX0" fmla="*/ 4110211 w 4116027"/>
              <a:gd name="connsiteY0" fmla="*/ 154939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858576 w 4116027"/>
              <a:gd name="connsiteY4" fmla="*/ 0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858576 w 4116027"/>
              <a:gd name="connsiteY4" fmla="*/ 0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556812 w 4116027"/>
              <a:gd name="connsiteY4" fmla="*/ 6142 h 5058263"/>
              <a:gd name="connsiteX0" fmla="*/ 4110211 w 4116027"/>
              <a:gd name="connsiteY0" fmla="*/ 1751767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470533 w 4116027"/>
              <a:gd name="connsiteY4" fmla="*/ 1434 h 5058263"/>
              <a:gd name="connsiteX0" fmla="*/ 4109005 w 4116027"/>
              <a:gd name="connsiteY0" fmla="*/ 1610052 h 5058263"/>
              <a:gd name="connsiteX1" fmla="*/ 4116027 w 4116027"/>
              <a:gd name="connsiteY1" fmla="*/ 5058263 h 5058263"/>
              <a:gd name="connsiteX2" fmla="*/ 0 w 4116027"/>
              <a:gd name="connsiteY2" fmla="*/ 5058263 h 5058263"/>
              <a:gd name="connsiteX3" fmla="*/ 0 w 4116027"/>
              <a:gd name="connsiteY3" fmla="*/ 0 h 5058263"/>
              <a:gd name="connsiteX4" fmla="*/ 2470533 w 4116027"/>
              <a:gd name="connsiteY4" fmla="*/ 1434 h 5058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6027" h="5058263">
                <a:moveTo>
                  <a:pt x="4109005" y="1610052"/>
                </a:moveTo>
                <a:cubicBezTo>
                  <a:pt x="4110944" y="2779674"/>
                  <a:pt x="4114088" y="3888641"/>
                  <a:pt x="4116027" y="5058263"/>
                </a:cubicBezTo>
                <a:lnTo>
                  <a:pt x="0" y="5058263"/>
                </a:lnTo>
                <a:lnTo>
                  <a:pt x="0" y="0"/>
                </a:lnTo>
                <a:lnTo>
                  <a:pt x="2470533" y="1434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8321A93-F2A4-FFDD-4991-795FE00DA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1175" y="703736"/>
            <a:ext cx="4285881" cy="1810864"/>
          </a:xfrm>
          <a:noFill/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8ADB0EC7-D233-E12D-2B33-E9A029C643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80" y="1676569"/>
            <a:ext cx="8631775" cy="3063925"/>
          </a:xfrm>
        </p:spPr>
        <p:txBody>
          <a:bodyPr anchor="b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Local partnerships, fast delivery, affordable pricing.</a:t>
            </a:r>
          </a:p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Dependence on smaller grocers for stock availability.</a:t>
            </a:r>
          </a:p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Potential to expand into nearby areas and add premium grocery options.</a:t>
            </a:r>
          </a:p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Competition from larger delivery apps and rising fuel costs.</a:t>
            </a:r>
          </a:p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Finch, B. (2022) </a:t>
            </a:r>
            <a:r>
              <a:rPr lang="en-GB" sz="1200" b="0" i="1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Business Plan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Kogan Page.</a:t>
            </a:r>
          </a:p>
          <a:p>
            <a:pPr>
              <a:lnSpc>
                <a:spcPct val="110000"/>
              </a:lnSpc>
            </a:pPr>
            <a:endParaRPr lang="en-US" sz="9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628134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2C3B9A-B4D2-F54D-15F0-06653E183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68CEB5-F191-9D3E-BAC0-B0E212720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4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823227-7342-AD90-6437-71798611893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33363" r="28463"/>
          <a:stretch/>
        </p:blipFill>
        <p:spPr>
          <a:xfrm>
            <a:off x="20" y="-1"/>
            <a:ext cx="4654276" cy="685799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464ED38-224B-AB8F-2B4A-18C5B2BE0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884" y="931856"/>
            <a:ext cx="10318890" cy="4994960"/>
          </a:xfrm>
          <a:custGeom>
            <a:avLst/>
            <a:gdLst>
              <a:gd name="connsiteX0" fmla="*/ 0 w 4172596"/>
              <a:gd name="connsiteY0" fmla="*/ 0 h 4952999"/>
              <a:gd name="connsiteX1" fmla="*/ 4172596 w 4172596"/>
              <a:gd name="connsiteY1" fmla="*/ 0 h 4952999"/>
              <a:gd name="connsiteX2" fmla="*/ 4172596 w 4172596"/>
              <a:gd name="connsiteY2" fmla="*/ 342900 h 4952999"/>
              <a:gd name="connsiteX3" fmla="*/ 3239761 w 4172596"/>
              <a:gd name="connsiteY3" fmla="*/ 342900 h 4952999"/>
              <a:gd name="connsiteX4" fmla="*/ 3239761 w 4172596"/>
              <a:gd name="connsiteY4" fmla="*/ 1934392 h 4952999"/>
              <a:gd name="connsiteX5" fmla="*/ 4172596 w 4172596"/>
              <a:gd name="connsiteY5" fmla="*/ 1934392 h 4952999"/>
              <a:gd name="connsiteX6" fmla="*/ 4172596 w 4172596"/>
              <a:gd name="connsiteY6" fmla="*/ 4952999 h 4952999"/>
              <a:gd name="connsiteX7" fmla="*/ 0 w 4172596"/>
              <a:gd name="connsiteY7" fmla="*/ 4952999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8" fmla="*/ 3331201 w 4172596"/>
              <a:gd name="connsiteY8" fmla="*/ 2025832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  <a:gd name="connsiteX6" fmla="*/ 3239761 w 4172596"/>
              <a:gd name="connsiteY6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72596" h="4952999">
                <a:moveTo>
                  <a:pt x="4172596" y="1934392"/>
                </a:moveTo>
                <a:lnTo>
                  <a:pt x="4172596" y="4952999"/>
                </a:lnTo>
                <a:lnTo>
                  <a:pt x="0" y="4952999"/>
                </a:lnTo>
                <a:lnTo>
                  <a:pt x="0" y="0"/>
                </a:lnTo>
                <a:lnTo>
                  <a:pt x="4172596" y="0"/>
                </a:lnTo>
                <a:lnTo>
                  <a:pt x="4172596" y="342900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FF46816-63FA-1A8B-059B-10ADAB8945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786" y="1319622"/>
            <a:ext cx="3481988" cy="1591492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i="0" u="none" strike="noStrike" kern="1200" cap="all" spc="500" baseline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Feasibility and Viability</a:t>
            </a:r>
            <a:endParaRPr lang="en-US" sz="2800" b="1" kern="1200" cap="all" spc="500" baseline="0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B8C39A2B-9BC4-456D-93BA-813D72A997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2600" y="1495741"/>
            <a:ext cx="4988781" cy="399671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Feasibility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Based on the demand for local, convenient grocery delivery in Cardiff, SnapGrocery has a strong foundation for success. </a:t>
            </a: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Emphasising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local support and sustainability provides an edge over competitors.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Major apps may pose competition, but SnapGrocery stands out by focusing on community support and environmentally-friendly practices.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Plans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Expansion to </a:t>
            </a: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neighbouring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cities and potentially offering additional products or services.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Citation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Alvarez, S.A. (2017) </a:t>
            </a:r>
            <a:r>
              <a:rPr lang="en-US" sz="1200" b="0" i="1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Skybus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Airlines: The Spectacular Failure of an Excellent Idea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Henry Stewart Talks.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435751665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1384CA-BBDF-78EA-C1B6-7C26234E0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7BD450-DAB5-C89B-7F32-C8BC180AB6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9643"/>
          <a:stretch/>
        </p:blipFill>
        <p:spPr>
          <a:xfrm>
            <a:off x="-2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8FF2BBF-CD8E-4742-ED8D-C2419EBE9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49433" y="-884565"/>
            <a:ext cx="6857999" cy="8627131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56000"/>
                </a:srgbClr>
              </a:gs>
              <a:gs pos="100000">
                <a:srgbClr val="000000">
                  <a:alpha val="0"/>
                </a:srgbClr>
              </a:gs>
              <a:gs pos="72000">
                <a:srgbClr val="000000">
                  <a:alpha val="28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633C39F4-6AC8-0C2B-0E43-7E780C74C0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00333" y="3570233"/>
            <a:ext cx="3706169" cy="2214005"/>
          </a:xfrm>
          <a:noFill/>
        </p:spPr>
        <p:txBody>
          <a:bodyPr anchor="b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Recap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SnapGrocery is all about quick, affordable, local grocery delivery that benefits both customers and community stores.</a:t>
            </a:r>
          </a:p>
          <a:p>
            <a:pPr algn="just">
              <a:lnSpc>
                <a:spcPct val="150000"/>
              </a:lnSpc>
            </a:pPr>
            <a:r>
              <a:rPr lang="en-GB" sz="12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What’s Next?</a:t>
            </a:r>
            <a:r>
              <a:rPr lang="en-GB" sz="1200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The launch is planned for early 2025, with a phased expansion strategy as the business grows.</a:t>
            </a:r>
          </a:p>
          <a:p>
            <a:pPr algn="r">
              <a:lnSpc>
                <a:spcPct val="110000"/>
              </a:lnSpc>
            </a:pPr>
            <a:endParaRPr lang="en-US" sz="11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9D31BEE-3B6B-B356-774E-69B82CE282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3883" y="1597224"/>
            <a:ext cx="3867531" cy="1831776"/>
          </a:xfrm>
          <a:noFill/>
        </p:spPr>
        <p:txBody>
          <a:bodyPr anchor="ctr">
            <a:normAutofit/>
          </a:bodyPr>
          <a:lstStyle/>
          <a:p>
            <a:pPr algn="r"/>
            <a:r>
              <a:rPr lang="en-GB" b="0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 &amp; Next Steps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8083107-365E-2697-D22F-25A7DDF59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056868" y="934039"/>
            <a:ext cx="4193101" cy="4991433"/>
          </a:xfrm>
          <a:custGeom>
            <a:avLst/>
            <a:gdLst>
              <a:gd name="connsiteX0" fmla="*/ 0 w 9985794"/>
              <a:gd name="connsiteY0" fmla="*/ 0 h 4920343"/>
              <a:gd name="connsiteX1" fmla="*/ 9985794 w 9985794"/>
              <a:gd name="connsiteY1" fmla="*/ 0 h 4920343"/>
              <a:gd name="connsiteX2" fmla="*/ 9985794 w 9985794"/>
              <a:gd name="connsiteY2" fmla="*/ 4920343 h 4920343"/>
              <a:gd name="connsiteX3" fmla="*/ 0 w 9985794"/>
              <a:gd name="connsiteY3" fmla="*/ 4920343 h 4920343"/>
              <a:gd name="connsiteX4" fmla="*/ 0 w 9985794"/>
              <a:gd name="connsiteY4" fmla="*/ 4119525 h 4920343"/>
              <a:gd name="connsiteX5" fmla="*/ 4905554 w 9985794"/>
              <a:gd name="connsiteY5" fmla="*/ 4119525 h 4920343"/>
              <a:gd name="connsiteX6" fmla="*/ 4905554 w 9985794"/>
              <a:gd name="connsiteY6" fmla="*/ 1451087 h 4920343"/>
              <a:gd name="connsiteX7" fmla="*/ 0 w 9985794"/>
              <a:gd name="connsiteY7" fmla="*/ 1451087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8" fmla="*/ 4996994 w 9985794"/>
              <a:gd name="connsiteY8" fmla="*/ 4210965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0" fmla="*/ 4905554 w 9985794"/>
              <a:gd name="connsiteY0" fmla="*/ 1451087 h 4920343"/>
              <a:gd name="connsiteX1" fmla="*/ 0 w 9985794"/>
              <a:gd name="connsiteY1" fmla="*/ 1451087 h 4920343"/>
              <a:gd name="connsiteX2" fmla="*/ 0 w 9985794"/>
              <a:gd name="connsiteY2" fmla="*/ 0 h 4920343"/>
              <a:gd name="connsiteX3" fmla="*/ 9985794 w 9985794"/>
              <a:gd name="connsiteY3" fmla="*/ 0 h 4920343"/>
              <a:gd name="connsiteX4" fmla="*/ 9985794 w 9985794"/>
              <a:gd name="connsiteY4" fmla="*/ 4920343 h 4920343"/>
              <a:gd name="connsiteX5" fmla="*/ 0 w 9985794"/>
              <a:gd name="connsiteY5" fmla="*/ 4920343 h 4920343"/>
              <a:gd name="connsiteX6" fmla="*/ 0 w 9985794"/>
              <a:gd name="connsiteY6" fmla="*/ 4119525 h 4920343"/>
              <a:gd name="connsiteX0" fmla="*/ 0 w 9985794"/>
              <a:gd name="connsiteY0" fmla="*/ 1451087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  <a:gd name="connsiteX0" fmla="*/ 0 w 10019371"/>
              <a:gd name="connsiteY0" fmla="*/ 1655069 h 4920343"/>
              <a:gd name="connsiteX1" fmla="*/ 33577 w 10019371"/>
              <a:gd name="connsiteY1" fmla="*/ 0 h 4920343"/>
              <a:gd name="connsiteX2" fmla="*/ 10019371 w 10019371"/>
              <a:gd name="connsiteY2" fmla="*/ 0 h 4920343"/>
              <a:gd name="connsiteX3" fmla="*/ 10019371 w 10019371"/>
              <a:gd name="connsiteY3" fmla="*/ 4920343 h 4920343"/>
              <a:gd name="connsiteX4" fmla="*/ 33577 w 10019371"/>
              <a:gd name="connsiteY4" fmla="*/ 4920343 h 4920343"/>
              <a:gd name="connsiteX5" fmla="*/ 33577 w 10019371"/>
              <a:gd name="connsiteY5" fmla="*/ 4119525 h 4920343"/>
              <a:gd name="connsiteX0" fmla="*/ 0 w 9991028"/>
              <a:gd name="connsiteY0" fmla="*/ 1645173 h 4920343"/>
              <a:gd name="connsiteX1" fmla="*/ 5234 w 9991028"/>
              <a:gd name="connsiteY1" fmla="*/ 0 h 4920343"/>
              <a:gd name="connsiteX2" fmla="*/ 9991028 w 9991028"/>
              <a:gd name="connsiteY2" fmla="*/ 0 h 4920343"/>
              <a:gd name="connsiteX3" fmla="*/ 9991028 w 9991028"/>
              <a:gd name="connsiteY3" fmla="*/ 4920343 h 4920343"/>
              <a:gd name="connsiteX4" fmla="*/ 5234 w 9991028"/>
              <a:gd name="connsiteY4" fmla="*/ 4920343 h 4920343"/>
              <a:gd name="connsiteX5" fmla="*/ 5234 w 9991028"/>
              <a:gd name="connsiteY5" fmla="*/ 4119525 h 4920343"/>
              <a:gd name="connsiteX0" fmla="*/ 59 w 9986364"/>
              <a:gd name="connsiteY0" fmla="*/ 1639236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60 w 9986364"/>
              <a:gd name="connsiteY0" fmla="*/ 1847740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11626 w 9985937"/>
              <a:gd name="connsiteY0" fmla="*/ 1797498 h 4920343"/>
              <a:gd name="connsiteX1" fmla="*/ 143 w 9985937"/>
              <a:gd name="connsiteY1" fmla="*/ 0 h 4920343"/>
              <a:gd name="connsiteX2" fmla="*/ 9985937 w 9985937"/>
              <a:gd name="connsiteY2" fmla="*/ 0 h 4920343"/>
              <a:gd name="connsiteX3" fmla="*/ 9985937 w 9985937"/>
              <a:gd name="connsiteY3" fmla="*/ 4920343 h 4920343"/>
              <a:gd name="connsiteX4" fmla="*/ 143 w 9985937"/>
              <a:gd name="connsiteY4" fmla="*/ 4920343 h 4920343"/>
              <a:gd name="connsiteX5" fmla="*/ 143 w 9985937"/>
              <a:gd name="connsiteY5" fmla="*/ 4119525 h 4920343"/>
              <a:gd name="connsiteX0" fmla="*/ 62 w 9986364"/>
              <a:gd name="connsiteY0" fmla="*/ 1779914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17584 w 9985899"/>
              <a:gd name="connsiteY0" fmla="*/ 1779914 h 4920343"/>
              <a:gd name="connsiteX1" fmla="*/ 105 w 9985899"/>
              <a:gd name="connsiteY1" fmla="*/ 0 h 4920343"/>
              <a:gd name="connsiteX2" fmla="*/ 9985899 w 9985899"/>
              <a:gd name="connsiteY2" fmla="*/ 0 h 4920343"/>
              <a:gd name="connsiteX3" fmla="*/ 9985899 w 9985899"/>
              <a:gd name="connsiteY3" fmla="*/ 4920343 h 4920343"/>
              <a:gd name="connsiteX4" fmla="*/ 105 w 9985899"/>
              <a:gd name="connsiteY4" fmla="*/ 4920343 h 4920343"/>
              <a:gd name="connsiteX5" fmla="*/ 105 w 9985899"/>
              <a:gd name="connsiteY5" fmla="*/ 4119525 h 4920343"/>
              <a:gd name="connsiteX0" fmla="*/ 17584 w 9985899"/>
              <a:gd name="connsiteY0" fmla="*/ 1779914 h 4920343"/>
              <a:gd name="connsiteX1" fmla="*/ 105 w 9985899"/>
              <a:gd name="connsiteY1" fmla="*/ 0 h 4920343"/>
              <a:gd name="connsiteX2" fmla="*/ 9985899 w 9985899"/>
              <a:gd name="connsiteY2" fmla="*/ 0 h 4920343"/>
              <a:gd name="connsiteX3" fmla="*/ 9985899 w 9985899"/>
              <a:gd name="connsiteY3" fmla="*/ 4920343 h 4920343"/>
              <a:gd name="connsiteX4" fmla="*/ 105 w 9985899"/>
              <a:gd name="connsiteY4" fmla="*/ 4920343 h 4920343"/>
              <a:gd name="connsiteX5" fmla="*/ 3331 w 9985899"/>
              <a:gd name="connsiteY5" fmla="*/ 4251727 h 4920343"/>
              <a:gd name="connsiteX0" fmla="*/ 23936 w 9992251"/>
              <a:gd name="connsiteY0" fmla="*/ 1779914 h 4920343"/>
              <a:gd name="connsiteX1" fmla="*/ 6457 w 9992251"/>
              <a:gd name="connsiteY1" fmla="*/ 0 h 4920343"/>
              <a:gd name="connsiteX2" fmla="*/ 9992251 w 9992251"/>
              <a:gd name="connsiteY2" fmla="*/ 0 h 4920343"/>
              <a:gd name="connsiteX3" fmla="*/ 9992251 w 9992251"/>
              <a:gd name="connsiteY3" fmla="*/ 4920343 h 4920343"/>
              <a:gd name="connsiteX4" fmla="*/ 6457 w 9992251"/>
              <a:gd name="connsiteY4" fmla="*/ 4920343 h 4920343"/>
              <a:gd name="connsiteX5" fmla="*/ 0 w 9992251"/>
              <a:gd name="connsiteY5" fmla="*/ 4250393 h 4920343"/>
              <a:gd name="connsiteX0" fmla="*/ 20707 w 9989022"/>
              <a:gd name="connsiteY0" fmla="*/ 1779914 h 4920343"/>
              <a:gd name="connsiteX1" fmla="*/ 3228 w 9989022"/>
              <a:gd name="connsiteY1" fmla="*/ 0 h 4920343"/>
              <a:gd name="connsiteX2" fmla="*/ 9989022 w 9989022"/>
              <a:gd name="connsiteY2" fmla="*/ 0 h 4920343"/>
              <a:gd name="connsiteX3" fmla="*/ 9989022 w 9989022"/>
              <a:gd name="connsiteY3" fmla="*/ 4920343 h 4920343"/>
              <a:gd name="connsiteX4" fmla="*/ 3228 w 9989022"/>
              <a:gd name="connsiteY4" fmla="*/ 4920343 h 4920343"/>
              <a:gd name="connsiteX5" fmla="*/ 0 w 9989022"/>
              <a:gd name="connsiteY5" fmla="*/ 4250394 h 4920343"/>
              <a:gd name="connsiteX0" fmla="*/ 17583 w 9985898"/>
              <a:gd name="connsiteY0" fmla="*/ 1779914 h 4920343"/>
              <a:gd name="connsiteX1" fmla="*/ 104 w 9985898"/>
              <a:gd name="connsiteY1" fmla="*/ 0 h 4920343"/>
              <a:gd name="connsiteX2" fmla="*/ 9985898 w 9985898"/>
              <a:gd name="connsiteY2" fmla="*/ 0 h 4920343"/>
              <a:gd name="connsiteX3" fmla="*/ 9985898 w 9985898"/>
              <a:gd name="connsiteY3" fmla="*/ 4920343 h 4920343"/>
              <a:gd name="connsiteX4" fmla="*/ 104 w 9985898"/>
              <a:gd name="connsiteY4" fmla="*/ 4920343 h 4920343"/>
              <a:gd name="connsiteX5" fmla="*/ 6559 w 9985898"/>
              <a:gd name="connsiteY5" fmla="*/ 4251729 h 4920343"/>
              <a:gd name="connsiteX0" fmla="*/ 23935 w 9992250"/>
              <a:gd name="connsiteY0" fmla="*/ 1779914 h 4920343"/>
              <a:gd name="connsiteX1" fmla="*/ 6456 w 9992250"/>
              <a:gd name="connsiteY1" fmla="*/ 0 h 4920343"/>
              <a:gd name="connsiteX2" fmla="*/ 9992250 w 9992250"/>
              <a:gd name="connsiteY2" fmla="*/ 0 h 4920343"/>
              <a:gd name="connsiteX3" fmla="*/ 9992250 w 9992250"/>
              <a:gd name="connsiteY3" fmla="*/ 4920343 h 4920343"/>
              <a:gd name="connsiteX4" fmla="*/ 6456 w 9992250"/>
              <a:gd name="connsiteY4" fmla="*/ 4920343 h 4920343"/>
              <a:gd name="connsiteX5" fmla="*/ 0 w 9992250"/>
              <a:gd name="connsiteY5" fmla="*/ 4255735 h 4920343"/>
              <a:gd name="connsiteX0" fmla="*/ 20706 w 9989021"/>
              <a:gd name="connsiteY0" fmla="*/ 1779914 h 4920343"/>
              <a:gd name="connsiteX1" fmla="*/ 3227 w 9989021"/>
              <a:gd name="connsiteY1" fmla="*/ 0 h 4920343"/>
              <a:gd name="connsiteX2" fmla="*/ 9989021 w 9989021"/>
              <a:gd name="connsiteY2" fmla="*/ 0 h 4920343"/>
              <a:gd name="connsiteX3" fmla="*/ 9989021 w 9989021"/>
              <a:gd name="connsiteY3" fmla="*/ 4920343 h 4920343"/>
              <a:gd name="connsiteX4" fmla="*/ 3227 w 9989021"/>
              <a:gd name="connsiteY4" fmla="*/ 4920343 h 4920343"/>
              <a:gd name="connsiteX5" fmla="*/ 0 w 9989021"/>
              <a:gd name="connsiteY5" fmla="*/ 4255735 h 4920343"/>
              <a:gd name="connsiteX0" fmla="*/ 1339 w 9989021"/>
              <a:gd name="connsiteY0" fmla="*/ 2408875 h 4920343"/>
              <a:gd name="connsiteX1" fmla="*/ 3227 w 9989021"/>
              <a:gd name="connsiteY1" fmla="*/ 0 h 4920343"/>
              <a:gd name="connsiteX2" fmla="*/ 9989021 w 9989021"/>
              <a:gd name="connsiteY2" fmla="*/ 0 h 4920343"/>
              <a:gd name="connsiteX3" fmla="*/ 9989021 w 9989021"/>
              <a:gd name="connsiteY3" fmla="*/ 4920343 h 4920343"/>
              <a:gd name="connsiteX4" fmla="*/ 3227 w 9989021"/>
              <a:gd name="connsiteY4" fmla="*/ 4920343 h 4920343"/>
              <a:gd name="connsiteX5" fmla="*/ 0 w 9989021"/>
              <a:gd name="connsiteY5" fmla="*/ 4255735 h 4920343"/>
              <a:gd name="connsiteX0" fmla="*/ 11022 w 9989021"/>
              <a:gd name="connsiteY0" fmla="*/ 2454278 h 4920343"/>
              <a:gd name="connsiteX1" fmla="*/ 3227 w 9989021"/>
              <a:gd name="connsiteY1" fmla="*/ 0 h 4920343"/>
              <a:gd name="connsiteX2" fmla="*/ 9989021 w 9989021"/>
              <a:gd name="connsiteY2" fmla="*/ 0 h 4920343"/>
              <a:gd name="connsiteX3" fmla="*/ 9989021 w 9989021"/>
              <a:gd name="connsiteY3" fmla="*/ 4920343 h 4920343"/>
              <a:gd name="connsiteX4" fmla="*/ 3227 w 9989021"/>
              <a:gd name="connsiteY4" fmla="*/ 4920343 h 4920343"/>
              <a:gd name="connsiteX5" fmla="*/ 0 w 9989021"/>
              <a:gd name="connsiteY5" fmla="*/ 4255735 h 4920343"/>
              <a:gd name="connsiteX0" fmla="*/ 0 w 9990908"/>
              <a:gd name="connsiteY0" fmla="*/ 2455614 h 4920343"/>
              <a:gd name="connsiteX1" fmla="*/ 5114 w 9990908"/>
              <a:gd name="connsiteY1" fmla="*/ 0 h 4920343"/>
              <a:gd name="connsiteX2" fmla="*/ 9990908 w 9990908"/>
              <a:gd name="connsiteY2" fmla="*/ 0 h 4920343"/>
              <a:gd name="connsiteX3" fmla="*/ 9990908 w 9990908"/>
              <a:gd name="connsiteY3" fmla="*/ 4920343 h 4920343"/>
              <a:gd name="connsiteX4" fmla="*/ 5114 w 9990908"/>
              <a:gd name="connsiteY4" fmla="*/ 4920343 h 4920343"/>
              <a:gd name="connsiteX5" fmla="*/ 1887 w 9990908"/>
              <a:gd name="connsiteY5" fmla="*/ 4255735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990908" h="4920343">
                <a:moveTo>
                  <a:pt x="0" y="2455614"/>
                </a:moveTo>
                <a:cubicBezTo>
                  <a:pt x="1745" y="1907223"/>
                  <a:pt x="3369" y="548391"/>
                  <a:pt x="5114" y="0"/>
                </a:cubicBezTo>
                <a:lnTo>
                  <a:pt x="9990908" y="0"/>
                </a:lnTo>
                <a:lnTo>
                  <a:pt x="9990908" y="4920343"/>
                </a:lnTo>
                <a:lnTo>
                  <a:pt x="5114" y="4920343"/>
                </a:lnTo>
                <a:cubicBezTo>
                  <a:pt x="5114" y="4653404"/>
                  <a:pt x="1887" y="4522674"/>
                  <a:pt x="1887" y="4255735"/>
                </a:cubicBez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518324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2C3B9A-B4D2-F54D-15F0-06653E183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68CEB5-F191-9D3E-BAC0-B0E212720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4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F9AD2380-E64A-D2E5-D1F0-5123A8F0519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36339" r="14118" b="-1"/>
          <a:stretch/>
        </p:blipFill>
        <p:spPr>
          <a:xfrm>
            <a:off x="20" y="-1"/>
            <a:ext cx="4654276" cy="6857999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464ED38-224B-AB8F-2B4A-18C5B2BE0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884" y="931856"/>
            <a:ext cx="10318890" cy="4994960"/>
          </a:xfrm>
          <a:custGeom>
            <a:avLst/>
            <a:gdLst>
              <a:gd name="connsiteX0" fmla="*/ 0 w 4172596"/>
              <a:gd name="connsiteY0" fmla="*/ 0 h 4952999"/>
              <a:gd name="connsiteX1" fmla="*/ 4172596 w 4172596"/>
              <a:gd name="connsiteY1" fmla="*/ 0 h 4952999"/>
              <a:gd name="connsiteX2" fmla="*/ 4172596 w 4172596"/>
              <a:gd name="connsiteY2" fmla="*/ 342900 h 4952999"/>
              <a:gd name="connsiteX3" fmla="*/ 3239761 w 4172596"/>
              <a:gd name="connsiteY3" fmla="*/ 342900 h 4952999"/>
              <a:gd name="connsiteX4" fmla="*/ 3239761 w 4172596"/>
              <a:gd name="connsiteY4" fmla="*/ 1934392 h 4952999"/>
              <a:gd name="connsiteX5" fmla="*/ 4172596 w 4172596"/>
              <a:gd name="connsiteY5" fmla="*/ 1934392 h 4952999"/>
              <a:gd name="connsiteX6" fmla="*/ 4172596 w 4172596"/>
              <a:gd name="connsiteY6" fmla="*/ 4952999 h 4952999"/>
              <a:gd name="connsiteX7" fmla="*/ 0 w 4172596"/>
              <a:gd name="connsiteY7" fmla="*/ 4952999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8" fmla="*/ 3331201 w 4172596"/>
              <a:gd name="connsiteY8" fmla="*/ 2025832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  <a:gd name="connsiteX6" fmla="*/ 3239761 w 4172596"/>
              <a:gd name="connsiteY6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72596" h="4952999">
                <a:moveTo>
                  <a:pt x="4172596" y="1934392"/>
                </a:moveTo>
                <a:lnTo>
                  <a:pt x="4172596" y="4952999"/>
                </a:lnTo>
                <a:lnTo>
                  <a:pt x="0" y="4952999"/>
                </a:lnTo>
                <a:lnTo>
                  <a:pt x="0" y="0"/>
                </a:lnTo>
                <a:lnTo>
                  <a:pt x="4172596" y="0"/>
                </a:lnTo>
                <a:lnTo>
                  <a:pt x="4172596" y="342900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D6509A0-FB30-0D7F-2B73-006A80F88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786" y="1319622"/>
            <a:ext cx="3481988" cy="1591492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cap="all" spc="500" baseline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0B706FF0-EAF0-AC7D-2D02-F6B7ACDC2F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4" y="350566"/>
            <a:ext cx="6894897" cy="615686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b="0" i="0" u="none" strike="noStrike" dirty="0">
              <a:effectLst/>
            </a:endParaRPr>
          </a:p>
          <a:p>
            <a:pPr lvl="1"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b="0" i="0" u="none" strike="noStrike" dirty="0">
              <a:effectLst/>
            </a:endParaRP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Williams, S. (2022)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Financial Times Guide to Business Start-Up 2021/2023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Whittington, R., et al. (2023)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Strategy: Text and Cases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MarketLine (Firm)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MarketLine Advantage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Barringer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B.R., and Ireland, R.D. (2022)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Entrepreneurship: Successfully Launching New Ventures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Alvarez, S.A. (2018)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Entrepreneurs Need to Know Before They Start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Henry Stewart Talks Ltd.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Hisrich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R.D., et al. (2019)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McGraw-Hill Education.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Hooley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G.J., et al. (2020)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 and Competitive Positioning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Barrow, C., et al. (2021)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Plan Workbook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Kogan Page.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Finch, B. (2022) 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Business Plan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Kogan Page.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Alvarez, S.A. (2017) </a:t>
            </a:r>
            <a:r>
              <a:rPr lang="en-US" sz="1200" b="0" i="1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Skybus</a:t>
            </a:r>
            <a:r>
              <a:rPr lang="en-US" sz="12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Airlines: The Spectacular Failure of an Excellent Idea</a:t>
            </a:r>
            <a:r>
              <a:rPr lang="en-US" sz="1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Henry Stewart Talks.</a:t>
            </a:r>
          </a:p>
          <a:p>
            <a:pPr indent="-2286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448675951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LimelightVTI">
  <a:themeElements>
    <a:clrScheme name="Limelight">
      <a:dk1>
        <a:sysClr val="windowText" lastClr="000000"/>
      </a:dk1>
      <a:lt1>
        <a:sysClr val="window" lastClr="FFFFFF"/>
      </a:lt1>
      <a:dk2>
        <a:srgbClr val="23353B"/>
      </a:dk2>
      <a:lt2>
        <a:srgbClr val="E0DDD8"/>
      </a:lt2>
      <a:accent1>
        <a:srgbClr val="90A208"/>
      </a:accent1>
      <a:accent2>
        <a:srgbClr val="6A8755"/>
      </a:accent2>
      <a:accent3>
        <a:srgbClr val="49716B"/>
      </a:accent3>
      <a:accent4>
        <a:srgbClr val="A16F7C"/>
      </a:accent4>
      <a:accent5>
        <a:srgbClr val="B16455"/>
      </a:accent5>
      <a:accent6>
        <a:srgbClr val="E08350"/>
      </a:accent6>
      <a:hlink>
        <a:srgbClr val="5F864B"/>
      </a:hlink>
      <a:folHlink>
        <a:srgbClr val="3F877D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melightVTI" id="{7936DCFD-B587-41FD-9126-64F2709ED40B}" vid="{74F41540-78F1-4C56-9EAA-6FA6E9F1D77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LimelightVTI</vt:lpstr>
      <vt:lpstr>SnapGrocery Business proposal </vt:lpstr>
      <vt:lpstr>Content page </vt:lpstr>
      <vt:lpstr>Welcome to SnapGrocery!</vt:lpstr>
      <vt:lpstr>Business aims and objectives </vt:lpstr>
      <vt:lpstr>The snapgrocery concept </vt:lpstr>
      <vt:lpstr>Target market &amp; target research </vt:lpstr>
      <vt:lpstr>Location &amp; physical presence </vt:lpstr>
      <vt:lpstr>Human Resources strategy </vt:lpstr>
      <vt:lpstr>Marketing strategy &amp; branding </vt:lpstr>
      <vt:lpstr>Financial overview </vt:lpstr>
      <vt:lpstr>Swot analysis </vt:lpstr>
      <vt:lpstr>Feasibility and Viability</vt:lpstr>
      <vt:lpstr>Conclusion &amp; Next Steps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SnapGrocery Business proposal </dc:title>
  <dc:creator>Rosalina Ivanova (2326076)</dc:creator>
  <cp:lastModifiedBy>Rosalina Ivanova (2326076)</cp:lastModifiedBy>
  <cp:revision>7</cp:revision>
  <dcterms:created xsi:type="dcterms:W3CDTF">2024-11-13T20:35:43Z</dcterms:created>
  <dcterms:modified xsi:type="dcterms:W3CDTF">2024-12-02T17:06:56Z</dcterms:modified>
</cp:coreProperties>
</file>