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3776A5-1FDE-4DAA-8763-C321CC0D555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A34F36-97A0-4B5B-8C43-C3FF4A4B88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Societal Marketing Concept: The Optimal Business Model in 2025 </a:t>
          </a:r>
        </a:p>
      </dgm:t>
    </dgm:pt>
    <dgm:pt modelId="{D4A01184-A12A-477D-9D27-386DA113F1AF}" type="parTrans" cxnId="{F78D6623-41D6-4927-983E-F40C93E8B561}">
      <dgm:prSet/>
      <dgm:spPr/>
      <dgm:t>
        <a:bodyPr/>
        <a:lstStyle/>
        <a:p>
          <a:endParaRPr lang="en-US"/>
        </a:p>
      </dgm:t>
    </dgm:pt>
    <dgm:pt modelId="{43E052C8-7983-4D94-A5B8-310A93EBE4A0}" type="sibTrans" cxnId="{F78D6623-41D6-4927-983E-F40C93E8B561}">
      <dgm:prSet/>
      <dgm:spPr/>
      <dgm:t>
        <a:bodyPr/>
        <a:lstStyle/>
        <a:p>
          <a:endParaRPr lang="en-US"/>
        </a:p>
      </dgm:t>
    </dgm:pt>
    <dgm:pt modelId="{DFEA112F-0F17-45EB-B297-36943B4F9DB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Thesis: Companies that address customers' desires, company objectives and society's long-term interests will yield superior results on trust, resilience and growth metrics in 2025 (Kotler, 2022, Minsky &amp; Kotler, 2024) . </a:t>
          </a:r>
        </a:p>
      </dgm:t>
    </dgm:pt>
    <dgm:pt modelId="{7F9186E9-105B-4595-B585-9A6DA1570B2C}" type="parTrans" cxnId="{FB3F073F-EBFC-400A-95B6-47E6B9FDE1DF}">
      <dgm:prSet/>
      <dgm:spPr/>
      <dgm:t>
        <a:bodyPr/>
        <a:lstStyle/>
        <a:p>
          <a:endParaRPr lang="en-US"/>
        </a:p>
      </dgm:t>
    </dgm:pt>
    <dgm:pt modelId="{FEFD7341-3BCB-4FE6-9EA7-08599F05AE3F}" type="sibTrans" cxnId="{FB3F073F-EBFC-400A-95B6-47E6B9FDE1DF}">
      <dgm:prSet/>
      <dgm:spPr/>
      <dgm:t>
        <a:bodyPr/>
        <a:lstStyle/>
        <a:p>
          <a:endParaRPr lang="en-US"/>
        </a:p>
      </dgm:t>
    </dgm:pt>
    <dgm:pt modelId="{5F8D18C4-51E5-492A-B97E-7C8DDAC2992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Advances beyond traditional orientations toward customers and focused on the purposeful creation of value influenced by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commitments to social responsibility and sustainability (Kulinich &amp; Terentieva, 2021).</a:t>
          </a:r>
        </a:p>
      </dgm:t>
    </dgm:pt>
    <dgm:pt modelId="{DA40E33E-50BB-4F34-AEF6-686A9D7601D2}" type="parTrans" cxnId="{F9A252AC-C08E-4496-84F4-A12BFED922CC}">
      <dgm:prSet/>
      <dgm:spPr/>
      <dgm:t>
        <a:bodyPr/>
        <a:lstStyle/>
        <a:p>
          <a:endParaRPr lang="en-US"/>
        </a:p>
      </dgm:t>
    </dgm:pt>
    <dgm:pt modelId="{E239D174-DA3A-42AC-A7BF-44888AC50359}" type="sibTrans" cxnId="{F9A252AC-C08E-4496-84F4-A12BFED922CC}">
      <dgm:prSet/>
      <dgm:spPr/>
      <dgm:t>
        <a:bodyPr/>
        <a:lstStyle/>
        <a:p>
          <a:endParaRPr lang="en-US"/>
        </a:p>
      </dgm:t>
    </dgm:pt>
    <dgm:pt modelId="{BAF35E0F-91E8-4730-8753-9DE23246B358}" type="pres">
      <dgm:prSet presAssocID="{E13776A5-1FDE-4DAA-8763-C321CC0D5554}" presName="root" presStyleCnt="0">
        <dgm:presLayoutVars>
          <dgm:dir/>
          <dgm:resizeHandles val="exact"/>
        </dgm:presLayoutVars>
      </dgm:prSet>
      <dgm:spPr/>
    </dgm:pt>
    <dgm:pt modelId="{686B9532-8C16-4318-9ACD-A98C1124F688}" type="pres">
      <dgm:prSet presAssocID="{18A34F36-97A0-4B5B-8C43-C3FF4A4B883A}" presName="compNode" presStyleCnt="0"/>
      <dgm:spPr/>
    </dgm:pt>
    <dgm:pt modelId="{C37537FE-6F88-4B19-96AB-1D8082D75FE0}" type="pres">
      <dgm:prSet presAssocID="{18A34F36-97A0-4B5B-8C43-C3FF4A4B883A}" presName="bgRect" presStyleLbl="bgShp" presStyleIdx="0" presStyleCnt="3"/>
      <dgm:spPr/>
    </dgm:pt>
    <dgm:pt modelId="{BD43F705-D5C6-4E7A-9017-A1CDB5E10587}" type="pres">
      <dgm:prSet presAssocID="{18A34F36-97A0-4B5B-8C43-C3FF4A4B883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2F60A907-E421-4EC1-8BF4-BAC87F41CEA5}" type="pres">
      <dgm:prSet presAssocID="{18A34F36-97A0-4B5B-8C43-C3FF4A4B883A}" presName="spaceRect" presStyleCnt="0"/>
      <dgm:spPr/>
    </dgm:pt>
    <dgm:pt modelId="{923F7E94-F031-4FE1-A3BB-7F90B9F27CA6}" type="pres">
      <dgm:prSet presAssocID="{18A34F36-97A0-4B5B-8C43-C3FF4A4B883A}" presName="parTx" presStyleLbl="revTx" presStyleIdx="0" presStyleCnt="3">
        <dgm:presLayoutVars>
          <dgm:chMax val="0"/>
          <dgm:chPref val="0"/>
        </dgm:presLayoutVars>
      </dgm:prSet>
      <dgm:spPr/>
    </dgm:pt>
    <dgm:pt modelId="{BDD2975D-2D4C-49B4-A7C0-11A2D4DEE8D0}" type="pres">
      <dgm:prSet presAssocID="{43E052C8-7983-4D94-A5B8-310A93EBE4A0}" presName="sibTrans" presStyleCnt="0"/>
      <dgm:spPr/>
    </dgm:pt>
    <dgm:pt modelId="{E6D81393-4545-4302-8AA6-041709D33021}" type="pres">
      <dgm:prSet presAssocID="{DFEA112F-0F17-45EB-B297-36943B4F9DBD}" presName="compNode" presStyleCnt="0"/>
      <dgm:spPr/>
    </dgm:pt>
    <dgm:pt modelId="{94EABD97-CE3A-412E-AF2B-8A6B3178E565}" type="pres">
      <dgm:prSet presAssocID="{DFEA112F-0F17-45EB-B297-36943B4F9DBD}" presName="bgRect" presStyleLbl="bgShp" presStyleIdx="1" presStyleCnt="3"/>
      <dgm:spPr/>
    </dgm:pt>
    <dgm:pt modelId="{EA9B470F-EBE5-4CC8-AE51-13AE1C0918B6}" type="pres">
      <dgm:prSet presAssocID="{DFEA112F-0F17-45EB-B297-36943B4F9DB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C69D557F-B2AD-4C59-B665-E41FDF5BEA81}" type="pres">
      <dgm:prSet presAssocID="{DFEA112F-0F17-45EB-B297-36943B4F9DBD}" presName="spaceRect" presStyleCnt="0"/>
      <dgm:spPr/>
    </dgm:pt>
    <dgm:pt modelId="{4BEA1C67-4C15-4440-9B0A-B204C59CEF7D}" type="pres">
      <dgm:prSet presAssocID="{DFEA112F-0F17-45EB-B297-36943B4F9DBD}" presName="parTx" presStyleLbl="revTx" presStyleIdx="1" presStyleCnt="3">
        <dgm:presLayoutVars>
          <dgm:chMax val="0"/>
          <dgm:chPref val="0"/>
        </dgm:presLayoutVars>
      </dgm:prSet>
      <dgm:spPr/>
    </dgm:pt>
    <dgm:pt modelId="{BE0E92F8-8FB4-425E-92E9-50BD02856976}" type="pres">
      <dgm:prSet presAssocID="{FEFD7341-3BCB-4FE6-9EA7-08599F05AE3F}" presName="sibTrans" presStyleCnt="0"/>
      <dgm:spPr/>
    </dgm:pt>
    <dgm:pt modelId="{B1FE7BCA-8F68-45C8-94BF-A0C08E82AC4B}" type="pres">
      <dgm:prSet presAssocID="{5F8D18C4-51E5-492A-B97E-7C8DDAC2992F}" presName="compNode" presStyleCnt="0"/>
      <dgm:spPr/>
    </dgm:pt>
    <dgm:pt modelId="{7602A390-3617-4BEA-832E-7958EE3B9434}" type="pres">
      <dgm:prSet presAssocID="{5F8D18C4-51E5-492A-B97E-7C8DDAC2992F}" presName="bgRect" presStyleLbl="bgShp" presStyleIdx="2" presStyleCnt="3"/>
      <dgm:spPr/>
    </dgm:pt>
    <dgm:pt modelId="{B506B6C8-7E4B-4ACE-97E6-F7AA95015715}" type="pres">
      <dgm:prSet presAssocID="{5F8D18C4-51E5-492A-B97E-7C8DDAC2992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04DDD0A-8937-4118-A1BB-259BE24F3CC5}" type="pres">
      <dgm:prSet presAssocID="{5F8D18C4-51E5-492A-B97E-7C8DDAC2992F}" presName="spaceRect" presStyleCnt="0"/>
      <dgm:spPr/>
    </dgm:pt>
    <dgm:pt modelId="{D4EBE8C0-0CAC-4431-BA32-9623F03550BC}" type="pres">
      <dgm:prSet presAssocID="{5F8D18C4-51E5-492A-B97E-7C8DDAC2992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78D6623-41D6-4927-983E-F40C93E8B561}" srcId="{E13776A5-1FDE-4DAA-8763-C321CC0D5554}" destId="{18A34F36-97A0-4B5B-8C43-C3FF4A4B883A}" srcOrd="0" destOrd="0" parTransId="{D4A01184-A12A-477D-9D27-386DA113F1AF}" sibTransId="{43E052C8-7983-4D94-A5B8-310A93EBE4A0}"/>
    <dgm:cxn modelId="{FB3F073F-EBFC-400A-95B6-47E6B9FDE1DF}" srcId="{E13776A5-1FDE-4DAA-8763-C321CC0D5554}" destId="{DFEA112F-0F17-45EB-B297-36943B4F9DBD}" srcOrd="1" destOrd="0" parTransId="{7F9186E9-105B-4595-B585-9A6DA1570B2C}" sibTransId="{FEFD7341-3BCB-4FE6-9EA7-08599F05AE3F}"/>
    <dgm:cxn modelId="{BB1DED4E-8BB7-4E19-BD3E-2C688FCF5683}" type="presOf" srcId="{DFEA112F-0F17-45EB-B297-36943B4F9DBD}" destId="{4BEA1C67-4C15-4440-9B0A-B204C59CEF7D}" srcOrd="0" destOrd="0" presId="urn:microsoft.com/office/officeart/2018/2/layout/IconVerticalSolidList"/>
    <dgm:cxn modelId="{E6FB81A2-0A08-400D-B3E3-7F8FBECAB1F0}" type="presOf" srcId="{5F8D18C4-51E5-492A-B97E-7C8DDAC2992F}" destId="{D4EBE8C0-0CAC-4431-BA32-9623F03550BC}" srcOrd="0" destOrd="0" presId="urn:microsoft.com/office/officeart/2018/2/layout/IconVerticalSolidList"/>
    <dgm:cxn modelId="{F9A252AC-C08E-4496-84F4-A12BFED922CC}" srcId="{E13776A5-1FDE-4DAA-8763-C321CC0D5554}" destId="{5F8D18C4-51E5-492A-B97E-7C8DDAC2992F}" srcOrd="2" destOrd="0" parTransId="{DA40E33E-50BB-4F34-AEF6-686A9D7601D2}" sibTransId="{E239D174-DA3A-42AC-A7BF-44888AC50359}"/>
    <dgm:cxn modelId="{F16118B1-32AF-4336-A875-333F37ADEFA9}" type="presOf" srcId="{E13776A5-1FDE-4DAA-8763-C321CC0D5554}" destId="{BAF35E0F-91E8-4730-8753-9DE23246B358}" srcOrd="0" destOrd="0" presId="urn:microsoft.com/office/officeart/2018/2/layout/IconVerticalSolidList"/>
    <dgm:cxn modelId="{DBE1A0D6-C655-43BB-8E26-BA964D545922}" type="presOf" srcId="{18A34F36-97A0-4B5B-8C43-C3FF4A4B883A}" destId="{923F7E94-F031-4FE1-A3BB-7F90B9F27CA6}" srcOrd="0" destOrd="0" presId="urn:microsoft.com/office/officeart/2018/2/layout/IconVerticalSolidList"/>
    <dgm:cxn modelId="{F33F4516-288D-4907-8361-C7884A721FB6}" type="presParOf" srcId="{BAF35E0F-91E8-4730-8753-9DE23246B358}" destId="{686B9532-8C16-4318-9ACD-A98C1124F688}" srcOrd="0" destOrd="0" presId="urn:microsoft.com/office/officeart/2018/2/layout/IconVerticalSolidList"/>
    <dgm:cxn modelId="{C5018C12-45C7-4E5D-98EC-5AF707961B2A}" type="presParOf" srcId="{686B9532-8C16-4318-9ACD-A98C1124F688}" destId="{C37537FE-6F88-4B19-96AB-1D8082D75FE0}" srcOrd="0" destOrd="0" presId="urn:microsoft.com/office/officeart/2018/2/layout/IconVerticalSolidList"/>
    <dgm:cxn modelId="{3C95D789-1775-4DF9-ABFC-36BCC6B258EA}" type="presParOf" srcId="{686B9532-8C16-4318-9ACD-A98C1124F688}" destId="{BD43F705-D5C6-4E7A-9017-A1CDB5E10587}" srcOrd="1" destOrd="0" presId="urn:microsoft.com/office/officeart/2018/2/layout/IconVerticalSolidList"/>
    <dgm:cxn modelId="{561B0657-BE88-4548-A483-8BB5E5BE0BA0}" type="presParOf" srcId="{686B9532-8C16-4318-9ACD-A98C1124F688}" destId="{2F60A907-E421-4EC1-8BF4-BAC87F41CEA5}" srcOrd="2" destOrd="0" presId="urn:microsoft.com/office/officeart/2018/2/layout/IconVerticalSolidList"/>
    <dgm:cxn modelId="{D0C41E91-4759-4146-8EDD-7DBA0DD23942}" type="presParOf" srcId="{686B9532-8C16-4318-9ACD-A98C1124F688}" destId="{923F7E94-F031-4FE1-A3BB-7F90B9F27CA6}" srcOrd="3" destOrd="0" presId="urn:microsoft.com/office/officeart/2018/2/layout/IconVerticalSolidList"/>
    <dgm:cxn modelId="{E27CCCC4-C087-45CC-BC73-E56161D6D054}" type="presParOf" srcId="{BAF35E0F-91E8-4730-8753-9DE23246B358}" destId="{BDD2975D-2D4C-49B4-A7C0-11A2D4DEE8D0}" srcOrd="1" destOrd="0" presId="urn:microsoft.com/office/officeart/2018/2/layout/IconVerticalSolidList"/>
    <dgm:cxn modelId="{0F69FC5D-A894-4583-A55E-D327B65AF831}" type="presParOf" srcId="{BAF35E0F-91E8-4730-8753-9DE23246B358}" destId="{E6D81393-4545-4302-8AA6-041709D33021}" srcOrd="2" destOrd="0" presId="urn:microsoft.com/office/officeart/2018/2/layout/IconVerticalSolidList"/>
    <dgm:cxn modelId="{BD2EB3E4-C910-43CD-8724-11897F910C28}" type="presParOf" srcId="{E6D81393-4545-4302-8AA6-041709D33021}" destId="{94EABD97-CE3A-412E-AF2B-8A6B3178E565}" srcOrd="0" destOrd="0" presId="urn:microsoft.com/office/officeart/2018/2/layout/IconVerticalSolidList"/>
    <dgm:cxn modelId="{7324CB25-822B-4EE9-B16D-A066707A57B8}" type="presParOf" srcId="{E6D81393-4545-4302-8AA6-041709D33021}" destId="{EA9B470F-EBE5-4CC8-AE51-13AE1C0918B6}" srcOrd="1" destOrd="0" presId="urn:microsoft.com/office/officeart/2018/2/layout/IconVerticalSolidList"/>
    <dgm:cxn modelId="{203A780F-F958-46B5-A906-5DCDFC20FFD7}" type="presParOf" srcId="{E6D81393-4545-4302-8AA6-041709D33021}" destId="{C69D557F-B2AD-4C59-B665-E41FDF5BEA81}" srcOrd="2" destOrd="0" presId="urn:microsoft.com/office/officeart/2018/2/layout/IconVerticalSolidList"/>
    <dgm:cxn modelId="{2E1C7BE4-7DB7-4DB5-B79E-75913D390339}" type="presParOf" srcId="{E6D81393-4545-4302-8AA6-041709D33021}" destId="{4BEA1C67-4C15-4440-9B0A-B204C59CEF7D}" srcOrd="3" destOrd="0" presId="urn:microsoft.com/office/officeart/2018/2/layout/IconVerticalSolidList"/>
    <dgm:cxn modelId="{5B3A1832-B42A-4907-B516-D199FFD9C566}" type="presParOf" srcId="{BAF35E0F-91E8-4730-8753-9DE23246B358}" destId="{BE0E92F8-8FB4-425E-92E9-50BD02856976}" srcOrd="3" destOrd="0" presId="urn:microsoft.com/office/officeart/2018/2/layout/IconVerticalSolidList"/>
    <dgm:cxn modelId="{1F25816A-4CE5-4D90-BAF0-67B246A6805E}" type="presParOf" srcId="{BAF35E0F-91E8-4730-8753-9DE23246B358}" destId="{B1FE7BCA-8F68-45C8-94BF-A0C08E82AC4B}" srcOrd="4" destOrd="0" presId="urn:microsoft.com/office/officeart/2018/2/layout/IconVerticalSolidList"/>
    <dgm:cxn modelId="{366077D8-2068-4839-B800-C80CE4B98177}" type="presParOf" srcId="{B1FE7BCA-8F68-45C8-94BF-A0C08E82AC4B}" destId="{7602A390-3617-4BEA-832E-7958EE3B9434}" srcOrd="0" destOrd="0" presId="urn:microsoft.com/office/officeart/2018/2/layout/IconVerticalSolidList"/>
    <dgm:cxn modelId="{FA058873-D79B-4E8F-A7B9-AA90EB4F8B31}" type="presParOf" srcId="{B1FE7BCA-8F68-45C8-94BF-A0C08E82AC4B}" destId="{B506B6C8-7E4B-4ACE-97E6-F7AA95015715}" srcOrd="1" destOrd="0" presId="urn:microsoft.com/office/officeart/2018/2/layout/IconVerticalSolidList"/>
    <dgm:cxn modelId="{1D296FBA-7B85-46F0-A490-79B7BDC6447E}" type="presParOf" srcId="{B1FE7BCA-8F68-45C8-94BF-A0C08E82AC4B}" destId="{604DDD0A-8937-4118-A1BB-259BE24F3CC5}" srcOrd="2" destOrd="0" presId="urn:microsoft.com/office/officeart/2018/2/layout/IconVerticalSolidList"/>
    <dgm:cxn modelId="{2B9ED38C-647A-46A7-820A-A3B78A0473B5}" type="presParOf" srcId="{B1FE7BCA-8F68-45C8-94BF-A0C08E82AC4B}" destId="{D4EBE8C0-0CAC-4431-BA32-9623F03550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2548E5-3051-4820-9DC1-A589C7023A7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B8A818D-0B59-40CA-A76D-16EE0C66E93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 marketing mindset directed towards fulfilling the wants of current consumers while maintaining or improving quality-of-life and delivering resources for the future (Kotler, 2022). 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F692BE-844A-4121-95F4-4A75282B0B46}" type="parTrans" cxnId="{F2BB1594-436B-472E-9DA1-93F67D1458B5}">
      <dgm:prSet/>
      <dgm:spPr/>
      <dgm:t>
        <a:bodyPr/>
        <a:lstStyle/>
        <a:p>
          <a:endParaRPr lang="en-GB"/>
        </a:p>
      </dgm:t>
    </dgm:pt>
    <dgm:pt modelId="{28E56CDF-E9CF-4629-8C04-58E2EE3DC7A4}" type="sibTrans" cxnId="{F2BB1594-436B-472E-9DA1-93F67D1458B5}">
      <dgm:prSet/>
      <dgm:spPr/>
      <dgm:t>
        <a:bodyPr/>
        <a:lstStyle/>
        <a:p>
          <a:endParaRPr lang="en-GB"/>
        </a:p>
      </dgm:t>
    </dgm:pt>
    <dgm:pt modelId="{A0515FA1-71E8-4889-A767-79AFB250563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Core concept: maximise People-Planet- Profit, capacity by understanding consumers, positioning as a means of competition, and adhering to a quality-of-life constraint (Minsky &amp; Kotler, 2024; Kulinich &amp; Terentieva, 2021).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DA176E-6133-462E-9A09-9330181B96D8}" type="parTrans" cxnId="{4DA3D10A-7721-4DA1-9E8A-6ACEB4EB3129}">
      <dgm:prSet/>
      <dgm:spPr/>
      <dgm:t>
        <a:bodyPr/>
        <a:lstStyle/>
        <a:p>
          <a:endParaRPr lang="en-GB"/>
        </a:p>
      </dgm:t>
    </dgm:pt>
    <dgm:pt modelId="{A2B7F163-657C-4BE6-B6EC-9E5BC3C421FB}" type="sibTrans" cxnId="{4DA3D10A-7721-4DA1-9E8A-6ACEB4EB3129}">
      <dgm:prSet/>
      <dgm:spPr/>
      <dgm:t>
        <a:bodyPr/>
        <a:lstStyle/>
        <a:p>
          <a:endParaRPr lang="en-GB"/>
        </a:p>
      </dgm:t>
    </dgm:pt>
    <dgm:pt modelId="{F61FAB23-75ED-4878-A134-19C168DA0F0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Evidence base: the adjacent area of social marketing shows how behavior change, systems thinking, and co-creation, for instance, produce societal outcomes that companies can incorporate based on priority for the better of society (Rundle-Thiele et al.,2013).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F5492A-F777-4186-8156-EE2F923522F0}" type="parTrans" cxnId="{72BDE19E-337C-4209-B7E3-90F7833D2ECA}">
      <dgm:prSet/>
      <dgm:spPr/>
      <dgm:t>
        <a:bodyPr/>
        <a:lstStyle/>
        <a:p>
          <a:endParaRPr lang="en-GB"/>
        </a:p>
      </dgm:t>
    </dgm:pt>
    <dgm:pt modelId="{A9D4568D-A270-4275-BB27-E0427F4738AF}" type="sibTrans" cxnId="{72BDE19E-337C-4209-B7E3-90F7833D2ECA}">
      <dgm:prSet/>
      <dgm:spPr/>
      <dgm:t>
        <a:bodyPr/>
        <a:lstStyle/>
        <a:p>
          <a:endParaRPr lang="en-GB"/>
        </a:p>
      </dgm:t>
    </dgm:pt>
    <dgm:pt modelId="{C896260F-3607-4CA6-8DA0-1790F36E17C2}" type="pres">
      <dgm:prSet presAssocID="{552548E5-3051-4820-9DC1-A589C7023A75}" presName="linear" presStyleCnt="0">
        <dgm:presLayoutVars>
          <dgm:animLvl val="lvl"/>
          <dgm:resizeHandles val="exact"/>
        </dgm:presLayoutVars>
      </dgm:prSet>
      <dgm:spPr/>
    </dgm:pt>
    <dgm:pt modelId="{00299509-F29C-48D1-B3BF-8B1E03722F1A}" type="pres">
      <dgm:prSet presAssocID="{FB8A818D-0B59-40CA-A76D-16EE0C66E93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71E4F16-BCF2-49A3-859F-E38684E621E0}" type="pres">
      <dgm:prSet presAssocID="{28E56CDF-E9CF-4629-8C04-58E2EE3DC7A4}" presName="spacer" presStyleCnt="0"/>
      <dgm:spPr/>
    </dgm:pt>
    <dgm:pt modelId="{C90519B2-8F8F-4904-B35B-4CC79918EB43}" type="pres">
      <dgm:prSet presAssocID="{A0515FA1-71E8-4889-A767-79AFB25056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80C4803-19B9-41C5-B0AD-76096D343F7A}" type="pres">
      <dgm:prSet presAssocID="{A2B7F163-657C-4BE6-B6EC-9E5BC3C421FB}" presName="spacer" presStyleCnt="0"/>
      <dgm:spPr/>
    </dgm:pt>
    <dgm:pt modelId="{F56AE302-E10B-4697-9CF8-5AB938436F72}" type="pres">
      <dgm:prSet presAssocID="{F61FAB23-75ED-4878-A134-19C168DA0F0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B47CA06-AD54-4297-91C1-5EB4EC9B4CB7}" type="presOf" srcId="{F61FAB23-75ED-4878-A134-19C168DA0F09}" destId="{F56AE302-E10B-4697-9CF8-5AB938436F72}" srcOrd="0" destOrd="0" presId="urn:microsoft.com/office/officeart/2005/8/layout/vList2"/>
    <dgm:cxn modelId="{4DA3D10A-7721-4DA1-9E8A-6ACEB4EB3129}" srcId="{552548E5-3051-4820-9DC1-A589C7023A75}" destId="{A0515FA1-71E8-4889-A767-79AFB2505638}" srcOrd="1" destOrd="0" parTransId="{C0DA176E-6133-462E-9A09-9330181B96D8}" sibTransId="{A2B7F163-657C-4BE6-B6EC-9E5BC3C421FB}"/>
    <dgm:cxn modelId="{FA6C666B-5394-4A1D-93B1-B909BAF45D53}" type="presOf" srcId="{A0515FA1-71E8-4889-A767-79AFB2505638}" destId="{C90519B2-8F8F-4904-B35B-4CC79918EB43}" srcOrd="0" destOrd="0" presId="urn:microsoft.com/office/officeart/2005/8/layout/vList2"/>
    <dgm:cxn modelId="{10EB695A-FC3A-4223-A718-F99438EF4620}" type="presOf" srcId="{FB8A818D-0B59-40CA-A76D-16EE0C66E930}" destId="{00299509-F29C-48D1-B3BF-8B1E03722F1A}" srcOrd="0" destOrd="0" presId="urn:microsoft.com/office/officeart/2005/8/layout/vList2"/>
    <dgm:cxn modelId="{F2BB1594-436B-472E-9DA1-93F67D1458B5}" srcId="{552548E5-3051-4820-9DC1-A589C7023A75}" destId="{FB8A818D-0B59-40CA-A76D-16EE0C66E930}" srcOrd="0" destOrd="0" parTransId="{68F692BE-844A-4121-95F4-4A75282B0B46}" sibTransId="{28E56CDF-E9CF-4629-8C04-58E2EE3DC7A4}"/>
    <dgm:cxn modelId="{72BDE19E-337C-4209-B7E3-90F7833D2ECA}" srcId="{552548E5-3051-4820-9DC1-A589C7023A75}" destId="{F61FAB23-75ED-4878-A134-19C168DA0F09}" srcOrd="2" destOrd="0" parTransId="{CFF5492A-F777-4186-8156-EE2F923522F0}" sibTransId="{A9D4568D-A270-4275-BB27-E0427F4738AF}"/>
    <dgm:cxn modelId="{75BC6DAF-C578-4275-B141-26F7A0E3A8FB}" type="presOf" srcId="{552548E5-3051-4820-9DC1-A589C7023A75}" destId="{C896260F-3607-4CA6-8DA0-1790F36E17C2}" srcOrd="0" destOrd="0" presId="urn:microsoft.com/office/officeart/2005/8/layout/vList2"/>
    <dgm:cxn modelId="{4A645E40-F333-4BBB-97B5-DD6246A95C24}" type="presParOf" srcId="{C896260F-3607-4CA6-8DA0-1790F36E17C2}" destId="{00299509-F29C-48D1-B3BF-8B1E03722F1A}" srcOrd="0" destOrd="0" presId="urn:microsoft.com/office/officeart/2005/8/layout/vList2"/>
    <dgm:cxn modelId="{671BD5AB-B998-49D9-85B7-2073BE59A247}" type="presParOf" srcId="{C896260F-3607-4CA6-8DA0-1790F36E17C2}" destId="{371E4F16-BCF2-49A3-859F-E38684E621E0}" srcOrd="1" destOrd="0" presId="urn:microsoft.com/office/officeart/2005/8/layout/vList2"/>
    <dgm:cxn modelId="{B946341F-F400-457E-938E-26EFEC9C029B}" type="presParOf" srcId="{C896260F-3607-4CA6-8DA0-1790F36E17C2}" destId="{C90519B2-8F8F-4904-B35B-4CC79918EB43}" srcOrd="2" destOrd="0" presId="urn:microsoft.com/office/officeart/2005/8/layout/vList2"/>
    <dgm:cxn modelId="{CCEB4083-83FE-49BB-AE86-90D98F9D8127}" type="presParOf" srcId="{C896260F-3607-4CA6-8DA0-1790F36E17C2}" destId="{580C4803-19B9-41C5-B0AD-76096D343F7A}" srcOrd="3" destOrd="0" presId="urn:microsoft.com/office/officeart/2005/8/layout/vList2"/>
    <dgm:cxn modelId="{F23264D5-231D-43B6-B92F-1B3C714321D9}" type="presParOf" srcId="{C896260F-3607-4CA6-8DA0-1790F36E17C2}" destId="{F56AE302-E10B-4697-9CF8-5AB938436F7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AF8BE5-40FD-4BF4-8572-E806E309440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644552-543C-4BEB-8C39-AECCF3E9E1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Stakeholder &amp; Systems View: Address upstream drivers of consumption (e.g., policy, infrastructure, and norms) while working with consumer strategies to achieve lasting change (Saunders et al., 2015; Dietrich et al., 2022). </a:t>
          </a:r>
        </a:p>
      </dgm:t>
    </dgm:pt>
    <dgm:pt modelId="{345A066B-DB68-493F-9E3D-A4B2DE42C5CE}" type="parTrans" cxnId="{7A419B61-84CA-4529-9FB8-C03B3BDC2058}">
      <dgm:prSet/>
      <dgm:spPr/>
      <dgm:t>
        <a:bodyPr/>
        <a:lstStyle/>
        <a:p>
          <a:endParaRPr lang="en-US"/>
        </a:p>
      </dgm:t>
    </dgm:pt>
    <dgm:pt modelId="{B82B7A85-9DCF-46BA-89E8-0BFD82944C3E}" type="sibTrans" cxnId="{7A419B61-84CA-4529-9FB8-C03B3BDC2058}">
      <dgm:prSet/>
      <dgm:spPr/>
      <dgm:t>
        <a:bodyPr/>
        <a:lstStyle/>
        <a:p>
          <a:endParaRPr lang="en-US"/>
        </a:p>
      </dgm:t>
    </dgm:pt>
    <dgm:pt modelId="{D275D8A7-39F7-4FAD-AA51-21C7BD57D97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Demarketing &amp; Harm Minimisation: Limit consumption and help shift toward lower impact options that protect society and brand equity (Minsky &amp; Kotler, 2024; Kotler, 2022). </a:t>
          </a:r>
        </a:p>
      </dgm:t>
    </dgm:pt>
    <dgm:pt modelId="{BA3965CF-847A-4A49-9DC6-B26C953AF18D}" type="parTrans" cxnId="{84C74577-BA6D-410E-937D-0DA752C0A232}">
      <dgm:prSet/>
      <dgm:spPr/>
      <dgm:t>
        <a:bodyPr/>
        <a:lstStyle/>
        <a:p>
          <a:endParaRPr lang="en-US"/>
        </a:p>
      </dgm:t>
    </dgm:pt>
    <dgm:pt modelId="{AC9D2F36-7F9D-4E7F-B59B-DFAD975C05D3}" type="sibTrans" cxnId="{84C74577-BA6D-410E-937D-0DA752C0A232}">
      <dgm:prSet/>
      <dgm:spPr/>
      <dgm:t>
        <a:bodyPr/>
        <a:lstStyle/>
        <a:p>
          <a:endParaRPr lang="en-US"/>
        </a:p>
      </dgm:t>
    </dgm:pt>
    <dgm:pt modelId="{771591AD-16D1-4078-B8A0-6DA1E705D53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ESG/CSR Integration &amp; Accountability: Build advertising campaigns that are linked to measurable social and environmental impact; provide governance (Kulinich &amp; Terentieva, 2021). </a:t>
          </a:r>
        </a:p>
      </dgm:t>
    </dgm:pt>
    <dgm:pt modelId="{18A61AD3-F68C-4657-9954-BCC73CEA530F}" type="parTrans" cxnId="{EA0F0CFC-0EA7-47BA-B7F8-795AE188E303}">
      <dgm:prSet/>
      <dgm:spPr/>
      <dgm:t>
        <a:bodyPr/>
        <a:lstStyle/>
        <a:p>
          <a:endParaRPr lang="en-US"/>
        </a:p>
      </dgm:t>
    </dgm:pt>
    <dgm:pt modelId="{20563D95-10BC-436D-AEB2-370030257FA8}" type="sibTrans" cxnId="{EA0F0CFC-0EA7-47BA-B7F8-795AE188E303}">
      <dgm:prSet/>
      <dgm:spPr/>
      <dgm:t>
        <a:bodyPr/>
        <a:lstStyle/>
        <a:p>
          <a:endParaRPr lang="en-US"/>
        </a:p>
      </dgm:t>
    </dgm:pt>
    <dgm:pt modelId="{B12CA51A-F308-45A4-AAA8-3E1B8F004E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Co-Creation &amp; Transparency: Work alongside citizens/customers; observe trade-offs to develop internal credibility (Dietrich et al., 2022).</a:t>
          </a:r>
        </a:p>
      </dgm:t>
    </dgm:pt>
    <dgm:pt modelId="{5AD43A53-8910-44FC-BC34-C48F4799E1E1}" type="parTrans" cxnId="{DB9C1A36-4D4D-40C5-A35C-C391D5620CC2}">
      <dgm:prSet/>
      <dgm:spPr/>
      <dgm:t>
        <a:bodyPr/>
        <a:lstStyle/>
        <a:p>
          <a:endParaRPr lang="en-US"/>
        </a:p>
      </dgm:t>
    </dgm:pt>
    <dgm:pt modelId="{9AF313D8-F2C6-4D6A-819E-41A264379C18}" type="sibTrans" cxnId="{DB9C1A36-4D4D-40C5-A35C-C391D5620CC2}">
      <dgm:prSet/>
      <dgm:spPr/>
      <dgm:t>
        <a:bodyPr/>
        <a:lstStyle/>
        <a:p>
          <a:endParaRPr lang="en-US"/>
        </a:p>
      </dgm:t>
    </dgm:pt>
    <dgm:pt modelId="{EE1BA64D-AEA0-490D-8D47-F54E56DFE4DB}" type="pres">
      <dgm:prSet presAssocID="{C4AF8BE5-40FD-4BF4-8572-E806E3094408}" presName="root" presStyleCnt="0">
        <dgm:presLayoutVars>
          <dgm:dir/>
          <dgm:resizeHandles val="exact"/>
        </dgm:presLayoutVars>
      </dgm:prSet>
      <dgm:spPr/>
    </dgm:pt>
    <dgm:pt modelId="{1AC45FCD-BC20-407A-97DF-37537857D680}" type="pres">
      <dgm:prSet presAssocID="{8A644552-543C-4BEB-8C39-AECCF3E9E19A}" presName="compNode" presStyleCnt="0"/>
      <dgm:spPr/>
    </dgm:pt>
    <dgm:pt modelId="{A342A251-DF01-47EA-AC07-935A30112635}" type="pres">
      <dgm:prSet presAssocID="{8A644552-543C-4BEB-8C39-AECCF3E9E19A}" presName="bgRect" presStyleLbl="bgShp" presStyleIdx="0" presStyleCnt="4"/>
      <dgm:spPr/>
    </dgm:pt>
    <dgm:pt modelId="{9386584C-0230-4351-AECA-285BBF8DE99E}" type="pres">
      <dgm:prSet presAssocID="{8A644552-543C-4BEB-8C39-AECCF3E9E19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63BB1383-CFB0-4CD7-8A18-06F4B4BA69C5}" type="pres">
      <dgm:prSet presAssocID="{8A644552-543C-4BEB-8C39-AECCF3E9E19A}" presName="spaceRect" presStyleCnt="0"/>
      <dgm:spPr/>
    </dgm:pt>
    <dgm:pt modelId="{A72BB670-9220-4893-AB63-F584C8A4CFA3}" type="pres">
      <dgm:prSet presAssocID="{8A644552-543C-4BEB-8C39-AECCF3E9E19A}" presName="parTx" presStyleLbl="revTx" presStyleIdx="0" presStyleCnt="4">
        <dgm:presLayoutVars>
          <dgm:chMax val="0"/>
          <dgm:chPref val="0"/>
        </dgm:presLayoutVars>
      </dgm:prSet>
      <dgm:spPr/>
    </dgm:pt>
    <dgm:pt modelId="{B64A1CD7-7E6E-43DF-84B9-DAC70BA3CB9F}" type="pres">
      <dgm:prSet presAssocID="{B82B7A85-9DCF-46BA-89E8-0BFD82944C3E}" presName="sibTrans" presStyleCnt="0"/>
      <dgm:spPr/>
    </dgm:pt>
    <dgm:pt modelId="{990ED28E-DA40-42D0-A280-F63C125A7EC3}" type="pres">
      <dgm:prSet presAssocID="{D275D8A7-39F7-4FAD-AA51-21C7BD57D976}" presName="compNode" presStyleCnt="0"/>
      <dgm:spPr/>
    </dgm:pt>
    <dgm:pt modelId="{9ED05052-469F-4C21-8E6B-D46FA94DD4B3}" type="pres">
      <dgm:prSet presAssocID="{D275D8A7-39F7-4FAD-AA51-21C7BD57D976}" presName="bgRect" presStyleLbl="bgShp" presStyleIdx="1" presStyleCnt="4"/>
      <dgm:spPr/>
    </dgm:pt>
    <dgm:pt modelId="{9A5AF0BE-C14B-4B90-8FC7-ADB8F3F2106F}" type="pres">
      <dgm:prSet presAssocID="{D275D8A7-39F7-4FAD-AA51-21C7BD57D97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E7A81A08-6F07-41BA-9C3C-F103486705C1}" type="pres">
      <dgm:prSet presAssocID="{D275D8A7-39F7-4FAD-AA51-21C7BD57D976}" presName="spaceRect" presStyleCnt="0"/>
      <dgm:spPr/>
    </dgm:pt>
    <dgm:pt modelId="{083B2528-4880-4256-AF7E-292F734EF6C2}" type="pres">
      <dgm:prSet presAssocID="{D275D8A7-39F7-4FAD-AA51-21C7BD57D976}" presName="parTx" presStyleLbl="revTx" presStyleIdx="1" presStyleCnt="4">
        <dgm:presLayoutVars>
          <dgm:chMax val="0"/>
          <dgm:chPref val="0"/>
        </dgm:presLayoutVars>
      </dgm:prSet>
      <dgm:spPr/>
    </dgm:pt>
    <dgm:pt modelId="{F5FDE2D7-B1BF-475C-B0B7-23DE67F04A05}" type="pres">
      <dgm:prSet presAssocID="{AC9D2F36-7F9D-4E7F-B59B-DFAD975C05D3}" presName="sibTrans" presStyleCnt="0"/>
      <dgm:spPr/>
    </dgm:pt>
    <dgm:pt modelId="{42EEC57C-7211-4B9A-8785-010B91C4736A}" type="pres">
      <dgm:prSet presAssocID="{771591AD-16D1-4078-B8A0-6DA1E705D530}" presName="compNode" presStyleCnt="0"/>
      <dgm:spPr/>
    </dgm:pt>
    <dgm:pt modelId="{0867836F-E1D6-47E8-A88B-E4E3CDEDDB5A}" type="pres">
      <dgm:prSet presAssocID="{771591AD-16D1-4078-B8A0-6DA1E705D530}" presName="bgRect" presStyleLbl="bgShp" presStyleIdx="2" presStyleCnt="4"/>
      <dgm:spPr/>
    </dgm:pt>
    <dgm:pt modelId="{627239A1-270F-4ACB-9D31-16263191A51F}" type="pres">
      <dgm:prSet presAssocID="{771591AD-16D1-4078-B8A0-6DA1E705D53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52D8D88-46EA-4875-8F91-57F62974E2D4}" type="pres">
      <dgm:prSet presAssocID="{771591AD-16D1-4078-B8A0-6DA1E705D530}" presName="spaceRect" presStyleCnt="0"/>
      <dgm:spPr/>
    </dgm:pt>
    <dgm:pt modelId="{9D5C53C9-03BD-4083-893C-D59FEA93E593}" type="pres">
      <dgm:prSet presAssocID="{771591AD-16D1-4078-B8A0-6DA1E705D530}" presName="parTx" presStyleLbl="revTx" presStyleIdx="2" presStyleCnt="4">
        <dgm:presLayoutVars>
          <dgm:chMax val="0"/>
          <dgm:chPref val="0"/>
        </dgm:presLayoutVars>
      </dgm:prSet>
      <dgm:spPr/>
    </dgm:pt>
    <dgm:pt modelId="{37D1FCDD-4082-460B-8504-C6BB0528D4A0}" type="pres">
      <dgm:prSet presAssocID="{20563D95-10BC-436D-AEB2-370030257FA8}" presName="sibTrans" presStyleCnt="0"/>
      <dgm:spPr/>
    </dgm:pt>
    <dgm:pt modelId="{855950FB-9C9A-4EC0-BCF8-DB7BEDC4F25B}" type="pres">
      <dgm:prSet presAssocID="{B12CA51A-F308-45A4-AAA8-3E1B8F004E24}" presName="compNode" presStyleCnt="0"/>
      <dgm:spPr/>
    </dgm:pt>
    <dgm:pt modelId="{036B1BF4-F2C9-4681-8087-91CA25CBC73C}" type="pres">
      <dgm:prSet presAssocID="{B12CA51A-F308-45A4-AAA8-3E1B8F004E24}" presName="bgRect" presStyleLbl="bgShp" presStyleIdx="3" presStyleCnt="4"/>
      <dgm:spPr/>
    </dgm:pt>
    <dgm:pt modelId="{5F5782A8-1DDB-44F9-9B19-6BAC8C43F01A}" type="pres">
      <dgm:prSet presAssocID="{B12CA51A-F308-45A4-AAA8-3E1B8F004E2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3B8139E8-7775-4E83-97A9-7572F807457B}" type="pres">
      <dgm:prSet presAssocID="{B12CA51A-F308-45A4-AAA8-3E1B8F004E24}" presName="spaceRect" presStyleCnt="0"/>
      <dgm:spPr/>
    </dgm:pt>
    <dgm:pt modelId="{80623F6E-276B-4AA7-94B1-B7A4E3D7C4B5}" type="pres">
      <dgm:prSet presAssocID="{B12CA51A-F308-45A4-AAA8-3E1B8F004E2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3DFBE2E-38FF-4C3D-96FA-4CD4FD296349}" type="presOf" srcId="{771591AD-16D1-4078-B8A0-6DA1E705D530}" destId="{9D5C53C9-03BD-4083-893C-D59FEA93E593}" srcOrd="0" destOrd="0" presId="urn:microsoft.com/office/officeart/2018/2/layout/IconVerticalSolidList"/>
    <dgm:cxn modelId="{DB9C1A36-4D4D-40C5-A35C-C391D5620CC2}" srcId="{C4AF8BE5-40FD-4BF4-8572-E806E3094408}" destId="{B12CA51A-F308-45A4-AAA8-3E1B8F004E24}" srcOrd="3" destOrd="0" parTransId="{5AD43A53-8910-44FC-BC34-C48F4799E1E1}" sibTransId="{9AF313D8-F2C6-4D6A-819E-41A264379C18}"/>
    <dgm:cxn modelId="{7A419B61-84CA-4529-9FB8-C03B3BDC2058}" srcId="{C4AF8BE5-40FD-4BF4-8572-E806E3094408}" destId="{8A644552-543C-4BEB-8C39-AECCF3E9E19A}" srcOrd="0" destOrd="0" parTransId="{345A066B-DB68-493F-9E3D-A4B2DE42C5CE}" sibTransId="{B82B7A85-9DCF-46BA-89E8-0BFD82944C3E}"/>
    <dgm:cxn modelId="{84C74577-BA6D-410E-937D-0DA752C0A232}" srcId="{C4AF8BE5-40FD-4BF4-8572-E806E3094408}" destId="{D275D8A7-39F7-4FAD-AA51-21C7BD57D976}" srcOrd="1" destOrd="0" parTransId="{BA3965CF-847A-4A49-9DC6-B26C953AF18D}" sibTransId="{AC9D2F36-7F9D-4E7F-B59B-DFAD975C05D3}"/>
    <dgm:cxn modelId="{2C79CFBF-FFE6-4EE4-BB8C-E839FFD46710}" type="presOf" srcId="{B12CA51A-F308-45A4-AAA8-3E1B8F004E24}" destId="{80623F6E-276B-4AA7-94B1-B7A4E3D7C4B5}" srcOrd="0" destOrd="0" presId="urn:microsoft.com/office/officeart/2018/2/layout/IconVerticalSolidList"/>
    <dgm:cxn modelId="{04F796E0-2816-4FD2-B1A7-C248CAA5982A}" type="presOf" srcId="{D275D8A7-39F7-4FAD-AA51-21C7BD57D976}" destId="{083B2528-4880-4256-AF7E-292F734EF6C2}" srcOrd="0" destOrd="0" presId="urn:microsoft.com/office/officeart/2018/2/layout/IconVerticalSolidList"/>
    <dgm:cxn modelId="{95C6EFE4-31D7-4558-B8AA-DA0F736217BC}" type="presOf" srcId="{8A644552-543C-4BEB-8C39-AECCF3E9E19A}" destId="{A72BB670-9220-4893-AB63-F584C8A4CFA3}" srcOrd="0" destOrd="0" presId="urn:microsoft.com/office/officeart/2018/2/layout/IconVerticalSolidList"/>
    <dgm:cxn modelId="{DA8AC6F1-AD2C-4BAD-A9CA-DE2A877F46FA}" type="presOf" srcId="{C4AF8BE5-40FD-4BF4-8572-E806E3094408}" destId="{EE1BA64D-AEA0-490D-8D47-F54E56DFE4DB}" srcOrd="0" destOrd="0" presId="urn:microsoft.com/office/officeart/2018/2/layout/IconVerticalSolidList"/>
    <dgm:cxn modelId="{EA0F0CFC-0EA7-47BA-B7F8-795AE188E303}" srcId="{C4AF8BE5-40FD-4BF4-8572-E806E3094408}" destId="{771591AD-16D1-4078-B8A0-6DA1E705D530}" srcOrd="2" destOrd="0" parTransId="{18A61AD3-F68C-4657-9954-BCC73CEA530F}" sibTransId="{20563D95-10BC-436D-AEB2-370030257FA8}"/>
    <dgm:cxn modelId="{EDEAD05C-ED54-487A-B60E-3984C164ACDF}" type="presParOf" srcId="{EE1BA64D-AEA0-490D-8D47-F54E56DFE4DB}" destId="{1AC45FCD-BC20-407A-97DF-37537857D680}" srcOrd="0" destOrd="0" presId="urn:microsoft.com/office/officeart/2018/2/layout/IconVerticalSolidList"/>
    <dgm:cxn modelId="{E8F36BAE-BB9D-4EC0-949F-96241A34E5E6}" type="presParOf" srcId="{1AC45FCD-BC20-407A-97DF-37537857D680}" destId="{A342A251-DF01-47EA-AC07-935A30112635}" srcOrd="0" destOrd="0" presId="urn:microsoft.com/office/officeart/2018/2/layout/IconVerticalSolidList"/>
    <dgm:cxn modelId="{7381BE88-8820-441E-9424-5725724E53F5}" type="presParOf" srcId="{1AC45FCD-BC20-407A-97DF-37537857D680}" destId="{9386584C-0230-4351-AECA-285BBF8DE99E}" srcOrd="1" destOrd="0" presId="urn:microsoft.com/office/officeart/2018/2/layout/IconVerticalSolidList"/>
    <dgm:cxn modelId="{24A6BB2F-43C3-4CEB-9059-D7E1D2075613}" type="presParOf" srcId="{1AC45FCD-BC20-407A-97DF-37537857D680}" destId="{63BB1383-CFB0-4CD7-8A18-06F4B4BA69C5}" srcOrd="2" destOrd="0" presId="urn:microsoft.com/office/officeart/2018/2/layout/IconVerticalSolidList"/>
    <dgm:cxn modelId="{99B892B9-8F2D-45AC-8B65-7DFFF09E74C5}" type="presParOf" srcId="{1AC45FCD-BC20-407A-97DF-37537857D680}" destId="{A72BB670-9220-4893-AB63-F584C8A4CFA3}" srcOrd="3" destOrd="0" presId="urn:microsoft.com/office/officeart/2018/2/layout/IconVerticalSolidList"/>
    <dgm:cxn modelId="{F6301A4D-A552-4918-97FE-8C0AFECF4E07}" type="presParOf" srcId="{EE1BA64D-AEA0-490D-8D47-F54E56DFE4DB}" destId="{B64A1CD7-7E6E-43DF-84B9-DAC70BA3CB9F}" srcOrd="1" destOrd="0" presId="urn:microsoft.com/office/officeart/2018/2/layout/IconVerticalSolidList"/>
    <dgm:cxn modelId="{B7A3A4F7-DD9C-4D8B-8756-8195E42CEDB2}" type="presParOf" srcId="{EE1BA64D-AEA0-490D-8D47-F54E56DFE4DB}" destId="{990ED28E-DA40-42D0-A280-F63C125A7EC3}" srcOrd="2" destOrd="0" presId="urn:microsoft.com/office/officeart/2018/2/layout/IconVerticalSolidList"/>
    <dgm:cxn modelId="{61B385EC-2FD8-4E3D-B87A-15CB2C31ADC9}" type="presParOf" srcId="{990ED28E-DA40-42D0-A280-F63C125A7EC3}" destId="{9ED05052-469F-4C21-8E6B-D46FA94DD4B3}" srcOrd="0" destOrd="0" presId="urn:microsoft.com/office/officeart/2018/2/layout/IconVerticalSolidList"/>
    <dgm:cxn modelId="{3B202DD4-80C4-4FB8-B0BA-809C9C863A50}" type="presParOf" srcId="{990ED28E-DA40-42D0-A280-F63C125A7EC3}" destId="{9A5AF0BE-C14B-4B90-8FC7-ADB8F3F2106F}" srcOrd="1" destOrd="0" presId="urn:microsoft.com/office/officeart/2018/2/layout/IconVerticalSolidList"/>
    <dgm:cxn modelId="{FD3D92AD-2D74-451F-8AAC-1357350E4CC7}" type="presParOf" srcId="{990ED28E-DA40-42D0-A280-F63C125A7EC3}" destId="{E7A81A08-6F07-41BA-9C3C-F103486705C1}" srcOrd="2" destOrd="0" presId="urn:microsoft.com/office/officeart/2018/2/layout/IconVerticalSolidList"/>
    <dgm:cxn modelId="{0C46A72E-E6AC-4371-8616-1505DE0C52E0}" type="presParOf" srcId="{990ED28E-DA40-42D0-A280-F63C125A7EC3}" destId="{083B2528-4880-4256-AF7E-292F734EF6C2}" srcOrd="3" destOrd="0" presId="urn:microsoft.com/office/officeart/2018/2/layout/IconVerticalSolidList"/>
    <dgm:cxn modelId="{CA14B4F3-28D0-4E62-B012-384B05B8F163}" type="presParOf" srcId="{EE1BA64D-AEA0-490D-8D47-F54E56DFE4DB}" destId="{F5FDE2D7-B1BF-475C-B0B7-23DE67F04A05}" srcOrd="3" destOrd="0" presId="urn:microsoft.com/office/officeart/2018/2/layout/IconVerticalSolidList"/>
    <dgm:cxn modelId="{E8319781-452F-4A9F-9E4F-7D4DA487EF69}" type="presParOf" srcId="{EE1BA64D-AEA0-490D-8D47-F54E56DFE4DB}" destId="{42EEC57C-7211-4B9A-8785-010B91C4736A}" srcOrd="4" destOrd="0" presId="urn:microsoft.com/office/officeart/2018/2/layout/IconVerticalSolidList"/>
    <dgm:cxn modelId="{1691A781-F22B-45BA-9C59-AED71E900B25}" type="presParOf" srcId="{42EEC57C-7211-4B9A-8785-010B91C4736A}" destId="{0867836F-E1D6-47E8-A88B-E4E3CDEDDB5A}" srcOrd="0" destOrd="0" presId="urn:microsoft.com/office/officeart/2018/2/layout/IconVerticalSolidList"/>
    <dgm:cxn modelId="{401731BF-2E90-4391-B078-3516CEBE1156}" type="presParOf" srcId="{42EEC57C-7211-4B9A-8785-010B91C4736A}" destId="{627239A1-270F-4ACB-9D31-16263191A51F}" srcOrd="1" destOrd="0" presId="urn:microsoft.com/office/officeart/2018/2/layout/IconVerticalSolidList"/>
    <dgm:cxn modelId="{395A71E3-E4E0-4F3A-9BAC-A5BCFA16A1BD}" type="presParOf" srcId="{42EEC57C-7211-4B9A-8785-010B91C4736A}" destId="{552D8D88-46EA-4875-8F91-57F62974E2D4}" srcOrd="2" destOrd="0" presId="urn:microsoft.com/office/officeart/2018/2/layout/IconVerticalSolidList"/>
    <dgm:cxn modelId="{1A94BE18-597D-4AC2-884E-F725AB175CFE}" type="presParOf" srcId="{42EEC57C-7211-4B9A-8785-010B91C4736A}" destId="{9D5C53C9-03BD-4083-893C-D59FEA93E593}" srcOrd="3" destOrd="0" presId="urn:microsoft.com/office/officeart/2018/2/layout/IconVerticalSolidList"/>
    <dgm:cxn modelId="{8D6C694F-5F22-4B67-9C0B-8F88A1C09B9A}" type="presParOf" srcId="{EE1BA64D-AEA0-490D-8D47-F54E56DFE4DB}" destId="{37D1FCDD-4082-460B-8504-C6BB0528D4A0}" srcOrd="5" destOrd="0" presId="urn:microsoft.com/office/officeart/2018/2/layout/IconVerticalSolidList"/>
    <dgm:cxn modelId="{D7D5E2D8-EB27-4FF7-99A7-9F2DC562B902}" type="presParOf" srcId="{EE1BA64D-AEA0-490D-8D47-F54E56DFE4DB}" destId="{855950FB-9C9A-4EC0-BCF8-DB7BEDC4F25B}" srcOrd="6" destOrd="0" presId="urn:microsoft.com/office/officeart/2018/2/layout/IconVerticalSolidList"/>
    <dgm:cxn modelId="{0ECFC52C-C20A-4CBF-8C0E-84E4EC267E76}" type="presParOf" srcId="{855950FB-9C9A-4EC0-BCF8-DB7BEDC4F25B}" destId="{036B1BF4-F2C9-4681-8087-91CA25CBC73C}" srcOrd="0" destOrd="0" presId="urn:microsoft.com/office/officeart/2018/2/layout/IconVerticalSolidList"/>
    <dgm:cxn modelId="{314CD1C4-F4E0-47B2-B73B-E77542267C2E}" type="presParOf" srcId="{855950FB-9C9A-4EC0-BCF8-DB7BEDC4F25B}" destId="{5F5782A8-1DDB-44F9-9B19-6BAC8C43F01A}" srcOrd="1" destOrd="0" presId="urn:microsoft.com/office/officeart/2018/2/layout/IconVerticalSolidList"/>
    <dgm:cxn modelId="{C9EF36D3-9B6C-49E6-8113-C60BDC007FF7}" type="presParOf" srcId="{855950FB-9C9A-4EC0-BCF8-DB7BEDC4F25B}" destId="{3B8139E8-7775-4E83-97A9-7572F807457B}" srcOrd="2" destOrd="0" presId="urn:microsoft.com/office/officeart/2018/2/layout/IconVerticalSolidList"/>
    <dgm:cxn modelId="{65A0F08C-D749-405B-88A4-A614142ADFB9}" type="presParOf" srcId="{855950FB-9C9A-4EC0-BCF8-DB7BEDC4F25B}" destId="{80623F6E-276B-4AA7-94B1-B7A4E3D7C4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A93205-E093-4077-953E-69413AFFC48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32BA855-75D9-4559-9D1C-F41A157854BB}">
      <dgm:prSet custT="1"/>
      <dgm:spPr/>
      <dgm:t>
        <a:bodyPr/>
        <a:lstStyle/>
        <a:p>
          <a:r>
            <a:rPr lang="en-GB" sz="1800" dirty="0">
              <a:solidFill>
                <a:schemeClr val="tx2">
                  <a:lumMod val="10000"/>
                  <a:lumOff val="90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rPr>
            <a:t>Why it’s most appropriate now</a:t>
          </a:r>
        </a:p>
      </dgm:t>
    </dgm:pt>
    <dgm:pt modelId="{825B2BDA-36BC-40AA-A368-FDC300148CBC}" type="parTrans" cxnId="{FC4002E6-2118-4E22-BB9D-E4B4A7116F51}">
      <dgm:prSet/>
      <dgm:spPr/>
      <dgm:t>
        <a:bodyPr/>
        <a:lstStyle/>
        <a:p>
          <a:endParaRPr lang="en-GB"/>
        </a:p>
      </dgm:t>
    </dgm:pt>
    <dgm:pt modelId="{272DFAD4-7944-410E-B17E-D4ECA760AFB8}" type="sibTrans" cxnId="{FC4002E6-2118-4E22-BB9D-E4B4A7116F51}">
      <dgm:prSet/>
      <dgm:spPr/>
      <dgm:t>
        <a:bodyPr/>
        <a:lstStyle/>
        <a:p>
          <a:endParaRPr lang="en-GB"/>
        </a:p>
      </dgm:t>
    </dgm:pt>
    <dgm:pt modelId="{03643D38-C191-4009-BADF-D3169967BBCC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Policy &amp; risk: Anticipates ESG regulation and reputational shocks (Kulinich &amp; Terentieva, 2021).</a:t>
          </a:r>
        </a:p>
      </dgm:t>
    </dgm:pt>
    <dgm:pt modelId="{8E7A764C-8F28-4298-BC6F-716EE614F2ED}" type="parTrans" cxnId="{97A3F523-7DAA-424F-9CCF-17CF2847F8E9}">
      <dgm:prSet/>
      <dgm:spPr/>
      <dgm:t>
        <a:bodyPr/>
        <a:lstStyle/>
        <a:p>
          <a:endParaRPr lang="en-GB"/>
        </a:p>
      </dgm:t>
    </dgm:pt>
    <dgm:pt modelId="{7B97FEC5-4C48-49D6-BFA9-C96A7C47D347}" type="sibTrans" cxnId="{97A3F523-7DAA-424F-9CCF-17CF2847F8E9}">
      <dgm:prSet/>
      <dgm:spPr/>
      <dgm:t>
        <a:bodyPr/>
        <a:lstStyle/>
        <a:p>
          <a:endParaRPr lang="en-GB"/>
        </a:p>
      </dgm:t>
    </dgm:pt>
    <dgm:pt modelId="{94F23933-2B85-416B-91B0-9222E03AFB12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Performance: Trust &amp; purpose drive preference and loyalty, aligning with societal outcomes (Kotler, 2022; Minsky &amp; Kotler, 2024).</a:t>
          </a:r>
        </a:p>
      </dgm:t>
    </dgm:pt>
    <dgm:pt modelId="{B53262E8-3255-4482-8958-BF3E026ED4E4}" type="parTrans" cxnId="{21E8E43D-818B-4106-BE5B-635D01330F0E}">
      <dgm:prSet/>
      <dgm:spPr/>
      <dgm:t>
        <a:bodyPr/>
        <a:lstStyle/>
        <a:p>
          <a:endParaRPr lang="en-GB"/>
        </a:p>
      </dgm:t>
    </dgm:pt>
    <dgm:pt modelId="{E5707249-9752-40D7-9239-CC627AB78570}" type="sibTrans" cxnId="{21E8E43D-818B-4106-BE5B-635D01330F0E}">
      <dgm:prSet/>
      <dgm:spPr/>
      <dgm:t>
        <a:bodyPr/>
        <a:lstStyle/>
        <a:p>
          <a:endParaRPr lang="en-GB"/>
        </a:p>
      </dgm:t>
    </dgm:pt>
    <dgm:pt modelId="{3C7D3C59-88F9-4F46-8517-04D46E2D0C28}">
      <dgm:prSet custT="1"/>
      <dgm:spPr/>
      <dgm:t>
        <a:bodyPr/>
        <a:lstStyle/>
        <a:p>
          <a:r>
            <a:rPr lang="en-GB" sz="1800" dirty="0">
              <a:solidFill>
                <a:schemeClr val="tx2">
                  <a:lumMod val="10000"/>
                  <a:lumOff val="90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rPr>
            <a:t>Action playbook</a:t>
          </a:r>
        </a:p>
      </dgm:t>
    </dgm:pt>
    <dgm:pt modelId="{8DEA0EED-5645-4FC3-AD35-19BAD0F7EAAE}" type="parTrans" cxnId="{689E708C-6CE9-4A6D-A59F-4091AE375AE9}">
      <dgm:prSet/>
      <dgm:spPr/>
      <dgm:t>
        <a:bodyPr/>
        <a:lstStyle/>
        <a:p>
          <a:endParaRPr lang="en-GB"/>
        </a:p>
      </dgm:t>
    </dgm:pt>
    <dgm:pt modelId="{AA4752AD-82D0-4325-BC09-7D95AE70A95F}" type="sibTrans" cxnId="{689E708C-6CE9-4A6D-A59F-4091AE375AE9}">
      <dgm:prSet/>
      <dgm:spPr/>
      <dgm:t>
        <a:bodyPr/>
        <a:lstStyle/>
        <a:p>
          <a:endParaRPr lang="en-GB"/>
        </a:p>
      </dgm:t>
    </dgm:pt>
    <dgm:pt modelId="{F1987B3E-CE02-4B00-9C37-E6EC084A1E4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Map material harms and set out explicit demarketing / substitution objectives (Minsky &amp; Kotler, 2024).</a:t>
          </a:r>
        </a:p>
      </dgm:t>
    </dgm:pt>
    <dgm:pt modelId="{51E64AEC-F171-4380-82E2-7582F9D458E6}" type="parTrans" cxnId="{97B8871B-A675-4204-A940-2C397848898E}">
      <dgm:prSet/>
      <dgm:spPr/>
      <dgm:t>
        <a:bodyPr/>
        <a:lstStyle/>
        <a:p>
          <a:endParaRPr lang="en-GB"/>
        </a:p>
      </dgm:t>
    </dgm:pt>
    <dgm:pt modelId="{9EEAF870-D31A-4BD8-B1D2-E0FAFCB28C08}" type="sibTrans" cxnId="{97B8871B-A675-4204-A940-2C397848898E}">
      <dgm:prSet/>
      <dgm:spPr/>
      <dgm:t>
        <a:bodyPr/>
        <a:lstStyle/>
        <a:p>
          <a:endParaRPr lang="en-GB"/>
        </a:p>
      </dgm:t>
    </dgm:pt>
    <dgm:pt modelId="{6D5B5032-51E7-4C3B-8872-77612E97B8F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Embed ESG metrics into marketing dashboards, and report transparently (Kulinich &amp; Terentieva, 2021).</a:t>
          </a:r>
        </a:p>
      </dgm:t>
    </dgm:pt>
    <dgm:pt modelId="{1D07231D-83A3-4F8B-AED6-B938970726A0}" type="parTrans" cxnId="{A2F51693-5662-4B06-A4AA-C0E9A6CBC84C}">
      <dgm:prSet/>
      <dgm:spPr/>
      <dgm:t>
        <a:bodyPr/>
        <a:lstStyle/>
        <a:p>
          <a:endParaRPr lang="en-GB"/>
        </a:p>
      </dgm:t>
    </dgm:pt>
    <dgm:pt modelId="{09B34070-01C1-4DF9-AB11-083636572297}" type="sibTrans" cxnId="{A2F51693-5662-4B06-A4AA-C0E9A6CBC84C}">
      <dgm:prSet/>
      <dgm:spPr/>
      <dgm:t>
        <a:bodyPr/>
        <a:lstStyle/>
        <a:p>
          <a:endParaRPr lang="en-GB"/>
        </a:p>
      </dgm:t>
    </dgm:pt>
    <dgm:pt modelId="{8E111FC8-2879-46FC-A7FF-981C2AD374E7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Use systems thinking and community co-design to break down barriers to adoption (Saunders et al., 2015; Dietrich et al., 2022).</a:t>
          </a:r>
        </a:p>
      </dgm:t>
    </dgm:pt>
    <dgm:pt modelId="{630E6F36-0658-491A-B587-6177F1A53E0D}" type="parTrans" cxnId="{09D1F425-4739-40C1-9D72-75F9755C6F1F}">
      <dgm:prSet/>
      <dgm:spPr/>
      <dgm:t>
        <a:bodyPr/>
        <a:lstStyle/>
        <a:p>
          <a:endParaRPr lang="en-GB"/>
        </a:p>
      </dgm:t>
    </dgm:pt>
    <dgm:pt modelId="{98F3A030-1C5D-4B96-BED2-EF7B9BDC590D}" type="sibTrans" cxnId="{09D1F425-4739-40C1-9D72-75F9755C6F1F}">
      <dgm:prSet/>
      <dgm:spPr/>
      <dgm:t>
        <a:bodyPr/>
        <a:lstStyle/>
        <a:p>
          <a:endParaRPr lang="en-GB"/>
        </a:p>
      </dgm:t>
    </dgm:pt>
    <dgm:pt modelId="{1CFBCB81-DA39-44B9-93A7-B4EDA60EC345}" type="pres">
      <dgm:prSet presAssocID="{49A93205-E093-4077-953E-69413AFFC48F}" presName="linear" presStyleCnt="0">
        <dgm:presLayoutVars>
          <dgm:animLvl val="lvl"/>
          <dgm:resizeHandles val="exact"/>
        </dgm:presLayoutVars>
      </dgm:prSet>
      <dgm:spPr/>
    </dgm:pt>
    <dgm:pt modelId="{2EACBB47-33B6-4C7C-AB64-CAFC953B24F5}" type="pres">
      <dgm:prSet presAssocID="{232BA855-75D9-4559-9D1C-F41A157854B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E46D79D-2A3E-4D13-8E12-811BF6026BDB}" type="pres">
      <dgm:prSet presAssocID="{232BA855-75D9-4559-9D1C-F41A157854BB}" presName="childText" presStyleLbl="revTx" presStyleIdx="0" presStyleCnt="2">
        <dgm:presLayoutVars>
          <dgm:bulletEnabled val="1"/>
        </dgm:presLayoutVars>
      </dgm:prSet>
      <dgm:spPr/>
    </dgm:pt>
    <dgm:pt modelId="{7C5F73AC-8F31-4A92-A3E8-0805952CFF65}" type="pres">
      <dgm:prSet presAssocID="{3C7D3C59-88F9-4F46-8517-04D46E2D0C2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6F8EA75-9B99-47AB-ADB7-7722EC3C667A}" type="pres">
      <dgm:prSet presAssocID="{3C7D3C59-88F9-4F46-8517-04D46E2D0C2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C1AD90F-8288-42AE-86D7-4C69EE6E9E06}" type="presOf" srcId="{F1987B3E-CE02-4B00-9C37-E6EC084A1E47}" destId="{66F8EA75-9B99-47AB-ADB7-7722EC3C667A}" srcOrd="0" destOrd="0" presId="urn:microsoft.com/office/officeart/2005/8/layout/vList2"/>
    <dgm:cxn modelId="{97B8871B-A675-4204-A940-2C397848898E}" srcId="{3C7D3C59-88F9-4F46-8517-04D46E2D0C28}" destId="{F1987B3E-CE02-4B00-9C37-E6EC084A1E47}" srcOrd="0" destOrd="0" parTransId="{51E64AEC-F171-4380-82E2-7582F9D458E6}" sibTransId="{9EEAF870-D31A-4BD8-B1D2-E0FAFCB28C08}"/>
    <dgm:cxn modelId="{3836BB1D-CECF-4B6A-9222-E9E2652205BF}" type="presOf" srcId="{8E111FC8-2879-46FC-A7FF-981C2AD374E7}" destId="{66F8EA75-9B99-47AB-ADB7-7722EC3C667A}" srcOrd="0" destOrd="2" presId="urn:microsoft.com/office/officeart/2005/8/layout/vList2"/>
    <dgm:cxn modelId="{97A3F523-7DAA-424F-9CCF-17CF2847F8E9}" srcId="{232BA855-75D9-4559-9D1C-F41A157854BB}" destId="{03643D38-C191-4009-BADF-D3169967BBCC}" srcOrd="0" destOrd="0" parTransId="{8E7A764C-8F28-4298-BC6F-716EE614F2ED}" sibTransId="{7B97FEC5-4C48-49D6-BFA9-C96A7C47D347}"/>
    <dgm:cxn modelId="{09D1F425-4739-40C1-9D72-75F9755C6F1F}" srcId="{3C7D3C59-88F9-4F46-8517-04D46E2D0C28}" destId="{8E111FC8-2879-46FC-A7FF-981C2AD374E7}" srcOrd="2" destOrd="0" parTransId="{630E6F36-0658-491A-B587-6177F1A53E0D}" sibTransId="{98F3A030-1C5D-4B96-BED2-EF7B9BDC590D}"/>
    <dgm:cxn modelId="{21E8E43D-818B-4106-BE5B-635D01330F0E}" srcId="{232BA855-75D9-4559-9D1C-F41A157854BB}" destId="{94F23933-2B85-416B-91B0-9222E03AFB12}" srcOrd="1" destOrd="0" parTransId="{B53262E8-3255-4482-8958-BF3E026ED4E4}" sibTransId="{E5707249-9752-40D7-9239-CC627AB78570}"/>
    <dgm:cxn modelId="{6061F13E-E0F4-4642-8CE4-910E2F689723}" type="presOf" srcId="{3C7D3C59-88F9-4F46-8517-04D46E2D0C28}" destId="{7C5F73AC-8F31-4A92-A3E8-0805952CFF65}" srcOrd="0" destOrd="0" presId="urn:microsoft.com/office/officeart/2005/8/layout/vList2"/>
    <dgm:cxn modelId="{E3B05985-961F-458C-A7DE-8122D66D7752}" type="presOf" srcId="{94F23933-2B85-416B-91B0-9222E03AFB12}" destId="{8E46D79D-2A3E-4D13-8E12-811BF6026BDB}" srcOrd="0" destOrd="1" presId="urn:microsoft.com/office/officeart/2005/8/layout/vList2"/>
    <dgm:cxn modelId="{689E708C-6CE9-4A6D-A59F-4091AE375AE9}" srcId="{49A93205-E093-4077-953E-69413AFFC48F}" destId="{3C7D3C59-88F9-4F46-8517-04D46E2D0C28}" srcOrd="1" destOrd="0" parTransId="{8DEA0EED-5645-4FC3-AD35-19BAD0F7EAAE}" sibTransId="{AA4752AD-82D0-4325-BC09-7D95AE70A95F}"/>
    <dgm:cxn modelId="{A2F51693-5662-4B06-A4AA-C0E9A6CBC84C}" srcId="{3C7D3C59-88F9-4F46-8517-04D46E2D0C28}" destId="{6D5B5032-51E7-4C3B-8872-77612E97B8F3}" srcOrd="1" destOrd="0" parTransId="{1D07231D-83A3-4F8B-AED6-B938970726A0}" sibTransId="{09B34070-01C1-4DF9-AB11-083636572297}"/>
    <dgm:cxn modelId="{E9ACA6A6-6AB5-40B1-B63B-2B5EB1B2E7B4}" type="presOf" srcId="{232BA855-75D9-4559-9D1C-F41A157854BB}" destId="{2EACBB47-33B6-4C7C-AB64-CAFC953B24F5}" srcOrd="0" destOrd="0" presId="urn:microsoft.com/office/officeart/2005/8/layout/vList2"/>
    <dgm:cxn modelId="{6B1A0EAA-EF6E-49EC-8732-BBB9B3306E4D}" type="presOf" srcId="{03643D38-C191-4009-BADF-D3169967BBCC}" destId="{8E46D79D-2A3E-4D13-8E12-811BF6026BDB}" srcOrd="0" destOrd="0" presId="urn:microsoft.com/office/officeart/2005/8/layout/vList2"/>
    <dgm:cxn modelId="{D24921C1-138B-4F92-AD72-8C90A897C8DB}" type="presOf" srcId="{49A93205-E093-4077-953E-69413AFFC48F}" destId="{1CFBCB81-DA39-44B9-93A7-B4EDA60EC345}" srcOrd="0" destOrd="0" presId="urn:microsoft.com/office/officeart/2005/8/layout/vList2"/>
    <dgm:cxn modelId="{CA6326CC-1749-4440-BAE8-5E048E66404A}" type="presOf" srcId="{6D5B5032-51E7-4C3B-8872-77612E97B8F3}" destId="{66F8EA75-9B99-47AB-ADB7-7722EC3C667A}" srcOrd="0" destOrd="1" presId="urn:microsoft.com/office/officeart/2005/8/layout/vList2"/>
    <dgm:cxn modelId="{FC4002E6-2118-4E22-BB9D-E4B4A7116F51}" srcId="{49A93205-E093-4077-953E-69413AFFC48F}" destId="{232BA855-75D9-4559-9D1C-F41A157854BB}" srcOrd="0" destOrd="0" parTransId="{825B2BDA-36BC-40AA-A368-FDC300148CBC}" sibTransId="{272DFAD4-7944-410E-B17E-D4ECA760AFB8}"/>
    <dgm:cxn modelId="{C8CC36BD-920F-41B5-8D05-1A4D474FAE2D}" type="presParOf" srcId="{1CFBCB81-DA39-44B9-93A7-B4EDA60EC345}" destId="{2EACBB47-33B6-4C7C-AB64-CAFC953B24F5}" srcOrd="0" destOrd="0" presId="urn:microsoft.com/office/officeart/2005/8/layout/vList2"/>
    <dgm:cxn modelId="{4877245A-9125-4714-80A1-7A26EA6A3FFC}" type="presParOf" srcId="{1CFBCB81-DA39-44B9-93A7-B4EDA60EC345}" destId="{8E46D79D-2A3E-4D13-8E12-811BF6026BDB}" srcOrd="1" destOrd="0" presId="urn:microsoft.com/office/officeart/2005/8/layout/vList2"/>
    <dgm:cxn modelId="{38524887-437D-4248-876D-97F753BEA5F1}" type="presParOf" srcId="{1CFBCB81-DA39-44B9-93A7-B4EDA60EC345}" destId="{7C5F73AC-8F31-4A92-A3E8-0805952CFF65}" srcOrd="2" destOrd="0" presId="urn:microsoft.com/office/officeart/2005/8/layout/vList2"/>
    <dgm:cxn modelId="{D8F394F3-61D4-4FAF-953E-F3ADFD63901B}" type="presParOf" srcId="{1CFBCB81-DA39-44B9-93A7-B4EDA60EC345}" destId="{66F8EA75-9B99-47AB-ADB7-7722EC3C667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7537FE-6F88-4B19-96AB-1D8082D75FE0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3F705-D5C6-4E7A-9017-A1CDB5E10587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F7E94-F031-4FE1-A3BB-7F90B9F27CA6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Societal Marketing Concept: The Optimal Business Model in 2025 </a:t>
          </a:r>
        </a:p>
      </dsp:txBody>
      <dsp:txXfrm>
        <a:off x="1435590" y="531"/>
        <a:ext cx="9080009" cy="1242935"/>
      </dsp:txXfrm>
    </dsp:sp>
    <dsp:sp modelId="{94EABD97-CE3A-412E-AF2B-8A6B3178E56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9B470F-EBE5-4CC8-AE51-13AE1C0918B6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A1C67-4C15-4440-9B0A-B204C59CEF7D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Thesis: Companies that address customers' desires, company objectives and society's long-term interests will yield superior results on trust, resilience and growth metrics in 2025 (Kotler, 2022, Minsky &amp; Kotler, 2024) . </a:t>
          </a:r>
        </a:p>
      </dsp:txBody>
      <dsp:txXfrm>
        <a:off x="1435590" y="1554201"/>
        <a:ext cx="9080009" cy="1242935"/>
      </dsp:txXfrm>
    </dsp:sp>
    <dsp:sp modelId="{7602A390-3617-4BEA-832E-7958EE3B9434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6B6C8-7E4B-4ACE-97E6-F7AA95015715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EBE8C0-0CAC-4431-BA32-9623F03550BC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Advances beyond traditional orientations toward customers and focused on the purposeful creation of value influenced by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commitments to social responsibility and sustainability (Kulinich &amp; Terentieva, 2021).</a:t>
          </a:r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299509-F29C-48D1-B3BF-8B1E03722F1A}">
      <dsp:nvSpPr>
        <dsp:cNvPr id="0" name=""/>
        <dsp:cNvSpPr/>
      </dsp:nvSpPr>
      <dsp:spPr>
        <a:xfrm>
          <a:off x="0" y="14965"/>
          <a:ext cx="10143668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 marketing mindset directed towards fulfilling the wants of current consumers while maintaining or improving quality-of-life and delivering resources for the future (Kotler, 2022). 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65226"/>
        <a:ext cx="10043146" cy="929078"/>
      </dsp:txXfrm>
    </dsp:sp>
    <dsp:sp modelId="{C90519B2-8F8F-4904-B35B-4CC79918EB43}">
      <dsp:nvSpPr>
        <dsp:cNvPr id="0" name=""/>
        <dsp:cNvSpPr/>
      </dsp:nvSpPr>
      <dsp:spPr>
        <a:xfrm>
          <a:off x="0" y="1202965"/>
          <a:ext cx="10143668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Core concept: maximise People-Planet- Profit, capacity by understanding consumers, positioning as a means of competition, and adhering to a quality-of-life constraint (Minsky &amp; Kotler, 2024; Kulinich &amp; Terentieva, 2021).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1253226"/>
        <a:ext cx="10043146" cy="929078"/>
      </dsp:txXfrm>
    </dsp:sp>
    <dsp:sp modelId="{F56AE302-E10B-4697-9CF8-5AB938436F72}">
      <dsp:nvSpPr>
        <dsp:cNvPr id="0" name=""/>
        <dsp:cNvSpPr/>
      </dsp:nvSpPr>
      <dsp:spPr>
        <a:xfrm>
          <a:off x="0" y="2390965"/>
          <a:ext cx="10143668" cy="1029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Evidence base: the adjacent area of social marketing shows how behavior change, systems thinking, and co-creation, for instance, produce societal outcomes that companies can incorporate based on priority for the better of society (Rundle-Thiele et al.,2013).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2441226"/>
        <a:ext cx="10043146" cy="9290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42A251-DF01-47EA-AC07-935A30112635}">
      <dsp:nvSpPr>
        <dsp:cNvPr id="0" name=""/>
        <dsp:cNvSpPr/>
      </dsp:nvSpPr>
      <dsp:spPr>
        <a:xfrm>
          <a:off x="0" y="3928"/>
          <a:ext cx="10515600" cy="8360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86584C-0230-4351-AECA-285BBF8DE99E}">
      <dsp:nvSpPr>
        <dsp:cNvPr id="0" name=""/>
        <dsp:cNvSpPr/>
      </dsp:nvSpPr>
      <dsp:spPr>
        <a:xfrm>
          <a:off x="252901" y="192037"/>
          <a:ext cx="460270" cy="4598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BB670-9220-4893-AB63-F584C8A4CFA3}">
      <dsp:nvSpPr>
        <dsp:cNvPr id="0" name=""/>
        <dsp:cNvSpPr/>
      </dsp:nvSpPr>
      <dsp:spPr>
        <a:xfrm>
          <a:off x="966073" y="3928"/>
          <a:ext cx="9505881" cy="914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76" tIns="96776" rIns="96776" bIns="9677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Stakeholder &amp; Systems View: Address upstream drivers of consumption (e.g., policy, infrastructure, and norms) while working with consumer strategies to achieve lasting change (Saunders et al., 2015; Dietrich et al., 2022). </a:t>
          </a:r>
        </a:p>
      </dsp:txBody>
      <dsp:txXfrm>
        <a:off x="966073" y="3928"/>
        <a:ext cx="9505881" cy="914416"/>
      </dsp:txXfrm>
    </dsp:sp>
    <dsp:sp modelId="{9ED05052-469F-4C21-8E6B-D46FA94DD4B3}">
      <dsp:nvSpPr>
        <dsp:cNvPr id="0" name=""/>
        <dsp:cNvSpPr/>
      </dsp:nvSpPr>
      <dsp:spPr>
        <a:xfrm>
          <a:off x="0" y="1146949"/>
          <a:ext cx="10515600" cy="8360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5AF0BE-C14B-4B90-8FC7-ADB8F3F2106F}">
      <dsp:nvSpPr>
        <dsp:cNvPr id="0" name=""/>
        <dsp:cNvSpPr/>
      </dsp:nvSpPr>
      <dsp:spPr>
        <a:xfrm>
          <a:off x="252901" y="1335058"/>
          <a:ext cx="460270" cy="4598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B2528-4880-4256-AF7E-292F734EF6C2}">
      <dsp:nvSpPr>
        <dsp:cNvPr id="0" name=""/>
        <dsp:cNvSpPr/>
      </dsp:nvSpPr>
      <dsp:spPr>
        <a:xfrm>
          <a:off x="966073" y="1146949"/>
          <a:ext cx="9505881" cy="914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76" tIns="96776" rIns="96776" bIns="9677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Demarketing &amp; Harm Minimisation: Limit consumption and help shift toward lower impact options that protect society and brand equity (Minsky &amp; Kotler, 2024; Kotler, 2022). </a:t>
          </a:r>
        </a:p>
      </dsp:txBody>
      <dsp:txXfrm>
        <a:off x="966073" y="1146949"/>
        <a:ext cx="9505881" cy="914416"/>
      </dsp:txXfrm>
    </dsp:sp>
    <dsp:sp modelId="{0867836F-E1D6-47E8-A88B-E4E3CDEDDB5A}">
      <dsp:nvSpPr>
        <dsp:cNvPr id="0" name=""/>
        <dsp:cNvSpPr/>
      </dsp:nvSpPr>
      <dsp:spPr>
        <a:xfrm>
          <a:off x="0" y="2289971"/>
          <a:ext cx="10515600" cy="8360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239A1-270F-4ACB-9D31-16263191A51F}">
      <dsp:nvSpPr>
        <dsp:cNvPr id="0" name=""/>
        <dsp:cNvSpPr/>
      </dsp:nvSpPr>
      <dsp:spPr>
        <a:xfrm>
          <a:off x="252901" y="2478079"/>
          <a:ext cx="460270" cy="4598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5C53C9-03BD-4083-893C-D59FEA93E593}">
      <dsp:nvSpPr>
        <dsp:cNvPr id="0" name=""/>
        <dsp:cNvSpPr/>
      </dsp:nvSpPr>
      <dsp:spPr>
        <a:xfrm>
          <a:off x="966073" y="2289971"/>
          <a:ext cx="9505881" cy="914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76" tIns="96776" rIns="96776" bIns="9677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ESG/CSR Integration &amp; Accountability: Build advertising campaigns that are linked to measurable social and environmental impact; provide governance (Kulinich &amp; Terentieva, 2021). </a:t>
          </a:r>
        </a:p>
      </dsp:txBody>
      <dsp:txXfrm>
        <a:off x="966073" y="2289971"/>
        <a:ext cx="9505881" cy="914416"/>
      </dsp:txXfrm>
    </dsp:sp>
    <dsp:sp modelId="{036B1BF4-F2C9-4681-8087-91CA25CBC73C}">
      <dsp:nvSpPr>
        <dsp:cNvPr id="0" name=""/>
        <dsp:cNvSpPr/>
      </dsp:nvSpPr>
      <dsp:spPr>
        <a:xfrm>
          <a:off x="0" y="3432992"/>
          <a:ext cx="10515600" cy="8360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782A8-1DDB-44F9-9B19-6BAC8C43F01A}">
      <dsp:nvSpPr>
        <dsp:cNvPr id="0" name=""/>
        <dsp:cNvSpPr/>
      </dsp:nvSpPr>
      <dsp:spPr>
        <a:xfrm>
          <a:off x="252901" y="3621100"/>
          <a:ext cx="460270" cy="4598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23F6E-276B-4AA7-94B1-B7A4E3D7C4B5}">
      <dsp:nvSpPr>
        <dsp:cNvPr id="0" name=""/>
        <dsp:cNvSpPr/>
      </dsp:nvSpPr>
      <dsp:spPr>
        <a:xfrm>
          <a:off x="966073" y="3432992"/>
          <a:ext cx="9505881" cy="914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76" tIns="96776" rIns="96776" bIns="9677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Co-Creation &amp; Transparency: Work alongside citizens/customers; observe trade-offs to develop internal credibility (Dietrich et al., 2022).</a:t>
          </a:r>
        </a:p>
      </dsp:txBody>
      <dsp:txXfrm>
        <a:off x="966073" y="3432992"/>
        <a:ext cx="9505881" cy="9144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ACBB47-33B6-4C7C-AB64-CAFC953B24F5}">
      <dsp:nvSpPr>
        <dsp:cNvPr id="0" name=""/>
        <dsp:cNvSpPr/>
      </dsp:nvSpPr>
      <dsp:spPr>
        <a:xfrm>
          <a:off x="0" y="3991"/>
          <a:ext cx="12053262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2">
                  <a:lumMod val="10000"/>
                  <a:lumOff val="90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rPr>
            <a:t>Why it’s most appropriate now</a:t>
          </a:r>
        </a:p>
      </dsp:txBody>
      <dsp:txXfrm>
        <a:off x="49347" y="53338"/>
        <a:ext cx="11954568" cy="912186"/>
      </dsp:txXfrm>
    </dsp:sp>
    <dsp:sp modelId="{8E46D79D-2A3E-4D13-8E12-811BF6026BDB}">
      <dsp:nvSpPr>
        <dsp:cNvPr id="0" name=""/>
        <dsp:cNvSpPr/>
      </dsp:nvSpPr>
      <dsp:spPr>
        <a:xfrm>
          <a:off x="0" y="1014871"/>
          <a:ext cx="12053262" cy="89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2691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Policy &amp; risk: Anticipates ESG regulation and reputational shocks (Kulinich &amp; Terentieva, 2021).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Performance: Trust &amp; purpose drive preference and loyalty, aligning with societal outcomes (Kotler, 2022; Minsky &amp; Kotler, 2024).</a:t>
          </a:r>
        </a:p>
      </dsp:txBody>
      <dsp:txXfrm>
        <a:off x="0" y="1014871"/>
        <a:ext cx="12053262" cy="894240"/>
      </dsp:txXfrm>
    </dsp:sp>
    <dsp:sp modelId="{7C5F73AC-8F31-4A92-A3E8-0805952CFF65}">
      <dsp:nvSpPr>
        <dsp:cNvPr id="0" name=""/>
        <dsp:cNvSpPr/>
      </dsp:nvSpPr>
      <dsp:spPr>
        <a:xfrm>
          <a:off x="0" y="1909111"/>
          <a:ext cx="12053262" cy="101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2">
                  <a:lumMod val="10000"/>
                  <a:lumOff val="90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rPr>
            <a:t>Action playbook</a:t>
          </a:r>
        </a:p>
      </dsp:txBody>
      <dsp:txXfrm>
        <a:off x="49347" y="1958458"/>
        <a:ext cx="11954568" cy="912186"/>
      </dsp:txXfrm>
    </dsp:sp>
    <dsp:sp modelId="{66F8EA75-9B99-47AB-ADB7-7722EC3C667A}">
      <dsp:nvSpPr>
        <dsp:cNvPr id="0" name=""/>
        <dsp:cNvSpPr/>
      </dsp:nvSpPr>
      <dsp:spPr>
        <a:xfrm>
          <a:off x="0" y="2919991"/>
          <a:ext cx="12053262" cy="1117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2691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Map material harms and set out explicit demarketing / substitution objectives (Minsky &amp; Kotler, 2024).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Embed ESG metrics into marketing dashboards, and report transparently (Kulinich &amp; Terentieva, 2021).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Use systems thinking and community co-design to break down barriers to adoption (Saunders et al., 2015; Dietrich et al., 2022).</a:t>
          </a:r>
        </a:p>
      </dsp:txBody>
      <dsp:txXfrm>
        <a:off x="0" y="2919991"/>
        <a:ext cx="12053262" cy="11177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1AF85-D97D-3970-910D-4C343B9BD4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EBDD33-599B-6CA2-38CA-B94DA6EA95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B8E8A-B5E4-83C1-52AB-C1C3EA0A5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0F93F-E690-EEC4-E3E0-DF4BF53C4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CE17E-D8A9-30AA-2999-20D61A8BB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240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489B4-8870-29BF-E1D5-E3983B489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649FC-9945-F85A-3C6A-FAE9FF122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270AC8-12BF-B180-2C4E-68CE51A43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7D93C-7367-9AB9-21FE-5AA1ED8E0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480A68-21C1-16ED-7CA5-C4D8473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401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02E75-10C1-04DF-72DA-8261C716E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E9ADA-F209-7932-34AE-159487FC7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6349-166E-D2A3-093D-E4031EB4C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6F8E89-83B3-768F-1D07-CCA7C80B8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BF0CE-90FA-F732-FD83-82ACF9AC2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763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F87EA-F0BC-6A90-5410-C0AD679C1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151CD-2F32-BA9E-1572-8837A6E991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238684-1BF4-7FAE-147E-5B1AFDD88A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0A98FF-B0BE-9A8F-741A-3F88D3AED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1EA00-9756-25B4-D010-9F64B120F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1CCB71-9512-DAC3-000B-751CC368C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368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9A14-7C5E-954E-22D0-748C1BA9D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585550-E967-03F9-6444-2E1D172129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CB5CC4-EFB3-FE7B-4004-48395AF664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C28D9D-F4C4-722F-DFE1-C8BED997CF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8539F8-4F66-8B68-5E17-3683487219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579851-B3B5-45F8-847A-DFDA21BA1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947613-A49E-0392-016C-9838B6CE7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5695BE-D6A7-3679-6DD8-7462241BC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50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F9EB5-9B8A-96F2-1577-70162A3A8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C518FA-F439-B3D8-3ED8-82C197D0B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97B631-F49F-72A5-2717-DC44A1102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625859-BBE7-0ABC-8FF9-AE755CE1E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762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A3483F-EA97-3796-692F-E203A1946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477B28-CC44-9B5D-4C71-1CD91DB9C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B91708-4055-B342-DD22-C49EE0359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64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AE3B4-2551-A6B9-FA6D-A32DE177F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587F2-731F-D742-3CE5-90CC1C119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69A5B0-0AC9-18EC-06BC-500B3B69FF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50199D-7D7B-1B69-A3B6-918873252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A7454-6E15-97DE-D540-92C0EC670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84F797-4EFA-E592-8C4E-05DF888EE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558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0EF98-91F2-6F59-214C-931ECCB12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CAC11E-DB20-AD5A-47A2-A326A6EFA7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C221C3-985B-E02D-8907-1CA966D81D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23D3B-42D5-B5DC-A71B-C87A9B4E0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E24BE0-24BF-6F04-4D85-45048582D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9558C3-C00C-DDE9-B51C-EDD410EF3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826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0AB31-D737-213A-B988-0CF69F647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0F0271-6A0B-C51D-DD4A-3FD41E9DF0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F108A-6E9D-490F-51D9-126663C4A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BE18B-E278-B44E-4E54-27CC18B13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8DE0C-B274-444D-EEC2-F1EFF55CA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545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332E0A-6697-E293-A16A-43C394553B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19622C-E722-73B0-F3F4-5A10A68FB2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182645-5574-A1EB-DC4A-D3A181CDF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87DC1-DA67-BE21-B273-06B0927A0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F7F0D-14C4-8821-A33A-1135615DF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551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3959C8-9056-CA45-F2FE-932A7EDDF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BA985-6588-BA2A-D1AF-4BA5036A83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81BD4-7B6B-CDF1-96AE-73165B0DF3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318B01-D0D4-4C6F-971F-74004696395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00C308-0D21-1110-A45D-639060E19D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6AEC41-FC84-4435-2272-AC755EB46F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51DA2F-AF51-4766-A0EA-ACCA3FE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406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574D71B-7917-4BD7-887C-1D652DB0D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3C420-6B66-F505-5358-C5137CAB4F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58840" y="679730"/>
            <a:ext cx="4304033" cy="3787041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Presentation on the most effective model for business in 2025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0FAA09-9680-97E6-1688-463384A68D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5863" y="6178270"/>
            <a:ext cx="3951414" cy="453483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Presenter: Daniel Radulea</a:t>
            </a:r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605660" y="145634"/>
            <a:ext cx="1715478" cy="692679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23" y="269325"/>
            <a:ext cx="6116779" cy="617193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81A8DF-271B-FE76-867A-B3FCACEF8F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597" y="1371169"/>
            <a:ext cx="5608830" cy="3968248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CF143E5-57C3-46A3-91A2-EDAA7A8E6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80788" y="2754068"/>
            <a:ext cx="149016" cy="170992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382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924A2-CD94-CE47-541B-ABFAC7AA2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2728" y="365125"/>
            <a:ext cx="3613457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Introduction 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484DFC1-D883-E20E-1B73-2E64A35D45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446346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0901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11D7FF-826D-A910-FE86-B3C92DDE0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473" y="386930"/>
            <a:ext cx="11685401" cy="1188950"/>
          </a:xfrm>
        </p:spPr>
        <p:txBody>
          <a:bodyPr anchor="b">
            <a:normAutofit/>
          </a:bodyPr>
          <a:lstStyle/>
          <a:p>
            <a:r>
              <a:rPr lang="en-US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What Is the Societal Marketing Concept?</a:t>
            </a:r>
            <a:endParaRPr lang="en-GB" sz="4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 Black" panose="020B0A040201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B7851C8-6B74-725C-215F-99A37E8D8F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1491784"/>
              </p:ext>
            </p:extLst>
          </p:nvPr>
        </p:nvGraphicFramePr>
        <p:xfrm>
          <a:off x="793660" y="2599509"/>
          <a:ext cx="10143668" cy="3435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8348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1AE4B-88D9-06CE-556A-27F403A0A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140" y="365125"/>
            <a:ext cx="9991659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Key Features &amp; How They Work</a:t>
            </a:r>
            <a:endParaRPr lang="en-GB" sz="4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1A092F-2343-A526-5D34-4A1D91BCF3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26790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7915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4E75-93C8-01E5-6FAF-334FD56D5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Why It Fits 2025 &amp; What Managers Should Do</a:t>
            </a:r>
            <a:endParaRPr lang="en-GB" sz="4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4B25648-BF96-4B34-7C93-1EA2238F91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3053039"/>
              </p:ext>
            </p:extLst>
          </p:nvPr>
        </p:nvGraphicFramePr>
        <p:xfrm>
          <a:off x="138737" y="2443523"/>
          <a:ext cx="12053263" cy="4041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420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21083-D475-7AF8-2D13-877EBF433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503" y="386930"/>
            <a:ext cx="3544090" cy="118895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References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3CB5D-5AAA-EE11-1F60-2B6338F76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Dietrich, T., Hurley, E., Carins, J., Kassirer, J., Rundle-Thiele, S., Palmatier, R. W., Merritt, R.,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Weaven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S. K., &amp; Lee, N. (2022). 50 years of social marketing: Seeding solutions for the future.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Marketing, 56(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5), 1434–1463.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Kotler, P. (2022). The battle between commercial marketing and social marketing.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Marketing Quarterly, 28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(4), 325–331.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Kubacki, K., &amp; Rundle-Thiele, S. (Eds.). (2014).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Contemporary issues in social marketing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Cambridge Scholars Publishing.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Kulinich, T., &amp; Terentieva, N. (2021). The using of modern marketing tools in the context of social responsibility of business.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Three Seas Economic Journal, 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(3), 45–53.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Minsky, L., &amp; Kotler, P. (2024). Sustainable practices and demarketing: An interview with Philip Kotler.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Advertising &amp; Society Quarterly, 25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Rundle-Thiele, S., Kubacki, K., Leo, C., Arli, D., Carins, J., Dietrich, T., Palmer, J., &amp; Szablewska, N. (2013).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marketing: Current issues and future challenges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Cambridge Scholars Publishing.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Saunders, S. G., Barrington, D. J., &amp; Sridharan, S. (2015). Redefining social marketing: Beyond behavioural change.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Marketing, 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160–168.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8662946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731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Presentation on the most effective model for business in 2025</vt:lpstr>
      <vt:lpstr>Introduction </vt:lpstr>
      <vt:lpstr>What Is the Societal Marketing Concept?</vt:lpstr>
      <vt:lpstr>Key Features &amp; How They Work</vt:lpstr>
      <vt:lpstr>Why It Fits 2025 &amp; What Managers Should Do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2025-10-15T14:17:45Z</dcterms:created>
  <dcterms:modified xsi:type="dcterms:W3CDTF">2025-10-15T18:15:50Z</dcterms:modified>
</cp:coreProperties>
</file>