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7"/>
  </p:notesMasterIdLst>
  <p:sldIdLst>
    <p:sldId id="256" r:id="rId2"/>
    <p:sldId id="264" r:id="rId3"/>
    <p:sldId id="260" r:id="rId4"/>
    <p:sldId id="265" r:id="rId5"/>
    <p:sldId id="261" r:id="rId6"/>
    <p:sldId id="262" r:id="rId7"/>
    <p:sldId id="267" r:id="rId8"/>
    <p:sldId id="268" r:id="rId9"/>
    <p:sldId id="263" r:id="rId10"/>
    <p:sldId id="272" r:id="rId11"/>
    <p:sldId id="273" r:id="rId12"/>
    <p:sldId id="271" r:id="rId13"/>
    <p:sldId id="266" r:id="rId14"/>
    <p:sldId id="269" r:id="rId15"/>
    <p:sldId id="276" r:id="rId16"/>
    <p:sldId id="277" r:id="rId17"/>
    <p:sldId id="270" r:id="rId18"/>
    <p:sldId id="274" r:id="rId19"/>
    <p:sldId id="275" r:id="rId20"/>
    <p:sldId id="287" r:id="rId21"/>
    <p:sldId id="283" r:id="rId22"/>
    <p:sldId id="284" r:id="rId23"/>
    <p:sldId id="286" r:id="rId24"/>
    <p:sldId id="285" r:id="rId25"/>
    <p:sldId id="279" r:id="rId26"/>
    <p:sldId id="281" r:id="rId27"/>
    <p:sldId id="280" r:id="rId28"/>
    <p:sldId id="292" r:id="rId29"/>
    <p:sldId id="278" r:id="rId30"/>
    <p:sldId id="288" r:id="rId31"/>
    <p:sldId id="289" r:id="rId32"/>
    <p:sldId id="291" r:id="rId33"/>
    <p:sldId id="290" r:id="rId34"/>
    <p:sldId id="293" r:id="rId35"/>
    <p:sldId id="294" r:id="rId36"/>
    <p:sldId id="295" r:id="rId37"/>
    <p:sldId id="282" r:id="rId38"/>
    <p:sldId id="296" r:id="rId39"/>
    <p:sldId id="297" r:id="rId40"/>
    <p:sldId id="298" r:id="rId41"/>
    <p:sldId id="300" r:id="rId42"/>
    <p:sldId id="299" r:id="rId43"/>
    <p:sldId id="301" r:id="rId44"/>
    <p:sldId id="257" r:id="rId45"/>
    <p:sldId id="304" r:id="rId46"/>
    <p:sldId id="302" r:id="rId47"/>
    <p:sldId id="309" r:id="rId48"/>
    <p:sldId id="258" r:id="rId49"/>
    <p:sldId id="307" r:id="rId50"/>
    <p:sldId id="310" r:id="rId51"/>
    <p:sldId id="311" r:id="rId52"/>
    <p:sldId id="312" r:id="rId53"/>
    <p:sldId id="313" r:id="rId54"/>
    <p:sldId id="315" r:id="rId55"/>
    <p:sldId id="314" r:id="rId56"/>
    <p:sldId id="308" r:id="rId57"/>
    <p:sldId id="303" r:id="rId58"/>
    <p:sldId id="319" r:id="rId59"/>
    <p:sldId id="318" r:id="rId60"/>
    <p:sldId id="317" r:id="rId61"/>
    <p:sldId id="305" r:id="rId62"/>
    <p:sldId id="306" r:id="rId63"/>
    <p:sldId id="316" r:id="rId64"/>
    <p:sldId id="326" r:id="rId65"/>
    <p:sldId id="328"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1" autoAdjust="0"/>
    <p:restoredTop sz="94714" autoAdjust="0"/>
  </p:normalViewPr>
  <p:slideViewPr>
    <p:cSldViewPr showGuides="1">
      <p:cViewPr varScale="1">
        <p:scale>
          <a:sx n="74" d="100"/>
          <a:sy n="74" d="100"/>
        </p:scale>
        <p:origin x="-84" y="-3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714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CDDA32-9189-4F10-9CEF-E346D25B5AF2}" type="datetimeFigureOut">
              <a:rPr lang="en-GB" smtClean="0"/>
              <a:pPr/>
              <a:t>24/03/2014</a:t>
            </a:fld>
            <a:endParaRPr lang="en-GB"/>
          </a:p>
        </p:txBody>
      </p:sp>
      <p:sp>
        <p:nvSpPr>
          <p:cNvPr id="4" name="Folienbildplatzhalt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en-GB"/>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402A91-284D-428A-B9DF-B135C16C3510}" type="slidenum">
              <a:rPr lang="en-GB" smtClean="0"/>
              <a:pPr/>
              <a:t>‹Nr.›</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dirty="0" err="1" smtClean="0"/>
              <a:t>Brey</a:t>
            </a:r>
            <a:r>
              <a:rPr lang="en-GB" dirty="0" smtClean="0"/>
              <a:t> </a:t>
            </a:r>
            <a:r>
              <a:rPr lang="en-GB" dirty="0" err="1" smtClean="0"/>
              <a:t>Mayen</a:t>
            </a:r>
            <a:r>
              <a:rPr lang="en-GB" dirty="0" smtClean="0"/>
              <a:t>-Koblenz</a:t>
            </a:r>
            <a:endParaRPr lang="en-GB" dirty="0"/>
          </a:p>
        </p:txBody>
      </p:sp>
      <p:sp>
        <p:nvSpPr>
          <p:cNvPr id="4" name="Foliennummernplatzhalter 3"/>
          <p:cNvSpPr>
            <a:spLocks noGrp="1"/>
          </p:cNvSpPr>
          <p:nvPr>
            <p:ph type="sldNum" sz="quarter" idx="10"/>
          </p:nvPr>
        </p:nvSpPr>
        <p:spPr/>
        <p:txBody>
          <a:bodyPr/>
          <a:lstStyle/>
          <a:p>
            <a:fld id="{09402A91-284D-428A-B9DF-B135C16C3510}"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b="1" dirty="0" err="1" smtClean="0"/>
              <a:t>Castellum</a:t>
            </a:r>
            <a:r>
              <a:rPr lang="en-GB" b="1" dirty="0" smtClean="0"/>
              <a:t> </a:t>
            </a:r>
            <a:r>
              <a:rPr lang="en-GB" b="1" dirty="0" err="1" smtClean="0"/>
              <a:t>Aquae</a:t>
            </a:r>
            <a:r>
              <a:rPr lang="en-GB" b="1" dirty="0" smtClean="0"/>
              <a:t> Pompeii. 1903 plan of water tower. Note the north and south walls are not parallel.</a:t>
            </a:r>
            <a:endParaRPr lang="en-GB" dirty="0" smtClean="0"/>
          </a:p>
          <a:p>
            <a:r>
              <a:rPr lang="en-GB" b="1" dirty="0" smtClean="0"/>
              <a:t> </a:t>
            </a:r>
            <a:endParaRPr lang="en-GB" dirty="0" smtClean="0"/>
          </a:p>
          <a:p>
            <a:r>
              <a:rPr lang="en-GB" b="1" dirty="0" smtClean="0"/>
              <a:t>A:  Base level</a:t>
            </a:r>
            <a:endParaRPr lang="en-GB" dirty="0" smtClean="0"/>
          </a:p>
          <a:p>
            <a:r>
              <a:rPr lang="en-GB" b="1" dirty="0" smtClean="0"/>
              <a:t>B:  Internal basin 0.87m below walls a and b</a:t>
            </a:r>
            <a:endParaRPr lang="en-GB" dirty="0" smtClean="0"/>
          </a:p>
          <a:p>
            <a:r>
              <a:rPr lang="en-GB" b="1" dirty="0" smtClean="0"/>
              <a:t>a:  Walls 0.40m higher than A next to the water inlet channel</a:t>
            </a:r>
            <a:endParaRPr lang="en-GB" dirty="0" smtClean="0"/>
          </a:p>
          <a:p>
            <a:r>
              <a:rPr lang="en-GB" b="1" dirty="0" smtClean="0"/>
              <a:t>b:  Walls 0.40m higher than A</a:t>
            </a:r>
            <a:endParaRPr lang="en-GB" dirty="0" smtClean="0"/>
          </a:p>
          <a:p>
            <a:r>
              <a:rPr lang="en-GB" b="1" dirty="0" smtClean="0"/>
              <a:t>c:  Containing walls for the three channels h, now missing</a:t>
            </a:r>
            <a:endParaRPr lang="en-GB" dirty="0" smtClean="0"/>
          </a:p>
          <a:p>
            <a:r>
              <a:rPr lang="en-GB" b="1" dirty="0" smtClean="0"/>
              <a:t>d:  Cascade for the water which could be stopped by a sluice which was at the mouth of the channel, where traces of iron staples remain in the wall.</a:t>
            </a:r>
            <a:endParaRPr lang="en-GB" dirty="0" smtClean="0"/>
          </a:p>
          <a:p>
            <a:r>
              <a:rPr lang="en-GB" b="1" dirty="0" smtClean="0"/>
              <a:t>e:  f:  Two layers of lead, of which only traces embedded in the floor remain, because the edifice was stripped of all the metal it contained in antiquity, so no gate, no sheets or ducts are now in place. </a:t>
            </a:r>
            <a:endParaRPr lang="en-GB" dirty="0" smtClean="0"/>
          </a:p>
          <a:p>
            <a:r>
              <a:rPr lang="en-GB" b="1" dirty="0" smtClean="0"/>
              <a:t>           From the side remains it appears that the first of the plates was 0.34m high, the second was 0.25m on the floor of the basin. </a:t>
            </a:r>
            <a:endParaRPr lang="en-GB" dirty="0" smtClean="0"/>
          </a:p>
          <a:p>
            <a:r>
              <a:rPr lang="en-GB" b="1" dirty="0" smtClean="0"/>
              <a:t>G:  Two walls which directed the flow into three outlet channels</a:t>
            </a:r>
            <a:endParaRPr lang="en-GB" dirty="0" smtClean="0"/>
          </a:p>
          <a:p>
            <a:r>
              <a:rPr lang="en-GB" b="1" dirty="0" smtClean="0"/>
              <a:t>h:  Outlet channels feeding through the south wall in lead pipes</a:t>
            </a:r>
            <a:endParaRPr lang="en-GB" dirty="0" smtClean="0"/>
          </a:p>
          <a:p>
            <a:r>
              <a:rPr lang="en-GB" b="1" dirty="0" smtClean="0"/>
              <a:t>m:  m’:   Water dividing walls</a:t>
            </a:r>
            <a:endParaRPr lang="en-GB" dirty="0" smtClean="0"/>
          </a:p>
          <a:p>
            <a:r>
              <a:rPr lang="en-GB" b="1" dirty="0" smtClean="0"/>
              <a:t>See </a:t>
            </a:r>
            <a:r>
              <a:rPr lang="en-GB" b="1" i="1" dirty="0" err="1" smtClean="0"/>
              <a:t>Notizie</a:t>
            </a:r>
            <a:r>
              <a:rPr lang="en-GB" b="1" i="1" dirty="0" smtClean="0"/>
              <a:t> </a:t>
            </a:r>
            <a:r>
              <a:rPr lang="en-GB" b="1" i="1" dirty="0" err="1" smtClean="0"/>
              <a:t>degli</a:t>
            </a:r>
            <a:r>
              <a:rPr lang="en-GB" b="1" i="1" dirty="0" smtClean="0"/>
              <a:t> </a:t>
            </a:r>
            <a:r>
              <a:rPr lang="en-GB" b="1" i="1" dirty="0" err="1" smtClean="0"/>
              <a:t>Scavi</a:t>
            </a:r>
            <a:r>
              <a:rPr lang="en-GB" b="1" i="1" dirty="0" smtClean="0"/>
              <a:t> </a:t>
            </a:r>
            <a:r>
              <a:rPr lang="en-GB" b="1" i="1" dirty="0" err="1" smtClean="0"/>
              <a:t>di</a:t>
            </a:r>
            <a:r>
              <a:rPr lang="en-GB" b="1" i="1" dirty="0" smtClean="0"/>
              <a:t> </a:t>
            </a:r>
            <a:r>
              <a:rPr lang="en-GB" b="1" i="1" dirty="0" err="1" smtClean="0"/>
              <a:t>Antichità</a:t>
            </a:r>
            <a:r>
              <a:rPr lang="en-GB" b="1" dirty="0" smtClean="0"/>
              <a:t>, 1903 p. 27-31, fig. 4.</a:t>
            </a:r>
            <a:endParaRPr lang="en-GB" dirty="0" smtClean="0"/>
          </a:p>
          <a:p>
            <a:endParaRPr lang="en-GB" dirty="0"/>
          </a:p>
        </p:txBody>
      </p:sp>
      <p:sp>
        <p:nvSpPr>
          <p:cNvPr id="4" name="Foliennummernplatzhalter 3"/>
          <p:cNvSpPr>
            <a:spLocks noGrp="1"/>
          </p:cNvSpPr>
          <p:nvPr>
            <p:ph type="sldNum" sz="quarter" idx="10"/>
          </p:nvPr>
        </p:nvSpPr>
        <p:spPr/>
        <p:txBody>
          <a:bodyPr/>
          <a:lstStyle/>
          <a:p>
            <a:fld id="{09402A91-284D-428A-B9DF-B135C16C3510}" type="slidenum">
              <a:rPr lang="en-GB" smtClean="0"/>
              <a:pPr/>
              <a:t>11</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dirty="0" smtClean="0"/>
              <a:t>Wiesbaden, </a:t>
            </a:r>
            <a:endParaRPr lang="en-GB" dirty="0"/>
          </a:p>
        </p:txBody>
      </p:sp>
      <p:sp>
        <p:nvSpPr>
          <p:cNvPr id="4" name="Foliennummernplatzhalter 3"/>
          <p:cNvSpPr>
            <a:spLocks noGrp="1"/>
          </p:cNvSpPr>
          <p:nvPr>
            <p:ph type="sldNum" sz="quarter" idx="10"/>
          </p:nvPr>
        </p:nvSpPr>
        <p:spPr/>
        <p:txBody>
          <a:bodyPr/>
          <a:lstStyle/>
          <a:p>
            <a:fld id="{09402A91-284D-428A-B9DF-B135C16C3510}" type="slidenum">
              <a:rPr lang="en-GB" smtClean="0"/>
              <a:pPr/>
              <a:t>13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dirty="0" smtClean="0"/>
              <a:t>18</a:t>
            </a:r>
            <a:r>
              <a:rPr lang="en-GB" b="1" dirty="0" smtClean="0"/>
              <a:t>24 drawing of fountain base with four lions heads.</a:t>
            </a:r>
            <a:endParaRPr lang="en-GB" dirty="0" smtClean="0"/>
          </a:p>
          <a:p>
            <a:r>
              <a:rPr lang="en-GB" b="1" dirty="0" smtClean="0"/>
              <a:t>According to </a:t>
            </a:r>
            <a:r>
              <a:rPr lang="en-GB" b="1" dirty="0" err="1" smtClean="0"/>
              <a:t>Mazois</a:t>
            </a:r>
            <a:r>
              <a:rPr lang="en-GB" b="1" dirty="0" smtClean="0"/>
              <a:t> this was placed in the camp of soldiers when he drew it. </a:t>
            </a:r>
            <a:endParaRPr lang="en-GB" dirty="0" smtClean="0"/>
          </a:p>
          <a:p>
            <a:r>
              <a:rPr lang="en-GB" b="1" dirty="0" smtClean="0"/>
              <a:t>It was a graceful composition, and had to belong to some private building.</a:t>
            </a:r>
            <a:endParaRPr lang="en-GB" dirty="0" smtClean="0"/>
          </a:p>
          <a:p>
            <a:r>
              <a:rPr lang="en-GB" b="1" dirty="0" smtClean="0"/>
              <a:t>It was removed in 1810.</a:t>
            </a:r>
            <a:endParaRPr lang="en-GB" dirty="0" smtClean="0"/>
          </a:p>
          <a:p>
            <a:r>
              <a:rPr lang="en-GB" b="1" dirty="0" smtClean="0"/>
              <a:t>See </a:t>
            </a:r>
            <a:r>
              <a:rPr lang="en-GB" b="1" dirty="0" err="1" smtClean="0"/>
              <a:t>Mazois</a:t>
            </a:r>
            <a:r>
              <a:rPr lang="en-GB" b="1" dirty="0" smtClean="0"/>
              <a:t>, F., 1824. </a:t>
            </a:r>
            <a:r>
              <a:rPr lang="en-GB" b="1" i="1" dirty="0" smtClean="0"/>
              <a:t>Les </a:t>
            </a:r>
            <a:r>
              <a:rPr lang="en-GB" b="1" i="1" dirty="0" err="1" smtClean="0"/>
              <a:t>Ruines</a:t>
            </a:r>
            <a:r>
              <a:rPr lang="en-GB" b="1" i="1" dirty="0" smtClean="0"/>
              <a:t> de </a:t>
            </a:r>
            <a:r>
              <a:rPr lang="en-GB" b="1" i="1" dirty="0" err="1" smtClean="0"/>
              <a:t>Pompei</a:t>
            </a:r>
            <a:r>
              <a:rPr lang="en-GB" b="1" i="1" dirty="0" smtClean="0"/>
              <a:t>: Second </a:t>
            </a:r>
            <a:r>
              <a:rPr lang="en-GB" b="1" i="1" dirty="0" err="1" smtClean="0"/>
              <a:t>Partie</a:t>
            </a:r>
            <a:r>
              <a:rPr lang="en-GB" b="1" i="1" dirty="0" smtClean="0"/>
              <a:t>. </a:t>
            </a:r>
            <a:r>
              <a:rPr lang="en-GB" b="1" dirty="0" smtClean="0"/>
              <a:t>Paris: </a:t>
            </a:r>
            <a:r>
              <a:rPr lang="en-GB" b="1" dirty="0" err="1" smtClean="0"/>
              <a:t>Firmin</a:t>
            </a:r>
            <a:r>
              <a:rPr lang="en-GB" b="1" dirty="0" smtClean="0"/>
              <a:t> </a:t>
            </a:r>
            <a:r>
              <a:rPr lang="en-GB" b="1" dirty="0" err="1" smtClean="0"/>
              <a:t>Didot</a:t>
            </a:r>
            <a:r>
              <a:rPr lang="en-GB" b="1" dirty="0" smtClean="0"/>
              <a:t>. (p. 37 Plate III, Fig II).</a:t>
            </a:r>
            <a:endParaRPr lang="en-GB" dirty="0" smtClean="0"/>
          </a:p>
          <a:p>
            <a:r>
              <a:rPr lang="en-GB" b="1" dirty="0" smtClean="0"/>
              <a:t>According to </a:t>
            </a:r>
            <a:r>
              <a:rPr lang="en-GB" b="1" dirty="0" err="1" smtClean="0"/>
              <a:t>Eschebach</a:t>
            </a:r>
            <a:r>
              <a:rPr lang="en-GB" b="1" dirty="0" smtClean="0"/>
              <a:t> the remains of this fountain were removed in 1810 and have not been found again.</a:t>
            </a:r>
            <a:endParaRPr lang="en-GB" dirty="0" smtClean="0"/>
          </a:p>
          <a:p>
            <a:r>
              <a:rPr lang="en-GB" b="1" dirty="0" smtClean="0"/>
              <a:t>See </a:t>
            </a:r>
            <a:r>
              <a:rPr lang="en-GB" b="1" dirty="0" err="1" smtClean="0"/>
              <a:t>Eschebach</a:t>
            </a:r>
            <a:r>
              <a:rPr lang="en-GB" b="1" dirty="0" smtClean="0"/>
              <a:t>, H., 1983. </a:t>
            </a:r>
            <a:r>
              <a:rPr lang="en-GB" b="1" i="1" dirty="0" smtClean="0"/>
              <a:t>Pompeii, Herculaneum, </a:t>
            </a:r>
            <a:r>
              <a:rPr lang="en-GB" b="1" i="1" dirty="0" err="1" smtClean="0"/>
              <a:t>Stabiae</a:t>
            </a:r>
            <a:r>
              <a:rPr lang="en-GB" b="1" i="1" dirty="0" smtClean="0"/>
              <a:t>; </a:t>
            </a:r>
            <a:r>
              <a:rPr lang="en-GB" b="1" i="1" dirty="0" err="1" smtClean="0"/>
              <a:t>Bollettino</a:t>
            </a:r>
            <a:r>
              <a:rPr lang="en-GB" b="1" i="1" dirty="0" smtClean="0"/>
              <a:t> dell’ </a:t>
            </a:r>
            <a:r>
              <a:rPr lang="en-GB" b="1" i="1" dirty="0" err="1" smtClean="0"/>
              <a:t>Associazione</a:t>
            </a:r>
            <a:r>
              <a:rPr lang="en-GB" b="1" i="1" dirty="0" smtClean="0"/>
              <a:t> </a:t>
            </a:r>
            <a:r>
              <a:rPr lang="en-GB" b="1" i="1" dirty="0" err="1" smtClean="0"/>
              <a:t>Internazionale</a:t>
            </a:r>
            <a:r>
              <a:rPr lang="en-GB" b="1" i="1" dirty="0" smtClean="0"/>
              <a:t> </a:t>
            </a:r>
            <a:r>
              <a:rPr lang="en-GB" b="1" i="1" dirty="0" err="1" smtClean="0"/>
              <a:t>Amici</a:t>
            </a:r>
            <a:r>
              <a:rPr lang="en-GB" b="1" i="1" dirty="0" smtClean="0"/>
              <a:t> </a:t>
            </a:r>
            <a:r>
              <a:rPr lang="en-GB" b="1" i="1" dirty="0" err="1" smtClean="0"/>
              <a:t>di</a:t>
            </a:r>
            <a:r>
              <a:rPr lang="en-GB" b="1" i="1" dirty="0" smtClean="0"/>
              <a:t> </a:t>
            </a:r>
            <a:r>
              <a:rPr lang="en-GB" b="1" i="1" dirty="0" err="1" smtClean="0"/>
              <a:t>Pompei</a:t>
            </a:r>
            <a:r>
              <a:rPr lang="en-GB" b="1" i="1" dirty="0" smtClean="0"/>
              <a:t> 1.</a:t>
            </a:r>
            <a:r>
              <a:rPr lang="en-GB" b="1" dirty="0" smtClean="0"/>
              <a:t>  (p. 30, fig 40).</a:t>
            </a:r>
            <a:endParaRPr lang="en-GB" dirty="0" smtClean="0"/>
          </a:p>
          <a:p>
            <a:endParaRPr lang="en-GB" dirty="0"/>
          </a:p>
        </p:txBody>
      </p:sp>
      <p:sp>
        <p:nvSpPr>
          <p:cNvPr id="4" name="Foliennummernplatzhalter 3"/>
          <p:cNvSpPr>
            <a:spLocks noGrp="1"/>
          </p:cNvSpPr>
          <p:nvPr>
            <p:ph type="sldNum" sz="quarter" idx="10"/>
          </p:nvPr>
        </p:nvSpPr>
        <p:spPr/>
        <p:txBody>
          <a:bodyPr/>
          <a:lstStyle/>
          <a:p>
            <a:fld id="{09402A91-284D-428A-B9DF-B135C16C3510}" type="slidenum">
              <a:rPr lang="en-GB" smtClean="0"/>
              <a:pPr/>
              <a:t>18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Kollergang</a:t>
            </a:r>
            <a:r>
              <a:rPr lang="en-GB" sz="1200" kern="1200" dirty="0" smtClean="0">
                <a:solidFill>
                  <a:schemeClr val="tx1"/>
                </a:solidFill>
                <a:latin typeface="+mn-lt"/>
                <a:ea typeface="+mn-ea"/>
                <a:cs typeface="+mn-cs"/>
              </a:rPr>
              <a:t> in </a:t>
            </a:r>
            <a:r>
              <a:rPr lang="en-GB" sz="1200" kern="1200" dirty="0" err="1" smtClean="0">
                <a:solidFill>
                  <a:schemeClr val="tx1"/>
                </a:solidFill>
                <a:latin typeface="+mn-lt"/>
                <a:ea typeface="+mn-ea"/>
                <a:cs typeface="+mn-cs"/>
              </a:rPr>
              <a:t>Hammamet</a:t>
            </a:r>
            <a:r>
              <a:rPr lang="en-GB" sz="1200" kern="1200" dirty="0" smtClean="0">
                <a:solidFill>
                  <a:schemeClr val="tx1"/>
                </a:solidFill>
                <a:latin typeface="+mn-lt"/>
                <a:ea typeface="+mn-ea"/>
                <a:cs typeface="+mn-cs"/>
              </a:rPr>
              <a:t> Hotel </a:t>
            </a:r>
            <a:r>
              <a:rPr lang="en-GB" sz="1200" kern="1200" dirty="0" err="1" smtClean="0">
                <a:solidFill>
                  <a:schemeClr val="tx1"/>
                </a:solidFill>
                <a:latin typeface="+mn-lt"/>
                <a:ea typeface="+mn-ea"/>
                <a:cs typeface="+mn-cs"/>
              </a:rPr>
              <a:t>Fourati</a:t>
            </a:r>
            <a:endParaRPr lang="en-GB" dirty="0"/>
          </a:p>
        </p:txBody>
      </p:sp>
      <p:sp>
        <p:nvSpPr>
          <p:cNvPr id="4" name="Foliennummernplatzhalter 3"/>
          <p:cNvSpPr>
            <a:spLocks noGrp="1"/>
          </p:cNvSpPr>
          <p:nvPr>
            <p:ph type="sldNum" sz="quarter" idx="10"/>
          </p:nvPr>
        </p:nvSpPr>
        <p:spPr/>
        <p:txBody>
          <a:bodyPr/>
          <a:lstStyle/>
          <a:p>
            <a:fld id="{09402A91-284D-428A-B9DF-B135C16C3510}" type="slidenum">
              <a:rPr lang="en-GB" smtClean="0"/>
              <a:pPr/>
              <a:t>50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sp>
        <p:nvSpPr>
          <p:cNvPr id="15" name="Abgerundetes Rechtec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Abgerundetes Rechtec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el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de-DE" smtClean="0"/>
              <a:t>Titelmasterformat durch Klicken bearbeiten</a:t>
            </a:r>
            <a:endParaRPr kumimoji="0" lang="en-US"/>
          </a:p>
        </p:txBody>
      </p:sp>
      <p:sp>
        <p:nvSpPr>
          <p:cNvPr id="20" name="Untertitel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de-DE" smtClean="0"/>
              <a:t>Formatvorlage des Untertitelmasters durch Klicken bearbeiten</a:t>
            </a:r>
            <a:endParaRPr kumimoji="0" lang="en-US"/>
          </a:p>
        </p:txBody>
      </p:sp>
      <p:sp>
        <p:nvSpPr>
          <p:cNvPr id="19" name="Datumsplatzhalter 18"/>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8" name="Fußzeilenplatzhalter 7"/>
          <p:cNvSpPr>
            <a:spLocks noGrp="1"/>
          </p:cNvSpPr>
          <p:nvPr>
            <p:ph type="ftr" sz="quarter" idx="11"/>
          </p:nvPr>
        </p:nvSpPr>
        <p:spPr/>
        <p:txBody>
          <a:bodyPr/>
          <a:lstStyle>
            <a:extLst/>
          </a:lstStyle>
          <a:p>
            <a:endParaRPr lang="en-GB"/>
          </a:p>
        </p:txBody>
      </p:sp>
      <p:sp>
        <p:nvSpPr>
          <p:cNvPr id="11" name="Foliennummernplatzhalter 10"/>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lstStyle>
            <a:extLst/>
          </a:lstStyle>
          <a:p>
            <a:r>
              <a:rPr kumimoji="0" lang="de-DE" smtClean="0"/>
              <a:t>Titelmasterformat durch Klicken bearbeiten</a:t>
            </a:r>
            <a:endParaRPr kumimoji="0" lang="en-US"/>
          </a:p>
        </p:txBody>
      </p:sp>
      <p:sp>
        <p:nvSpPr>
          <p:cNvPr id="3" name="Inhaltsplatzhalter 2"/>
          <p:cNvSpPr>
            <a:spLocks noGrp="1"/>
          </p:cNvSpPr>
          <p:nvPr>
            <p:ph idx="1"/>
          </p:nvPr>
        </p:nvSpPr>
        <p:spPr>
          <a:xfrm>
            <a:off x="502920" y="530352"/>
            <a:ext cx="8183880" cy="4187952"/>
          </a:xfrm>
        </p:spPr>
        <p:txBody>
          <a:bodyPr/>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überschrift">
    <p:spTree>
      <p:nvGrpSpPr>
        <p:cNvPr id="1" name=""/>
        <p:cNvGrpSpPr/>
        <p:nvPr/>
      </p:nvGrpSpPr>
      <p:grpSpPr>
        <a:xfrm>
          <a:off x="0" y="0"/>
          <a:ext cx="0" cy="0"/>
          <a:chOff x="0" y="0"/>
          <a:chExt cx="0" cy="0"/>
        </a:xfrm>
      </p:grpSpPr>
      <p:sp>
        <p:nvSpPr>
          <p:cNvPr id="14" name="Abgerundetes Rechtec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Abgerundetes Rechtec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el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de-DE" smtClean="0"/>
              <a:t>Textmasterformate durch Klicken bearbeiten</a:t>
            </a:r>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extLst/>
          </a:lstStyle>
          <a:p>
            <a:r>
              <a:rPr kumimoji="0" lang="de-DE" smtClean="0"/>
              <a:t>Titelmasterformat durch Klicken bearbeiten</a:t>
            </a:r>
            <a:endParaRPr kumimoji="0" lang="en-US"/>
          </a:p>
        </p:txBody>
      </p:sp>
      <p:sp>
        <p:nvSpPr>
          <p:cNvPr id="3" name="Inhaltsplatzhalt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nchor="b"/>
          <a:lstStyle>
            <a:lvl1pPr>
              <a:defRPr b="1"/>
            </a:lvl1pPr>
            <a:extLst/>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de-DE" smtClean="0"/>
              <a:t>Textmasterformate durch Klicken bearbeiten</a:t>
            </a:r>
          </a:p>
        </p:txBody>
      </p:sp>
      <p:sp>
        <p:nvSpPr>
          <p:cNvPr id="4" name="Textplatzhalt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de-DE" smtClean="0"/>
              <a:t>Textmasterformate durch Klicken bearbeiten</a:t>
            </a:r>
          </a:p>
        </p:txBody>
      </p:sp>
      <p:sp>
        <p:nvSpPr>
          <p:cNvPr id="5" name="Inhaltsplatzhalt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6" name="Inhaltsplatzhalt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7" name="Datumsplatzhalter 6"/>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8" name="Fußzeilenplatzhalter 7"/>
          <p:cNvSpPr>
            <a:spLocks noGrp="1"/>
          </p:cNvSpPr>
          <p:nvPr>
            <p:ph type="ftr" sz="quarter" idx="11"/>
          </p:nvPr>
        </p:nvSpPr>
        <p:spPr/>
        <p:txBody>
          <a:bodyPr/>
          <a:lstStyle>
            <a:extLst/>
          </a:lstStyle>
          <a:p>
            <a:endParaRPr lang="en-GB"/>
          </a:p>
        </p:txBody>
      </p:sp>
      <p:sp>
        <p:nvSpPr>
          <p:cNvPr id="9" name="Foliennummernplatzhalter 8"/>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extLst/>
          </a:lstStyle>
          <a:p>
            <a:r>
              <a:rPr kumimoji="0" lang="de-DE" smtClean="0"/>
              <a:t>Titelmasterformat durch Klicken bearbeiten</a:t>
            </a:r>
            <a:endParaRPr kumimoji="0" lang="en-US"/>
          </a:p>
        </p:txBody>
      </p:sp>
      <p:sp>
        <p:nvSpPr>
          <p:cNvPr id="3" name="Datumsplatzhalter 2"/>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4" name="Fußzeilenplatzhalter 3"/>
          <p:cNvSpPr>
            <a:spLocks noGrp="1"/>
          </p:cNvSpPr>
          <p:nvPr>
            <p:ph type="ftr" sz="quarter" idx="11"/>
          </p:nvPr>
        </p:nvSpPr>
        <p:spPr/>
        <p:txBody>
          <a:bodyPr/>
          <a:lstStyle>
            <a:extLst/>
          </a:lstStyle>
          <a:p>
            <a:endParaRPr lang="en-GB"/>
          </a:p>
        </p:txBody>
      </p:sp>
      <p:sp>
        <p:nvSpPr>
          <p:cNvPr id="5" name="Foliennummernplatzhalter 4"/>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Leer">
    <p:spTree>
      <p:nvGrpSpPr>
        <p:cNvPr id="1" name=""/>
        <p:cNvGrpSpPr/>
        <p:nvPr/>
      </p:nvGrpSpPr>
      <p:grpSpPr>
        <a:xfrm>
          <a:off x="0" y="0"/>
          <a:ext cx="0" cy="0"/>
          <a:chOff x="0" y="0"/>
          <a:chExt cx="0" cy="0"/>
        </a:xfrm>
      </p:grpSpPr>
      <p:sp>
        <p:nvSpPr>
          <p:cNvPr id="7" name="Abgerundetes Rechtec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umsplatzhalter 1"/>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3" name="Fußzeilenplatzhalter 2"/>
          <p:cNvSpPr>
            <a:spLocks noGrp="1"/>
          </p:cNvSpPr>
          <p:nvPr>
            <p:ph type="ftr" sz="quarter" idx="11"/>
          </p:nvPr>
        </p:nvSpPr>
        <p:spPr/>
        <p:txBody>
          <a:bodyPr/>
          <a:lstStyle>
            <a:extLst/>
          </a:lstStyle>
          <a:p>
            <a:endParaRPr lang="en-GB"/>
          </a:p>
        </p:txBody>
      </p:sp>
      <p:sp>
        <p:nvSpPr>
          <p:cNvPr id="4" name="Foliennummernplatzhalter 3"/>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de-DE" smtClean="0"/>
              <a:t>Titelmasterformat durch Klicken bearbeiten</a:t>
            </a:r>
            <a:endParaRPr kumimoji="0" lang="en-US"/>
          </a:p>
        </p:txBody>
      </p:sp>
      <p:sp>
        <p:nvSpPr>
          <p:cNvPr id="3" name="Textplatzhalt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sp>
        <p:nvSpPr>
          <p:cNvPr id="15" name="Abgerundetes Rechtec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Eine Ecke des Rechtecks abrunden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el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de-DE" smtClean="0"/>
              <a:t>Titelmasterformat durch Klicken bearbeiten</a:t>
            </a:r>
            <a:endParaRPr kumimoji="0" lang="en-US"/>
          </a:p>
        </p:txBody>
      </p:sp>
      <p:sp>
        <p:nvSpPr>
          <p:cNvPr id="4" name="Textplatzhalt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‹Nr.›</a:t>
            </a:fld>
            <a:endParaRPr lang="en-GB"/>
          </a:p>
        </p:txBody>
      </p:sp>
      <p:sp>
        <p:nvSpPr>
          <p:cNvPr id="3" name="Bildplatzhalt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de-DE" smtClean="0"/>
              <a:t>Bild durch Klicken auf Symbol hinzufügen</a:t>
            </a:r>
            <a:endParaRPr kumimoji="0" lang="en-US"/>
          </a:p>
        </p:txBody>
      </p:sp>
    </p:spTree>
  </p:cSld>
  <p:clrMapOvr>
    <a:masterClrMapping/>
  </p:clrMapOvr>
  <p:transition>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lstStyle>
            <a:extLs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502920" y="530352"/>
            <a:ext cx="8183880" cy="4187952"/>
          </a:xfrm>
        </p:spPr>
        <p:txBody>
          <a:bodyPr vert="eaVert"/>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29400" y="533404"/>
            <a:ext cx="1981200" cy="5257799"/>
          </a:xfrm>
        </p:spPr>
        <p:txBody>
          <a:bodyPr vert="eaVert"/>
          <a:lstStyle>
            <a:extLs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533400" y="533402"/>
            <a:ext cx="5943600" cy="5257801"/>
          </a:xfrm>
        </p:spPr>
        <p:txBody>
          <a:bodyPr vert="eaVert"/>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24/03/2014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Abgerundetes Rechtec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Abgerundetes Rechtec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elplatzhalt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de-DE" smtClean="0"/>
              <a:t>Titelmasterformat durch Klicken bearbeiten</a:t>
            </a:r>
            <a:endParaRPr kumimoji="0" lang="en-US"/>
          </a:p>
        </p:txBody>
      </p:sp>
      <p:sp>
        <p:nvSpPr>
          <p:cNvPr id="4" name="Textplatzhalt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de-DE" smtClean="0"/>
              <a:t>Textmasterformate durch Klicken bearbeiten</a:t>
            </a:r>
          </a:p>
          <a:p>
            <a:pPr lvl="1" eaLnBrk="1" latinLnBrk="0" hangingPunct="1"/>
            <a:r>
              <a:rPr kumimoji="0" lang="de-DE" smtClean="0"/>
              <a:t>Zweite Ebene</a:t>
            </a:r>
          </a:p>
          <a:p>
            <a:pPr lvl="2" eaLnBrk="1" latinLnBrk="0" hangingPunct="1"/>
            <a:r>
              <a:rPr kumimoji="0" lang="de-DE" smtClean="0"/>
              <a:t>Dritte Ebene</a:t>
            </a:r>
          </a:p>
          <a:p>
            <a:pPr lvl="3" eaLnBrk="1" latinLnBrk="0" hangingPunct="1"/>
            <a:r>
              <a:rPr kumimoji="0" lang="de-DE" smtClean="0"/>
              <a:t>Vierte Ebene</a:t>
            </a:r>
          </a:p>
          <a:p>
            <a:pPr lvl="4" eaLnBrk="1" latinLnBrk="0" hangingPunct="1"/>
            <a:r>
              <a:rPr kumimoji="0" lang="de-DE" smtClean="0"/>
              <a:t>Fünfte Ebene</a:t>
            </a:r>
            <a:endParaRPr kumimoji="0" lang="en-US"/>
          </a:p>
        </p:txBody>
      </p:sp>
      <p:sp>
        <p:nvSpPr>
          <p:cNvPr id="25" name="Datumsplatzhalt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78317427-2727-4555-800C-5A2926189655}" type="datetimeFigureOut">
              <a:rPr lang="en-GB" smtClean="0"/>
              <a:pPr/>
              <a:t>24/03/2014</a:t>
            </a:fld>
            <a:endParaRPr lang="en-GB"/>
          </a:p>
        </p:txBody>
      </p:sp>
      <p:sp>
        <p:nvSpPr>
          <p:cNvPr id="18" name="Fußzeilenplatzhalt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Foliennummernplatzhalt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CADFD712-99B0-4592-A598-A46216681B08}" type="slidenum">
              <a:rPr lang="en-GB" smtClean="0"/>
              <a:pPr/>
              <a:t>‹Nr.›</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randomBar dir="vert"/>
  </p:transition>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gif"/></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4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5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9.jpeg"/><Relationship Id="rId4" Type="http://schemas.openxmlformats.org/officeDocument/2006/relationships/image" Target="../media/image68.jpeg"/></Relationships>
</file>

<file path=ppt/slides/_rels/slide5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gi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gi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ctrTitle"/>
          </p:nvPr>
        </p:nvSpPr>
        <p:spPr/>
        <p:txBody>
          <a:bodyPr/>
          <a:lstStyle/>
          <a:p>
            <a:r>
              <a:rPr lang="en-GB" dirty="0" smtClean="0"/>
              <a:t>Economy 3: Agriculture &amp; Intentions</a:t>
            </a:r>
            <a:endParaRPr lang="en-GB" dirty="0"/>
          </a:p>
        </p:txBody>
      </p:sp>
      <p:sp>
        <p:nvSpPr>
          <p:cNvPr id="3" name="Untertitel 2"/>
          <p:cNvSpPr>
            <a:spLocks noGrp="1"/>
          </p:cNvSpPr>
          <p:nvPr>
            <p:ph type="subTitle" idx="1"/>
          </p:nvPr>
        </p:nvSpPr>
        <p:spPr/>
        <p:txBody>
          <a:bodyPr/>
          <a:lstStyle/>
          <a:p>
            <a:r>
              <a:rPr lang="en-GB" dirty="0" smtClean="0"/>
              <a:t>17</a:t>
            </a:r>
            <a:r>
              <a:rPr lang="en-GB" baseline="30000" dirty="0" smtClean="0"/>
              <a:t>th</a:t>
            </a:r>
            <a:r>
              <a:rPr lang="en-GB" dirty="0" smtClean="0"/>
              <a:t> March 2014</a:t>
            </a:r>
            <a:endParaRPr lang="en-GB" dirty="0"/>
          </a:p>
        </p:txBody>
      </p:sp>
    </p:spTree>
  </p:cSld>
  <p:clrMapOvr>
    <a:masterClrMapping/>
  </p:clrMapOvr>
  <p:transition>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File:Pont-de-gard-clerisseau-1804.jpg"/>
          <p:cNvPicPr>
            <a:picLocks noChangeAspect="1" noChangeArrowheads="1"/>
          </p:cNvPicPr>
          <p:nvPr/>
        </p:nvPicPr>
        <p:blipFill>
          <a:blip r:embed="rId2" cstate="print"/>
          <a:srcRect/>
          <a:stretch>
            <a:fillRect/>
          </a:stretch>
        </p:blipFill>
        <p:spPr bwMode="auto">
          <a:xfrm>
            <a:off x="0" y="-27384"/>
            <a:ext cx="9119392" cy="5517232"/>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endParaRPr lang="en-GB" dirty="0"/>
          </a:p>
        </p:txBody>
      </p:sp>
    </p:spTree>
  </p:cSld>
  <p:clrMapOvr>
    <a:masterClrMapping/>
  </p:clrMapOvr>
  <p:transition>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endParaRPr lang="en-GB" dirty="0"/>
          </a:p>
        </p:txBody>
      </p:sp>
      <p:pic>
        <p:nvPicPr>
          <p:cNvPr id="16386" name="Picture 2" descr="http://upload.wikimedia.org/wikipedia/commons/2/23/Pont_du_gard.jpg"/>
          <p:cNvPicPr>
            <a:picLocks noChangeAspect="1" noChangeArrowheads="1"/>
          </p:cNvPicPr>
          <p:nvPr/>
        </p:nvPicPr>
        <p:blipFill>
          <a:blip r:embed="rId2" cstate="print"/>
          <a:srcRect/>
          <a:stretch>
            <a:fillRect/>
          </a:stretch>
        </p:blipFill>
        <p:spPr bwMode="auto">
          <a:xfrm>
            <a:off x="-1" y="548680"/>
            <a:ext cx="6340639" cy="4761508"/>
          </a:xfrm>
          <a:prstGeom prst="rect">
            <a:avLst/>
          </a:prstGeom>
          <a:noFill/>
        </p:spPr>
      </p:pic>
      <p:pic>
        <p:nvPicPr>
          <p:cNvPr id="5" name="Picture 2" descr="http://upload.wikimedia.org/wikipedia/commons/2/23/Pont_du_gard.jpg"/>
          <p:cNvPicPr>
            <a:picLocks noChangeAspect="1" noChangeArrowheads="1"/>
          </p:cNvPicPr>
          <p:nvPr/>
        </p:nvPicPr>
        <p:blipFill>
          <a:blip r:embed="rId2" cstate="print"/>
          <a:srcRect/>
          <a:stretch>
            <a:fillRect/>
          </a:stretch>
        </p:blipFill>
        <p:spPr bwMode="auto">
          <a:xfrm>
            <a:off x="152399" y="701080"/>
            <a:ext cx="6340639" cy="4761508"/>
          </a:xfrm>
          <a:prstGeom prst="rect">
            <a:avLst/>
          </a:prstGeom>
          <a:noFill/>
        </p:spPr>
      </p:pic>
      <p:pic>
        <p:nvPicPr>
          <p:cNvPr id="16388" name="Picture 4" descr="http://upload.wikimedia.org/wikipedia/commons/e/e1/Aqueduc_pont_du_gard.jpg"/>
          <p:cNvPicPr>
            <a:picLocks noChangeAspect="1" noChangeArrowheads="1"/>
          </p:cNvPicPr>
          <p:nvPr/>
        </p:nvPicPr>
        <p:blipFill>
          <a:blip r:embed="rId3" cstate="print"/>
          <a:srcRect/>
          <a:stretch>
            <a:fillRect/>
          </a:stretch>
        </p:blipFill>
        <p:spPr bwMode="auto">
          <a:xfrm>
            <a:off x="3707904" y="548680"/>
            <a:ext cx="5010150" cy="3476626"/>
          </a:xfrm>
          <a:prstGeom prst="rect">
            <a:avLst/>
          </a:prstGeom>
          <a:noFill/>
        </p:spPr>
      </p:pic>
      <p:sp>
        <p:nvSpPr>
          <p:cNvPr id="7" name="Textfeld 6"/>
          <p:cNvSpPr txBox="1"/>
          <p:nvPr/>
        </p:nvSpPr>
        <p:spPr>
          <a:xfrm>
            <a:off x="6300192" y="4149080"/>
            <a:ext cx="2376264" cy="2308324"/>
          </a:xfrm>
          <a:prstGeom prst="rect">
            <a:avLst/>
          </a:prstGeom>
          <a:noFill/>
        </p:spPr>
        <p:txBody>
          <a:bodyPr wrap="square" rtlCol="0">
            <a:spAutoFit/>
          </a:bodyPr>
          <a:lstStyle/>
          <a:p>
            <a:pPr algn="r"/>
            <a:r>
              <a:rPr lang="en-GB" b="1" dirty="0" smtClean="0"/>
              <a:t>Pont du </a:t>
            </a:r>
            <a:r>
              <a:rPr lang="en-GB" b="1" dirty="0" err="1" smtClean="0"/>
              <a:t>Gard</a:t>
            </a:r>
            <a:endParaRPr lang="en-GB" b="1" dirty="0" smtClean="0"/>
          </a:p>
          <a:p>
            <a:pPr algn="r"/>
            <a:r>
              <a:rPr lang="en-GB" sz="1400" dirty="0" smtClean="0"/>
              <a:t>50,000 tons, height: 49m; </a:t>
            </a:r>
          </a:p>
          <a:p>
            <a:pPr algn="r"/>
            <a:r>
              <a:rPr lang="en-GB" sz="1400" i="1" dirty="0" err="1" smtClean="0"/>
              <a:t>c</a:t>
            </a:r>
            <a:r>
              <a:rPr lang="en-GB" sz="1400" dirty="0" err="1" smtClean="0"/>
              <a:t>.A.D</a:t>
            </a:r>
            <a:r>
              <a:rPr lang="en-GB" sz="1400" dirty="0" smtClean="0"/>
              <a:t>. 50</a:t>
            </a:r>
          </a:p>
          <a:p>
            <a:pPr algn="r"/>
            <a:r>
              <a:rPr lang="en-GB" sz="1400" b="1" dirty="0" smtClean="0"/>
              <a:t>aqueduct as a whole:</a:t>
            </a:r>
          </a:p>
          <a:p>
            <a:pPr algn="r"/>
            <a:r>
              <a:rPr lang="en-GB" sz="1400" dirty="0" smtClean="0"/>
              <a:t>length: 52.7 km</a:t>
            </a:r>
          </a:p>
          <a:p>
            <a:pPr algn="r"/>
            <a:r>
              <a:rPr lang="en-GB" sz="1400" dirty="0" smtClean="0"/>
              <a:t>constant width: 1.35m</a:t>
            </a:r>
          </a:p>
          <a:p>
            <a:pPr algn="r"/>
            <a:r>
              <a:rPr lang="en-GB" sz="1400" dirty="0" smtClean="0"/>
              <a:t>90% in tunnel</a:t>
            </a:r>
          </a:p>
          <a:p>
            <a:pPr algn="r"/>
            <a:r>
              <a:rPr lang="en-GB" sz="1400" dirty="0" smtClean="0"/>
              <a:t>decline: 12.8cm/km</a:t>
            </a:r>
          </a:p>
          <a:p>
            <a:pPr algn="r"/>
            <a:r>
              <a:rPr lang="en-GB" sz="1400" dirty="0" smtClean="0"/>
              <a:t>40,000m</a:t>
            </a:r>
            <a:r>
              <a:rPr lang="en-GB" sz="1400" baseline="30000" dirty="0" smtClean="0"/>
              <a:t>3</a:t>
            </a:r>
            <a:r>
              <a:rPr lang="en-GB" sz="1400" dirty="0" smtClean="0"/>
              <a:t> per day</a:t>
            </a:r>
            <a:endParaRPr lang="en-GB" sz="1400" dirty="0"/>
          </a:p>
        </p:txBody>
      </p:sp>
    </p:spTree>
  </p:cSld>
  <p:clrMapOvr>
    <a:masterClrMapping/>
  </p:clrMapOvr>
  <p:transition>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endParaRPr lang="en-GB"/>
          </a:p>
        </p:txBody>
      </p:sp>
      <p:pic>
        <p:nvPicPr>
          <p:cNvPr id="34818" name="Picture 2" descr="Pont du Gard"/>
          <p:cNvPicPr>
            <a:picLocks noChangeAspect="1" noChangeArrowheads="1"/>
          </p:cNvPicPr>
          <p:nvPr/>
        </p:nvPicPr>
        <p:blipFill>
          <a:blip r:embed="rId2" cstate="print"/>
          <a:srcRect/>
          <a:stretch>
            <a:fillRect/>
          </a:stretch>
        </p:blipFill>
        <p:spPr bwMode="auto">
          <a:xfrm>
            <a:off x="323528" y="620688"/>
            <a:ext cx="6160682" cy="4752528"/>
          </a:xfrm>
          <a:prstGeom prst="rect">
            <a:avLst/>
          </a:prstGeom>
          <a:noFill/>
        </p:spPr>
      </p:pic>
    </p:spTree>
  </p:cSld>
  <p:clrMapOvr>
    <a:masterClrMapping/>
  </p:clrMapOvr>
  <p:transition>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4" name="Picture 4" descr="File:AcueductoSegovia04.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pPr algn="r"/>
            <a:r>
              <a:rPr lang="en-GB" dirty="0" smtClean="0">
                <a:effectLst>
                  <a:outerShdw blurRad="38100" dist="38100" dir="2700000" algn="tl">
                    <a:srgbClr val="000000">
                      <a:alpha val="43137"/>
                    </a:srgbClr>
                  </a:outerShdw>
                </a:effectLst>
              </a:rPr>
              <a:t>Segovia / SEGROBRIGA</a:t>
            </a:r>
            <a:r>
              <a:rPr lang="en-GB" sz="2000" dirty="0" smtClean="0">
                <a:effectLst>
                  <a:outerShdw blurRad="38100" dist="38100" dir="2700000" algn="tl">
                    <a:srgbClr val="000000">
                      <a:alpha val="43137"/>
                    </a:srgbClr>
                  </a:outerShdw>
                </a:effectLst>
              </a:rPr>
              <a:t/>
            </a:r>
            <a:br>
              <a:rPr lang="en-GB" sz="20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a:t>
            </a:r>
            <a:r>
              <a:rPr lang="en-GB" sz="1800" dirty="0" err="1" smtClean="0">
                <a:effectLst>
                  <a:outerShdw blurRad="38100" dist="38100" dir="2700000" algn="tl">
                    <a:srgbClr val="000000">
                      <a:alpha val="43137"/>
                    </a:srgbClr>
                  </a:outerShdw>
                </a:effectLst>
              </a:rPr>
              <a:t>Celtiberic</a:t>
            </a:r>
            <a:r>
              <a:rPr lang="en-GB" sz="1800" dirty="0" smtClean="0">
                <a:effectLst>
                  <a:outerShdw blurRad="38100" dist="38100" dir="2700000" algn="tl">
                    <a:srgbClr val="000000">
                      <a:alpha val="43137"/>
                    </a:srgbClr>
                  </a:outerShdw>
                </a:effectLst>
              </a:rPr>
              <a:t> name)</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Central Spain</a:t>
            </a:r>
            <a:endParaRPr lang="en-GB" sz="2400" dirty="0">
              <a:effectLst>
                <a:outerShdw blurRad="38100" dist="38100" dir="2700000" algn="tl">
                  <a:srgbClr val="000000">
                    <a:alpha val="43137"/>
                  </a:srgbClr>
                </a:outerShdw>
              </a:effectLst>
            </a:endParaRPr>
          </a:p>
        </p:txBody>
      </p:sp>
    </p:spTree>
  </p:cSld>
  <p:clrMapOvr>
    <a:masterClrMapping/>
  </p:clrMapOvr>
  <p:transition>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endParaRPr lang="en-GB" dirty="0"/>
          </a:p>
        </p:txBody>
      </p:sp>
      <p:pic>
        <p:nvPicPr>
          <p:cNvPr id="31746" name="Picture 2" descr="File:Druckleitung.png"/>
          <p:cNvPicPr>
            <a:picLocks noChangeAspect="1" noChangeArrowheads="1"/>
          </p:cNvPicPr>
          <p:nvPr/>
        </p:nvPicPr>
        <p:blipFill>
          <a:blip r:embed="rId2" cstate="print"/>
          <a:srcRect/>
          <a:stretch>
            <a:fillRect/>
          </a:stretch>
        </p:blipFill>
        <p:spPr bwMode="auto">
          <a:xfrm>
            <a:off x="467544" y="548680"/>
            <a:ext cx="6845441" cy="4536504"/>
          </a:xfrm>
          <a:prstGeom prst="rect">
            <a:avLst/>
          </a:prstGeom>
          <a:noFill/>
        </p:spPr>
      </p:pic>
      <p:sp>
        <p:nvSpPr>
          <p:cNvPr id="5" name="Textfeld 4"/>
          <p:cNvSpPr txBox="1"/>
          <p:nvPr/>
        </p:nvSpPr>
        <p:spPr>
          <a:xfrm>
            <a:off x="7452320" y="620688"/>
            <a:ext cx="1512168" cy="646331"/>
          </a:xfrm>
          <a:prstGeom prst="rect">
            <a:avLst/>
          </a:prstGeom>
          <a:noFill/>
        </p:spPr>
        <p:txBody>
          <a:bodyPr wrap="square" rtlCol="0">
            <a:spAutoFit/>
          </a:bodyPr>
          <a:lstStyle/>
          <a:p>
            <a:r>
              <a:rPr lang="en-GB" dirty="0" smtClean="0"/>
              <a:t>so-called</a:t>
            </a:r>
            <a:br>
              <a:rPr lang="en-GB" dirty="0" smtClean="0"/>
            </a:br>
            <a:r>
              <a:rPr lang="en-GB" i="1" dirty="0" err="1" smtClean="0"/>
              <a:t>siphos</a:t>
            </a:r>
            <a:endParaRPr lang="en-GB" i="1" dirty="0"/>
          </a:p>
        </p:txBody>
      </p:sp>
      <p:pic>
        <p:nvPicPr>
          <p:cNvPr id="31748" name="Picture 4" descr="File:ANIMvasicomunicanti.gif"/>
          <p:cNvPicPr>
            <a:picLocks noChangeAspect="1" noChangeArrowheads="1" noCrop="1"/>
          </p:cNvPicPr>
          <p:nvPr/>
        </p:nvPicPr>
        <p:blipFill>
          <a:blip r:embed="rId3" cstate="print"/>
          <a:srcRect/>
          <a:stretch>
            <a:fillRect/>
          </a:stretch>
        </p:blipFill>
        <p:spPr bwMode="auto">
          <a:xfrm>
            <a:off x="6372200" y="3336776"/>
            <a:ext cx="2095500" cy="1676400"/>
          </a:xfrm>
          <a:prstGeom prst="rect">
            <a:avLst/>
          </a:prstGeom>
          <a:noFill/>
        </p:spPr>
      </p:pic>
      <p:sp>
        <p:nvSpPr>
          <p:cNvPr id="7" name="Textfeld 6"/>
          <p:cNvSpPr txBox="1"/>
          <p:nvPr/>
        </p:nvSpPr>
        <p:spPr>
          <a:xfrm>
            <a:off x="5868144" y="4993431"/>
            <a:ext cx="2664296" cy="307777"/>
          </a:xfrm>
          <a:prstGeom prst="rect">
            <a:avLst/>
          </a:prstGeom>
          <a:noFill/>
        </p:spPr>
        <p:txBody>
          <a:bodyPr wrap="square" rtlCol="0">
            <a:spAutoFit/>
          </a:bodyPr>
          <a:lstStyle/>
          <a:p>
            <a:pPr algn="r"/>
            <a:r>
              <a:rPr lang="en-GB" sz="1400" dirty="0" smtClean="0"/>
              <a:t>communicating vessels</a:t>
            </a:r>
            <a:endParaRPr lang="en-GB" sz="1400" dirty="0"/>
          </a:p>
        </p:txBody>
      </p:sp>
    </p:spTree>
  </p:cSld>
  <p:clrMapOvr>
    <a:masterClrMapping/>
  </p:clrMapOvr>
  <p:transition>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File:Wasserrinne Römische Wasserleitung Brey 2009.jpg"/>
          <p:cNvPicPr>
            <a:picLocks noChangeAspect="1" noChangeArrowheads="1"/>
          </p:cNvPicPr>
          <p:nvPr/>
        </p:nvPicPr>
        <p:blipFill>
          <a:blip r:embed="rId3" cstate="print"/>
          <a:srcRect/>
          <a:stretch>
            <a:fillRect/>
          </a:stretch>
        </p:blipFill>
        <p:spPr bwMode="auto">
          <a:xfrm>
            <a:off x="0" y="-1"/>
            <a:ext cx="5076056" cy="6768075"/>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a:xfrm>
            <a:off x="4932040" y="530352"/>
            <a:ext cx="3754760" cy="4187952"/>
          </a:xfrm>
        </p:spPr>
        <p:txBody>
          <a:bodyPr>
            <a:normAutofit/>
          </a:bodyPr>
          <a:lstStyle/>
          <a:p>
            <a:r>
              <a:rPr lang="en-GB" sz="2000" dirty="0" smtClean="0"/>
              <a:t>Roman aqueduct/ tunnel</a:t>
            </a:r>
          </a:p>
        </p:txBody>
      </p:sp>
    </p:spTree>
  </p:cSld>
  <p:clrMapOvr>
    <a:masterClrMapping/>
  </p:clrMapOvr>
  <p:transition>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http://www.traianvs.net/presas_in_imgs/grafico02_02.gif"/>
          <p:cNvPicPr>
            <a:picLocks noChangeAspect="1" noChangeArrowheads="1"/>
          </p:cNvPicPr>
          <p:nvPr/>
        </p:nvPicPr>
        <p:blipFill>
          <a:blip r:embed="rId2" cstate="print"/>
          <a:srcRect/>
          <a:stretch>
            <a:fillRect/>
          </a:stretch>
        </p:blipFill>
        <p:spPr bwMode="auto">
          <a:xfrm>
            <a:off x="5267325" y="2204864"/>
            <a:ext cx="3876675" cy="2228850"/>
          </a:xfrm>
          <a:prstGeom prst="rect">
            <a:avLst/>
          </a:prstGeom>
          <a:noFill/>
        </p:spPr>
      </p:pic>
      <p:pic>
        <p:nvPicPr>
          <p:cNvPr id="39940" name="Picture 4" descr="http://www.traianvs.net/presas_in_imgs/grafico02_01.gif"/>
          <p:cNvPicPr>
            <a:picLocks noChangeAspect="1" noChangeArrowheads="1"/>
          </p:cNvPicPr>
          <p:nvPr/>
        </p:nvPicPr>
        <p:blipFill>
          <a:blip r:embed="rId3" cstate="print"/>
          <a:srcRect/>
          <a:stretch>
            <a:fillRect/>
          </a:stretch>
        </p:blipFill>
        <p:spPr bwMode="auto">
          <a:xfrm>
            <a:off x="5267325" y="0"/>
            <a:ext cx="3876675" cy="2219326"/>
          </a:xfrm>
          <a:prstGeom prst="rect">
            <a:avLst/>
          </a:prstGeom>
          <a:noFill/>
        </p:spPr>
      </p:pic>
      <p:pic>
        <p:nvPicPr>
          <p:cNvPr id="39944" name="Picture 8" descr="http://www.traianvs.net/presas_in_imgs/grafico02_03.gif"/>
          <p:cNvPicPr>
            <a:picLocks noChangeAspect="1" noChangeArrowheads="1"/>
          </p:cNvPicPr>
          <p:nvPr/>
        </p:nvPicPr>
        <p:blipFill>
          <a:blip r:embed="rId4" cstate="print"/>
          <a:srcRect/>
          <a:stretch>
            <a:fillRect/>
          </a:stretch>
        </p:blipFill>
        <p:spPr bwMode="auto">
          <a:xfrm>
            <a:off x="5292080" y="4378026"/>
            <a:ext cx="3876675" cy="2219326"/>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pic>
        <p:nvPicPr>
          <p:cNvPr id="39948" name="Picture 12" descr="http://www.traianvs.net/hidraulicas_imgs/hidraul15_02.jpg"/>
          <p:cNvPicPr>
            <a:picLocks noChangeAspect="1" noChangeArrowheads="1"/>
          </p:cNvPicPr>
          <p:nvPr/>
        </p:nvPicPr>
        <p:blipFill>
          <a:blip r:embed="rId5" cstate="print"/>
          <a:srcRect/>
          <a:stretch>
            <a:fillRect/>
          </a:stretch>
        </p:blipFill>
        <p:spPr bwMode="auto">
          <a:xfrm>
            <a:off x="467544" y="1385887"/>
            <a:ext cx="2057400" cy="4086225"/>
          </a:xfrm>
          <a:prstGeom prst="rect">
            <a:avLst/>
          </a:prstGeom>
          <a:noFill/>
        </p:spPr>
      </p:pic>
      <p:pic>
        <p:nvPicPr>
          <p:cNvPr id="39949" name="Picture 13" descr="http://www.traianvs.net/hidraulicas_imgs/hidraul15_03.jpg"/>
          <p:cNvPicPr>
            <a:picLocks noChangeAspect="1" noChangeArrowheads="1"/>
          </p:cNvPicPr>
          <p:nvPr/>
        </p:nvPicPr>
        <p:blipFill>
          <a:blip r:embed="rId6" cstate="print"/>
          <a:srcRect/>
          <a:stretch>
            <a:fillRect/>
          </a:stretch>
        </p:blipFill>
        <p:spPr bwMode="auto">
          <a:xfrm>
            <a:off x="2505075" y="1385887"/>
            <a:ext cx="2066925" cy="4086225"/>
          </a:xfrm>
          <a:prstGeom prst="rect">
            <a:avLst/>
          </a:prstGeom>
          <a:noFill/>
        </p:spPr>
      </p:pic>
      <p:sp>
        <p:nvSpPr>
          <p:cNvPr id="12" name="Rechteck 11"/>
          <p:cNvSpPr/>
          <p:nvPr/>
        </p:nvSpPr>
        <p:spPr>
          <a:xfrm rot="16200000">
            <a:off x="-1844062" y="3244333"/>
            <a:ext cx="4057457" cy="369332"/>
          </a:xfrm>
          <a:prstGeom prst="rect">
            <a:avLst/>
          </a:prstGeom>
        </p:spPr>
        <p:txBody>
          <a:bodyPr wrap="none">
            <a:spAutoFit/>
          </a:bodyPr>
          <a:lstStyle/>
          <a:p>
            <a:r>
              <a:rPr lang="es-ES" dirty="0" smtClean="0"/>
              <a:t>Almonacid de la Cuba (Zaragoza)</a:t>
            </a:r>
            <a:endParaRPr lang="en-GB" dirty="0"/>
          </a:p>
        </p:txBody>
      </p:sp>
      <p:sp>
        <p:nvSpPr>
          <p:cNvPr id="3" name="Inhaltsplatzhalter 2"/>
          <p:cNvSpPr>
            <a:spLocks noGrp="1"/>
          </p:cNvSpPr>
          <p:nvPr>
            <p:ph idx="1"/>
          </p:nvPr>
        </p:nvSpPr>
        <p:spPr>
          <a:xfrm>
            <a:off x="276552" y="332656"/>
            <a:ext cx="8183880" cy="4187952"/>
          </a:xfrm>
        </p:spPr>
        <p:txBody>
          <a:bodyPr>
            <a:normAutofit/>
          </a:bodyPr>
          <a:lstStyle/>
          <a:p>
            <a:r>
              <a:rPr lang="en-GB" sz="2000" dirty="0" smtClean="0"/>
              <a:t>embankment dams</a:t>
            </a:r>
          </a:p>
          <a:p>
            <a:pPr lvl="1"/>
            <a:r>
              <a:rPr lang="en-GB" sz="1800" dirty="0" smtClean="0">
                <a:sym typeface="Wingdings" pitchFamily="2" charset="2"/>
              </a:rPr>
              <a:t>reservoir </a:t>
            </a:r>
            <a:br>
              <a:rPr lang="en-GB" sz="1800" dirty="0" smtClean="0">
                <a:sym typeface="Wingdings" pitchFamily="2" charset="2"/>
              </a:rPr>
            </a:br>
            <a:r>
              <a:rPr lang="en-GB" sz="1800" dirty="0" smtClean="0">
                <a:sym typeface="Wingdings" pitchFamily="2" charset="2"/>
              </a:rPr>
              <a:t>to feed aqueduct</a:t>
            </a:r>
            <a:endParaRPr lang="en-GB" sz="1800" dirty="0"/>
          </a:p>
        </p:txBody>
      </p:sp>
    </p:spTree>
  </p:cSld>
  <p:clrMapOvr>
    <a:masterClrMapping/>
  </p:clrMapOvr>
  <p:transition>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File:Castellum PS01.JPG"/>
          <p:cNvPicPr>
            <a:picLocks noChangeAspect="1" noChangeArrowheads="1"/>
          </p:cNvPicPr>
          <p:nvPr/>
        </p:nvPicPr>
        <p:blipFill>
          <a:blip r:embed="rId2" cstate="print"/>
          <a:srcRect/>
          <a:stretch>
            <a:fillRect/>
          </a:stretch>
        </p:blipFill>
        <p:spPr bwMode="auto">
          <a:xfrm>
            <a:off x="107504" y="116632"/>
            <a:ext cx="7248805" cy="5436604"/>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en-GB" dirty="0" err="1" smtClean="0"/>
              <a:t>castellum</a:t>
            </a:r>
            <a:r>
              <a:rPr lang="en-GB" dirty="0" smtClean="0"/>
              <a:t> </a:t>
            </a:r>
            <a:r>
              <a:rPr lang="en-GB" dirty="0" err="1" smtClean="0"/>
              <a:t>aquae</a:t>
            </a:r>
            <a:r>
              <a:rPr lang="en-GB" dirty="0" smtClean="0"/>
              <a:t>, </a:t>
            </a:r>
            <a:r>
              <a:rPr lang="en-GB" dirty="0" err="1" smtClean="0"/>
              <a:t>Nîmes</a:t>
            </a:r>
            <a:endParaRPr lang="en-GB" dirty="0"/>
          </a:p>
        </p:txBody>
      </p:sp>
    </p:spTree>
  </p:cSld>
  <p:clrMapOvr>
    <a:masterClrMapping/>
  </p:clrMapOvr>
  <p:transition>
    <p:randomBar dir="ver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astellum Acquae Pompeii. May 2006. Looking north from Via del Vesuvio. Initially most people used wells or collected rainwater in the impluvium of their houses and water supply was not always reliable. The construction of an aqueduct by Augustus solved this problem, bringing water from Serino in Avellino province. A branch of the Serino aqueduct brought water to Pompeii. A water tower or castellum acquae was built at the highest point in the town next to the Vesuvian Gate. It was at about 43 metres above sea level in order to make the distribution easier. It fed a series of water columns with tanks on top which helped maintain pressure and regulate flow."/>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it-IT" dirty="0" err="1" smtClean="0"/>
              <a:t>Castellum</a:t>
            </a:r>
            <a:r>
              <a:rPr lang="it-IT" dirty="0" smtClean="0"/>
              <a:t> </a:t>
            </a:r>
            <a:r>
              <a:rPr lang="it-IT" dirty="0" err="1" smtClean="0"/>
              <a:t>Aquae</a:t>
            </a:r>
            <a:r>
              <a:rPr lang="it-IT" dirty="0" smtClean="0"/>
              <a:t> </a:t>
            </a:r>
            <a:r>
              <a:rPr lang="it-IT" dirty="0" err="1" smtClean="0"/>
              <a:t>Pompeii</a:t>
            </a:r>
            <a:endParaRPr lang="en-GB" dirty="0"/>
          </a:p>
        </p:txBody>
      </p:sp>
    </p:spTree>
  </p:cSld>
  <p:clrMapOvr>
    <a:masterClrMapping/>
  </p:clrMapOvr>
  <p:transition>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astellum Acquae Pompeii. May 2006. Looking north from Via del Vesuvio. Initially most people used wells or collected rainwater in the impluvium of their houses and water supply was not always reliable. The construction of an aqueduct by Augustus solved this problem, bringing water from Serino in Avellino province. A branch of the Serino aqueduct brought water to Pompeii. A water tower or castellum acquae was built at the highest point in the town next to the Vesuvian Gate. It was at about 43 metres above sea level in order to make the distribution easier. It fed a series of water columns with tanks on top which helped maintain pressure and regulate flow."/>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8"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
        <p:nvSpPr>
          <p:cNvPr id="9" name="Inhaltsplatzhalter 2"/>
          <p:cNvSpPr>
            <a:spLocks noGrp="1"/>
          </p:cNvSpPr>
          <p:nvPr>
            <p:ph idx="1"/>
          </p:nvPr>
        </p:nvSpPr>
        <p:spPr>
          <a:xfrm>
            <a:off x="502920" y="530352"/>
            <a:ext cx="8183880" cy="4187952"/>
          </a:xfrm>
        </p:spPr>
        <p:txBody>
          <a:bodyPr/>
          <a:lstStyle/>
          <a:p>
            <a:r>
              <a:rPr lang="it-IT" dirty="0" err="1" smtClean="0"/>
              <a:t>Castellum</a:t>
            </a:r>
            <a:r>
              <a:rPr lang="it-IT" dirty="0" smtClean="0"/>
              <a:t> </a:t>
            </a:r>
            <a:r>
              <a:rPr lang="it-IT" dirty="0" err="1" smtClean="0"/>
              <a:t>Aquae</a:t>
            </a:r>
            <a:r>
              <a:rPr lang="it-IT" dirty="0" smtClean="0"/>
              <a:t> </a:t>
            </a:r>
            <a:r>
              <a:rPr lang="it-IT" dirty="0" err="1" smtClean="0"/>
              <a:t>Pompeii</a:t>
            </a:r>
            <a:endParaRPr lang="en-GB" dirty="0"/>
          </a:p>
        </p:txBody>
      </p:sp>
      <p:pic>
        <p:nvPicPr>
          <p:cNvPr id="46082" name="Picture 2" descr="Castellum Aquae Pompeii. 1903 plan of water tower. Note the north and south walls are not parallel.&#10;&#10;A:  Base level&#10;&#10;B:  Internal basin 0.87m below walls a and b&#10;&#10;a:  Walls 0.40m higher than A next to the water inlet channel&#10;&#10;b:  Walls 0.40m higher than A&#10;&#10;c:  Containing walls for the three channels h, now missing&#10;&#10;d:  Cascade for the water which could be stopped by a sluice which was at the mouth of the channel, where traces of iron staples remain in the wall.&#10;&#10;e:  f:  Two layers of lead, of which only traces embedded in the floor remain, because the edifice was stripped of all the metal it contained in antiquity, so no gate, no sheets or ducts are now in place. &#10;&#10;           From the side remains it appears that the first of the plates was 0.34m high, the second was 0.25m on the floor of the basin. &#10;&#10;G:  Two walls which directed the flow into three outlet channels&#10;&#10;h:  Outlet channels feeding through the south wall in lead pipes&#10;&#10;m:  m’:   Water dividing walls&#10;&#10;See Notizie degli Scavi di Antichità, 1903 p. 27-31, fig. 4.&#10;&#10;"/>
          <p:cNvPicPr>
            <a:picLocks noChangeAspect="1" noChangeArrowheads="1"/>
          </p:cNvPicPr>
          <p:nvPr/>
        </p:nvPicPr>
        <p:blipFill>
          <a:blip r:embed="rId4" cstate="print"/>
          <a:srcRect/>
          <a:stretch>
            <a:fillRect/>
          </a:stretch>
        </p:blipFill>
        <p:spPr bwMode="auto">
          <a:xfrm>
            <a:off x="1816589" y="0"/>
            <a:ext cx="7327411" cy="68580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44034" name="Picture 2" descr="http://archaeology.uakron.edu/pompeii_site/Topics/water/images/diagram.jpg"/>
          <p:cNvPicPr>
            <a:picLocks noChangeAspect="1" noChangeArrowheads="1"/>
          </p:cNvPicPr>
          <p:nvPr/>
        </p:nvPicPr>
        <p:blipFill>
          <a:blip r:embed="rId2" cstate="print">
            <a:clrChange>
              <a:clrFrom>
                <a:srgbClr val="FEFEFE"/>
              </a:clrFrom>
              <a:clrTo>
                <a:srgbClr val="FEFEFE">
                  <a:alpha val="0"/>
                </a:srgbClr>
              </a:clrTo>
            </a:clrChange>
          </a:blip>
          <a:srcRect/>
          <a:stretch>
            <a:fillRect/>
          </a:stretch>
        </p:blipFill>
        <p:spPr bwMode="auto">
          <a:xfrm>
            <a:off x="0" y="1484784"/>
            <a:ext cx="8991162" cy="3622155"/>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ile:Bleirohr LegioXIV Wiesbaden.jpg"/>
          <p:cNvPicPr>
            <a:picLocks noChangeAspect="1" noChangeArrowheads="1"/>
          </p:cNvPicPr>
          <p:nvPr/>
        </p:nvPicPr>
        <p:blipFill>
          <a:blip r:embed="rId3" cstate="print"/>
          <a:srcRect/>
          <a:stretch>
            <a:fillRect/>
          </a:stretch>
        </p:blipFill>
        <p:spPr bwMode="auto">
          <a:xfrm>
            <a:off x="0" y="0"/>
            <a:ext cx="9145658" cy="6858000"/>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en-GB" dirty="0" smtClean="0"/>
              <a:t>lead pipe</a:t>
            </a:r>
            <a:endParaRPr lang="en-GB" dirty="0"/>
          </a:p>
        </p:txBody>
      </p:sp>
    </p:spTree>
  </p:cSld>
  <p:clrMapOvr>
    <a:masterClrMapping/>
  </p:clrMapOvr>
  <p:transition>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4" descr="File:Grosvenor Museums - Wasserröhren.jpg"/>
          <p:cNvPicPr>
            <a:picLocks noChangeAspect="1" noChangeArrowheads="1"/>
          </p:cNvPicPr>
          <p:nvPr/>
        </p:nvPicPr>
        <p:blipFill>
          <a:blip r:embed="rId2" cstate="print"/>
          <a:srcRect/>
          <a:stretch>
            <a:fillRect/>
          </a:stretch>
        </p:blipFill>
        <p:spPr bwMode="auto">
          <a:xfrm>
            <a:off x="0" y="0"/>
            <a:ext cx="9219144" cy="6858000"/>
          </a:xfrm>
          <a:prstGeom prst="rect">
            <a:avLst/>
          </a:prstGeom>
          <a:noFill/>
        </p:spPr>
      </p:pic>
      <p:pic>
        <p:nvPicPr>
          <p:cNvPr id="41986" name="Picture 2" descr="File:Lead pipe - Bath Roman Baths.jpg"/>
          <p:cNvPicPr>
            <a:picLocks noChangeAspect="1" noChangeArrowheads="1"/>
          </p:cNvPicPr>
          <p:nvPr/>
        </p:nvPicPr>
        <p:blipFill>
          <a:blip r:embed="rId3" cstate="print"/>
          <a:srcRect/>
          <a:stretch>
            <a:fillRect/>
          </a:stretch>
        </p:blipFill>
        <p:spPr bwMode="auto">
          <a:xfrm>
            <a:off x="0" y="0"/>
            <a:ext cx="4932040" cy="6858000"/>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en-GB" dirty="0" smtClean="0"/>
              <a:t>lead pipe, Bath</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wedge">
                                      <p:cBhvr>
                                        <p:cTn id="7" dur="2000"/>
                                        <p:tgtEl>
                                          <p:spTgt spid="41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endParaRPr lang="en-GB"/>
          </a:p>
        </p:txBody>
      </p:sp>
      <p:pic>
        <p:nvPicPr>
          <p:cNvPr id="5" name="Picture 2" descr="File:Lead pipe - Bath Roman Baths.jpg"/>
          <p:cNvPicPr>
            <a:picLocks noChangeAspect="1" noChangeArrowheads="1"/>
          </p:cNvPicPr>
          <p:nvPr/>
        </p:nvPicPr>
        <p:blipFill>
          <a:blip r:embed="rId2" cstate="print"/>
          <a:srcRect/>
          <a:stretch>
            <a:fillRect/>
          </a:stretch>
        </p:blipFill>
        <p:spPr bwMode="auto">
          <a:xfrm>
            <a:off x="0" y="0"/>
            <a:ext cx="4932040" cy="6858000"/>
          </a:xfrm>
          <a:prstGeom prst="rect">
            <a:avLst/>
          </a:prstGeom>
          <a:noFill/>
        </p:spPr>
      </p:pic>
      <p:pic>
        <p:nvPicPr>
          <p:cNvPr id="51202" name="Picture 2" descr="http://www.romanhomes.com/your_roman_vacation/quarters/pompeii-photos/Pompeii-aerial-m-7.jpg"/>
          <p:cNvPicPr>
            <a:picLocks noChangeAspect="1" noChangeArrowheads="1"/>
          </p:cNvPicPr>
          <p:nvPr/>
        </p:nvPicPr>
        <p:blipFill>
          <a:blip r:embed="rId3" cstate="print"/>
          <a:srcRect/>
          <a:stretch>
            <a:fillRect/>
          </a:stretch>
        </p:blipFill>
        <p:spPr bwMode="auto">
          <a:xfrm>
            <a:off x="4427984" y="548680"/>
            <a:ext cx="4216130" cy="5293381"/>
          </a:xfrm>
          <a:prstGeom prst="rect">
            <a:avLst/>
          </a:prstGeom>
          <a:noFill/>
        </p:spPr>
      </p:pic>
      <p:sp>
        <p:nvSpPr>
          <p:cNvPr id="7"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502920" y="530352"/>
            <a:ext cx="8183880" cy="4187952"/>
          </a:xfrm>
        </p:spPr>
        <p:txBody>
          <a:bodyPr/>
          <a:lstStyle/>
          <a:p>
            <a:endParaRPr lang="en-GB"/>
          </a:p>
        </p:txBody>
      </p:sp>
      <p:pic>
        <p:nvPicPr>
          <p:cNvPr id="6" name="Picture 2" descr="http://www.romanhomes.com/your_roman_vacation/quarters/pompeii-photos/Pompeii-aerial-m-7.jpg"/>
          <p:cNvPicPr>
            <a:picLocks noChangeAspect="1" noChangeArrowheads="1"/>
          </p:cNvPicPr>
          <p:nvPr/>
        </p:nvPicPr>
        <p:blipFill>
          <a:blip r:embed="rId2" cstate="print"/>
          <a:srcRect/>
          <a:stretch>
            <a:fillRect/>
          </a:stretch>
        </p:blipFill>
        <p:spPr bwMode="auto">
          <a:xfrm>
            <a:off x="4427984" y="548680"/>
            <a:ext cx="4216130" cy="5293381"/>
          </a:xfrm>
          <a:prstGeom prst="rect">
            <a:avLst/>
          </a:prstGeom>
          <a:noFill/>
        </p:spPr>
      </p:pic>
      <p:sp>
        <p:nvSpPr>
          <p:cNvPr id="7"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pic>
        <p:nvPicPr>
          <p:cNvPr id="8" name="Picture 2" descr="http://www.romanaqueducts.info/aquasite/foto/watertorenpompeii.jpg"/>
          <p:cNvPicPr>
            <a:picLocks noChangeAspect="1" noChangeArrowheads="1"/>
          </p:cNvPicPr>
          <p:nvPr/>
        </p:nvPicPr>
        <p:blipFill>
          <a:blip r:embed="rId3" cstate="print"/>
          <a:srcRect/>
          <a:stretch>
            <a:fillRect/>
          </a:stretch>
        </p:blipFill>
        <p:spPr bwMode="auto">
          <a:xfrm>
            <a:off x="0" y="-14690"/>
            <a:ext cx="3635896" cy="6887380"/>
          </a:xfrm>
          <a:prstGeom prst="rect">
            <a:avLst/>
          </a:prstGeom>
          <a:noFill/>
        </p:spPr>
      </p:pic>
      <p:sp>
        <p:nvSpPr>
          <p:cNvPr id="9" name="Inhaltsplatzhalter 2"/>
          <p:cNvSpPr txBox="1">
            <a:spLocks/>
          </p:cNvSpPr>
          <p:nvPr/>
        </p:nvSpPr>
        <p:spPr>
          <a:xfrm>
            <a:off x="655320" y="682752"/>
            <a:ext cx="8183880" cy="4187952"/>
          </a:xfrm>
          <a:prstGeom prst="rect">
            <a:avLst/>
          </a:prstGeom>
        </p:spPr>
        <p:txBody>
          <a:bodyPr vert="horz" lIns="182880" tIns="91440">
            <a:normAutofit/>
          </a:bodyPr>
          <a:lstStyle/>
          <a:p>
            <a:pPr marL="265176" marR="0" lvl="0" indent="-265176" algn="l" defTabSz="914400" rtl="0" eaLnBrk="1" fontAlgn="auto" latinLnBrk="0" hangingPunct="1">
              <a:lnSpc>
                <a:spcPct val="100000"/>
              </a:lnSpc>
              <a:spcBef>
                <a:spcPts val="250"/>
              </a:spcBef>
              <a:spcAft>
                <a:spcPts val="0"/>
              </a:spcAft>
              <a:buClr>
                <a:schemeClr val="accent1"/>
              </a:buClr>
              <a:buSzPct val="80000"/>
              <a:buFont typeface="Wingdings 2"/>
              <a:buChar char=""/>
              <a:tabLst/>
              <a:defRPr/>
            </a:pPr>
            <a:r>
              <a:rPr kumimoji="0" lang="en-GB" sz="2800" b="0" i="0" u="none" strike="noStrike" kern="1200" cap="none" spc="0" normalizeH="0" baseline="0" noProof="0" smtClean="0">
                <a:ln>
                  <a:noFill/>
                </a:ln>
                <a:solidFill>
                  <a:schemeClr val="tx1"/>
                </a:solidFill>
                <a:effectLst/>
                <a:uLnTx/>
                <a:uFillTx/>
                <a:latin typeface="+mn-lt"/>
                <a:ea typeface="+mn-ea"/>
                <a:cs typeface="+mn-cs"/>
              </a:rPr>
              <a:t>Water towers: </a:t>
            </a:r>
            <a:br>
              <a:rPr kumimoji="0" lang="en-GB" sz="2800" b="0" i="0" u="none" strike="noStrike" kern="1200" cap="none" spc="0" normalizeH="0" baseline="0" noProof="0" smtClean="0">
                <a:ln>
                  <a:noFill/>
                </a:ln>
                <a:solidFill>
                  <a:schemeClr val="tx1"/>
                </a:solidFill>
                <a:effectLst/>
                <a:uLnTx/>
                <a:uFillTx/>
                <a:latin typeface="+mn-lt"/>
                <a:ea typeface="+mn-ea"/>
                <a:cs typeface="+mn-cs"/>
              </a:rPr>
            </a:br>
            <a:r>
              <a:rPr kumimoji="0" lang="en-GB" sz="2800" b="0" i="0" u="none" strike="noStrike" kern="1200" cap="none" spc="0" normalizeH="0" baseline="0" noProof="0" smtClean="0">
                <a:ln>
                  <a:noFill/>
                </a:ln>
                <a:solidFill>
                  <a:schemeClr val="tx1"/>
                </a:solidFill>
                <a:effectLst/>
                <a:uLnTx/>
                <a:uFillTx/>
                <a:latin typeface="+mn-lt"/>
                <a:ea typeface="+mn-ea"/>
                <a:cs typeface="+mn-cs"/>
              </a:rPr>
              <a:t>Pompei</a:t>
            </a: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ransition>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4" name="Picture 6" descr="http://archaeology.uakron.edu/pompeii_site/Topics/water/images/fountain.jpg"/>
          <p:cNvPicPr>
            <a:picLocks noChangeAspect="1" noChangeArrowheads="1"/>
          </p:cNvPicPr>
          <p:nvPr/>
        </p:nvPicPr>
        <p:blipFill>
          <a:blip r:embed="rId2" cstate="print"/>
          <a:srcRect/>
          <a:stretch>
            <a:fillRect/>
          </a:stretch>
        </p:blipFill>
        <p:spPr bwMode="auto">
          <a:xfrm>
            <a:off x="5181600" y="3533774"/>
            <a:ext cx="3962400" cy="3324226"/>
          </a:xfrm>
          <a:prstGeom prst="rect">
            <a:avLst/>
          </a:prstGeom>
          <a:noFill/>
        </p:spPr>
      </p:pic>
      <p:pic>
        <p:nvPicPr>
          <p:cNvPr id="43010" name="Picture 2" descr="http://www.romanaqueducts.info/aquasite/foto/watertorenpompeii.jpg"/>
          <p:cNvPicPr>
            <a:picLocks noChangeAspect="1" noChangeArrowheads="1"/>
          </p:cNvPicPr>
          <p:nvPr/>
        </p:nvPicPr>
        <p:blipFill>
          <a:blip r:embed="rId3" cstate="print"/>
          <a:srcRect/>
          <a:stretch>
            <a:fillRect/>
          </a:stretch>
        </p:blipFill>
        <p:spPr bwMode="auto">
          <a:xfrm>
            <a:off x="0" y="-14690"/>
            <a:ext cx="3635896" cy="6887380"/>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en-GB" dirty="0" smtClean="0"/>
              <a:t>Water towers: </a:t>
            </a:r>
            <a:br>
              <a:rPr lang="en-GB" dirty="0" smtClean="0"/>
            </a:br>
            <a:r>
              <a:rPr lang="en-GB" dirty="0" err="1" smtClean="0"/>
              <a:t>Pompei</a:t>
            </a:r>
            <a:endParaRPr lang="en-GB" dirty="0"/>
          </a:p>
        </p:txBody>
      </p:sp>
      <p:pic>
        <p:nvPicPr>
          <p:cNvPr id="43012" name="Picture 4" descr="Water Tower and Fountain"/>
          <p:cNvPicPr>
            <a:picLocks noChangeAspect="1" noChangeArrowheads="1"/>
          </p:cNvPicPr>
          <p:nvPr/>
        </p:nvPicPr>
        <p:blipFill>
          <a:blip r:embed="rId4" cstate="print"/>
          <a:srcRect/>
          <a:stretch>
            <a:fillRect/>
          </a:stretch>
        </p:blipFill>
        <p:spPr bwMode="auto">
          <a:xfrm>
            <a:off x="3707904" y="1"/>
            <a:ext cx="3111809" cy="414908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romanaqueducts.info/aquasite/foto/watertorenpompeii.jpg"/>
          <p:cNvPicPr>
            <a:picLocks noChangeAspect="1" noChangeArrowheads="1"/>
          </p:cNvPicPr>
          <p:nvPr/>
        </p:nvPicPr>
        <p:blipFill>
          <a:blip r:embed="rId3" cstate="print"/>
          <a:srcRect/>
          <a:stretch>
            <a:fillRect/>
          </a:stretch>
        </p:blipFill>
        <p:spPr bwMode="auto">
          <a:xfrm>
            <a:off x="0" y="-14690"/>
            <a:ext cx="3635896" cy="6887380"/>
          </a:xfrm>
          <a:prstGeom prst="rect">
            <a:avLst/>
          </a:prstGeom>
          <a:noFill/>
        </p:spPr>
      </p:pic>
      <p:pic>
        <p:nvPicPr>
          <p:cNvPr id="6" name="Picture 4" descr="Water Tower and Fountain"/>
          <p:cNvPicPr>
            <a:picLocks noChangeAspect="1" noChangeArrowheads="1"/>
          </p:cNvPicPr>
          <p:nvPr/>
        </p:nvPicPr>
        <p:blipFill>
          <a:blip r:embed="rId4" cstate="print"/>
          <a:srcRect/>
          <a:stretch>
            <a:fillRect/>
          </a:stretch>
        </p:blipFill>
        <p:spPr bwMode="auto">
          <a:xfrm>
            <a:off x="3707904" y="1"/>
            <a:ext cx="3111809" cy="4149080"/>
          </a:xfrm>
          <a:prstGeom prst="rect">
            <a:avLst/>
          </a:prstGeom>
          <a:noFill/>
        </p:spPr>
      </p:pic>
      <p:pic>
        <p:nvPicPr>
          <p:cNvPr id="47106" name="Picture 2" descr="1824 drawing of fountain base with four lions heads. According to Mazois this was placed in the camp of soldiers when he drew it; It was a graceful composition, and had to belong to some private building. It was removed in 1810. See Mazois, F., 1824. Les Ruines de Pompei: Second Partie. Paris: Firmin Didot. (p. 37 Plate III, Fig II). According to Eschebach the remains of this fountain were removed in 1810 and have not been found again. See Eschebach, H., 1983. Pompeii, Herculaneum, Stabiae; Bollettino dell’ Associazione Internazionale Amici di Pompei 1.  (p. 30, fig 40)."/>
          <p:cNvPicPr>
            <a:picLocks noChangeAspect="1" noChangeArrowheads="1"/>
          </p:cNvPicPr>
          <p:nvPr/>
        </p:nvPicPr>
        <p:blipFill>
          <a:blip r:embed="rId5" cstate="print"/>
          <a:srcRect/>
          <a:stretch>
            <a:fillRect/>
          </a:stretch>
        </p:blipFill>
        <p:spPr bwMode="auto">
          <a:xfrm>
            <a:off x="4728714" y="836712"/>
            <a:ext cx="3875734" cy="5309874"/>
          </a:xfrm>
          <a:prstGeom prst="rect">
            <a:avLst/>
          </a:prstGeom>
        </p:spPr>
        <p:style>
          <a:lnRef idx="3">
            <a:schemeClr val="lt1"/>
          </a:lnRef>
          <a:fillRef idx="1">
            <a:schemeClr val="accent4"/>
          </a:fillRef>
          <a:effectRef idx="1">
            <a:schemeClr val="accent4"/>
          </a:effectRef>
          <a:fontRef idx="minor">
            <a:schemeClr val="lt1"/>
          </a:fontRef>
        </p:style>
      </p:pic>
      <p:sp>
        <p:nvSpPr>
          <p:cNvPr id="3" name="Inhaltsplatzhalter 2"/>
          <p:cNvSpPr>
            <a:spLocks noGrp="1"/>
          </p:cNvSpPr>
          <p:nvPr>
            <p:ph idx="1"/>
          </p:nvPr>
        </p:nvSpPr>
        <p:spPr>
          <a:xfrm>
            <a:off x="5580112" y="4005064"/>
            <a:ext cx="3106688" cy="1073280"/>
          </a:xfrm>
        </p:spPr>
        <p:txBody>
          <a:bodyPr>
            <a:normAutofit/>
          </a:bodyPr>
          <a:lstStyle/>
          <a:p>
            <a:r>
              <a:rPr lang="en-GB" sz="1800" dirty="0" smtClean="0"/>
              <a:t>fountain in gladiators’ barracks</a:t>
            </a:r>
            <a:endParaRPr lang="en-GB" sz="1800" dirty="0"/>
          </a:p>
        </p:txBody>
      </p:sp>
      <p:sp>
        <p:nvSpPr>
          <p:cNvPr id="7"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
        <p:nvSpPr>
          <p:cNvPr id="8" name="Inhaltsplatzhalter 2"/>
          <p:cNvSpPr txBox="1">
            <a:spLocks/>
          </p:cNvSpPr>
          <p:nvPr/>
        </p:nvSpPr>
        <p:spPr>
          <a:xfrm>
            <a:off x="502920" y="530352"/>
            <a:ext cx="8183880" cy="4187952"/>
          </a:xfrm>
          <a:prstGeom prst="rect">
            <a:avLst/>
          </a:prstGeom>
        </p:spPr>
        <p:txBody>
          <a:bodyPr vert="horz" lIns="182880" tIns="91440">
            <a:normAutofit/>
          </a:bodyPr>
          <a:lstStyle/>
          <a:p>
            <a:pPr marL="265176" marR="0" lvl="0" indent="-265176" algn="l" defTabSz="914400" rtl="0" eaLnBrk="1" fontAlgn="auto" latinLnBrk="0" hangingPunct="1">
              <a:lnSpc>
                <a:spcPct val="100000"/>
              </a:lnSpc>
              <a:spcBef>
                <a:spcPts val="250"/>
              </a:spcBef>
              <a:spcAft>
                <a:spcPts val="0"/>
              </a:spcAft>
              <a:buClr>
                <a:schemeClr val="accent1"/>
              </a:buClr>
              <a:buSzPct val="80000"/>
              <a:buFont typeface="Wingdings 2"/>
              <a:buChar char=""/>
              <a:tabLst/>
              <a:defRPr/>
            </a:pPr>
            <a:r>
              <a:rPr kumimoji="0" lang="en-GB" sz="2800" b="0" i="0" u="none" strike="noStrike" kern="1200" cap="none" spc="0" normalizeH="0" baseline="0" noProof="0" smtClean="0">
                <a:ln>
                  <a:noFill/>
                </a:ln>
                <a:solidFill>
                  <a:schemeClr val="tx1"/>
                </a:solidFill>
                <a:effectLst/>
                <a:uLnTx/>
                <a:uFillTx/>
                <a:latin typeface="+mn-lt"/>
                <a:ea typeface="+mn-ea"/>
                <a:cs typeface="+mn-cs"/>
              </a:rPr>
              <a:t>Water towers: </a:t>
            </a:r>
            <a:br>
              <a:rPr kumimoji="0" lang="en-GB" sz="2800" b="0" i="0" u="none" strike="noStrike" kern="1200" cap="none" spc="0" normalizeH="0" baseline="0" noProof="0" smtClean="0">
                <a:ln>
                  <a:noFill/>
                </a:ln>
                <a:solidFill>
                  <a:schemeClr val="tx1"/>
                </a:solidFill>
                <a:effectLst/>
                <a:uLnTx/>
                <a:uFillTx/>
                <a:latin typeface="+mn-lt"/>
                <a:ea typeface="+mn-ea"/>
                <a:cs typeface="+mn-cs"/>
              </a:rPr>
            </a:br>
            <a:r>
              <a:rPr kumimoji="0" lang="en-GB" sz="2800" b="0" i="0" u="none" strike="noStrike" kern="1200" cap="none" spc="0" normalizeH="0" baseline="0" noProof="0" smtClean="0">
                <a:ln>
                  <a:noFill/>
                </a:ln>
                <a:solidFill>
                  <a:schemeClr val="tx1"/>
                </a:solidFill>
                <a:effectLst/>
                <a:uLnTx/>
                <a:uFillTx/>
                <a:latin typeface="+mn-lt"/>
                <a:ea typeface="+mn-ea"/>
                <a:cs typeface="+mn-cs"/>
              </a:rPr>
              <a:t>Pompei</a:t>
            </a: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ransition>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inventions: aqueducts </a:t>
            </a:r>
            <a:endParaRPr lang="en-GB" dirty="0"/>
          </a:p>
        </p:txBody>
      </p:sp>
      <p:pic>
        <p:nvPicPr>
          <p:cNvPr id="49154" name="Picture 2" descr="http://www.plumbingsupply.com/images/pmbronzetub.jpg"/>
          <p:cNvPicPr>
            <a:picLocks noChangeAspect="1" noChangeArrowheads="1"/>
          </p:cNvPicPr>
          <p:nvPr/>
        </p:nvPicPr>
        <p:blipFill>
          <a:blip r:embed="rId2" cstate="print"/>
          <a:srcRect l="10555" t="38536" r="10279" b="24469"/>
          <a:stretch>
            <a:fillRect/>
          </a:stretch>
        </p:blipFill>
        <p:spPr bwMode="auto">
          <a:xfrm>
            <a:off x="251520" y="3861048"/>
            <a:ext cx="4320480" cy="1728192"/>
          </a:xfrm>
          <a:prstGeom prst="rect">
            <a:avLst/>
          </a:prstGeom>
          <a:noFill/>
        </p:spPr>
      </p:pic>
      <p:pic>
        <p:nvPicPr>
          <p:cNvPr id="49156" name="Picture 4" descr="Fountain from the house of the great fountain Source: &amp;copy; Museum Victoria"/>
          <p:cNvPicPr>
            <a:picLocks noChangeAspect="1" noChangeArrowheads="1"/>
          </p:cNvPicPr>
          <p:nvPr/>
        </p:nvPicPr>
        <p:blipFill>
          <a:blip r:embed="rId3" cstate="print"/>
          <a:srcRect l="6811" r="16909"/>
          <a:stretch>
            <a:fillRect/>
          </a:stretch>
        </p:blipFill>
        <p:spPr bwMode="auto">
          <a:xfrm>
            <a:off x="3908312" y="0"/>
            <a:ext cx="4912160" cy="4293096"/>
          </a:xfrm>
          <a:prstGeom prst="rect">
            <a:avLst/>
          </a:prstGeom>
          <a:noFill/>
        </p:spPr>
      </p:pic>
      <p:sp>
        <p:nvSpPr>
          <p:cNvPr id="6" name="Rechteck 5"/>
          <p:cNvSpPr/>
          <p:nvPr/>
        </p:nvSpPr>
        <p:spPr>
          <a:xfrm>
            <a:off x="6390456" y="3645024"/>
            <a:ext cx="2286000" cy="738664"/>
          </a:xfrm>
          <a:prstGeom prst="rect">
            <a:avLst/>
          </a:prstGeom>
        </p:spPr>
        <p:txBody>
          <a:bodyPr wrap="square">
            <a:spAutoFit/>
          </a:bodyPr>
          <a:lstStyle/>
          <a:p>
            <a:pPr algn="r"/>
            <a:r>
              <a:rPr lang="en-GB" sz="1400" dirty="0" smtClean="0"/>
              <a:t>Fountain: House of the Great Fountain, </a:t>
            </a:r>
            <a:r>
              <a:rPr lang="en-GB" sz="1400" dirty="0" err="1" smtClean="0"/>
              <a:t>Pompei</a:t>
            </a:r>
            <a:endParaRPr lang="en-GB" sz="1400" dirty="0"/>
          </a:p>
        </p:txBody>
      </p:sp>
      <p:sp>
        <p:nvSpPr>
          <p:cNvPr id="3" name="Inhaltsplatzhalter 2"/>
          <p:cNvSpPr>
            <a:spLocks noGrp="1"/>
          </p:cNvSpPr>
          <p:nvPr>
            <p:ph idx="1"/>
          </p:nvPr>
        </p:nvSpPr>
        <p:spPr>
          <a:xfrm>
            <a:off x="502920" y="530352"/>
            <a:ext cx="8183880" cy="1458488"/>
          </a:xfrm>
        </p:spPr>
        <p:txBody>
          <a:bodyPr/>
          <a:lstStyle/>
          <a:p>
            <a:r>
              <a:rPr lang="en-GB" dirty="0" smtClean="0"/>
              <a:t>Running water</a:t>
            </a:r>
            <a:br>
              <a:rPr lang="en-GB" dirty="0" smtClean="0"/>
            </a:br>
            <a:r>
              <a:rPr lang="en-GB" dirty="0" smtClean="0"/>
              <a:t>in the house…</a:t>
            </a:r>
            <a:endParaRPr lang="en-GB" dirty="0"/>
          </a:p>
        </p:txBody>
      </p:sp>
      <p:pic>
        <p:nvPicPr>
          <p:cNvPr id="49158" name="Picture 6" descr="http://i.dailymail.co.uk/i/pix/2011/09/20/article-2039490-0DFF79A000000578-799_634x328.jpg"/>
          <p:cNvPicPr>
            <a:picLocks noChangeAspect="1" noChangeArrowheads="1"/>
          </p:cNvPicPr>
          <p:nvPr/>
        </p:nvPicPr>
        <p:blipFill>
          <a:blip r:embed="rId4" cstate="print"/>
          <a:srcRect/>
          <a:stretch>
            <a:fillRect/>
          </a:stretch>
        </p:blipFill>
        <p:spPr bwMode="auto">
          <a:xfrm>
            <a:off x="-180528" y="1697854"/>
            <a:ext cx="4320480" cy="2235202"/>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pic>
        <p:nvPicPr>
          <p:cNvPr id="6" name="Picture 2" descr="http://www.plumbingsupply.com/images/pmbronzetub.jpg"/>
          <p:cNvPicPr>
            <a:picLocks noChangeAspect="1" noChangeArrowheads="1"/>
          </p:cNvPicPr>
          <p:nvPr/>
        </p:nvPicPr>
        <p:blipFill>
          <a:blip r:embed="rId2" cstate="print"/>
          <a:srcRect l="10555" t="38536" r="10279" b="24469"/>
          <a:stretch>
            <a:fillRect/>
          </a:stretch>
        </p:blipFill>
        <p:spPr bwMode="auto">
          <a:xfrm>
            <a:off x="251520" y="3861048"/>
            <a:ext cx="4320480" cy="1728192"/>
          </a:xfrm>
          <a:prstGeom prst="rect">
            <a:avLst/>
          </a:prstGeom>
          <a:noFill/>
        </p:spPr>
      </p:pic>
      <p:pic>
        <p:nvPicPr>
          <p:cNvPr id="7" name="Picture 4" descr="Fountain from the house of the great fountain Source: &amp;copy; Museum Victoria"/>
          <p:cNvPicPr>
            <a:picLocks noChangeAspect="1" noChangeArrowheads="1"/>
          </p:cNvPicPr>
          <p:nvPr/>
        </p:nvPicPr>
        <p:blipFill>
          <a:blip r:embed="rId3" cstate="print"/>
          <a:srcRect l="6811" r="16909"/>
          <a:stretch>
            <a:fillRect/>
          </a:stretch>
        </p:blipFill>
        <p:spPr bwMode="auto">
          <a:xfrm>
            <a:off x="3908312" y="0"/>
            <a:ext cx="4912160" cy="4293096"/>
          </a:xfrm>
          <a:prstGeom prst="rect">
            <a:avLst/>
          </a:prstGeom>
          <a:noFill/>
        </p:spPr>
      </p:pic>
      <p:sp>
        <p:nvSpPr>
          <p:cNvPr id="8" name="Rechteck 7"/>
          <p:cNvSpPr/>
          <p:nvPr/>
        </p:nvSpPr>
        <p:spPr>
          <a:xfrm>
            <a:off x="6390456" y="3645024"/>
            <a:ext cx="2286000" cy="738664"/>
          </a:xfrm>
          <a:prstGeom prst="rect">
            <a:avLst/>
          </a:prstGeom>
        </p:spPr>
        <p:txBody>
          <a:bodyPr wrap="square">
            <a:spAutoFit/>
          </a:bodyPr>
          <a:lstStyle/>
          <a:p>
            <a:pPr algn="r"/>
            <a:r>
              <a:rPr lang="en-GB" sz="1400" dirty="0" smtClean="0"/>
              <a:t>Fountain: House of the Great Fountain, </a:t>
            </a:r>
            <a:r>
              <a:rPr lang="en-GB" sz="1400" dirty="0" err="1" smtClean="0"/>
              <a:t>Pompei</a:t>
            </a:r>
            <a:endParaRPr lang="en-GB" sz="1400" dirty="0"/>
          </a:p>
        </p:txBody>
      </p:sp>
      <p:sp>
        <p:nvSpPr>
          <p:cNvPr id="9" name="Inhaltsplatzhalter 2"/>
          <p:cNvSpPr>
            <a:spLocks noGrp="1"/>
          </p:cNvSpPr>
          <p:nvPr>
            <p:ph idx="1"/>
          </p:nvPr>
        </p:nvSpPr>
        <p:spPr>
          <a:xfrm>
            <a:off x="502920" y="530352"/>
            <a:ext cx="8183880" cy="1458488"/>
          </a:xfrm>
        </p:spPr>
        <p:txBody>
          <a:bodyPr/>
          <a:lstStyle/>
          <a:p>
            <a:r>
              <a:rPr lang="en-GB" dirty="0" smtClean="0"/>
              <a:t>Running water</a:t>
            </a:r>
            <a:br>
              <a:rPr lang="en-GB" dirty="0" smtClean="0"/>
            </a:br>
            <a:r>
              <a:rPr lang="en-GB" dirty="0" smtClean="0"/>
              <a:t>in the house…</a:t>
            </a:r>
            <a:endParaRPr lang="en-GB" dirty="0"/>
          </a:p>
        </p:txBody>
      </p:sp>
      <p:pic>
        <p:nvPicPr>
          <p:cNvPr id="62466" name="Picture 2" descr="http://i.dailymail.co.uk/i/pix/2011/09/20/article-2039490-0DFF7D0A00000578-373_306x423.jpg"/>
          <p:cNvPicPr>
            <a:picLocks noChangeAspect="1" noChangeArrowheads="1"/>
          </p:cNvPicPr>
          <p:nvPr/>
        </p:nvPicPr>
        <p:blipFill>
          <a:blip r:embed="rId4" cstate="print"/>
          <a:srcRect l="10644" t="6497" r="7465" b="3078"/>
          <a:stretch>
            <a:fillRect/>
          </a:stretch>
        </p:blipFill>
        <p:spPr bwMode="auto">
          <a:xfrm rot="20917441">
            <a:off x="563425" y="204514"/>
            <a:ext cx="4003947" cy="6111721"/>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endParaRPr lang="en-GB"/>
          </a:p>
        </p:txBody>
      </p:sp>
      <p:pic>
        <p:nvPicPr>
          <p:cNvPr id="5" name="Picture 2" descr="http://www.plumbingsupply.com/images/pmbronzetub.jpg"/>
          <p:cNvPicPr>
            <a:picLocks noChangeAspect="1" noChangeArrowheads="1"/>
          </p:cNvPicPr>
          <p:nvPr/>
        </p:nvPicPr>
        <p:blipFill>
          <a:blip r:embed="rId2" cstate="print"/>
          <a:srcRect l="10555" t="38536" r="10279" b="24469"/>
          <a:stretch>
            <a:fillRect/>
          </a:stretch>
        </p:blipFill>
        <p:spPr bwMode="auto">
          <a:xfrm>
            <a:off x="251520" y="3861048"/>
            <a:ext cx="4320480" cy="1728192"/>
          </a:xfrm>
          <a:prstGeom prst="rect">
            <a:avLst/>
          </a:prstGeom>
          <a:noFill/>
        </p:spPr>
      </p:pic>
      <p:pic>
        <p:nvPicPr>
          <p:cNvPr id="58370" name="Picture 2" descr="http://homepage.usask.ca/%7Ejrp638/Images/pansa.jpg"/>
          <p:cNvPicPr>
            <a:picLocks noChangeAspect="1" noChangeArrowheads="1"/>
          </p:cNvPicPr>
          <p:nvPr/>
        </p:nvPicPr>
        <p:blipFill>
          <a:blip r:embed="rId3" cstate="print"/>
          <a:srcRect/>
          <a:stretch>
            <a:fillRect/>
          </a:stretch>
        </p:blipFill>
        <p:spPr bwMode="auto">
          <a:xfrm>
            <a:off x="0" y="0"/>
            <a:ext cx="8899021" cy="4509120"/>
          </a:xfrm>
          <a:prstGeom prst="rect">
            <a:avLst/>
          </a:prstGeom>
          <a:noFill/>
        </p:spPr>
      </p:pic>
      <p:pic>
        <p:nvPicPr>
          <p:cNvPr id="6" name="Picture 4" descr="Fountain from the house of the great fountain Source: &amp;copy; Museum Victoria"/>
          <p:cNvPicPr>
            <a:picLocks noChangeAspect="1" noChangeArrowheads="1"/>
          </p:cNvPicPr>
          <p:nvPr/>
        </p:nvPicPr>
        <p:blipFill>
          <a:blip r:embed="rId4" cstate="print"/>
          <a:srcRect l="6811" r="16909"/>
          <a:stretch>
            <a:fillRect/>
          </a:stretch>
        </p:blipFill>
        <p:spPr bwMode="auto">
          <a:xfrm>
            <a:off x="3908312" y="0"/>
            <a:ext cx="4912160" cy="4293096"/>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homepage.usask.ca/%7Ejrp638/Images/pansa.jpg"/>
          <p:cNvPicPr>
            <a:picLocks noChangeAspect="1" noChangeArrowheads="1"/>
          </p:cNvPicPr>
          <p:nvPr/>
        </p:nvPicPr>
        <p:blipFill>
          <a:blip r:embed="rId2" cstate="print"/>
          <a:srcRect/>
          <a:stretch>
            <a:fillRect/>
          </a:stretch>
        </p:blipFill>
        <p:spPr bwMode="auto">
          <a:xfrm>
            <a:off x="0" y="0"/>
            <a:ext cx="8899021" cy="4509120"/>
          </a:xfrm>
          <a:prstGeom prst="rect">
            <a:avLst/>
          </a:prstGeom>
          <a:noFill/>
        </p:spPr>
      </p:pic>
      <p:pic>
        <p:nvPicPr>
          <p:cNvPr id="59394" name="Picture 2" descr="http://www.stellarproducts.com/about/personal/vacations/Italy2009/35%20PompeiiKitchen.JPG"/>
          <p:cNvPicPr>
            <a:picLocks noChangeAspect="1" noChangeArrowheads="1"/>
          </p:cNvPicPr>
          <p:nvPr/>
        </p:nvPicPr>
        <p:blipFill>
          <a:blip r:embed="rId3" cstate="print"/>
          <a:srcRect/>
          <a:stretch>
            <a:fillRect/>
          </a:stretch>
        </p:blipFill>
        <p:spPr bwMode="auto">
          <a:xfrm rot="21100429">
            <a:off x="539552" y="300572"/>
            <a:ext cx="2917831" cy="5184576"/>
          </a:xfrm>
          <a:prstGeom prst="rect">
            <a:avLst/>
          </a:prstGeom>
        </p:spPr>
        <p:style>
          <a:lnRef idx="1">
            <a:schemeClr val="accent5"/>
          </a:lnRef>
          <a:fillRef idx="3">
            <a:schemeClr val="accent5"/>
          </a:fillRef>
          <a:effectRef idx="2">
            <a:schemeClr val="accent5"/>
          </a:effectRef>
          <a:fontRef idx="minor">
            <a:schemeClr val="lt1"/>
          </a:fontRef>
        </p:style>
      </p:pic>
      <p:pic>
        <p:nvPicPr>
          <p:cNvPr id="59398" name="Picture 6" descr="http://www.gotterdammerung.org/photo/travel/italy/naples/060924-185456%20Model%20of%20a%20kitchen%20from%20Pompeii.jpg"/>
          <p:cNvPicPr>
            <a:picLocks noChangeAspect="1" noChangeArrowheads="1"/>
          </p:cNvPicPr>
          <p:nvPr/>
        </p:nvPicPr>
        <p:blipFill>
          <a:blip r:embed="rId4" cstate="print"/>
          <a:srcRect l="15279" t="5600" r="16876" b="5921"/>
          <a:stretch>
            <a:fillRect/>
          </a:stretch>
        </p:blipFill>
        <p:spPr bwMode="auto">
          <a:xfrm>
            <a:off x="3563888" y="188640"/>
            <a:ext cx="5308539" cy="4608512"/>
          </a:xfrm>
          <a:prstGeom prst="rect">
            <a:avLst/>
          </a:prstGeom>
        </p:spPr>
        <p:style>
          <a:lnRef idx="1">
            <a:schemeClr val="accent5"/>
          </a:lnRef>
          <a:fillRef idx="3">
            <a:schemeClr val="accent5"/>
          </a:fillRef>
          <a:effectRef idx="2">
            <a:schemeClr val="accent5"/>
          </a:effectRef>
          <a:fontRef idx="minor">
            <a:schemeClr val="lt1"/>
          </a:fontRef>
        </p:style>
      </p:pic>
      <p:sp>
        <p:nvSpPr>
          <p:cNvPr id="8"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homepage.usask.ca/%7Ejrp638/Images/pansa.jpg"/>
          <p:cNvPicPr>
            <a:picLocks noChangeAspect="1" noChangeArrowheads="1"/>
          </p:cNvPicPr>
          <p:nvPr/>
        </p:nvPicPr>
        <p:blipFill>
          <a:blip r:embed="rId2" cstate="print"/>
          <a:srcRect/>
          <a:stretch>
            <a:fillRect/>
          </a:stretch>
        </p:blipFill>
        <p:spPr bwMode="auto">
          <a:xfrm>
            <a:off x="0" y="0"/>
            <a:ext cx="8899021" cy="4509120"/>
          </a:xfrm>
          <a:prstGeom prst="rect">
            <a:avLst/>
          </a:prstGeom>
          <a:noFill/>
        </p:spPr>
      </p:pic>
      <p:sp>
        <p:nvSpPr>
          <p:cNvPr id="3" name="Inhaltsplatzhalter 2"/>
          <p:cNvSpPr>
            <a:spLocks noGrp="1"/>
          </p:cNvSpPr>
          <p:nvPr>
            <p:ph idx="1"/>
          </p:nvPr>
        </p:nvSpPr>
        <p:spPr>
          <a:xfrm>
            <a:off x="6469360" y="4725144"/>
            <a:ext cx="2674640" cy="1433320"/>
          </a:xfrm>
        </p:spPr>
        <p:txBody>
          <a:bodyPr/>
          <a:lstStyle/>
          <a:p>
            <a:pPr algn="r"/>
            <a:r>
              <a:rPr lang="en-GB" dirty="0" smtClean="0"/>
              <a:t>gardens</a:t>
            </a:r>
            <a:br>
              <a:rPr lang="en-GB" dirty="0" smtClean="0"/>
            </a:br>
            <a:r>
              <a:rPr lang="en-GB" dirty="0" smtClean="0"/>
              <a:t>&amp; fountains</a:t>
            </a:r>
            <a:endParaRPr lang="en-GB" dirty="0"/>
          </a:p>
        </p:txBody>
      </p:sp>
      <p:pic>
        <p:nvPicPr>
          <p:cNvPr id="61442" name="Picture 2" descr="http://upload.wikimedia.org/wikipedia/commons/1/1a/Ricostruzione_del_giardino_della_casa_dei_vetii_di_pompei_%28mostra_al_giardino_di_boboli,_2007%29_01.JPG"/>
          <p:cNvPicPr>
            <a:picLocks noChangeAspect="1" noChangeArrowheads="1"/>
          </p:cNvPicPr>
          <p:nvPr/>
        </p:nvPicPr>
        <p:blipFill>
          <a:blip r:embed="rId3" cstate="print"/>
          <a:srcRect/>
          <a:stretch>
            <a:fillRect/>
          </a:stretch>
        </p:blipFill>
        <p:spPr bwMode="auto">
          <a:xfrm rot="21277525">
            <a:off x="492970" y="1137461"/>
            <a:ext cx="5142830" cy="3859366"/>
          </a:xfrm>
          <a:prstGeom prst="rect">
            <a:avLst/>
          </a:prstGeom>
        </p:spPr>
        <p:style>
          <a:lnRef idx="1">
            <a:schemeClr val="accent4"/>
          </a:lnRef>
          <a:fillRef idx="2">
            <a:schemeClr val="accent4"/>
          </a:fillRef>
          <a:effectRef idx="1">
            <a:schemeClr val="accent4"/>
          </a:effectRef>
          <a:fontRef idx="minor">
            <a:schemeClr val="dk1"/>
          </a:fontRef>
        </p:style>
      </p:pic>
      <p:sp>
        <p:nvSpPr>
          <p:cNvPr id="6"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pic>
        <p:nvPicPr>
          <p:cNvPr id="61444" name="Picture 4" descr="http://www.vroma.org/images/mcmanus_images/paula_chabot/house/pchouse.40.jpg"/>
          <p:cNvPicPr>
            <a:picLocks noChangeAspect="1" noChangeArrowheads="1"/>
          </p:cNvPicPr>
          <p:nvPr/>
        </p:nvPicPr>
        <p:blipFill>
          <a:blip r:embed="rId4" cstate="print"/>
          <a:srcRect/>
          <a:stretch>
            <a:fillRect/>
          </a:stretch>
        </p:blipFill>
        <p:spPr bwMode="auto">
          <a:xfrm>
            <a:off x="6300192" y="0"/>
            <a:ext cx="2667000" cy="3848101"/>
          </a:xfrm>
          <a:prstGeom prst="rect">
            <a:avLst/>
          </a:prstGeom>
        </p:spPr>
        <p:style>
          <a:lnRef idx="3">
            <a:schemeClr val="lt1"/>
          </a:lnRef>
          <a:fillRef idx="1">
            <a:schemeClr val="accent4"/>
          </a:fillRef>
          <a:effectRef idx="1">
            <a:schemeClr val="accent4"/>
          </a:effectRef>
          <a:fontRef idx="minor">
            <a:schemeClr val="lt1"/>
          </a:fontRef>
        </p:style>
      </p:pic>
    </p:spTree>
  </p:cSld>
  <p:clrMapOvr>
    <a:masterClrMapping/>
  </p:clrMapOvr>
  <p:transition>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http://3.bp.blogspot.com/_hhaTg03kiU0/SwOAzjnbIPI/AAAAAAAAI4E/VAZjLhH_kCQ/s1600/caveCanem2.jpg"/>
          <p:cNvPicPr>
            <a:picLocks noChangeAspect="1" noChangeArrowheads="1"/>
          </p:cNvPicPr>
          <p:nvPr/>
        </p:nvPicPr>
        <p:blipFill>
          <a:blip r:embed="rId2" cstate="print"/>
          <a:srcRect/>
          <a:stretch>
            <a:fillRect/>
          </a:stretch>
        </p:blipFill>
        <p:spPr bwMode="auto">
          <a:xfrm>
            <a:off x="0" y="0"/>
            <a:ext cx="9139944" cy="6858000"/>
          </a:xfrm>
          <a:prstGeom prst="rect">
            <a:avLst/>
          </a:prstGeom>
          <a:noFill/>
        </p:spPr>
      </p:pic>
      <p:sp>
        <p:nvSpPr>
          <p:cNvPr id="3" name="Inhaltsplatzhalter 2"/>
          <p:cNvSpPr>
            <a:spLocks noGrp="1"/>
          </p:cNvSpPr>
          <p:nvPr>
            <p:ph idx="1"/>
          </p:nvPr>
        </p:nvSpPr>
        <p:spPr/>
        <p:txBody>
          <a:bodyPr/>
          <a:lstStyle/>
          <a:p>
            <a:endParaRPr lang="en-GB"/>
          </a:p>
        </p:txBody>
      </p:sp>
      <p:sp>
        <p:nvSpPr>
          <p:cNvPr id="5"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endParaRPr lang="en-GB"/>
          </a:p>
        </p:txBody>
      </p:sp>
      <p:pic>
        <p:nvPicPr>
          <p:cNvPr id="54274" name="Picture 2" descr="http://affordablehousinginstitute.org/blogs/us/wp-content/uploads/imagesroman-toilet-ostia-small.jpg"/>
          <p:cNvPicPr>
            <a:picLocks noChangeAspect="1" noChangeArrowheads="1"/>
          </p:cNvPicPr>
          <p:nvPr/>
        </p:nvPicPr>
        <p:blipFill>
          <a:blip r:embed="rId2" cstate="print"/>
          <a:srcRect/>
          <a:stretch>
            <a:fillRect/>
          </a:stretch>
        </p:blipFill>
        <p:spPr bwMode="auto">
          <a:xfrm>
            <a:off x="2771800" y="1395412"/>
            <a:ext cx="6096000" cy="4067176"/>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http://www.northern-horizons.co.uk/_images/pictures/HW222_272302450.jpg"/>
          <p:cNvPicPr>
            <a:picLocks noChangeAspect="1" noChangeArrowheads="1"/>
          </p:cNvPicPr>
          <p:nvPr/>
        </p:nvPicPr>
        <p:blipFill>
          <a:blip r:embed="rId2" cstate="print"/>
          <a:srcRect/>
          <a:stretch>
            <a:fillRect/>
          </a:stretch>
        </p:blipFill>
        <p:spPr bwMode="auto">
          <a:xfrm>
            <a:off x="0" y="0"/>
            <a:ext cx="9139944" cy="6858000"/>
          </a:xfrm>
          <a:prstGeom prst="rect">
            <a:avLst/>
          </a:prstGeom>
          <a:noFill/>
        </p:spPr>
      </p:pic>
      <p:sp>
        <p:nvSpPr>
          <p:cNvPr id="5" name="Inhaltsplatzhalter 2"/>
          <p:cNvSpPr>
            <a:spLocks noGrp="1"/>
          </p:cNvSpPr>
          <p:nvPr>
            <p:ph idx="1"/>
          </p:nvPr>
        </p:nvSpPr>
        <p:spPr>
          <a:xfrm>
            <a:off x="502920" y="530352"/>
            <a:ext cx="8183880" cy="4187952"/>
          </a:xfrm>
        </p:spPr>
        <p:txBody>
          <a:bodyPr/>
          <a:lstStyle/>
          <a:p>
            <a:pPr algn="r"/>
            <a:r>
              <a:rPr lang="en-GB" dirty="0" smtClean="0"/>
              <a:t>Latrines, </a:t>
            </a:r>
            <a:r>
              <a:rPr lang="en-GB" dirty="0" err="1" smtClean="0"/>
              <a:t>Housestead</a:t>
            </a:r>
            <a:endParaRPr lang="en-GB" dirty="0"/>
          </a:p>
        </p:txBody>
      </p:sp>
      <p:pic>
        <p:nvPicPr>
          <p:cNvPr id="6" name="Picture 2" descr="http://upload.wikimedia.org/wikipedia/commons/1/12/Housesteads_latrines.jpg"/>
          <p:cNvPicPr>
            <a:picLocks noChangeAspect="1" noChangeArrowheads="1"/>
          </p:cNvPicPr>
          <p:nvPr/>
        </p:nvPicPr>
        <p:blipFill>
          <a:blip r:embed="rId3" cstate="print"/>
          <a:srcRect/>
          <a:stretch>
            <a:fillRect/>
          </a:stretch>
        </p:blipFill>
        <p:spPr bwMode="auto">
          <a:xfrm>
            <a:off x="2873821" y="1381125"/>
            <a:ext cx="6162675" cy="4095750"/>
          </a:xfrm>
          <a:prstGeom prst="rect">
            <a:avLst/>
          </a:prstGeom>
          <a:noFill/>
        </p:spPr>
      </p:pic>
      <p:pic>
        <p:nvPicPr>
          <p:cNvPr id="7" name="Picture 6" descr="http://www.odysseyadventures.ca/articles/hadrian-wall/04housesteads_latrines.reconst.jpg"/>
          <p:cNvPicPr>
            <a:picLocks noChangeAspect="1" noChangeArrowheads="1"/>
          </p:cNvPicPr>
          <p:nvPr/>
        </p:nvPicPr>
        <p:blipFill>
          <a:blip r:embed="rId4" cstate="print"/>
          <a:srcRect/>
          <a:stretch>
            <a:fillRect/>
          </a:stretch>
        </p:blipFill>
        <p:spPr bwMode="auto">
          <a:xfrm>
            <a:off x="0" y="1776412"/>
            <a:ext cx="4762500" cy="3305175"/>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randombar(horizontal)">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edge">
                                      <p:cBhvr>
                                        <p:cTn id="1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pPr algn="r"/>
            <a:r>
              <a:rPr lang="en-GB" dirty="0" smtClean="0"/>
              <a:t>Latrines, </a:t>
            </a:r>
            <a:r>
              <a:rPr lang="en-GB" dirty="0" err="1" smtClean="0"/>
              <a:t>Housestead</a:t>
            </a:r>
            <a:endParaRPr lang="en-GB" dirty="0"/>
          </a:p>
        </p:txBody>
      </p:sp>
      <p:pic>
        <p:nvPicPr>
          <p:cNvPr id="55298" name="Picture 2" descr="http://upload.wikimedia.org/wikipedia/commons/1/12/Housesteads_latrines.jpg"/>
          <p:cNvPicPr>
            <a:picLocks noChangeAspect="1" noChangeArrowheads="1"/>
          </p:cNvPicPr>
          <p:nvPr/>
        </p:nvPicPr>
        <p:blipFill>
          <a:blip r:embed="rId2" cstate="print"/>
          <a:srcRect/>
          <a:stretch>
            <a:fillRect/>
          </a:stretch>
        </p:blipFill>
        <p:spPr bwMode="auto">
          <a:xfrm>
            <a:off x="2873821" y="1381125"/>
            <a:ext cx="6162675" cy="4095750"/>
          </a:xfrm>
          <a:prstGeom prst="rect">
            <a:avLst/>
          </a:prstGeom>
          <a:noFill/>
        </p:spPr>
      </p:pic>
      <p:pic>
        <p:nvPicPr>
          <p:cNvPr id="55302" name="Picture 6" descr="http://www.odysseyadventures.ca/articles/hadrian-wall/04housesteads_latrines.reconst.jpg"/>
          <p:cNvPicPr>
            <a:picLocks noChangeAspect="1" noChangeArrowheads="1"/>
          </p:cNvPicPr>
          <p:nvPr/>
        </p:nvPicPr>
        <p:blipFill>
          <a:blip r:embed="rId3" cstate="print"/>
          <a:srcRect/>
          <a:stretch>
            <a:fillRect/>
          </a:stretch>
        </p:blipFill>
        <p:spPr bwMode="auto">
          <a:xfrm>
            <a:off x="0" y="1776412"/>
            <a:ext cx="4762500" cy="3305175"/>
          </a:xfrm>
          <a:prstGeom prst="rect">
            <a:avLst/>
          </a:prstGeom>
          <a:noFill/>
        </p:spPr>
      </p:pic>
      <p:sp>
        <p:nvSpPr>
          <p:cNvPr id="7"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5302"/>
                                        </p:tgtEl>
                                        <p:attrNameLst>
                                          <p:attrName>style.visibility</p:attrName>
                                        </p:attrNameLst>
                                      </p:cBhvr>
                                      <p:to>
                                        <p:strVal val="visible"/>
                                      </p:to>
                                    </p:set>
                                    <p:animEffect transition="in" filter="wedge">
                                      <p:cBhvr>
                                        <p:cTn id="7" dur="2000"/>
                                        <p:tgtEl>
                                          <p:spTgt spid="553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a:spLocks noGrp="1"/>
          </p:cNvSpPr>
          <p:nvPr>
            <p:ph idx="1"/>
          </p:nvPr>
        </p:nvSpPr>
        <p:spPr>
          <a:xfrm>
            <a:off x="502920" y="530352"/>
            <a:ext cx="8183880" cy="4187952"/>
          </a:xfrm>
        </p:spPr>
        <p:txBody>
          <a:bodyPr>
            <a:normAutofit/>
          </a:bodyPr>
          <a:lstStyle/>
          <a:p>
            <a:pPr algn="r"/>
            <a:r>
              <a:rPr lang="en-GB" sz="2000" dirty="0" err="1" smtClean="0"/>
              <a:t>thermae</a:t>
            </a:r>
            <a:r>
              <a:rPr lang="en-GB" sz="2000" dirty="0" smtClean="0"/>
              <a:t> / </a:t>
            </a:r>
            <a:r>
              <a:rPr lang="en-GB" sz="2000" dirty="0" err="1" smtClean="0"/>
              <a:t>balinae</a:t>
            </a:r>
            <a:r>
              <a:rPr lang="en-GB" sz="2000" dirty="0" smtClean="0"/>
              <a:t> / baths</a:t>
            </a:r>
            <a:br>
              <a:rPr lang="en-GB" sz="2000" dirty="0" smtClean="0"/>
            </a:br>
            <a:r>
              <a:rPr lang="en-GB" sz="2000" dirty="0" smtClean="0"/>
              <a:t>at Pompeii</a:t>
            </a:r>
            <a:endParaRPr lang="en-GB" sz="2000" dirty="0"/>
          </a:p>
        </p:txBody>
      </p:sp>
      <p:pic>
        <p:nvPicPr>
          <p:cNvPr id="6" name="Picture 2" descr="https://s3.amazonaws.com/aworlds_media/ibase_1/00/13/26/00132608_000.gif"/>
          <p:cNvPicPr>
            <a:picLocks noChangeAspect="1" noChangeArrowheads="1"/>
          </p:cNvPicPr>
          <p:nvPr/>
        </p:nvPicPr>
        <p:blipFill>
          <a:blip r:embed="rId2" cstate="print"/>
          <a:srcRect/>
          <a:stretch>
            <a:fillRect/>
          </a:stretch>
        </p:blipFill>
        <p:spPr bwMode="auto">
          <a:xfrm>
            <a:off x="4124739" y="1700808"/>
            <a:ext cx="5019261" cy="3226668"/>
          </a:xfrm>
          <a:prstGeom prst="rect">
            <a:avLst/>
          </a:prstGeom>
          <a:noFill/>
        </p:spPr>
      </p:pic>
      <p:pic>
        <p:nvPicPr>
          <p:cNvPr id="66562" name="Picture 2" descr="http://upload.wikimedia.org/wikipedia/commons/thumb/5/59/Plan_of_the_Old_Baths_at_Pompeii_by_Overbeck.jpg/330px-Plan_of_the_Old_Baths_at_Pompeii_by_Overbeck.jpg"/>
          <p:cNvPicPr>
            <a:picLocks noChangeAspect="1" noChangeArrowheads="1"/>
          </p:cNvPicPr>
          <p:nvPr/>
        </p:nvPicPr>
        <p:blipFill>
          <a:blip r:embed="rId3" cstate="print">
            <a:clrChange>
              <a:clrFrom>
                <a:srgbClr val="FFFFFF"/>
              </a:clrFrom>
              <a:clrTo>
                <a:srgbClr val="FFFFFF">
                  <a:alpha val="0"/>
                </a:srgbClr>
              </a:clrTo>
            </a:clrChange>
          </a:blip>
          <a:srcRect l="6550" t="2564"/>
          <a:stretch>
            <a:fillRect/>
          </a:stretch>
        </p:blipFill>
        <p:spPr bwMode="auto">
          <a:xfrm>
            <a:off x="0" y="-30088"/>
            <a:ext cx="4572000" cy="6096000"/>
          </a:xfrm>
          <a:prstGeom prst="rect">
            <a:avLst/>
          </a:prstGeom>
          <a:noFill/>
        </p:spPr>
      </p:pic>
      <p:sp>
        <p:nvSpPr>
          <p:cNvPr id="9"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normAutofit/>
          </a:bodyPr>
          <a:lstStyle/>
          <a:p>
            <a:pPr algn="r"/>
            <a:r>
              <a:rPr lang="en-GB" sz="2000" dirty="0" err="1" smtClean="0"/>
              <a:t>thermae</a:t>
            </a:r>
            <a:r>
              <a:rPr lang="en-GB" sz="2000" dirty="0" smtClean="0"/>
              <a:t> / </a:t>
            </a:r>
            <a:r>
              <a:rPr lang="en-GB" sz="2000" dirty="0" err="1" smtClean="0"/>
              <a:t>balinae</a:t>
            </a:r>
            <a:r>
              <a:rPr lang="en-GB" sz="2000" dirty="0" smtClean="0"/>
              <a:t> / baths</a:t>
            </a:r>
            <a:br>
              <a:rPr lang="en-GB" sz="2000" dirty="0" smtClean="0"/>
            </a:br>
            <a:r>
              <a:rPr lang="en-GB" sz="2000" dirty="0" smtClean="0"/>
              <a:t>at Pompeii</a:t>
            </a:r>
            <a:endParaRPr lang="en-GB" sz="2000" dirty="0"/>
          </a:p>
        </p:txBody>
      </p:sp>
      <p:pic>
        <p:nvPicPr>
          <p:cNvPr id="52226" name="Picture 2" descr="https://s3.amazonaws.com/aworlds_media/ibase_1/00/13/26/00132608_000.gif"/>
          <p:cNvPicPr>
            <a:picLocks noChangeAspect="1" noChangeArrowheads="1"/>
          </p:cNvPicPr>
          <p:nvPr/>
        </p:nvPicPr>
        <p:blipFill>
          <a:blip r:embed="rId2" cstate="print"/>
          <a:srcRect/>
          <a:stretch>
            <a:fillRect/>
          </a:stretch>
        </p:blipFill>
        <p:spPr bwMode="auto">
          <a:xfrm>
            <a:off x="4124739" y="1700808"/>
            <a:ext cx="5019261" cy="3226668"/>
          </a:xfrm>
          <a:prstGeom prst="rect">
            <a:avLst/>
          </a:prstGeom>
          <a:noFill/>
        </p:spPr>
      </p:pic>
      <p:pic>
        <p:nvPicPr>
          <p:cNvPr id="52228" name="Picture 4" descr="File:Public bath sign - Sabratha (cropped).jpg"/>
          <p:cNvPicPr>
            <a:picLocks noChangeAspect="1" noChangeArrowheads="1"/>
          </p:cNvPicPr>
          <p:nvPr/>
        </p:nvPicPr>
        <p:blipFill>
          <a:blip r:embed="rId3" cstate="print"/>
          <a:srcRect/>
          <a:stretch>
            <a:fillRect/>
          </a:stretch>
        </p:blipFill>
        <p:spPr bwMode="auto">
          <a:xfrm>
            <a:off x="0" y="0"/>
            <a:ext cx="4572000" cy="4015584"/>
          </a:xfrm>
          <a:prstGeom prst="rect">
            <a:avLst/>
          </a:prstGeom>
          <a:noFill/>
        </p:spPr>
      </p:pic>
      <p:sp>
        <p:nvSpPr>
          <p:cNvPr id="6" name="Rechteck 5"/>
          <p:cNvSpPr/>
          <p:nvPr/>
        </p:nvSpPr>
        <p:spPr>
          <a:xfrm>
            <a:off x="0" y="4005064"/>
            <a:ext cx="4067944" cy="954107"/>
          </a:xfrm>
          <a:prstGeom prst="rect">
            <a:avLst/>
          </a:prstGeom>
        </p:spPr>
        <p:txBody>
          <a:bodyPr wrap="square">
            <a:spAutoFit/>
          </a:bodyPr>
          <a:lstStyle/>
          <a:p>
            <a:pPr algn="ctr"/>
            <a:r>
              <a:rPr lang="en-GB" sz="1400" dirty="0" smtClean="0">
                <a:solidFill>
                  <a:srgbClr val="FF0000"/>
                </a:solidFill>
              </a:rPr>
              <a:t>Mosaic bath sign from </a:t>
            </a:r>
            <a:r>
              <a:rPr lang="en-GB" sz="1400" dirty="0" err="1" smtClean="0">
                <a:solidFill>
                  <a:srgbClr val="FF0000"/>
                </a:solidFill>
              </a:rPr>
              <a:t>Sabratha</a:t>
            </a:r>
            <a:r>
              <a:rPr lang="en-GB" sz="1400" dirty="0" smtClean="0">
                <a:solidFill>
                  <a:srgbClr val="FF0000"/>
                </a:solidFill>
              </a:rPr>
              <a:t> (Libya), showing bathing sandals, three </a:t>
            </a:r>
            <a:r>
              <a:rPr lang="en-GB" sz="1400" dirty="0" err="1" smtClean="0">
                <a:solidFill>
                  <a:srgbClr val="FF0000"/>
                </a:solidFill>
              </a:rPr>
              <a:t>strigils</a:t>
            </a:r>
            <a:r>
              <a:rPr lang="en-GB" sz="1400" dirty="0" smtClean="0">
                <a:solidFill>
                  <a:srgbClr val="FF0000"/>
                </a:solidFill>
              </a:rPr>
              <a:t>, and the slogan </a:t>
            </a:r>
            <a:r>
              <a:rPr lang="en-GB" sz="1400" i="1" dirty="0" smtClean="0">
                <a:solidFill>
                  <a:srgbClr val="FF0000"/>
                </a:solidFill>
              </a:rPr>
              <a:t>SALVOM LAVISSE</a:t>
            </a:r>
            <a:r>
              <a:rPr lang="en-GB" sz="1400" dirty="0" smtClean="0">
                <a:solidFill>
                  <a:srgbClr val="FF0000"/>
                </a:solidFill>
              </a:rPr>
              <a:t>, "A bath is good for you</a:t>
            </a:r>
            <a:endParaRPr lang="en-GB" sz="1400" dirty="0">
              <a:solidFill>
                <a:srgbClr val="FF0000"/>
              </a:solidFill>
            </a:endParaRPr>
          </a:p>
        </p:txBody>
      </p:sp>
      <p:sp>
        <p:nvSpPr>
          <p:cNvPr id="7"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File:Public bath sign - Sabratha (cropped).jpg"/>
          <p:cNvPicPr>
            <a:picLocks noChangeAspect="1" noChangeArrowheads="1"/>
          </p:cNvPicPr>
          <p:nvPr/>
        </p:nvPicPr>
        <p:blipFill>
          <a:blip r:embed="rId2" cstate="print"/>
          <a:srcRect/>
          <a:stretch>
            <a:fillRect/>
          </a:stretch>
        </p:blipFill>
        <p:spPr bwMode="auto">
          <a:xfrm>
            <a:off x="0" y="0"/>
            <a:ext cx="4572000" cy="4015584"/>
          </a:xfrm>
          <a:prstGeom prst="rect">
            <a:avLst/>
          </a:prstGeom>
          <a:noFill/>
        </p:spPr>
      </p:pic>
      <p:sp>
        <p:nvSpPr>
          <p:cNvPr id="3" name="Inhaltsplatzhalter 2"/>
          <p:cNvSpPr>
            <a:spLocks noGrp="1"/>
          </p:cNvSpPr>
          <p:nvPr>
            <p:ph idx="1"/>
          </p:nvPr>
        </p:nvSpPr>
        <p:spPr/>
        <p:txBody>
          <a:bodyPr/>
          <a:lstStyle/>
          <a:p>
            <a:pPr algn="r"/>
            <a:r>
              <a:rPr lang="en-GB" dirty="0" smtClean="0"/>
              <a:t>Caracalla Baths, Rome</a:t>
            </a:r>
          </a:p>
          <a:p>
            <a:pPr algn="r"/>
            <a:r>
              <a:rPr lang="en-GB" dirty="0" smtClean="0"/>
              <a:t>A.D. 212 – 216 </a:t>
            </a:r>
            <a:endParaRPr lang="en-GB" dirty="0"/>
          </a:p>
        </p:txBody>
      </p:sp>
      <p:pic>
        <p:nvPicPr>
          <p:cNvPr id="63490" name="Picture 2" descr="http://upload.wikimedia.org/wikipedia/commons/thumb/8/8e/Thermae_of_Caracalla_Panorama.jpg/900px-Thermae_of_Caracalla_Panorama.jpg"/>
          <p:cNvPicPr>
            <a:picLocks noChangeAspect="1" noChangeArrowheads="1"/>
          </p:cNvPicPr>
          <p:nvPr/>
        </p:nvPicPr>
        <p:blipFill>
          <a:blip r:embed="rId3" cstate="print"/>
          <a:srcRect/>
          <a:stretch>
            <a:fillRect/>
          </a:stretch>
        </p:blipFill>
        <p:spPr bwMode="auto">
          <a:xfrm>
            <a:off x="0" y="2915924"/>
            <a:ext cx="9144000" cy="2448561"/>
          </a:xfrm>
          <a:prstGeom prst="rect">
            <a:avLst/>
          </a:prstGeom>
          <a:noFill/>
        </p:spPr>
      </p:pic>
      <p:sp>
        <p:nvSpPr>
          <p:cNvPr id="6"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endParaRPr lang="en-GB"/>
          </a:p>
        </p:txBody>
      </p:sp>
      <p:pic>
        <p:nvPicPr>
          <p:cNvPr id="64516" name="Picture 4" descr="File:Caracalla-Grundriss.jpg"/>
          <p:cNvPicPr>
            <a:picLocks noChangeAspect="1" noChangeArrowheads="1"/>
          </p:cNvPicPr>
          <p:nvPr/>
        </p:nvPicPr>
        <p:blipFill>
          <a:blip r:embed="rId2" cstate="print"/>
          <a:srcRect/>
          <a:stretch>
            <a:fillRect/>
          </a:stretch>
        </p:blipFill>
        <p:spPr bwMode="auto">
          <a:xfrm>
            <a:off x="467544" y="404664"/>
            <a:ext cx="6804248" cy="4499310"/>
          </a:xfrm>
          <a:prstGeom prst="rect">
            <a:avLst/>
          </a:prstGeom>
          <a:noFill/>
        </p:spPr>
      </p:pic>
      <p:sp>
        <p:nvSpPr>
          <p:cNvPr id="6"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502920" y="530352"/>
            <a:ext cx="8183880" cy="4187952"/>
          </a:xfrm>
        </p:spPr>
        <p:txBody>
          <a:bodyPr/>
          <a:lstStyle/>
          <a:p>
            <a:endParaRPr lang="en-GB"/>
          </a:p>
        </p:txBody>
      </p:sp>
      <p:pic>
        <p:nvPicPr>
          <p:cNvPr id="6" name="Picture 4" descr="File:Caracalla-Grundriss.jpg"/>
          <p:cNvPicPr>
            <a:picLocks noChangeAspect="1" noChangeArrowheads="1"/>
          </p:cNvPicPr>
          <p:nvPr/>
        </p:nvPicPr>
        <p:blipFill>
          <a:blip r:embed="rId2" cstate="print"/>
          <a:srcRect/>
          <a:stretch>
            <a:fillRect/>
          </a:stretch>
        </p:blipFill>
        <p:spPr bwMode="auto">
          <a:xfrm>
            <a:off x="467544" y="404664"/>
            <a:ext cx="6804248" cy="4499310"/>
          </a:xfrm>
          <a:prstGeom prst="rect">
            <a:avLst/>
          </a:prstGeom>
          <a:noFill/>
        </p:spPr>
      </p:pic>
      <p:sp>
        <p:nvSpPr>
          <p:cNvPr id="7" name="Titel 1"/>
          <p:cNvSpPr>
            <a:spLocks noGrp="1"/>
          </p:cNvSpPr>
          <p:nvPr>
            <p:ph type="title"/>
          </p:nvPr>
        </p:nvSpPr>
        <p:spPr>
          <a:xfrm>
            <a:off x="502920" y="4983480"/>
            <a:ext cx="8183880" cy="1051560"/>
          </a:xfrm>
        </p:spPr>
        <p:txBody>
          <a:bodyPr/>
          <a:lstStyle/>
          <a:p>
            <a:r>
              <a:rPr lang="en-GB" dirty="0" smtClean="0"/>
              <a:t>inventions: aqueducts </a:t>
            </a:r>
            <a:endParaRPr lang="en-GB" dirty="0"/>
          </a:p>
        </p:txBody>
      </p:sp>
      <p:pic>
        <p:nvPicPr>
          <p:cNvPr id="5" name="Picture 2" descr="File:Caracalla innen.png"/>
          <p:cNvPicPr>
            <a:picLocks noChangeAspect="1" noChangeArrowheads="1"/>
          </p:cNvPicPr>
          <p:nvPr/>
        </p:nvPicPr>
        <p:blipFill>
          <a:blip r:embed="rId3" cstate="print"/>
          <a:srcRect/>
          <a:stretch>
            <a:fillRect/>
          </a:stretch>
        </p:blipFill>
        <p:spPr bwMode="auto">
          <a:xfrm>
            <a:off x="3549276" y="-1"/>
            <a:ext cx="5559228" cy="6858001"/>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descr="http://upload.wikimedia.org/wikipedia/commons/thumb/a/a9/Hercules_Farnese_3637104088_9c95d7fe3c_b.jpg/250px-Hercules_Farnese_3637104088_9c95d7fe3c_b.jpg"/>
          <p:cNvPicPr>
            <a:picLocks noChangeAspect="1" noChangeArrowheads="1"/>
          </p:cNvPicPr>
          <p:nvPr/>
        </p:nvPicPr>
        <p:blipFill>
          <a:blip r:embed="rId2" cstate="print"/>
          <a:srcRect/>
          <a:stretch>
            <a:fillRect/>
          </a:stretch>
        </p:blipFill>
        <p:spPr bwMode="auto">
          <a:xfrm>
            <a:off x="6185165" y="476672"/>
            <a:ext cx="2496277" cy="3744416"/>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a:xfrm>
            <a:off x="323528" y="476672"/>
            <a:ext cx="5904656" cy="4752528"/>
          </a:xfrm>
        </p:spPr>
        <p:txBody>
          <a:bodyPr>
            <a:normAutofit fontScale="62500" lnSpcReduction="20000"/>
          </a:bodyPr>
          <a:lstStyle/>
          <a:p>
            <a:r>
              <a:rPr lang="en-GB" dirty="0" smtClean="0"/>
              <a:t>Precinct maximum: 412x393 m</a:t>
            </a:r>
          </a:p>
          <a:p>
            <a:r>
              <a:rPr lang="en-GB" dirty="0" smtClean="0"/>
              <a:t>Internal: 323x323 m</a:t>
            </a:r>
          </a:p>
          <a:p>
            <a:r>
              <a:rPr lang="en-GB" dirty="0" smtClean="0"/>
              <a:t>Central Block overall: 218x112 m</a:t>
            </a:r>
          </a:p>
          <a:p>
            <a:r>
              <a:rPr lang="en-GB" dirty="0" smtClean="0"/>
              <a:t>Swimming Pool: 54x23 m</a:t>
            </a:r>
          </a:p>
          <a:p>
            <a:r>
              <a:rPr lang="en-GB" dirty="0" err="1" smtClean="0"/>
              <a:t>Frigidarium</a:t>
            </a:r>
            <a:r>
              <a:rPr lang="en-GB" dirty="0" smtClean="0"/>
              <a:t>: 59x24 m, height c. 41 m</a:t>
            </a:r>
          </a:p>
          <a:p>
            <a:r>
              <a:rPr lang="en-GB" dirty="0" smtClean="0"/>
              <a:t>Caldarium: 35M diameter height c. 44 m</a:t>
            </a:r>
          </a:p>
          <a:p>
            <a:r>
              <a:rPr lang="en-GB" dirty="0" smtClean="0"/>
              <a:t>Brick pieces for facing: 17.5 million</a:t>
            </a:r>
          </a:p>
          <a:p>
            <a:r>
              <a:rPr lang="en-GB" dirty="0" smtClean="0"/>
              <a:t>Large Bricks: 520,000</a:t>
            </a:r>
          </a:p>
          <a:p>
            <a:r>
              <a:rPr lang="en-GB" dirty="0" smtClean="0"/>
              <a:t>252 marble columns</a:t>
            </a:r>
          </a:p>
          <a:p>
            <a:r>
              <a:rPr lang="en-GB" dirty="0" smtClean="0"/>
              <a:t>Marble for columns and decorations: 6,300 m³</a:t>
            </a:r>
          </a:p>
          <a:p>
            <a:r>
              <a:rPr lang="en-GB" dirty="0" err="1" smtClean="0"/>
              <a:t>granit</a:t>
            </a:r>
            <a:r>
              <a:rPr lang="en-GB" dirty="0" smtClean="0"/>
              <a:t> columns for </a:t>
            </a:r>
            <a:r>
              <a:rPr lang="en-GB" dirty="0" err="1" smtClean="0"/>
              <a:t>frigidarium</a:t>
            </a:r>
            <a:r>
              <a:rPr lang="en-GB" dirty="0" smtClean="0"/>
              <a:t>: weigh c.100 tons</a:t>
            </a:r>
          </a:p>
          <a:p>
            <a:r>
              <a:rPr lang="en-GB" dirty="0" smtClean="0"/>
              <a:t>Estimated average labour figures on site</a:t>
            </a:r>
          </a:p>
          <a:p>
            <a:pPr lvl="1"/>
            <a:r>
              <a:rPr lang="en-GB" dirty="0" smtClean="0"/>
              <a:t>Excavation: 		5,200 men</a:t>
            </a:r>
          </a:p>
          <a:p>
            <a:pPr lvl="1"/>
            <a:r>
              <a:rPr lang="en-GB" dirty="0" smtClean="0"/>
              <a:t>Substructure: 	9,500 men</a:t>
            </a:r>
          </a:p>
          <a:p>
            <a:pPr lvl="1"/>
            <a:r>
              <a:rPr lang="en-GB" dirty="0" smtClean="0"/>
              <a:t>Central Block: 	4,500 men</a:t>
            </a:r>
          </a:p>
          <a:p>
            <a:pPr lvl="1"/>
            <a:r>
              <a:rPr lang="en-GB" dirty="0" smtClean="0"/>
              <a:t>Decoration: 		1,800 men</a:t>
            </a:r>
            <a:endParaRPr lang="en-GB" dirty="0"/>
          </a:p>
        </p:txBody>
      </p:sp>
      <p:sp>
        <p:nvSpPr>
          <p:cNvPr id="5" name="Rechteck 4"/>
          <p:cNvSpPr/>
          <p:nvPr/>
        </p:nvSpPr>
        <p:spPr>
          <a:xfrm>
            <a:off x="6228184" y="4221088"/>
            <a:ext cx="2483768" cy="584775"/>
          </a:xfrm>
          <a:prstGeom prst="rect">
            <a:avLst/>
          </a:prstGeom>
        </p:spPr>
        <p:txBody>
          <a:bodyPr wrap="square">
            <a:spAutoFit/>
          </a:bodyPr>
          <a:lstStyle/>
          <a:p>
            <a:pPr algn="r"/>
            <a:r>
              <a:rPr lang="en-GB" sz="1600" dirty="0" smtClean="0"/>
              <a:t>Farnese Hercules</a:t>
            </a:r>
            <a:r>
              <a:rPr lang="en-GB" sz="1600" dirty="0"/>
              <a:t> </a:t>
            </a:r>
            <a:r>
              <a:rPr lang="en-GB" sz="1600" dirty="0" smtClean="0"/>
              <a:t>from the Caracalla Baths</a:t>
            </a:r>
            <a:endParaRPr lang="en-GB" sz="1600" dirty="0"/>
          </a:p>
        </p:txBody>
      </p:sp>
    </p:spTree>
  </p:cSld>
  <p:clrMapOvr>
    <a:masterClrMapping/>
  </p:clrMapOvr>
  <p:transition>
    <p:randomBar dir="vert"/>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descr="File:Bath of Caracalla Rome 2011 8.jpg"/>
          <p:cNvPicPr>
            <a:picLocks noChangeAspect="1" noChangeArrowheads="1"/>
          </p:cNvPicPr>
          <p:nvPr/>
        </p:nvPicPr>
        <p:blipFill>
          <a:blip r:embed="rId2" cstate="print"/>
          <a:srcRect/>
          <a:stretch>
            <a:fillRect/>
          </a:stretch>
        </p:blipFill>
        <p:spPr bwMode="auto">
          <a:xfrm>
            <a:off x="0" y="0"/>
            <a:ext cx="4860032" cy="6861222"/>
          </a:xfrm>
          <a:prstGeom prst="rect">
            <a:avLst/>
          </a:prstGeom>
          <a:noFill/>
        </p:spPr>
      </p:pic>
      <p:sp>
        <p:nvSpPr>
          <p:cNvPr id="3" name="Inhaltsplatzhalter 2"/>
          <p:cNvSpPr>
            <a:spLocks noGrp="1"/>
          </p:cNvSpPr>
          <p:nvPr>
            <p:ph idx="1"/>
          </p:nvPr>
        </p:nvSpPr>
        <p:spPr/>
        <p:txBody>
          <a:bodyPr/>
          <a:lstStyle/>
          <a:p>
            <a:r>
              <a:rPr lang="en-GB" dirty="0" smtClean="0"/>
              <a:t>Caracalla Baths, Rome</a:t>
            </a:r>
            <a:endParaRPr lang="en-GB" dirty="0"/>
          </a:p>
        </p:txBody>
      </p:sp>
      <p:sp>
        <p:nvSpPr>
          <p:cNvPr id="2" name="Titel 1"/>
          <p:cNvSpPr>
            <a:spLocks noGrp="1"/>
          </p:cNvSpPr>
          <p:nvPr>
            <p:ph type="title"/>
          </p:nvPr>
        </p:nvSpPr>
        <p:spPr/>
        <p:txBody>
          <a:bodyPr/>
          <a:lstStyle/>
          <a:p>
            <a:r>
              <a:rPr lang="en-GB" dirty="0" smtClean="0"/>
              <a:t>inventions: aqueducts </a:t>
            </a:r>
            <a:endParaRPr lang="en-GB" dirty="0"/>
          </a:p>
        </p:txBody>
      </p:sp>
    </p:spTree>
  </p:cSld>
  <p:clrMapOvr>
    <a:masterClrMapping/>
  </p:clrMapOvr>
  <p:transition>
    <p:randomBar dir="vert"/>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File:Hypokaustum in Bath (UK) retouched.jpg"/>
          <p:cNvPicPr>
            <a:picLocks noChangeAspect="1" noChangeArrowheads="1"/>
          </p:cNvPicPr>
          <p:nvPr/>
        </p:nvPicPr>
        <p:blipFill>
          <a:blip r:embed="rId2" cstate="print"/>
          <a:srcRect/>
          <a:stretch>
            <a:fillRect/>
          </a:stretch>
        </p:blipFill>
        <p:spPr bwMode="auto">
          <a:xfrm>
            <a:off x="0" y="0"/>
            <a:ext cx="9144000" cy="6858001"/>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en-GB" dirty="0" err="1" smtClean="0"/>
              <a:t>Hypocaustum</a:t>
            </a:r>
            <a:endParaRPr lang="en-GB" dirty="0"/>
          </a:p>
        </p:txBody>
      </p:sp>
    </p:spTree>
  </p:cSld>
  <p:clrMapOvr>
    <a:masterClrMapping/>
  </p:clrMapOvr>
  <p:transition>
    <p:randomBar dir="vert"/>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File:Ostia Antica Terme del Foro Wall Heating.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Titel 1"/>
          <p:cNvSpPr>
            <a:spLocks noGrp="1"/>
          </p:cNvSpPr>
          <p:nvPr>
            <p:ph type="title"/>
          </p:nvPr>
        </p:nvSpPr>
        <p:spPr/>
        <p:txBody>
          <a:bodyPr/>
          <a:lstStyle/>
          <a:p>
            <a:r>
              <a:rPr lang="en-GB" dirty="0" smtClean="0"/>
              <a:t>inventions: aqueducts </a:t>
            </a:r>
            <a:endParaRPr lang="en-GB" dirty="0"/>
          </a:p>
        </p:txBody>
      </p:sp>
      <p:sp>
        <p:nvSpPr>
          <p:cNvPr id="3" name="Inhaltsplatzhalter 2"/>
          <p:cNvSpPr>
            <a:spLocks noGrp="1"/>
          </p:cNvSpPr>
          <p:nvPr>
            <p:ph idx="1"/>
          </p:nvPr>
        </p:nvSpPr>
        <p:spPr/>
        <p:txBody>
          <a:bodyPr/>
          <a:lstStyle/>
          <a:p>
            <a:r>
              <a:rPr lang="en-GB" dirty="0" err="1" smtClean="0"/>
              <a:t>Tubuli</a:t>
            </a:r>
            <a:r>
              <a:rPr lang="en-GB" dirty="0" smtClean="0"/>
              <a:t>, </a:t>
            </a:r>
            <a:r>
              <a:rPr lang="en-GB" dirty="0" smtClean="0">
                <a:sym typeface="Wingdings" pitchFamily="2" charset="2"/>
              </a:rPr>
              <a:t> Wall heating (Ostia)</a:t>
            </a:r>
            <a:endParaRPr lang="en-GB" dirty="0"/>
          </a:p>
        </p:txBody>
      </p:sp>
    </p:spTree>
  </p:cSld>
  <p:clrMapOvr>
    <a:masterClrMapping/>
  </p:clrMapOvr>
  <p:transition>
    <p:randomBar dir="ver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www.romancoins.info/a-2005-mixed%20%281%2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2" name="Titel 1"/>
          <p:cNvSpPr>
            <a:spLocks noGrp="1"/>
          </p:cNvSpPr>
          <p:nvPr>
            <p:ph type="title"/>
          </p:nvPr>
        </p:nvSpPr>
        <p:spPr/>
        <p:txBody>
          <a:bodyPr/>
          <a:lstStyle/>
          <a:p>
            <a:r>
              <a:rPr lang="en-GB" dirty="0" smtClean="0"/>
              <a:t>Calculators</a:t>
            </a:r>
            <a:endParaRPr lang="en-GB" dirty="0"/>
          </a:p>
        </p:txBody>
      </p:sp>
      <p:sp>
        <p:nvSpPr>
          <p:cNvPr id="3" name="Inhaltsplatzhalter 2"/>
          <p:cNvSpPr>
            <a:spLocks noGrp="1"/>
          </p:cNvSpPr>
          <p:nvPr>
            <p:ph idx="1"/>
          </p:nvPr>
        </p:nvSpPr>
        <p:spPr/>
        <p:txBody>
          <a:bodyPr/>
          <a:lstStyle/>
          <a:p>
            <a:r>
              <a:rPr lang="en-GB" dirty="0" smtClean="0"/>
              <a:t>Abacus</a:t>
            </a:r>
            <a:endParaRPr lang="en-GB" dirty="0"/>
          </a:p>
        </p:txBody>
      </p:sp>
    </p:spTree>
  </p:cSld>
  <p:clrMapOvr>
    <a:masterClrMapping/>
  </p:clrMapOvr>
  <p:transition>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Computer</a:t>
            </a:r>
            <a:endParaRPr lang="en-GB" dirty="0"/>
          </a:p>
        </p:txBody>
      </p:sp>
      <p:sp>
        <p:nvSpPr>
          <p:cNvPr id="3" name="Inhaltsplatzhalter 2"/>
          <p:cNvSpPr>
            <a:spLocks noGrp="1"/>
          </p:cNvSpPr>
          <p:nvPr>
            <p:ph idx="1"/>
          </p:nvPr>
        </p:nvSpPr>
        <p:spPr>
          <a:xfrm>
            <a:off x="179512" y="530352"/>
            <a:ext cx="3456384" cy="4187952"/>
          </a:xfrm>
        </p:spPr>
        <p:txBody>
          <a:bodyPr>
            <a:normAutofit/>
          </a:bodyPr>
          <a:lstStyle/>
          <a:p>
            <a:r>
              <a:rPr lang="en-GB" sz="2000" b="1" dirty="0" err="1" smtClean="0"/>
              <a:t>Antikythera</a:t>
            </a:r>
            <a:r>
              <a:rPr lang="en-GB" sz="2000" b="1" dirty="0" smtClean="0"/>
              <a:t> mechanism</a:t>
            </a:r>
          </a:p>
          <a:p>
            <a:r>
              <a:rPr lang="en-GB" sz="2000" dirty="0" err="1" smtClean="0"/>
              <a:t>analog</a:t>
            </a:r>
            <a:r>
              <a:rPr lang="en-GB" sz="2000" dirty="0" smtClean="0"/>
              <a:t> computer</a:t>
            </a:r>
            <a:r>
              <a:rPr lang="en-GB" sz="2000" baseline="30000" dirty="0" smtClean="0"/>
              <a:t/>
            </a:r>
            <a:br>
              <a:rPr lang="en-GB" sz="2000" baseline="30000" dirty="0" smtClean="0"/>
            </a:br>
            <a:r>
              <a:rPr lang="en-GB" sz="2000" dirty="0" smtClean="0"/>
              <a:t>to predict astronomical positions and eclipses</a:t>
            </a:r>
          </a:p>
          <a:p>
            <a:r>
              <a:rPr lang="en-GB" sz="2000" dirty="0" smtClean="0"/>
              <a:t>1</a:t>
            </a:r>
            <a:r>
              <a:rPr lang="en-GB" sz="2000" baseline="30000" dirty="0" smtClean="0"/>
              <a:t>st</a:t>
            </a:r>
            <a:r>
              <a:rPr lang="en-GB" sz="2000" dirty="0" smtClean="0"/>
              <a:t> century B.C.</a:t>
            </a:r>
          </a:p>
          <a:p>
            <a:r>
              <a:rPr lang="en-GB" sz="2000" dirty="0" smtClean="0"/>
              <a:t>340 × 180 × 90 mm </a:t>
            </a:r>
          </a:p>
          <a:p>
            <a:r>
              <a:rPr lang="en-GB" sz="2000" dirty="0" smtClean="0"/>
              <a:t>30 bronze gears</a:t>
            </a:r>
            <a:endParaRPr lang="en-GB" sz="2000" dirty="0"/>
          </a:p>
        </p:txBody>
      </p:sp>
      <p:pic>
        <p:nvPicPr>
          <p:cNvPr id="71682" name="Picture 2" descr="http://upload.wikimedia.org/wikipedia/commons/thumb/6/66/NAMA_Machine_d%27Anticyth%C3%A8re_1.jpg/300px-NAMA_Machine_d%27Anticyth%C3%A8re_1.jpg"/>
          <p:cNvPicPr>
            <a:picLocks noChangeAspect="1" noChangeArrowheads="1"/>
          </p:cNvPicPr>
          <p:nvPr/>
        </p:nvPicPr>
        <p:blipFill>
          <a:blip r:embed="rId2" cstate="print"/>
          <a:srcRect/>
          <a:stretch>
            <a:fillRect/>
          </a:stretch>
        </p:blipFill>
        <p:spPr bwMode="auto">
          <a:xfrm>
            <a:off x="3491880" y="620688"/>
            <a:ext cx="5239388" cy="468052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Computer</a:t>
            </a:r>
            <a:endParaRPr lang="en-GB" dirty="0"/>
          </a:p>
        </p:txBody>
      </p:sp>
      <p:pic>
        <p:nvPicPr>
          <p:cNvPr id="72706" name="Picture 2" descr="File:Antikythera mechanism.svg"/>
          <p:cNvPicPr>
            <a:picLocks noChangeAspect="1" noChangeArrowheads="1"/>
          </p:cNvPicPr>
          <p:nvPr/>
        </p:nvPicPr>
        <p:blipFill>
          <a:blip r:embed="rId2" cstate="print"/>
          <a:srcRect/>
          <a:stretch>
            <a:fillRect/>
          </a:stretch>
        </p:blipFill>
        <p:spPr bwMode="auto">
          <a:xfrm>
            <a:off x="4355976" y="404664"/>
            <a:ext cx="4191000" cy="5705476"/>
          </a:xfrm>
          <a:prstGeom prst="rect">
            <a:avLst/>
          </a:prstGeom>
          <a:noFill/>
        </p:spPr>
      </p:pic>
      <p:sp>
        <p:nvSpPr>
          <p:cNvPr id="5" name="Inhaltsplatzhalter 2"/>
          <p:cNvSpPr>
            <a:spLocks noGrp="1"/>
          </p:cNvSpPr>
          <p:nvPr>
            <p:ph idx="1"/>
          </p:nvPr>
        </p:nvSpPr>
        <p:spPr>
          <a:xfrm>
            <a:off x="179512" y="530352"/>
            <a:ext cx="3456384" cy="4187952"/>
          </a:xfrm>
        </p:spPr>
        <p:txBody>
          <a:bodyPr>
            <a:normAutofit/>
          </a:bodyPr>
          <a:lstStyle/>
          <a:p>
            <a:r>
              <a:rPr lang="en-GB" sz="2000" b="1" dirty="0" err="1" smtClean="0"/>
              <a:t>Antikythera</a:t>
            </a:r>
            <a:r>
              <a:rPr lang="en-GB" sz="2000" b="1" dirty="0" smtClean="0"/>
              <a:t> mechanism</a:t>
            </a:r>
          </a:p>
          <a:p>
            <a:r>
              <a:rPr lang="en-GB" sz="2000" dirty="0" err="1" smtClean="0"/>
              <a:t>analog</a:t>
            </a:r>
            <a:r>
              <a:rPr lang="en-GB" sz="2000" dirty="0" smtClean="0"/>
              <a:t> computer</a:t>
            </a:r>
            <a:r>
              <a:rPr lang="en-GB" sz="2000" baseline="30000" dirty="0" smtClean="0"/>
              <a:t/>
            </a:r>
            <a:br>
              <a:rPr lang="en-GB" sz="2000" baseline="30000" dirty="0" smtClean="0"/>
            </a:br>
            <a:r>
              <a:rPr lang="en-GB" sz="2000" dirty="0" smtClean="0"/>
              <a:t>to predict astronomical positions and eclipses</a:t>
            </a:r>
          </a:p>
          <a:p>
            <a:r>
              <a:rPr lang="en-GB" sz="2000" dirty="0" smtClean="0"/>
              <a:t>1</a:t>
            </a:r>
            <a:r>
              <a:rPr lang="en-GB" sz="2000" baseline="30000" dirty="0" smtClean="0"/>
              <a:t>st</a:t>
            </a:r>
            <a:r>
              <a:rPr lang="en-GB" sz="2000" dirty="0" smtClean="0"/>
              <a:t> century B.C.</a:t>
            </a:r>
          </a:p>
          <a:p>
            <a:r>
              <a:rPr lang="en-GB" sz="2000" dirty="0" smtClean="0"/>
              <a:t>340 × 180 × 90 mm </a:t>
            </a:r>
          </a:p>
          <a:p>
            <a:r>
              <a:rPr lang="en-GB" sz="2000" dirty="0" smtClean="0"/>
              <a:t>30 bronze gears</a:t>
            </a:r>
            <a:endParaRPr lang="en-GB" sz="2000" dirty="0"/>
          </a:p>
        </p:txBody>
      </p:sp>
    </p:spTree>
  </p:cSld>
  <p:clrMapOvr>
    <a:masterClrMapping/>
  </p:clrMapOvr>
  <p:transition>
    <p:randomBar dir="ver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Computer</a:t>
            </a:r>
            <a:endParaRPr lang="en-GB" dirty="0"/>
          </a:p>
        </p:txBody>
      </p:sp>
      <p:pic>
        <p:nvPicPr>
          <p:cNvPr id="73730" name="Picture 2" descr="http://upload.wikimedia.org/wikipedia/commons/thumb/6/6a/Antikythera-justtrain-horiz.svg/500px-Antikythera-justtrain-horiz.svg.png"/>
          <p:cNvPicPr>
            <a:picLocks noChangeAspect="1" noChangeArrowheads="1"/>
          </p:cNvPicPr>
          <p:nvPr/>
        </p:nvPicPr>
        <p:blipFill>
          <a:blip r:embed="rId2" cstate="print"/>
          <a:srcRect/>
          <a:stretch>
            <a:fillRect/>
          </a:stretch>
        </p:blipFill>
        <p:spPr bwMode="auto">
          <a:xfrm>
            <a:off x="1465684" y="2708920"/>
            <a:ext cx="7354788" cy="2883078"/>
          </a:xfrm>
          <a:prstGeom prst="rect">
            <a:avLst/>
          </a:prstGeom>
          <a:noFill/>
        </p:spPr>
      </p:pic>
      <p:sp>
        <p:nvSpPr>
          <p:cNvPr id="5" name="Inhaltsplatzhalter 2"/>
          <p:cNvSpPr>
            <a:spLocks noGrp="1"/>
          </p:cNvSpPr>
          <p:nvPr>
            <p:ph idx="1"/>
          </p:nvPr>
        </p:nvSpPr>
        <p:spPr>
          <a:xfrm>
            <a:off x="179512" y="530352"/>
            <a:ext cx="3456384" cy="4187952"/>
          </a:xfrm>
        </p:spPr>
        <p:txBody>
          <a:bodyPr>
            <a:normAutofit/>
          </a:bodyPr>
          <a:lstStyle/>
          <a:p>
            <a:r>
              <a:rPr lang="en-GB" sz="2000" b="1" dirty="0" err="1" smtClean="0"/>
              <a:t>Antikythera</a:t>
            </a:r>
            <a:r>
              <a:rPr lang="en-GB" sz="2000" b="1" dirty="0" smtClean="0"/>
              <a:t> mechanism</a:t>
            </a:r>
          </a:p>
          <a:p>
            <a:r>
              <a:rPr lang="en-GB" sz="2000" dirty="0" err="1" smtClean="0"/>
              <a:t>analog</a:t>
            </a:r>
            <a:r>
              <a:rPr lang="en-GB" sz="2000" dirty="0" smtClean="0"/>
              <a:t> computer</a:t>
            </a:r>
            <a:r>
              <a:rPr lang="en-GB" sz="2000" baseline="30000" dirty="0" smtClean="0"/>
              <a:t/>
            </a:r>
            <a:br>
              <a:rPr lang="en-GB" sz="2000" baseline="30000" dirty="0" smtClean="0"/>
            </a:br>
            <a:r>
              <a:rPr lang="en-GB" sz="2000" dirty="0" smtClean="0"/>
              <a:t>to predict astronomical positions and eclipses</a:t>
            </a:r>
          </a:p>
          <a:p>
            <a:r>
              <a:rPr lang="en-GB" sz="2000" dirty="0" smtClean="0"/>
              <a:t>1</a:t>
            </a:r>
            <a:r>
              <a:rPr lang="en-GB" sz="2000" baseline="30000" dirty="0" smtClean="0"/>
              <a:t>st</a:t>
            </a:r>
            <a:r>
              <a:rPr lang="en-GB" sz="2000" dirty="0" smtClean="0"/>
              <a:t> century B.C.</a:t>
            </a:r>
          </a:p>
          <a:p>
            <a:r>
              <a:rPr lang="en-GB" sz="2000" dirty="0" smtClean="0"/>
              <a:t>340 × 180 × 90 mm </a:t>
            </a:r>
          </a:p>
          <a:p>
            <a:r>
              <a:rPr lang="en-GB" sz="2000" dirty="0" smtClean="0"/>
              <a:t>30 bronze gears</a:t>
            </a:r>
            <a:endParaRPr lang="en-GB" sz="2000" dirty="0"/>
          </a:p>
        </p:txBody>
      </p:sp>
    </p:spTree>
  </p:cSld>
  <p:clrMapOvr>
    <a:masterClrMapping/>
  </p:clrMapOvr>
  <p:transition>
    <p:randomBar dir="ver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upload.wikimedia.org/wikipedia/commons/thumb/6/6a/Antikythera-justtrain-horiz.svg/500px-Antikythera-justtrain-horiz.svg.png"/>
          <p:cNvPicPr>
            <a:picLocks noChangeAspect="1" noChangeArrowheads="1"/>
          </p:cNvPicPr>
          <p:nvPr/>
        </p:nvPicPr>
        <p:blipFill>
          <a:blip r:embed="rId2" cstate="print"/>
          <a:srcRect/>
          <a:stretch>
            <a:fillRect/>
          </a:stretch>
        </p:blipFill>
        <p:spPr bwMode="auto">
          <a:xfrm>
            <a:off x="1465684" y="2708920"/>
            <a:ext cx="7354788" cy="2883078"/>
          </a:xfrm>
          <a:prstGeom prst="rect">
            <a:avLst/>
          </a:prstGeom>
          <a:noFill/>
        </p:spPr>
      </p:pic>
      <p:pic>
        <p:nvPicPr>
          <p:cNvPr id="74754" name="Picture 2" descr="http://upload.wikimedia.org/wikipedia/en/thumb/4/4b/Computer_graphic_for_back_of_Antikythera_mechanism.jpg/220px-Computer_graphic_for_back_of_Antikythera_mechanism.jpg"/>
          <p:cNvPicPr>
            <a:picLocks noChangeAspect="1" noChangeArrowheads="1"/>
          </p:cNvPicPr>
          <p:nvPr/>
        </p:nvPicPr>
        <p:blipFill>
          <a:blip r:embed="rId3" cstate="print"/>
          <a:srcRect/>
          <a:stretch>
            <a:fillRect/>
          </a:stretch>
        </p:blipFill>
        <p:spPr bwMode="auto">
          <a:xfrm>
            <a:off x="5551715" y="0"/>
            <a:ext cx="3592285" cy="6858000"/>
          </a:xfrm>
          <a:prstGeom prst="rect">
            <a:avLst/>
          </a:prstGeom>
          <a:noFill/>
        </p:spPr>
      </p:pic>
      <p:sp>
        <p:nvSpPr>
          <p:cNvPr id="5" name="Inhaltsplatzhalter 2"/>
          <p:cNvSpPr>
            <a:spLocks noGrp="1"/>
          </p:cNvSpPr>
          <p:nvPr>
            <p:ph idx="1"/>
          </p:nvPr>
        </p:nvSpPr>
        <p:spPr>
          <a:xfrm>
            <a:off x="179512" y="530352"/>
            <a:ext cx="3456384" cy="4187952"/>
          </a:xfrm>
        </p:spPr>
        <p:txBody>
          <a:bodyPr>
            <a:normAutofit/>
          </a:bodyPr>
          <a:lstStyle/>
          <a:p>
            <a:r>
              <a:rPr lang="en-GB" sz="2000" b="1" dirty="0" err="1" smtClean="0"/>
              <a:t>Antikythera</a:t>
            </a:r>
            <a:r>
              <a:rPr lang="en-GB" sz="2000" b="1" dirty="0" smtClean="0"/>
              <a:t> mechanism</a:t>
            </a:r>
          </a:p>
          <a:p>
            <a:r>
              <a:rPr lang="en-GB" sz="2000" dirty="0" err="1" smtClean="0"/>
              <a:t>analog</a:t>
            </a:r>
            <a:r>
              <a:rPr lang="en-GB" sz="2000" dirty="0" smtClean="0"/>
              <a:t> computer</a:t>
            </a:r>
            <a:r>
              <a:rPr lang="en-GB" sz="2000" baseline="30000" dirty="0" smtClean="0"/>
              <a:t/>
            </a:r>
            <a:br>
              <a:rPr lang="en-GB" sz="2000" baseline="30000" dirty="0" smtClean="0"/>
            </a:br>
            <a:r>
              <a:rPr lang="en-GB" sz="2000" dirty="0" smtClean="0"/>
              <a:t>to predict astronomical positions and eclipses</a:t>
            </a:r>
          </a:p>
          <a:p>
            <a:r>
              <a:rPr lang="en-GB" sz="2000" dirty="0" smtClean="0"/>
              <a:t>1</a:t>
            </a:r>
            <a:r>
              <a:rPr lang="en-GB" sz="2000" baseline="30000" dirty="0" smtClean="0"/>
              <a:t>st</a:t>
            </a:r>
            <a:r>
              <a:rPr lang="en-GB" sz="2000" dirty="0" smtClean="0"/>
              <a:t> century B.C.</a:t>
            </a:r>
          </a:p>
          <a:p>
            <a:r>
              <a:rPr lang="en-GB" sz="2000" dirty="0" smtClean="0"/>
              <a:t>340 × 180 × 90 mm </a:t>
            </a:r>
          </a:p>
          <a:p>
            <a:r>
              <a:rPr lang="en-GB" sz="2000" dirty="0" smtClean="0"/>
              <a:t>30 bronze gears</a:t>
            </a:r>
            <a:endParaRPr lang="en-GB" sz="2000" dirty="0"/>
          </a:p>
        </p:txBody>
      </p:sp>
      <p:sp>
        <p:nvSpPr>
          <p:cNvPr id="6" name="Titel 1"/>
          <p:cNvSpPr>
            <a:spLocks noGrp="1"/>
          </p:cNvSpPr>
          <p:nvPr>
            <p:ph type="title"/>
          </p:nvPr>
        </p:nvSpPr>
        <p:spPr>
          <a:xfrm>
            <a:off x="502920" y="4983480"/>
            <a:ext cx="8183880" cy="1051560"/>
          </a:xfrm>
        </p:spPr>
        <p:txBody>
          <a:bodyPr/>
          <a:lstStyle/>
          <a:p>
            <a:r>
              <a:rPr lang="en-GB" dirty="0" smtClean="0"/>
              <a:t>Computer</a:t>
            </a:r>
            <a:endParaRPr lang="en-GB" dirty="0"/>
          </a:p>
        </p:txBody>
      </p:sp>
    </p:spTree>
  </p:cSld>
  <p:clrMapOvr>
    <a:masterClrMapping/>
  </p:clrMapOvr>
  <p:transition>
    <p:randomBar dir="ver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automata &amp; steam</a:t>
            </a:r>
            <a:endParaRPr lang="en-GB" dirty="0"/>
          </a:p>
        </p:txBody>
      </p:sp>
      <p:sp>
        <p:nvSpPr>
          <p:cNvPr id="3" name="Inhaltsplatzhalter 2"/>
          <p:cNvSpPr>
            <a:spLocks noGrp="1"/>
          </p:cNvSpPr>
          <p:nvPr>
            <p:ph idx="1"/>
          </p:nvPr>
        </p:nvSpPr>
        <p:spPr>
          <a:xfrm>
            <a:off x="251520" y="476672"/>
            <a:ext cx="4789160" cy="4187952"/>
          </a:xfrm>
        </p:spPr>
        <p:txBody>
          <a:bodyPr>
            <a:normAutofit fontScale="92500" lnSpcReduction="10000"/>
          </a:bodyPr>
          <a:lstStyle/>
          <a:p>
            <a:r>
              <a:rPr lang="en-GB" dirty="0" smtClean="0"/>
              <a:t>Rhodes</a:t>
            </a:r>
          </a:p>
          <a:p>
            <a:r>
              <a:rPr lang="en-GB" dirty="0" smtClean="0"/>
              <a:t>known for </a:t>
            </a:r>
            <a:r>
              <a:rPr lang="en-GB" i="1" dirty="0" smtClean="0"/>
              <a:t>automata</a:t>
            </a:r>
            <a:br>
              <a:rPr lang="en-GB" i="1" dirty="0" smtClean="0"/>
            </a:br>
            <a:endParaRPr lang="en-GB" i="1" dirty="0" smtClean="0"/>
          </a:p>
          <a:p>
            <a:r>
              <a:rPr lang="en-GB" sz="2200" b="1" dirty="0" smtClean="0"/>
              <a:t>Pindar, 7</a:t>
            </a:r>
            <a:r>
              <a:rPr lang="en-GB" sz="2200" b="1" baseline="30000" dirty="0" smtClean="0"/>
              <a:t>th</a:t>
            </a:r>
            <a:r>
              <a:rPr lang="en-GB" sz="2200" b="1" dirty="0" smtClean="0"/>
              <a:t> Olympic Ode 95:</a:t>
            </a:r>
            <a:br>
              <a:rPr lang="en-GB" sz="2200" b="1" dirty="0" smtClean="0"/>
            </a:br>
            <a:r>
              <a:rPr lang="en-GB" i="1" dirty="0" smtClean="0"/>
              <a:t>The animated figures stand</a:t>
            </a:r>
            <a:br>
              <a:rPr lang="en-GB" i="1" dirty="0" smtClean="0"/>
            </a:br>
            <a:r>
              <a:rPr lang="en-GB" i="1" dirty="0" smtClean="0"/>
              <a:t>Adorning every public street</a:t>
            </a:r>
            <a:br>
              <a:rPr lang="en-GB" i="1" dirty="0" smtClean="0"/>
            </a:br>
            <a:r>
              <a:rPr lang="en-GB" i="1" dirty="0" smtClean="0"/>
              <a:t>And seem to breathe in stone, or</a:t>
            </a:r>
            <a:br>
              <a:rPr lang="en-GB" i="1" dirty="0" smtClean="0"/>
            </a:br>
            <a:r>
              <a:rPr lang="en-GB" i="1" dirty="0" smtClean="0"/>
              <a:t>Move their marble feet.</a:t>
            </a:r>
            <a:endParaRPr lang="en-GB" dirty="0"/>
          </a:p>
        </p:txBody>
      </p:sp>
      <p:sp>
        <p:nvSpPr>
          <p:cNvPr id="4" name="Rechteck 3"/>
          <p:cNvSpPr/>
          <p:nvPr/>
        </p:nvSpPr>
        <p:spPr>
          <a:xfrm>
            <a:off x="7092280" y="620688"/>
            <a:ext cx="2021707" cy="523220"/>
          </a:xfrm>
          <a:prstGeom prst="rect">
            <a:avLst/>
          </a:prstGeom>
        </p:spPr>
        <p:txBody>
          <a:bodyPr wrap="none">
            <a:spAutoFit/>
          </a:bodyPr>
          <a:lstStyle/>
          <a:p>
            <a:r>
              <a:rPr lang="en-GB" sz="2800" b="1" dirty="0" err="1" smtClean="0"/>
              <a:t>aeolipile</a:t>
            </a:r>
            <a:r>
              <a:rPr lang="en-GB" sz="2800" dirty="0" smtClean="0"/>
              <a:t> </a:t>
            </a:r>
            <a:endParaRPr lang="en-GB" dirty="0"/>
          </a:p>
        </p:txBody>
      </p:sp>
      <p:pic>
        <p:nvPicPr>
          <p:cNvPr id="75778" name="Picture 2" descr="http://upload.wikimedia.org/wikipedia/commons/thumb/b/b8/Aeolipile_illustration.png/220px-Aeolipile_illustration.png"/>
          <p:cNvPicPr>
            <a:picLocks noChangeAspect="1" noChangeArrowheads="1"/>
          </p:cNvPicPr>
          <p:nvPr/>
        </p:nvPicPr>
        <p:blipFill>
          <a:blip r:embed="rId2" cstate="print"/>
          <a:srcRect/>
          <a:stretch>
            <a:fillRect/>
          </a:stretch>
        </p:blipFill>
        <p:spPr bwMode="auto">
          <a:xfrm>
            <a:off x="5436096" y="893009"/>
            <a:ext cx="2959596" cy="4493205"/>
          </a:xfrm>
          <a:prstGeom prst="rect">
            <a:avLst/>
          </a:prstGeom>
          <a:noFill/>
        </p:spPr>
      </p:pic>
      <p:sp>
        <p:nvSpPr>
          <p:cNvPr id="6" name="Textfeld 5"/>
          <p:cNvSpPr txBox="1"/>
          <p:nvPr/>
        </p:nvSpPr>
        <p:spPr>
          <a:xfrm>
            <a:off x="5796136" y="5301208"/>
            <a:ext cx="2952328" cy="646331"/>
          </a:xfrm>
          <a:prstGeom prst="rect">
            <a:avLst/>
          </a:prstGeom>
          <a:noFill/>
        </p:spPr>
        <p:txBody>
          <a:bodyPr wrap="square" rtlCol="0">
            <a:spAutoFit/>
          </a:bodyPr>
          <a:lstStyle/>
          <a:p>
            <a:pPr algn="r"/>
            <a:r>
              <a:rPr lang="en-GB" dirty="0" smtClean="0">
                <a:solidFill>
                  <a:schemeClr val="bg1">
                    <a:lumMod val="50000"/>
                  </a:schemeClr>
                </a:solidFill>
              </a:rPr>
              <a:t>Vitruvius (Augustan)</a:t>
            </a:r>
          </a:p>
          <a:p>
            <a:pPr algn="r"/>
            <a:r>
              <a:rPr lang="en-GB" dirty="0" smtClean="0">
                <a:solidFill>
                  <a:schemeClr val="bg1">
                    <a:lumMod val="50000"/>
                  </a:schemeClr>
                </a:solidFill>
              </a:rPr>
              <a:t>Hero – AD 10 - 70</a:t>
            </a:r>
            <a:endParaRPr lang="en-GB" dirty="0">
              <a:solidFill>
                <a:schemeClr val="bg1">
                  <a:lumMod val="50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par>
                                <p:cTn id="8" presetID="20" presetClass="entr" presetSubtype="0" fill="hold" nodeType="withEffect">
                                  <p:stCondLst>
                                    <p:cond delay="0"/>
                                  </p:stCondLst>
                                  <p:childTnLst>
                                    <p:set>
                                      <p:cBhvr>
                                        <p:cTn id="9" dur="1" fill="hold">
                                          <p:stCondLst>
                                            <p:cond delay="0"/>
                                          </p:stCondLst>
                                        </p:cTn>
                                        <p:tgtEl>
                                          <p:spTgt spid="75778"/>
                                        </p:tgtEl>
                                        <p:attrNameLst>
                                          <p:attrName>style.visibility</p:attrName>
                                        </p:attrNameLst>
                                      </p:cBhvr>
                                      <p:to>
                                        <p:strVal val="visible"/>
                                      </p:to>
                                    </p:set>
                                    <p:animEffect transition="in" filter="wedge">
                                      <p:cBhvr>
                                        <p:cTn id="10" dur="2000"/>
                                        <p:tgtEl>
                                          <p:spTgt spid="75778"/>
                                        </p:tgtEl>
                                      </p:cBhvr>
                                    </p:animEffect>
                                  </p:childTnLst>
                                </p:cTn>
                              </p:par>
                            </p:childTnLst>
                          </p:cTn>
                        </p:par>
                        <p:par>
                          <p:cTn id="11" fill="hold">
                            <p:stCondLst>
                              <p:cond delay="2000"/>
                            </p:stCondLst>
                            <p:childTnLst>
                              <p:par>
                                <p:cTn id="12" presetID="14" presetClass="entr" presetSubtype="10" fill="hold" grpId="0"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electricity?</a:t>
            </a:r>
            <a:endParaRPr lang="en-GB" dirty="0"/>
          </a:p>
        </p:txBody>
      </p:sp>
      <p:sp>
        <p:nvSpPr>
          <p:cNvPr id="3" name="Inhaltsplatzhalter 2"/>
          <p:cNvSpPr>
            <a:spLocks noGrp="1"/>
          </p:cNvSpPr>
          <p:nvPr>
            <p:ph idx="1"/>
          </p:nvPr>
        </p:nvSpPr>
        <p:spPr/>
        <p:txBody>
          <a:bodyPr/>
          <a:lstStyle/>
          <a:p>
            <a:r>
              <a:rPr lang="en-GB" dirty="0" smtClean="0"/>
              <a:t>Electricity</a:t>
            </a:r>
          </a:p>
          <a:p>
            <a:pPr lvl="1"/>
            <a:r>
              <a:rPr lang="en-GB" dirty="0" smtClean="0"/>
              <a:t>“Baghdad/</a:t>
            </a:r>
            <a:r>
              <a:rPr lang="en-GB" dirty="0" err="1" smtClean="0"/>
              <a:t>Parhian</a:t>
            </a:r>
            <a:r>
              <a:rPr lang="en-GB" dirty="0" smtClean="0"/>
              <a:t> Battery”?</a:t>
            </a:r>
            <a:endParaRPr lang="en-GB" dirty="0"/>
          </a:p>
        </p:txBody>
      </p:sp>
      <p:pic>
        <p:nvPicPr>
          <p:cNvPr id="76802" name="Picture 2" descr="A bust of a bearded man with dishevelled hair"/>
          <p:cNvPicPr>
            <a:picLocks noChangeAspect="1" noChangeArrowheads="1"/>
          </p:cNvPicPr>
          <p:nvPr/>
        </p:nvPicPr>
        <p:blipFill>
          <a:blip r:embed="rId2" cstate="print"/>
          <a:srcRect/>
          <a:stretch>
            <a:fillRect/>
          </a:stretch>
        </p:blipFill>
        <p:spPr bwMode="auto">
          <a:xfrm rot="20937152">
            <a:off x="309184" y="1726731"/>
            <a:ext cx="2405392" cy="3084562"/>
          </a:xfrm>
          <a:prstGeom prst="rect">
            <a:avLst/>
          </a:prstGeom>
          <a:noFill/>
        </p:spPr>
      </p:pic>
      <p:sp>
        <p:nvSpPr>
          <p:cNvPr id="5" name="Textfeld 4"/>
          <p:cNvSpPr txBox="1"/>
          <p:nvPr/>
        </p:nvSpPr>
        <p:spPr>
          <a:xfrm>
            <a:off x="0" y="4581128"/>
            <a:ext cx="2267744" cy="523220"/>
          </a:xfrm>
          <a:prstGeom prst="rect">
            <a:avLst/>
          </a:prstGeom>
          <a:noFill/>
        </p:spPr>
        <p:txBody>
          <a:bodyPr wrap="square" rtlCol="0">
            <a:spAutoFit/>
          </a:bodyPr>
          <a:lstStyle/>
          <a:p>
            <a:r>
              <a:rPr lang="en-GB" sz="1400" dirty="0" smtClean="0"/>
              <a:t>Thales, 600 B.C.</a:t>
            </a:r>
          </a:p>
          <a:p>
            <a:r>
              <a:rPr lang="en-GB" sz="1400" dirty="0" smtClean="0"/>
              <a:t>- study in electricity</a:t>
            </a:r>
            <a:endParaRPr lang="en-GB" sz="1400" dirty="0"/>
          </a:p>
        </p:txBody>
      </p:sp>
      <p:sp>
        <p:nvSpPr>
          <p:cNvPr id="6" name="Rechteck 5"/>
          <p:cNvSpPr/>
          <p:nvPr/>
        </p:nvSpPr>
        <p:spPr>
          <a:xfrm>
            <a:off x="2627784" y="1556792"/>
            <a:ext cx="2304256" cy="1477328"/>
          </a:xfrm>
          <a:prstGeom prst="rect">
            <a:avLst/>
          </a:prstGeom>
        </p:spPr>
        <p:txBody>
          <a:bodyPr wrap="square">
            <a:spAutoFit/>
          </a:bodyPr>
          <a:lstStyle/>
          <a:p>
            <a:r>
              <a:rPr lang="en-GB" dirty="0" smtClean="0"/>
              <a:t>galvanic cells, perhaps used for electroplating</a:t>
            </a:r>
            <a:r>
              <a:rPr lang="en-GB" dirty="0"/>
              <a:t> </a:t>
            </a:r>
            <a:r>
              <a:rPr lang="en-GB" dirty="0" smtClean="0"/>
              <a:t>gold onto silver objects</a:t>
            </a:r>
            <a:endParaRPr lang="en-GB" dirty="0"/>
          </a:p>
        </p:txBody>
      </p:sp>
      <p:pic>
        <p:nvPicPr>
          <p:cNvPr id="76804" name="Picture 4" descr="http://upload.wikimedia.org/wikipedia/commons/thumb/2/2f/Ironie_pile_Bagdad.jpg/220px-Ironie_pile_Bagdad.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627784" y="2999569"/>
            <a:ext cx="2592288" cy="2085615"/>
          </a:xfrm>
          <a:prstGeom prst="rect">
            <a:avLst/>
          </a:prstGeom>
          <a:noFill/>
        </p:spPr>
      </p:pic>
      <p:pic>
        <p:nvPicPr>
          <p:cNvPr id="8" name="Picture 2" descr="http://upload.wikimedia.org/wikipedia/commons/thumb/b/b8/Aeolipile_illustration.png/220px-Aeolipile_illustration.png"/>
          <p:cNvPicPr>
            <a:picLocks noChangeAspect="1" noChangeArrowheads="1"/>
          </p:cNvPicPr>
          <p:nvPr/>
        </p:nvPicPr>
        <p:blipFill>
          <a:blip r:embed="rId4" cstate="print"/>
          <a:srcRect/>
          <a:stretch>
            <a:fillRect/>
          </a:stretch>
        </p:blipFill>
        <p:spPr bwMode="auto">
          <a:xfrm>
            <a:off x="5436096" y="893009"/>
            <a:ext cx="2959596" cy="4493205"/>
          </a:xfrm>
          <a:prstGeom prst="rect">
            <a:avLst/>
          </a:prstGeom>
          <a:noFill/>
        </p:spPr>
      </p:pic>
      <p:sp>
        <p:nvSpPr>
          <p:cNvPr id="9" name="Rechteck 8"/>
          <p:cNvSpPr/>
          <p:nvPr/>
        </p:nvSpPr>
        <p:spPr>
          <a:xfrm>
            <a:off x="7092280" y="620688"/>
            <a:ext cx="2021707" cy="523220"/>
          </a:xfrm>
          <a:prstGeom prst="rect">
            <a:avLst/>
          </a:prstGeom>
        </p:spPr>
        <p:txBody>
          <a:bodyPr wrap="none">
            <a:spAutoFit/>
          </a:bodyPr>
          <a:lstStyle/>
          <a:p>
            <a:r>
              <a:rPr lang="en-GB" sz="2800" b="1" dirty="0" err="1" smtClean="0"/>
              <a:t>aeolipile</a:t>
            </a:r>
            <a:r>
              <a:rPr lang="en-GB" sz="2800" dirty="0" smtClean="0"/>
              <a:t> </a:t>
            </a:r>
            <a:endParaRPr lang="en-GB" dirty="0"/>
          </a:p>
        </p:txBody>
      </p:sp>
      <p:sp>
        <p:nvSpPr>
          <p:cNvPr id="10" name="Textfeld 9"/>
          <p:cNvSpPr txBox="1"/>
          <p:nvPr/>
        </p:nvSpPr>
        <p:spPr>
          <a:xfrm>
            <a:off x="5796136" y="5301208"/>
            <a:ext cx="2952328" cy="646331"/>
          </a:xfrm>
          <a:prstGeom prst="rect">
            <a:avLst/>
          </a:prstGeom>
          <a:noFill/>
        </p:spPr>
        <p:txBody>
          <a:bodyPr wrap="square" rtlCol="0">
            <a:spAutoFit/>
          </a:bodyPr>
          <a:lstStyle/>
          <a:p>
            <a:pPr algn="r"/>
            <a:r>
              <a:rPr lang="en-GB" dirty="0" smtClean="0">
                <a:solidFill>
                  <a:schemeClr val="bg1">
                    <a:lumMod val="50000"/>
                  </a:schemeClr>
                </a:solidFill>
              </a:rPr>
              <a:t>Vitruvius (Augustan)</a:t>
            </a:r>
          </a:p>
          <a:p>
            <a:pPr algn="r"/>
            <a:r>
              <a:rPr lang="en-GB" dirty="0" smtClean="0">
                <a:solidFill>
                  <a:schemeClr val="bg1">
                    <a:lumMod val="50000"/>
                  </a:schemeClr>
                </a:solidFill>
              </a:rPr>
              <a:t>Hero – AD 10 - 70</a:t>
            </a:r>
            <a:endParaRPr lang="en-GB" dirty="0">
              <a:solidFill>
                <a:schemeClr val="bg1">
                  <a:lumMod val="50000"/>
                </a:schemeClr>
              </a:solidFill>
            </a:endParaRPr>
          </a:p>
        </p:txBody>
      </p:sp>
    </p:spTree>
  </p:cSld>
  <p:clrMapOvr>
    <a:masterClrMapping/>
  </p:clrMapOvr>
  <p:transition>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1979712" y="4983480"/>
            <a:ext cx="6805384" cy="1051560"/>
          </a:xfrm>
        </p:spPr>
        <p:txBody>
          <a:bodyPr>
            <a:normAutofit/>
          </a:bodyPr>
          <a:lstStyle/>
          <a:p>
            <a:pPr algn="r"/>
            <a:r>
              <a:rPr lang="en-GB" dirty="0" smtClean="0"/>
              <a:t>agricultural inventions</a:t>
            </a:r>
            <a:endParaRPr lang="en-GB" dirty="0"/>
          </a:p>
        </p:txBody>
      </p:sp>
      <p:pic>
        <p:nvPicPr>
          <p:cNvPr id="1026" name="Picture 2" descr="http://www.villa.culture.fr/mediatheque/communs/images/grandFormat/0/112_2.jpg"/>
          <p:cNvPicPr>
            <a:picLocks noChangeAspect="1" noChangeArrowheads="1"/>
          </p:cNvPicPr>
          <p:nvPr/>
        </p:nvPicPr>
        <p:blipFill>
          <a:blip r:embed="rId2" cstate="print"/>
          <a:srcRect l="11660" t="14356" r="6049" b="8640"/>
          <a:stretch>
            <a:fillRect/>
          </a:stretch>
        </p:blipFill>
        <p:spPr bwMode="auto">
          <a:xfrm>
            <a:off x="35496" y="133738"/>
            <a:ext cx="5868144" cy="5167470"/>
          </a:xfrm>
          <a:prstGeom prst="rect">
            <a:avLst/>
          </a:prstGeom>
          <a:noFill/>
        </p:spPr>
      </p:pic>
      <p:sp>
        <p:nvSpPr>
          <p:cNvPr id="3" name="Inhaltsplatzhalter 2"/>
          <p:cNvSpPr>
            <a:spLocks noGrp="1"/>
          </p:cNvSpPr>
          <p:nvPr>
            <p:ph idx="1"/>
          </p:nvPr>
        </p:nvSpPr>
        <p:spPr>
          <a:xfrm>
            <a:off x="5616624" y="332657"/>
            <a:ext cx="3275856" cy="5256583"/>
          </a:xfrm>
        </p:spPr>
        <p:txBody>
          <a:bodyPr>
            <a:normAutofit fontScale="70000" lnSpcReduction="20000"/>
          </a:bodyPr>
          <a:lstStyle/>
          <a:p>
            <a:r>
              <a:rPr lang="en-GB" dirty="0" err="1" smtClean="0"/>
              <a:t>vallus</a:t>
            </a:r>
            <a:r>
              <a:rPr lang="en-GB" dirty="0" smtClean="0"/>
              <a:t/>
            </a:r>
            <a:br>
              <a:rPr lang="en-GB" dirty="0" smtClean="0"/>
            </a:br>
            <a:r>
              <a:rPr lang="en-GB" dirty="0" smtClean="0"/>
              <a:t>“reaping </a:t>
            </a:r>
            <a:r>
              <a:rPr lang="en-GB" dirty="0" err="1" smtClean="0"/>
              <a:t>maschine</a:t>
            </a:r>
            <a:r>
              <a:rPr lang="en-GB" dirty="0" smtClean="0"/>
              <a:t>”</a:t>
            </a:r>
          </a:p>
          <a:p>
            <a:r>
              <a:rPr lang="en-GB" dirty="0" smtClean="0"/>
              <a:t>Pliny 18.72:</a:t>
            </a:r>
          </a:p>
          <a:p>
            <a:r>
              <a:rPr lang="en-GB" dirty="0" smtClean="0"/>
              <a:t>The mode of getting in the harvest varies considerably. In the vast domains of the provinces of Gaul a large hollow frame, armed with teeth and supported on two wheels, is driven through the standing corn, the beasts being yoked behind it; the result being, that the ears are torn off and fall within the frame.” </a:t>
            </a:r>
            <a:endParaRPr lang="en-GB" dirty="0"/>
          </a:p>
        </p:txBody>
      </p:sp>
    </p:spTree>
  </p:cSld>
  <p:clrMapOvr>
    <a:masterClrMapping/>
  </p:clrMapOvr>
  <p:transition>
    <p:randomBar dir="vert"/>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p:txBody>
          <a:bodyPr/>
          <a:lstStyle/>
          <a:p>
            <a:endParaRPr lang="en-GB"/>
          </a:p>
        </p:txBody>
      </p:sp>
      <p:pic>
        <p:nvPicPr>
          <p:cNvPr id="77826" name="Picture 2" descr="http://upload.wikimedia.org/wikipedia/commons/thumb/9/97/Harvester.jpg/800px-Harvester.jpg"/>
          <p:cNvPicPr>
            <a:picLocks noChangeAspect="1" noChangeArrowheads="1"/>
          </p:cNvPicPr>
          <p:nvPr/>
        </p:nvPicPr>
        <p:blipFill>
          <a:blip r:embed="rId2" cstate="print"/>
          <a:srcRect/>
          <a:stretch>
            <a:fillRect/>
          </a:stretch>
        </p:blipFill>
        <p:spPr bwMode="auto">
          <a:xfrm>
            <a:off x="-1" y="908720"/>
            <a:ext cx="9310347" cy="3456384"/>
          </a:xfrm>
          <a:prstGeom prst="rect">
            <a:avLst/>
          </a:prstGeom>
          <a:noFill/>
        </p:spPr>
      </p:pic>
      <p:sp>
        <p:nvSpPr>
          <p:cNvPr id="5" name="Titel 1"/>
          <p:cNvSpPr>
            <a:spLocks noGrp="1"/>
          </p:cNvSpPr>
          <p:nvPr>
            <p:ph type="title"/>
          </p:nvPr>
        </p:nvSpPr>
        <p:spPr>
          <a:xfrm>
            <a:off x="1979712" y="4983480"/>
            <a:ext cx="6805384" cy="1051560"/>
          </a:xfrm>
        </p:spPr>
        <p:txBody>
          <a:bodyPr>
            <a:normAutofit/>
          </a:bodyPr>
          <a:lstStyle/>
          <a:p>
            <a:pPr algn="r"/>
            <a:r>
              <a:rPr lang="en-GB" dirty="0" smtClean="0"/>
              <a:t>agricultural inventions</a:t>
            </a:r>
            <a:endParaRPr lang="en-GB" dirty="0"/>
          </a:p>
        </p:txBody>
      </p:sp>
    </p:spTree>
  </p:cSld>
  <p:clrMapOvr>
    <a:masterClrMapping/>
  </p:clrMapOvr>
  <p:transition>
    <p:randomBar dir="vert"/>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p:txBody>
          <a:bodyPr>
            <a:normAutofit/>
          </a:bodyPr>
          <a:lstStyle/>
          <a:p>
            <a:r>
              <a:rPr lang="en-GB" dirty="0" smtClean="0"/>
              <a:t>A G R I C U L T U R E  </a:t>
            </a:r>
            <a:r>
              <a:rPr lang="en-GB" i="1" dirty="0" err="1" smtClean="0"/>
              <a:t>agricultura</a:t>
            </a:r>
            <a:endParaRPr lang="en-GB" i="1" dirty="0"/>
          </a:p>
        </p:txBody>
      </p:sp>
      <p:sp>
        <p:nvSpPr>
          <p:cNvPr id="5" name="Textplatzhalter 4"/>
          <p:cNvSpPr>
            <a:spLocks noGrp="1"/>
          </p:cNvSpPr>
          <p:nvPr>
            <p:ph type="body" idx="1"/>
          </p:nvPr>
        </p:nvSpPr>
        <p:spPr/>
        <p:txBody>
          <a:bodyPr/>
          <a:lstStyle/>
          <a:p>
            <a:r>
              <a:rPr lang="en-GB" dirty="0" smtClean="0"/>
              <a:t>Farm, Villa, </a:t>
            </a:r>
            <a:r>
              <a:rPr lang="en-GB" dirty="0" err="1" smtClean="0"/>
              <a:t>Latifundia</a:t>
            </a:r>
            <a:r>
              <a:rPr lang="en-GB" dirty="0" smtClean="0"/>
              <a:t>, slave-mode of production(?) …</a:t>
            </a:r>
            <a:endParaRPr lang="en-GB" dirty="0"/>
          </a:p>
        </p:txBody>
      </p:sp>
      <p:pic>
        <p:nvPicPr>
          <p:cNvPr id="79874" name="Picture 2" descr="http://www.eigeltingia.de/assets/images/Mosaik_Landwirtschaft_Frankreich.jpg"/>
          <p:cNvPicPr>
            <a:picLocks noChangeAspect="1" noChangeArrowheads="1"/>
          </p:cNvPicPr>
          <p:nvPr/>
        </p:nvPicPr>
        <p:blipFill>
          <a:blip r:embed="rId2" cstate="print"/>
          <a:srcRect/>
          <a:stretch>
            <a:fillRect/>
          </a:stretch>
        </p:blipFill>
        <p:spPr bwMode="auto">
          <a:xfrm>
            <a:off x="539552" y="548680"/>
            <a:ext cx="7998987" cy="4176464"/>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descr="http://www.bigalke-schmiedekunst.de/images/R%F6mische%20Landwirtschaft%20in%20Tunesien-Dateien/007.jpg"/>
          <p:cNvPicPr>
            <a:picLocks noChangeAspect="1" noChangeArrowheads="1"/>
          </p:cNvPicPr>
          <p:nvPr/>
        </p:nvPicPr>
        <p:blipFill>
          <a:blip r:embed="rId2" cstate="print"/>
          <a:srcRect/>
          <a:stretch>
            <a:fillRect/>
          </a:stretch>
        </p:blipFill>
        <p:spPr bwMode="auto">
          <a:xfrm>
            <a:off x="15295" y="-1"/>
            <a:ext cx="9128705" cy="6858001"/>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Villa</a:t>
            </a:r>
            <a:endParaRPr lang="en-GB" dirty="0"/>
          </a:p>
        </p:txBody>
      </p:sp>
      <p:sp>
        <p:nvSpPr>
          <p:cNvPr id="3" name="Inhaltsplatzhalter 2"/>
          <p:cNvSpPr>
            <a:spLocks noGrp="1"/>
          </p:cNvSpPr>
          <p:nvPr>
            <p:ph idx="1"/>
          </p:nvPr>
        </p:nvSpPr>
        <p:spPr/>
        <p:txBody>
          <a:bodyPr/>
          <a:lstStyle/>
          <a:p>
            <a:r>
              <a:rPr lang="en-GB" dirty="0" smtClean="0"/>
              <a:t>“villa </a:t>
            </a:r>
            <a:r>
              <a:rPr lang="en-GB" dirty="0" err="1" smtClean="0"/>
              <a:t>urbana</a:t>
            </a:r>
            <a:r>
              <a:rPr lang="en-GB" dirty="0" smtClean="0"/>
              <a:t>”</a:t>
            </a:r>
          </a:p>
          <a:p>
            <a:r>
              <a:rPr lang="en-GB" dirty="0" smtClean="0"/>
              <a:t>“villa </a:t>
            </a:r>
            <a:r>
              <a:rPr lang="en-GB" dirty="0" err="1" smtClean="0"/>
              <a:t>rustica</a:t>
            </a:r>
            <a:r>
              <a:rPr lang="en-GB" dirty="0" smtClean="0"/>
              <a:t>”</a:t>
            </a:r>
          </a:p>
          <a:p>
            <a:endParaRPr lang="en-GB" dirty="0"/>
          </a:p>
        </p:txBody>
      </p:sp>
      <p:pic>
        <p:nvPicPr>
          <p:cNvPr id="15362" name="Picture 2" descr="maquette_villa_romaine.jpg"/>
          <p:cNvPicPr>
            <a:picLocks noChangeAspect="1" noChangeArrowheads="1"/>
          </p:cNvPicPr>
          <p:nvPr/>
        </p:nvPicPr>
        <p:blipFill>
          <a:blip r:embed="rId2" cstate="print"/>
          <a:srcRect/>
          <a:stretch>
            <a:fillRect/>
          </a:stretch>
        </p:blipFill>
        <p:spPr bwMode="auto">
          <a:xfrm>
            <a:off x="3419872" y="5400"/>
            <a:ext cx="5724128" cy="6852600"/>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p:txBody>
          <a:bodyPr/>
          <a:lstStyle/>
          <a:p>
            <a:r>
              <a:rPr lang="en-GB" dirty="0" smtClean="0"/>
              <a:t>Villa</a:t>
            </a:r>
            <a:endParaRPr lang="en-GB" dirty="0"/>
          </a:p>
        </p:txBody>
      </p:sp>
      <p:sp>
        <p:nvSpPr>
          <p:cNvPr id="5" name="Inhaltsplatzhalter 4"/>
          <p:cNvSpPr>
            <a:spLocks noGrp="1"/>
          </p:cNvSpPr>
          <p:nvPr>
            <p:ph idx="1"/>
          </p:nvPr>
        </p:nvSpPr>
        <p:spPr/>
        <p:txBody>
          <a:bodyPr/>
          <a:lstStyle/>
          <a:p>
            <a:r>
              <a:rPr lang="en-GB" dirty="0" smtClean="0"/>
              <a:t>“villa </a:t>
            </a:r>
            <a:r>
              <a:rPr lang="en-GB" dirty="0" err="1" smtClean="0"/>
              <a:t>urbana</a:t>
            </a:r>
            <a:r>
              <a:rPr lang="en-GB" dirty="0" smtClean="0"/>
              <a:t>”</a:t>
            </a:r>
          </a:p>
          <a:p>
            <a:r>
              <a:rPr lang="en-GB" dirty="0" smtClean="0"/>
              <a:t>“villa </a:t>
            </a:r>
            <a:r>
              <a:rPr lang="en-GB" dirty="0" err="1" smtClean="0"/>
              <a:t>rustica</a:t>
            </a:r>
            <a:r>
              <a:rPr lang="en-GB" dirty="0" smtClean="0"/>
              <a:t>”</a:t>
            </a:r>
          </a:p>
          <a:p>
            <a:r>
              <a:rPr lang="en-GB" dirty="0" smtClean="0"/>
              <a:t>“villa </a:t>
            </a:r>
            <a:r>
              <a:rPr lang="en-GB" dirty="0" err="1" smtClean="0"/>
              <a:t>fructuaria</a:t>
            </a:r>
            <a:r>
              <a:rPr lang="en-GB" dirty="0" smtClean="0"/>
              <a:t>”</a:t>
            </a:r>
            <a:endParaRPr lang="en-GB" dirty="0"/>
          </a:p>
        </p:txBody>
      </p:sp>
      <p:pic>
        <p:nvPicPr>
          <p:cNvPr id="83970" name="Picture 2" descr="http://upload.wikimedia.org/wikipedia/commons/4/42/Plan_de_la_Villa_gallo-romaine_du_Molard_%C3%A0_Donz%C3%A8re.jpg"/>
          <p:cNvPicPr>
            <a:picLocks noChangeAspect="1" noChangeArrowheads="1"/>
          </p:cNvPicPr>
          <p:nvPr/>
        </p:nvPicPr>
        <p:blipFill>
          <a:blip r:embed="rId2" cstate="print">
            <a:clrChange>
              <a:clrFrom>
                <a:srgbClr val="D6FFE3"/>
              </a:clrFrom>
              <a:clrTo>
                <a:srgbClr val="D6FFE3">
                  <a:alpha val="0"/>
                </a:srgbClr>
              </a:clrTo>
            </a:clrChange>
          </a:blip>
          <a:srcRect l="5076"/>
          <a:stretch>
            <a:fillRect/>
          </a:stretch>
        </p:blipFill>
        <p:spPr bwMode="auto">
          <a:xfrm>
            <a:off x="49483" y="1971650"/>
            <a:ext cx="5386613" cy="3689598"/>
          </a:xfrm>
          <a:prstGeom prst="rect">
            <a:avLst/>
          </a:prstGeom>
          <a:noFill/>
        </p:spPr>
      </p:pic>
      <p:pic>
        <p:nvPicPr>
          <p:cNvPr id="83972" name="Picture 4" descr="http://upload.wikimedia.org/wikipedia/commons/a/a9/Boscoreale_Villa_Rustica_Dolia.jpg"/>
          <p:cNvPicPr>
            <a:picLocks noChangeAspect="1" noChangeArrowheads="1"/>
          </p:cNvPicPr>
          <p:nvPr/>
        </p:nvPicPr>
        <p:blipFill>
          <a:blip r:embed="rId3" cstate="print"/>
          <a:srcRect/>
          <a:stretch>
            <a:fillRect/>
          </a:stretch>
        </p:blipFill>
        <p:spPr bwMode="auto">
          <a:xfrm>
            <a:off x="5076056" y="44624"/>
            <a:ext cx="4002038" cy="3005334"/>
          </a:xfrm>
          <a:prstGeom prst="rect">
            <a:avLst/>
          </a:prstGeom>
          <a:noFill/>
        </p:spPr>
      </p:pic>
      <p:sp>
        <p:nvSpPr>
          <p:cNvPr id="8" name="Rechteck 7"/>
          <p:cNvSpPr/>
          <p:nvPr/>
        </p:nvSpPr>
        <p:spPr>
          <a:xfrm>
            <a:off x="6804248" y="2708920"/>
            <a:ext cx="1519968" cy="369332"/>
          </a:xfrm>
          <a:prstGeom prst="rect">
            <a:avLst/>
          </a:prstGeom>
        </p:spPr>
        <p:txBody>
          <a:bodyPr wrap="none">
            <a:spAutoFit/>
          </a:bodyPr>
          <a:lstStyle/>
          <a:p>
            <a:r>
              <a:rPr lang="en-GB" dirty="0" err="1" smtClean="0">
                <a:solidFill>
                  <a:schemeClr val="accent3">
                    <a:lumMod val="20000"/>
                    <a:lumOff val="80000"/>
                  </a:schemeClr>
                </a:solidFill>
              </a:rPr>
              <a:t>Boscoreale</a:t>
            </a:r>
            <a:r>
              <a:rPr lang="en-GB" dirty="0" smtClean="0">
                <a:solidFill>
                  <a:schemeClr val="accent3">
                    <a:lumMod val="20000"/>
                    <a:lumOff val="80000"/>
                  </a:schemeClr>
                </a:solidFill>
              </a:rPr>
              <a:t> </a:t>
            </a:r>
            <a:endParaRPr lang="en-GB" dirty="0">
              <a:solidFill>
                <a:schemeClr val="accent3">
                  <a:lumMod val="20000"/>
                  <a:lumOff val="80000"/>
                </a:schemeClr>
              </a:solidFill>
            </a:endParaRPr>
          </a:p>
        </p:txBody>
      </p:sp>
      <p:pic>
        <p:nvPicPr>
          <p:cNvPr id="83974" name="Picture 6" descr="https://encrypted-tbn2.gstatic.com/images?q=tbn:ANd9GcTIZtzS57lI4p2Mo7Tu98KdLdXcL4biH5reCmuO_hggj4RpDAzT"/>
          <p:cNvPicPr>
            <a:picLocks noChangeAspect="1" noChangeArrowheads="1"/>
          </p:cNvPicPr>
          <p:nvPr/>
        </p:nvPicPr>
        <p:blipFill>
          <a:blip r:embed="rId4" cstate="print"/>
          <a:srcRect/>
          <a:stretch>
            <a:fillRect/>
          </a:stretch>
        </p:blipFill>
        <p:spPr bwMode="auto">
          <a:xfrm>
            <a:off x="5940152" y="3140968"/>
            <a:ext cx="3172547" cy="2309614"/>
          </a:xfrm>
          <a:prstGeom prst="rect">
            <a:avLst/>
          </a:prstGeom>
          <a:noFill/>
        </p:spPr>
      </p:pic>
      <p:sp>
        <p:nvSpPr>
          <p:cNvPr id="10" name="Rechteck 9"/>
          <p:cNvSpPr/>
          <p:nvPr/>
        </p:nvSpPr>
        <p:spPr>
          <a:xfrm>
            <a:off x="6516216" y="5013176"/>
            <a:ext cx="1715534" cy="369332"/>
          </a:xfrm>
          <a:prstGeom prst="rect">
            <a:avLst/>
          </a:prstGeom>
        </p:spPr>
        <p:txBody>
          <a:bodyPr wrap="none">
            <a:spAutoFit/>
          </a:bodyPr>
          <a:lstStyle/>
          <a:p>
            <a:r>
              <a:rPr lang="en-GB" dirty="0" smtClean="0">
                <a:solidFill>
                  <a:schemeClr val="accent3">
                    <a:lumMod val="20000"/>
                    <a:lumOff val="80000"/>
                  </a:schemeClr>
                </a:solidFill>
              </a:rPr>
              <a:t>Herculaneum</a:t>
            </a:r>
            <a:endParaRPr lang="en-GB" dirty="0">
              <a:solidFill>
                <a:schemeClr val="accent3">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Villa</a:t>
            </a:r>
            <a:endParaRPr lang="en-GB" dirty="0"/>
          </a:p>
        </p:txBody>
      </p:sp>
      <p:sp>
        <p:nvSpPr>
          <p:cNvPr id="3" name="Inhaltsplatzhalter 2"/>
          <p:cNvSpPr>
            <a:spLocks noGrp="1"/>
          </p:cNvSpPr>
          <p:nvPr>
            <p:ph idx="1"/>
          </p:nvPr>
        </p:nvSpPr>
        <p:spPr/>
        <p:txBody>
          <a:bodyPr/>
          <a:lstStyle/>
          <a:p>
            <a:r>
              <a:rPr lang="en-GB" dirty="0" smtClean="0"/>
              <a:t>olive press</a:t>
            </a:r>
            <a:endParaRPr lang="en-GB" dirty="0"/>
          </a:p>
        </p:txBody>
      </p:sp>
      <p:pic>
        <p:nvPicPr>
          <p:cNvPr id="86018" name="Picture 2" descr="http://www.bigalke-schmiedekunst.de/images/R%F6mische%20Landwirtschaft%20in%20Tunesien-Dateien/image01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516438" y="-27384"/>
            <a:ext cx="3448050" cy="3048001"/>
          </a:xfrm>
          <a:prstGeom prst="rect">
            <a:avLst/>
          </a:prstGeom>
          <a:noFill/>
        </p:spPr>
      </p:pic>
      <p:pic>
        <p:nvPicPr>
          <p:cNvPr id="86020" name="Picture 4" descr="http://www.bigalke-schmiedekunst.de/images/R%F6mische%20Landwirtschaft%20in%20Tunesien-Dateien/image013.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5364088" y="2998067"/>
            <a:ext cx="3771900" cy="1943101"/>
          </a:xfrm>
          <a:prstGeom prst="rect">
            <a:avLst/>
          </a:prstGeom>
          <a:noFill/>
        </p:spPr>
      </p:pic>
      <p:sp>
        <p:nvSpPr>
          <p:cNvPr id="6" name="Rechteck 5"/>
          <p:cNvSpPr/>
          <p:nvPr/>
        </p:nvSpPr>
        <p:spPr>
          <a:xfrm>
            <a:off x="5076056" y="4850576"/>
            <a:ext cx="3960440" cy="738664"/>
          </a:xfrm>
          <a:prstGeom prst="rect">
            <a:avLst/>
          </a:prstGeom>
        </p:spPr>
        <p:txBody>
          <a:bodyPr wrap="square">
            <a:spAutoFit/>
          </a:bodyPr>
          <a:lstStyle/>
          <a:p>
            <a:pPr algn="r"/>
            <a:r>
              <a:rPr lang="en-GB" sz="1400" i="1" dirty="0" err="1">
                <a:solidFill>
                  <a:schemeClr val="bg1">
                    <a:lumMod val="50000"/>
                  </a:schemeClr>
                </a:solidFill>
              </a:rPr>
              <a:t>trapetum</a:t>
            </a:r>
            <a:r>
              <a:rPr lang="en-GB" sz="1400" i="1" dirty="0">
                <a:solidFill>
                  <a:schemeClr val="bg1">
                    <a:lumMod val="50000"/>
                  </a:schemeClr>
                </a:solidFill>
              </a:rPr>
              <a:t> &lt; </a:t>
            </a:r>
            <a:r>
              <a:rPr lang="en-GB" sz="1400" i="1" dirty="0" smtClean="0">
                <a:solidFill>
                  <a:schemeClr val="bg1">
                    <a:lumMod val="50000"/>
                  </a:schemeClr>
                </a:solidFill>
              </a:rPr>
              <a:t>Gr. </a:t>
            </a:r>
            <a:r>
              <a:rPr lang="en-GB" sz="1400" i="1" dirty="0" err="1" smtClean="0">
                <a:solidFill>
                  <a:schemeClr val="bg1">
                    <a:lumMod val="50000"/>
                  </a:schemeClr>
                </a:solidFill>
              </a:rPr>
              <a:t>trapein</a:t>
            </a:r>
            <a:r>
              <a:rPr lang="en-GB" sz="1400" i="1" dirty="0" smtClean="0">
                <a:solidFill>
                  <a:schemeClr val="bg1">
                    <a:lumMod val="50000"/>
                  </a:schemeClr>
                </a:solidFill>
              </a:rPr>
              <a:t> “trample (grapes)”</a:t>
            </a:r>
            <a:br>
              <a:rPr lang="en-GB" sz="1400" i="1" dirty="0" smtClean="0">
                <a:solidFill>
                  <a:schemeClr val="bg1">
                    <a:lumMod val="50000"/>
                  </a:schemeClr>
                </a:solidFill>
              </a:rPr>
            </a:br>
            <a:r>
              <a:rPr lang="en-GB" sz="1400" i="1" dirty="0" smtClean="0">
                <a:solidFill>
                  <a:schemeClr val="bg1">
                    <a:lumMod val="50000"/>
                  </a:schemeClr>
                </a:solidFill>
              </a:rPr>
              <a:t>after Cato:629-724 sesterces</a:t>
            </a:r>
            <a:endParaRPr lang="en-GB" sz="1400" dirty="0">
              <a:solidFill>
                <a:schemeClr val="bg1">
                  <a:lumMod val="50000"/>
                </a:schemeClr>
              </a:solidFill>
            </a:endParaRPr>
          </a:p>
        </p:txBody>
      </p:sp>
      <p:pic>
        <p:nvPicPr>
          <p:cNvPr id="86022" name="Picture 6" descr="http://www.bigalke-schmiedekunst.de/images/R%F6mische%20Landwirtschaft%20in%20Tunesien-Dateien/image015.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0" y="1633537"/>
            <a:ext cx="5143500" cy="3590926"/>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http://www.bigalke-schmiedekunst.de/images/R%F6mische%20Landwirtschaft%20in%20Tunesien-Dateien/image039.jpg"/>
          <p:cNvPicPr>
            <a:picLocks noChangeAspect="1" noChangeArrowheads="1"/>
          </p:cNvPicPr>
          <p:nvPr/>
        </p:nvPicPr>
        <p:blipFill>
          <a:blip r:embed="rId2" cstate="print"/>
          <a:srcRect/>
          <a:stretch>
            <a:fillRect/>
          </a:stretch>
        </p:blipFill>
        <p:spPr bwMode="auto">
          <a:xfrm>
            <a:off x="4139952" y="548680"/>
            <a:ext cx="4220978" cy="2880320"/>
          </a:xfrm>
          <a:prstGeom prst="rect">
            <a:avLst/>
          </a:prstGeom>
          <a:noFill/>
        </p:spPr>
      </p:pic>
      <p:sp>
        <p:nvSpPr>
          <p:cNvPr id="5" name="Titel 1"/>
          <p:cNvSpPr>
            <a:spLocks noGrp="1"/>
          </p:cNvSpPr>
          <p:nvPr>
            <p:ph type="title"/>
          </p:nvPr>
        </p:nvSpPr>
        <p:spPr>
          <a:xfrm>
            <a:off x="502920" y="4983480"/>
            <a:ext cx="8183880" cy="1051560"/>
          </a:xfrm>
        </p:spPr>
        <p:txBody>
          <a:bodyPr/>
          <a:lstStyle/>
          <a:p>
            <a:r>
              <a:rPr lang="en-GB" dirty="0" smtClean="0"/>
              <a:t>Villa</a:t>
            </a:r>
            <a:endParaRPr lang="en-GB" dirty="0"/>
          </a:p>
        </p:txBody>
      </p:sp>
      <p:sp>
        <p:nvSpPr>
          <p:cNvPr id="6" name="Inhaltsplatzhalter 2"/>
          <p:cNvSpPr>
            <a:spLocks noGrp="1"/>
          </p:cNvSpPr>
          <p:nvPr>
            <p:ph idx="1"/>
          </p:nvPr>
        </p:nvSpPr>
        <p:spPr>
          <a:xfrm>
            <a:off x="502920" y="530352"/>
            <a:ext cx="8183880" cy="4187952"/>
          </a:xfrm>
        </p:spPr>
        <p:txBody>
          <a:bodyPr/>
          <a:lstStyle/>
          <a:p>
            <a:r>
              <a:rPr lang="en-GB" dirty="0" smtClean="0"/>
              <a:t>olive press</a:t>
            </a:r>
            <a:endParaRPr lang="en-GB" dirty="0"/>
          </a:p>
        </p:txBody>
      </p:sp>
      <p:pic>
        <p:nvPicPr>
          <p:cNvPr id="10" name="Picture 6" descr="http://www.bigalke-schmiedekunst.de/images/R%F6mische%20Landwirtschaft%20in%20Tunesien-Dateien/image015.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0" y="1633537"/>
            <a:ext cx="5143500" cy="3590926"/>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Villa</a:t>
            </a:r>
            <a:endParaRPr lang="en-GB" dirty="0"/>
          </a:p>
        </p:txBody>
      </p:sp>
      <p:sp>
        <p:nvSpPr>
          <p:cNvPr id="3" name="Inhaltsplatzhalter 2"/>
          <p:cNvSpPr>
            <a:spLocks noGrp="1"/>
          </p:cNvSpPr>
          <p:nvPr>
            <p:ph idx="1"/>
          </p:nvPr>
        </p:nvSpPr>
        <p:spPr>
          <a:xfrm>
            <a:off x="502920" y="530352"/>
            <a:ext cx="5149200" cy="4187952"/>
          </a:xfrm>
        </p:spPr>
        <p:txBody>
          <a:bodyPr/>
          <a:lstStyle/>
          <a:p>
            <a:r>
              <a:rPr lang="en-GB" dirty="0" smtClean="0"/>
              <a:t>kiln to produce amphorae for export</a:t>
            </a:r>
            <a:endParaRPr lang="en-GB" dirty="0"/>
          </a:p>
        </p:txBody>
      </p:sp>
      <p:pic>
        <p:nvPicPr>
          <p:cNvPr id="89092" name="Picture 4" descr="http://www.ccnbt.fr/pages/images/musees/plan-villa1.gif"/>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640209" y="2774627"/>
            <a:ext cx="3659983" cy="2598589"/>
          </a:xfrm>
          <a:prstGeom prst="rect">
            <a:avLst/>
          </a:prstGeom>
          <a:noFill/>
        </p:spPr>
      </p:pic>
      <p:pic>
        <p:nvPicPr>
          <p:cNvPr id="89090" name="Picture 2" descr="http://www.ccnbt.fr/pages/images/musees/four_20potier.jpg"/>
          <p:cNvPicPr>
            <a:picLocks noChangeAspect="1" noChangeArrowheads="1"/>
          </p:cNvPicPr>
          <p:nvPr/>
        </p:nvPicPr>
        <p:blipFill>
          <a:blip r:embed="rId3" cstate="print"/>
          <a:srcRect/>
          <a:stretch>
            <a:fillRect/>
          </a:stretch>
        </p:blipFill>
        <p:spPr bwMode="auto">
          <a:xfrm>
            <a:off x="5822455" y="548680"/>
            <a:ext cx="2880319" cy="4320480"/>
          </a:xfrm>
          <a:prstGeom prst="rect">
            <a:avLst/>
          </a:prstGeom>
          <a:noFill/>
        </p:spPr>
      </p:pic>
      <p:sp>
        <p:nvSpPr>
          <p:cNvPr id="6" name="Textfeld 5"/>
          <p:cNvSpPr txBox="1"/>
          <p:nvPr/>
        </p:nvSpPr>
        <p:spPr>
          <a:xfrm>
            <a:off x="6300192" y="4293096"/>
            <a:ext cx="2843808" cy="369332"/>
          </a:xfrm>
          <a:prstGeom prst="rect">
            <a:avLst/>
          </a:prstGeom>
          <a:noFill/>
        </p:spPr>
        <p:txBody>
          <a:bodyPr wrap="square" rtlCol="0">
            <a:spAutoFit/>
          </a:bodyPr>
          <a:lstStyle/>
          <a:p>
            <a:r>
              <a:rPr lang="en-GB" dirty="0" err="1" smtClean="0">
                <a:solidFill>
                  <a:schemeClr val="accent3">
                    <a:lumMod val="20000"/>
                    <a:lumOff val="80000"/>
                  </a:schemeClr>
                </a:solidFill>
              </a:rPr>
              <a:t>Loupian</a:t>
            </a:r>
            <a:endParaRPr lang="en-GB" dirty="0">
              <a:solidFill>
                <a:schemeClr val="accent3">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90114" name="Picture 2" descr="http://www.ccnbt.fr/pages/images/musees/plan_20mosaiques.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Textfeld 4"/>
          <p:cNvSpPr txBox="1"/>
          <p:nvPr/>
        </p:nvSpPr>
        <p:spPr>
          <a:xfrm>
            <a:off x="6300192" y="4293096"/>
            <a:ext cx="2843808" cy="369332"/>
          </a:xfrm>
          <a:prstGeom prst="rect">
            <a:avLst/>
          </a:prstGeom>
          <a:noFill/>
        </p:spPr>
        <p:txBody>
          <a:bodyPr wrap="square" rtlCol="0">
            <a:spAutoFit/>
          </a:bodyPr>
          <a:lstStyle/>
          <a:p>
            <a:r>
              <a:rPr lang="en-GB" dirty="0" err="1" smtClean="0">
                <a:solidFill>
                  <a:schemeClr val="accent3">
                    <a:lumMod val="20000"/>
                    <a:lumOff val="80000"/>
                  </a:schemeClr>
                </a:solidFill>
              </a:rPr>
              <a:t>Loupian</a:t>
            </a:r>
            <a:endParaRPr lang="en-GB" dirty="0">
              <a:solidFill>
                <a:schemeClr val="accent3">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Villa</a:t>
            </a:r>
            <a:endParaRPr lang="en-GB" dirty="0"/>
          </a:p>
        </p:txBody>
      </p:sp>
      <p:sp>
        <p:nvSpPr>
          <p:cNvPr id="3" name="Inhaltsplatzhalter 2"/>
          <p:cNvSpPr>
            <a:spLocks noGrp="1"/>
          </p:cNvSpPr>
          <p:nvPr>
            <p:ph idx="1"/>
          </p:nvPr>
        </p:nvSpPr>
        <p:spPr/>
        <p:txBody>
          <a:bodyPr/>
          <a:lstStyle/>
          <a:p>
            <a:endParaRPr lang="en-GB"/>
          </a:p>
        </p:txBody>
      </p:sp>
      <p:pic>
        <p:nvPicPr>
          <p:cNvPr id="92162" name="Picture 2" descr="File:Hypocaustum.jpg"/>
          <p:cNvPicPr>
            <a:picLocks noChangeAspect="1" noChangeArrowheads="1"/>
          </p:cNvPicPr>
          <p:nvPr/>
        </p:nvPicPr>
        <p:blipFill>
          <a:blip r:embed="rId2" cstate="print"/>
          <a:srcRect/>
          <a:stretch>
            <a:fillRect/>
          </a:stretch>
        </p:blipFill>
        <p:spPr bwMode="auto">
          <a:xfrm>
            <a:off x="1043608" y="548680"/>
            <a:ext cx="7620000" cy="5076826"/>
          </a:xfrm>
          <a:prstGeom prst="rect">
            <a:avLst/>
          </a:prstGeom>
          <a:noFill/>
        </p:spPr>
      </p:pic>
      <p:sp>
        <p:nvSpPr>
          <p:cNvPr id="5" name="Rechteck 4"/>
          <p:cNvSpPr/>
          <p:nvPr/>
        </p:nvSpPr>
        <p:spPr>
          <a:xfrm>
            <a:off x="2339752" y="5157192"/>
            <a:ext cx="6390456" cy="369332"/>
          </a:xfrm>
          <a:prstGeom prst="rect">
            <a:avLst/>
          </a:prstGeom>
        </p:spPr>
        <p:txBody>
          <a:bodyPr wrap="square">
            <a:spAutoFit/>
          </a:bodyPr>
          <a:lstStyle/>
          <a:p>
            <a:r>
              <a:rPr lang="en-GB" dirty="0" smtClean="0">
                <a:solidFill>
                  <a:schemeClr val="accent3">
                    <a:lumMod val="20000"/>
                    <a:lumOff val="80000"/>
                  </a:schemeClr>
                </a:solidFill>
              </a:rPr>
              <a:t>hypocaust from a late Roman villa (at La </a:t>
            </a:r>
            <a:r>
              <a:rPr lang="en-GB" dirty="0" err="1" smtClean="0">
                <a:solidFill>
                  <a:schemeClr val="accent3">
                    <a:lumMod val="20000"/>
                    <a:lumOff val="80000"/>
                  </a:schemeClr>
                </a:solidFill>
              </a:rPr>
              <a:t>Olmeda</a:t>
            </a:r>
            <a:r>
              <a:rPr lang="en-GB" dirty="0" smtClean="0">
                <a:solidFill>
                  <a:schemeClr val="accent3">
                    <a:lumMod val="20000"/>
                    <a:lumOff val="80000"/>
                  </a:schemeClr>
                </a:solidFill>
              </a:rPr>
              <a:t>)</a:t>
            </a:r>
            <a:endParaRPr lang="en-GB" dirty="0">
              <a:solidFill>
                <a:schemeClr val="accent3">
                  <a:lumMod val="20000"/>
                  <a:lumOff val="80000"/>
                </a:schemeClr>
              </a:solidFill>
            </a:endParaRPr>
          </a:p>
        </p:txBody>
      </p:sp>
    </p:spTree>
  </p:cSld>
  <p:clrMapOvr>
    <a:masterClrMapping/>
  </p:clrMapOvr>
  <p:transition>
    <p:randomBar dir="vert"/>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Villa</a:t>
            </a:r>
            <a:endParaRPr lang="en-GB" dirty="0"/>
          </a:p>
        </p:txBody>
      </p:sp>
      <p:pic>
        <p:nvPicPr>
          <p:cNvPr id="91138" name="Picture 2" descr="http://www.pyrrha.rtwilson.com/mbig1.gif"/>
          <p:cNvPicPr>
            <a:picLocks noChangeAspect="1" noChangeArrowheads="1"/>
          </p:cNvPicPr>
          <p:nvPr/>
        </p:nvPicPr>
        <p:blipFill>
          <a:blip r:embed="rId2" cstate="print"/>
          <a:srcRect/>
          <a:stretch>
            <a:fillRect/>
          </a:stretch>
        </p:blipFill>
        <p:spPr bwMode="auto">
          <a:xfrm>
            <a:off x="3419872" y="476672"/>
            <a:ext cx="5616624" cy="3744416"/>
          </a:xfrm>
          <a:prstGeom prst="rect">
            <a:avLst/>
          </a:prstGeom>
          <a:noFill/>
        </p:spPr>
      </p:pic>
      <p:sp>
        <p:nvSpPr>
          <p:cNvPr id="3" name="Inhaltsplatzhalter 2"/>
          <p:cNvSpPr>
            <a:spLocks noGrp="1"/>
          </p:cNvSpPr>
          <p:nvPr>
            <p:ph idx="1"/>
          </p:nvPr>
        </p:nvSpPr>
        <p:spPr/>
        <p:txBody>
          <a:bodyPr/>
          <a:lstStyle/>
          <a:p>
            <a:r>
              <a:rPr lang="en-GB" dirty="0" smtClean="0"/>
              <a:t>Romano-British villas</a:t>
            </a:r>
            <a:endParaRPr lang="en-GB" dirty="0"/>
          </a:p>
        </p:txBody>
      </p:sp>
      <p:sp>
        <p:nvSpPr>
          <p:cNvPr id="5" name="Textfeld 4"/>
          <p:cNvSpPr txBox="1"/>
          <p:nvPr/>
        </p:nvSpPr>
        <p:spPr>
          <a:xfrm>
            <a:off x="6012160" y="3933056"/>
            <a:ext cx="2808312" cy="369332"/>
          </a:xfrm>
          <a:prstGeom prst="rect">
            <a:avLst/>
          </a:prstGeom>
          <a:noFill/>
        </p:spPr>
        <p:txBody>
          <a:bodyPr wrap="square" rtlCol="0">
            <a:spAutoFit/>
          </a:bodyPr>
          <a:lstStyle/>
          <a:p>
            <a:pPr algn="r"/>
            <a:r>
              <a:rPr lang="en-GB" dirty="0" err="1" smtClean="0"/>
              <a:t>Bignor</a:t>
            </a:r>
            <a:endParaRPr lang="en-GB" dirty="0"/>
          </a:p>
        </p:txBody>
      </p:sp>
      <p:pic>
        <p:nvPicPr>
          <p:cNvPr id="91140" name="Picture 4" descr="http://www.romanbritain.freeserve.co.uk/villa_files/image011.jpg"/>
          <p:cNvPicPr>
            <a:picLocks noChangeAspect="1" noChangeArrowheads="1"/>
          </p:cNvPicPr>
          <p:nvPr/>
        </p:nvPicPr>
        <p:blipFill>
          <a:blip r:embed="rId3" cstate="print"/>
          <a:srcRect/>
          <a:stretch>
            <a:fillRect/>
          </a:stretch>
        </p:blipFill>
        <p:spPr bwMode="auto">
          <a:xfrm>
            <a:off x="539552" y="2852936"/>
            <a:ext cx="3544534" cy="2502025"/>
          </a:xfrm>
          <a:prstGeom prst="rect">
            <a:avLst/>
          </a:prstGeom>
          <a:noFill/>
        </p:spPr>
      </p:pic>
      <p:sp>
        <p:nvSpPr>
          <p:cNvPr id="7" name="Rechteck 6"/>
          <p:cNvSpPr/>
          <p:nvPr/>
        </p:nvSpPr>
        <p:spPr>
          <a:xfrm>
            <a:off x="467544" y="2852936"/>
            <a:ext cx="2156360" cy="307777"/>
          </a:xfrm>
          <a:prstGeom prst="rect">
            <a:avLst/>
          </a:prstGeom>
        </p:spPr>
        <p:txBody>
          <a:bodyPr wrap="none">
            <a:spAutoFit/>
          </a:bodyPr>
          <a:lstStyle/>
          <a:p>
            <a:r>
              <a:rPr lang="en-US" sz="1400" dirty="0" smtClean="0"/>
              <a:t>Quinton (</a:t>
            </a:r>
            <a:r>
              <a:rPr lang="en-US" sz="1400" dirty="0" err="1" smtClean="0"/>
              <a:t>Northants</a:t>
            </a:r>
            <a:r>
              <a:rPr lang="en-US" sz="1400" dirty="0" smtClean="0"/>
              <a:t>) </a:t>
            </a:r>
            <a:endParaRPr lang="en-GB" sz="1400" dirty="0"/>
          </a:p>
        </p:txBody>
      </p:sp>
    </p:spTree>
  </p:cSld>
  <p:clrMapOvr>
    <a:masterClrMapping/>
  </p:clrMapOvr>
  <p:transition>
    <p:randomBar dir="vert"/>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8" name="Picture 4" descr="http://upload.wikimedia.org/wikipedia/commons/f/f4/Villa06%28js%29.jpg"/>
          <p:cNvPicPr>
            <a:picLocks noChangeAspect="1" noChangeArrowheads="1"/>
          </p:cNvPicPr>
          <p:nvPr/>
        </p:nvPicPr>
        <p:blipFill>
          <a:blip r:embed="rId2" cstate="print"/>
          <a:srcRect/>
          <a:stretch>
            <a:fillRect/>
          </a:stretch>
        </p:blipFill>
        <p:spPr bwMode="auto">
          <a:xfrm>
            <a:off x="35496" y="692696"/>
            <a:ext cx="6200775" cy="2486026"/>
          </a:xfrm>
          <a:prstGeom prst="rect">
            <a:avLst/>
          </a:prstGeom>
          <a:noFill/>
        </p:spPr>
      </p:pic>
      <p:pic>
        <p:nvPicPr>
          <p:cNvPr id="82946" name="Picture 2" descr="http://www.english-heritage.org.uk/content/properties/lullingstone-roman-villa/gallery-for-lullingstone-roman-villa/galleryselullingstone03.jpg"/>
          <p:cNvPicPr>
            <a:picLocks noChangeAspect="1" noChangeArrowheads="1"/>
          </p:cNvPicPr>
          <p:nvPr/>
        </p:nvPicPr>
        <p:blipFill>
          <a:blip r:embed="rId3" cstate="print"/>
          <a:srcRect/>
          <a:stretch>
            <a:fillRect/>
          </a:stretch>
        </p:blipFill>
        <p:spPr bwMode="auto">
          <a:xfrm>
            <a:off x="4572000" y="548679"/>
            <a:ext cx="4106788" cy="5121683"/>
          </a:xfrm>
          <a:prstGeom prst="rect">
            <a:avLst/>
          </a:prstGeom>
          <a:noFill/>
        </p:spPr>
      </p:pic>
      <p:sp>
        <p:nvSpPr>
          <p:cNvPr id="2" name="Titel 1"/>
          <p:cNvSpPr>
            <a:spLocks noGrp="1"/>
          </p:cNvSpPr>
          <p:nvPr>
            <p:ph type="title"/>
          </p:nvPr>
        </p:nvSpPr>
        <p:spPr/>
        <p:txBody>
          <a:bodyPr/>
          <a:lstStyle/>
          <a:p>
            <a:r>
              <a:rPr lang="en-GB" dirty="0" smtClean="0"/>
              <a:t>Villa – Elite Lifestyle</a:t>
            </a:r>
            <a:endParaRPr lang="en-GB" dirty="0"/>
          </a:p>
        </p:txBody>
      </p:sp>
      <p:sp>
        <p:nvSpPr>
          <p:cNvPr id="3" name="Inhaltsplatzhalter 2"/>
          <p:cNvSpPr>
            <a:spLocks noGrp="1"/>
          </p:cNvSpPr>
          <p:nvPr>
            <p:ph idx="1"/>
          </p:nvPr>
        </p:nvSpPr>
        <p:spPr/>
        <p:txBody>
          <a:bodyPr/>
          <a:lstStyle/>
          <a:p>
            <a:endParaRPr lang="en-GB"/>
          </a:p>
        </p:txBody>
      </p:sp>
      <p:sp>
        <p:nvSpPr>
          <p:cNvPr id="5" name="Rechteck 4"/>
          <p:cNvSpPr/>
          <p:nvPr/>
        </p:nvSpPr>
        <p:spPr>
          <a:xfrm>
            <a:off x="4572000" y="5733256"/>
            <a:ext cx="4572000" cy="830997"/>
          </a:xfrm>
          <a:prstGeom prst="rect">
            <a:avLst/>
          </a:prstGeom>
        </p:spPr>
        <p:txBody>
          <a:bodyPr>
            <a:spAutoFit/>
          </a:bodyPr>
          <a:lstStyle/>
          <a:p>
            <a:r>
              <a:rPr lang="en-GB" sz="1600" dirty="0" err="1" smtClean="0">
                <a:solidFill>
                  <a:schemeClr val="bg1">
                    <a:lumMod val="50000"/>
                  </a:schemeClr>
                </a:solidFill>
              </a:rPr>
              <a:t>Lullingstone</a:t>
            </a:r>
            <a:r>
              <a:rPr lang="en-GB" sz="1600" dirty="0" smtClean="0">
                <a:solidFill>
                  <a:schemeClr val="bg1">
                    <a:lumMod val="50000"/>
                  </a:schemeClr>
                </a:solidFill>
              </a:rPr>
              <a:t>. Mosaic floor in Audience Room: </a:t>
            </a:r>
            <a:r>
              <a:rPr lang="en-GB" sz="1600" dirty="0" err="1" smtClean="0">
                <a:solidFill>
                  <a:schemeClr val="bg1">
                    <a:lumMod val="50000"/>
                  </a:schemeClr>
                </a:solidFill>
              </a:rPr>
              <a:t>Belleropon</a:t>
            </a:r>
            <a:r>
              <a:rPr lang="en-GB" sz="1600" dirty="0" smtClean="0">
                <a:solidFill>
                  <a:schemeClr val="bg1">
                    <a:lumMod val="50000"/>
                  </a:schemeClr>
                </a:solidFill>
              </a:rPr>
              <a:t> riding Pegasus and spearing </a:t>
            </a:r>
            <a:r>
              <a:rPr lang="en-GB" sz="1600" dirty="0" err="1" smtClean="0">
                <a:solidFill>
                  <a:schemeClr val="bg1">
                    <a:lumMod val="50000"/>
                  </a:schemeClr>
                </a:solidFill>
              </a:rPr>
              <a:t>Chimaera</a:t>
            </a:r>
            <a:r>
              <a:rPr lang="en-GB" sz="1600" dirty="0" smtClean="0">
                <a:solidFill>
                  <a:schemeClr val="bg1">
                    <a:lumMod val="50000"/>
                  </a:schemeClr>
                </a:solidFill>
              </a:rPr>
              <a:t> </a:t>
            </a:r>
            <a:endParaRPr lang="en-GB" sz="1600" dirty="0">
              <a:solidFill>
                <a:schemeClr val="bg1">
                  <a:lumMod val="50000"/>
                </a:schemeClr>
              </a:solidFill>
            </a:endParaRPr>
          </a:p>
        </p:txBody>
      </p:sp>
    </p:spTree>
  </p:cSld>
  <p:clrMapOvr>
    <a:masterClrMapping/>
  </p:clrMapOvr>
  <p:transition>
    <p:randomBar dir="vert"/>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Latifundium</a:t>
            </a:r>
            <a:endParaRPr lang="en-GB" dirty="0"/>
          </a:p>
        </p:txBody>
      </p:sp>
      <p:sp>
        <p:nvSpPr>
          <p:cNvPr id="3" name="Inhaltsplatzhalter 2"/>
          <p:cNvSpPr>
            <a:spLocks noGrp="1"/>
          </p:cNvSpPr>
          <p:nvPr>
            <p:ph idx="1"/>
          </p:nvPr>
        </p:nvSpPr>
        <p:spPr/>
        <p:txBody>
          <a:bodyPr>
            <a:normAutofit/>
          </a:bodyPr>
          <a:lstStyle/>
          <a:p>
            <a:r>
              <a:rPr lang="en-GB" sz="2000" b="1" dirty="0" err="1" smtClean="0"/>
              <a:t>latifundium</a:t>
            </a:r>
            <a:r>
              <a:rPr lang="en-GB" sz="2000" b="1" dirty="0" smtClean="0"/>
              <a:t/>
            </a:r>
            <a:br>
              <a:rPr lang="en-GB" sz="2000" b="1" dirty="0" smtClean="0"/>
            </a:br>
            <a:r>
              <a:rPr lang="en-GB" sz="2000" b="1" dirty="0" smtClean="0"/>
              <a:t>:= </a:t>
            </a:r>
            <a:r>
              <a:rPr lang="en-GB" sz="2000" dirty="0" smtClean="0"/>
              <a:t>extensive parcel of privately owned land. </a:t>
            </a:r>
            <a:br>
              <a:rPr lang="en-GB" sz="2000" dirty="0" smtClean="0"/>
            </a:br>
            <a:r>
              <a:rPr lang="en-GB" sz="2000" dirty="0" smtClean="0"/>
              <a:t>&lt; </a:t>
            </a:r>
            <a:r>
              <a:rPr lang="en-GB" sz="2000" i="1" dirty="0" err="1" smtClean="0"/>
              <a:t>lātus</a:t>
            </a:r>
            <a:r>
              <a:rPr lang="en-GB" sz="2000" dirty="0" smtClean="0"/>
              <a:t>, "spacious" + </a:t>
            </a:r>
            <a:r>
              <a:rPr lang="en-GB" sz="2000" i="1" dirty="0" err="1" smtClean="0"/>
              <a:t>fundus</a:t>
            </a:r>
            <a:r>
              <a:rPr lang="en-GB" sz="2000" dirty="0" smtClean="0"/>
              <a:t>, "farm, estate“</a:t>
            </a:r>
          </a:p>
          <a:p>
            <a:endParaRPr lang="en-GB" sz="2000" dirty="0" smtClean="0"/>
          </a:p>
          <a:p>
            <a:r>
              <a:rPr lang="en-GB" sz="2000" dirty="0" smtClean="0"/>
              <a:t>“agribusiness”</a:t>
            </a:r>
          </a:p>
          <a:p>
            <a:pPr lvl="1"/>
            <a:r>
              <a:rPr lang="en-GB" sz="1600" dirty="0" smtClean="0"/>
              <a:t>re-investing</a:t>
            </a:r>
            <a:br>
              <a:rPr lang="en-GB" sz="1600" dirty="0" smtClean="0"/>
            </a:br>
            <a:r>
              <a:rPr lang="en-GB" sz="1600" dirty="0" smtClean="0"/>
              <a:t>buying up small farms</a:t>
            </a:r>
          </a:p>
          <a:p>
            <a:pPr lvl="1"/>
            <a:r>
              <a:rPr lang="en-GB" sz="1600" dirty="0" smtClean="0"/>
              <a:t>increase in productivity</a:t>
            </a:r>
          </a:p>
          <a:p>
            <a:pPr lvl="1"/>
            <a:endParaRPr lang="en-GB" sz="1600" dirty="0" smtClean="0"/>
          </a:p>
          <a:p>
            <a:r>
              <a:rPr lang="en-GB" sz="2000" dirty="0" smtClean="0"/>
              <a:t>Writers:</a:t>
            </a:r>
          </a:p>
          <a:p>
            <a:pPr lvl="1"/>
            <a:r>
              <a:rPr lang="en-GB" sz="1600" dirty="0" smtClean="0"/>
              <a:t>Cato 	234 – 149 B.C.</a:t>
            </a:r>
          </a:p>
          <a:p>
            <a:pPr lvl="1"/>
            <a:r>
              <a:rPr lang="en-GB" sz="1600" dirty="0" smtClean="0"/>
              <a:t>Varro          116 – 27 B.C.</a:t>
            </a:r>
          </a:p>
          <a:p>
            <a:pPr lvl="1"/>
            <a:r>
              <a:rPr lang="en-GB" sz="1600" dirty="0" err="1" smtClean="0"/>
              <a:t>Columella</a:t>
            </a:r>
            <a:r>
              <a:rPr lang="en-GB" sz="1600" dirty="0" smtClean="0"/>
              <a:t>    A.D.4 - 70</a:t>
            </a:r>
            <a:endParaRPr lang="en-GB" sz="1600" dirty="0"/>
          </a:p>
        </p:txBody>
      </p:sp>
      <p:pic>
        <p:nvPicPr>
          <p:cNvPr id="78850" name="Picture 2" descr="http://static.a-z.ch/__ip/BO0W4oyQ0RbxZ1_rDMHsEsCJufM/8d8bf4cc0c3a3922fdf2de342da10f3f87d4d43a/assetRelationTeaser-detail/asset_image_gallery/i/126366613"/>
          <p:cNvPicPr>
            <a:picLocks noChangeAspect="1" noChangeArrowheads="1"/>
          </p:cNvPicPr>
          <p:nvPr/>
        </p:nvPicPr>
        <p:blipFill>
          <a:blip r:embed="rId2" cstate="print"/>
          <a:srcRect/>
          <a:stretch>
            <a:fillRect/>
          </a:stretch>
        </p:blipFill>
        <p:spPr bwMode="auto">
          <a:xfrm>
            <a:off x="4572000" y="1628800"/>
            <a:ext cx="3581400" cy="2124075"/>
          </a:xfrm>
          <a:prstGeom prst="rect">
            <a:avLst/>
          </a:prstGeom>
          <a:noFill/>
        </p:spPr>
      </p:pic>
      <p:sp>
        <p:nvSpPr>
          <p:cNvPr id="5" name="Textfeld 4"/>
          <p:cNvSpPr txBox="1"/>
          <p:nvPr/>
        </p:nvSpPr>
        <p:spPr>
          <a:xfrm>
            <a:off x="5076056" y="3717032"/>
            <a:ext cx="4067944" cy="1200329"/>
          </a:xfrm>
          <a:prstGeom prst="rect">
            <a:avLst/>
          </a:prstGeom>
          <a:noFill/>
        </p:spPr>
        <p:txBody>
          <a:bodyPr wrap="square" rtlCol="0">
            <a:spAutoFit/>
          </a:bodyPr>
          <a:lstStyle/>
          <a:p>
            <a:r>
              <a:rPr lang="en-GB" dirty="0" smtClean="0">
                <a:solidFill>
                  <a:schemeClr val="bg1">
                    <a:lumMod val="50000"/>
                  </a:schemeClr>
                </a:solidFill>
              </a:rPr>
              <a:t>slave handcuff  (villa </a:t>
            </a:r>
            <a:r>
              <a:rPr lang="en-GB" dirty="0" err="1" smtClean="0">
                <a:solidFill>
                  <a:schemeClr val="bg1">
                    <a:lumMod val="50000"/>
                  </a:schemeClr>
                </a:solidFill>
              </a:rPr>
              <a:t>Munzach</a:t>
            </a:r>
            <a:r>
              <a:rPr lang="en-GB" dirty="0" smtClean="0">
                <a:solidFill>
                  <a:schemeClr val="bg1">
                    <a:lumMod val="50000"/>
                  </a:schemeClr>
                </a:solidFill>
              </a:rPr>
              <a:t>)</a:t>
            </a:r>
          </a:p>
          <a:p>
            <a:endParaRPr lang="en-GB" dirty="0">
              <a:solidFill>
                <a:schemeClr val="bg1">
                  <a:lumMod val="50000"/>
                </a:schemeClr>
              </a:solidFill>
            </a:endParaRPr>
          </a:p>
          <a:p>
            <a:r>
              <a:rPr lang="en-GB" dirty="0" smtClean="0">
                <a:solidFill>
                  <a:schemeClr val="bg1">
                    <a:lumMod val="50000"/>
                  </a:schemeClr>
                </a:solidFill>
                <a:effectLst>
                  <a:outerShdw blurRad="38100" dist="38100" dir="2700000" algn="tl">
                    <a:srgbClr val="000000">
                      <a:alpha val="43137"/>
                    </a:srgbClr>
                  </a:outerShdw>
                </a:effectLst>
                <a:sym typeface="Wingdings" pitchFamily="2" charset="2"/>
              </a:rPr>
              <a:t>SLAVE-MODE OF PRODUCTION?</a:t>
            </a:r>
            <a:endParaRPr lang="en-GB" dirty="0">
              <a:solidFill>
                <a:schemeClr val="bg1">
                  <a:lumMod val="50000"/>
                </a:schemeClr>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normAutofit/>
          </a:bodyPr>
          <a:lstStyle/>
          <a:p>
            <a:r>
              <a:rPr lang="en-GB" sz="2000" dirty="0" smtClean="0"/>
              <a:t>Cato-style villa</a:t>
            </a:r>
            <a:endParaRPr lang="en-GB" sz="2000" dirty="0"/>
          </a:p>
        </p:txBody>
      </p:sp>
      <p:pic>
        <p:nvPicPr>
          <p:cNvPr id="96258" name="Picture 2"/>
          <p:cNvPicPr>
            <a:picLocks noChangeAspect="1" noChangeArrowheads="1"/>
          </p:cNvPicPr>
          <p:nvPr/>
        </p:nvPicPr>
        <p:blipFill>
          <a:blip r:embed="rId2" cstate="print">
            <a:clrChange>
              <a:clrFrom>
                <a:srgbClr val="FFFFFF"/>
              </a:clrFrom>
              <a:clrTo>
                <a:srgbClr val="FFFFFF">
                  <a:alpha val="0"/>
                </a:srgbClr>
              </a:clrTo>
            </a:clrChange>
          </a:blip>
          <a:srcRect l="13384" t="55120" r="47767" b="20000"/>
          <a:stretch>
            <a:fillRect/>
          </a:stretch>
        </p:blipFill>
        <p:spPr bwMode="auto">
          <a:xfrm>
            <a:off x="3203848" y="1988840"/>
            <a:ext cx="5328592" cy="2132856"/>
          </a:xfrm>
          <a:prstGeom prst="rect">
            <a:avLst/>
          </a:prstGeom>
          <a:noFill/>
          <a:ln w="9525">
            <a:noFill/>
            <a:miter lim="800000"/>
            <a:headEnd/>
            <a:tailEnd/>
          </a:ln>
        </p:spPr>
      </p:pic>
    </p:spTree>
  </p:cSld>
  <p:clrMapOvr>
    <a:masterClrMapping/>
  </p:clrMapOvr>
  <p:transition>
    <p:randomBar dir="vert"/>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err="1" smtClean="0"/>
              <a:t>Latifundium</a:t>
            </a:r>
            <a:endParaRPr lang="en-GB" dirty="0"/>
          </a:p>
        </p:txBody>
      </p:sp>
      <p:sp>
        <p:nvSpPr>
          <p:cNvPr id="3" name="Inhaltsplatzhalter 2"/>
          <p:cNvSpPr>
            <a:spLocks noGrp="1"/>
          </p:cNvSpPr>
          <p:nvPr>
            <p:ph idx="1"/>
          </p:nvPr>
        </p:nvSpPr>
        <p:spPr/>
        <p:txBody>
          <a:bodyPr>
            <a:normAutofit/>
          </a:bodyPr>
          <a:lstStyle/>
          <a:p>
            <a:r>
              <a:rPr lang="en-GB" sz="1800" dirty="0" smtClean="0"/>
              <a:t>Varro-style villa</a:t>
            </a:r>
            <a:endParaRPr lang="en-GB" sz="1800" dirty="0"/>
          </a:p>
        </p:txBody>
      </p:sp>
      <p:pic>
        <p:nvPicPr>
          <p:cNvPr id="95234" name="Picture 2"/>
          <p:cNvPicPr>
            <a:picLocks noChangeAspect="1" noChangeArrowheads="1"/>
          </p:cNvPicPr>
          <p:nvPr/>
        </p:nvPicPr>
        <p:blipFill>
          <a:blip r:embed="rId2" cstate="print">
            <a:clrChange>
              <a:clrFrom>
                <a:srgbClr val="FFFFFF"/>
              </a:clrFrom>
              <a:clrTo>
                <a:srgbClr val="FFFFFF">
                  <a:alpha val="0"/>
                </a:srgbClr>
              </a:clrTo>
            </a:clrChange>
          </a:blip>
          <a:srcRect l="5509" t="37480" r="51442" b="3721"/>
          <a:stretch>
            <a:fillRect/>
          </a:stretch>
        </p:blipFill>
        <p:spPr bwMode="auto">
          <a:xfrm>
            <a:off x="2987824" y="764704"/>
            <a:ext cx="5904656" cy="5040560"/>
          </a:xfrm>
          <a:prstGeom prst="rect">
            <a:avLst/>
          </a:prstGeom>
          <a:noFill/>
          <a:ln w="9525">
            <a:noFill/>
            <a:miter lim="800000"/>
            <a:headEnd/>
            <a:tailEnd/>
          </a:ln>
        </p:spPr>
      </p:pic>
    </p:spTree>
  </p:cSld>
  <p:clrMapOvr>
    <a:masterClrMapping/>
  </p:clrMapOvr>
  <p:transition>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480060" y="404664"/>
            <a:ext cx="8183880" cy="4187952"/>
          </a:xfrm>
        </p:spPr>
        <p:txBody>
          <a:bodyPr>
            <a:normAutofit/>
          </a:bodyPr>
          <a:lstStyle/>
          <a:p>
            <a:r>
              <a:rPr lang="en-GB" sz="1800" dirty="0" err="1" smtClean="0"/>
              <a:t>Columella</a:t>
            </a:r>
            <a:r>
              <a:rPr lang="en-GB" sz="1800" dirty="0" smtClean="0"/>
              <a:t/>
            </a:r>
            <a:br>
              <a:rPr lang="en-GB" sz="1800" dirty="0" smtClean="0"/>
            </a:br>
            <a:r>
              <a:rPr lang="en-GB" sz="1800" dirty="0" smtClean="0"/>
              <a:t>villa</a:t>
            </a:r>
            <a:endParaRPr lang="en-GB" sz="1800" dirty="0"/>
          </a:p>
        </p:txBody>
      </p:sp>
      <p:pic>
        <p:nvPicPr>
          <p:cNvPr id="94210"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1757951" y="0"/>
            <a:ext cx="7386049" cy="6525344"/>
          </a:xfrm>
          <a:prstGeom prst="rect">
            <a:avLst/>
          </a:prstGeom>
          <a:noFill/>
          <a:ln w="9525">
            <a:noFill/>
            <a:miter lim="800000"/>
            <a:headEnd/>
            <a:tailEnd/>
          </a:ln>
        </p:spPr>
      </p:pic>
    </p:spTree>
  </p:cSld>
  <p:clrMapOvr>
    <a:masterClrMapping/>
  </p:clrMapOvr>
  <p:transition>
    <p:randomBar dir="vert"/>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Concentration of Property</a:t>
            </a:r>
            <a:endParaRPr lang="en-GB" dirty="0"/>
          </a:p>
        </p:txBody>
      </p:sp>
      <p:sp>
        <p:nvSpPr>
          <p:cNvPr id="3" name="Inhaltsplatzhalter 2"/>
          <p:cNvSpPr>
            <a:spLocks noGrp="1"/>
          </p:cNvSpPr>
          <p:nvPr>
            <p:ph idx="1"/>
          </p:nvPr>
        </p:nvSpPr>
        <p:spPr/>
        <p:txBody>
          <a:bodyPr/>
          <a:lstStyle/>
          <a:p>
            <a:endParaRPr lang="en-GB"/>
          </a:p>
        </p:txBody>
      </p:sp>
      <p:pic>
        <p:nvPicPr>
          <p:cNvPr id="80898" name="Picture 2"/>
          <p:cNvPicPr>
            <a:picLocks noChangeAspect="1" noChangeArrowheads="1"/>
          </p:cNvPicPr>
          <p:nvPr/>
        </p:nvPicPr>
        <p:blipFill>
          <a:blip r:embed="rId2" cstate="print"/>
          <a:srcRect/>
          <a:stretch>
            <a:fillRect/>
          </a:stretch>
        </p:blipFill>
        <p:spPr bwMode="auto">
          <a:xfrm>
            <a:off x="35496" y="188640"/>
            <a:ext cx="5832648" cy="4970453"/>
          </a:xfrm>
          <a:prstGeom prst="rect">
            <a:avLst/>
          </a:prstGeom>
          <a:noFill/>
          <a:ln w="9525">
            <a:noFill/>
            <a:miter lim="800000"/>
            <a:headEnd/>
            <a:tailEnd/>
          </a:ln>
        </p:spPr>
      </p:pic>
    </p:spTree>
  </p:cSld>
  <p:clrMapOvr>
    <a:masterClrMapping/>
  </p:clrMapOvr>
  <p:transition>
    <p:randomBar dir="vert"/>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el 1"/>
          <p:cNvSpPr>
            <a:spLocks noGrp="1"/>
          </p:cNvSpPr>
          <p:nvPr>
            <p:ph type="title"/>
          </p:nvPr>
        </p:nvSpPr>
        <p:spPr>
          <a:xfrm>
            <a:off x="502920" y="4983480"/>
            <a:ext cx="8183880" cy="1051560"/>
          </a:xfrm>
        </p:spPr>
        <p:txBody>
          <a:bodyPr/>
          <a:lstStyle/>
          <a:p>
            <a:r>
              <a:rPr lang="en-GB" dirty="0" smtClean="0"/>
              <a:t>Concentration of Property</a:t>
            </a:r>
            <a:endParaRPr lang="en-GB" dirty="0"/>
          </a:p>
        </p:txBody>
      </p:sp>
      <p:sp>
        <p:nvSpPr>
          <p:cNvPr id="6" name="Inhaltsplatzhalter 2"/>
          <p:cNvSpPr>
            <a:spLocks noGrp="1"/>
          </p:cNvSpPr>
          <p:nvPr>
            <p:ph idx="1"/>
          </p:nvPr>
        </p:nvSpPr>
        <p:spPr>
          <a:xfrm>
            <a:off x="502920" y="530352"/>
            <a:ext cx="8183880" cy="4187952"/>
          </a:xfrm>
        </p:spPr>
        <p:txBody>
          <a:bodyPr/>
          <a:lstStyle/>
          <a:p>
            <a:endParaRPr lang="en-GB"/>
          </a:p>
        </p:txBody>
      </p:sp>
      <p:pic>
        <p:nvPicPr>
          <p:cNvPr id="8" name="Picture 2"/>
          <p:cNvPicPr>
            <a:picLocks noChangeAspect="1" noChangeArrowheads="1"/>
          </p:cNvPicPr>
          <p:nvPr/>
        </p:nvPicPr>
        <p:blipFill>
          <a:blip r:embed="rId2" cstate="print"/>
          <a:srcRect/>
          <a:stretch>
            <a:fillRect/>
          </a:stretch>
        </p:blipFill>
        <p:spPr bwMode="auto">
          <a:xfrm>
            <a:off x="35496" y="188640"/>
            <a:ext cx="5832648" cy="4970453"/>
          </a:xfrm>
          <a:prstGeom prst="rect">
            <a:avLst/>
          </a:prstGeom>
          <a:noFill/>
          <a:ln w="9525">
            <a:noFill/>
            <a:miter lim="800000"/>
            <a:headEnd/>
            <a:tailEnd/>
          </a:ln>
        </p:spPr>
      </p:pic>
      <p:pic>
        <p:nvPicPr>
          <p:cNvPr id="81922" name="Picture 2"/>
          <p:cNvPicPr>
            <a:picLocks noChangeAspect="1" noChangeArrowheads="1"/>
          </p:cNvPicPr>
          <p:nvPr/>
        </p:nvPicPr>
        <p:blipFill>
          <a:blip r:embed="rId3" cstate="print"/>
          <a:srcRect/>
          <a:stretch>
            <a:fillRect/>
          </a:stretch>
        </p:blipFill>
        <p:spPr bwMode="auto">
          <a:xfrm>
            <a:off x="3563888" y="819184"/>
            <a:ext cx="5492453" cy="4809512"/>
          </a:xfrm>
          <a:prstGeom prst="rect">
            <a:avLst/>
          </a:prstGeom>
          <a:ln>
            <a:headEnd/>
            <a:tailEnd/>
          </a:ln>
        </p:spPr>
        <p:style>
          <a:lnRef idx="1">
            <a:schemeClr val="accent6"/>
          </a:lnRef>
          <a:fillRef idx="3">
            <a:schemeClr val="accent6"/>
          </a:fillRef>
          <a:effectRef idx="2">
            <a:schemeClr val="accent6"/>
          </a:effectRef>
          <a:fontRef idx="minor">
            <a:schemeClr val="lt1"/>
          </a:fontRef>
        </p:style>
      </p:pic>
    </p:spTree>
  </p:cSld>
  <p:clrMapOvr>
    <a:masterClrMapping/>
  </p:clrMapOvr>
  <p:transition>
    <p:randomBar dir="vert"/>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Villa</a:t>
            </a:r>
            <a:endParaRPr lang="en-GB" dirty="0"/>
          </a:p>
        </p:txBody>
      </p:sp>
      <p:sp>
        <p:nvSpPr>
          <p:cNvPr id="3" name="Inhaltsplatzhalter 2"/>
          <p:cNvSpPr>
            <a:spLocks noGrp="1"/>
          </p:cNvSpPr>
          <p:nvPr>
            <p:ph idx="1"/>
          </p:nvPr>
        </p:nvSpPr>
        <p:spPr>
          <a:xfrm>
            <a:off x="1907704" y="4869160"/>
            <a:ext cx="7236296" cy="1163616"/>
          </a:xfrm>
        </p:spPr>
        <p:txBody>
          <a:bodyPr>
            <a:normAutofit fontScale="92500"/>
          </a:bodyPr>
          <a:lstStyle/>
          <a:p>
            <a:r>
              <a:rPr lang="en-GB" sz="2000" dirty="0" smtClean="0"/>
              <a:t>Villa not necessarily at centre of “</a:t>
            </a:r>
            <a:r>
              <a:rPr lang="en-GB" sz="2000" dirty="0" err="1" smtClean="0"/>
              <a:t>latifundium</a:t>
            </a:r>
            <a:r>
              <a:rPr lang="en-GB" sz="2000" dirty="0" smtClean="0"/>
              <a:t>”</a:t>
            </a:r>
          </a:p>
          <a:p>
            <a:r>
              <a:rPr lang="en-GB" sz="2000" dirty="0" smtClean="0"/>
              <a:t>Properties across the territory and in other provinces</a:t>
            </a:r>
          </a:p>
          <a:p>
            <a:r>
              <a:rPr lang="en-GB" sz="2000" dirty="0" smtClean="0"/>
              <a:t>Villa at nice location: e.g. view on sea or lake…</a:t>
            </a:r>
            <a:endParaRPr lang="en-GB" sz="2000" dirty="0"/>
          </a:p>
        </p:txBody>
      </p:sp>
      <p:pic>
        <p:nvPicPr>
          <p:cNvPr id="5" name="Picture 2" descr="http://p5.focus.de/img/fotos/origs526876/453258886-w580-h354-o-q75-p5/Dekadenz-4.jpg"/>
          <p:cNvPicPr>
            <a:picLocks noChangeAspect="1" noChangeArrowheads="1"/>
          </p:cNvPicPr>
          <p:nvPr/>
        </p:nvPicPr>
        <p:blipFill>
          <a:blip r:embed="rId2" cstate="print"/>
          <a:srcRect/>
          <a:stretch>
            <a:fillRect/>
          </a:stretch>
        </p:blipFill>
        <p:spPr bwMode="auto">
          <a:xfrm>
            <a:off x="977853" y="432073"/>
            <a:ext cx="7194547" cy="4376912"/>
          </a:xfrm>
          <a:prstGeom prst="rect">
            <a:avLst/>
          </a:prstGeom>
          <a:noFill/>
        </p:spPr>
      </p:pic>
    </p:spTree>
  </p:cSld>
  <p:clrMapOvr>
    <a:masterClrMapping/>
  </p:clrMapOvr>
  <p:transition>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502920" y="4983480"/>
            <a:ext cx="8183880" cy="1051560"/>
          </a:xfrm>
        </p:spPr>
        <p:txBody>
          <a:bodyPr/>
          <a:lstStyle/>
          <a:p>
            <a:r>
              <a:rPr lang="en-GB" dirty="0" smtClean="0"/>
              <a:t>Summary</a:t>
            </a:r>
            <a:endParaRPr lang="en-GB" dirty="0"/>
          </a:p>
        </p:txBody>
      </p:sp>
      <p:pic>
        <p:nvPicPr>
          <p:cNvPr id="6" name="Picture 2" descr="http://p5.focus.de/img/fotos/origs526876/453258886-w580-h354-o-q75-p5/Dekadenz-4.jpg"/>
          <p:cNvPicPr>
            <a:picLocks noChangeAspect="1" noChangeArrowheads="1"/>
          </p:cNvPicPr>
          <p:nvPr/>
        </p:nvPicPr>
        <p:blipFill>
          <a:blip r:embed="rId2" cstate="print"/>
          <a:srcRect/>
          <a:stretch>
            <a:fillRect/>
          </a:stretch>
        </p:blipFill>
        <p:spPr bwMode="auto">
          <a:xfrm>
            <a:off x="977853" y="432073"/>
            <a:ext cx="7194547" cy="4376912"/>
          </a:xfrm>
          <a:prstGeom prst="rect">
            <a:avLst/>
          </a:prstGeom>
          <a:noFill/>
        </p:spPr>
      </p:pic>
      <p:sp>
        <p:nvSpPr>
          <p:cNvPr id="5" name="Inhaltsplatzhalter 2"/>
          <p:cNvSpPr>
            <a:spLocks noGrp="1"/>
          </p:cNvSpPr>
          <p:nvPr>
            <p:ph idx="1"/>
          </p:nvPr>
        </p:nvSpPr>
        <p:spPr>
          <a:xfrm rot="231622">
            <a:off x="4355976" y="2498116"/>
            <a:ext cx="4572000" cy="4115944"/>
          </a:xfrm>
          <a:solidFill>
            <a:schemeClr val="accent6">
              <a:alpha val="52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fontScale="92500" lnSpcReduction="10000"/>
          </a:bodyPr>
          <a:lstStyle/>
          <a:p>
            <a:r>
              <a:rPr lang="en-GB" sz="2000" dirty="0" smtClean="0">
                <a:solidFill>
                  <a:schemeClr val="tx1"/>
                </a:solidFill>
              </a:rPr>
              <a:t>The Roman Economy</a:t>
            </a:r>
          </a:p>
          <a:p>
            <a:pPr lvl="1"/>
            <a:r>
              <a:rPr lang="en-GB" sz="1600" dirty="0" smtClean="0">
                <a:solidFill>
                  <a:schemeClr val="tx1"/>
                </a:solidFill>
              </a:rPr>
              <a:t>basically an agricultural society</a:t>
            </a:r>
          </a:p>
          <a:p>
            <a:pPr lvl="2"/>
            <a:r>
              <a:rPr lang="en-GB" sz="1400" dirty="0" smtClean="0">
                <a:solidFill>
                  <a:schemeClr val="tx1"/>
                </a:solidFill>
              </a:rPr>
              <a:t>but “industries”</a:t>
            </a:r>
          </a:p>
          <a:p>
            <a:pPr lvl="1"/>
            <a:r>
              <a:rPr lang="en-GB" sz="1600" dirty="0" smtClean="0">
                <a:solidFill>
                  <a:schemeClr val="tx1"/>
                </a:solidFill>
              </a:rPr>
              <a:t>low level of taxation</a:t>
            </a:r>
          </a:p>
          <a:p>
            <a:pPr lvl="1"/>
            <a:r>
              <a:rPr lang="en-GB" sz="1600" dirty="0" smtClean="0">
                <a:solidFill>
                  <a:schemeClr val="tx1"/>
                </a:solidFill>
              </a:rPr>
              <a:t>exploitation &amp; productivity: mass prod.</a:t>
            </a:r>
          </a:p>
          <a:p>
            <a:pPr lvl="1"/>
            <a:r>
              <a:rPr lang="en-GB" sz="1600" dirty="0" smtClean="0">
                <a:solidFill>
                  <a:schemeClr val="tx1"/>
                </a:solidFill>
              </a:rPr>
              <a:t>a “global” economy (?)</a:t>
            </a:r>
          </a:p>
          <a:p>
            <a:pPr lvl="1"/>
            <a:r>
              <a:rPr lang="en-GB" sz="1600" dirty="0" smtClean="0">
                <a:solidFill>
                  <a:schemeClr val="tx1"/>
                </a:solidFill>
              </a:rPr>
              <a:t>essential to sustain</a:t>
            </a:r>
          </a:p>
          <a:p>
            <a:pPr lvl="2"/>
            <a:r>
              <a:rPr lang="en-GB" sz="1400" dirty="0" smtClean="0">
                <a:solidFill>
                  <a:schemeClr val="tx1"/>
                </a:solidFill>
              </a:rPr>
              <a:t>urbanism, </a:t>
            </a:r>
          </a:p>
          <a:p>
            <a:pPr lvl="2"/>
            <a:r>
              <a:rPr lang="en-GB" sz="1400" dirty="0" smtClean="0">
                <a:solidFill>
                  <a:schemeClr val="tx1"/>
                </a:solidFill>
              </a:rPr>
              <a:t>Roman lifestyle, </a:t>
            </a:r>
          </a:p>
          <a:p>
            <a:pPr lvl="2"/>
            <a:r>
              <a:rPr lang="en-GB" sz="1400" dirty="0" smtClean="0">
                <a:solidFill>
                  <a:schemeClr val="tx1"/>
                </a:solidFill>
              </a:rPr>
              <a:t>elite’s </a:t>
            </a:r>
            <a:r>
              <a:rPr lang="en-GB" sz="1400" dirty="0" err="1" smtClean="0">
                <a:solidFill>
                  <a:schemeClr val="tx1"/>
                </a:solidFill>
              </a:rPr>
              <a:t>conspicious</a:t>
            </a:r>
            <a:r>
              <a:rPr lang="en-GB" sz="1400" dirty="0" smtClean="0">
                <a:solidFill>
                  <a:schemeClr val="tx1"/>
                </a:solidFill>
              </a:rPr>
              <a:t> consumption</a:t>
            </a:r>
          </a:p>
          <a:p>
            <a:pPr lvl="1"/>
            <a:r>
              <a:rPr lang="en-GB" sz="1600" dirty="0" smtClean="0">
                <a:solidFill>
                  <a:schemeClr val="tx1"/>
                </a:solidFill>
              </a:rPr>
              <a:t>affected everybody in the Roman world</a:t>
            </a:r>
          </a:p>
          <a:p>
            <a:pPr lvl="2"/>
            <a:r>
              <a:rPr lang="en-GB" sz="1400" dirty="0" smtClean="0">
                <a:solidFill>
                  <a:schemeClr val="tx1"/>
                </a:solidFill>
              </a:rPr>
              <a:t>need to find an economic </a:t>
            </a:r>
            <a:r>
              <a:rPr lang="en-GB" sz="1400" dirty="0" err="1" smtClean="0">
                <a:solidFill>
                  <a:schemeClr val="tx1"/>
                </a:solidFill>
              </a:rPr>
              <a:t>nische</a:t>
            </a:r>
            <a:r>
              <a:rPr lang="en-GB" sz="1400" dirty="0" smtClean="0">
                <a:solidFill>
                  <a:schemeClr val="tx1"/>
                </a:solidFill>
              </a:rPr>
              <a:t> to survive; also: concentration of property</a:t>
            </a:r>
          </a:p>
          <a:p>
            <a:pPr lvl="1"/>
            <a:r>
              <a:rPr lang="en-GB" sz="1600" dirty="0" smtClean="0">
                <a:solidFill>
                  <a:schemeClr val="tx1"/>
                </a:solidFill>
              </a:rPr>
              <a:t>“market economy”</a:t>
            </a:r>
            <a:br>
              <a:rPr lang="en-GB" sz="1600" dirty="0" smtClean="0">
                <a:solidFill>
                  <a:schemeClr val="tx1"/>
                </a:solidFill>
              </a:rPr>
            </a:br>
            <a:r>
              <a:rPr lang="en-GB" sz="1600" dirty="0" smtClean="0">
                <a:solidFill>
                  <a:schemeClr val="tx1"/>
                </a:solidFill>
                <a:sym typeface="Wingdings" pitchFamily="2" charset="2"/>
              </a:rPr>
              <a:t>but increasing state control</a:t>
            </a:r>
          </a:p>
          <a:p>
            <a:pPr lvl="2"/>
            <a:r>
              <a:rPr lang="en-GB" sz="1400" dirty="0" smtClean="0">
                <a:solidFill>
                  <a:schemeClr val="tx1"/>
                </a:solidFill>
                <a:sym typeface="Wingdings" pitchFamily="2" charset="2"/>
              </a:rPr>
              <a:t>e.g. large imperial estates (</a:t>
            </a:r>
            <a:r>
              <a:rPr lang="en-GB" sz="1400" dirty="0" err="1" smtClean="0">
                <a:solidFill>
                  <a:schemeClr val="tx1"/>
                </a:solidFill>
                <a:sym typeface="Wingdings" pitchFamily="2" charset="2"/>
              </a:rPr>
              <a:t>fundus</a:t>
            </a:r>
            <a:r>
              <a:rPr lang="en-GB" sz="1400" dirty="0" smtClean="0">
                <a:solidFill>
                  <a:schemeClr val="tx1"/>
                </a:solidFill>
                <a:sym typeface="Wingdings" pitchFamily="2" charset="2"/>
              </a:rPr>
              <a:t>)</a:t>
            </a:r>
            <a:endParaRPr lang="en-GB" sz="1400" dirty="0">
              <a:solidFill>
                <a:schemeClr val="tx1"/>
              </a:solidFill>
            </a:endParaRPr>
          </a:p>
        </p:txBody>
      </p:sp>
    </p:spTree>
  </p:cSld>
  <p:clrMapOvr>
    <a:masterClrMapping/>
  </p:clrMapOvr>
  <p:transition>
    <p:randomBar dir="vert"/>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a:spLocks noGrp="1"/>
          </p:cNvSpPr>
          <p:nvPr>
            <p:ph type="title"/>
          </p:nvPr>
        </p:nvSpPr>
        <p:spPr>
          <a:xfrm>
            <a:off x="502920" y="4983480"/>
            <a:ext cx="8183880" cy="1051560"/>
          </a:xfrm>
        </p:spPr>
        <p:txBody>
          <a:bodyPr/>
          <a:lstStyle/>
          <a:p>
            <a:r>
              <a:rPr lang="en-GB" dirty="0" smtClean="0"/>
              <a:t>Summary</a:t>
            </a:r>
            <a:endParaRPr lang="en-GB" dirty="0"/>
          </a:p>
        </p:txBody>
      </p:sp>
      <p:pic>
        <p:nvPicPr>
          <p:cNvPr id="5" name="Picture 2" descr="http://p5.focus.de/img/fotos/origs526876/453258886-w580-h354-o-q75-p5/Dekadenz-4.jpg"/>
          <p:cNvPicPr>
            <a:picLocks noChangeAspect="1" noChangeArrowheads="1"/>
          </p:cNvPicPr>
          <p:nvPr/>
        </p:nvPicPr>
        <p:blipFill>
          <a:blip r:embed="rId2" cstate="print"/>
          <a:srcRect/>
          <a:stretch>
            <a:fillRect/>
          </a:stretch>
        </p:blipFill>
        <p:spPr bwMode="auto">
          <a:xfrm>
            <a:off x="977853" y="432073"/>
            <a:ext cx="7194547" cy="4376912"/>
          </a:xfrm>
          <a:prstGeom prst="rect">
            <a:avLst/>
          </a:prstGeom>
          <a:noFill/>
        </p:spPr>
      </p:pic>
      <p:sp>
        <p:nvSpPr>
          <p:cNvPr id="6" name="Inhaltsplatzhalter 2"/>
          <p:cNvSpPr>
            <a:spLocks noGrp="1"/>
          </p:cNvSpPr>
          <p:nvPr>
            <p:ph idx="1"/>
          </p:nvPr>
        </p:nvSpPr>
        <p:spPr>
          <a:xfrm rot="231622">
            <a:off x="4355976" y="2498116"/>
            <a:ext cx="4572000" cy="4115944"/>
          </a:xfrm>
          <a:solidFill>
            <a:schemeClr val="accent6">
              <a:alpha val="52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fontScale="92500" lnSpcReduction="10000"/>
          </a:bodyPr>
          <a:lstStyle/>
          <a:p>
            <a:r>
              <a:rPr lang="en-GB" sz="2000" dirty="0" smtClean="0">
                <a:solidFill>
                  <a:schemeClr val="accent1">
                    <a:lumMod val="60000"/>
                    <a:lumOff val="40000"/>
                  </a:schemeClr>
                </a:solidFill>
              </a:rPr>
              <a:t>The Roman Economy</a:t>
            </a:r>
          </a:p>
          <a:p>
            <a:pPr lvl="1"/>
            <a:r>
              <a:rPr lang="en-GB" sz="1600" dirty="0" smtClean="0">
                <a:solidFill>
                  <a:schemeClr val="accent1">
                    <a:lumMod val="60000"/>
                    <a:lumOff val="40000"/>
                  </a:schemeClr>
                </a:solidFill>
              </a:rPr>
              <a:t>basically an agricultural society</a:t>
            </a:r>
          </a:p>
          <a:p>
            <a:pPr lvl="2"/>
            <a:r>
              <a:rPr lang="en-GB" sz="1400" dirty="0" smtClean="0">
                <a:solidFill>
                  <a:schemeClr val="accent1">
                    <a:lumMod val="60000"/>
                    <a:lumOff val="40000"/>
                  </a:schemeClr>
                </a:solidFill>
              </a:rPr>
              <a:t>but “industries”</a:t>
            </a:r>
          </a:p>
          <a:p>
            <a:pPr lvl="1"/>
            <a:r>
              <a:rPr lang="en-GB" sz="1600" dirty="0" smtClean="0">
                <a:solidFill>
                  <a:schemeClr val="accent1">
                    <a:lumMod val="60000"/>
                    <a:lumOff val="40000"/>
                  </a:schemeClr>
                </a:solidFill>
              </a:rPr>
              <a:t>low level of taxation</a:t>
            </a:r>
          </a:p>
          <a:p>
            <a:pPr lvl="1"/>
            <a:r>
              <a:rPr lang="en-GB" sz="1600" dirty="0" smtClean="0">
                <a:solidFill>
                  <a:schemeClr val="accent1">
                    <a:lumMod val="60000"/>
                    <a:lumOff val="40000"/>
                  </a:schemeClr>
                </a:solidFill>
              </a:rPr>
              <a:t>exploitation &amp; productivity</a:t>
            </a:r>
          </a:p>
          <a:p>
            <a:pPr lvl="1"/>
            <a:r>
              <a:rPr lang="en-GB" sz="1600" dirty="0" smtClean="0">
                <a:solidFill>
                  <a:schemeClr val="accent1">
                    <a:lumMod val="60000"/>
                    <a:lumOff val="40000"/>
                  </a:schemeClr>
                </a:solidFill>
              </a:rPr>
              <a:t>a “global” economy (?)</a:t>
            </a:r>
          </a:p>
          <a:p>
            <a:pPr lvl="1"/>
            <a:r>
              <a:rPr lang="en-GB" sz="1600" dirty="0" smtClean="0">
                <a:solidFill>
                  <a:schemeClr val="accent1">
                    <a:lumMod val="60000"/>
                    <a:lumOff val="40000"/>
                  </a:schemeClr>
                </a:solidFill>
              </a:rPr>
              <a:t>essential to sustain</a:t>
            </a:r>
          </a:p>
          <a:p>
            <a:pPr lvl="2"/>
            <a:r>
              <a:rPr lang="en-GB" sz="1400" dirty="0" smtClean="0">
                <a:solidFill>
                  <a:schemeClr val="accent1">
                    <a:lumMod val="60000"/>
                    <a:lumOff val="40000"/>
                  </a:schemeClr>
                </a:solidFill>
              </a:rPr>
              <a:t>urbanism, </a:t>
            </a:r>
          </a:p>
          <a:p>
            <a:pPr lvl="2"/>
            <a:r>
              <a:rPr lang="en-GB" sz="1400" dirty="0" smtClean="0">
                <a:solidFill>
                  <a:schemeClr val="accent1">
                    <a:lumMod val="60000"/>
                    <a:lumOff val="40000"/>
                  </a:schemeClr>
                </a:solidFill>
              </a:rPr>
              <a:t>Roman lifestyle, </a:t>
            </a:r>
          </a:p>
          <a:p>
            <a:pPr lvl="2"/>
            <a:r>
              <a:rPr lang="en-GB" sz="1400" dirty="0" smtClean="0">
                <a:solidFill>
                  <a:schemeClr val="accent1">
                    <a:lumMod val="60000"/>
                    <a:lumOff val="40000"/>
                  </a:schemeClr>
                </a:solidFill>
              </a:rPr>
              <a:t>elite’s </a:t>
            </a:r>
            <a:r>
              <a:rPr lang="en-GB" sz="1400" dirty="0" err="1" smtClean="0">
                <a:solidFill>
                  <a:schemeClr val="accent1">
                    <a:lumMod val="60000"/>
                    <a:lumOff val="40000"/>
                  </a:schemeClr>
                </a:solidFill>
              </a:rPr>
              <a:t>conspicious</a:t>
            </a:r>
            <a:r>
              <a:rPr lang="en-GB" sz="1400" dirty="0" smtClean="0">
                <a:solidFill>
                  <a:schemeClr val="accent1">
                    <a:lumMod val="60000"/>
                    <a:lumOff val="40000"/>
                  </a:schemeClr>
                </a:solidFill>
              </a:rPr>
              <a:t> consumption</a:t>
            </a:r>
          </a:p>
          <a:p>
            <a:pPr lvl="1"/>
            <a:r>
              <a:rPr lang="en-GB" sz="1600" dirty="0" smtClean="0">
                <a:solidFill>
                  <a:schemeClr val="accent1">
                    <a:lumMod val="60000"/>
                    <a:lumOff val="40000"/>
                  </a:schemeClr>
                </a:solidFill>
              </a:rPr>
              <a:t>affected everybody in the Roman world</a:t>
            </a:r>
          </a:p>
          <a:p>
            <a:pPr lvl="2"/>
            <a:r>
              <a:rPr lang="en-GB" sz="1400" dirty="0" smtClean="0">
                <a:solidFill>
                  <a:schemeClr val="accent1">
                    <a:lumMod val="60000"/>
                    <a:lumOff val="40000"/>
                  </a:schemeClr>
                </a:solidFill>
              </a:rPr>
              <a:t>need to find an economic </a:t>
            </a:r>
            <a:r>
              <a:rPr lang="en-GB" sz="1400" dirty="0" err="1" smtClean="0">
                <a:solidFill>
                  <a:schemeClr val="accent1">
                    <a:lumMod val="60000"/>
                    <a:lumOff val="40000"/>
                  </a:schemeClr>
                </a:solidFill>
              </a:rPr>
              <a:t>nische</a:t>
            </a:r>
            <a:r>
              <a:rPr lang="en-GB" sz="1400" dirty="0" smtClean="0">
                <a:solidFill>
                  <a:schemeClr val="accent1">
                    <a:lumMod val="60000"/>
                    <a:lumOff val="40000"/>
                  </a:schemeClr>
                </a:solidFill>
              </a:rPr>
              <a:t> to survive</a:t>
            </a:r>
          </a:p>
          <a:p>
            <a:pPr lvl="1"/>
            <a:r>
              <a:rPr lang="en-GB" sz="1600" dirty="0" smtClean="0">
                <a:solidFill>
                  <a:schemeClr val="accent1">
                    <a:lumMod val="60000"/>
                    <a:lumOff val="40000"/>
                  </a:schemeClr>
                </a:solidFill>
              </a:rPr>
              <a:t>“market economy”</a:t>
            </a:r>
            <a:r>
              <a:rPr lang="en-GB" sz="1600" dirty="0" smtClean="0">
                <a:solidFill>
                  <a:schemeClr val="tx1"/>
                </a:solidFill>
              </a:rPr>
              <a:t/>
            </a:r>
            <a:br>
              <a:rPr lang="en-GB" sz="1600" dirty="0" smtClean="0">
                <a:solidFill>
                  <a:schemeClr val="tx1"/>
                </a:solidFill>
              </a:rPr>
            </a:br>
            <a:r>
              <a:rPr lang="en-GB" sz="1600" dirty="0" smtClean="0">
                <a:solidFill>
                  <a:srgbClr val="FF0000"/>
                </a:solidFill>
                <a:sym typeface="Wingdings" pitchFamily="2" charset="2"/>
              </a:rPr>
              <a:t>but increasing state control</a:t>
            </a:r>
          </a:p>
          <a:p>
            <a:pPr lvl="2"/>
            <a:r>
              <a:rPr lang="en-GB" sz="1400" dirty="0" smtClean="0">
                <a:solidFill>
                  <a:srgbClr val="FF0000"/>
                </a:solidFill>
                <a:sym typeface="Wingdings" pitchFamily="2" charset="2"/>
              </a:rPr>
              <a:t>e.g. large imperial estates (</a:t>
            </a:r>
            <a:r>
              <a:rPr lang="en-GB" sz="1400" dirty="0" err="1" smtClean="0">
                <a:solidFill>
                  <a:srgbClr val="FF0000"/>
                </a:solidFill>
                <a:sym typeface="Wingdings" pitchFamily="2" charset="2"/>
              </a:rPr>
              <a:t>fundus</a:t>
            </a:r>
            <a:r>
              <a:rPr lang="en-GB" sz="1400" dirty="0" smtClean="0">
                <a:solidFill>
                  <a:srgbClr val="FF0000"/>
                </a:solidFill>
                <a:sym typeface="Wingdings" pitchFamily="2" charset="2"/>
              </a:rPr>
              <a:t>)</a:t>
            </a:r>
            <a:endParaRPr lang="en-GB" sz="1400" dirty="0">
              <a:solidFill>
                <a:srgbClr val="FF0000"/>
              </a:solidFill>
            </a:endParaRPr>
          </a:p>
        </p:txBody>
      </p:sp>
      <p:sp>
        <p:nvSpPr>
          <p:cNvPr id="7" name="Textfeld 6"/>
          <p:cNvSpPr txBox="1"/>
          <p:nvPr/>
        </p:nvSpPr>
        <p:spPr>
          <a:xfrm>
            <a:off x="4464496" y="992917"/>
            <a:ext cx="4572000" cy="4524315"/>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pPr>
              <a:buFont typeface="Wingdings" pitchFamily="2" charset="2"/>
              <a:buChar char="v"/>
            </a:pPr>
            <a:r>
              <a:rPr lang="en-GB" dirty="0" smtClean="0"/>
              <a:t> Food supply is essential in the </a:t>
            </a:r>
            <a:br>
              <a:rPr lang="en-GB" dirty="0" smtClean="0"/>
            </a:br>
            <a:r>
              <a:rPr lang="en-GB" dirty="0" smtClean="0"/>
              <a:t>    Roman Empire!</a:t>
            </a:r>
          </a:p>
          <a:p>
            <a:pPr>
              <a:buFont typeface="Wingdings" pitchFamily="2" charset="2"/>
              <a:buChar char="v"/>
            </a:pPr>
            <a:r>
              <a:rPr lang="en-GB" dirty="0" smtClean="0"/>
              <a:t> Roman state, not only supervises</a:t>
            </a:r>
            <a:br>
              <a:rPr lang="en-GB" dirty="0" smtClean="0"/>
            </a:br>
            <a:r>
              <a:rPr lang="en-GB" dirty="0" smtClean="0"/>
              <a:t>    private trade, but increasingly </a:t>
            </a:r>
            <a:br>
              <a:rPr lang="en-GB" dirty="0" smtClean="0"/>
            </a:br>
            <a:r>
              <a:rPr lang="en-GB" dirty="0" smtClean="0"/>
              <a:t>    controls food production</a:t>
            </a:r>
          </a:p>
          <a:p>
            <a:pPr>
              <a:buFont typeface="Wingdings" pitchFamily="2" charset="2"/>
              <a:buChar char="v"/>
            </a:pPr>
            <a:r>
              <a:rPr lang="en-GB" dirty="0"/>
              <a:t> </a:t>
            </a:r>
            <a:r>
              <a:rPr lang="en-GB" dirty="0" smtClean="0"/>
              <a:t>aristocratic practice of bequeathing</a:t>
            </a:r>
            <a:br>
              <a:rPr lang="en-GB" dirty="0" smtClean="0"/>
            </a:br>
            <a:r>
              <a:rPr lang="en-GB" dirty="0" smtClean="0"/>
              <a:t>    property to the emperor </a:t>
            </a:r>
            <a:br>
              <a:rPr lang="en-GB" dirty="0" smtClean="0"/>
            </a:br>
            <a:r>
              <a:rPr lang="en-GB" dirty="0" smtClean="0"/>
              <a:t>    </a:t>
            </a:r>
            <a:r>
              <a:rPr lang="en-GB" dirty="0" smtClean="0">
                <a:sym typeface="Wingdings" pitchFamily="2" charset="2"/>
              </a:rPr>
              <a:t> huge estates owned by emperor</a:t>
            </a:r>
            <a:br>
              <a:rPr lang="en-GB" dirty="0" smtClean="0">
                <a:sym typeface="Wingdings" pitchFamily="2" charset="2"/>
              </a:rPr>
            </a:br>
            <a:r>
              <a:rPr lang="en-GB" dirty="0" smtClean="0">
                <a:sym typeface="Wingdings" pitchFamily="2" charset="2"/>
              </a:rPr>
              <a:t>        in Italy and the provinces</a:t>
            </a:r>
          </a:p>
          <a:p>
            <a:pPr lvl="1">
              <a:buFont typeface="Wingdings" pitchFamily="2" charset="2"/>
              <a:buChar char="v"/>
            </a:pPr>
            <a:r>
              <a:rPr lang="en-GB" dirty="0" smtClean="0">
                <a:sym typeface="Wingdings" pitchFamily="2" charset="2"/>
              </a:rPr>
              <a:t> these were administered </a:t>
            </a:r>
            <a:br>
              <a:rPr lang="en-GB" dirty="0" smtClean="0">
                <a:sym typeface="Wingdings" pitchFamily="2" charset="2"/>
              </a:rPr>
            </a:br>
            <a:r>
              <a:rPr lang="en-GB" dirty="0" smtClean="0">
                <a:sym typeface="Wingdings" pitchFamily="2" charset="2"/>
              </a:rPr>
              <a:t>    by the Roman </a:t>
            </a:r>
            <a:r>
              <a:rPr lang="en-GB" dirty="0" err="1" smtClean="0">
                <a:sym typeface="Wingdings" pitchFamily="2" charset="2"/>
              </a:rPr>
              <a:t>fiscus</a:t>
            </a:r>
            <a:r>
              <a:rPr lang="en-GB" dirty="0" smtClean="0">
                <a:sym typeface="Wingdings" pitchFamily="2" charset="2"/>
              </a:rPr>
              <a:t/>
            </a:r>
            <a:br>
              <a:rPr lang="en-GB" dirty="0" smtClean="0">
                <a:sym typeface="Wingdings" pitchFamily="2" charset="2"/>
              </a:rPr>
            </a:br>
            <a:r>
              <a:rPr lang="en-GB" dirty="0" smtClean="0">
                <a:sym typeface="Wingdings" pitchFamily="2" charset="2"/>
              </a:rPr>
              <a:t>           (by imperial procurators)</a:t>
            </a:r>
          </a:p>
          <a:p>
            <a:pPr lvl="1">
              <a:buFont typeface="Wingdings" pitchFamily="2" charset="2"/>
              <a:buChar char="v"/>
            </a:pPr>
            <a:r>
              <a:rPr lang="en-GB" dirty="0">
                <a:sym typeface="Wingdings" pitchFamily="2" charset="2"/>
              </a:rPr>
              <a:t> </a:t>
            </a:r>
            <a:r>
              <a:rPr lang="en-GB" dirty="0" smtClean="0">
                <a:sym typeface="Wingdings" pitchFamily="2" charset="2"/>
              </a:rPr>
              <a:t>cf. </a:t>
            </a:r>
            <a:r>
              <a:rPr lang="en-GB" b="1" i="1" dirty="0" smtClean="0"/>
              <a:t>Lex </a:t>
            </a:r>
            <a:r>
              <a:rPr lang="en-GB" b="1" i="1" dirty="0" err="1" smtClean="0"/>
              <a:t>Manciana</a:t>
            </a:r>
            <a:r>
              <a:rPr lang="en-GB" dirty="0" smtClean="0"/>
              <a:t>, Roman law</a:t>
            </a:r>
          </a:p>
          <a:p>
            <a:pPr lvl="2">
              <a:buFont typeface="Wingdings" pitchFamily="2" charset="2"/>
              <a:buChar char="v"/>
            </a:pPr>
            <a:r>
              <a:rPr lang="en-GB" dirty="0" smtClean="0"/>
              <a:t> tenancy agreements</a:t>
            </a:r>
          </a:p>
          <a:p>
            <a:pPr lvl="2">
              <a:buFont typeface="Wingdings" pitchFamily="2" charset="2"/>
              <a:buChar char="v"/>
            </a:pPr>
            <a:r>
              <a:rPr lang="en-GB" dirty="0"/>
              <a:t> </a:t>
            </a:r>
            <a:r>
              <a:rPr lang="en-GB" dirty="0" smtClean="0"/>
              <a:t>aim to increase </a:t>
            </a:r>
            <a:br>
              <a:rPr lang="en-GB" dirty="0" smtClean="0"/>
            </a:br>
            <a:r>
              <a:rPr lang="en-GB" dirty="0" smtClean="0"/>
              <a:t> productivity of estate/</a:t>
            </a:r>
            <a:r>
              <a:rPr lang="en-GB" i="1" dirty="0" err="1" smtClean="0"/>
              <a:t>fundus</a:t>
            </a:r>
            <a:endParaRPr lang="en-GB" i="1" dirty="0"/>
          </a:p>
        </p:txBody>
      </p:sp>
    </p:spTree>
  </p:cSld>
  <p:clrMapOvr>
    <a:masterClrMapping/>
  </p:clrMapOvr>
  <p:transition>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anymed">
  <a:themeElements>
    <a:clrScheme name="Ganymed">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Ganymed">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Ganymed">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0</TotalTime>
  <Words>830</Words>
  <Application>Microsoft Office PowerPoint</Application>
  <PresentationFormat>Bildschirmpräsentation (4:3)</PresentationFormat>
  <Paragraphs>257</Paragraphs>
  <Slides>65</Slides>
  <Notes>5</Notes>
  <HiddenSlides>0</HiddenSlides>
  <MMClips>0</MMClips>
  <ScaleCrop>false</ScaleCrop>
  <HeadingPairs>
    <vt:vector size="4" baseType="variant">
      <vt:variant>
        <vt:lpstr>Design</vt:lpstr>
      </vt:variant>
      <vt:variant>
        <vt:i4>1</vt:i4>
      </vt:variant>
      <vt:variant>
        <vt:lpstr>Folientitel</vt:lpstr>
      </vt:variant>
      <vt:variant>
        <vt:i4>65</vt:i4>
      </vt:variant>
    </vt:vector>
  </HeadingPairs>
  <TitlesOfParts>
    <vt:vector size="66" baseType="lpstr">
      <vt:lpstr>Ganymed</vt:lpstr>
      <vt:lpstr>Economy 3: Agriculture &amp; Intentions</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Folie 12</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Folie 26</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inventions: aqueducts </vt:lpstr>
      <vt:lpstr>Calculators</vt:lpstr>
      <vt:lpstr>Computer</vt:lpstr>
      <vt:lpstr>Computer</vt:lpstr>
      <vt:lpstr>Computer</vt:lpstr>
      <vt:lpstr>Computer</vt:lpstr>
      <vt:lpstr>automata &amp; steam</vt:lpstr>
      <vt:lpstr>electricity?</vt:lpstr>
      <vt:lpstr>agricultural inventions</vt:lpstr>
      <vt:lpstr>agricultural inventions</vt:lpstr>
      <vt:lpstr>A G R I C U L T U R E  agricultura</vt:lpstr>
      <vt:lpstr>Folie 47</vt:lpstr>
      <vt:lpstr>Villa</vt:lpstr>
      <vt:lpstr>Villa</vt:lpstr>
      <vt:lpstr>Villa</vt:lpstr>
      <vt:lpstr>Villa</vt:lpstr>
      <vt:lpstr>Villa</vt:lpstr>
      <vt:lpstr>Folie 53</vt:lpstr>
      <vt:lpstr>Villa</vt:lpstr>
      <vt:lpstr>Villa</vt:lpstr>
      <vt:lpstr>Villa – Elite Lifestyle</vt:lpstr>
      <vt:lpstr>Latifundium</vt:lpstr>
      <vt:lpstr>Folie 58</vt:lpstr>
      <vt:lpstr>Latifundium</vt:lpstr>
      <vt:lpstr>Folie 60</vt:lpstr>
      <vt:lpstr>Concentration of Property</vt:lpstr>
      <vt:lpstr>Concentration of Property</vt:lpstr>
      <vt:lpstr>Villa</vt:lpstr>
      <vt:lpstr>Summary</vt:lpstr>
      <vt:lpstr>Summary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Folie 1</dc:title>
  <dc:creator>Ralph Häussler</dc:creator>
  <cp:lastModifiedBy>Ralph Häussler</cp:lastModifiedBy>
  <cp:revision>200</cp:revision>
  <dcterms:created xsi:type="dcterms:W3CDTF">2014-03-16T19:53:09Z</dcterms:created>
  <dcterms:modified xsi:type="dcterms:W3CDTF">2014-03-30T00:10:09Z</dcterms:modified>
</cp:coreProperties>
</file>