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73"/>
  </p:notesMasterIdLst>
  <p:handoutMasterIdLst>
    <p:handoutMasterId r:id="rId74"/>
  </p:handoutMasterIdLst>
  <p:sldIdLst>
    <p:sldId id="304" r:id="rId2"/>
    <p:sldId id="305" r:id="rId3"/>
    <p:sldId id="358" r:id="rId4"/>
    <p:sldId id="334" r:id="rId5"/>
    <p:sldId id="335" r:id="rId6"/>
    <p:sldId id="307" r:id="rId7"/>
    <p:sldId id="308" r:id="rId8"/>
    <p:sldId id="310" r:id="rId9"/>
    <p:sldId id="311" r:id="rId10"/>
    <p:sldId id="312" r:id="rId11"/>
    <p:sldId id="313" r:id="rId12"/>
    <p:sldId id="314" r:id="rId13"/>
    <p:sldId id="315" r:id="rId14"/>
    <p:sldId id="316" r:id="rId15"/>
    <p:sldId id="317" r:id="rId16"/>
    <p:sldId id="359" r:id="rId17"/>
    <p:sldId id="336" r:id="rId18"/>
    <p:sldId id="372" r:id="rId19"/>
    <p:sldId id="338" r:id="rId20"/>
    <p:sldId id="360" r:id="rId21"/>
    <p:sldId id="318" r:id="rId22"/>
    <p:sldId id="319" r:id="rId23"/>
    <p:sldId id="339" r:id="rId24"/>
    <p:sldId id="340" r:id="rId25"/>
    <p:sldId id="320" r:id="rId26"/>
    <p:sldId id="342" r:id="rId27"/>
    <p:sldId id="327" r:id="rId28"/>
    <p:sldId id="328" r:id="rId29"/>
    <p:sldId id="361" r:id="rId30"/>
    <p:sldId id="321" r:id="rId31"/>
    <p:sldId id="346" r:id="rId32"/>
    <p:sldId id="362" r:id="rId33"/>
    <p:sldId id="356" r:id="rId34"/>
    <p:sldId id="347" r:id="rId35"/>
    <p:sldId id="363" r:id="rId36"/>
    <p:sldId id="348" r:id="rId37"/>
    <p:sldId id="364" r:id="rId38"/>
    <p:sldId id="345" r:id="rId39"/>
    <p:sldId id="365" r:id="rId40"/>
    <p:sldId id="322" r:id="rId41"/>
    <p:sldId id="366" r:id="rId42"/>
    <p:sldId id="323" r:id="rId43"/>
    <p:sldId id="324" r:id="rId44"/>
    <p:sldId id="343" r:id="rId45"/>
    <p:sldId id="344" r:id="rId46"/>
    <p:sldId id="325" r:id="rId47"/>
    <p:sldId id="326" r:id="rId48"/>
    <p:sldId id="349" r:id="rId49"/>
    <p:sldId id="367" r:id="rId50"/>
    <p:sldId id="279" r:id="rId51"/>
    <p:sldId id="368" r:id="rId52"/>
    <p:sldId id="350" r:id="rId53"/>
    <p:sldId id="351" r:id="rId54"/>
    <p:sldId id="280" r:id="rId55"/>
    <p:sldId id="369" r:id="rId56"/>
    <p:sldId id="352" r:id="rId57"/>
    <p:sldId id="278" r:id="rId58"/>
    <p:sldId id="353" r:id="rId59"/>
    <p:sldId id="277" r:id="rId60"/>
    <p:sldId id="373" r:id="rId61"/>
    <p:sldId id="375" r:id="rId62"/>
    <p:sldId id="376" r:id="rId63"/>
    <p:sldId id="374" r:id="rId64"/>
    <p:sldId id="377" r:id="rId65"/>
    <p:sldId id="354" r:id="rId66"/>
    <p:sldId id="370" r:id="rId67"/>
    <p:sldId id="330" r:id="rId68"/>
    <p:sldId id="337" r:id="rId69"/>
    <p:sldId id="331" r:id="rId70"/>
    <p:sldId id="333" r:id="rId71"/>
    <p:sldId id="371" r:id="rId7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355" autoAdjust="0"/>
  </p:normalViewPr>
  <p:slideViewPr>
    <p:cSldViewPr>
      <p:cViewPr varScale="1">
        <p:scale>
          <a:sx n="79" d="100"/>
          <a:sy n="79" d="100"/>
        </p:scale>
        <p:origin x="254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06/09/2022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41350" y="779463"/>
            <a:ext cx="5202238" cy="3903662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41391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20B6E7E6-83C5-4441-9B82-1C572FEFF020}" type="slidenum">
              <a:rPr lang="en-GB" altLang="en-US" smtClean="0"/>
              <a:pPr>
                <a:spcBef>
                  <a:spcPct val="0"/>
                </a:spcBef>
                <a:defRPr/>
              </a:pPr>
              <a:t>2</a:t>
            </a:fld>
            <a:endParaRPr lang="en-GB" altLang="en-US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96635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20B6E7E6-83C5-4441-9B82-1C572FEFF020}" type="slidenum">
              <a:rPr lang="en-GB" altLang="en-US" smtClean="0"/>
              <a:pPr>
                <a:spcBef>
                  <a:spcPct val="0"/>
                </a:spcBef>
                <a:defRPr/>
              </a:pPr>
              <a:t>3</a:t>
            </a:fld>
            <a:endParaRPr lang="en-GB" altLang="en-US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66669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7784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C49D3CB-AA7D-460D-AF6F-897FF616722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17176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6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55280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7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81665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4F5A72-C715-4E3E-96E8-FF60A2D29900}" type="slidenum">
              <a:rPr lang="en-GB" altLang="en-US" smtClean="0"/>
              <a:pPr>
                <a:spcBef>
                  <a:spcPct val="0"/>
                </a:spcBef>
                <a:defRPr/>
              </a:pPr>
              <a:t>8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9316" y="4632688"/>
            <a:ext cx="4890457" cy="438935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565492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A53E79D-03DB-4141-91FF-CC7342756398}" type="slidenum">
              <a:rPr lang="en-GB" altLang="en-US" smtClean="0"/>
              <a:pPr>
                <a:spcBef>
                  <a:spcPct val="0"/>
                </a:spcBef>
                <a:defRPr/>
              </a:pPr>
              <a:t>9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1638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54550AB-5B5E-4B95-A0AA-000E4EA1EB0D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2462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cy-GB" altLang="cy-GB" baseline="0" dirty="0">
              <a:solidFill>
                <a:srgbClr val="000000"/>
              </a:solidFill>
              <a:latin typeface="Comic Sans MS" pitchFamily="66" charset="0"/>
              <a:ea typeface="ＭＳ Ｐゴシック" pitchFamily="34" charset="-128"/>
            </a:endParaRPr>
          </a:p>
          <a:p>
            <a:pPr>
              <a:defRPr/>
            </a:pPr>
            <a:endParaRPr lang="en-GB" altLang="cy-GB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EA75BC-1AD8-41E7-A6D4-151231EF890C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79991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A4D416-8185-4DDA-B14F-4FCFB09F77AD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24430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1">
              <a:defRPr/>
            </a:pPr>
            <a:endParaRPr lang="cy-GB" altLang="cy-GB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47D905-3CEC-4E31-8406-DDFA379258CE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19733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4AE7B2-8166-4220-8FDA-A31B40B54EBE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3829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9800B-6A12-4071-A948-FB6135D342FA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048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9800B-6A12-4071-A948-FB6135D342FA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3476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9800B-6A12-4071-A948-FB6135D342FA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84488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9800B-6A12-4071-A948-FB6135D342FA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7448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9800B-6A12-4071-A948-FB6135D342FA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95776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E9800B-6A12-4071-A948-FB6135D342FA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47538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BDE13CB-EA40-4640-8901-17AB8BF3A945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86594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1B1BB3-E097-4A23-A1D0-2A682C1DADC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4156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1B1BB3-E097-4A23-A1D0-2A682C1DADC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10235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D3653C-22B5-436C-8F89-05CA3D53469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382530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D3653C-22B5-436C-8F89-05CA3D53469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370565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64365D-84CF-4D46-8065-B39976D177E9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03492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1B1BB3-E097-4A23-A1D0-2A682C1DADC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98351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1B1BB3-E097-4A23-A1D0-2A682C1DADC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145115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30</a:t>
            </a:fld>
            <a:endParaRPr lang="en-GB" altLang="en-US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838229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433753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40857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1B1BB3-E097-4A23-A1D0-2A682C1DADC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67890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5947866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383822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3477713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723103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446229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7560173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9640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47044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9632560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533881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7014286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6372289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A22321-2FB2-4E28-8487-E746B68222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1838"/>
            <a:ext cx="4878388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4991767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00FA53-6A68-4369-9B05-13277E93EED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000934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97758378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7887703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53990055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071779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2933129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b="1" dirty="0"/>
          </a:p>
        </p:txBody>
      </p:sp>
    </p:spTree>
    <p:extLst>
      <p:ext uri="{BB962C8B-B14F-4D97-AF65-F5344CB8AC3E}">
        <p14:creationId xmlns:p14="http://schemas.microsoft.com/office/powerpoint/2010/main" val="75918596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2006730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594556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cy-GB" altLang="cy-GB" b="0" baseline="0" dirty="0"/>
          </a:p>
        </p:txBody>
      </p:sp>
    </p:spTree>
    <p:extLst>
      <p:ext uri="{BB962C8B-B14F-4D97-AF65-F5344CB8AC3E}">
        <p14:creationId xmlns:p14="http://schemas.microsoft.com/office/powerpoint/2010/main" val="168629536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b="1" dirty="0"/>
          </a:p>
        </p:txBody>
      </p:sp>
    </p:spTree>
    <p:extLst>
      <p:ext uri="{BB962C8B-B14F-4D97-AF65-F5344CB8AC3E}">
        <p14:creationId xmlns:p14="http://schemas.microsoft.com/office/powerpoint/2010/main" val="1385865050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8624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9475396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9851819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8108860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4173666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412252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67435488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latin typeface="Arial" panose="020B0604020202020204" pitchFamily="34" charset="0"/>
            </a:endParaRPr>
          </a:p>
          <a:p>
            <a:endParaRPr lang="cy-GB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9155409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28871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90EFFC-C9ED-4F81-9901-901879E7F230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67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56514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90EFFC-C9ED-4F81-9901-901879E7F230}" type="slidenum">
              <a:rPr kumimoji="0" lang="cy-GB" altLang="cy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68</a:t>
            </a:fld>
            <a:endParaRPr kumimoji="0" lang="cy-GB" alt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2765466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1B1BB3-E097-4A23-A1D0-2A682C1DADC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27074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7235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756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323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458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557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65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05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749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93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14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89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85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020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7549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6DE72-054B-4D80-9CA0-8F0FAEC46B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97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4A38316-4E54-434F-8D65-FA36BAACF7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240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234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EZwY5BeYcyo?start=22&amp;feature=oembed" TargetMode="External"/><Relationship Id="rId4" Type="http://schemas.openxmlformats.org/officeDocument/2006/relationships/image" Target="../media/image19.jpe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n7pKFFVIfQ" TargetMode="External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www.sciencedirect.com/science/article/pii/S0360131502000349" TargetMode="Externa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a8B6No20dk" TargetMode="External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ndfonline.com/doi/full/10.1080/09575146.2013.792789" TargetMode="External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gov.wales/docs/dcells/publications/150225-successful-futures-en.pdf" TargetMode="Externa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research-shows-the-importance-of-parents-reading-with-children-even-after-children-can-read-82756" TargetMode="External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theguardian.com/education/2020/feb/29/children-reading-less-says-new-resear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5A09A2-368D-254C-6179-98F07483C19E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ECEY5004C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Iaith a Llythrennedd yn yr Oes Digidol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Reading </a:t>
            </a: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6767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BD7F53B-7316-320D-66F0-112723291FE1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Cynnwys</a:t>
            </a:r>
            <a:r>
              <a:rPr lang="en-GB" altLang="en-US" sz="4000" dirty="0"/>
              <a:t> 	</a:t>
            </a:r>
            <a:br>
              <a:rPr lang="en-GB" altLang="en-US" sz="4000" dirty="0"/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Contents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28650" y="1916831"/>
            <a:ext cx="3886200" cy="3672409"/>
          </a:xfrm>
        </p:spPr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Llythrennedd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Pwysigrwydd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llyfrau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Pwysigrwydd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Print </a:t>
            </a:r>
            <a:r>
              <a:rPr lang="en-GB" altLang="en-US" dirty="0" err="1">
                <a:latin typeface="Arial" panose="020B0604020202020204" pitchFamily="34" charset="0"/>
              </a:rPr>
              <a:t>amgylcheddol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916831"/>
            <a:ext cx="4119314" cy="42601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Literacy;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Importance of books;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Importance of reading;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print;</a:t>
            </a:r>
          </a:p>
        </p:txBody>
      </p:sp>
      <p:sp>
        <p:nvSpPr>
          <p:cNvPr id="10245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A1A2FFA1-341B-40C0-87CC-D61D072AA183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2</a:t>
            </a:fld>
            <a:endParaRPr lang="en-GB" altLang="en-US" sz="140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36742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102756D-CE6A-E350-734D-EBFE2ABC098B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eaLnBrk="1" hangingPunct="1"/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 err="1">
                <a:latin typeface="Arial" panose="020B0604020202020204" pitchFamily="34" charset="0"/>
              </a:rPr>
              <a:t>Cynnwys</a:t>
            </a:r>
            <a:r>
              <a:rPr lang="en-GB" altLang="en-US" sz="4000" dirty="0"/>
              <a:t> 	</a:t>
            </a:r>
            <a:br>
              <a:rPr lang="en-GB" altLang="en-US" sz="4000" dirty="0"/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Contents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28650" y="2060847"/>
            <a:ext cx="3886200" cy="3528393"/>
          </a:xfrm>
        </p:spPr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Delweddau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mewn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llyfrau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Damcaniaeth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Gweithgareddau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2060847"/>
            <a:ext cx="3886200" cy="41161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Images in books;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Theory;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Activities.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0245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A1A2FFA1-341B-40C0-87CC-D61D072AA183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3</a:t>
            </a:fld>
            <a:endParaRPr lang="en-GB" altLang="en-US" sz="140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98724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0D61FB-FD91-66C7-2F6E-970D606C29BF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65126"/>
            <a:ext cx="8856984" cy="1325563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</a:rPr>
              <a:t>Cyflogadwyedd</a:t>
            </a:r>
            <a:r>
              <a:rPr lang="en-GB" sz="4000" dirty="0">
                <a:latin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</a:rPr>
              <a:t>Trosglwyddadwy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Employability/Transferable Skills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3"/>
            <a:ext cx="4038600" cy="338437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Chynllunio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Chymryd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Cysylltu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damcaniaeth</a:t>
            </a:r>
            <a:r>
              <a:rPr lang="en-GB" dirty="0">
                <a:latin typeface="Arial" panose="020B0604020202020204" pitchFamily="34" charset="0"/>
              </a:rPr>
              <a:t> ag </a:t>
            </a:r>
            <a:r>
              <a:rPr lang="en-GB" dirty="0" err="1">
                <a:latin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204863"/>
            <a:ext cx="3886200" cy="397210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Organisation and 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Researching and 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Discussing;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Linking theory to practice.</a:t>
            </a:r>
          </a:p>
        </p:txBody>
      </p:sp>
    </p:spTree>
    <p:extLst>
      <p:ext uri="{BB962C8B-B14F-4D97-AF65-F5344CB8AC3E}">
        <p14:creationId xmlns:p14="http://schemas.microsoft.com/office/powerpoint/2010/main" val="3279149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8DDFBE7-E77D-5428-FE70-CCFC7A66DBD5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75641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Adnoddau</a:t>
            </a:r>
            <a:r>
              <a:rPr lang="en-GB" altLang="en-US" sz="4000" dirty="0">
                <a:latin typeface="Arial" panose="020B0604020202020204" pitchFamily="34" charset="0"/>
              </a:rPr>
              <a:t>		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Resources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00063" y="1700808"/>
            <a:ext cx="4014787" cy="447615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PP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; </a:t>
            </a:r>
          </a:p>
          <a:p>
            <a:r>
              <a:rPr lang="en-GB" dirty="0" err="1">
                <a:latin typeface="Arial" panose="020B0604020202020204" pitchFamily="34" charset="0"/>
              </a:rPr>
              <a:t>Clipiau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fideo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Blogiau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pPr marL="0" indent="0" eaLnBrk="1" hangingPunct="1">
              <a:buNone/>
            </a:pPr>
            <a:endParaRPr lang="en-GB" altLang="en-US" sz="3200" dirty="0">
              <a:latin typeface="Arial" panose="020B0604020202020204" pitchFamily="34" charset="0"/>
            </a:endParaRPr>
          </a:p>
        </p:txBody>
      </p:sp>
      <p:sp>
        <p:nvSpPr>
          <p:cNvPr id="11268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700808"/>
            <a:ext cx="3886200" cy="44761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PP for the lecture;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Video clips;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Websites and Blogs.</a:t>
            </a:r>
          </a:p>
          <a:p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9BD40D4-E81F-4BB3-B1EA-3BECAB7DAC72}" type="slidenum">
              <a:rPr kumimoji="0" lang="en-GB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B9BD5"/>
              </a:buClr>
              <a:buSzTx/>
              <a:buFont typeface="Wingdings" pitchFamily="2" charset="2"/>
              <a:buChar char="l"/>
              <a:tabLst/>
              <a:defRPr/>
            </a:pPr>
            <a:endParaRPr kumimoji="0" lang="en-GB" alt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anose="020B0600070205080204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234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C56A63F-27F7-90E2-3927-633B8CD28325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Llythrennedd</a:t>
            </a:r>
            <a:r>
              <a:rPr lang="en-GB" altLang="en-US" sz="4000" dirty="0">
                <a:latin typeface="Arial" panose="020B0604020202020204" pitchFamily="34" charset="0"/>
              </a:rPr>
              <a:t> 			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Literacy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200" dirty="0" err="1">
                <a:latin typeface="Arial" panose="020B0604020202020204" pitchFamily="34" charset="0"/>
                <a:cs typeface="Arial" charset="0"/>
              </a:rPr>
              <a:t>Pryd</a:t>
            </a:r>
            <a:r>
              <a:rPr lang="en-GB" altLang="en-US" sz="3200" dirty="0">
                <a:latin typeface="Arial" panose="020B0604020202020204" pitchFamily="34" charset="0"/>
                <a:cs typeface="Arial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charset="0"/>
              </a:rPr>
              <a:t>mae’n</a:t>
            </a:r>
            <a:r>
              <a:rPr lang="en-GB" altLang="en-US" sz="3200" dirty="0">
                <a:latin typeface="Arial" panose="020B0604020202020204" pitchFamily="34" charset="0"/>
                <a:cs typeface="Arial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charset="0"/>
              </a:rPr>
              <a:t>digwydd</a:t>
            </a:r>
            <a:r>
              <a:rPr lang="en-GB" altLang="en-US" sz="3200" dirty="0">
                <a:latin typeface="Arial" panose="020B0604020202020204" pitchFamily="34" charset="0"/>
                <a:cs typeface="Arial" charset="0"/>
              </a:rPr>
              <a:t>?</a:t>
            </a:r>
          </a:p>
          <a:p>
            <a:pPr marL="0" indent="0" eaLnBrk="1" hangingPunct="1">
              <a:buNone/>
            </a:pPr>
            <a:endParaRPr lang="en-GB" altLang="en-US" sz="3200" dirty="0">
              <a:latin typeface="Arial" panose="020B0604020202020204" pitchFamily="34" charset="0"/>
              <a:cs typeface="Arial" charset="0"/>
            </a:endParaRPr>
          </a:p>
          <a:p>
            <a:pPr eaLnBrk="1" hangingPunct="1"/>
            <a:r>
              <a:rPr lang="en-GB" altLang="en-US" sz="3200" dirty="0" err="1">
                <a:latin typeface="Arial" panose="020B0604020202020204" pitchFamily="34" charset="0"/>
              </a:rPr>
              <a:t>Sut</a:t>
            </a:r>
            <a:r>
              <a:rPr lang="en-GB" altLang="en-US" sz="3200" dirty="0">
                <a:latin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</a:rPr>
              <a:t>mae’n</a:t>
            </a:r>
            <a:r>
              <a:rPr lang="en-GB" altLang="en-US" sz="3200" dirty="0">
                <a:latin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</a:rPr>
              <a:t>digwydd</a:t>
            </a:r>
            <a:r>
              <a:rPr lang="en-GB" altLang="en-US" sz="3200" dirty="0"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11268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3200" dirty="0">
                <a:solidFill>
                  <a:srgbClr val="0070C0"/>
                </a:solidFill>
                <a:latin typeface="Arial" panose="020B0604020202020204" pitchFamily="34" charset="0"/>
              </a:rPr>
              <a:t>When does it happen?</a:t>
            </a:r>
          </a:p>
          <a:p>
            <a:pPr marL="0" indent="0">
              <a:buNone/>
            </a:pPr>
            <a:endParaRPr lang="en-GB" altLang="en-US" sz="32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altLang="en-US" sz="3200" dirty="0">
                <a:solidFill>
                  <a:srgbClr val="0070C0"/>
                </a:solidFill>
                <a:latin typeface="Arial" panose="020B0604020202020204" pitchFamily="34" charset="0"/>
              </a:rPr>
              <a:t>How does it happen?</a:t>
            </a:r>
          </a:p>
          <a:p>
            <a:endParaRPr lang="en-GB" altLang="en-US" dirty="0"/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89BD40D4-E81F-4BB3-B1EA-3BECAB7DAC72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6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345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2F1367-A4A6-4AD5-399F-5BFC0F6913C8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Llythrennedd</a:t>
            </a:r>
            <a:r>
              <a:rPr lang="en-GB" altLang="en-US" sz="4000" dirty="0">
                <a:latin typeface="Arial" panose="020B0604020202020204" pitchFamily="34" charset="0"/>
              </a:rPr>
              <a:t>? 			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Literacy?</a:t>
            </a: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89BD40D4-E81F-4BB3-B1EA-3BECAB7DAC72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7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  <p:pic>
        <p:nvPicPr>
          <p:cNvPr id="12" name="Content Placeholder 11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7416824" cy="4752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06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BED88EE-1F83-093F-602D-94ECE3AB629E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Slide Number Placeholder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119AA7CD-42AC-4E63-B57B-A744AAB8A57D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8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Pam </a:t>
            </a:r>
            <a:r>
              <a:rPr lang="en-GB" altLang="en-US" sz="4000" dirty="0" err="1">
                <a:latin typeface="Arial" panose="020B0604020202020204" pitchFamily="34" charset="0"/>
              </a:rPr>
              <a:t>mae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babanod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angen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...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Why babies need books...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32040" y="2060848"/>
            <a:ext cx="3595687" cy="345638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Comfort;</a:t>
            </a:r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Security and Warmth;</a:t>
            </a:r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“Attention”;</a:t>
            </a:r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Language experiences</a:t>
            </a: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altLang="en-US" sz="28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457200" y="1988840"/>
            <a:ext cx="3826768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Cysur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;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Diogelwch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 a </a:t>
            </a: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Chynhesrwydd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;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“</a:t>
            </a: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Sylw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”;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Profiadau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iaith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2480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93ADDD-2626-A926-B908-C5D5322E4B3E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86" name="Slide Number Placeholder 4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D6819B17-3A49-48D0-827F-300BC1B49B29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9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‘</a:t>
            </a:r>
            <a:r>
              <a:rPr lang="en-GB" altLang="en-US" sz="4000" dirty="0" err="1">
                <a:latin typeface="Arial" panose="020B0604020202020204" pitchFamily="34" charset="0"/>
              </a:rPr>
              <a:t>Cymdeithasoli</a:t>
            </a:r>
            <a:r>
              <a:rPr lang="en-GB" altLang="en-US" sz="4000" dirty="0">
                <a:latin typeface="Arial" panose="020B0604020202020204" pitchFamily="34" charset="0"/>
              </a:rPr>
              <a:t>’ Vygotsky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Vygotsky’s ‘Enculturation’</a:t>
            </a:r>
          </a:p>
        </p:txBody>
      </p:sp>
      <p:pic>
        <p:nvPicPr>
          <p:cNvPr id="16388" name="Object 3" descr="npo000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ject 4" descr="npo000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Object 5" descr="npo0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013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0D406E-359A-EC14-E682-FE4BAC2E33F4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91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Lleferydd</a:t>
            </a:r>
            <a: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oedolyn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Adult speech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847747"/>
            <a:ext cx="3886200" cy="435133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Mynegiadau wynebol;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Cyswllt llygad;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Y llais;</a:t>
            </a:r>
          </a:p>
          <a:p>
            <a:pPr>
              <a:defRPr/>
            </a:pPr>
            <a:r>
              <a:rPr lang="cy-GB" dirty="0" err="1">
                <a:latin typeface="Arial" panose="020B0604020202020204" pitchFamily="34" charset="0"/>
              </a:rPr>
              <a:t>Mameg</a:t>
            </a:r>
            <a:r>
              <a:rPr lang="cy-GB" dirty="0">
                <a:latin typeface="Arial" panose="020B0604020202020204" pitchFamily="34" charset="0"/>
              </a:rPr>
              <a:t>/Lleferydd wedi’i gyfeirio at fabanod.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3891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Facial expressions;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Eye contact;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The voice;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Motherese/Infant-directed speech.</a:t>
            </a:r>
            <a:endParaRPr lang="cy-GB" altLang="cy-GB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37072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F14FF4-6F68-449D-65F6-CFDF6B25D45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80919" cy="1024085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Anghenion diogelwch a sicrwydd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Safety and security needs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18435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2966" y="1772816"/>
            <a:ext cx="3458890" cy="2490573"/>
          </a:xfrm>
        </p:spPr>
      </p:pic>
      <p:sp>
        <p:nvSpPr>
          <p:cNvPr id="8196" name="Content Placeholder 5"/>
          <p:cNvSpPr>
            <a:spLocks noGrp="1"/>
          </p:cNvSpPr>
          <p:nvPr>
            <p:ph sz="half" idx="2"/>
          </p:nvPr>
        </p:nvSpPr>
        <p:spPr>
          <a:xfrm>
            <a:off x="3923928" y="1628800"/>
            <a:ext cx="4968551" cy="380045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Sefydlogrwydd;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Diogelwch;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Amddiffyniad;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Ymlyniad.</a:t>
            </a:r>
          </a:p>
          <a:p>
            <a:pPr>
              <a:defRPr/>
            </a:pPr>
            <a:endParaRPr lang="en-GB" altLang="cy-GB" sz="2400" dirty="0"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Stability;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Safety;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Protection;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Attachment.</a:t>
            </a:r>
          </a:p>
          <a:p>
            <a:pPr>
              <a:defRPr/>
            </a:pPr>
            <a:endParaRPr lang="en-GB" altLang="cy-GB" sz="180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cy-GB" altLang="cy-GB" dirty="0">
              <a:ea typeface="ＭＳ Ｐゴシック" pitchFamily="34" charset="-128"/>
            </a:endParaRPr>
          </a:p>
        </p:txBody>
      </p:sp>
      <p:sp>
        <p:nvSpPr>
          <p:cNvPr id="18437" name="TextBox 7"/>
          <p:cNvSpPr txBox="1">
            <a:spLocks noChangeArrowheads="1"/>
          </p:cNvSpPr>
          <p:nvPr/>
        </p:nvSpPr>
        <p:spPr bwMode="auto">
          <a:xfrm>
            <a:off x="827585" y="4670823"/>
            <a:ext cx="2736304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050" dirty="0">
                <a:solidFill>
                  <a:prstClr val="black"/>
                </a:solidFill>
              </a:rPr>
              <a:t>(braininsights.blogspot.com</a:t>
            </a:r>
            <a:r>
              <a:rPr lang="en-GB" altLang="cy-GB" sz="1350" dirty="0">
                <a:solidFill>
                  <a:prstClr val="black"/>
                </a:solidFill>
              </a:rPr>
              <a:t>)</a:t>
            </a:r>
            <a:endParaRPr lang="cy-GB" altLang="cy-GB" sz="135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827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334C1C7-FB12-BA3C-9C99-7DE6B0F73122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82" name="Title 3"/>
          <p:cNvSpPr>
            <a:spLocks noGrp="1"/>
          </p:cNvSpPr>
          <p:nvPr>
            <p:ph type="title"/>
          </p:nvPr>
        </p:nvSpPr>
        <p:spPr>
          <a:xfrm>
            <a:off x="251520" y="404664"/>
            <a:ext cx="7561363" cy="1180057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Anghenion cariad a pherthyn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Love and belonging needs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5"/>
          <p:cNvSpPr>
            <a:spLocks noGrp="1"/>
          </p:cNvSpPr>
          <p:nvPr>
            <p:ph sz="half" idx="2"/>
          </p:nvPr>
        </p:nvSpPr>
        <p:spPr>
          <a:xfrm>
            <a:off x="4139952" y="1584722"/>
            <a:ext cx="4424847" cy="3688558"/>
          </a:xfrm>
        </p:spPr>
        <p:txBody>
          <a:bodyPr>
            <a:normAutofit fontScale="92500" lnSpcReduction="10000"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Cariad;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Perthyn;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Cymhwysiad;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Cilyddiaeth.</a:t>
            </a:r>
          </a:p>
          <a:p>
            <a:endParaRPr lang="en-GB" altLang="cy-GB" sz="24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Love;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Belonging;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Acceptance;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Reciprocity.</a:t>
            </a:r>
            <a:endParaRPr lang="cy-GB" altLang="cy-GB" sz="24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4" name="TextBox 7"/>
          <p:cNvSpPr txBox="1">
            <a:spLocks noChangeArrowheads="1"/>
          </p:cNvSpPr>
          <p:nvPr/>
        </p:nvSpPr>
        <p:spPr bwMode="auto">
          <a:xfrm>
            <a:off x="1552575" y="4670823"/>
            <a:ext cx="179528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050" dirty="0">
                <a:solidFill>
                  <a:srgbClr val="000000"/>
                </a:solidFill>
              </a:rPr>
              <a:t>          (cfsnwming.org</a:t>
            </a:r>
            <a:r>
              <a:rPr lang="en-GB" altLang="cy-GB" sz="1350" dirty="0">
                <a:solidFill>
                  <a:srgbClr val="000000"/>
                </a:solidFill>
              </a:rPr>
              <a:t>)</a:t>
            </a:r>
            <a:endParaRPr lang="cy-GB" altLang="cy-GB" sz="1350" dirty="0">
              <a:solidFill>
                <a:srgbClr val="000000"/>
              </a:solidFill>
            </a:endParaRPr>
          </a:p>
        </p:txBody>
      </p:sp>
      <p:pic>
        <p:nvPicPr>
          <p:cNvPr id="20485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200" y="2027038"/>
            <a:ext cx="3470835" cy="2482081"/>
          </a:xfrm>
        </p:spPr>
      </p:pic>
    </p:spTree>
    <p:extLst>
      <p:ext uri="{BB962C8B-B14F-4D97-AF65-F5344CB8AC3E}">
        <p14:creationId xmlns:p14="http://schemas.microsoft.com/office/powerpoint/2010/main" val="3725057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1AF827E-1626-55CB-0330-A43AD5ECDB1B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30" name="Title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7489355" cy="792088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Anghenion hunan-fri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Self-esteem needs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283968" y="1340768"/>
            <a:ext cx="4752528" cy="446449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Hunan-barch;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Hyder;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Cyflawniad a Hyfedredd;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Annibyniaeth.</a:t>
            </a:r>
          </a:p>
          <a:p>
            <a:pPr marL="0" indent="0">
              <a:buNone/>
              <a:defRPr/>
            </a:pPr>
            <a:endParaRPr lang="en-GB" altLang="cy-GB" sz="2000" dirty="0"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Self-respect;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Confidence;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Achievement and Competence;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Independence.</a:t>
            </a:r>
          </a:p>
          <a:p>
            <a:pPr marL="0" indent="0">
              <a:buNone/>
              <a:defRPr/>
            </a:pPr>
            <a:endParaRPr lang="en-GB" altLang="cy-GB" sz="150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endParaRPr lang="en-GB" altLang="cy-GB" sz="180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cy-GB" altLang="cy-GB" sz="1800" dirty="0">
              <a:latin typeface="Arial" panose="020B0604020202020204" pitchFamily="34" charset="0"/>
              <a:ea typeface="ＭＳ Ｐゴシック" pitchFamily="34" charset="-128"/>
            </a:endParaRPr>
          </a:p>
        </p:txBody>
      </p:sp>
      <p:sp>
        <p:nvSpPr>
          <p:cNvPr id="22532" name="TextBox 7"/>
          <p:cNvSpPr txBox="1">
            <a:spLocks noChangeArrowheads="1"/>
          </p:cNvSpPr>
          <p:nvPr/>
        </p:nvSpPr>
        <p:spPr bwMode="auto">
          <a:xfrm>
            <a:off x="1547664" y="4508898"/>
            <a:ext cx="187220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050" dirty="0">
                <a:solidFill>
                  <a:srgbClr val="000000"/>
                </a:solidFill>
              </a:rPr>
              <a:t>(www.theguardian.com</a:t>
            </a:r>
            <a:r>
              <a:rPr lang="en-GB" altLang="cy-GB" sz="1350" dirty="0">
                <a:solidFill>
                  <a:srgbClr val="000000"/>
                </a:solidFill>
              </a:rPr>
              <a:t>)</a:t>
            </a:r>
            <a:endParaRPr lang="cy-GB" altLang="cy-GB" sz="1350" dirty="0">
              <a:solidFill>
                <a:srgbClr val="000000"/>
              </a:solidFill>
            </a:endParaRPr>
          </a:p>
        </p:txBody>
      </p:sp>
      <p:pic>
        <p:nvPicPr>
          <p:cNvPr id="2253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9808" y="2204864"/>
            <a:ext cx="3615258" cy="2160240"/>
          </a:xfrm>
        </p:spPr>
      </p:pic>
    </p:spTree>
    <p:extLst>
      <p:ext uri="{BB962C8B-B14F-4D97-AF65-F5344CB8AC3E}">
        <p14:creationId xmlns:p14="http://schemas.microsoft.com/office/powerpoint/2010/main" val="1692837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B00251-6A1C-2D4F-BED8-768E3BC66D91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578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sz="4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Hunan-</a:t>
            </a:r>
            <a:r>
              <a:rPr lang="en-GB" altLang="cy-GB" sz="400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gyflawni</a:t>
            </a:r>
            <a:br>
              <a:rPr lang="en-GB" altLang="cy-GB" sz="4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Self-actualization</a:t>
            </a:r>
            <a:endParaRPr lang="cy-GB" altLang="cy-GB" sz="4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24579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624" y="2060849"/>
            <a:ext cx="6031136" cy="2718322"/>
          </a:xfrm>
        </p:spPr>
      </p:pic>
      <p:sp>
        <p:nvSpPr>
          <p:cNvPr id="24580" name="TextBox 7"/>
          <p:cNvSpPr txBox="1">
            <a:spLocks noChangeArrowheads="1"/>
          </p:cNvSpPr>
          <p:nvPr/>
        </p:nvSpPr>
        <p:spPr bwMode="auto">
          <a:xfrm>
            <a:off x="3492104" y="4941094"/>
            <a:ext cx="33337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200" dirty="0">
                <a:solidFill>
                  <a:prstClr val="black"/>
                </a:solidFill>
              </a:rPr>
              <a:t>(essentialkids.com.au)</a:t>
            </a:r>
            <a:endParaRPr lang="cy-GB" altLang="cy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751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6E299A8-80C6-D1AB-BE16-0F2C1114F5DD}"/>
              </a:ext>
            </a:extLst>
          </p:cNvPr>
          <p:cNvSpPr/>
          <p:nvPr/>
        </p:nvSpPr>
        <p:spPr>
          <a:xfrm>
            <a:off x="0" y="0"/>
            <a:ext cx="9036496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6731074" cy="1024085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Fodd bynnag...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However…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88840"/>
            <a:ext cx="4284476" cy="3600398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Dim ond 1 allan o 3 rhiant sydd yn darllen i’w plant bob dydd;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Rhai yn gweld darllen fel rhywbeth beichus;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Technoleg;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88840"/>
            <a:ext cx="4119314" cy="3600400"/>
          </a:xfrm>
        </p:spPr>
        <p:txBody>
          <a:bodyPr>
            <a:normAutofit/>
          </a:bodyPr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Only 1 in 3 parents read to their children every day;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Some see reading as a chore;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Modern technology;</a:t>
            </a:r>
          </a:p>
        </p:txBody>
      </p:sp>
    </p:spTree>
    <p:extLst>
      <p:ext uri="{BB962C8B-B14F-4D97-AF65-F5344CB8AC3E}">
        <p14:creationId xmlns:p14="http://schemas.microsoft.com/office/powerpoint/2010/main" val="18937558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EA6556D-187D-1D3E-7332-E22FD23C5E40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6731074" cy="1024085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Fodd bynnag...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However…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4284476" cy="3528390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Rhy brysur;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Rhy flinedig;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Stopio, unwaith mae plant yn dysgu darllen;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profiad wrth adrodd stori.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60848"/>
            <a:ext cx="4119314" cy="3528392"/>
          </a:xfrm>
        </p:spPr>
        <p:txBody>
          <a:bodyPr>
            <a:normAutofit/>
          </a:bodyPr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Too busy;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Too tired;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Stop, once children learn to read;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of experience in storytelling.</a:t>
            </a:r>
          </a:p>
        </p:txBody>
      </p:sp>
    </p:spTree>
    <p:extLst>
      <p:ext uri="{BB962C8B-B14F-4D97-AF65-F5344CB8AC3E}">
        <p14:creationId xmlns:p14="http://schemas.microsoft.com/office/powerpoint/2010/main" val="2824652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6869804-284D-CC59-5590-F680F96149C5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6947098" cy="792088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profiad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of experience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191322" cy="4176464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Rhieni yn teimlo’n anghyffyrddus wrth ddarllen yn uchel;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Poeni am sgiliau llythrennedd eu hun;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Gofyn i frodyr a chwiorydd h</a:t>
            </a:r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ŷ</a:t>
            </a:r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n i ddarllen gyda’u plant;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2776"/>
            <a:ext cx="4191322" cy="4176464"/>
          </a:xfrm>
        </p:spPr>
        <p:txBody>
          <a:bodyPr>
            <a:normAutofit/>
          </a:bodyPr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Parents feel uncomfortable reading aloud;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Have worries about own literacy skills;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Ask older siblings to read with children;</a:t>
            </a:r>
          </a:p>
        </p:txBody>
      </p:sp>
    </p:spTree>
    <p:extLst>
      <p:ext uri="{BB962C8B-B14F-4D97-AF65-F5344CB8AC3E}">
        <p14:creationId xmlns:p14="http://schemas.microsoft.com/office/powerpoint/2010/main" val="14648625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948A2AB-0248-2A17-6842-DC5DCA906D92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6947098" cy="792088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profiad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of experience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191322" cy="4176464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Medru bod yn or-feirniadol;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hyder – yn enwedig tadau.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2776"/>
            <a:ext cx="4191322" cy="4176464"/>
          </a:xfrm>
        </p:spPr>
        <p:txBody>
          <a:bodyPr>
            <a:normAutofit/>
          </a:bodyPr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Can be over critical;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confidence – particularly fathers.</a:t>
            </a:r>
          </a:p>
          <a:p>
            <a:pPr marL="0" indent="0" algn="r">
              <a:buNone/>
            </a:pPr>
            <a:r>
              <a:rPr lang="en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35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Merga</a:t>
            </a:r>
            <a:r>
              <a:rPr lang="en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9232848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AAC07E-C8DC-55BF-B726-939B7BBB650B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52928" cy="864096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Gwahaniaethau ar sail </a:t>
            </a:r>
            <a:r>
              <a:rPr lang="cy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rhywedd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Gender differences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4047306" cy="4176464"/>
          </a:xfrm>
        </p:spPr>
        <p:txBody>
          <a:bodyPr>
            <a:norm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50% fwy o </a:t>
            </a:r>
            <a:r>
              <a:rPr lang="cy-GB" altLang="cy-GB" sz="24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famau</a:t>
            </a:r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yn darllen i'w plant na thadau;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Mamau yn fwy tebygol o adrodd straeon am ‘agosatrwydd’;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Tadau yn fwy tebygol o adrodd straeon am annibyniaeth a gwaith;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Menywod yn adrodd ryngweithio o ansawdd uwch na dynion;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68760"/>
            <a:ext cx="4047306" cy="4392488"/>
          </a:xfrm>
        </p:spPr>
        <p:txBody>
          <a:bodyPr>
            <a:normAutofit/>
          </a:bodyPr>
          <a:lstStyle/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50% more mothers read to their children than fathers;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Mothers more likely to tell stories about ‘closeness’;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Fathers more likely to tell stories about independence and work;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Women report higher quality interactions than men;</a:t>
            </a:r>
          </a:p>
          <a:p>
            <a:pPr marL="0" indent="0" algn="r">
              <a:buNone/>
            </a:pP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20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Teufl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1200" i="1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et al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., 2019)</a:t>
            </a:r>
          </a:p>
        </p:txBody>
      </p:sp>
    </p:spTree>
    <p:extLst>
      <p:ext uri="{BB962C8B-B14F-4D97-AF65-F5344CB8AC3E}">
        <p14:creationId xmlns:p14="http://schemas.microsoft.com/office/powerpoint/2010/main" val="3476068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7D7425F-8BCE-9752-ACAF-A350EB69AF70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064896" cy="864096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Gwahaniaethau ar sail </a:t>
            </a:r>
            <a:r>
              <a:rPr lang="cy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rhywedd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Gender differences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47306" cy="4032448"/>
          </a:xfrm>
        </p:spPr>
        <p:txBody>
          <a:bodyPr>
            <a:norm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Tadau'n cymryd rhan mewn rhyngweithio mwy chwareus;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Mamau'n cynnwys mwy o ailadrodd a dynwared;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Mae'r ddau ryw yn pwyntio/ labelu, ond mae tadau'n tueddu i bwyntio'n “rhy gyflym”.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28800"/>
            <a:ext cx="4047306" cy="4032448"/>
          </a:xfrm>
        </p:spPr>
        <p:txBody>
          <a:bodyPr>
            <a:normAutofit/>
          </a:bodyPr>
          <a:lstStyle/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Fathers engage in more playful interaction;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Mothers include more repetition and imitation;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Both genders point/label, but fathers tend to point “too quickly”.</a:t>
            </a:r>
          </a:p>
          <a:p>
            <a:pPr marL="0" indent="0" algn="r">
              <a:buNone/>
            </a:pP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20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Teufl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1200" i="1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et al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., 2019)</a:t>
            </a:r>
          </a:p>
        </p:txBody>
      </p:sp>
    </p:spTree>
    <p:extLst>
      <p:ext uri="{BB962C8B-B14F-4D97-AF65-F5344CB8AC3E}">
        <p14:creationId xmlns:p14="http://schemas.microsoft.com/office/powerpoint/2010/main" val="9263136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91271F-7036-4F3F-44F3-7649418DDBE4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4000" dirty="0" err="1">
                <a:latin typeface="Arial" panose="020B0604020202020204" pitchFamily="34" charset="0"/>
              </a:rPr>
              <a:t>Hyrwyddo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sgiliau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darllen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Promoting reading skills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057400"/>
            <a:ext cx="4047306" cy="299204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Rhagofynion</a:t>
            </a:r>
            <a:r>
              <a:rPr lang="en-GB" altLang="en-US" dirty="0">
                <a:latin typeface="Arial" panose="020B0604020202020204" pitchFamily="34" charset="0"/>
              </a:rPr>
              <a:t> – </a:t>
            </a:r>
            <a:r>
              <a:rPr lang="en-GB" altLang="en-US" dirty="0" err="1">
                <a:latin typeface="Arial" panose="020B0604020202020204" pitchFamily="34" charset="0"/>
              </a:rPr>
              <a:t>neu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beidio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Pa </a:t>
            </a:r>
            <a:r>
              <a:rPr lang="en-GB" altLang="en-US" dirty="0" err="1">
                <a:latin typeface="Arial" panose="020B0604020202020204" pitchFamily="34" charset="0"/>
              </a:rPr>
              <a:t>brofiadau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neu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wybodaeth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blant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i’w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paratoi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gyfer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57400"/>
            <a:ext cx="4047306" cy="299204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Pre-requisites or are they? 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What experiences or knowledge do children need to prepare them for reading?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231160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4781149-5857-D44F-861E-ABD02FD16DFA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Gweithgaredd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Darllenwch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testun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sleid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nesaf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gwelwch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dda</a:t>
            </a:r>
            <a:r>
              <a:rPr lang="en-GB" dirty="0">
                <a:latin typeface="Arial" panose="020B0604020202020204" pitchFamily="34" charset="0"/>
              </a:rPr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Please read the text on the next slide…</a:t>
            </a:r>
          </a:p>
        </p:txBody>
      </p:sp>
    </p:spTree>
    <p:extLst>
      <p:ext uri="{BB962C8B-B14F-4D97-AF65-F5344CB8AC3E}">
        <p14:creationId xmlns:p14="http://schemas.microsoft.com/office/powerpoint/2010/main" val="2608001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4B3C581-84D9-E531-8FC9-18DAD3DFEC55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Content Placeholder 5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05642921"/>
              </p:ext>
            </p:extLst>
          </p:nvPr>
        </p:nvGraphicFramePr>
        <p:xfrm>
          <a:off x="323528" y="-405426"/>
          <a:ext cx="8640960" cy="5778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9647031" imgH="5123184" progId="Word.Document.12">
                  <p:embed/>
                </p:oleObj>
              </mc:Choice>
              <mc:Fallback>
                <p:oleObj name="Document" r:id="rId3" imgW="9647031" imgH="5123184" progId="Word.Document.12">
                  <p:embed/>
                  <p:pic>
                    <p:nvPicPr>
                      <p:cNvPr id="6" name="Content Placeholder 5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-405426"/>
                        <a:ext cx="8640960" cy="5778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755550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EA9D878-88B0-9206-F924-451911511552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Gweithgaredd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Activity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gwnaeth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</a:rPr>
              <a:t>deimlo</a:t>
            </a:r>
            <a:r>
              <a:rPr lang="en-GB" dirty="0">
                <a:latin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</a:rPr>
              <a:t>Pam?</a:t>
            </a:r>
          </a:p>
          <a:p>
            <a:r>
              <a:rPr lang="en-GB" dirty="0" err="1">
                <a:latin typeface="Arial" panose="020B0604020202020204" pitchFamily="34" charset="0"/>
              </a:rPr>
              <a:t>Oes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posibilrwydd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</a:rPr>
              <a:t>ifanc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did the activity make you feel?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Why?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Could young children feel this way when learning to read?</a:t>
            </a:r>
          </a:p>
        </p:txBody>
      </p:sp>
    </p:spTree>
    <p:extLst>
      <p:ext uri="{BB962C8B-B14F-4D97-AF65-F5344CB8AC3E}">
        <p14:creationId xmlns:p14="http://schemas.microsoft.com/office/powerpoint/2010/main" val="14177410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AA77A56-A5C0-EF17-09D7-6D4C10CEFABD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458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E644B9AD-2DCF-4908-88AE-F8F32A479684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25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8191822" cy="1325563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sz="4000" dirty="0" err="1">
                <a:latin typeface="Arial" panose="020B0604020202020204" pitchFamily="34" charset="0"/>
              </a:rPr>
              <a:t>Darllen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fel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ymarfer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datgodio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Reading as a decoding exercise</a:t>
            </a:r>
            <a:br>
              <a:rPr lang="en-GB" altLang="en-US" sz="2550" dirty="0"/>
            </a:br>
            <a:r>
              <a:rPr lang="en-GB" altLang="en-US" sz="2550" dirty="0"/>
              <a:t> </a:t>
            </a:r>
            <a:endParaRPr lang="cy-GB" altLang="en-US" sz="2550" dirty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556792"/>
            <a:ext cx="4191322" cy="3895081"/>
          </a:xfrm>
        </p:spPr>
        <p:txBody>
          <a:bodyPr/>
          <a:lstStyle/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</a:rPr>
              <a:t>darnau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bach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duon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igam-ogam</a:t>
            </a:r>
            <a:endParaRPr lang="en-GB" alt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Ble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rydw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i’n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dechrau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Pa help </a:t>
            </a:r>
            <a:r>
              <a:rPr lang="en-GB" altLang="en-US" dirty="0" err="1">
                <a:latin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arnaf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endParaRPr lang="cy-GB" altLang="en-US" sz="1800" dirty="0"/>
          </a:p>
        </p:txBody>
      </p:sp>
      <p:sp>
        <p:nvSpPr>
          <p:cNvPr id="1946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556792"/>
            <a:ext cx="4047306" cy="4086772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Reading the black squiggly bits</a:t>
            </a:r>
          </a:p>
          <a:p>
            <a:pPr marL="0" indent="0">
              <a:buNone/>
            </a:pPr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Where do I start?</a:t>
            </a:r>
          </a:p>
          <a:p>
            <a:pPr eaLnBrk="1" hangingPunct="1"/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What help do I need?</a:t>
            </a:r>
          </a:p>
          <a:p>
            <a:pPr eaLnBrk="1" hangingPunct="1"/>
            <a:endParaRPr lang="cy-GB" alt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3426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931A42-3B98-C217-B7AC-2BDC1689C0CA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544777"/>
            <a:ext cx="8568951" cy="1040718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altLang="en-US" sz="4400" dirty="0">
                <a:latin typeface="Arial" panose="020B0604020202020204" pitchFamily="34" charset="0"/>
              </a:rPr>
            </a:br>
            <a:br>
              <a:rPr lang="en-GB" altLang="en-US" sz="4400" dirty="0">
                <a:latin typeface="Arial" panose="020B0604020202020204" pitchFamily="34" charset="0"/>
              </a:rPr>
            </a:br>
            <a:br>
              <a:rPr lang="en-GB" altLang="en-US" sz="4400" dirty="0">
                <a:latin typeface="Arial" panose="020B0604020202020204" pitchFamily="34" charset="0"/>
              </a:rPr>
            </a:br>
            <a:br>
              <a:rPr lang="en-GB" altLang="en-US" sz="4400" dirty="0">
                <a:latin typeface="Arial" panose="020B0604020202020204" pitchFamily="34" charset="0"/>
              </a:rPr>
            </a:br>
            <a:r>
              <a:rPr lang="en-GB" altLang="en-US" sz="4400" dirty="0" err="1">
                <a:latin typeface="Arial" panose="020B0604020202020204" pitchFamily="34" charset="0"/>
              </a:rPr>
              <a:t>Darllen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fel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ymarfer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mewn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datgodio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br>
              <a:rPr lang="en-GB" altLang="en-US" sz="4400" dirty="0">
                <a:latin typeface="Arial" panose="020B0604020202020204" pitchFamily="34" charset="0"/>
              </a:rPr>
            </a:br>
            <a:r>
              <a:rPr lang="en-GB" altLang="en-US" sz="4400" dirty="0">
                <a:solidFill>
                  <a:srgbClr val="0070C0"/>
                </a:solidFill>
                <a:latin typeface="Arial" panose="020B0604020202020204" pitchFamily="34" charset="0"/>
              </a:rPr>
              <a:t>Reading as a decoding exercise</a:t>
            </a:r>
            <a:br>
              <a:rPr lang="en-GB" altLang="en-US" sz="2550" dirty="0"/>
            </a:br>
            <a:r>
              <a:rPr lang="en-GB" altLang="en-US" sz="2550" dirty="0"/>
              <a:t> </a:t>
            </a:r>
            <a:endParaRPr lang="cy-GB" altLang="en-US" sz="2550" dirty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idx="1"/>
          </p:nvPr>
        </p:nvSpPr>
        <p:spPr>
          <a:xfrm>
            <a:off x="3203849" y="1585494"/>
            <a:ext cx="5544616" cy="385972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altLang="en-US" sz="6600" b="1" dirty="0">
                <a:latin typeface="Arial" panose="020B0604020202020204" pitchFamily="34" charset="0"/>
              </a:rPr>
              <a:t>Ewch nôl i’r gweithgaredd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Edrychwch am batrymau;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Os rhai symbolau yn cael eu hailadrodd?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Os angen fwy o gymorth?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A fyddai delwedd yn fuddiol?</a:t>
            </a:r>
          </a:p>
          <a:p>
            <a:pPr marL="0" indent="0">
              <a:buNone/>
            </a:pPr>
            <a:endParaRPr lang="cy-GB" altLang="en-US" sz="6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altLang="en-US" sz="6600" b="1" dirty="0">
                <a:solidFill>
                  <a:srgbClr val="0070C0"/>
                </a:solidFill>
                <a:latin typeface="Arial" panose="020B0604020202020204" pitchFamily="34" charset="0"/>
              </a:rPr>
              <a:t>Go </a:t>
            </a:r>
            <a:r>
              <a:rPr lang="cy-GB" altLang="en-US" sz="6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back</a:t>
            </a:r>
            <a:r>
              <a:rPr lang="cy-GB" altLang="en-US" sz="6600" b="1" dirty="0">
                <a:solidFill>
                  <a:srgbClr val="0070C0"/>
                </a:solidFill>
                <a:latin typeface="Arial" panose="020B0604020202020204" pitchFamily="34" charset="0"/>
              </a:rPr>
              <a:t> to the </a:t>
            </a:r>
            <a:r>
              <a:rPr lang="cy-GB" altLang="en-US" sz="6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activity</a:t>
            </a:r>
            <a:endParaRPr lang="cy-GB" altLang="en-US" sz="6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Look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for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patterns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Are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some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symbols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repeated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  <a:p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Do I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need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more help?</a:t>
            </a:r>
          </a:p>
          <a:p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Would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an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image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be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beneficial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cy-GB" altLang="en-US" sz="7200" b="1" dirty="0">
              <a:latin typeface="Wingdings" panose="05000000000000000000" pitchFamily="2" charset="2"/>
            </a:endParaRPr>
          </a:p>
        </p:txBody>
      </p:sp>
      <p:sp>
        <p:nvSpPr>
          <p:cNvPr id="1946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1561" y="2240869"/>
            <a:ext cx="2448272" cy="1476164"/>
          </a:xfrm>
        </p:spPr>
        <p:txBody>
          <a:bodyPr/>
          <a:lstStyle/>
          <a:p>
            <a:r>
              <a:rPr lang="cy-GB" altLang="en-US" sz="4950" dirty="0">
                <a:latin typeface="Wingdings" panose="05000000000000000000" pitchFamily="2" charset="2"/>
              </a:rPr>
              <a:t>car</a:t>
            </a:r>
          </a:p>
          <a:p>
            <a:endParaRPr lang="cy-GB" altLang="en-US" sz="4950" dirty="0">
              <a:latin typeface="Wingdings" panose="05000000000000000000" pitchFamily="2" charset="2"/>
            </a:endParaRPr>
          </a:p>
          <a:p>
            <a:endParaRPr lang="cy-GB" altLang="en-US" sz="4950" dirty="0">
              <a:latin typeface="Wingdings" panose="05000000000000000000" pitchFamily="2" charset="2"/>
            </a:endParaRPr>
          </a:p>
          <a:p>
            <a:endParaRPr lang="cy-GB" altLang="en-US" sz="1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19458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E644B9AD-2DCF-4908-88AE-F8F32A479684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26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1303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6FAB9E-3FD3-2AAD-B8A1-5EB339A20E8A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60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Ferre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Laevers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2057400"/>
            <a:ext cx="4119314" cy="331581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 err="1">
                <a:latin typeface="Arial" panose="020B0604020202020204" pitchFamily="34" charset="0"/>
              </a:rPr>
              <a:t>Dysgu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drwy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profiad</a:t>
            </a:r>
            <a:r>
              <a:rPr lang="en-GB" altLang="en-US" dirty="0">
                <a:latin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arwain</a:t>
            </a:r>
            <a:r>
              <a:rPr lang="en-GB" altLang="en-US" dirty="0">
                <a:latin typeface="Arial" panose="020B0604020202020204" pitchFamily="34" charset="0"/>
              </a:rPr>
              <a:t> at: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Hyder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Hunan-</a:t>
            </a:r>
            <a:r>
              <a:rPr lang="en-GB" altLang="en-US" dirty="0" err="1">
                <a:latin typeface="Arial" panose="020B0604020202020204" pitchFamily="34" charset="0"/>
              </a:rPr>
              <a:t>fri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Dysgwr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anibynnol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Plentyn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hapus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560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2057400"/>
            <a:ext cx="3975298" cy="2992041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Experiential learning, which leads to: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Confidence;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Self-esteem;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Independent learner;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Happy child.</a:t>
            </a:r>
          </a:p>
        </p:txBody>
      </p:sp>
    </p:spTree>
    <p:extLst>
      <p:ext uri="{BB962C8B-B14F-4D97-AF65-F5344CB8AC3E}">
        <p14:creationId xmlns:p14="http://schemas.microsoft.com/office/powerpoint/2010/main" val="9912575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44E48C-3186-FFE9-D200-457CF2EDA941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190556" cy="864096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Ymglymiad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Involvement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263330" cy="410445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y-GB" altLang="en-US" dirty="0">
                <a:latin typeface="Arial" panose="020B0604020202020204" pitchFamily="34" charset="0"/>
              </a:rPr>
              <a:t>Pan mae plant…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canolbwyntio a ffocysu;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diddordeb, cymhelliad,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Arial" panose="020B0604020202020204" pitchFamily="34" charset="0"/>
              </a:rPr>
              <a:t>	hudo;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gweithredu’n feddyliol;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profi synwyriadau ac ystyrion yn llawn;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7020" y="1484784"/>
            <a:ext cx="4141444" cy="41044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When children are...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concentrated and focussed;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interested, motivated, fascinated;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mentally active;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fully experiencing sensations and meanings;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7891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F9FAFDD-7B50-DC6D-CD65-B290F4FD96BC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190556" cy="864096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Ymglymiad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Involvement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263330" cy="4104456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cy-GB" altLang="en-US" dirty="0">
                <a:latin typeface="Arial" panose="020B0604020202020204" pitchFamily="34" charset="0"/>
              </a:rPr>
              <a:t>Pan mae plant…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mwynhau’r boddhad o’r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Arial" panose="020B0604020202020204" pitchFamily="34" charset="0"/>
              </a:rPr>
              <a:t>	cymhelliad archwiliol;</a:t>
            </a:r>
            <a:endParaRPr lang="cy-GB" altLang="en-US" dirty="0">
              <a:solidFill>
                <a:srgbClr val="CC0000"/>
              </a:solidFill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yn gweithredu ar ffiniau eu</a:t>
            </a:r>
            <a:r>
              <a:rPr lang="cy-GB" altLang="en-US" dirty="0">
                <a:solidFill>
                  <a:srgbClr val="CC0000"/>
                </a:solidFill>
                <a:latin typeface="Arial" panose="020B0604020202020204" pitchFamily="34" charset="0"/>
              </a:rPr>
              <a:t> </a:t>
            </a:r>
            <a:r>
              <a:rPr lang="cy-GB" altLang="en-US" dirty="0">
                <a:latin typeface="Arial" panose="020B0604020202020204" pitchFamily="34" charset="0"/>
              </a:rPr>
              <a:t>medr;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Arial" panose="020B0604020202020204" pitchFamily="34" charset="0"/>
              </a:rPr>
              <a:t>...rydym yn gwybod bod dysgu ar lefel dwys yn cymryd lle</a:t>
            </a:r>
            <a:r>
              <a:rPr lang="en-US" altLang="en-US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7020" y="1484784"/>
            <a:ext cx="4141444" cy="410445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When children are...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enjoying the satisfaction of the exploratory drive;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operating at the very limits of their capabilities;</a:t>
            </a:r>
          </a:p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...we know that deep level learning                                    is taking place.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692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4A9F94D-E365-A9B2-5CA9-878400883F20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05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05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7054875" cy="127763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Camau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Darllen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Stages of Reading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560" y="1538289"/>
            <a:ext cx="3903290" cy="3913585"/>
          </a:xfrm>
        </p:spPr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Cam 1 - </a:t>
            </a:r>
            <a:r>
              <a:rPr lang="en-GB" dirty="0" err="1">
                <a:latin typeface="Arial" panose="020B0604020202020204" pitchFamily="34" charset="0"/>
              </a:rPr>
              <a:t>Cyn-ddarllen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Cam 2 - </a:t>
            </a:r>
            <a:r>
              <a:rPr lang="en-GB" dirty="0" err="1">
                <a:latin typeface="Arial" panose="020B0604020202020204" pitchFamily="34" charset="0"/>
              </a:rPr>
              <a:t>Wrth-ddarllen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Cam 3 - </a:t>
            </a:r>
            <a:r>
              <a:rPr lang="en-GB" dirty="0" err="1">
                <a:latin typeface="Arial" panose="020B0604020202020204" pitchFamily="34" charset="0"/>
              </a:rPr>
              <a:t>Ôl-ddarllen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932040" y="1555815"/>
            <a:ext cx="3692847" cy="35575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alt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Stage 1 - Pre-reading;</a:t>
            </a:r>
          </a:p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Stage 2 - While-reading;</a:t>
            </a:r>
          </a:p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Stage 3 - Post-reading.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altLang="en-US" sz="1350" dirty="0">
                <a:solidFill>
                  <a:srgbClr val="0070C0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350" dirty="0" err="1">
                <a:solidFill>
                  <a:srgbClr val="0070C0"/>
                </a:solidFill>
                <a:latin typeface="Arial" panose="020B0604020202020204" pitchFamily="34" charset="0"/>
              </a:rPr>
              <a:t>Nazurty</a:t>
            </a:r>
            <a:r>
              <a:rPr lang="en-GB" altLang="en-US" sz="135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1350" i="1" dirty="0">
                <a:solidFill>
                  <a:srgbClr val="0070C0"/>
                </a:solidFill>
                <a:latin typeface="Arial" panose="020B0604020202020204" pitchFamily="34" charset="0"/>
              </a:rPr>
              <a:t>et al</a:t>
            </a:r>
            <a:r>
              <a:rPr lang="en-GB" altLang="en-US" sz="1350" dirty="0">
                <a:solidFill>
                  <a:srgbClr val="0070C0"/>
                </a:solidFill>
                <a:latin typeface="Arial" panose="020B0604020202020204" pitchFamily="34" charset="0"/>
              </a:rPr>
              <a:t>., 2019)</a:t>
            </a:r>
            <a:endParaRPr lang="cy-GB" altLang="en-US" sz="135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166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A59F30-543F-C812-8C08-81769AC9A5B2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31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08012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Cam 1 – </a:t>
            </a:r>
            <a:r>
              <a:rPr lang="en-GB" altLang="en-US" sz="4000" dirty="0" err="1">
                <a:latin typeface="Arial" panose="020B0604020202020204" pitchFamily="34" charset="0"/>
              </a:rPr>
              <a:t>Cyn-ddarllen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1- Pre-reading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35" y="1646804"/>
            <a:ext cx="4341303" cy="3996760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Paratoi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ddarllen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  <a:p>
            <a:r>
              <a:rPr lang="en-GB" sz="2400" dirty="0" err="1">
                <a:latin typeface="Arial" panose="020B0604020202020204" pitchFamily="34" charset="0"/>
              </a:rPr>
              <a:t>Angen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llythrennedd</a:t>
            </a:r>
            <a:r>
              <a:rPr lang="en-GB" sz="2400" dirty="0">
                <a:latin typeface="Arial" panose="020B0604020202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en-GB" sz="2400" dirty="0" err="1">
                <a:latin typeface="Arial" panose="020B0604020202020204" pitchFamily="34" charset="0"/>
              </a:rPr>
              <a:t>ymwybyddiaeth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ffonolegol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gwybod</a:t>
            </a:r>
            <a:r>
              <a:rPr lang="en-GB" sz="2400" dirty="0">
                <a:latin typeface="Arial" panose="020B0604020202020204" pitchFamily="34" charset="0"/>
              </a:rPr>
              <a:t> yr </a:t>
            </a:r>
            <a:r>
              <a:rPr lang="en-GB" sz="2400" dirty="0" err="1">
                <a:latin typeface="Arial" panose="020B0604020202020204" pitchFamily="34" charset="0"/>
              </a:rPr>
              <a:t>wyddor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adnabod</a:t>
            </a:r>
            <a:r>
              <a:rPr lang="en-GB" sz="2400" dirty="0">
                <a:latin typeface="Arial" panose="020B0604020202020204" pitchFamily="34" charset="0"/>
              </a:rPr>
              <a:t> print, </a:t>
            </a:r>
            <a:r>
              <a:rPr lang="en-GB" sz="2400" dirty="0" err="1">
                <a:latin typeface="Arial" panose="020B0604020202020204" pitchFamily="34" charset="0"/>
              </a:rPr>
              <a:t>ymwybyddiaeth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ffonemig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rhuglder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iaith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  <a:p>
            <a:r>
              <a:rPr lang="en-GB" sz="2400" dirty="0" err="1">
                <a:latin typeface="Arial" panose="020B0604020202020204" pitchFamily="34" charset="0"/>
              </a:rPr>
              <a:t>Ymestyn</a:t>
            </a:r>
            <a:r>
              <a:rPr lang="en-GB" sz="2400" dirty="0">
                <a:latin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</a:rPr>
              <a:t>lyfrau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  <a:p>
            <a:r>
              <a:rPr lang="en-GB" sz="2400" dirty="0" err="1">
                <a:latin typeface="Arial" panose="020B0604020202020204" pitchFamily="34" charset="0"/>
              </a:rPr>
              <a:t>Ymateb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straeon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1" y="1714500"/>
            <a:ext cx="4135772" cy="3929064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Preparing to read;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Will need literacy skills:</a:t>
            </a:r>
          </a:p>
          <a:p>
            <a:pPr marL="0" indent="0">
              <a:buNone/>
            </a:pPr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 - phonological awareness, alphabet knowledge, recognize print, phonemic awareness, fluency in spoken language;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Reach for books;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Respond to stories;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923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A92B73-88F2-A77F-0B07-8DC947685FCD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32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08012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Cam 1 – </a:t>
            </a:r>
            <a:r>
              <a:rPr lang="en-GB" altLang="en-US" sz="4000" dirty="0" err="1">
                <a:latin typeface="Arial" panose="020B0604020202020204" pitchFamily="34" charset="0"/>
              </a:rPr>
              <a:t>Cyn-ddarllen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1- Pre-reading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35" y="1646804"/>
            <a:ext cx="4341303" cy="3996760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Pwyntio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Troi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tudalennau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</a:rPr>
              <a:t>/ </a:t>
            </a:r>
            <a:r>
              <a:rPr lang="en-GB" dirty="0" err="1">
                <a:latin typeface="Arial" panose="020B0604020202020204" pitchFamily="34" charset="0"/>
              </a:rPr>
              <a:t>heb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gefnogaeth</a:t>
            </a:r>
            <a:r>
              <a:rPr lang="en-GB" dirty="0">
                <a:latin typeface="Arial" panose="020B0604020202020204" pitchFamily="34" charset="0"/>
              </a:rPr>
              <a:t>);</a:t>
            </a:r>
          </a:p>
          <a:p>
            <a:r>
              <a:rPr lang="en-GB" dirty="0">
                <a:latin typeface="Arial" panose="020B0604020202020204" pitchFamily="34" charset="0"/>
              </a:rPr>
              <a:t>‘</a:t>
            </a:r>
            <a:r>
              <a:rPr lang="en-GB" dirty="0" err="1">
                <a:latin typeface="Arial" panose="020B0604020202020204" pitchFamily="34" charset="0"/>
              </a:rPr>
              <a:t>Esgus</a:t>
            </a:r>
            <a:r>
              <a:rPr lang="en-GB" dirty="0">
                <a:latin typeface="Arial" panose="020B0604020202020204" pitchFamily="34" charset="0"/>
              </a:rPr>
              <a:t>’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</a:rPr>
              <a:t>Ail-</a:t>
            </a:r>
            <a:r>
              <a:rPr lang="en-GB" dirty="0" err="1">
                <a:latin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straeon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1" y="1714500"/>
            <a:ext cx="413577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Point;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Turn pages (with/without support);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‘Pretend’ to read;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Retell stories.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0749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31A521-D7DB-0B2A-023D-2D34D5E7FFB0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Raife yn darllen">
            <a:hlinkClick r:id="" action="ppaction://media"/>
            <a:extLst>
              <a:ext uri="{FF2B5EF4-FFF2-40B4-BE49-F238E27FC236}">
                <a16:creationId xmlns:a16="http://schemas.microsoft.com/office/drawing/2014/main" id="{DF09B3FD-BE0E-4A20-8401-985E912211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57754" y="1214754"/>
            <a:ext cx="3672408" cy="335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98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2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A0C5A1-B214-F8CA-5A9A-EE60039246E7}"/>
              </a:ext>
            </a:extLst>
          </p:cNvPr>
          <p:cNvSpPr/>
          <p:nvPr/>
        </p:nvSpPr>
        <p:spPr>
          <a:xfrm>
            <a:off x="0" y="0"/>
            <a:ext cx="9144000" cy="5643563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34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18813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Cam 2 – </a:t>
            </a:r>
            <a:r>
              <a:rPr lang="en-GB" altLang="en-US" sz="4000" dirty="0" err="1">
                <a:latin typeface="Arial" panose="020B0604020202020204" pitchFamily="34" charset="0"/>
              </a:rPr>
              <a:t>Wrth-ddarllen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2- While-reading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714500"/>
            <a:ext cx="4680520" cy="3929063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Medru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straeon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cyfarwydd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“</a:t>
            </a:r>
            <a:r>
              <a:rPr lang="en-GB" altLang="en-US" dirty="0" err="1">
                <a:latin typeface="Arial" panose="020B0604020202020204" pitchFamily="34" charset="0"/>
              </a:rPr>
              <a:t>Swnio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allan</a:t>
            </a:r>
            <a:r>
              <a:rPr lang="en-GB" altLang="en-US" dirty="0">
                <a:latin typeface="Arial" panose="020B0604020202020204" pitchFamily="34" charset="0"/>
              </a:rPr>
              <a:t>” </a:t>
            </a:r>
            <a:r>
              <a:rPr lang="en-GB" altLang="en-US" dirty="0" err="1">
                <a:latin typeface="Arial" panose="020B0604020202020204" pitchFamily="34" charset="0"/>
              </a:rPr>
              <a:t>geiriau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anghyfarwydd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Defnyddio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delweddau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helpu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deall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geiriau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anghyfarwydd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1714500"/>
            <a:ext cx="415846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Able to read text;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Able to read familiar stories;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“Sound out” unfamiliar words;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Use images to work out unfamiliar words;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4604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6A8231-640D-A974-0CBF-C1489128D02D}"/>
              </a:ext>
            </a:extLst>
          </p:cNvPr>
          <p:cNvSpPr/>
          <p:nvPr/>
        </p:nvSpPr>
        <p:spPr>
          <a:xfrm>
            <a:off x="0" y="0"/>
            <a:ext cx="9144000" cy="5643563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35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18813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Cam 2 – </a:t>
            </a:r>
            <a:r>
              <a:rPr lang="en-GB" altLang="en-US" sz="4000" dirty="0" err="1">
                <a:latin typeface="Arial" panose="020B0604020202020204" pitchFamily="34" charset="0"/>
              </a:rPr>
              <a:t>Wrth-ddarllen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2- While-reading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2276872"/>
            <a:ext cx="4680520" cy="3366691"/>
          </a:xfrm>
        </p:spPr>
        <p:txBody>
          <a:bodyPr>
            <a:no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Dyfalu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geiriau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Edrych</a:t>
            </a:r>
            <a:r>
              <a:rPr lang="en-GB" altLang="en-US" dirty="0">
                <a:latin typeface="Arial" panose="020B0604020202020204" pitchFamily="34" charset="0"/>
              </a:rPr>
              <a:t> am </a:t>
            </a:r>
            <a:r>
              <a:rPr lang="en-GB" altLang="en-US" dirty="0" err="1">
                <a:latin typeface="Arial" panose="020B0604020202020204" pitchFamily="34" charset="0"/>
              </a:rPr>
              <a:t>atebion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gwestiynau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annibynnol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2276872"/>
            <a:ext cx="4158462" cy="3366692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Guess words;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Look for answers to questions;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Read independently.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549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75A053C-EF90-3A3C-9A78-AF16BF849A43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36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198891" cy="111612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Cam 3 – </a:t>
            </a:r>
            <a:r>
              <a:rPr lang="en-GB" altLang="en-US" sz="4000" dirty="0" err="1">
                <a:latin typeface="Arial" panose="020B0604020202020204" pitchFamily="34" charset="0"/>
              </a:rPr>
              <a:t>Ôl-ddarllen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3- Post-reading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714501"/>
            <a:ext cx="4536504" cy="3737372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Plant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</a:rPr>
              <a:t>Ail-</a:t>
            </a:r>
            <a:r>
              <a:rPr lang="en-GB" dirty="0" err="1">
                <a:latin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1714500"/>
            <a:ext cx="415846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 apply their reading skills;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Retell;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Report;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Discuss;</a:t>
            </a:r>
          </a:p>
          <a:p>
            <a:pPr marL="0" indent="0">
              <a:buNone/>
            </a:pPr>
            <a:endParaRPr lang="en-GB" altLang="en-US" sz="195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8548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4FC2381-CD62-B322-0381-D40A2ECE9725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37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198891" cy="111612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Cam 3 – </a:t>
            </a:r>
            <a:r>
              <a:rPr lang="en-GB" altLang="en-US" sz="4000" dirty="0" err="1">
                <a:latin typeface="Arial" panose="020B0604020202020204" pitchFamily="34" charset="0"/>
              </a:rPr>
              <a:t>Ôl-ddarllen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3- Post-reading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714501"/>
            <a:ext cx="4536504" cy="3737372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rôl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Dadansoddi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Gwerthuso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altLang="en-US" sz="1800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1714500"/>
            <a:ext cx="415846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Write;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Role play;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Analyse;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Evaluate.</a:t>
            </a:r>
          </a:p>
          <a:p>
            <a:pPr marL="0" indent="0">
              <a:buNone/>
            </a:pPr>
            <a:endParaRPr lang="en-GB" altLang="en-US" sz="195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8963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88C248-CDE9-3F8F-BC1F-52852C218592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38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126883" cy="92945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Cliwiau</a:t>
            </a:r>
            <a:r>
              <a:rPr lang="en-GB" altLang="en-US" sz="4000" dirty="0">
                <a:latin typeface="Arial" panose="020B0604020202020204" pitchFamily="34" charset="0"/>
              </a:rPr>
              <a:t>/</a:t>
            </a:r>
            <a:r>
              <a:rPr lang="en-GB" altLang="en-US" sz="4000" dirty="0" err="1">
                <a:latin typeface="Arial" panose="020B0604020202020204" pitchFamily="34" charset="0"/>
              </a:rPr>
              <a:t>Ciwiau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Clues/Cues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85900" y="1538289"/>
            <a:ext cx="3028950" cy="3913585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Atalnodi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Lluniau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Llythrennau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blaen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5579" y="1538287"/>
            <a:ext cx="3028950" cy="355758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rgbClr val="FFFFFF"/>
              </a:solidFill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Punctuation;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Pictures;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Initial letters;</a:t>
            </a: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6378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D635A6-4ADF-2B3A-26A9-CC7438ABAD8F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39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126883" cy="92945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Cliwiau</a:t>
            </a:r>
            <a:r>
              <a:rPr lang="en-GB" altLang="en-US" sz="4000" dirty="0">
                <a:latin typeface="Arial" panose="020B0604020202020204" pitchFamily="34" charset="0"/>
              </a:rPr>
              <a:t>/</a:t>
            </a:r>
            <a:r>
              <a:rPr lang="en-GB" altLang="en-US" sz="4000" dirty="0" err="1">
                <a:latin typeface="Arial" panose="020B0604020202020204" pitchFamily="34" charset="0"/>
              </a:rPr>
              <a:t>Ciwiau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Clues/Cues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85900" y="1538289"/>
            <a:ext cx="3028950" cy="3913585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Llafariaid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Cyd-destun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Gramadeg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5579" y="1538287"/>
            <a:ext cx="3028950" cy="355758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rgbClr val="FFFFFF"/>
              </a:solidFill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Vowels;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Context;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Grammar.</a:t>
            </a:r>
            <a:endParaRPr lang="cy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6505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3EF3D62-5A56-5463-342F-63990F9FEBAB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40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414915" cy="145385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Print </a:t>
            </a:r>
            <a:r>
              <a:rPr lang="en-GB" altLang="en-US" sz="4000" dirty="0" err="1">
                <a:latin typeface="Arial" panose="020B0604020202020204" pitchFamily="34" charset="0"/>
              </a:rPr>
              <a:t>Amgylcheddol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916832"/>
            <a:ext cx="4263330" cy="3535041"/>
          </a:xfrm>
        </p:spPr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Hysbysebiadau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Deunydd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pacio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Labeli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Brandiau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14850" y="1916832"/>
            <a:ext cx="4166220" cy="3384376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Advertising;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Packaging;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Labels;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Brands;</a:t>
            </a:r>
          </a:p>
          <a:p>
            <a:pPr marL="0" indent="0">
              <a:buNone/>
            </a:pPr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7188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283BFBB-B847-3AA0-4E08-E50B696DD3F4}"/>
              </a:ext>
            </a:extLst>
          </p:cNvPr>
          <p:cNvSpPr/>
          <p:nvPr/>
        </p:nvSpPr>
        <p:spPr>
          <a:xfrm>
            <a:off x="0" y="0"/>
            <a:ext cx="9144000" cy="56435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41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414915" cy="145385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Print </a:t>
            </a:r>
            <a:r>
              <a:rPr lang="en-GB" altLang="en-US" sz="4000" dirty="0" err="1">
                <a:latin typeface="Arial" panose="020B0604020202020204" pitchFamily="34" charset="0"/>
              </a:rPr>
              <a:t>Amgylcheddol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2204864"/>
            <a:ext cx="4263330" cy="3247009"/>
          </a:xfrm>
        </p:spPr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Technoleg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ddigidol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Arwyddion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siop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Logos.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14850" y="2204864"/>
            <a:ext cx="4166220" cy="309634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Digital technology;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Shop signs;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Logos.</a:t>
            </a:r>
          </a:p>
          <a:p>
            <a:pPr>
              <a:buFontTx/>
              <a:buChar char="-"/>
            </a:pPr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4418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11BA6F-D52E-EC4B-7886-78AE05B5638B}"/>
              </a:ext>
            </a:extLst>
          </p:cNvPr>
          <p:cNvSpPr/>
          <p:nvPr/>
        </p:nvSpPr>
        <p:spPr>
          <a:xfrm>
            <a:off x="0" y="0"/>
            <a:ext cx="9144000" cy="567379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Print </a:t>
            </a:r>
            <a:r>
              <a:rPr lang="en-GB" altLang="en-US" sz="4000" dirty="0" err="1">
                <a:latin typeface="Arial" panose="020B0604020202020204" pitchFamily="34" charset="0"/>
              </a:rPr>
              <a:t>Amgylcheddol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901" y="2078851"/>
            <a:ext cx="2521744" cy="1021556"/>
          </a:xfr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42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972050" y="1808561"/>
            <a:ext cx="3028950" cy="3287315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rgbClr val="FFFFFF"/>
              </a:solidFill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634" y="3515562"/>
            <a:ext cx="1871663" cy="1371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332" y="3100406"/>
            <a:ext cx="2200275" cy="1171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63" y="3242923"/>
            <a:ext cx="2225769" cy="16307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332" y="4287087"/>
            <a:ext cx="2143125" cy="12001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84206"/>
            <a:ext cx="2672564" cy="176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95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3F0A746-FB39-7BF5-6A23-8139A062D335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7262564" cy="115212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Delweddau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Images in books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4119314" cy="4032448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darllen-lluniau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Rhoi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pleser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chymhelliant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delweddau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"</a:t>
            </a:r>
            <a:r>
              <a:rPr lang="en-GB" dirty="0" err="1">
                <a:latin typeface="Arial" panose="020B0604020202020204" pitchFamily="34" charset="0"/>
              </a:rPr>
              <a:t>weithgaredd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deallusol</a:t>
            </a:r>
            <a:r>
              <a:rPr lang="en-GB" dirty="0">
                <a:latin typeface="Arial" panose="020B0604020202020204" pitchFamily="34" charset="0"/>
              </a:rPr>
              <a:t>“;</a:t>
            </a:r>
          </a:p>
          <a:p>
            <a:r>
              <a:rPr lang="en-GB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weithio'n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galed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wneud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cysylltiadau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delweddau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29150" y="1484784"/>
            <a:ext cx="4119314" cy="4104456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Picture-reading skills;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Provide pleasure and motivation;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Reading images is “an intellectual activity”;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 have to work hard to make connections between words and images.</a:t>
            </a:r>
            <a:endParaRPr lang="cy-GB" altLang="en-US" i="1" dirty="0">
              <a:solidFill>
                <a:srgbClr val="0070C0"/>
              </a:solidFill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43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27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908071F-98F8-E8DF-C496-B230607DD3E2}"/>
              </a:ext>
            </a:extLst>
          </p:cNvPr>
          <p:cNvSpPr/>
          <p:nvPr/>
        </p:nvSpPr>
        <p:spPr>
          <a:xfrm>
            <a:off x="0" y="0"/>
            <a:ext cx="9144000" cy="5805265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7046540" cy="72008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Delweddau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Images in books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6236" y="1268761"/>
            <a:ext cx="8484235" cy="4536504"/>
          </a:xfrm>
          <a:prstGeom prst="rect">
            <a:avLst/>
          </a:prstGeo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44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4602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82575B1-B712-7572-2C6A-B74D0389BE82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332656"/>
            <a:ext cx="7478588" cy="82809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Delweddau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Images in books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45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556792"/>
            <a:ext cx="7992888" cy="447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25166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899693-EFBA-E125-053B-3101AC87BCBE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04665"/>
            <a:ext cx="6989961" cy="864096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 err="1">
                <a:latin typeface="Arial" panose="020B0604020202020204" pitchFamily="34" charset="0"/>
              </a:rPr>
              <a:t>Fodd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bynnag</a:t>
            </a:r>
            <a:r>
              <a:rPr lang="en-GB" altLang="en-US" sz="4000" dirty="0">
                <a:latin typeface="Arial" panose="020B0604020202020204" pitchFamily="34" charset="0"/>
              </a:rPr>
              <a:t>…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However…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3" name="Online Media 2" title="B. J. Novak reads from The Book With No Pictures">
            <a:hlinkClick r:id="" action="ppaction://media"/>
            <a:extLst>
              <a:ext uri="{FF2B5EF4-FFF2-40B4-BE49-F238E27FC236}">
                <a16:creationId xmlns:a16="http://schemas.microsoft.com/office/drawing/2014/main" id="{8D626062-4EEE-4D2A-90DF-2D5BF5737CE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72867" y="2057401"/>
            <a:ext cx="5198269" cy="2937272"/>
          </a:xfrm>
          <a:prstGeom prst="rect">
            <a:avLst/>
          </a:prstGeo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46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38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95A8136-FC70-37D2-6206-B2A255F95021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 err="1">
                <a:latin typeface="Arial" panose="020B0604020202020204" pitchFamily="34" charset="0"/>
              </a:rPr>
              <a:t>Gweithgareddau</a:t>
            </a:r>
            <a:r>
              <a:rPr lang="en-GB" altLang="en-US" sz="4000" dirty="0">
                <a:latin typeface="Arial" panose="020B0604020202020204" pitchFamily="34" charset="0"/>
              </a:rPr>
              <a:t>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Activities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057400"/>
            <a:ext cx="4119314" cy="2992041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Pa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fath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weithgareddau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fyddai’n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hybu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sgiliau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darllen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datblygol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plant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ifanc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?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Trafodwch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57400"/>
            <a:ext cx="4119314" cy="2992041"/>
          </a:xfrm>
        </p:spPr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What type of activities could promote young children’s emergent reading?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Discuss…</a:t>
            </a:r>
          </a:p>
        </p:txBody>
      </p:sp>
    </p:spTree>
    <p:extLst>
      <p:ext uri="{BB962C8B-B14F-4D97-AF65-F5344CB8AC3E}">
        <p14:creationId xmlns:p14="http://schemas.microsoft.com/office/powerpoint/2010/main" val="322570338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151BCC-2D37-D031-4313-FEB3CD8AAF58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019106" cy="1008112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 Rachael Levy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73" y="1772816"/>
            <a:ext cx="2413461" cy="2952328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3203848" y="1484784"/>
            <a:ext cx="5328592" cy="4032448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</a:rPr>
              <a:t>Darlithydd Addysg Blynyddoedd Cynnar, Prifysgol </a:t>
            </a:r>
            <a:r>
              <a:rPr lang="cy-GB" dirty="0" err="1">
                <a:latin typeface="Arial" panose="020B0604020202020204" pitchFamily="34" charset="0"/>
              </a:rPr>
              <a:t>Sheffield</a:t>
            </a:r>
            <a:r>
              <a:rPr lang="cy-GB" dirty="0">
                <a:latin typeface="Arial" panose="020B0604020202020204" pitchFamily="34" charset="0"/>
              </a:rPr>
              <a:t>.</a:t>
            </a:r>
          </a:p>
          <a:p>
            <a:r>
              <a:rPr lang="cy-GB" dirty="0">
                <a:latin typeface="Arial" panose="020B0604020202020204" pitchFamily="34" charset="0"/>
              </a:rPr>
              <a:t>Diddordebau ymchwil: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Agweddau plant tuag at lythrennedd;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Plant fel darllenwyr;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Effaith technoleg;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Rhyngweithiau plant gyda chyfryngau newydd a thechnoleg digidol.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821992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8CFD5DA-75E6-21F7-A43E-2808EA92577F}"/>
              </a:ext>
            </a:extLst>
          </p:cNvPr>
          <p:cNvSpPr/>
          <p:nvPr/>
        </p:nvSpPr>
        <p:spPr>
          <a:xfrm>
            <a:off x="0" y="0"/>
            <a:ext cx="9144000" cy="564324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019106" cy="1008112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 Rachael Levy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2374590" cy="2904778"/>
          </a:xfrm>
        </p:spPr>
      </p:pic>
      <p:sp>
        <p:nvSpPr>
          <p:cNvPr id="7" name="Content Placeholder 6"/>
          <p:cNvSpPr>
            <a:spLocks noGrp="1"/>
          </p:cNvSpPr>
          <p:nvPr>
            <p:ph sz="quarter" idx="3"/>
          </p:nvPr>
        </p:nvSpPr>
        <p:spPr>
          <a:xfrm>
            <a:off x="3203848" y="1340768"/>
            <a:ext cx="5544616" cy="4302478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Lecturer in Early Years Education, University of Sheffield.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Research interests:</a:t>
            </a:r>
          </a:p>
          <a:p>
            <a:pPr>
              <a:buFontTx/>
              <a:buChar char="-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Children’s attitudes towards literacy;</a:t>
            </a:r>
          </a:p>
          <a:p>
            <a:pPr>
              <a:buFontTx/>
              <a:buChar char="-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 as readers;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Imp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act of technology;</a:t>
            </a:r>
          </a:p>
          <a:p>
            <a:pPr>
              <a:buFontTx/>
              <a:buChar char="-"/>
            </a:pP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Ch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</a:rPr>
              <a:t>ildren’s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 interactions with new media and digital technology.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47800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77EFB37-7939-BA78-3D9A-34065ABB3B57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476673"/>
            <a:ext cx="4032448" cy="864095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Athro Jackie Marsh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53644" y="1268760"/>
            <a:ext cx="5410844" cy="4320479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Athro Addysg, Prifysgol </a:t>
            </a:r>
            <a:r>
              <a:rPr lang="cy-GB" sz="3000" dirty="0" err="1">
                <a:latin typeface="Arial" panose="020B0604020202020204" pitchFamily="34" charset="0"/>
              </a:rPr>
              <a:t>Sheffield</a:t>
            </a:r>
            <a:r>
              <a:rPr lang="cy-GB" sz="3000" dirty="0"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Mynediad plant i dechnolegau newydd;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Sgiliau llythrennedd digidol plant ifainc;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Sut mae rhieni/gofalwyr yn cefnogi plant gyda chyfryngau a thechnoleg;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Sut mae athrawon wedi ymateb i heriau o fyw mewn oed dechnegol.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</a:endParaRPr>
          </a:p>
        </p:txBody>
      </p:sp>
      <p:pic>
        <p:nvPicPr>
          <p:cNvPr id="7" name="Content Placeholder 2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861" y="2294874"/>
            <a:ext cx="2624001" cy="2790309"/>
          </a:xfrm>
        </p:spPr>
      </p:pic>
    </p:spTree>
    <p:extLst>
      <p:ext uri="{BB962C8B-B14F-4D97-AF65-F5344CB8AC3E}">
        <p14:creationId xmlns:p14="http://schemas.microsoft.com/office/powerpoint/2010/main" val="158136010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BDF40D-CA01-0F74-41E6-BE575C23DCCD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76673"/>
            <a:ext cx="4464496" cy="864096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Professor Jackie Marsh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53644" y="1062038"/>
            <a:ext cx="5410844" cy="4527201"/>
          </a:xfrm>
        </p:spPr>
        <p:txBody>
          <a:bodyPr>
            <a:normAutofit fontScale="850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Professor of Education, University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Sheffield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Children’s access to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new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Technologies’;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Children’s emergent digital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literacy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How parents/carers support children’s engagement with media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technology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How teachers have responded to challenges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technological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age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7" name="Content Placeholder 2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861" y="2294874"/>
            <a:ext cx="2624001" cy="2790309"/>
          </a:xfrm>
        </p:spPr>
      </p:pic>
    </p:spTree>
    <p:extLst>
      <p:ext uri="{BB962C8B-B14F-4D97-AF65-F5344CB8AC3E}">
        <p14:creationId xmlns:p14="http://schemas.microsoft.com/office/powerpoint/2010/main" val="17308927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B6AB5F-F2A4-2F87-6508-A1B7838BEF51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7190556" cy="576064"/>
          </a:xfrm>
        </p:spPr>
        <p:txBody>
          <a:bodyPr>
            <a:noAutofit/>
          </a:bodyPr>
          <a:lstStyle/>
          <a:p>
            <a:r>
              <a:rPr lang="cy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Levy</a:t>
            </a:r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&amp; Marsh (2011)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484785"/>
            <a:ext cx="4047306" cy="4104455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</a:rPr>
              <a:t>Plant ifainc yn ddefnyddwyr cymwys o dechnoleg o oed cynnar;</a:t>
            </a:r>
          </a:p>
          <a:p>
            <a:r>
              <a:rPr lang="cy-GB" dirty="0">
                <a:latin typeface="Arial" panose="020B0604020202020204" pitchFamily="34" charset="0"/>
              </a:rPr>
              <a:t>Mwy yn defnyddio’r We ar gyfer darllen ac ysgrifennu, ynghyd a chwarae gemau;</a:t>
            </a:r>
          </a:p>
          <a:p>
            <a:r>
              <a:rPr lang="cy-GB" dirty="0">
                <a:latin typeface="Arial" panose="020B0604020202020204" pitchFamily="34" charset="0"/>
              </a:rPr>
              <a:t>Agweddau rhieni;</a:t>
            </a:r>
          </a:p>
          <a:p>
            <a:r>
              <a:rPr lang="en-GB" dirty="0">
                <a:latin typeface="Arial" panose="020B0604020202020204" pitchFamily="34" charset="0"/>
              </a:rPr>
              <a:t>“Globalised mediascapes”.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5"/>
            <a:ext cx="4047306" cy="3564397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Young children are competent users of technology from an early 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More using the Internet for reading and writing, as well as for playing games;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Parental attitudes;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“Globalised mediascapes”.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358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42BD781-9E40-BB44-856B-2E9D9190EB48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7"/>
            <a:ext cx="6801948" cy="805785"/>
          </a:xfrm>
        </p:spPr>
        <p:txBody>
          <a:bodyPr>
            <a:normAutofit/>
          </a:bodyPr>
          <a:lstStyle/>
          <a:p>
            <a:r>
              <a:rPr lang="cy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Levy</a:t>
            </a:r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&amp; Marsh (2011)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1484785"/>
            <a:ext cx="4119314" cy="3564397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Diffiniadau am lythrennedd yn newid;</a:t>
            </a:r>
          </a:p>
          <a:p>
            <a:r>
              <a:rPr lang="cy-GB" dirty="0">
                <a:latin typeface="Arial" panose="020B0604020202020204" pitchFamily="34" charset="0"/>
              </a:rPr>
              <a:t>Ystyr ‘llythrennog’ yn newid;</a:t>
            </a:r>
          </a:p>
          <a:p>
            <a:r>
              <a:rPr lang="cy-GB" dirty="0">
                <a:latin typeface="Arial" panose="020B0604020202020204" pitchFamily="34" charset="0"/>
              </a:rPr>
              <a:t>Sut mai cwricwlwm blynyddoedd cynnar yn ymgymhwyso gogyfer y newidiadau yma?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5"/>
            <a:ext cx="3975298" cy="356439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Definitions of literacy are changing;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What it means to be ‘literate’ is changing;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does the early years curriculum accommodate these changes?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34060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1D1D1E-F7A9-F9EB-E01A-792CC4BF56BC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 Eliane Segers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920478"/>
            <a:ext cx="4191322" cy="359675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Prifysgol Radboud, Yr Iseldiroedd;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Addysg Gynradd, Addysg Arbennig, Seicoleg Gymhwysol;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Dysgu geirfa;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“llyfrau geirfa rhyngweithiol”.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103" y="1920478"/>
            <a:ext cx="2745209" cy="2642648"/>
          </a:xfrm>
        </p:spPr>
      </p:pic>
    </p:spTree>
    <p:extLst>
      <p:ext uri="{BB962C8B-B14F-4D97-AF65-F5344CB8AC3E}">
        <p14:creationId xmlns:p14="http://schemas.microsoft.com/office/powerpoint/2010/main" val="235900863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785B36-C795-E3AF-AFB6-357B4F57CDA3}"/>
              </a:ext>
            </a:extLst>
          </p:cNvPr>
          <p:cNvSpPr/>
          <p:nvPr/>
        </p:nvSpPr>
        <p:spPr>
          <a:xfrm>
            <a:off x="0" y="0"/>
            <a:ext cx="9144000" cy="5661247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 Eliane Segers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196753"/>
            <a:ext cx="4191322" cy="4320479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Radboud University,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Netherlands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Primary Education, Special Education,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Applied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Psychology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Vocabulary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learning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“interactive vocabulary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books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”.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103" y="1920478"/>
            <a:ext cx="2745209" cy="2642648"/>
          </a:xfrm>
        </p:spPr>
      </p:pic>
    </p:spTree>
    <p:extLst>
      <p:ext uri="{BB962C8B-B14F-4D97-AF65-F5344CB8AC3E}">
        <p14:creationId xmlns:p14="http://schemas.microsoft.com/office/powerpoint/2010/main" val="36176780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18AE994-B39E-4C6B-E706-54E11BC5864F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76673"/>
            <a:ext cx="6845945" cy="864096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Llyfrau geirfa rhyngweithiol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Interactive vocabulary books</a:t>
            </a:r>
            <a:endParaRPr lang="en-GB" altLang="cy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119314" cy="3960440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Defnydd o lyfrau ar gyfrifiaduron;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4 egwyddor o ddysgu geirfa: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dirty="0">
                <a:latin typeface="Arial" panose="020B0604020202020204" pitchFamily="34" charset="0"/>
              </a:rPr>
              <a:t> - Paratoi;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Gwneud ystyr;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Cadarnhau;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Gwerthuso;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Ymchwil Iseldiraidd.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975298" cy="349239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Use of books on computers;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4 principles of vocabulary learning: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Preparation;</a:t>
            </a:r>
          </a:p>
          <a:p>
            <a:pPr>
              <a:buFontTx/>
              <a:buChar char="-"/>
            </a:pP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Semanitization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Consolidation;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Evaluation;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Dutch research.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44842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6DEDFA5-36E9-1CBE-E721-53D77051DD02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sz="4000" dirty="0" err="1">
                <a:latin typeface="Arial" panose="020B0604020202020204" pitchFamily="34" charset="0"/>
              </a:rPr>
              <a:t>Gwrandewch</a:t>
            </a:r>
            <a:r>
              <a:rPr lang="en-GB" altLang="cy-GB" sz="4000" dirty="0">
                <a:latin typeface="Arial" panose="020B0604020202020204" pitchFamily="34" charset="0"/>
              </a:rPr>
              <a:t> a </a:t>
            </a:r>
            <a:r>
              <a:rPr lang="en-GB" altLang="cy-GB" sz="4000" dirty="0" err="1">
                <a:latin typeface="Arial" panose="020B0604020202020204" pitchFamily="34" charset="0"/>
              </a:rPr>
              <a:t>thrafodwch</a:t>
            </a:r>
            <a:r>
              <a:rPr lang="en-GB" altLang="cy-GB" sz="4000" dirty="0">
                <a:latin typeface="Arial" panose="020B0604020202020204" pitchFamily="34" charset="0"/>
              </a:rPr>
              <a:t>…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Listen and discuss..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79"/>
            <a:ext cx="8229600" cy="316835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hlinkClick r:id="rId3"/>
              </a:rPr>
              <a:t>Interactive book for kids to learn to read – YouTube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Erthygl</a:t>
            </a:r>
            <a:r>
              <a:rPr lang="en-GB" dirty="0">
                <a:latin typeface="Arial" panose="020B0604020202020204" pitchFamily="34" charset="0"/>
              </a:rPr>
              <a:t>/Article</a:t>
            </a:r>
            <a:r>
              <a:rPr lang="en-US" dirty="0">
                <a:latin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hlinkClick r:id="rId4"/>
              </a:rPr>
              <a:t>Multimedia support of early literacy learning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41700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04B38AF-64D3-F52C-C2E7-5C73F08E5CB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90556" cy="864096"/>
          </a:xfrm>
        </p:spPr>
        <p:txBody>
          <a:bodyPr>
            <a:normAutofit/>
          </a:bodyPr>
          <a:lstStyle/>
          <a:p>
            <a:r>
              <a:rPr lang="cy-GB" sz="4000" dirty="0">
                <a:latin typeface="Arial" panose="020B0604020202020204" pitchFamily="34" charset="0"/>
              </a:rPr>
              <a:t>Aubrey &amp; Dahl,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196753"/>
            <a:ext cx="4047306" cy="4392488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</a:rPr>
              <a:t>Defnydd gwahanol o TGCh yn y cartref a lleoliadau blynyddoedd cynnar;</a:t>
            </a:r>
          </a:p>
          <a:p>
            <a:r>
              <a:rPr lang="cy-GB" dirty="0">
                <a:latin typeface="Arial" panose="020B0604020202020204" pitchFamily="34" charset="0"/>
              </a:rPr>
              <a:t>Defnydd gwahanol o TGCh yn sector a gynhelir gan y wladwriaeth a’r sector nas gynhelir;</a:t>
            </a:r>
          </a:p>
          <a:p>
            <a:r>
              <a:rPr lang="cy-GB" dirty="0">
                <a:latin typeface="Arial" panose="020B0604020202020204" pitchFamily="34" charset="0"/>
              </a:rPr>
              <a:t>Hyfforddiant;</a:t>
            </a:r>
          </a:p>
          <a:p>
            <a:r>
              <a:rPr lang="cy-GB" dirty="0">
                <a:latin typeface="Arial" panose="020B0604020202020204" pitchFamily="34" charset="0"/>
              </a:rPr>
              <a:t>Cost o dechnoleg digidol.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6753"/>
            <a:ext cx="4191322" cy="4392488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Different use of ICT at home and early years’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settings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Different use of ICT at state-maintained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non-maintained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sectors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Training;</a:t>
            </a:r>
          </a:p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Cost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digital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technology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4509053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323FD4-E430-9CCB-61A4-803E6C4217E4}"/>
              </a:ext>
            </a:extLst>
          </p:cNvPr>
          <p:cNvSpPr/>
          <p:nvPr/>
        </p:nvSpPr>
        <p:spPr>
          <a:xfrm>
            <a:off x="0" y="0"/>
            <a:ext cx="9144000" cy="5661247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Dr Karen Wohlwend</a:t>
            </a:r>
            <a:endParaRPr lang="en-GB" altLang="cy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96753"/>
            <a:ext cx="4335338" cy="498021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Llythrennedd yn newid, chwarae llythrennedd cydweithiol, dysgu digidol,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apiau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literacies, collaborative literacy play, digital learning, apps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293724-FCEA-A5F9-63F6-02839C5A19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29150" y="1485900"/>
            <a:ext cx="38862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18978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2BFA9C4-A8F9-8889-430D-813D7BB7630E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Wohlwend</a:t>
            </a:r>
            <a:endParaRPr lang="en-GB" altLang="cy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038600" cy="388843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Plant fel brodorion digidol;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Defnyddwyr alldodol o lythrennedd a thechnolegau newydd;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Gormod o brofion;</a:t>
            </a:r>
          </a:p>
          <a:p>
            <a:pPr eaLnBrk="0" fontAlgn="base" hangingPunct="0">
              <a:spcAft>
                <a:spcPct val="0"/>
              </a:spcAft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038600" cy="396044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as digital natives;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users of new literacies and new technologies;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much testing; </a:t>
            </a:r>
          </a:p>
        </p:txBody>
      </p:sp>
    </p:spTree>
    <p:extLst>
      <p:ext uri="{BB962C8B-B14F-4D97-AF65-F5344CB8AC3E}">
        <p14:creationId xmlns:p14="http://schemas.microsoft.com/office/powerpoint/2010/main" val="1550350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41C84F3-7A3C-6BAF-41D0-D5D9ADFDFCCE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48056" y="260648"/>
            <a:ext cx="8229600" cy="1008111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Wohlwend</a:t>
            </a:r>
            <a:endParaRPr lang="en-GB" altLang="cy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digon o amser i chwarae;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Diffyg hygyrchedd gan bob plentyn.</a:t>
            </a:r>
          </a:p>
          <a:p>
            <a:pPr eaLnBrk="0" fontAlgn="base" hangingPunct="0">
              <a:spcAft>
                <a:spcPct val="0"/>
              </a:spcAft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enough time to play;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all children have access.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21440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67ED97A-3082-4540-FBA2-406E22294FFD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7"/>
            <a:ext cx="8229600" cy="994121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Fodd bynnag...</a:t>
            </a:r>
            <a:b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4000" kern="0" dirty="0" err="1">
                <a:solidFill>
                  <a:srgbClr val="0070C0"/>
                </a:solidFill>
                <a:latin typeface="Lucida Sans" pitchFamily="34" charset="0"/>
                <a:ea typeface="ＭＳ Ｐゴシック" charset="-128"/>
              </a:rPr>
              <a:t>However</a:t>
            </a:r>
            <a:r>
              <a:rPr lang="cy-GB" altLang="cy-GB" sz="4000" kern="0" dirty="0">
                <a:solidFill>
                  <a:srgbClr val="0070C0"/>
                </a:solidFill>
                <a:latin typeface="Lucida Sans" pitchFamily="34" charset="0"/>
                <a:ea typeface="ＭＳ Ｐゴシック" charset="-128"/>
              </a:rPr>
              <a:t>...</a:t>
            </a:r>
            <a:endParaRPr lang="en-GB" altLang="cy-GB" sz="4000" dirty="0">
              <a:solidFill>
                <a:srgbClr val="0070C0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digon o gyfrifiaduron;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Caledwedd wedi dyddio;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Prinder meddalwedd rhyngweithiol;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Ymarferwyr amharod/dibrofiad.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few computers;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Hardware is outdated;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Interactive software is minimal;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Unprepared/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inexperienced  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practitioners.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229900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B98D43-1E70-0C6B-1F81-D0F1F53A9AF4}"/>
              </a:ext>
            </a:extLst>
          </p:cNvPr>
          <p:cNvSpPr/>
          <p:nvPr/>
        </p:nvSpPr>
        <p:spPr>
          <a:xfrm>
            <a:off x="0" y="0"/>
            <a:ext cx="9144000" cy="5805263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Cymharu paradeimau llythrennedd</a:t>
            </a:r>
            <a:b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endParaRPr lang="en-GB" altLang="cy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1520" y="1052737"/>
          <a:ext cx="8640960" cy="4978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715"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Llythrennedd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1.0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Lucida Sans" panose="020B0602030504020204" pitchFamily="34" charset="0"/>
                        </a:rPr>
                        <a:t>Llythrennedd</a:t>
                      </a:r>
                      <a:r>
                        <a:rPr lang="en-GB" sz="2000" dirty="0">
                          <a:latin typeface="Lucida Sans" panose="020B0602030504020204" pitchFamily="34" charset="0"/>
                        </a:rPr>
                        <a:t> 2.0</a:t>
                      </a:r>
                      <a:endParaRPr lang="en-US" sz="2000" dirty="0"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Darllenydd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awdur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sengl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gweithio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thestun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neu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arteffact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gwreiddiol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Sawl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dylunydd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rennir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7197">
                <a:tc>
                  <a:txBody>
                    <a:bodyPr/>
                    <a:lstStyle/>
                    <a:p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print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grefftio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naratif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personol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gyfathrebu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cymaint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wybodaeth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â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delweddau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print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absennol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wedi'i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gyfryngu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gyfoedion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athrawon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gweithdy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gynnal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testun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adweithiol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llifo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cyfranogol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chyfryngau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rhyngweithiol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Cynhyrchiad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unigol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Cydweithio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parhaus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Creadigrwydd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Cydlyniant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265423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62EE705-D282-871D-9375-9CFA87ECA946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b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cy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Comparing literacy paradigms</a:t>
            </a:r>
            <a:endParaRPr lang="en-GB" altLang="cy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1520" y="1052737"/>
          <a:ext cx="8640960" cy="4203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71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Literacy 1.0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Lucida Sans" panose="020B0602030504020204" pitchFamily="34" charset="0"/>
                        </a:rPr>
                        <a:t>Literacy 2.0</a:t>
                      </a:r>
                      <a:endParaRPr lang="en-US" sz="2000" dirty="0"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Single reader/writer</a:t>
                      </a:r>
                      <a:r>
                        <a:rPr lang="en-GB" sz="20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working with an original text or artefact;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Multiple designers playing with a shared activity;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7197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print to</a:t>
                      </a:r>
                      <a:r>
                        <a:rPr lang="en-GB" sz="20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craft a personal narrative;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actions to communicate as much information as images; print is almost absent;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mediated by peers and teachers within a supportive writing workshop;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Playing to sustain a fluid and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reactive text within a participatory environment with interactive media;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production;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Sustained collaboration;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creativity.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Collective cohesion.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943990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2970A48-7831-FDDD-FF17-EC69555C26FB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4000" dirty="0">
                <a:latin typeface="Arial" panose="020B0604020202020204" pitchFamily="34" charset="0"/>
              </a:rPr>
              <a:t>Heriau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</a:rPr>
              <a:t>Barriers</a:t>
            </a:r>
            <a:endParaRPr lang="cy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4AB446-D1B3-935A-48B3-771BF72C3C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Cymorth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technegol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cyfyngedig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0E17BE-1FA1-3E16-35CC-A3BDC5E7E4E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barriers: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time;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resources;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technical support;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access.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Sabiri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72816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43F4D34-F568-19B0-F1BF-78D15E42BB79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4000" dirty="0">
                <a:latin typeface="Arial" panose="020B0604020202020204" pitchFamily="34" charset="0"/>
              </a:rPr>
              <a:t>Heriau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</a:rPr>
              <a:t>Barriers</a:t>
            </a:r>
            <a:endParaRPr 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DB4634-BF40-C4F8-EB53-9EBB4CB2F2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mewnol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technoleg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8E3764-E739-FE23-5873-19030EEC7F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barriers: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teacher confidence;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knowledge of the benefits of ICT;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Teachers resisting to use technology.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Sabiri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238266712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B09F84D-288F-C7E1-105F-252F1C105A06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395536" y="260648"/>
            <a:ext cx="7091114" cy="1062939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Ymchwil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5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4068359" cy="3960440"/>
          </a:xfrm>
        </p:spPr>
        <p:txBody>
          <a:bodyPr>
            <a:norm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26% o bobl ifanc dan 18 oed yn treulio peth amser yn darllen bob dydd - </a:t>
            </a:r>
            <a:r>
              <a:rPr lang="cy-GB" altLang="cy-GB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Lefel ddyddiol isaf er 2005;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Llai na 47% o fechgyn yn ddarllenwyr brwd;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60% o ferched yn ddarllenwyr brwd.</a:t>
            </a:r>
          </a:p>
        </p:txBody>
      </p:sp>
      <p:sp>
        <p:nvSpPr>
          <p:cNvPr id="43012" name="Content Placeholder 6"/>
          <p:cNvSpPr>
            <a:spLocks noGrp="1"/>
          </p:cNvSpPr>
          <p:nvPr>
            <p:ph sz="half" idx="2"/>
          </p:nvPr>
        </p:nvSpPr>
        <p:spPr>
          <a:xfrm>
            <a:off x="4463894" y="1412776"/>
            <a:ext cx="4284569" cy="4248472"/>
          </a:xfrm>
        </p:spPr>
        <p:txBody>
          <a:bodyPr>
            <a:normAutofit/>
          </a:bodyPr>
          <a:lstStyle/>
          <a:p>
            <a:r>
              <a:rPr lang="en-US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26% of under 18-year-olds spend some time reading each day - </a:t>
            </a:r>
            <a:r>
              <a:rPr lang="en-US" altLang="cy-GB" sz="2400" b="1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Lowest daily level since 2005;</a:t>
            </a:r>
          </a:p>
          <a:p>
            <a:r>
              <a:rPr lang="en-US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Less than 47% of boys are keen readers;</a:t>
            </a:r>
          </a:p>
          <a:p>
            <a:r>
              <a:rPr lang="en-US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60% of girls are keen readers.</a:t>
            </a:r>
          </a:p>
          <a:p>
            <a:pPr marL="0" indent="0" algn="r">
              <a:buNone/>
            </a:pPr>
            <a:r>
              <a:rPr lang="cy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(National </a:t>
            </a:r>
            <a:r>
              <a:rPr lang="cy-GB" altLang="cy-GB" sz="135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Literacy</a:t>
            </a:r>
            <a:r>
              <a:rPr lang="cy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cy-GB" altLang="cy-GB" sz="135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Trust</a:t>
            </a:r>
            <a:r>
              <a:rPr lang="cy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69897791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5E0BE39-45EB-FD5A-E09E-798258E02592}"/>
              </a:ext>
            </a:extLst>
          </p:cNvPr>
          <p:cNvSpPr/>
          <p:nvPr/>
        </p:nvSpPr>
        <p:spPr>
          <a:xfrm>
            <a:off x="0" y="0"/>
            <a:ext cx="9144000" cy="5642164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611560" y="476673"/>
            <a:ext cx="6875090" cy="739162"/>
          </a:xfrm>
        </p:spPr>
        <p:txBody>
          <a:bodyPr>
            <a:noAutofit/>
          </a:bodyPr>
          <a:lstStyle/>
          <a:p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Ymchwil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284383" cy="4048290"/>
          </a:xfrm>
        </p:spPr>
        <p:txBody>
          <a:bodyPr>
            <a:noAutofit/>
          </a:bodyPr>
          <a:lstStyle/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68% yn well at leihau lefelau straen na gwrando ar gerddoriaeth;</a:t>
            </a:r>
          </a:p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100% mwy effeithiol na paned o de;</a:t>
            </a:r>
          </a:p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300% yn well na mynd am dro;</a:t>
            </a:r>
          </a:p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700% yn well na chwarae gem fideo.</a:t>
            </a:r>
          </a:p>
        </p:txBody>
      </p:sp>
      <p:sp>
        <p:nvSpPr>
          <p:cNvPr id="43012" name="Content Placeholder 6"/>
          <p:cNvSpPr>
            <a:spLocks noGrp="1"/>
          </p:cNvSpPr>
          <p:nvPr>
            <p:ph sz="half" idx="2"/>
          </p:nvPr>
        </p:nvSpPr>
        <p:spPr>
          <a:xfrm>
            <a:off x="4463894" y="1215836"/>
            <a:ext cx="4428585" cy="4048290"/>
          </a:xfrm>
        </p:spPr>
        <p:txBody>
          <a:bodyPr>
            <a:noAutofit/>
          </a:bodyPr>
          <a:lstStyle/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68% better at reducing stress levels than listening to music;</a:t>
            </a:r>
          </a:p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100% more effective than drinking a cup of tea;</a:t>
            </a:r>
          </a:p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300% better than going for a walk; </a:t>
            </a:r>
          </a:p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700% more than playing video games.</a:t>
            </a:r>
          </a:p>
          <a:p>
            <a:pPr marL="0" indent="0">
              <a:buNone/>
            </a:pPr>
            <a:endParaRPr lang="en-US" altLang="cy-GB" sz="24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4540210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3B1FFBC-E50E-0A38-25E2-5B43129022BA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I </a:t>
            </a:r>
            <a:r>
              <a:rPr lang="en-GB" dirty="0" err="1">
                <a:latin typeface="Arial" panose="020B0604020202020204" pitchFamily="34" charset="0"/>
              </a:rPr>
              <a:t>orffen</a:t>
            </a:r>
            <a:r>
              <a:rPr lang="en-GB" dirty="0">
                <a:latin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To finish…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85900" y="2348880"/>
            <a:ext cx="6172200" cy="2646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hlinkClick r:id="rId3"/>
              </a:rPr>
              <a:t>Funny dramatic baby cries when story book is finished</a:t>
            </a:r>
            <a:endParaRPr lang="en-GB" sz="3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309453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5C52559-7495-833F-0490-AEE00982D73D}"/>
              </a:ext>
            </a:extLst>
          </p:cNvPr>
          <p:cNvSpPr/>
          <p:nvPr/>
        </p:nvSpPr>
        <p:spPr>
          <a:xfrm>
            <a:off x="0" y="0"/>
            <a:ext cx="9144000" cy="566124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sz="2800" dirty="0" err="1">
                <a:latin typeface="Arial" panose="020B0604020202020204" pitchFamily="34" charset="0"/>
              </a:rPr>
              <a:t>Cyfeiriadau</a:t>
            </a:r>
            <a:br>
              <a:rPr lang="en-GB" sz="2800" dirty="0">
                <a:latin typeface="Arial" panose="020B0604020202020204" pitchFamily="34" charset="0"/>
              </a:rPr>
            </a:b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39248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Aubrey, C. and Dahl, S. (2015) ‘The confidence and competence in information and communication technologies of practitioners, parents and young children  in the Early Years Foundation Stage,’ </a:t>
            </a:r>
            <a:r>
              <a:rPr lang="en-GB" sz="4400" i="1" dirty="0">
                <a:latin typeface="Arial" panose="020B0604020202020204" pitchFamily="34" charset="0"/>
              </a:rPr>
              <a:t>Early Years: An International Research Journal,’ </a:t>
            </a:r>
            <a:r>
              <a:rPr lang="en-GB" sz="4400" dirty="0">
                <a:latin typeface="Arial" panose="020B0604020202020204" pitchFamily="34" charset="0"/>
              </a:rPr>
              <a:t>34, 1, pp. 94-108. [On-line]. Available at: </a:t>
            </a:r>
            <a:r>
              <a:rPr lang="en-GB" sz="4400" dirty="0">
                <a:latin typeface="Arial" panose="020B0604020202020204" pitchFamily="34" charset="0"/>
                <a:hlinkClick r:id="rId3"/>
              </a:rPr>
              <a:t>http://www.tandfonline.com/doi/full/10.1080/09575146.2013.792789</a:t>
            </a:r>
            <a:r>
              <a:rPr lang="en-GB" sz="4400" dirty="0">
                <a:latin typeface="Arial" panose="020B0604020202020204" pitchFamily="34" charset="0"/>
              </a:rPr>
              <a:t> Accessed: February 23 2016].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Donaldson, G. (2015) ‘</a:t>
            </a:r>
            <a:r>
              <a:rPr lang="en-US" sz="4400" dirty="0">
                <a:latin typeface="Arial" panose="020B0604020202020204" pitchFamily="34" charset="0"/>
              </a:rPr>
              <a:t>Successful Futures: Independent Review of Curriculum and Assessment Arrangements in Wales,’ </a:t>
            </a:r>
            <a:r>
              <a:rPr lang="en-US" sz="4400" dirty="0">
                <a:latin typeface="Arial" panose="020B0604020202020204" pitchFamily="34" charset="0"/>
                <a:hlinkClick r:id="rId4"/>
              </a:rPr>
              <a:t>http://gov.wales/docs/dcells/publications/150225-successful-futures-en.pdf</a:t>
            </a:r>
            <a:r>
              <a:rPr lang="en-US" sz="4400" dirty="0">
                <a:latin typeface="Arial" panose="020B0604020202020204" pitchFamily="34" charset="0"/>
              </a:rPr>
              <a:t> [Accessed: February 22 2016].</a:t>
            </a:r>
            <a:endParaRPr lang="en-GB" sz="43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Levy, R. (2011) </a:t>
            </a:r>
            <a:r>
              <a:rPr lang="en-GB" sz="4400" i="1" dirty="0">
                <a:latin typeface="Arial" panose="020B0604020202020204" pitchFamily="34" charset="0"/>
              </a:rPr>
              <a:t>Young children reading. </a:t>
            </a:r>
            <a:r>
              <a:rPr lang="en-GB" sz="4400" dirty="0">
                <a:latin typeface="Arial" panose="020B0604020202020204" pitchFamily="34" charset="0"/>
              </a:rPr>
              <a:t>London: Sage Publications Ltd. [e-book].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Levy, R. (2011) ‘Young children, digital technology, and interaction with text,’ in M. Thomas (ed). </a:t>
            </a:r>
            <a:r>
              <a:rPr lang="en-GB" sz="4400" i="1" dirty="0">
                <a:latin typeface="Arial" panose="020B0604020202020204" pitchFamily="34" charset="0"/>
              </a:rPr>
              <a:t>Deconstructing Digital Natives: Young People, Technology and the New Literacies. </a:t>
            </a:r>
            <a:r>
              <a:rPr lang="en-GB" sz="4400" dirty="0">
                <a:latin typeface="Arial" panose="020B0604020202020204" pitchFamily="34" charset="0"/>
              </a:rPr>
              <a:t>Oxon: Routledge.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Levy, R. and Marsh, J. (2011) ‘Literacy and ICT in the Early Years,’ in D. Lapp and D. Fisher (eds) (2011) </a:t>
            </a:r>
            <a:r>
              <a:rPr lang="en-GB" sz="4400" i="1" dirty="0">
                <a:latin typeface="Arial" panose="020B0604020202020204" pitchFamily="34" charset="0"/>
              </a:rPr>
              <a:t>Handbook of Research on Teaching the English Language Arts </a:t>
            </a:r>
            <a:r>
              <a:rPr lang="en-GB" sz="4400" dirty="0">
                <a:latin typeface="Arial" panose="020B0604020202020204" pitchFamily="34" charset="0"/>
              </a:rPr>
              <a:t>(3</a:t>
            </a:r>
            <a:r>
              <a:rPr lang="en-GB" sz="4400" baseline="30000" dirty="0">
                <a:latin typeface="Arial" panose="020B0604020202020204" pitchFamily="34" charset="0"/>
              </a:rPr>
              <a:t>rd</a:t>
            </a:r>
            <a:r>
              <a:rPr lang="en-GB" sz="4400" dirty="0">
                <a:latin typeface="Arial" panose="020B0604020202020204" pitchFamily="34" charset="0"/>
              </a:rPr>
              <a:t> ed). London: Routledge.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01709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D889C3-FA0B-E45A-F756-59B0DEA7E8DF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sz="2800" dirty="0" err="1">
                <a:latin typeface="Arial" panose="020B0604020202020204" pitchFamily="34" charset="0"/>
              </a:rPr>
              <a:t>Cyfeiriadau</a:t>
            </a:r>
            <a:br>
              <a:rPr lang="en-GB" sz="2800" dirty="0">
                <a:latin typeface="Arial" panose="020B0604020202020204" pitchFamily="34" charset="0"/>
              </a:rPr>
            </a:b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39248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300" dirty="0" err="1">
                <a:latin typeface="Arial" panose="020B0604020202020204" pitchFamily="34" charset="0"/>
              </a:rPr>
              <a:t>Merga</a:t>
            </a:r>
            <a:r>
              <a:rPr lang="en-GB" sz="4300" dirty="0">
                <a:latin typeface="Arial" panose="020B0604020202020204" pitchFamily="34" charset="0"/>
              </a:rPr>
              <a:t>, M. K. (2017) </a:t>
            </a:r>
            <a:r>
              <a:rPr lang="en-GB" sz="4300" i="1" dirty="0">
                <a:latin typeface="Arial" panose="020B0604020202020204" pitchFamily="34" charset="0"/>
              </a:rPr>
              <a:t>Research shows the importance of parents reading with children – even after children can read</a:t>
            </a:r>
            <a:r>
              <a:rPr lang="en-GB" sz="4300" dirty="0">
                <a:latin typeface="Arial" panose="020B0604020202020204" pitchFamily="34" charset="0"/>
              </a:rPr>
              <a:t>. Available at: </a:t>
            </a:r>
            <a:r>
              <a:rPr lang="en-GB" sz="4300" dirty="0">
                <a:latin typeface="Arial" panose="020B0604020202020204" pitchFamily="34" charset="0"/>
                <a:hlinkClick r:id="rId3"/>
              </a:rPr>
              <a:t>https://theconversation.com/research-shows-the-importance-of-parents-reading-with-children-even-after-children-can-read-82756</a:t>
            </a:r>
            <a:r>
              <a:rPr lang="en-GB" sz="4300" dirty="0">
                <a:latin typeface="Arial" panose="020B0604020202020204" pitchFamily="34" charset="0"/>
              </a:rPr>
              <a:t> [Accessed: November 12 2020].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</a:rPr>
              <a:t>National Trust (2019) </a:t>
            </a:r>
            <a:r>
              <a:rPr lang="en-GB" sz="4300" i="1" dirty="0">
                <a:latin typeface="Arial" panose="020B0604020202020204" pitchFamily="34" charset="0"/>
              </a:rPr>
              <a:t>Children are reading less than ever before, research reveals. </a:t>
            </a:r>
            <a:r>
              <a:rPr lang="en-GB" sz="4300" dirty="0">
                <a:latin typeface="Arial" panose="020B0604020202020204" pitchFamily="34" charset="0"/>
              </a:rPr>
              <a:t>Available at: </a:t>
            </a:r>
            <a:r>
              <a:rPr lang="en-GB" sz="4300" dirty="0">
                <a:latin typeface="Arial" panose="020B0604020202020204" pitchFamily="34" charset="0"/>
                <a:hlinkClick r:id="rId4"/>
              </a:rPr>
              <a:t>https://www.theguardian.com/education/2020/feb/29/children-reading-less-says-new-research</a:t>
            </a:r>
            <a:r>
              <a:rPr lang="en-GB" sz="4300" dirty="0">
                <a:latin typeface="Arial" panose="020B0604020202020204" pitchFamily="34" charset="0"/>
              </a:rPr>
              <a:t> [Accessed: November 12 2020].</a:t>
            </a:r>
          </a:p>
          <a:p>
            <a:pPr marL="0" indent="0">
              <a:buNone/>
            </a:pPr>
            <a:r>
              <a:rPr lang="en-GB" sz="4300" dirty="0" err="1">
                <a:latin typeface="Arial" panose="020B0604020202020204" pitchFamily="34" charset="0"/>
              </a:rPr>
              <a:t>Nazurty</a:t>
            </a:r>
            <a:r>
              <a:rPr lang="en-GB" sz="4300" dirty="0">
                <a:latin typeface="Arial" panose="020B0604020202020204" pitchFamily="34" charset="0"/>
              </a:rPr>
              <a:t>, R. </a:t>
            </a:r>
            <a:r>
              <a:rPr lang="en-GB" sz="4300" i="1" dirty="0">
                <a:latin typeface="Arial" panose="020B0604020202020204" pitchFamily="34" charset="0"/>
              </a:rPr>
              <a:t>et al</a:t>
            </a:r>
            <a:r>
              <a:rPr lang="en-GB" sz="4300" dirty="0">
                <a:latin typeface="Arial" panose="020B0604020202020204" pitchFamily="34" charset="0"/>
              </a:rPr>
              <a:t>. (2019) ‘Learning Strategies in Reading: The Case of Indonesian Language Education Student Teachers’, </a:t>
            </a:r>
            <a:r>
              <a:rPr lang="en-GB" sz="4300" i="1" dirty="0">
                <a:latin typeface="Arial" panose="020B0604020202020204" pitchFamily="34" charset="0"/>
              </a:rPr>
              <a:t>Universal Journal of Educational Research</a:t>
            </a:r>
            <a:r>
              <a:rPr lang="en-GB" sz="4300" dirty="0">
                <a:latin typeface="Arial" panose="020B0604020202020204" pitchFamily="34" charset="0"/>
              </a:rPr>
              <a:t>, 7(11), pp.2536-2543.</a:t>
            </a:r>
          </a:p>
          <a:p>
            <a:pPr marL="0" indent="0">
              <a:buNone/>
            </a:pPr>
            <a:r>
              <a:rPr lang="en-GB" sz="4300" dirty="0" err="1">
                <a:latin typeface="Arial" panose="020B0604020202020204" pitchFamily="34" charset="0"/>
              </a:rPr>
              <a:t>Teufl</a:t>
            </a:r>
            <a:r>
              <a:rPr lang="en-GB" sz="4300" dirty="0">
                <a:latin typeface="Arial" panose="020B0604020202020204" pitchFamily="34" charset="0"/>
              </a:rPr>
              <a:t>, L. </a:t>
            </a:r>
            <a:r>
              <a:rPr lang="en-GB" sz="4300" i="1" dirty="0">
                <a:latin typeface="Arial" panose="020B0604020202020204" pitchFamily="34" charset="0"/>
              </a:rPr>
              <a:t>et al</a:t>
            </a:r>
            <a:r>
              <a:rPr lang="en-GB" sz="4300" dirty="0">
                <a:latin typeface="Arial" panose="020B0604020202020204" pitchFamily="34" charset="0"/>
              </a:rPr>
              <a:t>. (2019) ‘How fathers’ attachment security and education contribute to early child language skills above and beyond mothers: parent-child conversation under scrutiny’, </a:t>
            </a:r>
            <a:r>
              <a:rPr lang="en-GB" sz="4300" i="1" dirty="0">
                <a:latin typeface="Arial" panose="020B0604020202020204" pitchFamily="34" charset="0"/>
              </a:rPr>
              <a:t>Attachment and human development, </a:t>
            </a:r>
            <a:r>
              <a:rPr lang="en-GB" sz="4300" dirty="0">
                <a:latin typeface="Arial" panose="020B0604020202020204" pitchFamily="34" charset="0"/>
              </a:rPr>
              <a:t>22(1), pp. 71-84.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</a:rPr>
              <a:t>Whitehead, M. R. (2002). Dylan's routes to literacy: The first three years with picture books. </a:t>
            </a:r>
            <a:r>
              <a:rPr lang="en-GB" sz="4300" i="1" dirty="0">
                <a:latin typeface="Arial" panose="020B0604020202020204" pitchFamily="34" charset="0"/>
              </a:rPr>
              <a:t>Journal of Early Childhood Literacy,</a:t>
            </a:r>
            <a:r>
              <a:rPr lang="en-GB" sz="4300" dirty="0">
                <a:latin typeface="Arial" panose="020B0604020202020204" pitchFamily="34" charset="0"/>
              </a:rPr>
              <a:t> </a:t>
            </a:r>
            <a:r>
              <a:rPr lang="en-GB" sz="4300" i="1" dirty="0">
                <a:latin typeface="Arial" panose="020B0604020202020204" pitchFamily="34" charset="0"/>
              </a:rPr>
              <a:t>2</a:t>
            </a:r>
            <a:r>
              <a:rPr lang="en-GB" sz="4300" dirty="0">
                <a:latin typeface="Arial" panose="020B0604020202020204" pitchFamily="34" charset="0"/>
              </a:rPr>
              <a:t>(3), 269-290.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622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3247</Words>
  <Application>Microsoft Office PowerPoint</Application>
  <PresentationFormat>On-screen Show (4:3)</PresentationFormat>
  <Paragraphs>616</Paragraphs>
  <Slides>71</Slides>
  <Notes>70</Notes>
  <HiddenSlides>0</HiddenSlides>
  <MMClips>2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81" baseType="lpstr">
      <vt:lpstr>Myriad Pro</vt:lpstr>
      <vt:lpstr>Arial</vt:lpstr>
      <vt:lpstr>Calibri</vt:lpstr>
      <vt:lpstr>Calibri Light</vt:lpstr>
      <vt:lpstr>Comic Sans MS</vt:lpstr>
      <vt:lpstr>Lucida Sans</vt:lpstr>
      <vt:lpstr>Times</vt:lpstr>
      <vt:lpstr>Wingdings</vt:lpstr>
      <vt:lpstr>Office Theme</vt:lpstr>
      <vt:lpstr>Document</vt:lpstr>
      <vt:lpstr>PowerPoint Presentation</vt:lpstr>
      <vt:lpstr>Cynnwys   Contents</vt:lpstr>
      <vt:lpstr> Cynnwys   Contents</vt:lpstr>
      <vt:lpstr>Sgiliau Cyflogadwyedd/Trosglwyddadwy Employability/Transferable Skills</vt:lpstr>
      <vt:lpstr>Adnoddau   Resources</vt:lpstr>
      <vt:lpstr>Llythrennedd     Literacy</vt:lpstr>
      <vt:lpstr>Llythrennedd?     Literacy?</vt:lpstr>
      <vt:lpstr>Pam mae babanod angen llyfrau...  Why babies need books...</vt:lpstr>
      <vt:lpstr>‘Cymdeithasoli’ Vygotsky  Vygotsky’s ‘Enculturation’</vt:lpstr>
      <vt:lpstr>Lleferydd oedolyn Adult speech</vt:lpstr>
      <vt:lpstr>Anghenion diogelwch a sicrwydd Safety and security needs</vt:lpstr>
      <vt:lpstr>Anghenion cariad a pherthyn Love and belonging needs</vt:lpstr>
      <vt:lpstr>Anghenion hunan-fri Self-esteem needs</vt:lpstr>
      <vt:lpstr>Hunan-gyflawni Self-actualization</vt:lpstr>
      <vt:lpstr>Fodd bynnag... However…</vt:lpstr>
      <vt:lpstr>Fodd bynnag... However…</vt:lpstr>
      <vt:lpstr>Diffyg profiad Lack of experience</vt:lpstr>
      <vt:lpstr>Diffyg profiad Lack of experience</vt:lpstr>
      <vt:lpstr>Gwahaniaethau ar sail rhywedd Gender differences</vt:lpstr>
      <vt:lpstr>Gwahaniaethau ar sail rhywedd Gender differences</vt:lpstr>
      <vt:lpstr>Hyrwyddo sgiliau darllen Promoting reading skills</vt:lpstr>
      <vt:lpstr>Gweithgaredd Activity</vt:lpstr>
      <vt:lpstr>PowerPoint Presentation</vt:lpstr>
      <vt:lpstr>Gweithgaredd Activity</vt:lpstr>
      <vt:lpstr>Darllen fel ymarfer mewn datgodio  Reading as a decoding exercise  </vt:lpstr>
      <vt:lpstr>    Darllen fel ymarfer mewn datgodio  Reading as a decoding exercise  </vt:lpstr>
      <vt:lpstr>Ferre Laevers</vt:lpstr>
      <vt:lpstr>Ymglymiad Involvement</vt:lpstr>
      <vt:lpstr>Ymglymiad Involvement</vt:lpstr>
      <vt:lpstr>Camau Darllen        Stages of Reading </vt:lpstr>
      <vt:lpstr>Cam 1 – Cyn-ddarllen       Stage 1- Pre-reading</vt:lpstr>
      <vt:lpstr>Cam 1 – Cyn-ddarllen       Stage 1- Pre-reading</vt:lpstr>
      <vt:lpstr>PowerPoint Presentation</vt:lpstr>
      <vt:lpstr>Cam 2 – Wrth-ddarllen       Stage 2- While-reading</vt:lpstr>
      <vt:lpstr>Cam 2 – Wrth-ddarllen       Stage 2- While-reading</vt:lpstr>
      <vt:lpstr>Cam 3 – Ôl-ddarllen       Stage 3- Post-reading</vt:lpstr>
      <vt:lpstr>Cam 3 – Ôl-ddarllen       Stage 3- Post-reading</vt:lpstr>
      <vt:lpstr>Cliwiau/Ciwiau        Clues/Cues </vt:lpstr>
      <vt:lpstr>Cliwiau/Ciwiau        Clues/Cues </vt:lpstr>
      <vt:lpstr>Print Amgylcheddol        Environmental Print </vt:lpstr>
      <vt:lpstr>Print Amgylcheddol        Environmental Print </vt:lpstr>
      <vt:lpstr>Print Amgylcheddol        Environmental Print </vt:lpstr>
      <vt:lpstr>Delweddau mewn llyfrau       Images in books </vt:lpstr>
      <vt:lpstr>Delweddau mewn llyfrau       Images in books </vt:lpstr>
      <vt:lpstr>Delweddau mewn llyfrau       Images in books </vt:lpstr>
      <vt:lpstr>Fodd bynnag…        However… </vt:lpstr>
      <vt:lpstr>Gweithgareddau     Activities</vt:lpstr>
      <vt:lpstr>Dr Rachael Levy</vt:lpstr>
      <vt:lpstr>Dr Rachael Levy</vt:lpstr>
      <vt:lpstr>Athro Jackie Marsh</vt:lpstr>
      <vt:lpstr>Professor Jackie Marsh</vt:lpstr>
      <vt:lpstr>Levy &amp; Marsh (2011)</vt:lpstr>
      <vt:lpstr>Levy &amp; Marsh (2011)</vt:lpstr>
      <vt:lpstr>Dr Eliane Segers</vt:lpstr>
      <vt:lpstr>Dr Eliane Segers</vt:lpstr>
      <vt:lpstr>Llyfrau geirfa rhyngweithiol Interactive vocabulary books</vt:lpstr>
      <vt:lpstr>Gwrandewch a thrafodwch… Listen and discuss..</vt:lpstr>
      <vt:lpstr>Aubrey &amp; Dahl, 2015</vt:lpstr>
      <vt:lpstr>Dr Karen Wohlwend</vt:lpstr>
      <vt:lpstr>Wohlwend</vt:lpstr>
      <vt:lpstr>Wohlwend</vt:lpstr>
      <vt:lpstr>Fodd bynnag... However...</vt:lpstr>
      <vt:lpstr>Cymharu paradeimau llythrennedd </vt:lpstr>
      <vt:lpstr> Comparing literacy paradigms</vt:lpstr>
      <vt:lpstr>Heriau Barriers</vt:lpstr>
      <vt:lpstr>Heriau Barriers</vt:lpstr>
      <vt:lpstr>Ymchwil Research</vt:lpstr>
      <vt:lpstr>Ymchwil Research</vt:lpstr>
      <vt:lpstr>I orffen… To finish…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Alison Rees-Edwards</cp:lastModifiedBy>
  <cp:revision>79</cp:revision>
  <cp:lastPrinted>2016-01-22T15:57:27Z</cp:lastPrinted>
  <dcterms:created xsi:type="dcterms:W3CDTF">2015-04-14T15:21:28Z</dcterms:created>
  <dcterms:modified xsi:type="dcterms:W3CDTF">2022-09-06T13:53:39Z</dcterms:modified>
</cp:coreProperties>
</file>