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
  </p:notesMasterIdLst>
  <p:sldIdLst>
    <p:sldId id="256" r:id="rId5"/>
    <p:sldId id="263" r:id="rId6"/>
    <p:sldId id="262"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6F9912-5B00-485E-9F4D-CE7F192172C5}" v="47" dt="2022-03-18T14:25:43.0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8" d="100"/>
          <a:sy n="78" d="100"/>
        </p:scale>
        <p:origin x="86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4700B2-700D-4A9F-845D-53E28F7CC060}"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6FD5A2-91CB-4D06-B6B8-C7A8A91A0DC7}" type="slidenum">
              <a:rPr lang="en-GB" smtClean="0"/>
              <a:t>‹#›</a:t>
            </a:fld>
            <a:endParaRPr lang="en-GB"/>
          </a:p>
        </p:txBody>
      </p:sp>
    </p:spTree>
    <p:extLst>
      <p:ext uri="{BB962C8B-B14F-4D97-AF65-F5344CB8AC3E}">
        <p14:creationId xmlns:p14="http://schemas.microsoft.com/office/powerpoint/2010/main" val="2990331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6FD5A2-91CB-4D06-B6B8-C7A8A91A0DC7}" type="slidenum">
              <a:rPr lang="en-GB" smtClean="0"/>
              <a:t>4</a:t>
            </a:fld>
            <a:endParaRPr lang="en-GB"/>
          </a:p>
        </p:txBody>
      </p:sp>
    </p:spTree>
    <p:extLst>
      <p:ext uri="{BB962C8B-B14F-4D97-AF65-F5344CB8AC3E}">
        <p14:creationId xmlns:p14="http://schemas.microsoft.com/office/powerpoint/2010/main" val="714281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6FD5A2-91CB-4D06-B6B8-C7A8A91A0DC7}" type="slidenum">
              <a:rPr lang="en-GB" smtClean="0"/>
              <a:t>5</a:t>
            </a:fld>
            <a:endParaRPr lang="en-GB"/>
          </a:p>
        </p:txBody>
      </p:sp>
    </p:spTree>
    <p:extLst>
      <p:ext uri="{BB962C8B-B14F-4D97-AF65-F5344CB8AC3E}">
        <p14:creationId xmlns:p14="http://schemas.microsoft.com/office/powerpoint/2010/main" val="9488727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3/17/2022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hyperlink" Target="https://endocrineassociatesdallas.com/endocrinolog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11" name="Straight Connector 1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Rectangle 11">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Rectangle 1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584683"/>
            <a:ext cx="9144000" cy="2551829"/>
          </a:xfrm>
        </p:spPr>
        <p:txBody>
          <a:bodyPr anchor="ctr">
            <a:normAutofit fontScale="90000"/>
          </a:bodyPr>
          <a:lstStyle/>
          <a:p>
            <a:r>
              <a:rPr lang="en-US" sz="6600" dirty="0">
                <a:cs typeface="Calibri Light"/>
              </a:rPr>
              <a:t>Introduction to physiology-Task 1 part 1- Individual Academic Poster</a:t>
            </a:r>
            <a:endParaRPr lang="en-US" sz="6600" dirty="0" err="1"/>
          </a:p>
        </p:txBody>
      </p:sp>
      <p:sp>
        <p:nvSpPr>
          <p:cNvPr id="3" name="Subtitle 2"/>
          <p:cNvSpPr>
            <a:spLocks noGrp="1"/>
          </p:cNvSpPr>
          <p:nvPr>
            <p:ph type="subTitle" idx="1"/>
          </p:nvPr>
        </p:nvSpPr>
        <p:spPr>
          <a:xfrm>
            <a:off x="1521055" y="4566503"/>
            <a:ext cx="9144000" cy="1413628"/>
          </a:xfrm>
        </p:spPr>
        <p:txBody>
          <a:bodyPr vert="horz" lIns="91440" tIns="45720" rIns="91440" bIns="45720" rtlCol="0" anchor="ctr">
            <a:normAutofit fontScale="92500" lnSpcReduction="10000"/>
          </a:bodyPr>
          <a:lstStyle/>
          <a:p>
            <a:r>
              <a:rPr lang="en-US" sz="2800" dirty="0">
                <a:cs typeface="Calibri"/>
              </a:rPr>
              <a:t>Micheala Lee- 2010757</a:t>
            </a:r>
          </a:p>
          <a:p>
            <a:r>
              <a:rPr lang="en-US" sz="2800" dirty="0">
                <a:ea typeface="+mn-lt"/>
                <a:cs typeface="+mn-lt"/>
              </a:rPr>
              <a:t>Module Code: BMHP5003_BIRM</a:t>
            </a:r>
            <a:endParaRPr lang="en-US" dirty="0"/>
          </a:p>
          <a:p>
            <a:r>
              <a:rPr lang="en-US" sz="2800" dirty="0">
                <a:cs typeface="Calibri"/>
              </a:rPr>
              <a:t>Lecturer: Mumtaz Goolam</a:t>
            </a:r>
          </a:p>
          <a:p>
            <a:endParaRPr lang="en-US" sz="2800" dirty="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500"/>
                                  </p:stCondLst>
                                  <p:iterate type="wd">
                                    <p:tmPct val="15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A71C4-2370-462D-ABB4-5D32894B4B00}"/>
              </a:ext>
            </a:extLst>
          </p:cNvPr>
          <p:cNvSpPr>
            <a:spLocks noGrp="1"/>
          </p:cNvSpPr>
          <p:nvPr>
            <p:ph type="title"/>
          </p:nvPr>
        </p:nvSpPr>
        <p:spPr>
          <a:xfrm>
            <a:off x="793662" y="838822"/>
            <a:ext cx="10066122" cy="1298448"/>
          </a:xfrm>
        </p:spPr>
        <p:txBody>
          <a:bodyPr anchor="b">
            <a:normAutofit fontScale="90000"/>
          </a:bodyPr>
          <a:lstStyle/>
          <a:p>
            <a:br>
              <a:rPr lang="en-US" sz="1200" dirty="0">
                <a:cs typeface="Calibri Light"/>
              </a:rPr>
            </a:br>
            <a:br>
              <a:rPr lang="en-US" sz="1200" dirty="0">
                <a:cs typeface="Calibri Light"/>
              </a:rPr>
            </a:br>
            <a:br>
              <a:rPr lang="en-US" sz="1200" dirty="0">
                <a:cs typeface="Calibri Light"/>
              </a:rPr>
            </a:br>
            <a:r>
              <a:rPr lang="en-US" sz="1200" dirty="0">
                <a:cs typeface="Calibri Light"/>
              </a:rPr>
              <a:t> </a:t>
            </a:r>
            <a:br>
              <a:rPr lang="en-US" sz="1200" dirty="0">
                <a:cs typeface="Calibri Light"/>
              </a:rPr>
            </a:br>
            <a:r>
              <a:rPr lang="en-US" dirty="0">
                <a:cs typeface="Calibri Light"/>
              </a:rPr>
              <a:t>Endocrine system</a:t>
            </a:r>
            <a:br>
              <a:rPr lang="en-US" sz="1200" dirty="0">
                <a:cs typeface="Calibri Light"/>
              </a:rPr>
            </a:br>
            <a:r>
              <a:rPr lang="en-GB" sz="1300" dirty="0">
                <a:effectLst/>
                <a:latin typeface="Calibri" panose="020F0502020204030204" pitchFamily="34" charset="0"/>
                <a:ea typeface="Calibri" panose="020F0502020204030204" pitchFamily="34" charset="0"/>
                <a:cs typeface="Calibri" panose="020F0502020204030204" pitchFamily="34" charset="0"/>
              </a:rPr>
              <a:t>The endocrine system is made up of a number of separate glands located throughout the body. Hormones are chemical messengers that are synthesised and secreted by the cells and circulate throughout the body in the bloodstream. Hormones influence metabolic and other cellular activity, as well as body growth and maturation, by stimulating target glands or tissues. Endocrine glands detect and respond to the presence of specific molecules in the blood, such as hormones. The endocrine system regulates physiological functions more slowly and precisely than the neurological </a:t>
            </a:r>
            <a:r>
              <a:rPr lang="en-GB" sz="1300" dirty="0">
                <a:effectLst/>
                <a:latin typeface="+mn-lt"/>
                <a:ea typeface="Calibri" panose="020F0502020204030204" pitchFamily="34" charset="0"/>
                <a:cs typeface="Calibri" panose="020F0502020204030204" pitchFamily="34" charset="0"/>
              </a:rPr>
              <a:t>system. </a:t>
            </a:r>
            <a:r>
              <a:rPr lang="en-GB" sz="1300" b="0" i="0" dirty="0">
                <a:effectLst/>
                <a:latin typeface="+mn-lt"/>
              </a:rPr>
              <a:t>(Waugh, 2018).</a:t>
            </a:r>
            <a:br>
              <a:rPr lang="en-GB" sz="1300" dirty="0">
                <a:effectLst/>
                <a:latin typeface="Calibri" panose="020F0502020204030204" pitchFamily="34" charset="0"/>
                <a:ea typeface="Calibri" panose="020F0502020204030204" pitchFamily="34" charset="0"/>
                <a:cs typeface="Times New Roman" panose="02020603050405020304" pitchFamily="18" charset="0"/>
              </a:rPr>
            </a:br>
            <a:br>
              <a:rPr lang="en-US" sz="1200" dirty="0">
                <a:ea typeface="+mn-lt"/>
                <a:cs typeface="+mn-lt"/>
              </a:rPr>
            </a:br>
            <a:r>
              <a:rPr lang="en-US" sz="1200" dirty="0">
                <a:cs typeface="Calibri Light"/>
              </a:rPr>
              <a:t> </a:t>
            </a:r>
            <a:endParaRPr lang="en-US" sz="1200" dirty="0"/>
          </a:p>
        </p:txBody>
      </p:sp>
      <p:sp>
        <p:nvSpPr>
          <p:cNvPr id="89" name="Rectangle 8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14827825-660F-49F7-B664-27F48EBD2B36}"/>
              </a:ext>
            </a:extLst>
          </p:cNvPr>
          <p:cNvSpPr>
            <a:spLocks noGrp="1"/>
          </p:cNvSpPr>
          <p:nvPr>
            <p:ph idx="1"/>
          </p:nvPr>
        </p:nvSpPr>
        <p:spPr>
          <a:xfrm>
            <a:off x="-71231" y="2203079"/>
            <a:ext cx="4085329" cy="4492689"/>
          </a:xfrm>
        </p:spPr>
        <p:txBody>
          <a:bodyPr anchor="ctr">
            <a:normAutofit/>
          </a:bodyPr>
          <a:lstStyle/>
          <a:p>
            <a:pPr marL="0" indent="0">
              <a:buNone/>
            </a:pPr>
            <a:endParaRPr lang="en-US" sz="1800" dirty="0"/>
          </a:p>
          <a:p>
            <a:r>
              <a:rPr lang="en-GB" sz="1200" dirty="0">
                <a:effectLst/>
                <a:ea typeface="Calibri" panose="020F0502020204030204" pitchFamily="34" charset="0"/>
                <a:cs typeface="Times New Roman" panose="02020603050405020304" pitchFamily="18" charset="0"/>
              </a:rPr>
              <a:t>The </a:t>
            </a:r>
            <a:r>
              <a:rPr lang="en-GB" sz="1200" b="1" dirty="0">
                <a:effectLst/>
                <a:ea typeface="Calibri" panose="020F0502020204030204" pitchFamily="34" charset="0"/>
                <a:cs typeface="Times New Roman" panose="02020603050405020304" pitchFamily="18" charset="0"/>
              </a:rPr>
              <a:t>Hypothalamus</a:t>
            </a:r>
            <a:r>
              <a:rPr lang="en-GB" sz="1200" dirty="0">
                <a:effectLst/>
                <a:ea typeface="Calibri" panose="020F0502020204030204" pitchFamily="34" charset="0"/>
                <a:cs typeface="Times New Roman" panose="02020603050405020304" pitchFamily="18" charset="0"/>
              </a:rPr>
              <a:t> gland, which is found in the lower middle brain, regulates pituitary hormone production. Regulates body temperature, heart rate, and blood pressure and maintains homeostasis in the body.</a:t>
            </a:r>
          </a:p>
          <a:p>
            <a:r>
              <a:rPr lang="en-US" sz="1200" b="1" dirty="0"/>
              <a:t>Pituitary</a:t>
            </a:r>
            <a:r>
              <a:rPr lang="en-US" sz="1200" dirty="0"/>
              <a:t> </a:t>
            </a:r>
            <a:r>
              <a:rPr lang="en-GB" sz="1200" dirty="0">
                <a:effectLst/>
                <a:ea typeface="Calibri" panose="020F0502020204030204" pitchFamily="34" charset="0"/>
                <a:cs typeface="Times New Roman" panose="02020603050405020304" pitchFamily="18" charset="0"/>
              </a:rPr>
              <a:t>is </a:t>
            </a:r>
            <a:r>
              <a:rPr lang="en-GB" sz="1200" dirty="0">
                <a:ea typeface="Calibri" panose="020F0502020204030204" pitchFamily="34" charset="0"/>
                <a:cs typeface="Times New Roman" panose="02020603050405020304" pitchFamily="18" charset="0"/>
              </a:rPr>
              <a:t>the gland </a:t>
            </a:r>
            <a:r>
              <a:rPr lang="en-GB" sz="1200" dirty="0">
                <a:effectLst/>
                <a:ea typeface="Calibri" panose="020F0502020204030204" pitchFamily="34" charset="0"/>
                <a:cs typeface="Times New Roman" panose="02020603050405020304" pitchFamily="18" charset="0"/>
              </a:rPr>
              <a:t>at the base of the brain (sometimes referred to as the "master gland") that affects bone growth, menstrual periods, and breast milk production by influencing numerous other glands (especially the thyroid).</a:t>
            </a:r>
            <a:endParaRPr lang="en-US" sz="1200" dirty="0"/>
          </a:p>
          <a:p>
            <a:r>
              <a:rPr lang="en-US" sz="1200" b="1" dirty="0"/>
              <a:t>Adrenal</a:t>
            </a:r>
            <a:r>
              <a:rPr lang="en-US" sz="1200" dirty="0"/>
              <a:t> glands are positioned on top of the kidneys, and they are responsible for releasing cortisol and adrenaline (epinephrine) hormone. Stress hormones are what these are called. </a:t>
            </a:r>
          </a:p>
          <a:p>
            <a:r>
              <a:rPr lang="en-US" sz="1200" b="1" dirty="0">
                <a:cs typeface="Calibri"/>
              </a:rPr>
              <a:t>Ovary (female) </a:t>
            </a:r>
            <a:r>
              <a:rPr lang="en-US" sz="1200" dirty="0">
                <a:cs typeface="Calibri"/>
              </a:rPr>
              <a:t>The ovaries serve an important function in the health of the female reproductive system.</a:t>
            </a:r>
            <a:r>
              <a:rPr lang="en-US" sz="1200" dirty="0"/>
              <a:t> They</a:t>
            </a:r>
            <a:r>
              <a:rPr lang="en-US" sz="1200" dirty="0">
                <a:cs typeface="Calibri"/>
              </a:rPr>
              <a:t> create sex hormones and release eggs and hormones responsible for mental vigor and blood circulation. Estrogen and progesterone are produced by the ovaries. </a:t>
            </a:r>
            <a:endParaRPr lang="en-US" sz="1200" dirty="0"/>
          </a:p>
          <a:p>
            <a:endParaRPr lang="en-US" sz="1200" dirty="0"/>
          </a:p>
          <a:p>
            <a:endParaRPr lang="en-GB" sz="1100" dirty="0"/>
          </a:p>
        </p:txBody>
      </p:sp>
      <p:pic>
        <p:nvPicPr>
          <p:cNvPr id="13" name="Picture 4" descr="Diagram, map&#10;&#10;Description automatically generated">
            <a:extLst>
              <a:ext uri="{FF2B5EF4-FFF2-40B4-BE49-F238E27FC236}">
                <a16:creationId xmlns:a16="http://schemas.microsoft.com/office/drawing/2014/main" id="{B9EDA9F8-AB4E-430F-ACDE-7A3804799940}"/>
              </a:ext>
            </a:extLst>
          </p:cNvPr>
          <p:cNvPicPr>
            <a:picLocks noChangeAspect="1"/>
          </p:cNvPicPr>
          <p:nvPr/>
        </p:nvPicPr>
        <p:blipFill rotWithShape="1">
          <a:blip r:embed="rId2"/>
          <a:srcRect t="14839" r="2" b="11731"/>
          <a:stretch/>
        </p:blipFill>
        <p:spPr>
          <a:xfrm>
            <a:off x="4014098" y="2237760"/>
            <a:ext cx="3625250" cy="3714244"/>
          </a:xfrm>
          <a:prstGeom prst="rect">
            <a:avLst/>
          </a:prstGeom>
        </p:spPr>
      </p:pic>
      <p:sp>
        <p:nvSpPr>
          <p:cNvPr id="93" name="Rectangle 9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Box 57">
            <a:extLst>
              <a:ext uri="{FF2B5EF4-FFF2-40B4-BE49-F238E27FC236}">
                <a16:creationId xmlns:a16="http://schemas.microsoft.com/office/drawing/2014/main" id="{C5F8743A-8373-4861-89E1-A9AF25C927CB}"/>
              </a:ext>
            </a:extLst>
          </p:cNvPr>
          <p:cNvSpPr txBox="1"/>
          <p:nvPr/>
        </p:nvSpPr>
        <p:spPr>
          <a:xfrm>
            <a:off x="7583756" y="2212544"/>
            <a:ext cx="3870837" cy="4154984"/>
          </a:xfrm>
          <a:prstGeom prst="rect">
            <a:avLst/>
          </a:prstGeom>
          <a:noFill/>
        </p:spPr>
        <p:txBody>
          <a:bodyPr wrap="square">
            <a:spAutoFit/>
          </a:bodyPr>
          <a:lstStyle/>
          <a:p>
            <a:pPr marL="285750" indent="-285750">
              <a:buFont typeface="Arial" panose="020B0604020202020204" pitchFamily="34" charset="0"/>
              <a:buChar char="•"/>
            </a:pPr>
            <a:r>
              <a:rPr lang="en-US" sz="1200" b="1" dirty="0"/>
              <a:t>Thyroid</a:t>
            </a:r>
            <a:r>
              <a:rPr lang="en-US" sz="1200" dirty="0"/>
              <a:t> gland is a butterfly-shaped gland in the front of the neck that regulates development and metabolism as well as blood pressure, body temperature, and heart rate. Calcitonin, triiodothyronine (T3), and thyroxine (T4) are the three primary hormones produced by the thyroid gland. The parathyroid glands are a group of four tiny glands in the neck that regulate calcium and help with bone formation. </a:t>
            </a:r>
          </a:p>
          <a:p>
            <a:pPr marL="285750" indent="-285750">
              <a:buFont typeface="Arial" panose="020B0604020202020204" pitchFamily="34" charset="0"/>
              <a:buChar char="•"/>
            </a:pPr>
            <a:r>
              <a:rPr lang="en-US" sz="1200" b="1" dirty="0"/>
              <a:t>Thymus</a:t>
            </a:r>
            <a:r>
              <a:rPr lang="en-US" sz="1200" dirty="0"/>
              <a:t> is a gland in the chest that helps the body fight diseases by assisting in the development of the immune system. It also produces T-cells (white blood cells) and diminishes after puberty.</a:t>
            </a:r>
          </a:p>
          <a:p>
            <a:pPr marL="285750" indent="-285750">
              <a:buFont typeface="Arial" panose="020B0604020202020204" pitchFamily="34" charset="0"/>
              <a:buChar char="•"/>
            </a:pPr>
            <a:r>
              <a:rPr lang="en-US" sz="1200" b="1" dirty="0"/>
              <a:t>Pancreas</a:t>
            </a:r>
            <a:r>
              <a:rPr lang="en-US" sz="1200" dirty="0"/>
              <a:t> breaks down protein, lipids, and carbs. Insulin and glucagon are hormones that help balance blood sugar levels, and cells in the pancreas govern their release.</a:t>
            </a:r>
          </a:p>
          <a:p>
            <a:pPr marL="285750" indent="-285750">
              <a:buFont typeface="Arial" panose="020B0604020202020204" pitchFamily="34" charset="0"/>
              <a:buChar char="•"/>
            </a:pPr>
            <a:r>
              <a:rPr lang="en-US" sz="1200" b="1" dirty="0"/>
              <a:t>Testis (male) </a:t>
            </a:r>
            <a:r>
              <a:rPr lang="en-US" sz="1200" dirty="0">
                <a:cs typeface="Calibri"/>
              </a:rPr>
              <a:t>are male reproductive organs that produce sperm and sex hormones. Testosterone is produced by the testis and is essential for physical growth and bone density.</a:t>
            </a:r>
          </a:p>
          <a:p>
            <a:pPr marL="285750" indent="-285750">
              <a:buFont typeface="Arial" panose="020B0604020202020204" pitchFamily="34" charset="0"/>
              <a:buChar char="•"/>
            </a:pPr>
            <a:r>
              <a:rPr lang="en-GB" sz="1200" b="0" i="0" dirty="0">
                <a:effectLst/>
              </a:rPr>
              <a:t>(</a:t>
            </a:r>
            <a:r>
              <a:rPr lang="en-GB" sz="1200" b="0" i="0" dirty="0" err="1">
                <a:effectLst/>
              </a:rPr>
              <a:t>Okorodudu</a:t>
            </a:r>
            <a:r>
              <a:rPr lang="en-GB" sz="1200" b="0" i="0" dirty="0">
                <a:effectLst/>
              </a:rPr>
              <a:t>, 2022).</a:t>
            </a:r>
            <a:endParaRPr lang="en-US" sz="1200" dirty="0"/>
          </a:p>
        </p:txBody>
      </p:sp>
      <p:sp>
        <p:nvSpPr>
          <p:cNvPr id="64" name="TextBox 63">
            <a:extLst>
              <a:ext uri="{FF2B5EF4-FFF2-40B4-BE49-F238E27FC236}">
                <a16:creationId xmlns:a16="http://schemas.microsoft.com/office/drawing/2014/main" id="{1BD9AE18-62A9-4CCD-85DA-A131D875D6A0}"/>
              </a:ext>
            </a:extLst>
          </p:cNvPr>
          <p:cNvSpPr txBox="1"/>
          <p:nvPr/>
        </p:nvSpPr>
        <p:spPr>
          <a:xfrm>
            <a:off x="4796966" y="2341504"/>
            <a:ext cx="257048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chemeClr val="bg1"/>
                </a:solidFill>
              </a:rPr>
              <a:t>(</a:t>
            </a:r>
            <a:r>
              <a:rPr lang="en-US" sz="1400" dirty="0" err="1">
                <a:solidFill>
                  <a:schemeClr val="bg1"/>
                </a:solidFill>
              </a:rPr>
              <a:t>Cellinsight.online</a:t>
            </a:r>
            <a:r>
              <a:rPr lang="en-US" sz="1400" dirty="0">
                <a:solidFill>
                  <a:schemeClr val="bg1"/>
                </a:solidFill>
              </a:rPr>
              <a:t>, 2021)</a:t>
            </a:r>
          </a:p>
        </p:txBody>
      </p:sp>
      <p:sp>
        <p:nvSpPr>
          <p:cNvPr id="6" name="TextBox 5">
            <a:extLst>
              <a:ext uri="{FF2B5EF4-FFF2-40B4-BE49-F238E27FC236}">
                <a16:creationId xmlns:a16="http://schemas.microsoft.com/office/drawing/2014/main" id="{3FBB6993-23D1-4693-8E2F-F9EEC56A1CF0}"/>
              </a:ext>
            </a:extLst>
          </p:cNvPr>
          <p:cNvSpPr txBox="1"/>
          <p:nvPr/>
        </p:nvSpPr>
        <p:spPr>
          <a:xfrm>
            <a:off x="3264314" y="6069578"/>
            <a:ext cx="4925962" cy="646331"/>
          </a:xfrm>
          <a:prstGeom prst="rect">
            <a:avLst/>
          </a:prstGeom>
          <a:noFill/>
        </p:spPr>
        <p:txBody>
          <a:bodyPr wrap="square" rtlCol="0">
            <a:spAutoFit/>
          </a:bodyPr>
          <a:lstStyle/>
          <a:p>
            <a:pPr marL="285750" indent="-285750">
              <a:buFont typeface="Arial" panose="020B0604020202020204" pitchFamily="34" charset="0"/>
              <a:buChar char="•"/>
            </a:pPr>
            <a:r>
              <a:rPr lang="en-US" sz="1200" dirty="0">
                <a:latin typeface="Calibri" panose="020F0502020204030204" pitchFamily="34" charset="0"/>
                <a:cs typeface="Calibri" panose="020F0502020204030204" pitchFamily="34" charset="0"/>
              </a:rPr>
              <a:t>The </a:t>
            </a:r>
            <a:r>
              <a:rPr lang="en-US" sz="1200" b="1" dirty="0">
                <a:latin typeface="Calibri" panose="020F0502020204030204" pitchFamily="34" charset="0"/>
                <a:cs typeface="Calibri" panose="020F0502020204030204" pitchFamily="34" charset="0"/>
              </a:rPr>
              <a:t>Pineal</a:t>
            </a:r>
            <a:r>
              <a:rPr lang="en-US" sz="1200" dirty="0">
                <a:latin typeface="Calibri" panose="020F0502020204030204" pitchFamily="34" charset="0"/>
                <a:cs typeface="Calibri" panose="020F0502020204030204" pitchFamily="34" charset="0"/>
              </a:rPr>
              <a:t> gland is a small gland that produces melatonin, it is located in the middle of the brain. The pineal gland regulates reproductive hormones, and impacts sleep patterns.</a:t>
            </a:r>
          </a:p>
        </p:txBody>
      </p:sp>
    </p:spTree>
    <p:extLst>
      <p:ext uri="{BB962C8B-B14F-4D97-AF65-F5344CB8AC3E}">
        <p14:creationId xmlns:p14="http://schemas.microsoft.com/office/powerpoint/2010/main" val="4174274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4E8CB-9E7D-47C4-982F-EE97DE76D1F9}"/>
              </a:ext>
            </a:extLst>
          </p:cNvPr>
          <p:cNvSpPr>
            <a:spLocks noGrp="1"/>
          </p:cNvSpPr>
          <p:nvPr>
            <p:ph type="title"/>
          </p:nvPr>
        </p:nvSpPr>
        <p:spPr>
          <a:xfrm>
            <a:off x="589560" y="856180"/>
            <a:ext cx="4560584" cy="1128068"/>
          </a:xfrm>
        </p:spPr>
        <p:txBody>
          <a:bodyPr anchor="ctr">
            <a:normAutofit/>
          </a:bodyPr>
          <a:lstStyle/>
          <a:p>
            <a:r>
              <a:rPr lang="en-US" sz="4000" dirty="0">
                <a:cs typeface="Calibri Light"/>
              </a:rPr>
              <a:t>Thyroid gland</a:t>
            </a:r>
          </a:p>
        </p:txBody>
      </p:sp>
      <p:grpSp>
        <p:nvGrpSpPr>
          <p:cNvPr id="20"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7">
            <a:extLst>
              <a:ext uri="{FF2B5EF4-FFF2-40B4-BE49-F238E27FC236}">
                <a16:creationId xmlns:a16="http://schemas.microsoft.com/office/drawing/2014/main" id="{B066333D-A446-46C1-90AF-78B33DA1196F}"/>
              </a:ext>
            </a:extLst>
          </p:cNvPr>
          <p:cNvSpPr>
            <a:spLocks noGrp="1"/>
          </p:cNvSpPr>
          <p:nvPr>
            <p:ph idx="1"/>
          </p:nvPr>
        </p:nvSpPr>
        <p:spPr>
          <a:xfrm>
            <a:off x="137378" y="2108658"/>
            <a:ext cx="5610792" cy="4654772"/>
          </a:xfrm>
        </p:spPr>
        <p:txBody>
          <a:bodyPr anchor="ctr">
            <a:normAutofit/>
          </a:bodyPr>
          <a:lstStyle/>
          <a:p>
            <a:pPr marL="0" indent="0">
              <a:buNone/>
            </a:pPr>
            <a:r>
              <a:rPr lang="en-US" sz="1200" dirty="0">
                <a:latin typeface="Calibri" panose="020F0502020204030204" pitchFamily="34" charset="0"/>
                <a:ea typeface="+mn-lt"/>
                <a:cs typeface="Calibri" panose="020F0502020204030204" pitchFamily="34" charset="0"/>
              </a:rPr>
              <a:t>Hormone-producing and -storing gland that aids in the regulation of the heart rate, blood pressure, body temperature, and the rate at which food is transformed into energy. Every cell in the body requires thyroid hormones to function properly. They aid in the control of bodily growth as well as the rate of chemical processes (metabolism). Thyroid hormones aid in the growth and development of youngsters as well. </a:t>
            </a:r>
            <a:endParaRPr lang="en-US" sz="1200" dirty="0">
              <a:latin typeface="Calibri" panose="020F0502020204030204" pitchFamily="34" charset="0"/>
              <a:cs typeface="Calibri" panose="020F0502020204030204" pitchFamily="34" charset="0"/>
            </a:endParaRPr>
          </a:p>
          <a:p>
            <a:pPr marL="0" indent="0">
              <a:buNone/>
            </a:pPr>
            <a:r>
              <a:rPr lang="en-US" sz="1200" dirty="0">
                <a:latin typeface="Calibri" panose="020F0502020204030204" pitchFamily="34" charset="0"/>
                <a:ea typeface="+mn-lt"/>
                <a:cs typeface="Calibri" panose="020F0502020204030204" pitchFamily="34" charset="0"/>
              </a:rPr>
              <a:t>The thyroid gland is found below the Adam's apple, wrapped around the trachea, in the bottom region of the neck (windpipe). It resembles a butterfly, with two wings (lobes) connected by an isthmus in the </a:t>
            </a:r>
            <a:r>
              <a:rPr lang="en-US" sz="1200" dirty="0" err="1">
                <a:latin typeface="Calibri" panose="020F0502020204030204" pitchFamily="34" charset="0"/>
                <a:ea typeface="+mn-lt"/>
                <a:cs typeface="Calibri" panose="020F0502020204030204" pitchFamily="34" charset="0"/>
              </a:rPr>
              <a:t>centre</a:t>
            </a:r>
            <a:r>
              <a:rPr lang="en-US" sz="1200" dirty="0">
                <a:latin typeface="Calibri" panose="020F0502020204030204" pitchFamily="34" charset="0"/>
                <a:ea typeface="+mn-lt"/>
                <a:cs typeface="Calibri" panose="020F0502020204030204" pitchFamily="34" charset="0"/>
              </a:rPr>
              <a:t>. </a:t>
            </a:r>
          </a:p>
          <a:p>
            <a:pPr marL="0" indent="0">
              <a:buNone/>
            </a:pPr>
            <a:r>
              <a:rPr lang="en-US" sz="1200" dirty="0">
                <a:latin typeface="Calibri" panose="020F0502020204030204" pitchFamily="34" charset="0"/>
                <a:ea typeface="+mn-lt"/>
                <a:cs typeface="Calibri" panose="020F0502020204030204" pitchFamily="34" charset="0"/>
              </a:rPr>
              <a:t>The thyroid produces hormones with the help of iodine, a mineral contained in some foods and iodized salt. Thyroxine (T4) and triiodothyronine (T3) ) are the two most significant thyroid hormones. The pituitary gland produces Thyroid Stimulating Hormone (TSH), which stimulates thyroid hormone production. Calcitonin is a hormone produced by the thyroid gland that plays a role in calcium metabolism and stimulates bone cells to add calcium to bone. </a:t>
            </a:r>
            <a:r>
              <a:rPr lang="en-GB" sz="1200" b="0" i="0" dirty="0" err="1">
                <a:effectLst/>
                <a:latin typeface="Calibri" panose="020F0502020204030204" pitchFamily="34" charset="0"/>
                <a:cs typeface="Calibri" panose="020F0502020204030204" pitchFamily="34" charset="0"/>
              </a:rPr>
              <a:t>stöppler</a:t>
            </a:r>
            <a:r>
              <a:rPr lang="en-GB" sz="1200" b="0" i="0" dirty="0">
                <a:effectLst/>
                <a:latin typeface="Calibri" panose="020F0502020204030204" pitchFamily="34" charset="0"/>
                <a:cs typeface="Calibri" panose="020F0502020204030204" pitchFamily="34" charset="0"/>
              </a:rPr>
              <a:t>, 2022).</a:t>
            </a:r>
            <a:endParaRPr lang="en-US" sz="1200" dirty="0">
              <a:latin typeface="Calibri" panose="020F0502020204030204" pitchFamily="34" charset="0"/>
              <a:cs typeface="Calibri" panose="020F0502020204030204" pitchFamily="34" charset="0"/>
            </a:endParaRP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5653788-C67B-49CA-9A42-1868113B5010}"/>
              </a:ext>
            </a:extLst>
          </p:cNvPr>
          <p:cNvPicPr>
            <a:picLocks noChangeAspect="1"/>
          </p:cNvPicPr>
          <p:nvPr/>
        </p:nvPicPr>
        <p:blipFill rotWithShape="1">
          <a:blip r:embed="rId2"/>
          <a:srcRect r="1227" b="1"/>
          <a:stretch/>
        </p:blipFill>
        <p:spPr>
          <a:xfrm>
            <a:off x="6662623" y="683604"/>
            <a:ext cx="4721284" cy="5008512"/>
          </a:xfrm>
          <a:prstGeom prst="rect">
            <a:avLst/>
          </a:prstGeom>
        </p:spPr>
      </p:pic>
      <p:sp>
        <p:nvSpPr>
          <p:cNvPr id="6" name="TextBox 5">
            <a:extLst>
              <a:ext uri="{FF2B5EF4-FFF2-40B4-BE49-F238E27FC236}">
                <a16:creationId xmlns:a16="http://schemas.microsoft.com/office/drawing/2014/main" id="{000B21FE-8BCA-48CD-B776-3A2BB8897287}"/>
              </a:ext>
            </a:extLst>
          </p:cNvPr>
          <p:cNvSpPr txBox="1"/>
          <p:nvPr/>
        </p:nvSpPr>
        <p:spPr>
          <a:xfrm>
            <a:off x="8325612" y="5861867"/>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0" i="0" dirty="0">
                <a:effectLst/>
                <a:latin typeface="Calibri" panose="020F0502020204030204" pitchFamily="34" charset="0"/>
                <a:cs typeface="Calibri" panose="020F0502020204030204" pitchFamily="34" charset="0"/>
              </a:rPr>
              <a:t>(Gaeta, 2017</a:t>
            </a:r>
            <a:r>
              <a:rPr lang="en-GB" sz="1400" b="0" i="0" dirty="0">
                <a:effectLst/>
                <a:latin typeface="Open Sans" panose="020B0606030504020204" pitchFamily="34" charset="0"/>
              </a:rPr>
              <a:t>).</a:t>
            </a:r>
            <a:endParaRPr lang="en-US" sz="1400" dirty="0"/>
          </a:p>
        </p:txBody>
      </p:sp>
    </p:spTree>
    <p:extLst>
      <p:ext uri="{BB962C8B-B14F-4D97-AF65-F5344CB8AC3E}">
        <p14:creationId xmlns:p14="http://schemas.microsoft.com/office/powerpoint/2010/main" val="1888459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C6FCD-7034-4229-8B87-CF155FB06AF5}"/>
              </a:ext>
            </a:extLst>
          </p:cNvPr>
          <p:cNvSpPr>
            <a:spLocks noGrp="1"/>
          </p:cNvSpPr>
          <p:nvPr>
            <p:ph type="title"/>
          </p:nvPr>
        </p:nvSpPr>
        <p:spPr>
          <a:xfrm>
            <a:off x="548609" y="958868"/>
            <a:ext cx="6301077" cy="1128068"/>
          </a:xfrm>
        </p:spPr>
        <p:txBody>
          <a:bodyPr anchor="ctr">
            <a:noAutofit/>
          </a:bodyPr>
          <a:lstStyle/>
          <a:p>
            <a:r>
              <a:rPr lang="en-US" sz="1200" dirty="0">
                <a:latin typeface="Calibri" panose="020F0502020204030204" pitchFamily="34" charset="0"/>
                <a:ea typeface="+mj-lt"/>
                <a:cs typeface="Calibri" panose="020F0502020204030204" pitchFamily="34" charset="0"/>
              </a:rPr>
              <a:t>Hypothyroidism</a:t>
            </a:r>
            <a:r>
              <a:rPr lang="en-US" sz="1200" dirty="0">
                <a:latin typeface="Calibri" panose="020F0502020204030204" pitchFamily="34" charset="0"/>
                <a:ea typeface="+mn-lt"/>
                <a:cs typeface="Calibri" panose="020F0502020204030204" pitchFamily="34" charset="0"/>
              </a:rPr>
              <a:t> is a disorder caused by a decrease in thyroid hormone production. Individuals experience different symptoms. Tiredness, weight gain, and depression are common symptoms of an underactive thyroid. Taking daily hormone tablets to replace the hormones your thyroid isn't producing can often be effective in treating an underactive thyroid. There is no method to prevent a thyroid that is underactive. The majority of cases are caused by the immune system attacking and injuring the thyroid gland, or by thyroid damage that happens during some therapies for an overactive thyroid or thyroid cancer. NHS (2021).</a:t>
            </a:r>
            <a:br>
              <a:rPr lang="en-US" sz="1000" dirty="0">
                <a:latin typeface="+mn-lt"/>
                <a:ea typeface="+mn-lt"/>
                <a:cs typeface="+mn-lt"/>
              </a:rPr>
            </a:br>
            <a:endParaRPr lang="en-US" sz="1000" dirty="0">
              <a:latin typeface="+mn-lt"/>
            </a:endParaRPr>
          </a:p>
        </p:txBody>
      </p:sp>
      <p:grpSp>
        <p:nvGrpSpPr>
          <p:cNvPr id="26" name="Group 2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7" name="Rectangle 2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C7B362-0BFB-4748-A85D-217B1BBCA567}"/>
              </a:ext>
            </a:extLst>
          </p:cNvPr>
          <p:cNvSpPr>
            <a:spLocks noGrp="1"/>
          </p:cNvSpPr>
          <p:nvPr>
            <p:ph idx="1"/>
          </p:nvPr>
        </p:nvSpPr>
        <p:spPr>
          <a:xfrm>
            <a:off x="7080" y="2123821"/>
            <a:ext cx="6927428" cy="4757440"/>
          </a:xfrm>
        </p:spPr>
        <p:txBody>
          <a:bodyPr vert="horz" lIns="91440" tIns="45720" rIns="91440" bIns="45720" rtlCol="0" anchor="ctr">
            <a:noAutofit/>
          </a:bodyPr>
          <a:lstStyle/>
          <a:p>
            <a:pPr marL="0" indent="0">
              <a:buNone/>
            </a:pPr>
            <a:r>
              <a:rPr lang="en-US" sz="1100" dirty="0">
                <a:latin typeface="Calibri" panose="020F0502020204030204" pitchFamily="34" charset="0"/>
                <a:ea typeface="+mn-lt"/>
                <a:cs typeface="Calibri" panose="020F0502020204030204" pitchFamily="34" charset="0"/>
              </a:rPr>
              <a:t>Although there are treatments available to assist managing the illness, there is yet no cure. A lab test or imaging is frequently required for diagnosis.</a:t>
            </a:r>
          </a:p>
          <a:p>
            <a:pPr marL="0" indent="0">
              <a:buNone/>
            </a:pPr>
            <a:r>
              <a:rPr lang="en-US" sz="1100" b="1" dirty="0">
                <a:latin typeface="Calibri" panose="020F0502020204030204" pitchFamily="34" charset="0"/>
                <a:ea typeface="+mn-lt"/>
                <a:cs typeface="Calibri" panose="020F0502020204030204" pitchFamily="34" charset="0"/>
              </a:rPr>
              <a:t>Known facts;</a:t>
            </a:r>
          </a:p>
          <a:p>
            <a:r>
              <a:rPr lang="en-GB" sz="1100" dirty="0">
                <a:latin typeface="Calibri" panose="020F0502020204030204" pitchFamily="34" charset="0"/>
                <a:cs typeface="Calibri" panose="020F0502020204030204" pitchFamily="34" charset="0"/>
              </a:rPr>
              <a:t>The common </a:t>
            </a:r>
            <a:r>
              <a:rPr lang="en-GB" sz="1100" i="0" dirty="0">
                <a:effectLst/>
                <a:latin typeface="Calibri" panose="020F0502020204030204" pitchFamily="34" charset="0"/>
                <a:cs typeface="Calibri" panose="020F0502020204030204" pitchFamily="34" charset="0"/>
              </a:rPr>
              <a:t>symptoms of hypothyroidism include puffy face and hoarseness</a:t>
            </a:r>
            <a:endParaRPr lang="en-US" sz="1100" dirty="0">
              <a:latin typeface="Calibri" panose="020F0502020204030204" pitchFamily="34" charset="0"/>
              <a:ea typeface="+mn-lt"/>
              <a:cs typeface="Calibri" panose="020F0502020204030204" pitchFamily="34" charset="0"/>
            </a:endParaRPr>
          </a:p>
          <a:p>
            <a:r>
              <a:rPr lang="en-US" sz="1100" dirty="0">
                <a:latin typeface="Calibri" panose="020F0502020204030204" pitchFamily="34" charset="0"/>
                <a:ea typeface="+mn-lt"/>
                <a:cs typeface="Calibri" panose="020F0502020204030204" pitchFamily="34" charset="0"/>
              </a:rPr>
              <a:t>For people 60 and up, it's quite common.</a:t>
            </a:r>
          </a:p>
          <a:p>
            <a:r>
              <a:rPr lang="en-US" sz="1100" dirty="0">
                <a:latin typeface="Calibri" panose="020F0502020204030204" pitchFamily="34" charset="0"/>
                <a:ea typeface="+mn-lt"/>
                <a:cs typeface="Calibri" panose="020F0502020204030204" pitchFamily="34" charset="0"/>
              </a:rPr>
              <a:t>Both male and female can be affected but females have a higher incidence.</a:t>
            </a:r>
          </a:p>
          <a:p>
            <a:r>
              <a:rPr lang="en-US" sz="1100" dirty="0">
                <a:latin typeface="Calibri" panose="020F0502020204030204" pitchFamily="34" charset="0"/>
                <a:ea typeface="+mn-lt"/>
                <a:cs typeface="Calibri" panose="020F0502020204030204" pitchFamily="34" charset="0"/>
              </a:rPr>
              <a:t>It's possible that having a family history boosts your chances. </a:t>
            </a:r>
          </a:p>
          <a:p>
            <a:r>
              <a:rPr lang="en-GB" sz="1100" i="0" dirty="0">
                <a:effectLst/>
                <a:latin typeface="Calibri" panose="020F0502020204030204" pitchFamily="34" charset="0"/>
                <a:cs typeface="Calibri" panose="020F0502020204030204" pitchFamily="34" charset="0"/>
              </a:rPr>
              <a:t>Subclinical hypothyroidism is when patients have hypothyroidism but the don’t display any symptoms. (T M, 2022). </a:t>
            </a:r>
          </a:p>
          <a:p>
            <a:r>
              <a:rPr lang="en-US" sz="1100" dirty="0">
                <a:latin typeface="Calibri" panose="020F0502020204030204" pitchFamily="34" charset="0"/>
                <a:cs typeface="Calibri" panose="020F0502020204030204" pitchFamily="34" charset="0"/>
              </a:rPr>
              <a:t>When</a:t>
            </a:r>
            <a:r>
              <a:rPr lang="en-US" sz="1100" i="0" dirty="0">
                <a:effectLst/>
                <a:latin typeface="Calibri" panose="020F0502020204030204" pitchFamily="34" charset="0"/>
                <a:cs typeface="Calibri" panose="020F0502020204030204" pitchFamily="34" charset="0"/>
              </a:rPr>
              <a:t> babies born in the UK are about 5 days old, a blood spot test is used to check for congenital hypothyroidism.</a:t>
            </a:r>
            <a:r>
              <a:rPr lang="en-US" sz="1100" dirty="0">
                <a:latin typeface="Calibri" panose="020F0502020204030204" pitchFamily="34" charset="0"/>
                <a:ea typeface="+mn-lt"/>
                <a:cs typeface="Calibri" panose="020F0502020204030204" pitchFamily="34" charset="0"/>
              </a:rPr>
              <a:t> NHS (2021).</a:t>
            </a:r>
          </a:p>
          <a:p>
            <a:r>
              <a:rPr lang="en-US" sz="1100" i="0" dirty="0">
                <a:effectLst/>
                <a:latin typeface="Calibri" panose="020F0502020204030204" pitchFamily="34" charset="0"/>
                <a:cs typeface="Calibri" panose="020F0502020204030204" pitchFamily="34" charset="0"/>
              </a:rPr>
              <a:t>Heart disease, goiter, pregnancy issues, and a life-threatening condition called myxedema coma can all occur if an underactive thyroid is not treated (although this is very rare). </a:t>
            </a:r>
            <a:r>
              <a:rPr lang="en-US" sz="1100" dirty="0">
                <a:latin typeface="Calibri" panose="020F0502020204030204" pitchFamily="34" charset="0"/>
                <a:ea typeface="+mn-lt"/>
                <a:cs typeface="Calibri" panose="020F0502020204030204" pitchFamily="34" charset="0"/>
              </a:rPr>
              <a:t>NHS (2021).</a:t>
            </a:r>
          </a:p>
          <a:p>
            <a:r>
              <a:rPr lang="en-US" sz="1100" i="0" dirty="0">
                <a:effectLst/>
                <a:latin typeface="Calibri" panose="020F0502020204030204" pitchFamily="34" charset="0"/>
                <a:cs typeface="Calibri" panose="020F0502020204030204" pitchFamily="34" charset="0"/>
              </a:rPr>
              <a:t>Some people may suffer from an overactive thyroid, where the thyroid gland produces too much of the thyroid hormones, this is known as hyperthyroidism.</a:t>
            </a:r>
            <a:r>
              <a:rPr lang="en-US" sz="1100" dirty="0">
                <a:latin typeface="Calibri" panose="020F0502020204030204" pitchFamily="34" charset="0"/>
                <a:ea typeface="+mn-lt"/>
                <a:cs typeface="Calibri" panose="020F0502020204030204" pitchFamily="34" charset="0"/>
              </a:rPr>
              <a:t> NHS (2021).</a:t>
            </a:r>
          </a:p>
          <a:p>
            <a:pPr marL="0" indent="0">
              <a:buNone/>
            </a:pPr>
            <a:r>
              <a:rPr lang="en-US" sz="1100" b="1" dirty="0">
                <a:latin typeface="Calibri" panose="020F0502020204030204" pitchFamily="34" charset="0"/>
                <a:ea typeface="+mn-lt"/>
                <a:cs typeface="Calibri" panose="020F0502020204030204" pitchFamily="34" charset="0"/>
              </a:rPr>
              <a:t>Care plan </a:t>
            </a:r>
          </a:p>
          <a:p>
            <a:pPr marL="0" indent="0">
              <a:buNone/>
            </a:pPr>
            <a:r>
              <a:rPr lang="en-US" sz="1100" dirty="0">
                <a:latin typeface="Calibri" panose="020F0502020204030204" pitchFamily="34" charset="0"/>
                <a:ea typeface="+mn-lt"/>
                <a:cs typeface="Calibri" panose="020F0502020204030204" pitchFamily="34" charset="0"/>
              </a:rPr>
              <a:t>Take medication as directed – Visit the doctors regularly- Blood tests to monitor levothyroxine levels in order to figure out the correct dosage required per individual - Quit alcohol and smoking – Get plenty of rest but don’t forget to exercise – Change to a healthy diet rich in fiber – Keep warm with extra layers – Drink plenty of fluids – Monitor respiratory symptoms. </a:t>
            </a:r>
            <a:r>
              <a:rPr lang="en-GB" sz="1100" i="0" dirty="0">
                <a:effectLst/>
                <a:latin typeface="Calibri" panose="020F0502020204030204" pitchFamily="34" charset="0"/>
                <a:cs typeface="Calibri" panose="020F0502020204030204" pitchFamily="34" charset="0"/>
              </a:rPr>
              <a:t>(</a:t>
            </a:r>
            <a:r>
              <a:rPr lang="en-GB" sz="1100" i="0" dirty="0" err="1">
                <a:effectLst/>
                <a:latin typeface="Calibri" panose="020F0502020204030204" pitchFamily="34" charset="0"/>
                <a:cs typeface="Calibri" panose="020F0502020204030204" pitchFamily="34" charset="0"/>
              </a:rPr>
              <a:t>Belleza</a:t>
            </a:r>
            <a:r>
              <a:rPr lang="en-GB" sz="1100" i="0" dirty="0">
                <a:effectLst/>
                <a:latin typeface="Calibri" panose="020F0502020204030204" pitchFamily="34" charset="0"/>
                <a:cs typeface="Calibri" panose="020F0502020204030204" pitchFamily="34" charset="0"/>
              </a:rPr>
              <a:t>, 2022)</a:t>
            </a:r>
            <a:r>
              <a:rPr lang="en-US" sz="1100" dirty="0">
                <a:latin typeface="Calibri" panose="020F0502020204030204" pitchFamily="34" charset="0"/>
                <a:ea typeface="+mn-lt"/>
                <a:cs typeface="Calibri" panose="020F0502020204030204" pitchFamily="34" charset="0"/>
              </a:rPr>
              <a:t>).</a:t>
            </a:r>
            <a:endParaRPr lang="en-US" sz="1100" dirty="0">
              <a:latin typeface="Calibri" panose="020F0502020204030204" pitchFamily="34" charset="0"/>
              <a:cs typeface="Calibri" panose="020F0502020204030204" pitchFamily="34" charset="0"/>
            </a:endParaRPr>
          </a:p>
        </p:txBody>
      </p:sp>
      <p:sp>
        <p:nvSpPr>
          <p:cNvPr id="32" name="Rectangle 3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iagram&#10;&#10;Description automatically generated">
            <a:extLst>
              <a:ext uri="{FF2B5EF4-FFF2-40B4-BE49-F238E27FC236}">
                <a16:creationId xmlns:a16="http://schemas.microsoft.com/office/drawing/2014/main" id="{5D645266-357D-41E9-8085-1BC4038D0A06}"/>
              </a:ext>
            </a:extLst>
          </p:cNvPr>
          <p:cNvPicPr>
            <a:picLocks noChangeAspect="1"/>
          </p:cNvPicPr>
          <p:nvPr/>
        </p:nvPicPr>
        <p:blipFill>
          <a:blip r:embed="rId3"/>
          <a:stretch>
            <a:fillRect/>
          </a:stretch>
        </p:blipFill>
        <p:spPr>
          <a:xfrm>
            <a:off x="7602969" y="581892"/>
            <a:ext cx="3358341" cy="2518756"/>
          </a:xfrm>
          <a:prstGeom prst="rect">
            <a:avLst/>
          </a:prstGeom>
        </p:spPr>
      </p:pic>
      <p:sp>
        <p:nvSpPr>
          <p:cNvPr id="36" name="Rectangle 35">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47EDC4A-5194-4627-AE8F-08FF4AA32133}"/>
              </a:ext>
            </a:extLst>
          </p:cNvPr>
          <p:cNvPicPr>
            <a:picLocks noChangeAspect="1"/>
          </p:cNvPicPr>
          <p:nvPr/>
        </p:nvPicPr>
        <p:blipFill rotWithShape="1">
          <a:blip r:embed="rId4"/>
          <a:srcRect l="15980" r="6651"/>
          <a:stretch/>
        </p:blipFill>
        <p:spPr>
          <a:xfrm>
            <a:off x="7797705" y="3597216"/>
            <a:ext cx="2598314" cy="2518756"/>
          </a:xfrm>
          <a:prstGeom prst="rect">
            <a:avLst/>
          </a:prstGeom>
        </p:spPr>
      </p:pic>
      <p:sp>
        <p:nvSpPr>
          <p:cNvPr id="5" name="TextBox 4">
            <a:extLst>
              <a:ext uri="{FF2B5EF4-FFF2-40B4-BE49-F238E27FC236}">
                <a16:creationId xmlns:a16="http://schemas.microsoft.com/office/drawing/2014/main" id="{42E4A5CC-C815-4116-A6DD-F666B5A5BE4F}"/>
              </a:ext>
            </a:extLst>
          </p:cNvPr>
          <p:cNvSpPr txBox="1"/>
          <p:nvPr/>
        </p:nvSpPr>
        <p:spPr>
          <a:xfrm>
            <a:off x="8701636" y="3085479"/>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0" i="0" dirty="0">
                <a:solidFill>
                  <a:srgbClr val="000000"/>
                </a:solidFill>
                <a:effectLst/>
                <a:latin typeface="Open Sans" panose="020B0606030504020204" pitchFamily="34" charset="0"/>
              </a:rPr>
              <a:t>(</a:t>
            </a:r>
            <a:r>
              <a:rPr lang="en-GB" sz="1000" b="0" i="0" dirty="0" err="1">
                <a:effectLst/>
                <a:latin typeface="Open Sans" panose="020B0606030504020204" pitchFamily="34" charset="0"/>
              </a:rPr>
              <a:t>drjockers</a:t>
            </a:r>
            <a:r>
              <a:rPr lang="en-GB" sz="1000" b="0" i="0" dirty="0">
                <a:effectLst/>
                <a:latin typeface="Open Sans" panose="020B0606030504020204" pitchFamily="34" charset="0"/>
              </a:rPr>
              <a:t>, 2022</a:t>
            </a:r>
            <a:r>
              <a:rPr lang="en-GB" sz="1400" b="0" i="0" dirty="0">
                <a:effectLst/>
                <a:latin typeface="Open Sans" panose="020B0606030504020204" pitchFamily="34" charset="0"/>
              </a:rPr>
              <a:t>)</a:t>
            </a:r>
            <a:endParaRPr lang="en-US" sz="1400" dirty="0"/>
          </a:p>
        </p:txBody>
      </p:sp>
      <p:sp>
        <p:nvSpPr>
          <p:cNvPr id="7" name="TextBox 6">
            <a:extLst>
              <a:ext uri="{FF2B5EF4-FFF2-40B4-BE49-F238E27FC236}">
                <a16:creationId xmlns:a16="http://schemas.microsoft.com/office/drawing/2014/main" id="{3AA32E76-4A75-4329-9DD7-3B0E5C257D0E}"/>
              </a:ext>
            </a:extLst>
          </p:cNvPr>
          <p:cNvSpPr txBox="1"/>
          <p:nvPr/>
        </p:nvSpPr>
        <p:spPr>
          <a:xfrm>
            <a:off x="8780338" y="6228763"/>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0" i="0" dirty="0">
                <a:effectLst/>
                <a:latin typeface="Calibri" panose="020F0502020204030204" pitchFamily="34" charset="0"/>
                <a:cs typeface="Calibri" panose="020F0502020204030204" pitchFamily="34" charset="0"/>
              </a:rPr>
              <a:t>(Asim, 2017</a:t>
            </a:r>
            <a:r>
              <a:rPr lang="en-GB" sz="1400" b="0" i="0" dirty="0">
                <a:effectLst/>
                <a:latin typeface="Open Sans" panose="020B0606030504020204" pitchFamily="34" charset="0"/>
              </a:rPr>
              <a:t>)</a:t>
            </a:r>
            <a:endParaRPr lang="en-US" sz="1400" dirty="0"/>
          </a:p>
        </p:txBody>
      </p:sp>
      <p:sp>
        <p:nvSpPr>
          <p:cNvPr id="19" name="TextBox 18">
            <a:extLst>
              <a:ext uri="{FF2B5EF4-FFF2-40B4-BE49-F238E27FC236}">
                <a16:creationId xmlns:a16="http://schemas.microsoft.com/office/drawing/2014/main" id="{91482A69-44F6-4955-864B-1799A60125A7}"/>
              </a:ext>
            </a:extLst>
          </p:cNvPr>
          <p:cNvSpPr txBox="1"/>
          <p:nvPr/>
        </p:nvSpPr>
        <p:spPr>
          <a:xfrm>
            <a:off x="900193" y="80673"/>
            <a:ext cx="3563151" cy="707886"/>
          </a:xfrm>
          <a:prstGeom prst="rect">
            <a:avLst/>
          </a:prstGeom>
          <a:noFill/>
        </p:spPr>
        <p:txBody>
          <a:bodyPr wrap="square" rtlCol="0">
            <a:spAutoFit/>
          </a:bodyPr>
          <a:lstStyle/>
          <a:p>
            <a:r>
              <a:rPr lang="en-US" sz="4000" b="1" dirty="0">
                <a:ea typeface="+mn-lt"/>
                <a:cs typeface="+mn-lt"/>
              </a:rPr>
              <a:t>Hypothyroidism</a:t>
            </a:r>
            <a:endParaRPr lang="en-GB" sz="4000" dirty="0"/>
          </a:p>
        </p:txBody>
      </p:sp>
    </p:spTree>
    <p:extLst>
      <p:ext uri="{BB962C8B-B14F-4D97-AF65-F5344CB8AC3E}">
        <p14:creationId xmlns:p14="http://schemas.microsoft.com/office/powerpoint/2010/main" val="3744809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B3F96B5D-021F-47F4-ACBF-C1D21DA915C9}"/>
              </a:ext>
            </a:extLst>
          </p:cNvPr>
          <p:cNvSpPr>
            <a:spLocks noGrp="1"/>
          </p:cNvSpPr>
          <p:nvPr>
            <p:ph idx="1"/>
          </p:nvPr>
        </p:nvSpPr>
        <p:spPr>
          <a:xfrm>
            <a:off x="1700337" y="1276301"/>
            <a:ext cx="8605362" cy="4834150"/>
          </a:xfrm>
          <a:solidFill>
            <a:schemeClr val="tx1"/>
          </a:solidFill>
        </p:spPr>
        <p:txBody>
          <a:bodyPr vert="horz" lIns="91440" tIns="45720" rIns="91440" bIns="45720" rtlCol="0" anchor="t">
            <a:normAutofit/>
          </a:bodyPr>
          <a:lstStyle/>
          <a:p>
            <a:r>
              <a:rPr lang="en-US" sz="1200" i="0" dirty="0">
                <a:solidFill>
                  <a:srgbClr val="000000"/>
                </a:solidFill>
                <a:effectLst/>
              </a:rPr>
              <a:t>Asim, D., 2017. </a:t>
            </a:r>
            <a:r>
              <a:rPr lang="en-US" sz="1200" i="1" dirty="0">
                <a:solidFill>
                  <a:srgbClr val="000000"/>
                </a:solidFill>
                <a:effectLst/>
              </a:rPr>
              <a:t>Thyroid disease in pregnancy</a:t>
            </a:r>
            <a:r>
              <a:rPr lang="en-US" sz="1200" dirty="0">
                <a:solidFill>
                  <a:srgbClr val="000000"/>
                </a:solidFill>
              </a:rPr>
              <a:t> </a:t>
            </a:r>
            <a:r>
              <a:rPr lang="en-US" sz="1200" i="0" dirty="0">
                <a:solidFill>
                  <a:srgbClr val="000000"/>
                </a:solidFill>
                <a:effectLst/>
              </a:rPr>
              <a:t>Slideshare.net. Available at: &lt;https://www.slideshare.net/drhafsaasim/thyroid-disease-in-pregnancy-77467738&gt; (Accessed 12 March 2022).</a:t>
            </a:r>
            <a:r>
              <a:rPr lang="en-US" sz="1200" dirty="0">
                <a:solidFill>
                  <a:schemeClr val="bg1"/>
                </a:solidFill>
                <a:ea typeface="+mn-lt"/>
                <a:cs typeface="+mn-lt"/>
              </a:rPr>
              <a:t> </a:t>
            </a:r>
          </a:p>
          <a:p>
            <a:r>
              <a:rPr lang="en-US" sz="1200" i="0" dirty="0" err="1">
                <a:solidFill>
                  <a:srgbClr val="000000"/>
                </a:solidFill>
                <a:effectLst/>
              </a:rPr>
              <a:t>Belleza</a:t>
            </a:r>
            <a:r>
              <a:rPr lang="en-US" sz="1200" i="0" dirty="0">
                <a:solidFill>
                  <a:srgbClr val="000000"/>
                </a:solidFill>
                <a:effectLst/>
              </a:rPr>
              <a:t>, M., 2022. </a:t>
            </a:r>
            <a:r>
              <a:rPr lang="en-US" sz="1200" i="1" dirty="0">
                <a:solidFill>
                  <a:srgbClr val="000000"/>
                </a:solidFill>
                <a:effectLst/>
              </a:rPr>
              <a:t>Hypothyroidism Nursing Care Management: A Study Guide</a:t>
            </a:r>
            <a:r>
              <a:rPr lang="en-US" sz="1200" i="0" dirty="0">
                <a:solidFill>
                  <a:srgbClr val="000000"/>
                </a:solidFill>
                <a:effectLst/>
              </a:rPr>
              <a:t> </a:t>
            </a:r>
            <a:r>
              <a:rPr lang="en-US" sz="1200" i="0" dirty="0" err="1">
                <a:solidFill>
                  <a:srgbClr val="000000"/>
                </a:solidFill>
                <a:effectLst/>
              </a:rPr>
              <a:t>Nurseslabs</a:t>
            </a:r>
            <a:r>
              <a:rPr lang="en-US" sz="1200" i="0" dirty="0">
                <a:solidFill>
                  <a:srgbClr val="000000"/>
                </a:solidFill>
                <a:effectLst/>
              </a:rPr>
              <a:t>. Available at: &lt;https://nurseslabs.com/hypothyroidism/#:~:text=Nursing%20interventions%20for%20a%20patient%20with%20hypothyroidism%20include,respiratory%20symptoms.%20Pulmonary%20exercises.%20Orient%20to%20present%20surroundings.&gt; (Accessed 12 March 2022).</a:t>
            </a:r>
          </a:p>
          <a:p>
            <a:r>
              <a:rPr lang="en-US" sz="1200" i="0" dirty="0" err="1">
                <a:solidFill>
                  <a:srgbClr val="000000"/>
                </a:solidFill>
                <a:effectLst/>
              </a:rPr>
              <a:t>Cellinsight.online</a:t>
            </a:r>
            <a:r>
              <a:rPr lang="en-US" sz="1200" i="0" dirty="0">
                <a:solidFill>
                  <a:srgbClr val="000000"/>
                </a:solidFill>
                <a:effectLst/>
              </a:rPr>
              <a:t>. 2021. </a:t>
            </a:r>
            <a:r>
              <a:rPr lang="en-US" sz="1200" i="1" dirty="0" err="1">
                <a:solidFill>
                  <a:srgbClr val="000000"/>
                </a:solidFill>
                <a:effectLst/>
              </a:rPr>
              <a:t>Cellinsight.online</a:t>
            </a:r>
            <a:r>
              <a:rPr lang="en-US" sz="1200" dirty="0">
                <a:solidFill>
                  <a:srgbClr val="000000"/>
                </a:solidFill>
              </a:rPr>
              <a:t> </a:t>
            </a:r>
            <a:r>
              <a:rPr lang="en-US" sz="1200" i="0" dirty="0">
                <a:solidFill>
                  <a:srgbClr val="000000"/>
                </a:solidFill>
                <a:effectLst/>
              </a:rPr>
              <a:t>Available at: &lt;https://www.cellinsight.online (Accessed 12 March 2022</a:t>
            </a:r>
            <a:r>
              <a:rPr lang="en-US" sz="1200" dirty="0">
                <a:solidFill>
                  <a:schemeClr val="bg1"/>
                </a:solidFill>
                <a:cs typeface="Calibri"/>
              </a:rPr>
              <a:t>).</a:t>
            </a:r>
          </a:p>
          <a:p>
            <a:r>
              <a:rPr lang="en-US" sz="1200" i="0" dirty="0" err="1">
                <a:solidFill>
                  <a:srgbClr val="000000"/>
                </a:solidFill>
                <a:effectLst/>
              </a:rPr>
              <a:t>drjockers</a:t>
            </a:r>
            <a:r>
              <a:rPr lang="en-US" sz="1200" i="0" dirty="0">
                <a:solidFill>
                  <a:srgbClr val="000000"/>
                </a:solidFill>
                <a:effectLst/>
              </a:rPr>
              <a:t>, 2022. </a:t>
            </a:r>
            <a:r>
              <a:rPr lang="en-US" sz="1200" i="1" dirty="0">
                <a:solidFill>
                  <a:srgbClr val="000000"/>
                </a:solidFill>
                <a:effectLst/>
              </a:rPr>
              <a:t>hypothyroidism types</a:t>
            </a:r>
            <a:r>
              <a:rPr lang="en-US" sz="1200" i="0" dirty="0">
                <a:solidFill>
                  <a:srgbClr val="000000"/>
                </a:solidFill>
                <a:effectLst/>
              </a:rPr>
              <a:t> </a:t>
            </a:r>
            <a:r>
              <a:rPr lang="en-US" sz="1200" dirty="0">
                <a:solidFill>
                  <a:srgbClr val="000000"/>
                </a:solidFill>
              </a:rPr>
              <a:t>(</a:t>
            </a:r>
            <a:r>
              <a:rPr lang="en-US" sz="1200" i="0" dirty="0">
                <a:solidFill>
                  <a:srgbClr val="000000"/>
                </a:solidFill>
                <a:effectLst/>
              </a:rPr>
              <a:t>image) Available at: &lt;https://drjockers.com/hypothyroidism/&gt; (Accessed 9 March 2022).</a:t>
            </a:r>
          </a:p>
          <a:p>
            <a:r>
              <a:rPr lang="en-US" sz="1200" i="0" dirty="0">
                <a:solidFill>
                  <a:srgbClr val="000000"/>
                </a:solidFill>
                <a:effectLst/>
              </a:rPr>
              <a:t>Gaeta, M., 2017. </a:t>
            </a:r>
            <a:r>
              <a:rPr lang="en-US" sz="1200" i="1" dirty="0">
                <a:solidFill>
                  <a:srgbClr val="000000"/>
                </a:solidFill>
                <a:effectLst/>
              </a:rPr>
              <a:t>Understanding Your Thyroid</a:t>
            </a:r>
            <a:r>
              <a:rPr lang="en-US" sz="1200" dirty="0">
                <a:solidFill>
                  <a:srgbClr val="000000"/>
                </a:solidFill>
              </a:rPr>
              <a:t> </a:t>
            </a:r>
            <a:r>
              <a:rPr lang="en-US" sz="1200" i="0" dirty="0">
                <a:solidFill>
                  <a:srgbClr val="000000"/>
                </a:solidFill>
                <a:effectLst/>
              </a:rPr>
              <a:t>Foundation for Alternative and Integrative Medicine. Available at: &lt;https://www.faim.org/understanding-your-thyroid&gt; (Accessed 12 March 2022]).</a:t>
            </a:r>
          </a:p>
          <a:p>
            <a:r>
              <a:rPr lang="en-US" sz="1200" i="0" dirty="0">
                <a:solidFill>
                  <a:srgbClr val="000000"/>
                </a:solidFill>
                <a:effectLst/>
              </a:rPr>
              <a:t>NHS.UK. 2021. </a:t>
            </a:r>
            <a:r>
              <a:rPr lang="en-US" sz="1200" i="1" dirty="0">
                <a:solidFill>
                  <a:srgbClr val="000000"/>
                </a:solidFill>
                <a:effectLst/>
              </a:rPr>
              <a:t>Underactive thyroid (hypothyroidism)</a:t>
            </a:r>
            <a:r>
              <a:rPr lang="en-US" sz="1200" i="0" dirty="0">
                <a:solidFill>
                  <a:srgbClr val="000000"/>
                </a:solidFill>
                <a:effectLst/>
              </a:rPr>
              <a:t> Available at: &lt;https://www.nhs.uk/conditions/underactive-thyroid-hypothyroidism/&gt; (Accessed 18 March 2022).</a:t>
            </a:r>
          </a:p>
          <a:p>
            <a:r>
              <a:rPr lang="en-GB" sz="1200" i="0" dirty="0" err="1">
                <a:solidFill>
                  <a:srgbClr val="000000"/>
                </a:solidFill>
                <a:effectLst/>
              </a:rPr>
              <a:t>Okorodudu</a:t>
            </a:r>
            <a:r>
              <a:rPr lang="en-GB" sz="1200" i="0" dirty="0">
                <a:solidFill>
                  <a:srgbClr val="000000"/>
                </a:solidFill>
                <a:effectLst/>
              </a:rPr>
              <a:t>, D., 2022. </a:t>
            </a:r>
            <a:r>
              <a:rPr lang="en-GB" sz="1200" i="1" dirty="0">
                <a:solidFill>
                  <a:srgbClr val="000000"/>
                </a:solidFill>
                <a:effectLst/>
              </a:rPr>
              <a:t>Endocrinology in Dallas, TX &amp; Plano, TX - Endocrine Associates of Dallas</a:t>
            </a:r>
            <a:r>
              <a:rPr lang="en-GB" sz="1200" dirty="0">
                <a:solidFill>
                  <a:srgbClr val="000000"/>
                </a:solidFill>
              </a:rPr>
              <a:t> </a:t>
            </a:r>
            <a:r>
              <a:rPr lang="en-GB" sz="1200" i="0" dirty="0">
                <a:solidFill>
                  <a:srgbClr val="000000"/>
                </a:solidFill>
                <a:effectLst/>
              </a:rPr>
              <a:t>Endocrine Associates of Dallas &amp; Plano. Available at: &lt;https://endocrineassociatesdallas.com/endocrinology/&gt; (Accessed 13 March 2022).</a:t>
            </a:r>
            <a:r>
              <a:rPr lang="en-GB" sz="1200" dirty="0">
                <a:solidFill>
                  <a:schemeClr val="bg1"/>
                </a:solidFill>
                <a:hlinkClick r:id="rId3">
                  <a:extLst>
                    <a:ext uri="{A12FA001-AC4F-418D-AE19-62706E023703}">
                      <ahyp:hlinkClr xmlns:ahyp="http://schemas.microsoft.com/office/drawing/2018/hyperlinkcolor" val="tx"/>
                    </a:ext>
                  </a:extLst>
                </a:hlinkClick>
              </a:rPr>
              <a:t> </a:t>
            </a:r>
            <a:endParaRPr lang="en-GB" sz="1200" dirty="0">
              <a:solidFill>
                <a:schemeClr val="bg1"/>
              </a:solidFill>
            </a:endParaRPr>
          </a:p>
          <a:p>
            <a:r>
              <a:rPr lang="en-US" sz="1200" i="0" dirty="0" err="1">
                <a:solidFill>
                  <a:srgbClr val="000000"/>
                </a:solidFill>
                <a:effectLst/>
              </a:rPr>
              <a:t>stöppler</a:t>
            </a:r>
            <a:r>
              <a:rPr lang="en-US" sz="1200" i="0" dirty="0">
                <a:solidFill>
                  <a:srgbClr val="000000"/>
                </a:solidFill>
                <a:effectLst/>
              </a:rPr>
              <a:t>, m., 2022. </a:t>
            </a:r>
            <a:r>
              <a:rPr lang="en-US" sz="1200" i="1" dirty="0">
                <a:solidFill>
                  <a:srgbClr val="000000"/>
                </a:solidFill>
                <a:effectLst/>
              </a:rPr>
              <a:t>Medical Definition of Thyroid gland</a:t>
            </a:r>
            <a:r>
              <a:rPr lang="en-US" sz="1200" dirty="0">
                <a:solidFill>
                  <a:srgbClr val="000000"/>
                </a:solidFill>
              </a:rPr>
              <a:t> </a:t>
            </a:r>
            <a:r>
              <a:rPr lang="en-US" sz="1200" i="0" dirty="0">
                <a:solidFill>
                  <a:srgbClr val="000000"/>
                </a:solidFill>
                <a:effectLst/>
              </a:rPr>
              <a:t>Medicinenet.com. Available at: &lt;https://www.medicinenet.com/thyroid_gland/definition.htm&gt; (Accessed 18 March 2022).</a:t>
            </a:r>
          </a:p>
          <a:p>
            <a:r>
              <a:rPr lang="en-US" sz="1200" i="0" dirty="0">
                <a:solidFill>
                  <a:srgbClr val="000000"/>
                </a:solidFill>
                <a:effectLst/>
              </a:rPr>
              <a:t>T M, D., 2022. </a:t>
            </a:r>
            <a:r>
              <a:rPr lang="en-US" sz="1200" i="1" dirty="0">
                <a:solidFill>
                  <a:srgbClr val="000000"/>
                </a:solidFill>
                <a:effectLst/>
              </a:rPr>
              <a:t>MSN</a:t>
            </a:r>
            <a:r>
              <a:rPr lang="en-US" sz="1200" dirty="0">
                <a:solidFill>
                  <a:srgbClr val="000000"/>
                </a:solidFill>
              </a:rPr>
              <a:t> </a:t>
            </a:r>
            <a:r>
              <a:rPr lang="en-US" sz="1200" i="0" dirty="0">
                <a:solidFill>
                  <a:srgbClr val="000000"/>
                </a:solidFill>
                <a:effectLst/>
              </a:rPr>
              <a:t>Msn.com. Available at: &lt;https://www.msn.com/en-gb/health/condition/hypothyroidism?ocid=entnewsntp&gt; (Accessed 10 March 2022).</a:t>
            </a:r>
            <a:r>
              <a:rPr lang="en-US" sz="1200" dirty="0">
                <a:solidFill>
                  <a:schemeClr val="bg1"/>
                </a:solidFill>
                <a:ea typeface="+mn-lt"/>
                <a:cs typeface="+mn-lt"/>
              </a:rPr>
              <a:t> </a:t>
            </a:r>
          </a:p>
          <a:p>
            <a:r>
              <a:rPr lang="en-US" sz="1200" i="0" dirty="0">
                <a:solidFill>
                  <a:srgbClr val="000000"/>
                </a:solidFill>
                <a:effectLst/>
              </a:rPr>
              <a:t>Waugh, A., 2018. </a:t>
            </a:r>
            <a:r>
              <a:rPr lang="en-US" sz="1200" i="1" dirty="0">
                <a:solidFill>
                  <a:srgbClr val="000000"/>
                </a:solidFill>
                <a:effectLst/>
              </a:rPr>
              <a:t>Ross and Wilson anatomy &amp; physiology in health and illness</a:t>
            </a:r>
            <a:r>
              <a:rPr lang="en-US" sz="1200" dirty="0">
                <a:solidFill>
                  <a:srgbClr val="000000"/>
                </a:solidFill>
              </a:rPr>
              <a:t> </a:t>
            </a:r>
            <a:r>
              <a:rPr lang="en-US" sz="1200" i="0" dirty="0">
                <a:solidFill>
                  <a:srgbClr val="000000"/>
                </a:solidFill>
                <a:effectLst/>
              </a:rPr>
              <a:t>13th ed. Amsterdam: Elsevier, p.6. Available at: &lt;https://r4.vlereader.com/Reader?ean=9780702072840&gt; (Accessed 12 March 2022)..</a:t>
            </a:r>
            <a:r>
              <a:rPr lang="en-US" sz="1200" dirty="0">
                <a:solidFill>
                  <a:schemeClr val="bg1"/>
                </a:solidFill>
              </a:rPr>
              <a:t> </a:t>
            </a:r>
          </a:p>
          <a:p>
            <a:pPr marL="0" indent="0" algn="ctr">
              <a:buNone/>
            </a:pPr>
            <a:endParaRPr lang="en-US" dirty="0">
              <a:solidFill>
                <a:schemeClr val="bg1"/>
              </a:solidFill>
            </a:endParaRPr>
          </a:p>
        </p:txBody>
      </p:sp>
      <p:sp>
        <p:nvSpPr>
          <p:cNvPr id="2" name="Title 1">
            <a:extLst>
              <a:ext uri="{FF2B5EF4-FFF2-40B4-BE49-F238E27FC236}">
                <a16:creationId xmlns:a16="http://schemas.microsoft.com/office/drawing/2014/main" id="{FA70C525-EB22-4E02-95DE-2159A34D8C35}"/>
              </a:ext>
            </a:extLst>
          </p:cNvPr>
          <p:cNvSpPr>
            <a:spLocks noGrp="1"/>
          </p:cNvSpPr>
          <p:nvPr>
            <p:ph type="title"/>
          </p:nvPr>
        </p:nvSpPr>
        <p:spPr>
          <a:xfrm>
            <a:off x="3287869" y="204082"/>
            <a:ext cx="5782716" cy="1244036"/>
          </a:xfrm>
          <a:noFill/>
        </p:spPr>
        <p:txBody>
          <a:bodyPr vert="horz" lIns="91440" tIns="45720" rIns="91440" bIns="45720" rtlCol="0" anchor="ctr">
            <a:normAutofit/>
          </a:bodyPr>
          <a:lstStyle/>
          <a:p>
            <a:pPr algn="ctr"/>
            <a:r>
              <a:rPr lang="en-US" sz="3600" kern="1200" dirty="0">
                <a:solidFill>
                  <a:srgbClr val="080808"/>
                </a:solidFill>
                <a:latin typeface="+mj-lt"/>
                <a:ea typeface="+mj-ea"/>
                <a:cs typeface="+mj-cs"/>
              </a:rPr>
              <a:t>References </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452932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3" ma:contentTypeDescription="Create a new document." ma:contentTypeScope="" ma:versionID="970127cb5ef50894d0625b2c0123360d">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0d4451a4ba6266d03cc9de7f18729e40"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F8C89BA-EF7B-4D7F-89E1-D0F4EA5BE303}">
  <ds:schemaRefs>
    <ds:schemaRef ds:uri="http://schemas.microsoft.com/sharepoint/v3/contenttype/forms"/>
  </ds:schemaRefs>
</ds:datastoreItem>
</file>

<file path=customXml/itemProps2.xml><?xml version="1.0" encoding="utf-8"?>
<ds:datastoreItem xmlns:ds="http://schemas.openxmlformats.org/officeDocument/2006/customXml" ds:itemID="{CBBD7C36-2756-42D6-90A2-9C8E55A6E59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A955EAE-F7E7-4C57-88EE-928CC5B29D59}">
  <ds:schemaRefs>
    <ds:schemaRef ds:uri="http://purl.org/dc/elements/1.1/"/>
    <ds:schemaRef ds:uri="http://schemas.microsoft.com/office/2006/metadata/properties"/>
    <ds:schemaRef ds:uri="5e4866c9-5473-4b36-a248-8ce6a7a4bde8"/>
    <ds:schemaRef ds:uri="http://schemas.microsoft.com/office/infopath/2007/PartnerControls"/>
    <ds:schemaRef ds:uri="http://purl.org/dc/terms/"/>
    <ds:schemaRef ds:uri="http://schemas.microsoft.com/office/2006/documentManagement/types"/>
    <ds:schemaRef ds:uri="http://schemas.openxmlformats.org/package/2006/metadata/core-properties"/>
    <ds:schemaRef ds:uri="1f9d1f62-2b66-4e13-be38-f795d411800a"/>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10335</TotalTime>
  <Words>1506</Words>
  <Application>Microsoft Office PowerPoint</Application>
  <PresentationFormat>Widescreen</PresentationFormat>
  <Paragraphs>51</Paragraphs>
  <Slides>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Open Sans</vt:lpstr>
      <vt:lpstr>office theme</vt:lpstr>
      <vt:lpstr>Introduction to physiology-Task 1 part 1- Individual Academic Poster</vt:lpstr>
      <vt:lpstr>     Endocrine system The endocrine system is made up of a number of separate glands located throughout the body. Hormones are chemical messengers that are synthesised and secreted by the cells and circulate throughout the body in the bloodstream. Hormones influence metabolic and other cellular activity, as well as body growth and maturation, by stimulating target glands or tissues. Endocrine glands detect and respond to the presence of specific molecules in the blood, such as hormones. The endocrine system regulates physiological functions more slowly and precisely than the neurological system. (Waugh, 2018).   </vt:lpstr>
      <vt:lpstr>Thyroid gland</vt:lpstr>
      <vt:lpstr>Hypothyroidism is a disorder caused by a decrease in thyroid hormone production. Individuals experience different symptoms. Tiredness, weight gain, and depression are common symptoms of an underactive thyroid. Taking daily hormone tablets to replace the hormones your thyroid isn't producing can often be effective in treating an underactive thyroid. There is no method to prevent a thyroid that is underactive. The majority of cases are caused by the immune system attacking and injuring the thyroid gland, or by thyroid damage that happens during some therapies for an overactive thyroid or thyroid cancer. NHS (2021).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micheala lee</cp:lastModifiedBy>
  <cp:revision>51</cp:revision>
  <dcterms:created xsi:type="dcterms:W3CDTF">2022-03-01T13:07:41Z</dcterms:created>
  <dcterms:modified xsi:type="dcterms:W3CDTF">2022-03-18T14:40:13Z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