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6" r:id="rId1"/>
  </p:sldMasterIdLst>
  <p:notesMasterIdLst>
    <p:notesMasterId r:id="rId3"/>
  </p:notesMasterIdLst>
  <p:sldIdLst>
    <p:sldId id="256" r:id="rId2"/>
  </p:sldIdLst>
  <p:sldSz cx="30267275" cy="42794238"/>
  <p:notesSz cx="7315200" cy="9601200"/>
  <p:embeddedFontLst>
    <p:embeddedFont>
      <p:font typeface="Abadi" panose="020B0604020104020204" pitchFamily="34" charset="0"/>
      <p:regular r:id="rId4"/>
      <p:bold r:id="rId5"/>
      <p:italic r:id="rId6"/>
      <p:boldItalic r:id="rId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59">
          <p15:clr>
            <a:srgbClr val="A4A3A4"/>
          </p15:clr>
        </p15:guide>
        <p15:guide id="2" pos="18917">
          <p15:clr>
            <a:srgbClr val="A4A3A4"/>
          </p15:clr>
        </p15:guide>
        <p15:guide id="3" pos="149">
          <p15:clr>
            <a:srgbClr val="A4A3A4"/>
          </p15:clr>
        </p15:guide>
        <p15:guide id="4" orient="horz" pos="26799">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8" roundtripDataSignature="AMtx7mgPCjz59rNrgAvJIYjPC2Z+rVexX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35ACD13-F9DE-47EC-9CA6-75C41D32EC63}">
  <a:tblStyle styleId="{335ACD13-F9DE-47EC-9CA6-75C41D32EC63}" styleName="Table_0">
    <a:wholeTbl>
      <a:tcTxStyle b="off" i="off">
        <a:font>
          <a:latin typeface="Century Gothic"/>
          <a:ea typeface="Century Gothic"/>
          <a:cs typeface="Century Gothic"/>
        </a:font>
        <a:schemeClr val="dk1"/>
      </a:tcTxStyle>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chemeClr val="accent6"/>
              </a:solidFill>
              <a:prstDash val="solid"/>
              <a:round/>
              <a:headEnd type="none" w="sm" len="sm"/>
              <a:tailEnd type="none" w="sm" len="sm"/>
            </a:ln>
          </a:insideH>
          <a:insideV>
            <a:ln w="9525" cap="flat" cmpd="sng">
              <a:solidFill>
                <a:schemeClr val="accent6"/>
              </a:solidFill>
              <a:prstDash val="solid"/>
              <a:round/>
              <a:headEnd type="none" w="sm" len="sm"/>
              <a:tailEnd type="none" w="sm" len="sm"/>
            </a:ln>
          </a:insideV>
        </a:tcBdr>
        <a:fill>
          <a:solidFill>
            <a:srgbClr val="FFFFFF">
              <a:alpha val="0"/>
            </a:srgbClr>
          </a:solidFill>
        </a:fill>
      </a:tcStyle>
    </a:wholeTbl>
    <a:band1H>
      <a:tcTxStyle/>
      <a:tcStyle>
        <a:tcBdr/>
        <a:fill>
          <a:solidFill>
            <a:schemeClr val="accent6">
              <a:alpha val="40000"/>
            </a:schemeClr>
          </a:solidFill>
        </a:fill>
      </a:tcStyle>
    </a:band1H>
    <a:band2H>
      <a:tcTxStyle/>
      <a:tcStyle>
        <a:tcBdr/>
      </a:tcStyle>
    </a:band2H>
    <a:band1V>
      <a:tcTxStyle/>
      <a:tcStyle>
        <a:tcBdr>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tcBdr>
        <a:fill>
          <a:solidFill>
            <a:schemeClr val="accent6">
              <a:alpha val="40000"/>
            </a:schemeClr>
          </a:solidFill>
        </a:fill>
      </a:tcStyle>
    </a:band1V>
    <a:band2V>
      <a:tcTxStyle/>
      <a:tcStyle>
        <a:tcBdr/>
      </a:tcStyle>
    </a:band2V>
    <a:lastCol>
      <a:tcTxStyle b="on" i="off"/>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chemeClr val="accent6"/>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lastCol>
    <a:firstCol>
      <a:tcTxStyle b="on" i="off"/>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chemeClr val="accent6"/>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firstCol>
    <a:lastRow>
      <a:tcTxStyle b="on" i="off"/>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accent6"/>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lastRow>
    <a:seCell>
      <a:tcTxStyle/>
      <a:tcStyle>
        <a:tcBdr/>
      </a:tcStyle>
    </a:seCell>
    <a:swCell>
      <a:tcTxStyle/>
      <a:tcStyle>
        <a:tcBdr/>
      </a:tcStyle>
    </a:swCell>
    <a:firstRow>
      <a:tcTxStyle b="on" i="off">
        <a:font>
          <a:latin typeface="Century Gothic"/>
          <a:ea typeface="Century Gothic"/>
          <a:cs typeface="Century Gothic"/>
        </a:font>
        <a:schemeClr val="lt1"/>
      </a:tcTxStyle>
      <a:tcStyle>
        <a:tcBdr>
          <a:left>
            <a:ln w="9525" cap="flat" cmpd="sng">
              <a:solidFill>
                <a:schemeClr val="accent6"/>
              </a:solidFill>
              <a:prstDash val="solid"/>
              <a:round/>
              <a:headEnd type="none" w="sm" len="sm"/>
              <a:tailEnd type="none" w="sm" len="sm"/>
            </a:ln>
          </a:left>
          <a:right>
            <a:ln w="9525" cap="flat" cmpd="sng">
              <a:solidFill>
                <a:schemeClr val="accent6"/>
              </a:solidFill>
              <a:prstDash val="solid"/>
              <a:round/>
              <a:headEnd type="none" w="sm" len="sm"/>
              <a:tailEnd type="none" w="sm" len="sm"/>
            </a:ln>
          </a:right>
          <a:top>
            <a:ln w="9525" cap="flat" cmpd="sng">
              <a:solidFill>
                <a:schemeClr val="accent6"/>
              </a:solidFill>
              <a:prstDash val="solid"/>
              <a:round/>
              <a:headEnd type="none" w="sm" len="sm"/>
              <a:tailEnd type="none" w="sm" len="sm"/>
            </a:ln>
          </a:top>
          <a:bottom>
            <a:ln w="9525" cap="flat" cmpd="sng">
              <a:solidFill>
                <a:schemeClr val="l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accent6"/>
          </a:solidFill>
        </a:fill>
      </a:tcStyle>
    </a:firstRow>
    <a:neCell>
      <a:tcTxStyle/>
      <a:tcStyle>
        <a:tcBdr/>
      </a:tcStyle>
    </a:neCell>
    <a:nwCell>
      <a:tcTxStyle/>
      <a:tcStyle>
        <a:tcBdr/>
      </a:tcStyle>
    </a:nw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725" autoAdjust="0"/>
  </p:normalViewPr>
  <p:slideViewPr>
    <p:cSldViewPr snapToGrid="0">
      <p:cViewPr>
        <p:scale>
          <a:sx n="15" d="100"/>
          <a:sy n="15" d="100"/>
        </p:scale>
        <p:origin x="1720" y="8"/>
      </p:cViewPr>
      <p:guideLst>
        <p:guide orient="horz" pos="159"/>
        <p:guide pos="18917"/>
        <p:guide pos="149"/>
        <p:guide orient="horz" pos="26799"/>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8" Type="http://customschemas.google.com/relationships/presentationmetadata" Target="metadata"/><Relationship Id="rId3" Type="http://schemas.openxmlformats.org/officeDocument/2006/relationships/notesMaster" Target="notesMasters/notesMaster1.xml"/><Relationship Id="rId21" Type="http://schemas.openxmlformats.org/officeDocument/2006/relationships/theme" Target="theme/theme1.xml"/><Relationship Id="rId7" Type="http://schemas.openxmlformats.org/officeDocument/2006/relationships/font" Target="fonts/font4.fntdata"/><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9" Type="http://schemas.openxmlformats.org/officeDocument/2006/relationships/presProps" Target="presProps.xml"/><Relationship Id="rId4" Type="http://schemas.openxmlformats.org/officeDocument/2006/relationships/font" Target="fonts/font1.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169920" cy="481727"/>
          </a:xfrm>
          <a:prstGeom prst="rect">
            <a:avLst/>
          </a:prstGeom>
          <a:noFill/>
          <a:ln>
            <a:noFill/>
          </a:ln>
        </p:spPr>
        <p:txBody>
          <a:bodyPr spcFirstLastPara="1" wrap="square" lIns="96650" tIns="48325" rIns="96650" bIns="48325" anchor="t" anchorCtr="0">
            <a:noAutofit/>
          </a:bodyPr>
          <a:lstStyle>
            <a:lvl1pPr marR="0" lvl="0" algn="l"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4143587" y="0"/>
            <a:ext cx="3169920" cy="481727"/>
          </a:xfrm>
          <a:prstGeom prst="rect">
            <a:avLst/>
          </a:prstGeom>
          <a:noFill/>
          <a:ln>
            <a:noFill/>
          </a:ln>
        </p:spPr>
        <p:txBody>
          <a:bodyPr spcFirstLastPara="1" wrap="square" lIns="96650" tIns="48325" rIns="96650" bIns="48325" anchor="t" anchorCtr="0">
            <a:noAutofit/>
          </a:bodyPr>
          <a:lstStyle>
            <a:lvl1pPr marR="0" lvl="0" algn="r"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511425" y="1200150"/>
            <a:ext cx="22923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lvl1pPr marL="457200" marR="0" lvl="0"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4602"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119474"/>
            <a:ext cx="3169920" cy="481726"/>
          </a:xfrm>
          <a:prstGeom prst="rect">
            <a:avLst/>
          </a:prstGeom>
          <a:noFill/>
          <a:ln>
            <a:noFill/>
          </a:ln>
        </p:spPr>
        <p:txBody>
          <a:bodyPr spcFirstLastPara="1" wrap="square" lIns="96650" tIns="48325" rIns="96650" bIns="48325" anchor="b" anchorCtr="0">
            <a:noAutofit/>
          </a:bodyPr>
          <a:lstStyle>
            <a:lvl1pPr marR="0" lvl="0" algn="l" rtl="0">
              <a:spcBef>
                <a:spcPts val="0"/>
              </a:spcBef>
              <a:spcAft>
                <a:spcPts val="0"/>
              </a:spcAft>
              <a:buSzPts val="1400"/>
              <a:buNone/>
              <a:defRPr sz="13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4143587" y="9119474"/>
            <a:ext cx="3169920" cy="481726"/>
          </a:xfrm>
          <a:prstGeom prst="rect">
            <a:avLst/>
          </a:prstGeom>
          <a:noFill/>
          <a:ln>
            <a:noFill/>
          </a:ln>
        </p:spPr>
        <p:txBody>
          <a:bodyPr spcFirstLastPara="1" wrap="square" lIns="96650" tIns="48325" rIns="96650" bIns="48325" anchor="b" anchorCtr="0">
            <a:noAutofit/>
          </a:bodyPr>
          <a:lstStyle/>
          <a:p>
            <a:pPr marL="0" marR="0" lvl="0" indent="0" algn="r" rtl="0">
              <a:spcBef>
                <a:spcPts val="0"/>
              </a:spcBef>
              <a:spcAft>
                <a:spcPts val="0"/>
              </a:spcAft>
              <a:buNone/>
            </a:pPr>
            <a:fld id="{00000000-1234-1234-1234-123412341234}" type="slidenum">
              <a:rPr lang="en-IN" sz="1300" b="0" i="0" u="none" strike="noStrike" cap="none">
                <a:solidFill>
                  <a:schemeClr val="dk1"/>
                </a:solidFill>
                <a:latin typeface="Calibri"/>
                <a:ea typeface="Calibri"/>
                <a:cs typeface="Calibri"/>
                <a:sym typeface="Calibri"/>
              </a:rPr>
              <a:t>‹#›</a:t>
            </a:fld>
            <a:endParaRPr sz="13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notes"/>
          <p:cNvSpPr>
            <a:spLocks noGrp="1" noRot="1" noChangeAspect="1"/>
          </p:cNvSpPr>
          <p:nvPr>
            <p:ph type="sldImg" idx="2"/>
          </p:nvPr>
        </p:nvSpPr>
        <p:spPr>
          <a:xfrm>
            <a:off x="2511425" y="1200150"/>
            <a:ext cx="2292350" cy="32400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1:notes"/>
          <p:cNvSpPr txBox="1">
            <a:spLocks noGrp="1"/>
          </p:cNvSpPr>
          <p:nvPr>
            <p:ph type="body" idx="1"/>
          </p:nvPr>
        </p:nvSpPr>
        <p:spPr>
          <a:xfrm>
            <a:off x="731520" y="4620577"/>
            <a:ext cx="5852160" cy="3780473"/>
          </a:xfrm>
          <a:prstGeom prst="rect">
            <a:avLst/>
          </a:prstGeom>
          <a:noFill/>
          <a:ln>
            <a:noFill/>
          </a:ln>
        </p:spPr>
        <p:txBody>
          <a:bodyPr spcFirstLastPara="1" wrap="square" lIns="96650" tIns="48325" rIns="96650" bIns="48325" anchor="t" anchorCtr="0">
            <a:noAutofit/>
          </a:bodyPr>
          <a:lstStyle/>
          <a:p>
            <a:pPr marL="0" lvl="0" indent="0" algn="l" rtl="0">
              <a:spcBef>
                <a:spcPts val="0"/>
              </a:spcBef>
              <a:spcAft>
                <a:spcPts val="0"/>
              </a:spcAft>
              <a:buNone/>
            </a:pPr>
            <a:endParaRPr dirty="0"/>
          </a:p>
        </p:txBody>
      </p:sp>
      <p:sp>
        <p:nvSpPr>
          <p:cNvPr id="225" name="Google Shape;225;p1:notes"/>
          <p:cNvSpPr txBox="1">
            <a:spLocks noGrp="1"/>
          </p:cNvSpPr>
          <p:nvPr>
            <p:ph type="sldNum" idx="12"/>
          </p:nvPr>
        </p:nvSpPr>
        <p:spPr>
          <a:xfrm>
            <a:off x="4143587" y="9119474"/>
            <a:ext cx="3169920" cy="481726"/>
          </a:xfrm>
          <a:prstGeom prst="rect">
            <a:avLst/>
          </a:prstGeom>
          <a:noFill/>
          <a:ln>
            <a:noFill/>
          </a:ln>
        </p:spPr>
        <p:txBody>
          <a:bodyPr spcFirstLastPara="1" wrap="square" lIns="96650" tIns="48325" rIns="96650" bIns="48325" anchor="b" anchorCtr="0">
            <a:noAutofit/>
          </a:bodyPr>
          <a:lstStyle/>
          <a:p>
            <a:pPr marL="0" lvl="0" indent="0" algn="r" rtl="0">
              <a:spcBef>
                <a:spcPts val="0"/>
              </a:spcBef>
              <a:spcAft>
                <a:spcPts val="0"/>
              </a:spcAft>
              <a:buNone/>
            </a:pPr>
            <a:fld id="{00000000-1234-1234-1234-123412341234}" type="slidenum">
              <a:rPr lang="en-IN"/>
              <a:t>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3"/>
        <p:cNvGrpSpPr/>
        <p:nvPr/>
      </p:nvGrpSpPr>
      <p:grpSpPr>
        <a:xfrm>
          <a:off x="0" y="0"/>
          <a:ext cx="0" cy="0"/>
          <a:chOff x="0" y="0"/>
          <a:chExt cx="0" cy="0"/>
        </a:xfrm>
      </p:grpSpPr>
      <p:sp>
        <p:nvSpPr>
          <p:cNvPr id="154" name="Google Shape;154;p21"/>
          <p:cNvSpPr txBox="1">
            <a:spLocks noGrp="1"/>
          </p:cNvSpPr>
          <p:nvPr>
            <p:ph type="ctrTitle"/>
          </p:nvPr>
        </p:nvSpPr>
        <p:spPr>
          <a:xfrm>
            <a:off x="3783013" y="7004050"/>
            <a:ext cx="22701250" cy="14898688"/>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5" name="Google Shape;155;p21"/>
          <p:cNvSpPr txBox="1">
            <a:spLocks noGrp="1"/>
          </p:cNvSpPr>
          <p:nvPr>
            <p:ph type="subTitle" idx="1"/>
          </p:nvPr>
        </p:nvSpPr>
        <p:spPr>
          <a:xfrm>
            <a:off x="3783013" y="22477413"/>
            <a:ext cx="22701250" cy="10331450"/>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56" name="Google Shape;156;p21"/>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7" name="Google Shape;157;p21"/>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8" name="Google Shape;158;p21"/>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9"/>
        <p:cNvGrpSpPr/>
        <p:nvPr/>
      </p:nvGrpSpPr>
      <p:grpSpPr>
        <a:xfrm>
          <a:off x="0" y="0"/>
          <a:ext cx="0" cy="0"/>
          <a:chOff x="0" y="0"/>
          <a:chExt cx="0" cy="0"/>
        </a:xfrm>
      </p:grpSpPr>
      <p:sp>
        <p:nvSpPr>
          <p:cNvPr id="160" name="Google Shape;160;p22"/>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 name="Google Shape;161;p22"/>
          <p:cNvSpPr txBox="1">
            <a:spLocks noGrp="1"/>
          </p:cNvSpPr>
          <p:nvPr>
            <p:ph type="body" idx="1"/>
          </p:nvPr>
        </p:nvSpPr>
        <p:spPr>
          <a:xfrm>
            <a:off x="2081213" y="11391900"/>
            <a:ext cx="26104850" cy="27152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2" name="Google Shape;162;p22"/>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3" name="Google Shape;163;p22"/>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4" name="Google Shape;164;p22"/>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5"/>
        <p:cNvGrpSpPr/>
        <p:nvPr/>
      </p:nvGrpSpPr>
      <p:grpSpPr>
        <a:xfrm>
          <a:off x="0" y="0"/>
          <a:ext cx="0" cy="0"/>
          <a:chOff x="0" y="0"/>
          <a:chExt cx="0" cy="0"/>
        </a:xfrm>
      </p:grpSpPr>
      <p:sp>
        <p:nvSpPr>
          <p:cNvPr id="166" name="Google Shape;166;p23"/>
          <p:cNvSpPr txBox="1">
            <a:spLocks noGrp="1"/>
          </p:cNvSpPr>
          <p:nvPr>
            <p:ph type="title"/>
          </p:nvPr>
        </p:nvSpPr>
        <p:spPr>
          <a:xfrm>
            <a:off x="2065338" y="10669588"/>
            <a:ext cx="26104850" cy="178006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7" name="Google Shape;167;p23"/>
          <p:cNvSpPr txBox="1">
            <a:spLocks noGrp="1"/>
          </p:cNvSpPr>
          <p:nvPr>
            <p:ph type="body" idx="1"/>
          </p:nvPr>
        </p:nvSpPr>
        <p:spPr>
          <a:xfrm>
            <a:off x="2065338" y="28638500"/>
            <a:ext cx="26104850" cy="93614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68" name="Google Shape;168;p23"/>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9" name="Google Shape;169;p23"/>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0" name="Google Shape;170;p23"/>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71"/>
        <p:cNvGrpSpPr/>
        <p:nvPr/>
      </p:nvGrpSpPr>
      <p:grpSpPr>
        <a:xfrm>
          <a:off x="0" y="0"/>
          <a:ext cx="0" cy="0"/>
          <a:chOff x="0" y="0"/>
          <a:chExt cx="0" cy="0"/>
        </a:xfrm>
      </p:grpSpPr>
      <p:sp>
        <p:nvSpPr>
          <p:cNvPr id="172" name="Google Shape;172;p24"/>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 name="Google Shape;173;p24"/>
          <p:cNvSpPr txBox="1">
            <a:spLocks noGrp="1"/>
          </p:cNvSpPr>
          <p:nvPr>
            <p:ph type="body" idx="1"/>
          </p:nvPr>
        </p:nvSpPr>
        <p:spPr>
          <a:xfrm>
            <a:off x="2081213" y="11391900"/>
            <a:ext cx="12976225" cy="27152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4" name="Google Shape;174;p24"/>
          <p:cNvSpPr txBox="1">
            <a:spLocks noGrp="1"/>
          </p:cNvSpPr>
          <p:nvPr>
            <p:ph type="body" idx="2"/>
          </p:nvPr>
        </p:nvSpPr>
        <p:spPr>
          <a:xfrm>
            <a:off x="15209838" y="11391900"/>
            <a:ext cx="12976225" cy="27152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75" name="Google Shape;175;p24"/>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6" name="Google Shape;176;p24"/>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7" name="Google Shape;177;p24"/>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78"/>
        <p:cNvGrpSpPr/>
        <p:nvPr/>
      </p:nvGrpSpPr>
      <p:grpSpPr>
        <a:xfrm>
          <a:off x="0" y="0"/>
          <a:ext cx="0" cy="0"/>
          <a:chOff x="0" y="0"/>
          <a:chExt cx="0" cy="0"/>
        </a:xfrm>
      </p:grpSpPr>
      <p:sp>
        <p:nvSpPr>
          <p:cNvPr id="179" name="Google Shape;179;p25"/>
          <p:cNvSpPr txBox="1">
            <a:spLocks noGrp="1"/>
          </p:cNvSpPr>
          <p:nvPr>
            <p:ph type="title"/>
          </p:nvPr>
        </p:nvSpPr>
        <p:spPr>
          <a:xfrm>
            <a:off x="2084388" y="2278063"/>
            <a:ext cx="26106437"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0" name="Google Shape;180;p25"/>
          <p:cNvSpPr txBox="1">
            <a:spLocks noGrp="1"/>
          </p:cNvSpPr>
          <p:nvPr>
            <p:ph type="body" idx="1"/>
          </p:nvPr>
        </p:nvSpPr>
        <p:spPr>
          <a:xfrm>
            <a:off x="2084388" y="10490200"/>
            <a:ext cx="12804775" cy="5141913"/>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81" name="Google Shape;181;p25"/>
          <p:cNvSpPr txBox="1">
            <a:spLocks noGrp="1"/>
          </p:cNvSpPr>
          <p:nvPr>
            <p:ph type="body" idx="2"/>
          </p:nvPr>
        </p:nvSpPr>
        <p:spPr>
          <a:xfrm>
            <a:off x="2084388" y="15632113"/>
            <a:ext cx="12804775" cy="2299176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2" name="Google Shape;182;p25"/>
          <p:cNvSpPr txBox="1">
            <a:spLocks noGrp="1"/>
          </p:cNvSpPr>
          <p:nvPr>
            <p:ph type="body" idx="3"/>
          </p:nvPr>
        </p:nvSpPr>
        <p:spPr>
          <a:xfrm>
            <a:off x="15322550" y="10490200"/>
            <a:ext cx="12868275" cy="5141913"/>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83" name="Google Shape;183;p25"/>
          <p:cNvSpPr txBox="1">
            <a:spLocks noGrp="1"/>
          </p:cNvSpPr>
          <p:nvPr>
            <p:ph type="body" idx="4"/>
          </p:nvPr>
        </p:nvSpPr>
        <p:spPr>
          <a:xfrm>
            <a:off x="15322550" y="15632113"/>
            <a:ext cx="12868275" cy="2299176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4" name="Google Shape;184;p25"/>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5" name="Google Shape;185;p25"/>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6" name="Google Shape;186;p25"/>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87"/>
        <p:cNvGrpSpPr/>
        <p:nvPr/>
      </p:nvGrpSpPr>
      <p:grpSpPr>
        <a:xfrm>
          <a:off x="0" y="0"/>
          <a:ext cx="0" cy="0"/>
          <a:chOff x="0" y="0"/>
          <a:chExt cx="0" cy="0"/>
        </a:xfrm>
      </p:grpSpPr>
      <p:sp>
        <p:nvSpPr>
          <p:cNvPr id="188" name="Google Shape;188;p26"/>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9" name="Google Shape;189;p26"/>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 name="Google Shape;190;p26"/>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1" name="Google Shape;191;p26"/>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92"/>
        <p:cNvGrpSpPr/>
        <p:nvPr/>
      </p:nvGrpSpPr>
      <p:grpSpPr>
        <a:xfrm>
          <a:off x="0" y="0"/>
          <a:ext cx="0" cy="0"/>
          <a:chOff x="0" y="0"/>
          <a:chExt cx="0" cy="0"/>
        </a:xfrm>
      </p:grpSpPr>
      <p:sp>
        <p:nvSpPr>
          <p:cNvPr id="193" name="Google Shape;193;p27"/>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4" name="Google Shape;194;p27"/>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5" name="Google Shape;195;p27"/>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96"/>
        <p:cNvGrpSpPr/>
        <p:nvPr/>
      </p:nvGrpSpPr>
      <p:grpSpPr>
        <a:xfrm>
          <a:off x="0" y="0"/>
          <a:ext cx="0" cy="0"/>
          <a:chOff x="0" y="0"/>
          <a:chExt cx="0" cy="0"/>
        </a:xfrm>
      </p:grpSpPr>
      <p:sp>
        <p:nvSpPr>
          <p:cNvPr id="197" name="Google Shape;197;p28"/>
          <p:cNvSpPr txBox="1">
            <a:spLocks noGrp="1"/>
          </p:cNvSpPr>
          <p:nvPr>
            <p:ph type="title"/>
          </p:nvPr>
        </p:nvSpPr>
        <p:spPr>
          <a:xfrm>
            <a:off x="2084388" y="2852738"/>
            <a:ext cx="9763125" cy="998537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8" name="Google Shape;198;p28"/>
          <p:cNvSpPr txBox="1">
            <a:spLocks noGrp="1"/>
          </p:cNvSpPr>
          <p:nvPr>
            <p:ph type="body" idx="1"/>
          </p:nvPr>
        </p:nvSpPr>
        <p:spPr>
          <a:xfrm>
            <a:off x="12868275" y="6161088"/>
            <a:ext cx="15322550" cy="30411737"/>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99" name="Google Shape;199;p28"/>
          <p:cNvSpPr txBox="1">
            <a:spLocks noGrp="1"/>
          </p:cNvSpPr>
          <p:nvPr>
            <p:ph type="body" idx="2"/>
          </p:nvPr>
        </p:nvSpPr>
        <p:spPr>
          <a:xfrm>
            <a:off x="2084388" y="12838113"/>
            <a:ext cx="9763125" cy="2378392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00" name="Google Shape;200;p28"/>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1" name="Google Shape;201;p28"/>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2" name="Google Shape;202;p28"/>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203"/>
        <p:cNvGrpSpPr/>
        <p:nvPr/>
      </p:nvGrpSpPr>
      <p:grpSpPr>
        <a:xfrm>
          <a:off x="0" y="0"/>
          <a:ext cx="0" cy="0"/>
          <a:chOff x="0" y="0"/>
          <a:chExt cx="0" cy="0"/>
        </a:xfrm>
      </p:grpSpPr>
      <p:sp>
        <p:nvSpPr>
          <p:cNvPr id="204" name="Google Shape;204;p29"/>
          <p:cNvSpPr txBox="1">
            <a:spLocks noGrp="1"/>
          </p:cNvSpPr>
          <p:nvPr>
            <p:ph type="title"/>
          </p:nvPr>
        </p:nvSpPr>
        <p:spPr>
          <a:xfrm>
            <a:off x="2084388" y="2852738"/>
            <a:ext cx="9763125" cy="998537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5" name="Google Shape;205;p29"/>
          <p:cNvSpPr>
            <a:spLocks noGrp="1"/>
          </p:cNvSpPr>
          <p:nvPr>
            <p:ph type="pic" idx="2"/>
          </p:nvPr>
        </p:nvSpPr>
        <p:spPr>
          <a:xfrm>
            <a:off x="12868275" y="6161088"/>
            <a:ext cx="15322550" cy="30411737"/>
          </a:xfrm>
          <a:prstGeom prst="rect">
            <a:avLst/>
          </a:prstGeom>
          <a:noFill/>
          <a:ln>
            <a:noFill/>
          </a:ln>
        </p:spPr>
      </p:sp>
      <p:sp>
        <p:nvSpPr>
          <p:cNvPr id="206" name="Google Shape;206;p29"/>
          <p:cNvSpPr txBox="1">
            <a:spLocks noGrp="1"/>
          </p:cNvSpPr>
          <p:nvPr>
            <p:ph type="body" idx="1"/>
          </p:nvPr>
        </p:nvSpPr>
        <p:spPr>
          <a:xfrm>
            <a:off x="2084388" y="12838113"/>
            <a:ext cx="9763125" cy="2378392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07" name="Google Shape;207;p29"/>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8" name="Google Shape;208;p29"/>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9" name="Google Shape;209;p29"/>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10"/>
        <p:cNvGrpSpPr/>
        <p:nvPr/>
      </p:nvGrpSpPr>
      <p:grpSpPr>
        <a:xfrm>
          <a:off x="0" y="0"/>
          <a:ext cx="0" cy="0"/>
          <a:chOff x="0" y="0"/>
          <a:chExt cx="0" cy="0"/>
        </a:xfrm>
      </p:grpSpPr>
      <p:sp>
        <p:nvSpPr>
          <p:cNvPr id="211" name="Google Shape;211;p30"/>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2" name="Google Shape;212;p30"/>
          <p:cNvSpPr txBox="1">
            <a:spLocks noGrp="1"/>
          </p:cNvSpPr>
          <p:nvPr>
            <p:ph type="body" idx="1"/>
          </p:nvPr>
        </p:nvSpPr>
        <p:spPr>
          <a:xfrm rot="5400000">
            <a:off x="1557338" y="11915775"/>
            <a:ext cx="27152600" cy="2610485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3" name="Google Shape;213;p30"/>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4" name="Google Shape;214;p30"/>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5" name="Google Shape;215;p30"/>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16"/>
        <p:cNvGrpSpPr/>
        <p:nvPr/>
      </p:nvGrpSpPr>
      <p:grpSpPr>
        <a:xfrm>
          <a:off x="0" y="0"/>
          <a:ext cx="0" cy="0"/>
          <a:chOff x="0" y="0"/>
          <a:chExt cx="0" cy="0"/>
        </a:xfrm>
      </p:grpSpPr>
      <p:sp>
        <p:nvSpPr>
          <p:cNvPr id="217" name="Google Shape;217;p31"/>
          <p:cNvSpPr txBox="1">
            <a:spLocks noGrp="1"/>
          </p:cNvSpPr>
          <p:nvPr>
            <p:ph type="title"/>
          </p:nvPr>
        </p:nvSpPr>
        <p:spPr>
          <a:xfrm rot="5400000">
            <a:off x="6789738" y="17148175"/>
            <a:ext cx="36266437" cy="652621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8" name="Google Shape;218;p31"/>
          <p:cNvSpPr txBox="1">
            <a:spLocks noGrp="1"/>
          </p:cNvSpPr>
          <p:nvPr>
            <p:ph type="body" idx="1"/>
          </p:nvPr>
        </p:nvSpPr>
        <p:spPr>
          <a:xfrm rot="5400000">
            <a:off x="-6338887" y="10698163"/>
            <a:ext cx="36266437" cy="19426237"/>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9" name="Google Shape;219;p31"/>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0" name="Google Shape;220;p31"/>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1" name="Google Shape;221;p31"/>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0206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circle">
            <a:fillToRect l="100000" t="100000"/>
          </a:path>
          <a:tileRect/>
        </a:gradFill>
        <a:effectLst/>
      </p:bgPr>
    </p:bg>
    <p:spTree>
      <p:nvGrpSpPr>
        <p:cNvPr id="1" name="Shape 147"/>
        <p:cNvGrpSpPr/>
        <p:nvPr/>
      </p:nvGrpSpPr>
      <p:grpSpPr>
        <a:xfrm>
          <a:off x="0" y="0"/>
          <a:ext cx="0" cy="0"/>
          <a:chOff x="0" y="0"/>
          <a:chExt cx="0" cy="0"/>
        </a:xfrm>
      </p:grpSpPr>
      <p:sp>
        <p:nvSpPr>
          <p:cNvPr id="148" name="Google Shape;148;p20"/>
          <p:cNvSpPr txBox="1">
            <a:spLocks noGrp="1"/>
          </p:cNvSpPr>
          <p:nvPr>
            <p:ph type="title"/>
          </p:nvPr>
        </p:nvSpPr>
        <p:spPr>
          <a:xfrm>
            <a:off x="2081213" y="2278063"/>
            <a:ext cx="26104850" cy="8272462"/>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49" name="Google Shape;149;p20"/>
          <p:cNvSpPr txBox="1">
            <a:spLocks noGrp="1"/>
          </p:cNvSpPr>
          <p:nvPr>
            <p:ph type="body" idx="1"/>
          </p:nvPr>
        </p:nvSpPr>
        <p:spPr>
          <a:xfrm>
            <a:off x="2081213" y="11391900"/>
            <a:ext cx="26104850" cy="271526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50" name="Google Shape;150;p20"/>
          <p:cNvSpPr txBox="1">
            <a:spLocks noGrp="1"/>
          </p:cNvSpPr>
          <p:nvPr>
            <p:ph type="dt" idx="10"/>
          </p:nvPr>
        </p:nvSpPr>
        <p:spPr>
          <a:xfrm>
            <a:off x="2081213" y="39663688"/>
            <a:ext cx="6810375" cy="2278062"/>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151" name="Google Shape;151;p20"/>
          <p:cNvSpPr txBox="1">
            <a:spLocks noGrp="1"/>
          </p:cNvSpPr>
          <p:nvPr>
            <p:ph type="ftr" idx="11"/>
          </p:nvPr>
        </p:nvSpPr>
        <p:spPr>
          <a:xfrm>
            <a:off x="10026650" y="39663688"/>
            <a:ext cx="10213975" cy="227806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6903" b="0" i="0" u="none" strike="noStrike" cap="none">
                <a:solidFill>
                  <a:schemeClr val="dk1"/>
                </a:solidFill>
                <a:latin typeface="Calibri"/>
                <a:ea typeface="Calibri"/>
                <a:cs typeface="Calibri"/>
                <a:sym typeface="Calibri"/>
              </a:defRPr>
            </a:lvl9pPr>
          </a:lstStyle>
          <a:p>
            <a:endParaRPr/>
          </a:p>
        </p:txBody>
      </p:sp>
      <p:sp>
        <p:nvSpPr>
          <p:cNvPr id="152" name="Google Shape;152;p20"/>
          <p:cNvSpPr txBox="1">
            <a:spLocks noGrp="1"/>
          </p:cNvSpPr>
          <p:nvPr>
            <p:ph type="sldNum" idx="12"/>
          </p:nvPr>
        </p:nvSpPr>
        <p:spPr>
          <a:xfrm>
            <a:off x="21375688" y="39663688"/>
            <a:ext cx="6810375" cy="2278062"/>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a:solidFill>
                  <a:srgbClr val="888888"/>
                </a:solidFill>
                <a:latin typeface="Calibri"/>
                <a:ea typeface="Calibri"/>
                <a:cs typeface="Calibri"/>
                <a:sym typeface="Calibri"/>
              </a:defRPr>
            </a:lvl1pPr>
            <a:lvl2pPr marL="0" marR="0" lvl="1" indent="0" algn="r" rtl="0">
              <a:spcBef>
                <a:spcPts val="0"/>
              </a:spcBef>
              <a:buNone/>
              <a:defRPr sz="1200">
                <a:solidFill>
                  <a:srgbClr val="888888"/>
                </a:solidFill>
                <a:latin typeface="Calibri"/>
                <a:ea typeface="Calibri"/>
                <a:cs typeface="Calibri"/>
                <a:sym typeface="Calibri"/>
              </a:defRPr>
            </a:lvl2pPr>
            <a:lvl3pPr marL="0" marR="0" lvl="2" indent="0" algn="r" rtl="0">
              <a:spcBef>
                <a:spcPts val="0"/>
              </a:spcBef>
              <a:buNone/>
              <a:defRPr sz="1200">
                <a:solidFill>
                  <a:srgbClr val="888888"/>
                </a:solidFill>
                <a:latin typeface="Calibri"/>
                <a:ea typeface="Calibri"/>
                <a:cs typeface="Calibri"/>
                <a:sym typeface="Calibri"/>
              </a:defRPr>
            </a:lvl3pPr>
            <a:lvl4pPr marL="0" marR="0" lvl="3" indent="0" algn="r" rtl="0">
              <a:spcBef>
                <a:spcPts val="0"/>
              </a:spcBef>
              <a:buNone/>
              <a:defRPr sz="1200">
                <a:solidFill>
                  <a:srgbClr val="888888"/>
                </a:solidFill>
                <a:latin typeface="Calibri"/>
                <a:ea typeface="Calibri"/>
                <a:cs typeface="Calibri"/>
                <a:sym typeface="Calibri"/>
              </a:defRPr>
            </a:lvl4pPr>
            <a:lvl5pPr marL="0" marR="0" lvl="4" indent="0" algn="r" rtl="0">
              <a:spcBef>
                <a:spcPts val="0"/>
              </a:spcBef>
              <a:buNone/>
              <a:defRPr sz="1200">
                <a:solidFill>
                  <a:srgbClr val="888888"/>
                </a:solidFill>
                <a:latin typeface="Calibri"/>
                <a:ea typeface="Calibri"/>
                <a:cs typeface="Calibri"/>
                <a:sym typeface="Calibri"/>
              </a:defRPr>
            </a:lvl5pPr>
            <a:lvl6pPr marL="0" marR="0" lvl="5" indent="0" algn="r" rtl="0">
              <a:spcBef>
                <a:spcPts val="0"/>
              </a:spcBef>
              <a:buNone/>
              <a:defRPr sz="1200">
                <a:solidFill>
                  <a:srgbClr val="888888"/>
                </a:solidFill>
                <a:latin typeface="Calibri"/>
                <a:ea typeface="Calibri"/>
                <a:cs typeface="Calibri"/>
                <a:sym typeface="Calibri"/>
              </a:defRPr>
            </a:lvl6pPr>
            <a:lvl7pPr marL="0" marR="0" lvl="6" indent="0" algn="r" rtl="0">
              <a:spcBef>
                <a:spcPts val="0"/>
              </a:spcBef>
              <a:buNone/>
              <a:defRPr sz="1200">
                <a:solidFill>
                  <a:srgbClr val="888888"/>
                </a:solidFill>
                <a:latin typeface="Calibri"/>
                <a:ea typeface="Calibri"/>
                <a:cs typeface="Calibri"/>
                <a:sym typeface="Calibri"/>
              </a:defRPr>
            </a:lvl7pPr>
            <a:lvl8pPr marL="0" marR="0" lvl="7" indent="0" algn="r" rtl="0">
              <a:spcBef>
                <a:spcPts val="0"/>
              </a:spcBef>
              <a:buNone/>
              <a:defRPr sz="1200">
                <a:solidFill>
                  <a:srgbClr val="888888"/>
                </a:solidFill>
                <a:latin typeface="Calibri"/>
                <a:ea typeface="Calibri"/>
                <a:cs typeface="Calibri"/>
                <a:sym typeface="Calibri"/>
              </a:defRPr>
            </a:lvl8pPr>
            <a:lvl9pPr marL="0" marR="0" lvl="8" indent="0" algn="r" rtl="0">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Shape 226"/>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C15B4A27-BFD7-4F65-98D2-A8DB0863D53C}"/>
              </a:ext>
            </a:extLst>
          </p:cNvPr>
          <p:cNvSpPr/>
          <p:nvPr/>
        </p:nvSpPr>
        <p:spPr>
          <a:xfrm>
            <a:off x="290859" y="172140"/>
            <a:ext cx="29762246" cy="2893707"/>
          </a:xfrm>
          <a:prstGeom prst="roundRect">
            <a:avLst/>
          </a:prstGeom>
          <a:solidFill>
            <a:schemeClr val="accent1">
              <a:lumMod val="40000"/>
              <a:lumOff val="60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1200"/>
              </a:spcAft>
            </a:pPr>
            <a:r>
              <a:rPr lang="en-US" sz="3600" b="1" dirty="0">
                <a:solidFill>
                  <a:schemeClr val="tx1"/>
                </a:solidFill>
                <a:latin typeface="Abadi" panose="020B0604020104020204" pitchFamily="34" charset="0"/>
              </a:rPr>
              <a:t>MSc Public Health and Social Care in Practice</a:t>
            </a:r>
          </a:p>
          <a:p>
            <a:pPr>
              <a:spcAft>
                <a:spcPts val="1200"/>
              </a:spcAft>
            </a:pPr>
            <a:r>
              <a:rPr lang="en-US" sz="3600" b="1" dirty="0">
                <a:solidFill>
                  <a:schemeClr val="tx1"/>
                </a:solidFill>
                <a:latin typeface="Abadi" panose="020B0604020104020204" pitchFamily="34" charset="0"/>
              </a:rPr>
              <a:t>Module Name : Population Health and Digital Health Promotion</a:t>
            </a:r>
          </a:p>
          <a:p>
            <a:pPr>
              <a:spcAft>
                <a:spcPts val="1200"/>
              </a:spcAft>
            </a:pPr>
            <a:r>
              <a:rPr lang="en-US" sz="3600" b="1" dirty="0">
                <a:solidFill>
                  <a:schemeClr val="tx1"/>
                </a:solidFill>
                <a:latin typeface="Abadi" panose="020B0604020104020204" pitchFamily="34" charset="0"/>
              </a:rPr>
              <a:t>Module Code: </a:t>
            </a:r>
            <a:r>
              <a:rPr lang="en-GB" sz="3600" b="1" dirty="0">
                <a:solidFill>
                  <a:schemeClr val="tx1"/>
                </a:solidFill>
                <a:latin typeface="Abadi" panose="020B0604020104020204" pitchFamily="34" charset="0"/>
              </a:rPr>
              <a:t>LCHS7009</a:t>
            </a:r>
          </a:p>
        </p:txBody>
      </p:sp>
      <p:sp>
        <p:nvSpPr>
          <p:cNvPr id="10" name="TextBox 9">
            <a:extLst>
              <a:ext uri="{FF2B5EF4-FFF2-40B4-BE49-F238E27FC236}">
                <a16:creationId xmlns:a16="http://schemas.microsoft.com/office/drawing/2014/main" id="{5986145E-9E46-4ED2-8916-B7A86D06C0D4}"/>
              </a:ext>
            </a:extLst>
          </p:cNvPr>
          <p:cNvSpPr txBox="1"/>
          <p:nvPr/>
        </p:nvSpPr>
        <p:spPr>
          <a:xfrm>
            <a:off x="14023952" y="420158"/>
            <a:ext cx="15207351" cy="2539157"/>
          </a:xfrm>
          <a:prstGeom prst="rect">
            <a:avLst/>
          </a:prstGeom>
          <a:noFill/>
          <a:ln w="76200">
            <a:noFill/>
          </a:ln>
        </p:spPr>
        <p:txBody>
          <a:bodyPr wrap="square" rtlCol="0">
            <a:spAutoFit/>
          </a:bodyPr>
          <a:lstStyle/>
          <a:p>
            <a:pPr>
              <a:spcAft>
                <a:spcPts val="600"/>
              </a:spcAft>
            </a:pPr>
            <a:r>
              <a:rPr lang="en-US" sz="3600" b="1" dirty="0">
                <a:solidFill>
                  <a:schemeClr val="tx1"/>
                </a:solidFill>
                <a:latin typeface="Abadi" panose="020B0604020104020204" pitchFamily="34" charset="0"/>
              </a:rPr>
              <a:t>Managing Diabetes in the Digital Age: A Critical Look at the </a:t>
            </a:r>
            <a:r>
              <a:rPr lang="en-US" sz="3600" b="1" dirty="0" err="1">
                <a:solidFill>
                  <a:schemeClr val="tx1"/>
                </a:solidFill>
                <a:latin typeface="Abadi" panose="020B0604020104020204" pitchFamily="34" charset="0"/>
              </a:rPr>
              <a:t>MySugr</a:t>
            </a:r>
            <a:r>
              <a:rPr lang="en-US" sz="3600" b="1" dirty="0">
                <a:solidFill>
                  <a:schemeClr val="tx1"/>
                </a:solidFill>
                <a:latin typeface="Abadi" panose="020B0604020104020204" pitchFamily="34" charset="0"/>
              </a:rPr>
              <a:t> App</a:t>
            </a:r>
          </a:p>
          <a:p>
            <a:pPr>
              <a:spcAft>
                <a:spcPts val="600"/>
              </a:spcAft>
            </a:pPr>
            <a:r>
              <a:rPr lang="en-GB" sz="3600" b="1" dirty="0">
                <a:solidFill>
                  <a:schemeClr val="tx1"/>
                </a:solidFill>
                <a:latin typeface="Abadi" panose="020B0604020104020204" pitchFamily="34" charset="0"/>
              </a:rPr>
              <a:t>Technologies: Digital Health Mobile App</a:t>
            </a:r>
          </a:p>
          <a:p>
            <a:pPr>
              <a:spcAft>
                <a:spcPts val="600"/>
              </a:spcAft>
            </a:pPr>
            <a:r>
              <a:rPr lang="en-GB" sz="3600" b="1" dirty="0">
                <a:solidFill>
                  <a:schemeClr val="tx1"/>
                </a:solidFill>
                <a:latin typeface="Abadi" panose="020B0604020104020204" pitchFamily="34" charset="0"/>
              </a:rPr>
              <a:t>Student Name: Urvesh </a:t>
            </a:r>
            <a:r>
              <a:rPr lang="en-GB" sz="3600" b="1" dirty="0" err="1">
                <a:solidFill>
                  <a:schemeClr val="tx1"/>
                </a:solidFill>
                <a:latin typeface="Abadi" panose="020B0604020104020204" pitchFamily="34" charset="0"/>
              </a:rPr>
              <a:t>ChandrakantbhaiRathod</a:t>
            </a:r>
            <a:endParaRPr lang="en-GB" sz="3600" b="1" dirty="0">
              <a:solidFill>
                <a:schemeClr val="tx1"/>
              </a:solidFill>
              <a:latin typeface="Abadi" panose="020B0604020104020204" pitchFamily="34" charset="0"/>
            </a:endParaRPr>
          </a:p>
          <a:p>
            <a:pPr>
              <a:spcAft>
                <a:spcPts val="600"/>
              </a:spcAft>
            </a:pPr>
            <a:r>
              <a:rPr lang="en-GB" sz="3600" b="1" dirty="0">
                <a:solidFill>
                  <a:schemeClr val="tx1"/>
                </a:solidFill>
                <a:latin typeface="Abadi" panose="020B0604020104020204" pitchFamily="34" charset="0"/>
              </a:rPr>
              <a:t>Student ID: 2431315</a:t>
            </a:r>
          </a:p>
        </p:txBody>
      </p:sp>
      <p:sp>
        <p:nvSpPr>
          <p:cNvPr id="2" name="Rectangle: Rounded Corners 1">
            <a:extLst>
              <a:ext uri="{FF2B5EF4-FFF2-40B4-BE49-F238E27FC236}">
                <a16:creationId xmlns:a16="http://schemas.microsoft.com/office/drawing/2014/main" id="{8050F46E-49CA-3E26-F631-F9C9D6543020}"/>
              </a:ext>
            </a:extLst>
          </p:cNvPr>
          <p:cNvSpPr/>
          <p:nvPr/>
        </p:nvSpPr>
        <p:spPr>
          <a:xfrm>
            <a:off x="290859" y="3139256"/>
            <a:ext cx="7802880" cy="1080893"/>
          </a:xfrm>
          <a:prstGeom prst="roundRect">
            <a:avLst/>
          </a:prstGeom>
          <a:solidFill>
            <a:schemeClr val="accent1">
              <a:lumMod val="40000"/>
              <a:lumOff val="60000"/>
            </a:schemeClr>
          </a:solid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rPr>
              <a:t>1. Background</a:t>
            </a:r>
            <a:endParaRPr lang="en-IN" sz="3600" b="1" dirty="0">
              <a:solidFill>
                <a:schemeClr val="tx1"/>
              </a:solidFill>
            </a:endParaRPr>
          </a:p>
        </p:txBody>
      </p:sp>
      <p:sp>
        <p:nvSpPr>
          <p:cNvPr id="5" name="Rectangle: Rounded Corners 4">
            <a:extLst>
              <a:ext uri="{FF2B5EF4-FFF2-40B4-BE49-F238E27FC236}">
                <a16:creationId xmlns:a16="http://schemas.microsoft.com/office/drawing/2014/main" id="{0B4DB044-06D6-DEDF-0B51-790983F9994B}"/>
              </a:ext>
            </a:extLst>
          </p:cNvPr>
          <p:cNvSpPr/>
          <p:nvPr/>
        </p:nvSpPr>
        <p:spPr>
          <a:xfrm>
            <a:off x="15171982" y="6001630"/>
            <a:ext cx="9673564" cy="1080894"/>
          </a:xfrm>
          <a:prstGeom prst="roundRect">
            <a:avLst/>
          </a:prstGeom>
          <a:solidFill>
            <a:schemeClr val="accent1">
              <a:lumMod val="40000"/>
              <a:lumOff val="60000"/>
            </a:schemeClr>
          </a:solid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600" b="1" dirty="0">
                <a:solidFill>
                  <a:schemeClr val="tx1"/>
                </a:solidFill>
              </a:rPr>
              <a:t>2. Health Promotion Values and Principles</a:t>
            </a:r>
            <a:endParaRPr lang="en-IN" sz="3600" dirty="0">
              <a:solidFill>
                <a:schemeClr val="tx1"/>
              </a:solidFill>
            </a:endParaRPr>
          </a:p>
        </p:txBody>
      </p:sp>
      <p:sp>
        <p:nvSpPr>
          <p:cNvPr id="6" name="Rectangle: Rounded Corners 5">
            <a:extLst>
              <a:ext uri="{FF2B5EF4-FFF2-40B4-BE49-F238E27FC236}">
                <a16:creationId xmlns:a16="http://schemas.microsoft.com/office/drawing/2014/main" id="{86111B3C-F452-F3C0-4612-BD90C7AB18B2}"/>
              </a:ext>
            </a:extLst>
          </p:cNvPr>
          <p:cNvSpPr/>
          <p:nvPr/>
        </p:nvSpPr>
        <p:spPr>
          <a:xfrm>
            <a:off x="248733" y="35236199"/>
            <a:ext cx="7501896" cy="1098814"/>
          </a:xfrm>
          <a:prstGeom prst="roundRect">
            <a:avLst/>
          </a:prstGeom>
          <a:solidFill>
            <a:schemeClr val="accent1">
              <a:lumMod val="40000"/>
              <a:lumOff val="60000"/>
            </a:schemeClr>
          </a:solid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600" b="1" dirty="0">
                <a:solidFill>
                  <a:schemeClr val="tx1"/>
                </a:solidFill>
              </a:rPr>
              <a:t>6. References</a:t>
            </a:r>
            <a:endParaRPr lang="en-IN" sz="3600" dirty="0">
              <a:solidFill>
                <a:schemeClr val="tx1"/>
              </a:solidFill>
            </a:endParaRPr>
          </a:p>
        </p:txBody>
      </p:sp>
      <p:sp>
        <p:nvSpPr>
          <p:cNvPr id="12" name="TextBox 11">
            <a:extLst>
              <a:ext uri="{FF2B5EF4-FFF2-40B4-BE49-F238E27FC236}">
                <a16:creationId xmlns:a16="http://schemas.microsoft.com/office/drawing/2014/main" id="{94EE8FBD-EFF5-D94B-130F-F3AC21C5E05A}"/>
              </a:ext>
            </a:extLst>
          </p:cNvPr>
          <p:cNvSpPr txBox="1"/>
          <p:nvPr/>
        </p:nvSpPr>
        <p:spPr>
          <a:xfrm>
            <a:off x="233598" y="4426081"/>
            <a:ext cx="14601466" cy="7851235"/>
          </a:xfrm>
          <a:prstGeom prst="rect">
            <a:avLst/>
          </a:prstGeom>
          <a:solidFill>
            <a:schemeClr val="accent6">
              <a:lumMod val="20000"/>
              <a:lumOff val="80000"/>
            </a:schemeClr>
          </a:solidFill>
          <a:ln w="76200">
            <a:solidFill>
              <a:schemeClr val="bg1"/>
            </a:solidFill>
          </a:ln>
        </p:spPr>
        <p:txBody>
          <a:bodyPr wrap="square" rtlCol="0">
            <a:noAutofit/>
          </a:bodyPr>
          <a:lstStyle/>
          <a:p>
            <a:pPr marL="342900" indent="-342900" algn="just">
              <a:lnSpc>
                <a:spcPct val="150000"/>
              </a:lnSpc>
              <a:buSzPct val="200000"/>
              <a:buFont typeface="Arial" panose="020B0604020202020204" pitchFamily="34" charset="0"/>
              <a:buChar char="•"/>
            </a:pPr>
            <a:r>
              <a:rPr lang="en-IN" sz="2400" dirty="0">
                <a:solidFill>
                  <a:schemeClr val="tx1"/>
                </a:solidFill>
              </a:rPr>
              <a:t>The existing and the projected global prevalence of diabetes highlight a huge burden on health systems and on individuals. It is noted that the prevalence of the disease is more in urban areas than rural areas, and compared to 536.6 million people suffering from this disease in 2021, it will rise to 783.2 million people by 2045, indicating an estimated increase in diabetes-related health expenses from 966 billion USD in 2021 to 1,054 billion USD by 2045 (Sun </a:t>
            </a:r>
            <a:r>
              <a:rPr lang="en-IN" sz="2400" i="1" dirty="0">
                <a:solidFill>
                  <a:schemeClr val="tx1"/>
                </a:solidFill>
              </a:rPr>
              <a:t>et al</a:t>
            </a:r>
            <a:r>
              <a:rPr lang="en-IN" sz="2400" dirty="0">
                <a:solidFill>
                  <a:schemeClr val="tx1"/>
                </a:solidFill>
              </a:rPr>
              <a:t>., 2021). </a:t>
            </a:r>
          </a:p>
          <a:p>
            <a:pPr marL="342900" indent="-342900" algn="just">
              <a:lnSpc>
                <a:spcPct val="150000"/>
              </a:lnSpc>
              <a:buSzPct val="200000"/>
              <a:buFont typeface="Arial" panose="020B0604020202020204" pitchFamily="34" charset="0"/>
              <a:buChar char="•"/>
            </a:pPr>
            <a:r>
              <a:rPr lang="en-IN" sz="2400" dirty="0">
                <a:solidFill>
                  <a:schemeClr val="tx1"/>
                </a:solidFill>
              </a:rPr>
              <a:t>Knowledge synthesised from the analysis of this underscores the importance of regular self-management of this disease through diet, glucose logging, and adherence to health advice.</a:t>
            </a:r>
          </a:p>
          <a:p>
            <a:pPr marL="342900" indent="-342900" algn="just">
              <a:lnSpc>
                <a:spcPct val="150000"/>
              </a:lnSpc>
              <a:buSzPct val="200000"/>
              <a:buFont typeface="Arial" panose="020B0604020202020204" pitchFamily="34" charset="0"/>
              <a:buChar char="•"/>
            </a:pPr>
            <a:r>
              <a:rPr lang="en-IN" sz="2400" dirty="0">
                <a:solidFill>
                  <a:schemeClr val="tx1"/>
                </a:solidFill>
              </a:rPr>
              <a:t>Building on the discussion above, it is worth highlighting the role of the digital tool </a:t>
            </a:r>
            <a:r>
              <a:rPr lang="en-IN" sz="2400" dirty="0" err="1">
                <a:solidFill>
                  <a:schemeClr val="tx1"/>
                </a:solidFill>
              </a:rPr>
              <a:t>MySugr</a:t>
            </a:r>
            <a:r>
              <a:rPr lang="en-IN" sz="2400" dirty="0">
                <a:solidFill>
                  <a:schemeClr val="tx1"/>
                </a:solidFill>
              </a:rPr>
              <a:t>. </a:t>
            </a:r>
          </a:p>
          <a:p>
            <a:pPr marL="342900" indent="-342900" algn="just">
              <a:lnSpc>
                <a:spcPct val="150000"/>
              </a:lnSpc>
              <a:buSzPct val="200000"/>
              <a:buFont typeface="Arial" panose="020B0604020202020204" pitchFamily="34" charset="0"/>
              <a:buChar char="•"/>
            </a:pPr>
            <a:r>
              <a:rPr lang="en-IN" sz="2400" dirty="0">
                <a:solidFill>
                  <a:schemeClr val="tx1"/>
                </a:solidFill>
              </a:rPr>
              <a:t>The tool, besides monitoring important health attributes of a diabetes patient, also logs bolus statistics and food intakes, and offers the benefits of easy-to-share reports (</a:t>
            </a:r>
            <a:r>
              <a:rPr lang="en-IN" sz="2400" dirty="0" err="1">
                <a:solidFill>
                  <a:schemeClr val="tx1"/>
                </a:solidFill>
              </a:rPr>
              <a:t>mySugr</a:t>
            </a:r>
            <a:r>
              <a:rPr lang="en-IN" sz="2400" dirty="0">
                <a:solidFill>
                  <a:schemeClr val="tx1"/>
                </a:solidFill>
              </a:rPr>
              <a:t>, 2025). </a:t>
            </a:r>
          </a:p>
          <a:p>
            <a:pPr marL="342900" indent="-342900" algn="just">
              <a:lnSpc>
                <a:spcPct val="150000"/>
              </a:lnSpc>
              <a:buSzPct val="200000"/>
              <a:buFont typeface="Arial" panose="020B0604020202020204" pitchFamily="34" charset="0"/>
              <a:buChar char="•"/>
            </a:pPr>
            <a:r>
              <a:rPr lang="en-IN" sz="2400" dirty="0">
                <a:solidFill>
                  <a:schemeClr val="tx1"/>
                </a:solidFill>
              </a:rPr>
              <a:t>Insights derived from this indicate why scalable digital support is needed for making everyday decisions on diabetes self-management. However, due to inequalities in age, economy, region, and lack of digital health literacy, it becomes difficult for a lot of citizens to resort to digital health technologies (Yao </a:t>
            </a:r>
            <a:r>
              <a:rPr lang="en-IN" sz="2400" i="1" dirty="0">
                <a:solidFill>
                  <a:schemeClr val="tx1"/>
                </a:solidFill>
              </a:rPr>
              <a:t>et al</a:t>
            </a:r>
            <a:r>
              <a:rPr lang="en-IN" sz="2400" dirty="0">
                <a:solidFill>
                  <a:schemeClr val="tx1"/>
                </a:solidFill>
              </a:rPr>
              <a:t>., 2022). </a:t>
            </a:r>
          </a:p>
        </p:txBody>
      </p:sp>
      <p:sp>
        <p:nvSpPr>
          <p:cNvPr id="13" name="TextBox 12">
            <a:extLst>
              <a:ext uri="{FF2B5EF4-FFF2-40B4-BE49-F238E27FC236}">
                <a16:creationId xmlns:a16="http://schemas.microsoft.com/office/drawing/2014/main" id="{53124BBB-D004-CD26-2324-859A0D0F0E99}"/>
              </a:ext>
            </a:extLst>
          </p:cNvPr>
          <p:cNvSpPr txBox="1"/>
          <p:nvPr/>
        </p:nvSpPr>
        <p:spPr>
          <a:xfrm>
            <a:off x="15133637" y="7247409"/>
            <a:ext cx="14894080" cy="9441815"/>
          </a:xfrm>
          <a:prstGeom prst="rect">
            <a:avLst/>
          </a:prstGeom>
          <a:solidFill>
            <a:schemeClr val="accent6">
              <a:lumMod val="20000"/>
              <a:lumOff val="80000"/>
            </a:schemeClr>
          </a:solidFill>
          <a:ln w="76200">
            <a:solidFill>
              <a:schemeClr val="bg1"/>
            </a:solidFill>
          </a:ln>
        </p:spPr>
        <p:txBody>
          <a:bodyPr wrap="square" rtlCol="0">
            <a:spAutoFit/>
          </a:bodyPr>
          <a:lstStyle/>
          <a:p>
            <a:pPr marL="342900" indent="-342900" algn="just">
              <a:lnSpc>
                <a:spcPct val="150000"/>
              </a:lnSpc>
              <a:buSzPct val="200000"/>
              <a:buFont typeface="Arial" panose="020B0604020202020204" pitchFamily="34" charset="0"/>
              <a:buChar char="•"/>
            </a:pPr>
            <a:r>
              <a:rPr lang="en-IN" sz="2400" dirty="0">
                <a:solidFill>
                  <a:schemeClr val="tx1"/>
                </a:solidFill>
              </a:rPr>
              <a:t>In the context of this discussion, it is the aspect of empowerment that always takes precedence. A past research on smartphone-based technologies for diabetes management showed that such technologies allow patients to manually enter notes on their meals, insulin dosage, carbohydrate intake, and physical activities, while their graph function enables them to track the trend of their blood glucose levels over a period (</a:t>
            </a:r>
            <a:r>
              <a:rPr lang="en-IN" sz="2400" dirty="0" err="1">
                <a:solidFill>
                  <a:schemeClr val="tx1"/>
                </a:solidFill>
              </a:rPr>
              <a:t>Doupis</a:t>
            </a:r>
            <a:r>
              <a:rPr lang="en-IN" sz="2400" dirty="0">
                <a:solidFill>
                  <a:schemeClr val="tx1"/>
                </a:solidFill>
              </a:rPr>
              <a:t> </a:t>
            </a:r>
            <a:r>
              <a:rPr lang="en-IN" sz="2400" i="1" dirty="0">
                <a:solidFill>
                  <a:schemeClr val="tx1"/>
                </a:solidFill>
              </a:rPr>
              <a:t>et al</a:t>
            </a:r>
            <a:r>
              <a:rPr lang="en-IN" sz="2400" dirty="0">
                <a:solidFill>
                  <a:schemeClr val="tx1"/>
                </a:solidFill>
              </a:rPr>
              <a:t>., 2020). </a:t>
            </a:r>
          </a:p>
          <a:p>
            <a:pPr marL="342900" indent="-342900" algn="just">
              <a:lnSpc>
                <a:spcPct val="150000"/>
              </a:lnSpc>
              <a:buSzPct val="200000"/>
              <a:buFont typeface="Arial" panose="020B0604020202020204" pitchFamily="34" charset="0"/>
              <a:buChar char="•"/>
            </a:pPr>
            <a:r>
              <a:rPr lang="en-IN" sz="2400" dirty="0">
                <a:solidFill>
                  <a:schemeClr val="tx1"/>
                </a:solidFill>
              </a:rPr>
              <a:t>Despite the advantages of empowerment, widespread adoption of such technologies faces equity challenges. Referring to the United Nations' reports, it can be said that while in 2024, approximately 5.5 billion people had access to the internet, 2.9 billion people globally were still offline, with 96% of them residing in developing nations (UN, 2025a; UN, 2025b). Moreover, compared to the 79% urban population using the internet, only 39% rural people are likely to access the internet (UN, 2025b). In addition to the existing and prominent digital access gaps globally, the lack of cultural tailoring is aggravating the equity challenges as well.</a:t>
            </a:r>
          </a:p>
          <a:p>
            <a:pPr marL="342900" indent="-342900" algn="just">
              <a:lnSpc>
                <a:spcPct val="150000"/>
              </a:lnSpc>
              <a:buSzPct val="200000"/>
              <a:buFont typeface="Arial" panose="020B0604020202020204" pitchFamily="34" charset="0"/>
              <a:buChar char="•"/>
            </a:pPr>
            <a:r>
              <a:rPr lang="en-IN" sz="2400" dirty="0">
                <a:solidFill>
                  <a:schemeClr val="tx1"/>
                </a:solidFill>
              </a:rPr>
              <a:t>While focusing on the values of health-promoting digital tools, the observations perfectly align with the findings of a prior research, which confirmed that because of the ubiquitous presence of smartphones, mobile applications, nowadays, have become a promising tool for developing users' digital competencies and positive attitudes, besides facilitating effective knowledge acquisition also (Rodríguez de Dios, Igartua and </a:t>
            </a:r>
            <a:r>
              <a:rPr lang="en-IN" sz="2400" dirty="0" err="1">
                <a:solidFill>
                  <a:schemeClr val="tx1"/>
                </a:solidFill>
              </a:rPr>
              <a:t>D'Haenens</a:t>
            </a:r>
            <a:r>
              <a:rPr lang="en-IN" sz="2400" dirty="0">
                <a:solidFill>
                  <a:schemeClr val="tx1"/>
                </a:solidFill>
              </a:rPr>
              <a:t>, 2021).</a:t>
            </a:r>
          </a:p>
        </p:txBody>
      </p:sp>
      <p:sp>
        <p:nvSpPr>
          <p:cNvPr id="14" name="TextBox 13">
            <a:extLst>
              <a:ext uri="{FF2B5EF4-FFF2-40B4-BE49-F238E27FC236}">
                <a16:creationId xmlns:a16="http://schemas.microsoft.com/office/drawing/2014/main" id="{BAFCB791-DB18-BDA2-72B0-3A48CC905964}"/>
              </a:ext>
            </a:extLst>
          </p:cNvPr>
          <p:cNvSpPr txBox="1"/>
          <p:nvPr/>
        </p:nvSpPr>
        <p:spPr>
          <a:xfrm>
            <a:off x="0" y="19291009"/>
            <a:ext cx="14424343" cy="15535791"/>
          </a:xfrm>
          <a:prstGeom prst="rect">
            <a:avLst/>
          </a:prstGeom>
          <a:solidFill>
            <a:schemeClr val="accent6">
              <a:lumMod val="20000"/>
              <a:lumOff val="80000"/>
            </a:schemeClr>
          </a:solidFill>
          <a:ln w="76200">
            <a:solidFill>
              <a:schemeClr val="bg1"/>
            </a:solidFill>
          </a:ln>
        </p:spPr>
        <p:txBody>
          <a:bodyPr wrap="square" rtlCol="0">
            <a:spAutoFit/>
          </a:bodyPr>
          <a:lstStyle/>
          <a:p>
            <a:pPr marL="342900" indent="-342900" algn="just">
              <a:lnSpc>
                <a:spcPct val="150000"/>
              </a:lnSpc>
              <a:buSzPct val="200000"/>
              <a:buFont typeface="Arial" panose="020B0604020202020204" pitchFamily="34" charset="0"/>
              <a:buChar char="•"/>
            </a:pPr>
            <a:r>
              <a:rPr lang="en-IN" sz="2400" dirty="0">
                <a:solidFill>
                  <a:schemeClr val="tx1"/>
                </a:solidFill>
              </a:rPr>
              <a:t>The theoretical lens that effectively aligns with this research is the self-determination theory. According to the theoretical framework, one's psychological feeling of autonomy in doing what is better for them, feeling competent in what they want to do, and feeling a relatedness with others through what they are doing are their three motivational factors, encouraging them to try to perform for their well-being (</a:t>
            </a:r>
            <a:r>
              <a:rPr lang="en-IN" sz="2400" dirty="0" err="1">
                <a:solidFill>
                  <a:schemeClr val="tx1"/>
                </a:solidFill>
              </a:rPr>
              <a:t>Szulawski</a:t>
            </a:r>
            <a:r>
              <a:rPr lang="en-IN" sz="2400" dirty="0">
                <a:solidFill>
                  <a:schemeClr val="tx1"/>
                </a:solidFill>
              </a:rPr>
              <a:t>, Kaźmierczak and Prusik, 2021). </a:t>
            </a:r>
          </a:p>
          <a:p>
            <a:pPr algn="ctr">
              <a:lnSpc>
                <a:spcPct val="150000"/>
              </a:lnSpc>
              <a:buSzPct val="200000"/>
            </a:pPr>
            <a:r>
              <a:rPr lang="en-IN" sz="3200" b="1" i="1" dirty="0">
                <a:solidFill>
                  <a:schemeClr val="tx1"/>
                </a:solidFill>
              </a:rPr>
              <a:t>Autonomy</a:t>
            </a:r>
            <a:endParaRPr lang="en-IN" sz="3200" dirty="0">
              <a:solidFill>
                <a:schemeClr val="tx1"/>
              </a:solidFill>
            </a:endParaRPr>
          </a:p>
          <a:p>
            <a:pPr marL="342900" indent="-342900" algn="just">
              <a:lnSpc>
                <a:spcPct val="150000"/>
              </a:lnSpc>
              <a:buSzPct val="200000"/>
              <a:buFont typeface="Arial" panose="020B0604020202020204" pitchFamily="34" charset="0"/>
              <a:buChar char="•"/>
            </a:pPr>
            <a:r>
              <a:rPr lang="en-IN" sz="2400" dirty="0">
                <a:solidFill>
                  <a:schemeClr val="tx1"/>
                </a:solidFill>
              </a:rPr>
              <a:t>From the perspective of psychiatry, autonomy is defined as a capability of an individual to do something in a way that they perceive to be fulfilling or worthwhile (</a:t>
            </a:r>
            <a:r>
              <a:rPr lang="en-IN" sz="2400" dirty="0" err="1">
                <a:solidFill>
                  <a:schemeClr val="tx1"/>
                </a:solidFill>
              </a:rPr>
              <a:t>Bergamin</a:t>
            </a:r>
            <a:r>
              <a:rPr lang="en-IN" sz="2400" dirty="0">
                <a:solidFill>
                  <a:schemeClr val="tx1"/>
                </a:solidFill>
              </a:rPr>
              <a:t> </a:t>
            </a:r>
            <a:r>
              <a:rPr lang="en-IN" sz="2400" i="1" dirty="0">
                <a:solidFill>
                  <a:schemeClr val="tx1"/>
                </a:solidFill>
              </a:rPr>
              <a:t>et al</a:t>
            </a:r>
            <a:r>
              <a:rPr lang="en-IN" sz="2400" dirty="0">
                <a:solidFill>
                  <a:schemeClr val="tx1"/>
                </a:solidFill>
              </a:rPr>
              <a:t>., 2022). From this, it can be synthesised that autonomy is about offering a person the opportunity to act freely, without forcing them.</a:t>
            </a:r>
          </a:p>
          <a:p>
            <a:pPr marL="342900" indent="-342900" algn="just">
              <a:lnSpc>
                <a:spcPct val="150000"/>
              </a:lnSpc>
              <a:buSzPct val="200000"/>
              <a:buFont typeface="Arial" panose="020B0604020202020204" pitchFamily="34" charset="0"/>
              <a:buChar char="•"/>
            </a:pPr>
            <a:r>
              <a:rPr lang="en-IN" sz="2400" dirty="0">
                <a:solidFill>
                  <a:schemeClr val="tx1"/>
                </a:solidFill>
              </a:rPr>
              <a:t>Likewise, the workflow of the </a:t>
            </a:r>
            <a:r>
              <a:rPr lang="en-IN" sz="2400" dirty="0" err="1">
                <a:solidFill>
                  <a:schemeClr val="tx1"/>
                </a:solidFill>
              </a:rPr>
              <a:t>MySugr</a:t>
            </a:r>
            <a:r>
              <a:rPr lang="en-IN" sz="2400" dirty="0">
                <a:solidFill>
                  <a:schemeClr val="tx1"/>
                </a:solidFill>
              </a:rPr>
              <a:t> app suggests that it also offers autonomy to the patients who use this digital tool. For example, in the </a:t>
            </a:r>
            <a:r>
              <a:rPr lang="en-IN" sz="2400" dirty="0" err="1">
                <a:solidFill>
                  <a:schemeClr val="tx1"/>
                </a:solidFill>
              </a:rPr>
              <a:t>MySugr</a:t>
            </a:r>
            <a:r>
              <a:rPr lang="en-IN" sz="2400" dirty="0">
                <a:solidFill>
                  <a:schemeClr val="tx1"/>
                </a:solidFill>
              </a:rPr>
              <a:t> app, patients can freely choose what they want to log, as it offers the opportunity to manually enter data, influencing the goal-setting (</a:t>
            </a:r>
            <a:r>
              <a:rPr lang="en-IN" sz="2400" dirty="0" err="1">
                <a:solidFill>
                  <a:schemeClr val="tx1"/>
                </a:solidFill>
              </a:rPr>
              <a:t>MySugr</a:t>
            </a:r>
            <a:r>
              <a:rPr lang="en-IN" sz="2400" dirty="0">
                <a:solidFill>
                  <a:schemeClr val="tx1"/>
                </a:solidFill>
              </a:rPr>
              <a:t>, 2024).</a:t>
            </a:r>
          </a:p>
          <a:p>
            <a:pPr algn="ctr">
              <a:lnSpc>
                <a:spcPct val="150000"/>
              </a:lnSpc>
              <a:buSzPct val="200000"/>
            </a:pPr>
            <a:r>
              <a:rPr lang="en-IN" sz="3200" b="1" i="1" dirty="0">
                <a:solidFill>
                  <a:schemeClr val="tx1"/>
                </a:solidFill>
              </a:rPr>
              <a:t>Competence</a:t>
            </a:r>
            <a:endParaRPr lang="en-IN" sz="3200" dirty="0">
              <a:solidFill>
                <a:schemeClr val="tx1"/>
              </a:solidFill>
            </a:endParaRPr>
          </a:p>
          <a:p>
            <a:pPr marL="342900" indent="-342900" algn="just">
              <a:lnSpc>
                <a:spcPct val="150000"/>
              </a:lnSpc>
              <a:buSzPct val="200000"/>
              <a:buFont typeface="Arial" panose="020B0604020202020204" pitchFamily="34" charset="0"/>
              <a:buChar char="•"/>
            </a:pPr>
            <a:r>
              <a:rPr lang="en-IN" sz="2400" dirty="0">
                <a:solidFill>
                  <a:schemeClr val="tx1"/>
                </a:solidFill>
              </a:rPr>
              <a:t>Like autonomy, competence is regarded as another motivational factor in the self-determination theory. Competence refers to an individual's ability to leverage their knowledge and skills to efficiently utilise resources to achieve superior performance (Salman, Ganie and Saleem, 2020). The knowledge that can be derived from the analysis of this information indicates that competence instils self-confidence in an individual.</a:t>
            </a:r>
          </a:p>
          <a:p>
            <a:pPr algn="ctr">
              <a:lnSpc>
                <a:spcPct val="150000"/>
              </a:lnSpc>
              <a:buSzPct val="200000"/>
            </a:pPr>
            <a:r>
              <a:rPr lang="en-IN" sz="3200" b="1" i="1" dirty="0">
                <a:solidFill>
                  <a:schemeClr val="tx1"/>
                </a:solidFill>
              </a:rPr>
              <a:t>Relatedness</a:t>
            </a:r>
            <a:endParaRPr lang="en-IN" sz="3200" dirty="0">
              <a:solidFill>
                <a:schemeClr val="tx1"/>
              </a:solidFill>
            </a:endParaRPr>
          </a:p>
          <a:p>
            <a:pPr marL="342900" indent="-342900" algn="just">
              <a:lnSpc>
                <a:spcPct val="150000"/>
              </a:lnSpc>
              <a:buSzPct val="200000"/>
              <a:buFont typeface="Arial" panose="020B0604020202020204" pitchFamily="34" charset="0"/>
              <a:buChar char="•"/>
            </a:pPr>
            <a:r>
              <a:rPr lang="en-IN" sz="2400" dirty="0">
                <a:solidFill>
                  <a:schemeClr val="tx1"/>
                </a:solidFill>
              </a:rPr>
              <a:t>According to </a:t>
            </a:r>
            <a:r>
              <a:rPr lang="en-IN" sz="2400" dirty="0" err="1">
                <a:solidFill>
                  <a:schemeClr val="tx1"/>
                </a:solidFill>
              </a:rPr>
              <a:t>Nalipay</a:t>
            </a:r>
            <a:r>
              <a:rPr lang="en-IN" sz="2400" dirty="0">
                <a:solidFill>
                  <a:schemeClr val="tx1"/>
                </a:solidFill>
              </a:rPr>
              <a:t>, King and Cai (2020), in order to promote an optimal and desirable behaviour in an individual, the support of the social contexts, such as connection with others, and belongingness, proved to be important to meet the psychological needs of relatedness of such individuals. Thus, this aspect of the theoretical framework gives importance to societal factors.</a:t>
            </a:r>
          </a:p>
          <a:p>
            <a:pPr marL="342900" indent="-342900" algn="just">
              <a:lnSpc>
                <a:spcPct val="150000"/>
              </a:lnSpc>
              <a:buSzPct val="200000"/>
              <a:buFont typeface="Arial" panose="020B0604020202020204" pitchFamily="34" charset="0"/>
              <a:buChar char="•"/>
            </a:pPr>
            <a:r>
              <a:rPr lang="en-IN" sz="2400" dirty="0">
                <a:solidFill>
                  <a:schemeClr val="tx1"/>
                </a:solidFill>
              </a:rPr>
              <a:t>In the context of meeting the psychological needs of relatedness of diabetes patients, the </a:t>
            </a:r>
            <a:r>
              <a:rPr lang="en-IN" sz="2400" dirty="0" err="1">
                <a:solidFill>
                  <a:schemeClr val="tx1"/>
                </a:solidFill>
              </a:rPr>
              <a:t>MySugr</a:t>
            </a:r>
            <a:r>
              <a:rPr lang="en-IN" sz="2400" dirty="0">
                <a:solidFill>
                  <a:schemeClr val="tx1"/>
                </a:solidFill>
              </a:rPr>
              <a:t> app is found to have limited functionalities. For example, in the app, there is no such section that can offer or promote peer or community support.</a:t>
            </a:r>
          </a:p>
        </p:txBody>
      </p:sp>
      <p:sp>
        <p:nvSpPr>
          <p:cNvPr id="15" name="TextBox 14">
            <a:extLst>
              <a:ext uri="{FF2B5EF4-FFF2-40B4-BE49-F238E27FC236}">
                <a16:creationId xmlns:a16="http://schemas.microsoft.com/office/drawing/2014/main" id="{1C658F5E-4DAA-7CFC-39C9-4D425DB04FD9}"/>
              </a:ext>
            </a:extLst>
          </p:cNvPr>
          <p:cNvSpPr txBox="1"/>
          <p:nvPr/>
        </p:nvSpPr>
        <p:spPr>
          <a:xfrm>
            <a:off x="15171982" y="18157040"/>
            <a:ext cx="14855735" cy="7225824"/>
          </a:xfrm>
          <a:prstGeom prst="rect">
            <a:avLst/>
          </a:prstGeom>
          <a:solidFill>
            <a:schemeClr val="accent6">
              <a:lumMod val="20000"/>
              <a:lumOff val="80000"/>
            </a:schemeClr>
          </a:solidFill>
          <a:ln w="76200">
            <a:solidFill>
              <a:schemeClr val="bg1"/>
            </a:solidFill>
          </a:ln>
        </p:spPr>
        <p:txBody>
          <a:bodyPr wrap="square" rtlCol="0">
            <a:spAutoFit/>
          </a:bodyPr>
          <a:lstStyle/>
          <a:p>
            <a:pPr marL="342900" indent="-342900" algn="just">
              <a:lnSpc>
                <a:spcPct val="150000"/>
              </a:lnSpc>
              <a:buSzPct val="200000"/>
              <a:buFont typeface="Arial" panose="020B0604020202020204" pitchFamily="34" charset="0"/>
              <a:buChar char="•"/>
            </a:pPr>
            <a:r>
              <a:rPr lang="en-IN" sz="2400" dirty="0">
                <a:solidFill>
                  <a:schemeClr val="tx1"/>
                </a:solidFill>
              </a:rPr>
              <a:t>Considering the existing features of the </a:t>
            </a:r>
            <a:r>
              <a:rPr lang="en-IN" sz="2400" dirty="0" err="1">
                <a:solidFill>
                  <a:schemeClr val="tx1"/>
                </a:solidFill>
              </a:rPr>
              <a:t>MySugr</a:t>
            </a:r>
            <a:r>
              <a:rPr lang="en-IN" sz="2400" dirty="0">
                <a:solidFill>
                  <a:schemeClr val="tx1"/>
                </a:solidFill>
              </a:rPr>
              <a:t> mobile application, and if the recommended measures are integrated into the app, it can be inferred that the expected outcomes would be all positive. Previous studies noted that digital interventions, especially in diabetes management, help with the large-scale delivery of necessary diabetes education, and combined with the interactive, cloud-based platform attribute, they can support patients with better self-management (Blythin </a:t>
            </a:r>
            <a:r>
              <a:rPr lang="en-IN" sz="2400" i="1" dirty="0">
                <a:solidFill>
                  <a:schemeClr val="tx1"/>
                </a:solidFill>
              </a:rPr>
              <a:t>et al</a:t>
            </a:r>
            <a:r>
              <a:rPr lang="en-IN" sz="2400" dirty="0">
                <a:solidFill>
                  <a:schemeClr val="tx1"/>
                </a:solidFill>
              </a:rPr>
              <a:t>., 2023). This shows that by granting higher autonomy, the </a:t>
            </a:r>
            <a:r>
              <a:rPr lang="en-IN" sz="2400" dirty="0" err="1">
                <a:solidFill>
                  <a:schemeClr val="tx1"/>
                </a:solidFill>
              </a:rPr>
              <a:t>MySugr</a:t>
            </a:r>
            <a:r>
              <a:rPr lang="en-IN" sz="2400" dirty="0">
                <a:solidFill>
                  <a:schemeClr val="tx1"/>
                </a:solidFill>
              </a:rPr>
              <a:t> app can contribute to more consistent self-management of diabetes.</a:t>
            </a:r>
          </a:p>
          <a:p>
            <a:pPr marL="342900" indent="-342900" algn="just">
              <a:lnSpc>
                <a:spcPct val="150000"/>
              </a:lnSpc>
              <a:buSzPct val="200000"/>
              <a:buFont typeface="Arial" panose="020B0604020202020204" pitchFamily="34" charset="0"/>
              <a:buChar char="•"/>
            </a:pPr>
            <a:r>
              <a:rPr lang="en-IN" sz="2400" dirty="0">
                <a:solidFill>
                  <a:schemeClr val="tx1"/>
                </a:solidFill>
              </a:rPr>
              <a:t>In addition to this, mobile app-assisted diabetes interventions help in better self-management of medications and blood glucose levels through automated feedback, reminders, personalised goal-setting, data visualisation, and making educational materials available to patients (Liu, Xie and Or, 2020). The analysis of this information helps to perceive what improving the competence of diabetes patients can achieve. As for the expected outcome, with improved competence, diabetes patients would be able to control their blood glucose levels better. </a:t>
            </a:r>
          </a:p>
        </p:txBody>
      </p:sp>
      <p:sp>
        <p:nvSpPr>
          <p:cNvPr id="16" name="TextBox 15">
            <a:extLst>
              <a:ext uri="{FF2B5EF4-FFF2-40B4-BE49-F238E27FC236}">
                <a16:creationId xmlns:a16="http://schemas.microsoft.com/office/drawing/2014/main" id="{CF82D053-AF69-8E2D-B77A-6DFCF9B9FB4D}"/>
              </a:ext>
            </a:extLst>
          </p:cNvPr>
          <p:cNvSpPr txBox="1"/>
          <p:nvPr/>
        </p:nvSpPr>
        <p:spPr>
          <a:xfrm>
            <a:off x="14625555" y="32296141"/>
            <a:ext cx="15016078" cy="3901837"/>
          </a:xfrm>
          <a:prstGeom prst="rect">
            <a:avLst/>
          </a:prstGeom>
          <a:solidFill>
            <a:schemeClr val="accent6">
              <a:lumMod val="20000"/>
              <a:lumOff val="80000"/>
            </a:schemeClr>
          </a:solidFill>
          <a:ln w="76200">
            <a:solidFill>
              <a:schemeClr val="bg1"/>
            </a:solidFill>
          </a:ln>
        </p:spPr>
        <p:txBody>
          <a:bodyPr wrap="square" rtlCol="0">
            <a:spAutoFit/>
          </a:bodyPr>
          <a:lstStyle/>
          <a:p>
            <a:pPr>
              <a:lnSpc>
                <a:spcPct val="150000"/>
              </a:lnSpc>
            </a:pPr>
            <a:r>
              <a:rPr lang="en-IN" sz="2400" dirty="0">
                <a:solidFill>
                  <a:schemeClr val="tx1"/>
                </a:solidFill>
              </a:rPr>
              <a:t>From the discussion above, it can be concluded that while the </a:t>
            </a:r>
            <a:r>
              <a:rPr lang="en-IN" sz="2400" dirty="0" err="1">
                <a:solidFill>
                  <a:schemeClr val="tx1"/>
                </a:solidFill>
              </a:rPr>
              <a:t>MySugr</a:t>
            </a:r>
            <a:r>
              <a:rPr lang="en-IN" sz="2400" dirty="0">
                <a:solidFill>
                  <a:schemeClr val="tx1"/>
                </a:solidFill>
              </a:rPr>
              <a:t> mobile application supports self-management of diabetes by patients, the widened digital divide globally and the lack of peer or community support features of this mobile health app restrict its fullest potential. The discussion on the self-determination theory and the improvement recommendations, based on the theoretical framework, such as adding community features, making culturally relevant educational content available, and offering personalised guidance, are bound to enhance patients' engagement with the mobile application, ascertaining positive outcomes in the long term. </a:t>
            </a:r>
          </a:p>
        </p:txBody>
      </p:sp>
      <p:sp>
        <p:nvSpPr>
          <p:cNvPr id="17" name="TextBox 16">
            <a:extLst>
              <a:ext uri="{FF2B5EF4-FFF2-40B4-BE49-F238E27FC236}">
                <a16:creationId xmlns:a16="http://schemas.microsoft.com/office/drawing/2014/main" id="{5F53CD77-2667-9A91-DDB3-9DF1F43A549B}"/>
              </a:ext>
            </a:extLst>
          </p:cNvPr>
          <p:cNvSpPr txBox="1"/>
          <p:nvPr/>
        </p:nvSpPr>
        <p:spPr>
          <a:xfrm>
            <a:off x="290859" y="36681896"/>
            <a:ext cx="29546776" cy="5586658"/>
          </a:xfrm>
          <a:prstGeom prst="rect">
            <a:avLst/>
          </a:prstGeom>
          <a:solidFill>
            <a:schemeClr val="accent6">
              <a:lumMod val="20000"/>
              <a:lumOff val="80000"/>
            </a:schemeClr>
          </a:solidFill>
          <a:ln w="76200">
            <a:solidFill>
              <a:schemeClr val="bg1"/>
            </a:solidFill>
          </a:ln>
        </p:spPr>
        <p:txBody>
          <a:bodyPr wrap="square" rtlCol="0">
            <a:spAutoFit/>
          </a:bodyPr>
          <a:lstStyle/>
          <a:p>
            <a:pPr>
              <a:lnSpc>
                <a:spcPct val="150000"/>
              </a:lnSpc>
            </a:pPr>
            <a:r>
              <a:rPr lang="en-IN" sz="1600" dirty="0" err="1">
                <a:solidFill>
                  <a:schemeClr val="tx1"/>
                </a:solidFill>
              </a:rPr>
              <a:t>Bergamin</a:t>
            </a:r>
            <a:r>
              <a:rPr lang="en-IN" sz="1600" dirty="0">
                <a:solidFill>
                  <a:schemeClr val="tx1"/>
                </a:solidFill>
              </a:rPr>
              <a:t>, J., </a:t>
            </a:r>
            <a:r>
              <a:rPr lang="en-IN" sz="1600" dirty="0" err="1">
                <a:solidFill>
                  <a:schemeClr val="tx1"/>
                </a:solidFill>
              </a:rPr>
              <a:t>Luigjes</a:t>
            </a:r>
            <a:r>
              <a:rPr lang="en-IN" sz="1600" dirty="0">
                <a:solidFill>
                  <a:schemeClr val="tx1"/>
                </a:solidFill>
              </a:rPr>
              <a:t>, J., </a:t>
            </a:r>
            <a:r>
              <a:rPr lang="en-IN" sz="1600" dirty="0" err="1">
                <a:solidFill>
                  <a:schemeClr val="tx1"/>
                </a:solidFill>
              </a:rPr>
              <a:t>Kiverstein</a:t>
            </a:r>
            <a:r>
              <a:rPr lang="en-IN" sz="1600" dirty="0">
                <a:solidFill>
                  <a:schemeClr val="tx1"/>
                </a:solidFill>
              </a:rPr>
              <a:t>, J., Bockting, C. L., and Denys, D. (2022). Defining autonomy in psychiatry. </a:t>
            </a:r>
            <a:r>
              <a:rPr lang="en-IN" sz="1600" i="1" dirty="0">
                <a:solidFill>
                  <a:schemeClr val="tx1"/>
                </a:solidFill>
              </a:rPr>
              <a:t>Frontiers in psychiatry</a:t>
            </a:r>
            <a:r>
              <a:rPr lang="en-IN" sz="1600" dirty="0">
                <a:solidFill>
                  <a:schemeClr val="tx1"/>
                </a:solidFill>
              </a:rPr>
              <a:t>, </a:t>
            </a:r>
            <a:r>
              <a:rPr lang="en-IN" sz="1600" i="1" dirty="0">
                <a:solidFill>
                  <a:schemeClr val="tx1"/>
                </a:solidFill>
              </a:rPr>
              <a:t>13</a:t>
            </a:r>
            <a:r>
              <a:rPr lang="en-IN" sz="1600" dirty="0">
                <a:solidFill>
                  <a:schemeClr val="tx1"/>
                </a:solidFill>
              </a:rPr>
              <a:t>, 801415.</a:t>
            </a:r>
          </a:p>
          <a:p>
            <a:pPr>
              <a:lnSpc>
                <a:spcPct val="150000"/>
              </a:lnSpc>
            </a:pPr>
            <a:r>
              <a:rPr lang="en-IN" sz="1600" dirty="0">
                <a:solidFill>
                  <a:schemeClr val="tx1"/>
                </a:solidFill>
              </a:rPr>
              <a:t>Blythin, A. M., Elkes, J., Van Lindholm, T., Bhogal, A., Wilkinson, T. M. A., Saville, C., and Kirk, A. (2023). Can digital health apps provide patients with support to promote structured diabetes education and ongoing self-management? A real-world evaluation of </a:t>
            </a:r>
            <a:r>
              <a:rPr lang="en-IN" sz="1600" dirty="0" err="1">
                <a:solidFill>
                  <a:schemeClr val="tx1"/>
                </a:solidFill>
              </a:rPr>
              <a:t>myDiabetes</a:t>
            </a:r>
            <a:r>
              <a:rPr lang="en-IN" sz="1600" dirty="0">
                <a:solidFill>
                  <a:schemeClr val="tx1"/>
                </a:solidFill>
              </a:rPr>
              <a:t> usage. </a:t>
            </a:r>
            <a:r>
              <a:rPr lang="en-IN" sz="1600" i="1" dirty="0">
                <a:solidFill>
                  <a:schemeClr val="tx1"/>
                </a:solidFill>
              </a:rPr>
              <a:t>Digital health</a:t>
            </a:r>
            <a:r>
              <a:rPr lang="en-IN" sz="1600" dirty="0">
                <a:solidFill>
                  <a:schemeClr val="tx1"/>
                </a:solidFill>
              </a:rPr>
              <a:t>, </a:t>
            </a:r>
            <a:r>
              <a:rPr lang="en-IN" sz="1600" i="1" dirty="0">
                <a:solidFill>
                  <a:schemeClr val="tx1"/>
                </a:solidFill>
              </a:rPr>
              <a:t>9</a:t>
            </a:r>
            <a:r>
              <a:rPr lang="en-IN" sz="1600" dirty="0">
                <a:solidFill>
                  <a:schemeClr val="tx1"/>
                </a:solidFill>
              </a:rPr>
              <a:t>, 20552076221147109.</a:t>
            </a:r>
          </a:p>
          <a:p>
            <a:pPr>
              <a:lnSpc>
                <a:spcPct val="150000"/>
              </a:lnSpc>
            </a:pPr>
            <a:r>
              <a:rPr lang="en-IN" sz="1600" dirty="0" err="1">
                <a:solidFill>
                  <a:schemeClr val="tx1"/>
                </a:solidFill>
              </a:rPr>
              <a:t>Doupis</a:t>
            </a:r>
            <a:r>
              <a:rPr lang="en-IN" sz="1600" dirty="0">
                <a:solidFill>
                  <a:schemeClr val="tx1"/>
                </a:solidFill>
              </a:rPr>
              <a:t>, J., Festas, G., </a:t>
            </a:r>
            <a:r>
              <a:rPr lang="en-IN" sz="1600" dirty="0" err="1">
                <a:solidFill>
                  <a:schemeClr val="tx1"/>
                </a:solidFill>
              </a:rPr>
              <a:t>Tsilivigos</a:t>
            </a:r>
            <a:r>
              <a:rPr lang="en-IN" sz="1600" dirty="0">
                <a:solidFill>
                  <a:schemeClr val="tx1"/>
                </a:solidFill>
              </a:rPr>
              <a:t>, C., Efthymiou, V., and Kokkinos, A. (2020). Smartphone-based technology in diabetes management. </a:t>
            </a:r>
            <a:r>
              <a:rPr lang="en-IN" sz="1600" i="1" dirty="0">
                <a:solidFill>
                  <a:schemeClr val="tx1"/>
                </a:solidFill>
              </a:rPr>
              <a:t>Diabetes Therapy</a:t>
            </a:r>
            <a:r>
              <a:rPr lang="en-IN" sz="1600" dirty="0">
                <a:solidFill>
                  <a:schemeClr val="tx1"/>
                </a:solidFill>
              </a:rPr>
              <a:t>, </a:t>
            </a:r>
            <a:r>
              <a:rPr lang="en-IN" sz="1600" i="1" dirty="0">
                <a:solidFill>
                  <a:schemeClr val="tx1"/>
                </a:solidFill>
              </a:rPr>
              <a:t>11</a:t>
            </a:r>
            <a:r>
              <a:rPr lang="en-IN" sz="1600" dirty="0">
                <a:solidFill>
                  <a:schemeClr val="tx1"/>
                </a:solidFill>
              </a:rPr>
              <a:t>(3), 607-619.</a:t>
            </a:r>
          </a:p>
          <a:p>
            <a:pPr>
              <a:lnSpc>
                <a:spcPct val="150000"/>
              </a:lnSpc>
            </a:pPr>
            <a:r>
              <a:rPr lang="en-IN" sz="1600" dirty="0">
                <a:solidFill>
                  <a:schemeClr val="tx1"/>
                </a:solidFill>
              </a:rPr>
              <a:t>Liu, K., Xie, Z., and Or, C. K. (2020). Effectiveness of mobile app-assisted self-care interventions for improving patient outcomes in type 2 diabetes and/or hypertension: systematic review and meta-analysis of randomized controlled trials. </a:t>
            </a:r>
            <a:r>
              <a:rPr lang="en-IN" sz="1600" i="1" dirty="0">
                <a:solidFill>
                  <a:schemeClr val="tx1"/>
                </a:solidFill>
              </a:rPr>
              <a:t>JMIR mHealth and </a:t>
            </a:r>
            <a:r>
              <a:rPr lang="en-IN" sz="1600" i="1" dirty="0" err="1">
                <a:solidFill>
                  <a:schemeClr val="tx1"/>
                </a:solidFill>
              </a:rPr>
              <a:t>uHealth</a:t>
            </a:r>
            <a:r>
              <a:rPr lang="en-IN" sz="1600" dirty="0">
                <a:solidFill>
                  <a:schemeClr val="tx1"/>
                </a:solidFill>
              </a:rPr>
              <a:t>, </a:t>
            </a:r>
            <a:r>
              <a:rPr lang="en-IN" sz="1600" i="1" dirty="0">
                <a:solidFill>
                  <a:schemeClr val="tx1"/>
                </a:solidFill>
              </a:rPr>
              <a:t>8</a:t>
            </a:r>
            <a:r>
              <a:rPr lang="en-IN" sz="1600" dirty="0">
                <a:solidFill>
                  <a:schemeClr val="tx1"/>
                </a:solidFill>
              </a:rPr>
              <a:t>(8), e15779.</a:t>
            </a:r>
          </a:p>
          <a:p>
            <a:pPr>
              <a:lnSpc>
                <a:spcPct val="150000"/>
              </a:lnSpc>
            </a:pPr>
            <a:r>
              <a:rPr lang="en-IN" sz="1600" dirty="0" err="1">
                <a:solidFill>
                  <a:schemeClr val="tx1"/>
                </a:solidFill>
              </a:rPr>
              <a:t>mySugr</a:t>
            </a:r>
            <a:r>
              <a:rPr lang="en-IN" sz="1600" dirty="0">
                <a:solidFill>
                  <a:schemeClr val="tx1"/>
                </a:solidFill>
              </a:rPr>
              <a:t>. (2024). </a:t>
            </a:r>
            <a:r>
              <a:rPr lang="en-IN" sz="1600" i="1" dirty="0">
                <a:solidFill>
                  <a:schemeClr val="tx1"/>
                </a:solidFill>
              </a:rPr>
              <a:t>Diabetes App, Blood Sugar and Carbs Tracker | </a:t>
            </a:r>
            <a:r>
              <a:rPr lang="en-IN" sz="1600" i="1" dirty="0" err="1">
                <a:solidFill>
                  <a:schemeClr val="tx1"/>
                </a:solidFill>
              </a:rPr>
              <a:t>mySugr</a:t>
            </a:r>
            <a:r>
              <a:rPr lang="en-IN" sz="1600" i="1" dirty="0">
                <a:solidFill>
                  <a:schemeClr val="tx1"/>
                </a:solidFill>
              </a:rPr>
              <a:t> Global</a:t>
            </a:r>
            <a:r>
              <a:rPr lang="en-IN" sz="1600" dirty="0">
                <a:solidFill>
                  <a:schemeClr val="tx1"/>
                </a:solidFill>
              </a:rPr>
              <a:t>. [online] www.mysugr.com. Available at: https://www.mysugr.com/en/diabetes-app [Accessed 19 Nov. 2025].</a:t>
            </a:r>
          </a:p>
          <a:p>
            <a:pPr>
              <a:lnSpc>
                <a:spcPct val="150000"/>
              </a:lnSpc>
            </a:pPr>
            <a:r>
              <a:rPr lang="en-IN" sz="1600" dirty="0" err="1">
                <a:solidFill>
                  <a:schemeClr val="tx1"/>
                </a:solidFill>
              </a:rPr>
              <a:t>mySugr</a:t>
            </a:r>
            <a:r>
              <a:rPr lang="en-IN" sz="1600" dirty="0">
                <a:solidFill>
                  <a:schemeClr val="tx1"/>
                </a:solidFill>
              </a:rPr>
              <a:t>. (2025). </a:t>
            </a:r>
            <a:r>
              <a:rPr lang="en-IN" sz="1600" i="1" dirty="0">
                <a:solidFill>
                  <a:schemeClr val="tx1"/>
                </a:solidFill>
              </a:rPr>
              <a:t>Us from the start | </a:t>
            </a:r>
            <a:r>
              <a:rPr lang="en-IN" sz="1600" i="1" dirty="0" err="1">
                <a:solidFill>
                  <a:schemeClr val="tx1"/>
                </a:solidFill>
              </a:rPr>
              <a:t>mySugr</a:t>
            </a:r>
            <a:r>
              <a:rPr lang="en-IN" sz="1600" i="1" dirty="0">
                <a:solidFill>
                  <a:schemeClr val="tx1"/>
                </a:solidFill>
              </a:rPr>
              <a:t> Global</a:t>
            </a:r>
            <a:r>
              <a:rPr lang="en-IN" sz="1600" dirty="0">
                <a:solidFill>
                  <a:schemeClr val="tx1"/>
                </a:solidFill>
              </a:rPr>
              <a:t>. [online] Available at: https://www.mysugr.com/en/about-us [Accessed 19 Nov. 2025].</a:t>
            </a:r>
          </a:p>
          <a:p>
            <a:pPr>
              <a:lnSpc>
                <a:spcPct val="150000"/>
              </a:lnSpc>
            </a:pPr>
            <a:r>
              <a:rPr lang="en-IN" sz="1600" dirty="0" err="1">
                <a:solidFill>
                  <a:schemeClr val="tx1"/>
                </a:solidFill>
              </a:rPr>
              <a:t>Nalipay</a:t>
            </a:r>
            <a:r>
              <a:rPr lang="en-IN" sz="1600" dirty="0">
                <a:solidFill>
                  <a:schemeClr val="tx1"/>
                </a:solidFill>
              </a:rPr>
              <a:t>, M. J. N., King, R. B., and Cai, Y. (2020). Autonomy is equally important across East and West: Testing the cross-cultural universality of self-determination theory. </a:t>
            </a:r>
            <a:r>
              <a:rPr lang="en-IN" sz="1600" i="1" dirty="0">
                <a:solidFill>
                  <a:schemeClr val="tx1"/>
                </a:solidFill>
              </a:rPr>
              <a:t>Journal of Adolescence</a:t>
            </a:r>
            <a:r>
              <a:rPr lang="en-IN" sz="1600" dirty="0">
                <a:solidFill>
                  <a:schemeClr val="tx1"/>
                </a:solidFill>
              </a:rPr>
              <a:t>, </a:t>
            </a:r>
            <a:r>
              <a:rPr lang="en-IN" sz="1600" i="1" dirty="0">
                <a:solidFill>
                  <a:schemeClr val="tx1"/>
                </a:solidFill>
              </a:rPr>
              <a:t>78</a:t>
            </a:r>
            <a:r>
              <a:rPr lang="en-IN" sz="1600" dirty="0">
                <a:solidFill>
                  <a:schemeClr val="tx1"/>
                </a:solidFill>
              </a:rPr>
              <a:t>, 67-72.</a:t>
            </a:r>
          </a:p>
          <a:p>
            <a:pPr>
              <a:lnSpc>
                <a:spcPct val="150000"/>
              </a:lnSpc>
            </a:pPr>
            <a:r>
              <a:rPr lang="en-IN" sz="1600" dirty="0">
                <a:solidFill>
                  <a:schemeClr val="tx1"/>
                </a:solidFill>
              </a:rPr>
              <a:t>Rodríguez de Dios, I., Igartua, J. J., and </a:t>
            </a:r>
            <a:r>
              <a:rPr lang="en-IN" sz="1600" dirty="0" err="1">
                <a:solidFill>
                  <a:schemeClr val="tx1"/>
                </a:solidFill>
              </a:rPr>
              <a:t>D'Haenens</a:t>
            </a:r>
            <a:r>
              <a:rPr lang="en-IN" sz="1600" dirty="0">
                <a:solidFill>
                  <a:schemeClr val="tx1"/>
                </a:solidFill>
              </a:rPr>
              <a:t>, L. (2021). Narrative persuasion in a mobile environment: effectiveness of a mobile application for promoting digital skills and coping strategies in adolescents.</a:t>
            </a:r>
          </a:p>
          <a:p>
            <a:pPr>
              <a:lnSpc>
                <a:spcPct val="150000"/>
              </a:lnSpc>
            </a:pPr>
            <a:r>
              <a:rPr lang="en-IN" sz="1600" dirty="0">
                <a:solidFill>
                  <a:schemeClr val="tx1"/>
                </a:solidFill>
              </a:rPr>
              <a:t>Salman, M., Ganie, S. A., and Saleem, I. (2020). The concept of competence: a thematic review and discussion. </a:t>
            </a:r>
            <a:r>
              <a:rPr lang="en-IN" sz="1600" i="1" dirty="0">
                <a:solidFill>
                  <a:schemeClr val="tx1"/>
                </a:solidFill>
              </a:rPr>
              <a:t>European Journal of Training and Development</a:t>
            </a:r>
            <a:r>
              <a:rPr lang="en-IN" sz="1600" dirty="0">
                <a:solidFill>
                  <a:schemeClr val="tx1"/>
                </a:solidFill>
              </a:rPr>
              <a:t>, </a:t>
            </a:r>
            <a:r>
              <a:rPr lang="en-IN" sz="1600" i="1" dirty="0">
                <a:solidFill>
                  <a:schemeClr val="tx1"/>
                </a:solidFill>
              </a:rPr>
              <a:t>44</a:t>
            </a:r>
            <a:r>
              <a:rPr lang="en-IN" sz="1600" dirty="0">
                <a:solidFill>
                  <a:schemeClr val="tx1"/>
                </a:solidFill>
              </a:rPr>
              <a:t>(6/7), 717-742.</a:t>
            </a:r>
          </a:p>
          <a:p>
            <a:pPr>
              <a:lnSpc>
                <a:spcPct val="150000"/>
              </a:lnSpc>
            </a:pPr>
            <a:r>
              <a:rPr lang="en-IN" sz="1600" dirty="0">
                <a:solidFill>
                  <a:schemeClr val="tx1"/>
                </a:solidFill>
              </a:rPr>
              <a:t>Sun, H., Saeedi, P., </a:t>
            </a:r>
            <a:r>
              <a:rPr lang="en-IN" sz="1600" dirty="0" err="1">
                <a:solidFill>
                  <a:schemeClr val="tx1"/>
                </a:solidFill>
              </a:rPr>
              <a:t>Karuranga</a:t>
            </a:r>
            <a:r>
              <a:rPr lang="en-IN" sz="1600" dirty="0">
                <a:solidFill>
                  <a:schemeClr val="tx1"/>
                </a:solidFill>
              </a:rPr>
              <a:t>, S., </a:t>
            </a:r>
            <a:r>
              <a:rPr lang="en-IN" sz="1600" dirty="0" err="1">
                <a:solidFill>
                  <a:schemeClr val="tx1"/>
                </a:solidFill>
              </a:rPr>
              <a:t>Pinkepank</a:t>
            </a:r>
            <a:r>
              <a:rPr lang="en-IN" sz="1600" dirty="0">
                <a:solidFill>
                  <a:schemeClr val="tx1"/>
                </a:solidFill>
              </a:rPr>
              <a:t>, M., </a:t>
            </a:r>
            <a:r>
              <a:rPr lang="en-IN" sz="1600" dirty="0" err="1">
                <a:solidFill>
                  <a:schemeClr val="tx1"/>
                </a:solidFill>
              </a:rPr>
              <a:t>Ogurtsova</a:t>
            </a:r>
            <a:r>
              <a:rPr lang="en-IN" sz="1600" dirty="0">
                <a:solidFill>
                  <a:schemeClr val="tx1"/>
                </a:solidFill>
              </a:rPr>
              <a:t>, K., Duncan, B.B., Stein, C., Basit, A., Chan, J.C.N., </a:t>
            </a:r>
            <a:r>
              <a:rPr lang="en-IN" sz="1600" dirty="0" err="1">
                <a:solidFill>
                  <a:schemeClr val="tx1"/>
                </a:solidFill>
              </a:rPr>
              <a:t>Mbanya</a:t>
            </a:r>
            <a:r>
              <a:rPr lang="en-IN" sz="1600" dirty="0">
                <a:solidFill>
                  <a:schemeClr val="tx1"/>
                </a:solidFill>
              </a:rPr>
              <a:t>, J.C., Pavkov, M.E., </a:t>
            </a:r>
            <a:r>
              <a:rPr lang="en-IN" sz="1600" dirty="0" err="1">
                <a:solidFill>
                  <a:schemeClr val="tx1"/>
                </a:solidFill>
              </a:rPr>
              <a:t>Ramachandaran</a:t>
            </a:r>
            <a:r>
              <a:rPr lang="en-IN" sz="1600" dirty="0">
                <a:solidFill>
                  <a:schemeClr val="tx1"/>
                </a:solidFill>
              </a:rPr>
              <a:t>, A., Wild, S.H., James, S., Herman, W.H., Zhang, P., Bommer, C., Kuo, S., Boyko, E.J. and Magliano, D.J. (2021). IDF diabetes Atlas: Global, regional and country-level diabetes prevalence estimates for 2021 and projections for 2045. </a:t>
            </a:r>
            <a:r>
              <a:rPr lang="en-IN" sz="1600" i="1" dirty="0">
                <a:solidFill>
                  <a:schemeClr val="tx1"/>
                </a:solidFill>
              </a:rPr>
              <a:t>Diabetes Research and Clinical Practice</a:t>
            </a:r>
            <a:r>
              <a:rPr lang="en-IN" sz="1600" dirty="0">
                <a:solidFill>
                  <a:schemeClr val="tx1"/>
                </a:solidFill>
              </a:rPr>
              <a:t>, 183(109119)</a:t>
            </a:r>
          </a:p>
          <a:p>
            <a:pPr>
              <a:lnSpc>
                <a:spcPct val="150000"/>
              </a:lnSpc>
            </a:pPr>
            <a:r>
              <a:rPr lang="en-IN" sz="1600" dirty="0" err="1">
                <a:solidFill>
                  <a:schemeClr val="tx1"/>
                </a:solidFill>
              </a:rPr>
              <a:t>Szulawski</a:t>
            </a:r>
            <a:r>
              <a:rPr lang="en-IN" sz="1600" dirty="0">
                <a:solidFill>
                  <a:schemeClr val="tx1"/>
                </a:solidFill>
              </a:rPr>
              <a:t>, M., Kaźmierczak, I., and Prusik, M. (2021). Is self-determination good for your effectiveness? A study of factors which influence performance within self-determination theory. </a:t>
            </a:r>
            <a:r>
              <a:rPr lang="en-IN" sz="1600" i="1" dirty="0" err="1">
                <a:solidFill>
                  <a:schemeClr val="tx1"/>
                </a:solidFill>
              </a:rPr>
              <a:t>PLoS</a:t>
            </a:r>
            <a:r>
              <a:rPr lang="en-IN" sz="1600" i="1" dirty="0">
                <a:solidFill>
                  <a:schemeClr val="tx1"/>
                </a:solidFill>
              </a:rPr>
              <a:t> One</a:t>
            </a:r>
            <a:r>
              <a:rPr lang="en-IN" sz="1600" dirty="0">
                <a:solidFill>
                  <a:schemeClr val="tx1"/>
                </a:solidFill>
              </a:rPr>
              <a:t>, </a:t>
            </a:r>
            <a:r>
              <a:rPr lang="en-IN" sz="1600" i="1" dirty="0">
                <a:solidFill>
                  <a:schemeClr val="tx1"/>
                </a:solidFill>
              </a:rPr>
              <a:t>16</a:t>
            </a:r>
            <a:r>
              <a:rPr lang="en-IN" sz="1600" dirty="0">
                <a:solidFill>
                  <a:schemeClr val="tx1"/>
                </a:solidFill>
              </a:rPr>
              <a:t>(9), e0256558.</a:t>
            </a:r>
          </a:p>
          <a:p>
            <a:pPr>
              <a:lnSpc>
                <a:spcPct val="150000"/>
              </a:lnSpc>
            </a:pPr>
            <a:r>
              <a:rPr lang="en-IN" sz="1600" dirty="0">
                <a:solidFill>
                  <a:schemeClr val="tx1"/>
                </a:solidFill>
              </a:rPr>
              <a:t>UN. (2025a). </a:t>
            </a:r>
            <a:r>
              <a:rPr lang="en-IN" sz="1600" i="1" dirty="0">
                <a:solidFill>
                  <a:schemeClr val="tx1"/>
                </a:solidFill>
              </a:rPr>
              <a:t>Global Internet use continues to rise but disparities remain | Division for Inclusive Social Development (DISD)</a:t>
            </a:r>
            <a:r>
              <a:rPr lang="en-IN" sz="1600" dirty="0">
                <a:solidFill>
                  <a:schemeClr val="tx1"/>
                </a:solidFill>
              </a:rPr>
              <a:t>. [online] Available at: https://social.desa.un.org/sdn/global-internet-use-continues-to-rise-but-disparities-remain [Accessed 19 Nov. 2025].</a:t>
            </a:r>
          </a:p>
          <a:p>
            <a:pPr>
              <a:lnSpc>
                <a:spcPct val="150000"/>
              </a:lnSpc>
            </a:pPr>
            <a:r>
              <a:rPr lang="en-IN" sz="1600" dirty="0">
                <a:solidFill>
                  <a:schemeClr val="tx1"/>
                </a:solidFill>
              </a:rPr>
              <a:t>UN. (2025b). </a:t>
            </a:r>
            <a:r>
              <a:rPr lang="en-IN" sz="1600" i="1" dirty="0">
                <a:solidFill>
                  <a:schemeClr val="tx1"/>
                </a:solidFill>
              </a:rPr>
              <a:t>2.9 billion people still offline | Division for Inclusive Social Development (DISD)</a:t>
            </a:r>
            <a:r>
              <a:rPr lang="en-IN" sz="1600" dirty="0">
                <a:solidFill>
                  <a:schemeClr val="tx1"/>
                </a:solidFill>
              </a:rPr>
              <a:t>. [online] Available at: https://social.desa.un.org/sdn/29-billion-people-still-offline [Accessed 19 Nov. 2025].</a:t>
            </a:r>
          </a:p>
          <a:p>
            <a:pPr>
              <a:lnSpc>
                <a:spcPct val="150000"/>
              </a:lnSpc>
            </a:pPr>
            <a:r>
              <a:rPr lang="en-IN" sz="1600" dirty="0">
                <a:solidFill>
                  <a:schemeClr val="tx1"/>
                </a:solidFill>
              </a:rPr>
              <a:t>Yao, R., Zhang, W., Evans, R., Cao, G., Rui, T., and Shen, L. (2022). Inequities in health care services caused by the adoption of digital health technologies: scoping review. </a:t>
            </a:r>
            <a:r>
              <a:rPr lang="en-IN" sz="1600" i="1" dirty="0">
                <a:solidFill>
                  <a:schemeClr val="tx1"/>
                </a:solidFill>
              </a:rPr>
              <a:t>Journal of medical Internet research</a:t>
            </a:r>
            <a:r>
              <a:rPr lang="en-IN" sz="1600" dirty="0">
                <a:solidFill>
                  <a:schemeClr val="tx1"/>
                </a:solidFill>
              </a:rPr>
              <a:t>, </a:t>
            </a:r>
            <a:r>
              <a:rPr lang="en-IN" sz="1600" i="1" dirty="0">
                <a:solidFill>
                  <a:schemeClr val="tx1"/>
                </a:solidFill>
              </a:rPr>
              <a:t>24</a:t>
            </a:r>
            <a:r>
              <a:rPr lang="en-IN" sz="1600" dirty="0">
                <a:solidFill>
                  <a:schemeClr val="tx1"/>
                </a:solidFill>
              </a:rPr>
              <a:t>(3), e34144</a:t>
            </a:r>
          </a:p>
        </p:txBody>
      </p:sp>
      <p:sp>
        <p:nvSpPr>
          <p:cNvPr id="18" name="Rectangle: Rounded Corners 17">
            <a:extLst>
              <a:ext uri="{FF2B5EF4-FFF2-40B4-BE49-F238E27FC236}">
                <a16:creationId xmlns:a16="http://schemas.microsoft.com/office/drawing/2014/main" id="{ED168BC2-A23E-37DB-AA29-78E4F9A72A3B}"/>
              </a:ext>
            </a:extLst>
          </p:cNvPr>
          <p:cNvSpPr/>
          <p:nvPr/>
        </p:nvSpPr>
        <p:spPr>
          <a:xfrm>
            <a:off x="233598" y="17435913"/>
            <a:ext cx="13784394" cy="1396537"/>
          </a:xfrm>
          <a:prstGeom prst="roundRect">
            <a:avLst/>
          </a:prstGeom>
          <a:solidFill>
            <a:schemeClr val="accent1">
              <a:lumMod val="40000"/>
              <a:lumOff val="60000"/>
            </a:schemeClr>
          </a:solid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600" b="1" dirty="0">
                <a:solidFill>
                  <a:schemeClr val="tx1"/>
                </a:solidFill>
              </a:rPr>
              <a:t>3. Behaviour Change Theory - Self-determination Theory</a:t>
            </a:r>
            <a:endParaRPr lang="en-IN" sz="3600" dirty="0">
              <a:solidFill>
                <a:schemeClr val="tx1"/>
              </a:solidFill>
            </a:endParaRPr>
          </a:p>
        </p:txBody>
      </p:sp>
      <p:sp>
        <p:nvSpPr>
          <p:cNvPr id="19" name="Rectangle: Rounded Corners 18">
            <a:extLst>
              <a:ext uri="{FF2B5EF4-FFF2-40B4-BE49-F238E27FC236}">
                <a16:creationId xmlns:a16="http://schemas.microsoft.com/office/drawing/2014/main" id="{79D5B610-01BB-6481-AF48-CF26A8445D3D}"/>
              </a:ext>
            </a:extLst>
          </p:cNvPr>
          <p:cNvSpPr/>
          <p:nvPr/>
        </p:nvSpPr>
        <p:spPr>
          <a:xfrm>
            <a:off x="18809061" y="30732416"/>
            <a:ext cx="6649066" cy="1046272"/>
          </a:xfrm>
          <a:prstGeom prst="roundRect">
            <a:avLst/>
          </a:prstGeom>
          <a:solidFill>
            <a:schemeClr val="accent1">
              <a:lumMod val="40000"/>
              <a:lumOff val="60000"/>
            </a:schemeClr>
          </a:solid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600" b="1" dirty="0">
                <a:solidFill>
                  <a:schemeClr val="tx1"/>
                </a:solidFill>
              </a:rPr>
              <a:t>5. Conclusion</a:t>
            </a:r>
            <a:endParaRPr lang="en-IN" sz="3600" dirty="0">
              <a:solidFill>
                <a:schemeClr val="tx1"/>
              </a:solidFill>
            </a:endParaRPr>
          </a:p>
        </p:txBody>
      </p:sp>
      <p:sp>
        <p:nvSpPr>
          <p:cNvPr id="20" name="Rectangle: Rounded Corners 19">
            <a:extLst>
              <a:ext uri="{FF2B5EF4-FFF2-40B4-BE49-F238E27FC236}">
                <a16:creationId xmlns:a16="http://schemas.microsoft.com/office/drawing/2014/main" id="{D961E410-1293-5ED4-D23A-4E4276EBFBA0}"/>
              </a:ext>
            </a:extLst>
          </p:cNvPr>
          <p:cNvSpPr/>
          <p:nvPr/>
        </p:nvSpPr>
        <p:spPr>
          <a:xfrm>
            <a:off x="19275317" y="16924528"/>
            <a:ext cx="6610720" cy="1046271"/>
          </a:xfrm>
          <a:prstGeom prst="roundRect">
            <a:avLst/>
          </a:prstGeom>
          <a:solidFill>
            <a:schemeClr val="accent1">
              <a:lumMod val="40000"/>
              <a:lumOff val="60000"/>
            </a:schemeClr>
          </a:solidFill>
          <a:ln w="762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600" b="1" dirty="0">
                <a:solidFill>
                  <a:schemeClr val="tx1"/>
                </a:solidFill>
              </a:rPr>
              <a:t>4. Expected Outcome</a:t>
            </a:r>
            <a:endParaRPr lang="en-IN" sz="3600" dirty="0">
              <a:solidFill>
                <a:schemeClr val="tx1"/>
              </a:solidFill>
            </a:endParaRPr>
          </a:p>
        </p:txBody>
      </p:sp>
      <p:pic>
        <p:nvPicPr>
          <p:cNvPr id="7" name="Picture 6">
            <a:extLst>
              <a:ext uri="{FF2B5EF4-FFF2-40B4-BE49-F238E27FC236}">
                <a16:creationId xmlns:a16="http://schemas.microsoft.com/office/drawing/2014/main" id="{1C33588F-E035-4F86-8126-F2510BE751BD}"/>
              </a:ext>
            </a:extLst>
          </p:cNvPr>
          <p:cNvPicPr>
            <a:picLocks noChangeAspect="1"/>
          </p:cNvPicPr>
          <p:nvPr/>
        </p:nvPicPr>
        <p:blipFill>
          <a:blip r:embed="rId3">
            <a:biLevel thresh="50000"/>
            <a:extLst>
              <a:ext uri="{BEBA8EAE-BF5A-486C-A8C5-ECC9F3942E4B}">
                <a14:imgProps xmlns:a14="http://schemas.microsoft.com/office/drawing/2010/main">
                  <a14:imgLayer r:embed="rId4">
                    <a14:imgEffect>
                      <a14:saturation sat="0"/>
                    </a14:imgEffect>
                  </a14:imgLayer>
                </a14:imgProps>
              </a:ext>
            </a:extLst>
          </a:blip>
          <a:stretch>
            <a:fillRect/>
          </a:stretch>
        </p:blipFill>
        <p:spPr>
          <a:xfrm>
            <a:off x="15064247" y="3270669"/>
            <a:ext cx="9352477" cy="2429452"/>
          </a:xfrm>
          <a:prstGeom prst="rect">
            <a:avLst/>
          </a:prstGeom>
          <a:noFill/>
          <a:ln w="76200">
            <a:noFill/>
          </a:ln>
        </p:spPr>
      </p:pic>
      <p:pic>
        <p:nvPicPr>
          <p:cNvPr id="4" name="Picture 3">
            <a:extLst>
              <a:ext uri="{FF2B5EF4-FFF2-40B4-BE49-F238E27FC236}">
                <a16:creationId xmlns:a16="http://schemas.microsoft.com/office/drawing/2014/main" id="{89D2377F-C20B-760E-60CC-880FF87870B4}"/>
              </a:ext>
            </a:extLst>
          </p:cNvPr>
          <p:cNvPicPr>
            <a:picLocks noChangeAspect="1"/>
          </p:cNvPicPr>
          <p:nvPr/>
        </p:nvPicPr>
        <p:blipFill>
          <a:blip r:embed="rId5"/>
          <a:stretch>
            <a:fillRect/>
          </a:stretch>
        </p:blipFill>
        <p:spPr>
          <a:xfrm>
            <a:off x="10642097" y="12366520"/>
            <a:ext cx="4038472" cy="3704080"/>
          </a:xfrm>
          <a:prstGeom prst="rect">
            <a:avLst/>
          </a:prstGeom>
        </p:spPr>
      </p:pic>
      <p:pic>
        <p:nvPicPr>
          <p:cNvPr id="8" name="Picture 7">
            <a:extLst>
              <a:ext uri="{FF2B5EF4-FFF2-40B4-BE49-F238E27FC236}">
                <a16:creationId xmlns:a16="http://schemas.microsoft.com/office/drawing/2014/main" id="{DA0E61B7-9E74-7DD8-3088-6EF90AAC1B30}"/>
              </a:ext>
            </a:extLst>
          </p:cNvPr>
          <p:cNvPicPr>
            <a:picLocks noChangeAspect="1"/>
          </p:cNvPicPr>
          <p:nvPr/>
        </p:nvPicPr>
        <p:blipFill>
          <a:blip r:embed="rId6"/>
          <a:stretch>
            <a:fillRect/>
          </a:stretch>
        </p:blipFill>
        <p:spPr>
          <a:xfrm>
            <a:off x="290859" y="12381263"/>
            <a:ext cx="9898170" cy="4707767"/>
          </a:xfrm>
          <a:prstGeom prst="rect">
            <a:avLst/>
          </a:prstGeom>
        </p:spPr>
      </p:pic>
      <p:sp>
        <p:nvSpPr>
          <p:cNvPr id="22" name="TextBox 21">
            <a:extLst>
              <a:ext uri="{FF2B5EF4-FFF2-40B4-BE49-F238E27FC236}">
                <a16:creationId xmlns:a16="http://schemas.microsoft.com/office/drawing/2014/main" id="{EE89C5F0-AD21-23AB-932F-8C7AE7B9F680}"/>
              </a:ext>
            </a:extLst>
          </p:cNvPr>
          <p:cNvSpPr txBox="1"/>
          <p:nvPr/>
        </p:nvSpPr>
        <p:spPr>
          <a:xfrm>
            <a:off x="10897827" y="16507078"/>
            <a:ext cx="4166420" cy="520697"/>
          </a:xfrm>
          <a:prstGeom prst="rect">
            <a:avLst/>
          </a:prstGeom>
          <a:noFill/>
        </p:spPr>
        <p:txBody>
          <a:bodyPr wrap="square">
            <a:spAutoFit/>
          </a:bodyPr>
          <a:lstStyle/>
          <a:p>
            <a:r>
              <a:rPr lang="en-IN" sz="2800" dirty="0"/>
              <a:t>Source: Self Developed </a:t>
            </a:r>
          </a:p>
        </p:txBody>
      </p:sp>
      <p:pic>
        <p:nvPicPr>
          <p:cNvPr id="23" name="Picture 22">
            <a:extLst>
              <a:ext uri="{FF2B5EF4-FFF2-40B4-BE49-F238E27FC236}">
                <a16:creationId xmlns:a16="http://schemas.microsoft.com/office/drawing/2014/main" id="{600C8F20-2A3F-A3A4-FC4A-6A04C95C90D5}"/>
              </a:ext>
            </a:extLst>
          </p:cNvPr>
          <p:cNvPicPr>
            <a:picLocks noChangeAspect="1"/>
          </p:cNvPicPr>
          <p:nvPr/>
        </p:nvPicPr>
        <p:blipFill>
          <a:blip r:embed="rId7"/>
          <a:srcRect r="55109" b="73220"/>
          <a:stretch>
            <a:fillRect/>
          </a:stretch>
        </p:blipFill>
        <p:spPr>
          <a:xfrm>
            <a:off x="15198099" y="25866782"/>
            <a:ext cx="14855006" cy="4419290"/>
          </a:xfrm>
          <a:prstGeom prst="rect">
            <a:avLst/>
          </a:prstGeom>
        </p:spPr>
      </p:pic>
      <p:sp>
        <p:nvSpPr>
          <p:cNvPr id="24" name="TextBox 23">
            <a:extLst>
              <a:ext uri="{FF2B5EF4-FFF2-40B4-BE49-F238E27FC236}">
                <a16:creationId xmlns:a16="http://schemas.microsoft.com/office/drawing/2014/main" id="{7626B858-9533-6A19-74CE-589251218A99}"/>
              </a:ext>
            </a:extLst>
          </p:cNvPr>
          <p:cNvSpPr txBox="1"/>
          <p:nvPr/>
        </p:nvSpPr>
        <p:spPr>
          <a:xfrm>
            <a:off x="25886685" y="30286072"/>
            <a:ext cx="4166420" cy="520697"/>
          </a:xfrm>
          <a:prstGeom prst="rect">
            <a:avLst/>
          </a:prstGeom>
          <a:noFill/>
        </p:spPr>
        <p:txBody>
          <a:bodyPr wrap="square">
            <a:spAutoFit/>
          </a:bodyPr>
          <a:lstStyle/>
          <a:p>
            <a:r>
              <a:rPr lang="en-IN" sz="2800" dirty="0"/>
              <a:t>Source: Self Developed </a:t>
            </a:r>
          </a:p>
        </p:txBody>
      </p:sp>
    </p:spTree>
  </p:cSld>
  <p:clrMapOvr>
    <a:masterClrMapping/>
  </p:clrMapOvr>
</p:sld>
</file>

<file path=ppt/theme/theme1.xml><?xml version="1.0" encoding="utf-8"?>
<a:theme xmlns:a="http://schemas.openxmlformats.org/drawingml/2006/main" name="Custom Design">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519</TotalTime>
  <Words>1980</Words>
  <Application>Microsoft Office PowerPoint</Application>
  <PresentationFormat>Custom</PresentationFormat>
  <Paragraphs>50</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Arial</vt:lpstr>
      <vt:lpstr>Abadi</vt:lpstr>
      <vt:lpstr>Custom Design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17563</cp:lastModifiedBy>
  <cp:revision>2</cp:revision>
  <dcterms:created xsi:type="dcterms:W3CDTF">2017-09-05T21:15:12Z</dcterms:created>
  <dcterms:modified xsi:type="dcterms:W3CDTF">2025-11-27T03:11:23Z</dcterms:modified>
</cp:coreProperties>
</file>