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notesMasterIdLst>
    <p:notesMasterId r:id="rId16"/>
  </p:notesMasterIdLst>
  <p:sldIdLst>
    <p:sldId id="257" r:id="rId2"/>
    <p:sldId id="259" r:id="rId3"/>
    <p:sldId id="260" r:id="rId4"/>
    <p:sldId id="261" r:id="rId5"/>
    <p:sldId id="270" r:id="rId6"/>
    <p:sldId id="264" r:id="rId7"/>
    <p:sldId id="263" r:id="rId8"/>
    <p:sldId id="262" r:id="rId9"/>
    <p:sldId id="271" r:id="rId10"/>
    <p:sldId id="266" r:id="rId11"/>
    <p:sldId id="267" r:id="rId12"/>
    <p:sldId id="258"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1447" autoAdjust="0"/>
  </p:normalViewPr>
  <p:slideViewPr>
    <p:cSldViewPr snapToGrid="0">
      <p:cViewPr>
        <p:scale>
          <a:sx n="60" d="100"/>
          <a:sy n="60" d="100"/>
        </p:scale>
        <p:origin x="57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EF333E-DB65-4E1E-B2BA-A5AD404AB0BD}" type="datetimeFigureOut">
              <a:rPr lang="en-GB" smtClean="0"/>
              <a:t>02/03/2020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8D419-9BBB-4FBD-BDB6-FE1DBA432758}" type="slidenum">
              <a:rPr lang="en-GB" smtClean="0"/>
              <a:t>‹#›</a:t>
            </a:fld>
            <a:endParaRPr lang="en-GB"/>
          </a:p>
        </p:txBody>
      </p:sp>
    </p:spTree>
    <p:extLst>
      <p:ext uri="{BB962C8B-B14F-4D97-AF65-F5344CB8AC3E}">
        <p14:creationId xmlns:p14="http://schemas.microsoft.com/office/powerpoint/2010/main" val="2810052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58D419-9BBB-4FBD-BDB6-FE1DBA432758}" type="slidenum">
              <a:rPr lang="en-GB" smtClean="0"/>
              <a:t>1</a:t>
            </a:fld>
            <a:endParaRPr lang="en-GB"/>
          </a:p>
        </p:txBody>
      </p:sp>
    </p:spTree>
    <p:extLst>
      <p:ext uri="{BB962C8B-B14F-4D97-AF65-F5344CB8AC3E}">
        <p14:creationId xmlns:p14="http://schemas.microsoft.com/office/powerpoint/2010/main" val="228197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ESDGC was first formally introduced to schools in 2002 (ACCAC, 2002), drawing on definitions and values from the fields of development education, global learning, and education for sustainability. </a:t>
            </a:r>
          </a:p>
          <a:p>
            <a:pPr marL="171450" indent="-171450">
              <a:buFont typeface="Arial" panose="020B0604020202020204" pitchFamily="34" charset="0"/>
              <a:buChar char="•"/>
            </a:pPr>
            <a:r>
              <a:rPr lang="en-GB" dirty="0"/>
              <a:t>It promotes nine concepts: interdependence, citizenship and stewardship, needs and rights, diversity, sustainable change, quality of life, uncertainty and precaution, values and perceptions, and conflict resolution. The emphasis is on holistic thinking and connectivity between local and global issues and across the school. There was also a move from learning through concepts to developing skills, pupil participation, and future dimensions through themes such as wealth and poverty, identity and culture and climate change. </a:t>
            </a:r>
          </a:p>
          <a:p>
            <a:pPr marL="171450" indent="-171450">
              <a:buFont typeface="Arial" panose="020B0604020202020204" pitchFamily="34" charset="0"/>
              <a:buChar char="•"/>
            </a:pPr>
            <a:r>
              <a:rPr lang="en-GB" dirty="0"/>
              <a:t>Some examples of how ESDGC is promoted within schools include schemes such as the Welsh Network of Healthy Schools, Eco-Schools (an international initiative that encourages pupils to engage with environmental and sustainable development issues), and Global School Partnerships (which encourages sustainable, equitable partnerships between schools in the UK and schools in the global south). </a:t>
            </a:r>
          </a:p>
          <a:p>
            <a:pPr marL="171450" indent="-171450">
              <a:buFont typeface="Arial" panose="020B0604020202020204" pitchFamily="34" charset="0"/>
              <a:buChar char="•"/>
            </a:pPr>
            <a:r>
              <a:rPr lang="en-GB" dirty="0"/>
              <a:t>Emphasis is placed on five common areas: commitment and leadership, learning and teaching, school management, partnerships and community, and research and monitoring. </a:t>
            </a:r>
          </a:p>
          <a:p>
            <a:pPr marL="171450" indent="-171450">
              <a:buFont typeface="Arial" panose="020B0604020202020204" pitchFamily="34" charset="0"/>
              <a:buChar char="•"/>
            </a:pPr>
            <a:r>
              <a:rPr lang="en-GB" dirty="0"/>
              <a:t>The Welsh Government emphasizes that ESDGC is ‘part of the ethos, pedagogy and organisation of the school’, ‘a whole-school approach to education to which all subjects can contribute’, and ‘something which requires coordination across the whole school’. It is essential that leaders establish a vision for ESDGC in schools and the responsibility for ESDGC needs to be shared. It is the partnerships that are built within schools and with external organisations that will help ensure the success of ESDGC.</a:t>
            </a:r>
          </a:p>
        </p:txBody>
      </p:sp>
      <p:sp>
        <p:nvSpPr>
          <p:cNvPr id="4" name="Slide Number Placeholder 3"/>
          <p:cNvSpPr>
            <a:spLocks noGrp="1"/>
          </p:cNvSpPr>
          <p:nvPr>
            <p:ph type="sldNum" sz="quarter" idx="5"/>
          </p:nvPr>
        </p:nvSpPr>
        <p:spPr/>
        <p:txBody>
          <a:bodyPr/>
          <a:lstStyle/>
          <a:p>
            <a:fld id="{AA58D419-9BBB-4FBD-BDB6-FE1DBA432758}" type="slidenum">
              <a:rPr lang="en-GB" smtClean="0"/>
              <a:t>2</a:t>
            </a:fld>
            <a:endParaRPr lang="en-GB"/>
          </a:p>
        </p:txBody>
      </p:sp>
    </p:spTree>
    <p:extLst>
      <p:ext uri="{BB962C8B-B14F-4D97-AF65-F5344CB8AC3E}">
        <p14:creationId xmlns:p14="http://schemas.microsoft.com/office/powerpoint/2010/main" val="758632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aims of the school include:</a:t>
            </a:r>
          </a:p>
          <a:p>
            <a:pPr marL="171450" indent="-171450">
              <a:buFont typeface="Arial" panose="020B0604020202020204" pitchFamily="34" charset="0"/>
              <a:buChar char="•"/>
            </a:pPr>
            <a:r>
              <a:rPr lang="en-GB" dirty="0"/>
              <a:t>For children to show a curiosity and concern for the environment and to recognise their responsibilities as global citizens</a:t>
            </a:r>
          </a:p>
          <a:p>
            <a:pPr marL="171450" indent="-171450">
              <a:buFont typeface="Arial" panose="020B0604020202020204" pitchFamily="34" charset="0"/>
              <a:buChar char="•"/>
            </a:pPr>
            <a:r>
              <a:rPr lang="en-GB" dirty="0"/>
              <a:t>The school aims to put the United Nations Convention on the Rights of the Child at the heart of its ethos and culture in order to improve well-being and develop every child’s talents and abilities to their full potential</a:t>
            </a:r>
          </a:p>
          <a:p>
            <a:pPr marL="171450" indent="-171450">
              <a:buFont typeface="Arial" panose="020B0604020202020204" pitchFamily="34" charset="0"/>
              <a:buChar char="•"/>
            </a:pPr>
            <a:r>
              <a:rPr lang="en-GB" dirty="0"/>
              <a:t>To develop a community where children’s rights are learned, taught, practiced, respected, protected and promoted</a:t>
            </a:r>
          </a:p>
          <a:p>
            <a:pPr marL="0" indent="0">
              <a:buFont typeface="Arial" panose="020B0604020202020204" pitchFamily="34" charset="0"/>
              <a:buNone/>
            </a:pPr>
            <a:r>
              <a:rPr lang="en-GB" dirty="0"/>
              <a:t>When Estyn visited the setting in 2014, they reported that the school should develop it’s focus on the community which should result in the promotion of education for sustainable development and global goals.</a:t>
            </a:r>
          </a:p>
          <a:p>
            <a:pPr marL="0" indent="0">
              <a:buFont typeface="Arial" panose="020B0604020202020204" pitchFamily="34" charset="0"/>
              <a:buNone/>
            </a:pPr>
            <a:r>
              <a:rPr lang="en-GB" dirty="0"/>
              <a:t>They were given the target to” improve pupil’s awareness of Global Citizenship and related issues”.</a:t>
            </a:r>
          </a:p>
          <a:p>
            <a:pPr marL="0" indent="0">
              <a:buFont typeface="Arial" panose="020B0604020202020204" pitchFamily="34" charset="0"/>
              <a:buNone/>
            </a:pPr>
            <a:r>
              <a:rPr lang="en-GB" dirty="0"/>
              <a:t>Estyn believed the school had some outstanding qualities which include:</a:t>
            </a:r>
          </a:p>
          <a:p>
            <a:pPr marL="171450" indent="-171450">
              <a:buFont typeface="Arial" panose="020B0604020202020204" pitchFamily="34" charset="0"/>
              <a:buChar char="•"/>
            </a:pPr>
            <a:r>
              <a:rPr lang="en-GB" dirty="0"/>
              <a:t>The provision of education for Sustainable Development and Global Citizenship</a:t>
            </a:r>
          </a:p>
          <a:p>
            <a:pPr marL="171450" indent="-171450">
              <a:buFont typeface="Arial" panose="020B0604020202020204" pitchFamily="34" charset="0"/>
              <a:buChar char="•"/>
            </a:pPr>
            <a:r>
              <a:rPr lang="en-GB" dirty="0"/>
              <a:t>The pupil’s work on the school council and the eco committee.</a:t>
            </a:r>
          </a:p>
          <a:p>
            <a:pPr marL="0" indent="0">
              <a:buFont typeface="Arial" panose="020B0604020202020204" pitchFamily="34" charset="0"/>
              <a:buNone/>
            </a:pPr>
            <a:r>
              <a:rPr lang="en-GB" dirty="0"/>
              <a:t>This presentation will explore some of the many positive ways the school promotes ESDGC along with some of its weaknesses. It will also explore some of the benefits and barriers of ESDGC.</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3</a:t>
            </a:fld>
            <a:endParaRPr lang="en-GB"/>
          </a:p>
        </p:txBody>
      </p:sp>
    </p:spTree>
    <p:extLst>
      <p:ext uri="{BB962C8B-B14F-4D97-AF65-F5344CB8AC3E}">
        <p14:creationId xmlns:p14="http://schemas.microsoft.com/office/powerpoint/2010/main" val="2680909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Sustainable Development Goals were launched by the United Nations in 2015. They represent an action plan for the planet and society to thrive by 2030. They address poverty, hunger and climate change, among other issues central to human progress and sustainable development, such as gender equality, clean water and sanitation, and responsible consumption and production.</a:t>
            </a:r>
            <a:endParaRPr lang="en-US" dirty="0"/>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Voluntary National Review of Progress towards the Sustainable Development Goals report was published to set out how government, business, civil society and the public across the UK were making the Goals a reality and  outlined the challenges that remain to reach the targets by 2030. The UK presented these findings to the United Nations in July of last year. My school was involved in the research towards this report, where a video was created of some of the students working in lessons and exploring equipment, an example of the provision of quality education.</a:t>
            </a:r>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4</a:t>
            </a:fld>
            <a:endParaRPr lang="en-GB"/>
          </a:p>
        </p:txBody>
      </p:sp>
    </p:spTree>
    <p:extLst>
      <p:ext uri="{BB962C8B-B14F-4D97-AF65-F5344CB8AC3E}">
        <p14:creationId xmlns:p14="http://schemas.microsoft.com/office/powerpoint/2010/main" val="1188316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school has a rights respecting ethos and as a result, have become a rights respecting school. A rights respecting school is based on the principles of equality, dignity, respect, non-discrimination and participation. It is a community where children’s rights are learned, taught practiced, respected, protected and promoted. </a:t>
            </a:r>
          </a:p>
          <a:p>
            <a:pPr marL="171450" indent="-171450">
              <a:buFont typeface="Arial" panose="020B0604020202020204" pitchFamily="34" charset="0"/>
              <a:buChar char="•"/>
            </a:pPr>
            <a:r>
              <a:rPr lang="en-GB" dirty="0"/>
              <a:t>The school aims to put the UN Convention on the Rights of the Child at the heart of the school’s ethos and culture to improve well-being and to develop every child’s talents and abilities to their full potential.</a:t>
            </a:r>
          </a:p>
          <a:p>
            <a:pPr marL="171450" indent="-171450">
              <a:buFont typeface="Arial" panose="020B0604020202020204" pitchFamily="34" charset="0"/>
              <a:buChar char="•"/>
            </a:pPr>
            <a:r>
              <a:rPr lang="en-GB" dirty="0"/>
              <a:t>The school works closely with the Children’s commissioner for Wales in order to support rights respecting attitudes. </a:t>
            </a:r>
          </a:p>
          <a:p>
            <a:pPr marL="171450" indent="-171450">
              <a:buFont typeface="Arial" panose="020B0604020202020204" pitchFamily="34" charset="0"/>
              <a:buChar char="•"/>
            </a:pPr>
            <a:r>
              <a:rPr lang="en-GB" dirty="0"/>
              <a:t>Pupil voice is a key element in developing the school, and the school council play a vital role attending well-being meetings as well as governor meetings to update management in all their work. The school council has organised and developed a school Charter which all staff and students are required to follow.</a:t>
            </a:r>
          </a:p>
          <a:p>
            <a:pPr marL="171450" indent="-171450">
              <a:buFont typeface="Arial" panose="020B0604020202020204" pitchFamily="34" charset="0"/>
              <a:buChar char="•"/>
            </a:pPr>
            <a:r>
              <a:rPr lang="en-GB" dirty="0"/>
              <a:t>In 2019, the school was awarded the Rights Respecting Schools Silver accreditation which has reflected the school values of helping the students to become ethical, informed citizens.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5</a:t>
            </a:fld>
            <a:endParaRPr lang="en-GB"/>
          </a:p>
        </p:txBody>
      </p:sp>
    </p:spTree>
    <p:extLst>
      <p:ext uri="{BB962C8B-B14F-4D97-AF65-F5344CB8AC3E}">
        <p14:creationId xmlns:p14="http://schemas.microsoft.com/office/powerpoint/2010/main" val="1903909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Through the Consensus Project, the school has links with 3 special school in the Netherlands.</a:t>
            </a:r>
          </a:p>
          <a:p>
            <a:pPr marL="171450" indent="-171450">
              <a:buFont typeface="Arial" panose="020B0604020202020204" pitchFamily="34" charset="0"/>
              <a:buChar char="•"/>
            </a:pPr>
            <a:r>
              <a:rPr lang="en-GB" dirty="0"/>
              <a:t>It also has links with a school in Burma in which the school raised £800 to help with resources.</a:t>
            </a:r>
          </a:p>
          <a:p>
            <a:pPr marL="171450" indent="-171450">
              <a:buFont typeface="Arial" panose="020B0604020202020204" pitchFamily="34" charset="0"/>
              <a:buChar char="•"/>
            </a:pPr>
            <a:r>
              <a:rPr lang="en-GB" dirty="0"/>
              <a:t>The school also has links with a special school in South Africa. It worked together with another local primary school and raised money to buy a cow for the school in South Africa.</a:t>
            </a:r>
          </a:p>
          <a:p>
            <a:pPr marL="171450" indent="-171450">
              <a:buFont typeface="Arial" panose="020B0604020202020204" pitchFamily="34" charset="0"/>
              <a:buChar char="•"/>
            </a:pPr>
            <a:r>
              <a:rPr lang="en-GB" dirty="0"/>
              <a:t>According to the Estyn report completed in 2014, the school’s commitment to global citizenship is outstanding. There is a highly successful partnership established with schools in Botswana and Tanzania through the connecting classrooms initiative. This is known throughout the school as BOTAWA. This initiative resulted in the achievement of the first stage of The International Schools Award. </a:t>
            </a:r>
          </a:p>
          <a:p>
            <a:pPr marL="171450" indent="-171450">
              <a:buFont typeface="Arial" panose="020B0604020202020204" pitchFamily="34" charset="0"/>
              <a:buChar char="•"/>
            </a:pPr>
            <a:r>
              <a:rPr lang="en-GB" dirty="0"/>
              <a:t>The initiative has offered teachers within my setting the opportunity to experience, discuss and compare professional issues and methods with the schools in Botswana and Tanzania. It has increased the knowledge of global citizenship throughout the school for both students and staff and has made the teachers who took part in the initiative better teachers of the new curriculum. All teachers and students from each country have had opportunities to learn from each other using smart phone technology using </a:t>
            </a:r>
            <a:r>
              <a:rPr lang="en-GB" dirty="0" err="1"/>
              <a:t>whatsapp</a:t>
            </a:r>
            <a:r>
              <a:rPr lang="en-GB" dirty="0"/>
              <a:t> and facetime to communicate and provide examples of lessons and activities. </a:t>
            </a:r>
          </a:p>
          <a:p>
            <a:pPr marL="171450" indent="-171450">
              <a:buFont typeface="Arial" panose="020B0604020202020204" pitchFamily="34" charset="0"/>
              <a:buChar char="•"/>
            </a:pPr>
            <a:r>
              <a:rPr lang="en-GB" dirty="0"/>
              <a:t>The exchanges have had a massive impact on the curriculum, culture and traditions, horticulture and the SEN issues of inclusion in sport, communication and technology in Botswana and Tanzania. The ESDGC projects have had a significant impact on the attendance and participation of the students in Africa , largely due now having opportunities to eat daily nutritious meals, which in the long term has improved the pass rates for transition from primary to secondary education.</a:t>
            </a:r>
          </a:p>
          <a:p>
            <a:pPr marL="171450" indent="-171450">
              <a:buFont typeface="Arial" panose="020B0604020202020204" pitchFamily="34" charset="0"/>
              <a:buChar char="•"/>
            </a:pPr>
            <a:r>
              <a:rPr lang="en-GB" dirty="0"/>
              <a:t>In 2018 the school was recognised for its international work, receiving highly commended awards for Inclusion and Fundraising by </a:t>
            </a:r>
            <a:r>
              <a:rPr lang="en-GB" dirty="0" err="1"/>
              <a:t>Gwobrau</a:t>
            </a:r>
            <a:r>
              <a:rPr lang="en-GB" dirty="0"/>
              <a:t> Cymru Africa. </a:t>
            </a:r>
          </a:p>
        </p:txBody>
      </p:sp>
      <p:sp>
        <p:nvSpPr>
          <p:cNvPr id="4" name="Slide Number Placeholder 3"/>
          <p:cNvSpPr>
            <a:spLocks noGrp="1"/>
          </p:cNvSpPr>
          <p:nvPr>
            <p:ph type="sldNum" sz="quarter" idx="5"/>
          </p:nvPr>
        </p:nvSpPr>
        <p:spPr/>
        <p:txBody>
          <a:bodyPr/>
          <a:lstStyle/>
          <a:p>
            <a:fld id="{AA58D419-9BBB-4FBD-BDB6-FE1DBA432758}" type="slidenum">
              <a:rPr lang="en-GB" smtClean="0"/>
              <a:t>6</a:t>
            </a:fld>
            <a:endParaRPr lang="en-GB"/>
          </a:p>
        </p:txBody>
      </p:sp>
    </p:spTree>
    <p:extLst>
      <p:ext uri="{BB962C8B-B14F-4D97-AF65-F5344CB8AC3E}">
        <p14:creationId xmlns:p14="http://schemas.microsoft.com/office/powerpoint/2010/main" val="53937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Fairtrade is a simple wat to make a difference to the lives of the people who grow the things that we love.</a:t>
            </a:r>
          </a:p>
          <a:p>
            <a:pPr marL="171450" indent="-171450">
              <a:buFont typeface="Arial" panose="020B0604020202020204" pitchFamily="34" charset="0"/>
              <a:buChar char="•"/>
            </a:pPr>
            <a:r>
              <a:rPr lang="en-GB" dirty="0"/>
              <a:t>Its mission is to connect disadvantaged farmers and workers with consumers, promote fairer trading conditions and empower farmers and workers to </a:t>
            </a:r>
            <a:r>
              <a:rPr lang="en-GB" dirty="0" err="1"/>
              <a:t>combate</a:t>
            </a:r>
            <a:r>
              <a:rPr lang="en-GB" dirty="0"/>
              <a:t> poverty, strengthen their position and take more control over their lives. </a:t>
            </a:r>
          </a:p>
          <a:p>
            <a:pPr marL="171450" indent="-171450">
              <a:buFont typeface="Arial" panose="020B0604020202020204" pitchFamily="34" charset="0"/>
              <a:buChar char="•"/>
            </a:pPr>
            <a:r>
              <a:rPr lang="en-GB" sz="1200" u="none" strike="noStrike" kern="1200" dirty="0">
                <a:solidFill>
                  <a:schemeClr val="tx1"/>
                </a:solidFill>
                <a:effectLst/>
                <a:latin typeface="+mn-lt"/>
                <a:ea typeface="+mn-ea"/>
                <a:cs typeface="+mn-cs"/>
              </a:rPr>
              <a:t>Fairtrade sets social, economic and environmental standards for both companies and the farmers and workers who grow food. For farmers and workers the standards include protection of workers’ rights and the environment, for companies they include the payment of the Fairtrade Minimum Price.</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school coffee shop supports fair-trade by using fair-trade ingredients for cooking. They sell a range in the coffee shop. </a:t>
            </a:r>
          </a:p>
          <a:p>
            <a:pPr marL="171450" indent="-171450">
              <a:buFont typeface="Arial" panose="020B0604020202020204" pitchFamily="34" charset="0"/>
              <a:buChar char="•"/>
            </a:pPr>
            <a:r>
              <a:rPr lang="en-GB" dirty="0"/>
              <a:t>The school has been awarded the Fair Achiever award.</a:t>
            </a:r>
          </a:p>
          <a:p>
            <a:pPr marL="171450" indent="-171450">
              <a:buFont typeface="Arial" panose="020B0604020202020204" pitchFamily="34" charset="0"/>
              <a:buChar char="•"/>
            </a:pPr>
            <a:r>
              <a:rPr lang="en-GB" dirty="0"/>
              <a:t>We have a trolley round which is run by the students who make and sell food and drinks which are al </a:t>
            </a:r>
            <a:r>
              <a:rPr lang="en-GB" dirty="0" err="1"/>
              <a:t>fairtrade</a:t>
            </a:r>
            <a:r>
              <a:rPr lang="en-GB" dirty="0"/>
              <a:t>. They sell these to staff throughout the school. Hospitality events are also run by these students throughout the year with the promotion of </a:t>
            </a:r>
            <a:r>
              <a:rPr lang="en-GB" dirty="0" err="1"/>
              <a:t>fairtrade</a:t>
            </a:r>
            <a:r>
              <a:rPr lang="en-GB" dirty="0"/>
              <a:t> items.</a:t>
            </a:r>
          </a:p>
          <a:p>
            <a:pPr marL="171450" indent="-171450">
              <a:buFont typeface="Arial" panose="020B0604020202020204" pitchFamily="34" charset="0"/>
              <a:buChar char="•"/>
            </a:pPr>
            <a:r>
              <a:rPr lang="en-GB" dirty="0"/>
              <a:t>Products are purchased from  Castell Howell and </a:t>
            </a:r>
            <a:r>
              <a:rPr lang="en-GB" dirty="0" err="1"/>
              <a:t>Traidcraft</a:t>
            </a:r>
            <a:r>
              <a:rPr lang="en-GB" dirty="0"/>
              <a:t>. </a:t>
            </a:r>
            <a:r>
              <a:rPr lang="en-GB" dirty="0" err="1"/>
              <a:t>Traidcraft</a:t>
            </a:r>
            <a:r>
              <a:rPr lang="en-GB" dirty="0"/>
              <a:t>  are the  original fair-trade pioneers in the UK promoting the importance of organic farming, sustainability, and transparency to the lives of grower and artisans around the world.</a:t>
            </a:r>
          </a:p>
        </p:txBody>
      </p:sp>
      <p:sp>
        <p:nvSpPr>
          <p:cNvPr id="4" name="Slide Number Placeholder 3"/>
          <p:cNvSpPr>
            <a:spLocks noGrp="1"/>
          </p:cNvSpPr>
          <p:nvPr>
            <p:ph type="sldNum" sz="quarter" idx="5"/>
          </p:nvPr>
        </p:nvSpPr>
        <p:spPr/>
        <p:txBody>
          <a:bodyPr/>
          <a:lstStyle/>
          <a:p>
            <a:fld id="{AA58D419-9BBB-4FBD-BDB6-FE1DBA432758}" type="slidenum">
              <a:rPr lang="en-GB" smtClean="0"/>
              <a:t>7</a:t>
            </a:fld>
            <a:endParaRPr lang="en-GB"/>
          </a:p>
        </p:txBody>
      </p:sp>
    </p:spTree>
    <p:extLst>
      <p:ext uri="{BB962C8B-B14F-4D97-AF65-F5344CB8AC3E}">
        <p14:creationId xmlns:p14="http://schemas.microsoft.com/office/powerpoint/2010/main" val="4123659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solidFill>
                  <a:schemeClr val="bg1"/>
                </a:solidFill>
              </a:rPr>
              <a:t>Bring and buy sales and bag to school collections provide the school with the funds needed to help raise awareness of environmental issues in school and contribute to these worthy causes.</a:t>
            </a:r>
          </a:p>
          <a:p>
            <a:pPr marL="285750" indent="-285750">
              <a:buFont typeface="Arial" panose="020B0604020202020204" pitchFamily="34" charset="0"/>
              <a:buChar char="•"/>
            </a:pPr>
            <a:r>
              <a:rPr lang="en-GB" dirty="0">
                <a:solidFill>
                  <a:schemeClr val="bg1"/>
                </a:solidFill>
              </a:rPr>
              <a:t>Dead hedges have been created in the school’s orchard to create natural barriers and give animals a place to live.</a:t>
            </a:r>
          </a:p>
          <a:p>
            <a:pPr marL="285750" indent="-285750">
              <a:buFont typeface="Arial" panose="020B0604020202020204" pitchFamily="34" charset="0"/>
              <a:buChar char="•"/>
            </a:pPr>
            <a:r>
              <a:rPr lang="en-GB" dirty="0">
                <a:solidFill>
                  <a:schemeClr val="bg1"/>
                </a:solidFill>
              </a:rPr>
              <a:t>A new seating area has been developed at the rear of the orchard where outdoor learning can take place and students are able to sit and listen to the birds.</a:t>
            </a:r>
          </a:p>
          <a:p>
            <a:pPr marL="285750" indent="-285750">
              <a:buFont typeface="Arial" panose="020B0604020202020204" pitchFamily="34" charset="0"/>
              <a:buChar char="•"/>
            </a:pPr>
            <a:r>
              <a:rPr lang="en-GB" dirty="0">
                <a:solidFill>
                  <a:schemeClr val="bg1"/>
                </a:solidFill>
              </a:rPr>
              <a:t>Raised beds have also been installed to grow vegetables which are used within the school.</a:t>
            </a:r>
          </a:p>
          <a:p>
            <a:pPr marL="285750" indent="-285750">
              <a:buFont typeface="Arial" panose="020B0604020202020204" pitchFamily="34" charset="0"/>
              <a:buChar char="•"/>
            </a:pPr>
            <a:r>
              <a:rPr lang="en-GB" dirty="0">
                <a:solidFill>
                  <a:schemeClr val="bg1"/>
                </a:solidFill>
              </a:rPr>
              <a:t>The orchard allows the students to undertake outdoor activities such as bee keeping, willow weaving, fruit and vegetable growing and studying creatures in their natural environment throughout the seasons.</a:t>
            </a:r>
          </a:p>
          <a:p>
            <a:pPr marL="285750" indent="-285750">
              <a:buFont typeface="Arial" panose="020B0604020202020204" pitchFamily="34" charset="0"/>
              <a:buChar char="•"/>
            </a:pPr>
            <a:r>
              <a:rPr lang="en-GB" dirty="0">
                <a:solidFill>
                  <a:schemeClr val="bg1"/>
                </a:solidFill>
              </a:rPr>
              <a:t>These are just a few examples of the facilities and events provided by the eco-committee.</a:t>
            </a:r>
          </a:p>
          <a:p>
            <a:pPr marL="0" indent="0">
              <a:buFont typeface="Arial" panose="020B0604020202020204" pitchFamily="34" charset="0"/>
              <a:buNone/>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The school was awarded the Platinum Award in 2016</a:t>
            </a:r>
          </a:p>
          <a:p>
            <a:pPr marL="285750" indent="-285750">
              <a:buFont typeface="Arial" panose="020B0604020202020204" pitchFamily="34" charset="0"/>
              <a:buChar char="•"/>
            </a:pPr>
            <a:r>
              <a:rPr lang="en-GB" dirty="0">
                <a:solidFill>
                  <a:schemeClr val="bg1"/>
                </a:solidFill>
              </a:rPr>
              <a:t>The Eco-committee are eager to continue thinking of new ways in which the school can have a  positive impact on the environment.</a:t>
            </a:r>
          </a:p>
          <a:p>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8</a:t>
            </a:fld>
            <a:endParaRPr lang="en-GB"/>
          </a:p>
        </p:txBody>
      </p:sp>
    </p:spTree>
    <p:extLst>
      <p:ext uri="{BB962C8B-B14F-4D97-AF65-F5344CB8AC3E}">
        <p14:creationId xmlns:p14="http://schemas.microsoft.com/office/powerpoint/2010/main" val="320487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there are numerous strengths, as mentioned in the previous slides, of the way in which the school promotes ESDGC to the students and community, there are also some weaknesses.</a:t>
            </a:r>
          </a:p>
          <a:p>
            <a:r>
              <a:rPr lang="en-GB" dirty="0"/>
              <a:t>Within the eco action plan of 2017-2018, there are a number of targets which have been set by the school in order to develop a more eco-friendly culture within the school. I have listed a few of these weaknesses here. </a:t>
            </a:r>
          </a:p>
          <a:p>
            <a:pPr marL="171450" indent="-171450">
              <a:buFont typeface="Arial" panose="020B0604020202020204" pitchFamily="34" charset="0"/>
              <a:buChar char="•"/>
            </a:pPr>
            <a:r>
              <a:rPr lang="en-GB" dirty="0"/>
              <a:t>For example, whilst the eco action plan sets a target of ‘continuing battery collections’, clear signposting for this has not been disseminated across the school. A way to improve this could be placing clear signposts around the school of all battery drop off points or assigning specific staff members and students to carry out battery collections; </a:t>
            </a:r>
          </a:p>
          <a:p>
            <a:pPr marL="171450" indent="-171450">
              <a:buFont typeface="Arial" panose="020B0604020202020204" pitchFamily="34" charset="0"/>
              <a:buChar char="•"/>
            </a:pPr>
            <a:r>
              <a:rPr lang="en-GB" dirty="0"/>
              <a:t>A target has been set to improve sensitivity to temperature changes in controlling the heating in order to reduce energy, however sometimes the heating can be on, even in the warmer months. This could be improved by being stricter on temperature control and ensuring all areas of the school are adequately insulated; </a:t>
            </a:r>
          </a:p>
          <a:p>
            <a:pPr marL="171450" indent="-171450">
              <a:buFont typeface="Arial" panose="020B0604020202020204" pitchFamily="34" charset="0"/>
              <a:buChar char="•"/>
            </a:pPr>
            <a:r>
              <a:rPr lang="en-GB" dirty="0"/>
              <a:t>A target has been set to reduce fuel usage by staff, but “share a car to work week” is promoted once throughout the entire year. This could be improved by promoting sharing a car to work all year round and providing incentives to those who do;</a:t>
            </a:r>
          </a:p>
          <a:p>
            <a:pPr marL="171450" indent="-171450">
              <a:buFont typeface="Arial" panose="020B0604020202020204" pitchFamily="34" charset="0"/>
              <a:buChar char="•"/>
            </a:pPr>
            <a:r>
              <a:rPr lang="en-GB" dirty="0"/>
              <a:t>A wheelchair swing has been partially installed within the student’s yard. Due to the misplacement of some parts, it has not yet been fully installed. Whilst the idea of the swing provides extra opportunities for outdoor play for wheelchair users, the swing is in a separate area of the school to the swings for the physically-able</a:t>
            </a:r>
          </a:p>
          <a:p>
            <a:pPr marL="171450" indent="-171450">
              <a:buFont typeface="Arial" panose="020B0604020202020204" pitchFamily="34" charset="0"/>
              <a:buChar char="•"/>
            </a:pPr>
            <a:r>
              <a:rPr lang="en-GB" dirty="0"/>
              <a:t> students. This will result in the segregation of certain students during outdoor play time;</a:t>
            </a:r>
          </a:p>
          <a:p>
            <a:pPr marL="171450" indent="-171450">
              <a:buFont typeface="Arial" panose="020B0604020202020204" pitchFamily="34" charset="0"/>
              <a:buChar char="•"/>
            </a:pPr>
            <a:r>
              <a:rPr lang="en-GB" dirty="0"/>
              <a:t>The fair-trade coffee shop is only open on 2 out of 5 days throughout the week. This means that staff go elsewhere for their food on the days the coffee shop is not open, thereby potentially buying non-fair-trade items. If the coffee shop was open all week, the sales of fair-trade items would be higher, resulting in a greater promotion of fair-trade.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9</a:t>
            </a:fld>
            <a:endParaRPr lang="en-GB"/>
          </a:p>
        </p:txBody>
      </p:sp>
    </p:spTree>
    <p:extLst>
      <p:ext uri="{BB962C8B-B14F-4D97-AF65-F5344CB8AC3E}">
        <p14:creationId xmlns:p14="http://schemas.microsoft.com/office/powerpoint/2010/main" val="2307455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benefits of ESDGC provisions include:</a:t>
            </a:r>
          </a:p>
          <a:p>
            <a:pPr marL="171450" indent="-171450">
              <a:buFont typeface="Arial" panose="020B0604020202020204" pitchFamily="34" charset="0"/>
              <a:buChar char="•"/>
            </a:pPr>
            <a:r>
              <a:rPr lang="en-GB" dirty="0"/>
              <a:t>Events such as the bring and buy sales help the school to spread the reduce, reuse, recycle message to the students and raise valuable funds to put towards eco-friendly activities throughout the school.</a:t>
            </a:r>
          </a:p>
          <a:p>
            <a:pPr marL="171450" indent="-171450">
              <a:buFont typeface="Arial" panose="020B0604020202020204" pitchFamily="34" charset="0"/>
              <a:buChar char="•"/>
            </a:pPr>
            <a:r>
              <a:rPr lang="en-GB" dirty="0"/>
              <a:t>Initiatives such as connecting classrooms establish links of friendship between all partner schools, developing awareness and understanding of global issues and helping all participants to become more active global citizens. The physical exchange of teachers between the countries contributes to staff making continuous professional development and therefore becoming better teachers.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Some of the barriers to ESDGC provisions however, include:</a:t>
            </a:r>
          </a:p>
          <a:p>
            <a:pPr marL="171450" indent="-171450">
              <a:buFont typeface="Arial" panose="020B0604020202020204" pitchFamily="34" charset="0"/>
              <a:buChar char="•"/>
            </a:pPr>
            <a:r>
              <a:rPr lang="en-GB" dirty="0"/>
              <a:t>There is a lack of time within the current curriculum and school funding to teach and provide adequate ESDGC provisions.</a:t>
            </a:r>
          </a:p>
          <a:p>
            <a:pPr marL="171450" indent="-171450">
              <a:buFont typeface="Arial" panose="020B0604020202020204" pitchFamily="34" charset="0"/>
              <a:buChar char="•"/>
            </a:pPr>
            <a:r>
              <a:rPr lang="en-GB" dirty="0"/>
              <a:t>There is limited staff involvement in ESDGC provisions, this may be due to a lack of teacher expertise.</a:t>
            </a:r>
          </a:p>
          <a:p>
            <a:pPr marL="171450" indent="-171450">
              <a:buFont typeface="Arial" panose="020B0604020202020204" pitchFamily="34" charset="0"/>
              <a:buChar char="•"/>
            </a:pPr>
            <a:r>
              <a:rPr lang="en-GB" dirty="0"/>
              <a:t>Research has found that ESDGC is often perceived as an add on subject and not something of huge importance.</a:t>
            </a:r>
          </a:p>
          <a:p>
            <a:pPr marL="171450" indent="-171450">
              <a:buFont typeface="Arial" panose="020B0604020202020204" pitchFamily="34" charset="0"/>
              <a:buChar char="•"/>
            </a:pPr>
            <a:r>
              <a:rPr lang="en-GB" dirty="0"/>
              <a:t>ESDGC is viewed as a complex subject which could be too difficult for young children to engage with.</a:t>
            </a:r>
          </a:p>
          <a:p>
            <a:pPr marL="171450" indent="-171450">
              <a:buFont typeface="Arial" panose="020B0604020202020204" pitchFamily="34" charset="0"/>
              <a:buChar char="•"/>
            </a:pPr>
            <a:r>
              <a:rPr lang="en-GB" dirty="0"/>
              <a:t>Some people view ESDGC and sustainable development as environmental awareness rather than the more holistic view of sustainability which is the focus of the ESDGC policy in Wales.</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10</a:t>
            </a:fld>
            <a:endParaRPr lang="en-GB"/>
          </a:p>
        </p:txBody>
      </p:sp>
    </p:spTree>
    <p:extLst>
      <p:ext uri="{BB962C8B-B14F-4D97-AF65-F5344CB8AC3E}">
        <p14:creationId xmlns:p14="http://schemas.microsoft.com/office/powerpoint/2010/main" val="393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emphasis of ESDGC is on holistic thinking and connectivity between local and global issues and across the school, consisting of developing skills, pupil participation, and future dimensions. It is essential that leaders establish a vision for ESDGC in schools.</a:t>
            </a:r>
          </a:p>
          <a:p>
            <a:pPr marL="171450" indent="-171450">
              <a:buFont typeface="Arial" panose="020B0604020202020204" pitchFamily="34" charset="0"/>
              <a:buChar char="•"/>
            </a:pPr>
            <a:r>
              <a:rPr lang="en-GB" dirty="0"/>
              <a:t>As seen throughout this presentation, my own setting provides many provisions to promote ESDGC. As a result of these provisions, we have been awarded with a Rights Respecting School Silver award, and an Eco-Schools Platinum award. Schools achieve platinum status once they have been awarded the green flag four times, therefore demonstrating a long-term commitment to environmental education, student involvement and sustainability. Platinum schools are ranked amongst the best in the world on the Eco-Schools programme. </a:t>
            </a:r>
          </a:p>
          <a:p>
            <a:pPr marL="171450" indent="-171450">
              <a:buFont typeface="Arial" panose="020B0604020202020204" pitchFamily="34" charset="0"/>
              <a:buChar char="•"/>
            </a:pPr>
            <a:r>
              <a:rPr lang="en-GB" dirty="0"/>
              <a:t>However, as seen there are also many weaknesses which have been displayed by the schools Eco Action Plan. In order to become a more eco-friendly school, the continued development of these targets should be undertaken. </a:t>
            </a:r>
          </a:p>
          <a:p>
            <a:pPr marL="171450" indent="-171450">
              <a:buFont typeface="Arial" panose="020B0604020202020204" pitchFamily="34" charset="0"/>
              <a:buChar char="•"/>
            </a:pPr>
            <a:r>
              <a:rPr lang="en-GB" dirty="0"/>
              <a:t>There are many benefits to providing ESDGC provisions within schools such as raising money and awareness of sustainable development and global citizenship, establishing partnerships with other schools and countries, and the contribution to professional development, however much of the time, lack of school funding, time and understanding of sustainable development and global citizenship hinders a schools ability to provide adequate ESDGC provisions.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Ways in which schools could improve their implementation of ESDGC could be to develop a more child friendly approach of teaching younger children the importance of ESDGC, educating teachers on ways they can promote ESDGC within the classroom and its importance, and creating time within the curriculum to promote ESDGC in school.</a:t>
            </a:r>
          </a:p>
        </p:txBody>
      </p:sp>
      <p:sp>
        <p:nvSpPr>
          <p:cNvPr id="4" name="Slide Number Placeholder 3"/>
          <p:cNvSpPr>
            <a:spLocks noGrp="1"/>
          </p:cNvSpPr>
          <p:nvPr>
            <p:ph type="sldNum" sz="quarter" idx="5"/>
          </p:nvPr>
        </p:nvSpPr>
        <p:spPr/>
        <p:txBody>
          <a:bodyPr/>
          <a:lstStyle/>
          <a:p>
            <a:fld id="{AA58D419-9BBB-4FBD-BDB6-FE1DBA432758}" type="slidenum">
              <a:rPr lang="en-GB" smtClean="0"/>
              <a:t>11</a:t>
            </a:fld>
            <a:endParaRPr lang="en-GB"/>
          </a:p>
        </p:txBody>
      </p:sp>
    </p:spTree>
    <p:extLst>
      <p:ext uri="{BB962C8B-B14F-4D97-AF65-F5344CB8AC3E}">
        <p14:creationId xmlns:p14="http://schemas.microsoft.com/office/powerpoint/2010/main" val="15207269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12</a:t>
            </a:fld>
            <a:endParaRPr lang="en-GB"/>
          </a:p>
        </p:txBody>
      </p:sp>
    </p:spTree>
    <p:extLst>
      <p:ext uri="{BB962C8B-B14F-4D97-AF65-F5344CB8AC3E}">
        <p14:creationId xmlns:p14="http://schemas.microsoft.com/office/powerpoint/2010/main" val="3543878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13</a:t>
            </a:fld>
            <a:endParaRPr lang="en-GB"/>
          </a:p>
        </p:txBody>
      </p:sp>
    </p:spTree>
    <p:extLst>
      <p:ext uri="{BB962C8B-B14F-4D97-AF65-F5344CB8AC3E}">
        <p14:creationId xmlns:p14="http://schemas.microsoft.com/office/powerpoint/2010/main" val="9691150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58D419-9BBB-4FBD-BDB6-FE1DBA432758}" type="slidenum">
              <a:rPr lang="en-GB" smtClean="0"/>
              <a:t>14</a:t>
            </a:fld>
            <a:endParaRPr lang="en-GB"/>
          </a:p>
        </p:txBody>
      </p:sp>
    </p:spTree>
    <p:extLst>
      <p:ext uri="{BB962C8B-B14F-4D97-AF65-F5344CB8AC3E}">
        <p14:creationId xmlns:p14="http://schemas.microsoft.com/office/powerpoint/2010/main" val="2750495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3/2/2020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3/2/2020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3/2/2020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url=https%3A%2F%2Fwww.unilever.com%2Fsustainable-living%2Four-strategy%2Fun-sustainable-development-goals%2F&amp;psig=AOvVaw0yyRiwfPk4Q5JsXEfOUwoQ&amp;ust=1583773309166000&amp;source=images&amp;cd=vfe&amp;ved=0CAIQjRxqFwoTCPDHmL-ti-gCFQAAAAAdAAAAABAD"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3.jpg"/><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US" dirty="0"/>
              <a:t>ESDGC</a:t>
            </a:r>
            <a:endParaRPr lang="en-US" sz="8000"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dirty="0">
                <a:solidFill>
                  <a:schemeClr val="tx1">
                    <a:lumMod val="85000"/>
                    <a:lumOff val="15000"/>
                  </a:schemeClr>
                </a:solidFill>
              </a:rPr>
              <a:t>How does it promote the understanding of global issues?</a:t>
            </a:r>
            <a:endParaRPr lang="en-US" sz="2400" dirty="0">
              <a:solidFill>
                <a:schemeClr val="tx1">
                  <a:lumMod val="85000"/>
                  <a:lumOff val="15000"/>
                </a:schemeClr>
              </a:solidFill>
            </a:endParaRP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Image result for esdgc">
            <a:extLst>
              <a:ext uri="{FF2B5EF4-FFF2-40B4-BE49-F238E27FC236}">
                <a16:creationId xmlns:a16="http://schemas.microsoft.com/office/drawing/2014/main" id="{65085EA5-2D3B-4BAA-A025-A419695D74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8473"/>
            <a:ext cx="4330889" cy="67369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FFF76C-B595-4788-B3F5-FB1CA6F07DFA}"/>
              </a:ext>
            </a:extLst>
          </p:cNvPr>
          <p:cNvSpPr txBox="1"/>
          <p:nvPr/>
        </p:nvSpPr>
        <p:spPr>
          <a:xfrm>
            <a:off x="211015" y="6499274"/>
            <a:ext cx="3376247" cy="369332"/>
          </a:xfrm>
          <a:prstGeom prst="rect">
            <a:avLst/>
          </a:prstGeom>
          <a:noFill/>
        </p:spPr>
        <p:txBody>
          <a:bodyPr wrap="square" rtlCol="0">
            <a:spAutoFit/>
          </a:bodyPr>
          <a:lstStyle/>
          <a:p>
            <a:r>
              <a:rPr lang="en-GB" dirty="0"/>
              <a:t>Facebook (2018)</a:t>
            </a: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323558" y="111838"/>
            <a:ext cx="4614202" cy="1210525"/>
          </a:xfrm>
        </p:spPr>
        <p:txBody>
          <a:bodyPr anchor="ctr">
            <a:normAutofit fontScale="90000"/>
          </a:bodyPr>
          <a:lstStyle/>
          <a:p>
            <a:pPr lvl="0"/>
            <a:r>
              <a:rPr lang="en-US" sz="4800" i="1" dirty="0">
                <a:solidFill>
                  <a:schemeClr val="accent5">
                    <a:lumMod val="50000"/>
                  </a:schemeClr>
                </a:solidFill>
              </a:rPr>
              <a:t>What is ESDGC?</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323558" y="1322364"/>
            <a:ext cx="6967579" cy="582636"/>
          </a:xfrm>
        </p:spPr>
        <p:txBody>
          <a:bodyPr>
            <a:normAutofit fontScale="62500" lnSpcReduction="20000"/>
          </a:bodyPr>
          <a:lstStyle/>
          <a:p>
            <a:pPr marL="342900" indent="-342900">
              <a:buClr>
                <a:schemeClr val="bg1"/>
              </a:buClr>
              <a:buFont typeface="Arial" panose="020B0604020202020204" pitchFamily="34" charset="0"/>
              <a:buChar char="•"/>
            </a:pPr>
            <a:r>
              <a:rPr lang="en-US" dirty="0">
                <a:solidFill>
                  <a:srgbClr val="FFFFFF"/>
                </a:solidFill>
              </a:rPr>
              <a:t>First brought into schools in 2002 </a:t>
            </a:r>
            <a:r>
              <a:rPr lang="en-US" dirty="0"/>
              <a:t>(</a:t>
            </a:r>
            <a:r>
              <a:rPr lang="en-US" dirty="0" err="1"/>
              <a:t>Bennell</a:t>
            </a:r>
            <a:r>
              <a:rPr lang="en-US" dirty="0"/>
              <a:t>, 2015)</a:t>
            </a:r>
          </a:p>
          <a:p>
            <a:pPr marL="342900" indent="-342900">
              <a:buFont typeface="Arial" panose="020B0604020202020204" pitchFamily="34" charset="0"/>
              <a:buChar char="•"/>
            </a:pPr>
            <a:endParaRPr lang="en-US" dirty="0">
              <a:solidFill>
                <a:srgbClr val="FFFFFF"/>
              </a:solidFill>
            </a:endParaRPr>
          </a:p>
          <a:p>
            <a:endParaRPr lang="en-US" dirty="0">
              <a:solidFill>
                <a:srgbClr val="FFFFFF"/>
              </a:solidFill>
            </a:endParaRPr>
          </a:p>
        </p:txBody>
      </p:sp>
      <p:sp>
        <p:nvSpPr>
          <p:cNvPr id="4" name="Rectangle 3">
            <a:extLst>
              <a:ext uri="{FF2B5EF4-FFF2-40B4-BE49-F238E27FC236}">
                <a16:creationId xmlns:a16="http://schemas.microsoft.com/office/drawing/2014/main" id="{4696E84A-5A61-488E-BFF8-4335A3C61F7C}"/>
              </a:ext>
            </a:extLst>
          </p:cNvPr>
          <p:cNvSpPr/>
          <p:nvPr/>
        </p:nvSpPr>
        <p:spPr>
          <a:xfrm>
            <a:off x="8383206" y="129578"/>
            <a:ext cx="3864940" cy="3477875"/>
          </a:xfrm>
          <a:prstGeom prst="rect">
            <a:avLst/>
          </a:prstGeom>
        </p:spPr>
        <p:txBody>
          <a:bodyPr wrap="square">
            <a:spAutoFit/>
          </a:bodyPr>
          <a:lstStyle/>
          <a:p>
            <a:r>
              <a:rPr lang="en-US" sz="2000" dirty="0">
                <a:solidFill>
                  <a:srgbClr val="FFFFFF"/>
                </a:solidFill>
              </a:rPr>
              <a:t>Promotes nine concepts:</a:t>
            </a:r>
          </a:p>
          <a:p>
            <a:pPr marL="457200" indent="-457200">
              <a:buFont typeface="+mj-lt"/>
              <a:buAutoNum type="arabicPeriod"/>
            </a:pPr>
            <a:r>
              <a:rPr lang="en-US" sz="2000" dirty="0">
                <a:solidFill>
                  <a:srgbClr val="FFFFFF"/>
                </a:solidFill>
              </a:rPr>
              <a:t>Interdependence</a:t>
            </a:r>
          </a:p>
          <a:p>
            <a:pPr marL="457200" indent="-457200">
              <a:buFont typeface="+mj-lt"/>
              <a:buAutoNum type="arabicPeriod"/>
            </a:pPr>
            <a:r>
              <a:rPr lang="en-US" sz="2000" dirty="0">
                <a:solidFill>
                  <a:srgbClr val="FFFFFF"/>
                </a:solidFill>
              </a:rPr>
              <a:t>Citizenship and stewardship</a:t>
            </a:r>
          </a:p>
          <a:p>
            <a:pPr marL="457200" indent="-457200">
              <a:buFont typeface="+mj-lt"/>
              <a:buAutoNum type="arabicPeriod"/>
            </a:pPr>
            <a:r>
              <a:rPr lang="en-US" sz="2000" dirty="0">
                <a:solidFill>
                  <a:srgbClr val="FFFFFF"/>
                </a:solidFill>
              </a:rPr>
              <a:t>Needs and rights</a:t>
            </a:r>
          </a:p>
          <a:p>
            <a:pPr marL="457200" indent="-457200">
              <a:buFont typeface="+mj-lt"/>
              <a:buAutoNum type="arabicPeriod"/>
            </a:pPr>
            <a:r>
              <a:rPr lang="en-US" sz="2000" dirty="0">
                <a:solidFill>
                  <a:srgbClr val="FFFFFF"/>
                </a:solidFill>
              </a:rPr>
              <a:t>Diversity</a:t>
            </a:r>
          </a:p>
          <a:p>
            <a:pPr marL="457200" indent="-457200">
              <a:buFont typeface="+mj-lt"/>
              <a:buAutoNum type="arabicPeriod"/>
            </a:pPr>
            <a:r>
              <a:rPr lang="en-US" sz="2000" dirty="0">
                <a:solidFill>
                  <a:srgbClr val="FFFFFF"/>
                </a:solidFill>
              </a:rPr>
              <a:t>Sustainable change</a:t>
            </a:r>
          </a:p>
          <a:p>
            <a:pPr marL="457200" indent="-457200">
              <a:buFont typeface="+mj-lt"/>
              <a:buAutoNum type="arabicPeriod"/>
            </a:pPr>
            <a:r>
              <a:rPr lang="en-US" sz="2000" dirty="0">
                <a:solidFill>
                  <a:srgbClr val="FFFFFF"/>
                </a:solidFill>
              </a:rPr>
              <a:t>Quality of life</a:t>
            </a:r>
          </a:p>
          <a:p>
            <a:pPr marL="457200" indent="-457200">
              <a:buFont typeface="+mj-lt"/>
              <a:buAutoNum type="arabicPeriod"/>
            </a:pPr>
            <a:r>
              <a:rPr lang="en-US" sz="2000" dirty="0">
                <a:solidFill>
                  <a:srgbClr val="FFFFFF"/>
                </a:solidFill>
              </a:rPr>
              <a:t>Uncertainty and precaution</a:t>
            </a:r>
          </a:p>
          <a:p>
            <a:pPr marL="457200" indent="-457200">
              <a:buFont typeface="+mj-lt"/>
              <a:buAutoNum type="arabicPeriod"/>
            </a:pPr>
            <a:r>
              <a:rPr lang="en-US" sz="2000" dirty="0">
                <a:solidFill>
                  <a:srgbClr val="FFFFFF"/>
                </a:solidFill>
              </a:rPr>
              <a:t>Values and perceptions</a:t>
            </a:r>
          </a:p>
          <a:p>
            <a:pPr marL="457200" indent="-457200">
              <a:buFont typeface="+mj-lt"/>
              <a:buAutoNum type="arabicPeriod"/>
            </a:pPr>
            <a:r>
              <a:rPr lang="en-US" sz="2000" dirty="0">
                <a:solidFill>
                  <a:srgbClr val="FFFFFF"/>
                </a:solidFill>
              </a:rPr>
              <a:t>Conflict resolution</a:t>
            </a:r>
          </a:p>
          <a:p>
            <a:pPr algn="r"/>
            <a:r>
              <a:rPr lang="en-US" sz="2000" dirty="0"/>
              <a:t>(</a:t>
            </a:r>
            <a:r>
              <a:rPr lang="en-US" sz="2000" dirty="0" err="1"/>
              <a:t>Bennell</a:t>
            </a:r>
            <a:r>
              <a:rPr lang="en-US" sz="2000" dirty="0"/>
              <a:t>, 2015)</a:t>
            </a:r>
          </a:p>
        </p:txBody>
      </p:sp>
      <p:sp>
        <p:nvSpPr>
          <p:cNvPr id="9" name="Subtitle 2">
            <a:extLst>
              <a:ext uri="{FF2B5EF4-FFF2-40B4-BE49-F238E27FC236}">
                <a16:creationId xmlns:a16="http://schemas.microsoft.com/office/drawing/2014/main" id="{7043A447-C680-4993-903F-73BF743E2854}"/>
              </a:ext>
            </a:extLst>
          </p:cNvPr>
          <p:cNvSpPr txBox="1">
            <a:spLocks/>
          </p:cNvSpPr>
          <p:nvPr/>
        </p:nvSpPr>
        <p:spPr>
          <a:xfrm>
            <a:off x="323556" y="3477415"/>
            <a:ext cx="6967579" cy="1551571"/>
          </a:xfrm>
          <a:prstGeom prst="rect">
            <a:avLst/>
          </a:prstGeom>
        </p:spPr>
        <p:txBody>
          <a:bodyPr vert="horz" lIns="91440" tIns="45720" rIns="91440" bIns="45720" rtlCol="0">
            <a:normAutofit fontScale="62500" lnSpcReduction="20000"/>
          </a:bodyPr>
          <a:lstStyle>
            <a:lvl1pPr marL="0" indent="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1"/>
                </a:solidFill>
                <a:latin typeface="+mn-lt"/>
                <a:ea typeface="+mn-ea"/>
                <a:cs typeface="+mn-cs"/>
              </a:defRPr>
            </a:lvl1pPr>
            <a:lvl2pPr marL="4572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r>
              <a:rPr lang="en-US" dirty="0">
                <a:solidFill>
                  <a:schemeClr val="bg1"/>
                </a:solidFill>
              </a:rPr>
              <a:t>Examples include:</a:t>
            </a:r>
          </a:p>
          <a:p>
            <a:pPr marL="342900" indent="-342900">
              <a:buFont typeface="Arial" panose="020B0604020202020204" pitchFamily="34" charset="0"/>
              <a:buChar char="•"/>
            </a:pPr>
            <a:r>
              <a:rPr lang="en-US" dirty="0">
                <a:solidFill>
                  <a:schemeClr val="bg1"/>
                </a:solidFill>
              </a:rPr>
              <a:t>Welsh Network of healthy schools</a:t>
            </a:r>
          </a:p>
          <a:p>
            <a:pPr marL="342900" indent="-342900">
              <a:buFont typeface="Arial" panose="020B0604020202020204" pitchFamily="34" charset="0"/>
              <a:buChar char="•"/>
            </a:pPr>
            <a:r>
              <a:rPr lang="en-US" dirty="0">
                <a:solidFill>
                  <a:schemeClr val="bg1"/>
                </a:solidFill>
              </a:rPr>
              <a:t>Eco-schools</a:t>
            </a:r>
          </a:p>
          <a:p>
            <a:pPr marL="342900" indent="-342900">
              <a:buFont typeface="Arial" panose="020B0604020202020204" pitchFamily="34" charset="0"/>
              <a:buChar char="•"/>
            </a:pPr>
            <a:r>
              <a:rPr lang="en-US" dirty="0">
                <a:solidFill>
                  <a:schemeClr val="bg1"/>
                </a:solidFill>
              </a:rPr>
              <a:t>Global school partnerships </a:t>
            </a:r>
            <a:r>
              <a:rPr lang="en-US" dirty="0"/>
              <a:t>(</a:t>
            </a:r>
            <a:r>
              <a:rPr lang="en-US" dirty="0" err="1"/>
              <a:t>Bennell</a:t>
            </a:r>
            <a:r>
              <a:rPr lang="en-US" dirty="0"/>
              <a:t>, 2015)</a:t>
            </a:r>
          </a:p>
          <a:p>
            <a:pPr marL="342900" indent="-342900">
              <a:buFont typeface="Arial" panose="020B0604020202020204" pitchFamily="34" charset="0"/>
              <a:buChar char="•"/>
            </a:pPr>
            <a:endParaRPr lang="en-US" dirty="0">
              <a:solidFill>
                <a:srgbClr val="FFFFFF"/>
              </a:solidFill>
            </a:endParaRPr>
          </a:p>
          <a:p>
            <a:endParaRPr lang="en-US" dirty="0">
              <a:solidFill>
                <a:srgbClr val="FFFFFF"/>
              </a:solidFill>
            </a:endParaRPr>
          </a:p>
        </p:txBody>
      </p:sp>
      <p:sp>
        <p:nvSpPr>
          <p:cNvPr id="10" name="Subtitle 2">
            <a:extLst>
              <a:ext uri="{FF2B5EF4-FFF2-40B4-BE49-F238E27FC236}">
                <a16:creationId xmlns:a16="http://schemas.microsoft.com/office/drawing/2014/main" id="{A2FA879D-C974-4A80-BD02-6E9FA6BE8B53}"/>
              </a:ext>
            </a:extLst>
          </p:cNvPr>
          <p:cNvSpPr txBox="1">
            <a:spLocks/>
          </p:cNvSpPr>
          <p:nvPr/>
        </p:nvSpPr>
        <p:spPr>
          <a:xfrm>
            <a:off x="278066" y="5004747"/>
            <a:ext cx="11635833" cy="1499824"/>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1"/>
                </a:solidFill>
                <a:latin typeface="+mn-lt"/>
                <a:ea typeface="+mn-ea"/>
                <a:cs typeface="+mn-cs"/>
              </a:defRPr>
            </a:lvl1pPr>
            <a:lvl2pPr marL="4572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r>
              <a:rPr lang="en-US" dirty="0">
                <a:solidFill>
                  <a:srgbClr val="FFFFFF"/>
                </a:solidFill>
              </a:rPr>
              <a:t>Emphasis placed on 5 common areas:</a:t>
            </a:r>
          </a:p>
          <a:p>
            <a:endParaRPr lang="en-US" dirty="0">
              <a:solidFill>
                <a:srgbClr val="FFFFFF"/>
              </a:solidFill>
            </a:endParaRPr>
          </a:p>
          <a:p>
            <a:endParaRPr lang="en-US" dirty="0">
              <a:solidFill>
                <a:srgbClr val="FFFFFF"/>
              </a:solidFill>
            </a:endParaRPr>
          </a:p>
        </p:txBody>
      </p:sp>
      <p:sp>
        <p:nvSpPr>
          <p:cNvPr id="5" name="Rectangle 4">
            <a:extLst>
              <a:ext uri="{FF2B5EF4-FFF2-40B4-BE49-F238E27FC236}">
                <a16:creationId xmlns:a16="http://schemas.microsoft.com/office/drawing/2014/main" id="{AF1A56CB-AE74-4859-9B70-B5926170E193}"/>
              </a:ext>
            </a:extLst>
          </p:cNvPr>
          <p:cNvSpPr/>
          <p:nvPr/>
        </p:nvSpPr>
        <p:spPr>
          <a:xfrm>
            <a:off x="92486" y="5561492"/>
            <a:ext cx="2491802" cy="861774"/>
          </a:xfrm>
          <a:prstGeom prst="rect">
            <a:avLst/>
          </a:prstGeom>
          <a:noFill/>
        </p:spPr>
        <p:txBody>
          <a:bodyPr wrap="square" lIns="91440" tIns="45720" rIns="91440" bIns="45720">
            <a:spAutoFit/>
          </a:bodyPr>
          <a:lstStyle/>
          <a:p>
            <a:pPr algn="ctr"/>
            <a:r>
              <a:rPr lang="en-US" sz="2500" b="1" dirty="0">
                <a:ln w="10160">
                  <a:solidFill>
                    <a:schemeClr val="bg2"/>
                  </a:solidFill>
                  <a:prstDash val="solid"/>
                </a:ln>
                <a:solidFill>
                  <a:srgbClr val="FFFFFF"/>
                </a:solidFill>
                <a:effectLst>
                  <a:outerShdw blurRad="38100" dist="22860" dir="5400000" algn="tl" rotWithShape="0">
                    <a:srgbClr val="000000">
                      <a:alpha val="30000"/>
                    </a:srgbClr>
                  </a:outerShdw>
                </a:effectLst>
              </a:rPr>
              <a:t>Commitment and leadership</a:t>
            </a:r>
            <a:endParaRPr lang="en-US" sz="2500" b="0" cap="none" spc="0" dirty="0">
              <a:ln w="0">
                <a:solidFill>
                  <a:schemeClr val="bg2"/>
                </a:solidFill>
              </a:ln>
              <a:solidFill>
                <a:schemeClr val="tx1"/>
              </a:solidFill>
              <a:effectLst>
                <a:outerShdw blurRad="38100" dist="19050" dir="2700000" algn="tl" rotWithShape="0">
                  <a:schemeClr val="dk1">
                    <a:alpha val="40000"/>
                  </a:schemeClr>
                </a:outerShdw>
              </a:effectLst>
            </a:endParaRPr>
          </a:p>
        </p:txBody>
      </p:sp>
      <p:sp>
        <p:nvSpPr>
          <p:cNvPr id="12" name="Rectangle 11">
            <a:extLst>
              <a:ext uri="{FF2B5EF4-FFF2-40B4-BE49-F238E27FC236}">
                <a16:creationId xmlns:a16="http://schemas.microsoft.com/office/drawing/2014/main" id="{092B0446-8A5D-441A-A070-E4F22E579218}"/>
              </a:ext>
            </a:extLst>
          </p:cNvPr>
          <p:cNvSpPr/>
          <p:nvPr/>
        </p:nvSpPr>
        <p:spPr>
          <a:xfrm>
            <a:off x="2514043" y="5531236"/>
            <a:ext cx="1832478" cy="1246495"/>
          </a:xfrm>
          <a:prstGeom prst="rect">
            <a:avLst/>
          </a:prstGeom>
          <a:noFill/>
        </p:spPr>
        <p:txBody>
          <a:bodyPr wrap="square" lIns="91440" tIns="45720" rIns="91440" bIns="45720">
            <a:spAutoFit/>
          </a:bodyPr>
          <a:lstStyle/>
          <a:p>
            <a:pPr algn="ctr"/>
            <a:r>
              <a:rPr lang="en-US" sz="2500" b="1" dirty="0">
                <a:ln w="10160">
                  <a:solidFill>
                    <a:schemeClr val="bg2"/>
                  </a:solidFill>
                  <a:prstDash val="solid"/>
                </a:ln>
                <a:solidFill>
                  <a:srgbClr val="FFFFFF"/>
                </a:solidFill>
                <a:effectLst>
                  <a:outerShdw blurRad="38100" dist="22860" dir="5400000" algn="tl" rotWithShape="0">
                    <a:srgbClr val="000000">
                      <a:alpha val="30000"/>
                    </a:srgbClr>
                  </a:outerShdw>
                </a:effectLst>
              </a:rPr>
              <a:t>Learning and teaching</a:t>
            </a:r>
            <a:endParaRPr lang="en-US" sz="2500" b="0" cap="none" spc="0" dirty="0">
              <a:ln w="0">
                <a:solidFill>
                  <a:schemeClr val="bg2"/>
                </a:solidFill>
              </a:ln>
              <a:solidFill>
                <a:schemeClr val="tx1"/>
              </a:solidFill>
              <a:effectLst>
                <a:outerShdw blurRad="38100" dist="19050" dir="2700000" algn="tl" rotWithShape="0">
                  <a:schemeClr val="dk1">
                    <a:alpha val="40000"/>
                  </a:schemeClr>
                </a:outerShdw>
              </a:effectLst>
            </a:endParaRPr>
          </a:p>
        </p:txBody>
      </p:sp>
      <p:sp>
        <p:nvSpPr>
          <p:cNvPr id="14" name="Rectangle 13">
            <a:extLst>
              <a:ext uri="{FF2B5EF4-FFF2-40B4-BE49-F238E27FC236}">
                <a16:creationId xmlns:a16="http://schemas.microsoft.com/office/drawing/2014/main" id="{B9B16CF5-8C29-4F50-9E70-1ABBE5177546}"/>
              </a:ext>
            </a:extLst>
          </p:cNvPr>
          <p:cNvSpPr/>
          <p:nvPr/>
        </p:nvSpPr>
        <p:spPr>
          <a:xfrm>
            <a:off x="4532101" y="5509656"/>
            <a:ext cx="2324294" cy="1042241"/>
          </a:xfrm>
          <a:prstGeom prst="rect">
            <a:avLst/>
          </a:prstGeom>
          <a:noFill/>
        </p:spPr>
        <p:txBody>
          <a:bodyPr wrap="square" lIns="91440" tIns="45720" rIns="91440" bIns="45720">
            <a:spAutoFit/>
          </a:bodyPr>
          <a:lstStyle/>
          <a:p>
            <a:pPr algn="ctr"/>
            <a:r>
              <a:rPr lang="en-US" sz="3000" b="1" dirty="0">
                <a:ln w="10160">
                  <a:solidFill>
                    <a:schemeClr val="bg2"/>
                  </a:solidFill>
                  <a:prstDash val="solid"/>
                </a:ln>
                <a:solidFill>
                  <a:srgbClr val="FFFFFF"/>
                </a:solidFill>
                <a:effectLst>
                  <a:outerShdw blurRad="38100" dist="22860" dir="5400000" algn="tl" rotWithShape="0">
                    <a:srgbClr val="000000">
                      <a:alpha val="30000"/>
                    </a:srgbClr>
                  </a:outerShdw>
                </a:effectLst>
              </a:rPr>
              <a:t>School management</a:t>
            </a:r>
            <a:endParaRPr lang="en-US" sz="3000" b="0" cap="none" spc="0" dirty="0">
              <a:ln w="0">
                <a:solidFill>
                  <a:schemeClr val="bg2"/>
                </a:solidFill>
              </a:ln>
              <a:solidFill>
                <a:schemeClr val="tx1"/>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350BEB82-228E-4403-9D04-862A57A99707}"/>
              </a:ext>
            </a:extLst>
          </p:cNvPr>
          <p:cNvSpPr/>
          <p:nvPr/>
        </p:nvSpPr>
        <p:spPr>
          <a:xfrm>
            <a:off x="7192767" y="5540461"/>
            <a:ext cx="2151446" cy="1246495"/>
          </a:xfrm>
          <a:prstGeom prst="rect">
            <a:avLst/>
          </a:prstGeom>
          <a:noFill/>
        </p:spPr>
        <p:txBody>
          <a:bodyPr wrap="square" lIns="91440" tIns="45720" rIns="91440" bIns="45720">
            <a:spAutoFit/>
          </a:bodyPr>
          <a:lstStyle/>
          <a:p>
            <a:pPr algn="ctr"/>
            <a:r>
              <a:rPr lang="en-US" sz="2500" b="1" dirty="0">
                <a:ln w="3175">
                  <a:solidFill>
                    <a:schemeClr val="bg2"/>
                  </a:solidFill>
                  <a:prstDash val="solid"/>
                </a:ln>
                <a:solidFill>
                  <a:srgbClr val="FFFFFF"/>
                </a:solidFill>
                <a:effectLst>
                  <a:outerShdw blurRad="38100" dist="22860" dir="5400000" algn="tl" rotWithShape="0">
                    <a:srgbClr val="000000">
                      <a:alpha val="30000"/>
                    </a:srgbClr>
                  </a:outerShdw>
                </a:effectLst>
              </a:rPr>
              <a:t>Partnerships and community</a:t>
            </a:r>
            <a:endParaRPr lang="en-US" sz="2500" b="0" cap="none" spc="0" dirty="0">
              <a:ln w="3175">
                <a:solidFill>
                  <a:schemeClr val="bg2"/>
                </a:solidFill>
              </a:ln>
              <a:solidFill>
                <a:schemeClr val="tx1"/>
              </a:solidFill>
              <a:effectLst>
                <a:outerShdw blurRad="38100" dist="19050" dir="2700000" algn="tl" rotWithShape="0">
                  <a:schemeClr val="dk1">
                    <a:alpha val="40000"/>
                  </a:schemeClr>
                </a:outerShdw>
              </a:effectLst>
            </a:endParaRPr>
          </a:p>
        </p:txBody>
      </p:sp>
      <p:sp>
        <p:nvSpPr>
          <p:cNvPr id="16" name="Rectangle 15">
            <a:extLst>
              <a:ext uri="{FF2B5EF4-FFF2-40B4-BE49-F238E27FC236}">
                <a16:creationId xmlns:a16="http://schemas.microsoft.com/office/drawing/2014/main" id="{C1CAC006-6D8F-438F-A8E4-61FCD374B2E2}"/>
              </a:ext>
            </a:extLst>
          </p:cNvPr>
          <p:cNvSpPr/>
          <p:nvPr/>
        </p:nvSpPr>
        <p:spPr>
          <a:xfrm>
            <a:off x="9780327" y="5518807"/>
            <a:ext cx="1816085" cy="1246495"/>
          </a:xfrm>
          <a:prstGeom prst="rect">
            <a:avLst/>
          </a:prstGeom>
          <a:noFill/>
        </p:spPr>
        <p:txBody>
          <a:bodyPr wrap="square" lIns="91440" tIns="45720" rIns="91440" bIns="45720">
            <a:spAutoFit/>
          </a:bodyPr>
          <a:lstStyle/>
          <a:p>
            <a:pPr algn="ctr"/>
            <a:r>
              <a:rPr lang="en-US" sz="2500" b="1" dirty="0">
                <a:ln w="3175">
                  <a:solidFill>
                    <a:schemeClr val="bg2"/>
                  </a:solidFill>
                  <a:prstDash val="solid"/>
                </a:ln>
                <a:solidFill>
                  <a:srgbClr val="FFFFFF"/>
                </a:solidFill>
                <a:effectLst>
                  <a:outerShdw blurRad="38100" dist="22860" dir="5400000" algn="tl" rotWithShape="0">
                    <a:srgbClr val="000000">
                      <a:alpha val="30000"/>
                    </a:srgbClr>
                  </a:outerShdw>
                </a:effectLst>
              </a:rPr>
              <a:t>Research and monitoring</a:t>
            </a:r>
            <a:endParaRPr lang="en-US" sz="2500" b="0" cap="none" spc="0" dirty="0">
              <a:ln w="3175">
                <a:solidFill>
                  <a:schemeClr val="bg2"/>
                </a:solidFill>
              </a:ln>
              <a:solidFill>
                <a:schemeClr val="tx1"/>
              </a:solidFill>
              <a:effectLst>
                <a:outerShdw blurRad="38100" dist="19050" dir="2700000" algn="tl" rotWithShape="0">
                  <a:schemeClr val="dk1">
                    <a:alpha val="40000"/>
                  </a:schemeClr>
                </a:outerShdw>
              </a:effectLst>
            </a:endParaRPr>
          </a:p>
        </p:txBody>
      </p:sp>
      <p:sp>
        <p:nvSpPr>
          <p:cNvPr id="17" name="Subtitle 2">
            <a:extLst>
              <a:ext uri="{FF2B5EF4-FFF2-40B4-BE49-F238E27FC236}">
                <a16:creationId xmlns:a16="http://schemas.microsoft.com/office/drawing/2014/main" id="{0A2A3349-015A-44AA-958B-13176572BDFD}"/>
              </a:ext>
            </a:extLst>
          </p:cNvPr>
          <p:cNvSpPr txBox="1">
            <a:spLocks/>
          </p:cNvSpPr>
          <p:nvPr/>
        </p:nvSpPr>
        <p:spPr>
          <a:xfrm>
            <a:off x="323556" y="1920230"/>
            <a:ext cx="6967579" cy="1450906"/>
          </a:xfrm>
          <a:prstGeom prst="rect">
            <a:avLst/>
          </a:prstGeom>
        </p:spPr>
        <p:txBody>
          <a:bodyPr vert="horz" lIns="91440" tIns="45720" rIns="91440" bIns="45720" rtlCol="0">
            <a:normAutofit fontScale="62500" lnSpcReduction="20000"/>
          </a:bodyPr>
          <a:lstStyle>
            <a:lvl1pPr marL="0" indent="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1"/>
                </a:solidFill>
                <a:latin typeface="+mn-lt"/>
                <a:ea typeface="+mn-ea"/>
                <a:cs typeface="+mn-cs"/>
              </a:defRPr>
            </a:lvl1pPr>
            <a:lvl2pPr marL="4572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pPr marL="342900" indent="-342900">
              <a:buClr>
                <a:schemeClr val="bg1"/>
              </a:buClr>
              <a:buFont typeface="Arial" panose="020B0604020202020204" pitchFamily="34" charset="0"/>
              <a:buChar char="•"/>
            </a:pPr>
            <a:r>
              <a:rPr lang="en-US" dirty="0">
                <a:solidFill>
                  <a:srgbClr val="FFFFFF"/>
                </a:solidFill>
              </a:rPr>
              <a:t>“Part of the ethos, pedagogy and </a:t>
            </a:r>
            <a:r>
              <a:rPr lang="en-US" dirty="0" err="1">
                <a:solidFill>
                  <a:srgbClr val="FFFFFF"/>
                </a:solidFill>
              </a:rPr>
              <a:t>organisation</a:t>
            </a:r>
            <a:r>
              <a:rPr lang="en-US" dirty="0">
                <a:solidFill>
                  <a:srgbClr val="FFFFFF"/>
                </a:solidFill>
              </a:rPr>
              <a:t> of the school” </a:t>
            </a:r>
            <a:r>
              <a:rPr lang="en-US" dirty="0"/>
              <a:t>(Welsh Assembly Government, 2008)</a:t>
            </a:r>
          </a:p>
          <a:p>
            <a:pPr marL="342900" indent="-342900">
              <a:buClr>
                <a:schemeClr val="bg1"/>
              </a:buClr>
              <a:buFont typeface="Arial" panose="020B0604020202020204" pitchFamily="34" charset="0"/>
              <a:buChar char="•"/>
            </a:pPr>
            <a:r>
              <a:rPr lang="en-US" dirty="0">
                <a:solidFill>
                  <a:srgbClr val="FFFFFF"/>
                </a:solidFill>
              </a:rPr>
              <a:t>A whole-school approach to education (</a:t>
            </a:r>
            <a:r>
              <a:rPr lang="en-US" dirty="0"/>
              <a:t>Welsh Assembly Government, 2008)</a:t>
            </a:r>
          </a:p>
          <a:p>
            <a:pPr>
              <a:buClr>
                <a:schemeClr val="bg1"/>
              </a:buClr>
            </a:pPr>
            <a:endParaRPr lang="en-US" dirty="0">
              <a:solidFill>
                <a:srgbClr val="FFFFFF"/>
              </a:solidFill>
            </a:endParaRPr>
          </a:p>
          <a:p>
            <a:pPr marL="342900" indent="-342900">
              <a:buClr>
                <a:schemeClr val="bg1"/>
              </a:buClr>
              <a:buFont typeface="Arial" panose="020B0604020202020204" pitchFamily="34" charset="0"/>
              <a:buChar char="•"/>
            </a:pPr>
            <a:endParaRPr lang="en-US" dirty="0">
              <a:solidFill>
                <a:srgbClr val="FFFFFF"/>
              </a:solidFill>
            </a:endParaRPr>
          </a:p>
          <a:p>
            <a:pPr marL="342900" indent="-342900">
              <a:buFont typeface="Arial" panose="020B0604020202020204" pitchFamily="34" charset="0"/>
              <a:buChar char="•"/>
            </a:pPr>
            <a:endParaRPr lang="en-US" dirty="0">
              <a:solidFill>
                <a:srgbClr val="FFFFFF"/>
              </a:solidFill>
            </a:endParaRPr>
          </a:p>
          <a:p>
            <a:endParaRPr lang="en-US" dirty="0">
              <a:solidFill>
                <a:srgbClr val="FFFFFF"/>
              </a:solidFill>
            </a:endParaRPr>
          </a:p>
        </p:txBody>
      </p:sp>
      <p:sp>
        <p:nvSpPr>
          <p:cNvPr id="8" name="TextBox 7">
            <a:extLst>
              <a:ext uri="{FF2B5EF4-FFF2-40B4-BE49-F238E27FC236}">
                <a16:creationId xmlns:a16="http://schemas.microsoft.com/office/drawing/2014/main" id="{916AF786-8759-4B16-90A0-F61360A4EC72}"/>
              </a:ext>
            </a:extLst>
          </p:cNvPr>
          <p:cNvSpPr txBox="1"/>
          <p:nvPr/>
        </p:nvSpPr>
        <p:spPr>
          <a:xfrm>
            <a:off x="10330536" y="4991604"/>
            <a:ext cx="1768943"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Bennell</a:t>
            </a:r>
            <a:r>
              <a:rPr lang="en-GB" dirty="0">
                <a:solidFill>
                  <a:schemeClr val="bg1"/>
                </a:solidFill>
              </a:rPr>
              <a:t>, 2015)</a:t>
            </a:r>
          </a:p>
        </p:txBody>
      </p:sp>
    </p:spTree>
    <p:extLst>
      <p:ext uri="{BB962C8B-B14F-4D97-AF65-F5344CB8AC3E}">
        <p14:creationId xmlns:p14="http://schemas.microsoft.com/office/powerpoint/2010/main" val="1833030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9" grpId="0"/>
      <p:bldP spid="10" grpId="0"/>
      <p:bldP spid="5" grpId="0"/>
      <p:bldP spid="12" grpId="0"/>
      <p:bldP spid="14" grpId="0"/>
      <p:bldP spid="15" grpId="0"/>
      <p:bldP spid="16" grpId="0"/>
      <p:bldP spid="1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323557" y="111838"/>
            <a:ext cx="10424159" cy="1210525"/>
          </a:xfrm>
        </p:spPr>
        <p:txBody>
          <a:bodyPr anchor="ctr">
            <a:normAutofit fontScale="90000"/>
          </a:bodyPr>
          <a:lstStyle/>
          <a:p>
            <a:pPr lvl="0"/>
            <a:r>
              <a:rPr lang="en-US" sz="4800" i="1" dirty="0">
                <a:solidFill>
                  <a:schemeClr val="accent5">
                    <a:lumMod val="50000"/>
                  </a:schemeClr>
                </a:solidFill>
              </a:rPr>
              <a:t>How does the setting promote ESDGC?</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323558" y="1047750"/>
            <a:ext cx="11544884" cy="2256924"/>
          </a:xfrm>
        </p:spPr>
        <p:txBody>
          <a:bodyPr>
            <a:normAutofit fontScale="70000" lnSpcReduction="20000"/>
          </a:bodyPr>
          <a:lstStyle/>
          <a:p>
            <a:r>
              <a:rPr lang="en-US" dirty="0">
                <a:solidFill>
                  <a:srgbClr val="FFFFFF"/>
                </a:solidFill>
              </a:rPr>
              <a:t>aims:</a:t>
            </a:r>
          </a:p>
          <a:p>
            <a:pPr marL="342900" indent="-342900">
              <a:buClr>
                <a:schemeClr val="bg1"/>
              </a:buClr>
              <a:buFont typeface="Arial" panose="020B0604020202020204" pitchFamily="34" charset="0"/>
              <a:buChar char="•"/>
            </a:pPr>
            <a:r>
              <a:rPr lang="en-US" sz="1800" dirty="0">
                <a:solidFill>
                  <a:srgbClr val="FFFFFF"/>
                </a:solidFill>
              </a:rPr>
              <a:t>show a curiosity and concern for the environment </a:t>
            </a:r>
          </a:p>
          <a:p>
            <a:pPr marL="342900" indent="-342900">
              <a:buClr>
                <a:schemeClr val="bg1"/>
              </a:buClr>
              <a:buFont typeface="Arial" panose="020B0604020202020204" pitchFamily="34" charset="0"/>
              <a:buChar char="•"/>
            </a:pPr>
            <a:r>
              <a:rPr lang="en-US" sz="1800" dirty="0" err="1">
                <a:solidFill>
                  <a:srgbClr val="FFFFFF"/>
                </a:solidFill>
              </a:rPr>
              <a:t>Recognise</a:t>
            </a:r>
            <a:r>
              <a:rPr lang="en-US" sz="1800" dirty="0">
                <a:solidFill>
                  <a:srgbClr val="FFFFFF"/>
                </a:solidFill>
              </a:rPr>
              <a:t> responsibilities as global citizens</a:t>
            </a:r>
          </a:p>
          <a:p>
            <a:pPr marL="342900" indent="-342900">
              <a:buClr>
                <a:schemeClr val="bg1"/>
              </a:buClr>
              <a:buFont typeface="Arial" panose="020B0604020202020204" pitchFamily="34" charset="0"/>
              <a:buChar char="•"/>
            </a:pPr>
            <a:r>
              <a:rPr lang="en-US" sz="1800" dirty="0">
                <a:solidFill>
                  <a:srgbClr val="FFFFFF"/>
                </a:solidFill>
              </a:rPr>
              <a:t>Put the United nations convention on the rights of the child at the heart of its ethos and culture</a:t>
            </a:r>
          </a:p>
          <a:p>
            <a:pPr marL="342900" indent="-342900">
              <a:buClr>
                <a:schemeClr val="bg1"/>
              </a:buClr>
              <a:buFont typeface="Arial" panose="020B0604020202020204" pitchFamily="34" charset="0"/>
              <a:buChar char="•"/>
            </a:pPr>
            <a:r>
              <a:rPr lang="en-US" sz="1800" dirty="0">
                <a:solidFill>
                  <a:srgbClr val="FFFFFF"/>
                </a:solidFill>
              </a:rPr>
              <a:t>Develop a community where children’s rights are learned                       </a:t>
            </a:r>
          </a:p>
          <a:p>
            <a:pPr marL="342900" indent="-342900" algn="r">
              <a:buFont typeface="Arial" panose="020B0604020202020204" pitchFamily="34" charset="0"/>
              <a:buChar char="•"/>
            </a:pPr>
            <a:r>
              <a:rPr lang="en-US" sz="1800" dirty="0">
                <a:solidFill>
                  <a:srgbClr val="FFFFFF"/>
                </a:solidFill>
              </a:rPr>
              <a:t>(</a:t>
            </a:r>
            <a:r>
              <a:rPr lang="en-US" sz="1800" dirty="0" err="1">
                <a:highlight>
                  <a:srgbClr val="000000"/>
                </a:highlight>
              </a:rPr>
              <a:t>Heronsbridge</a:t>
            </a:r>
            <a:r>
              <a:rPr lang="en-US" sz="1800" dirty="0">
                <a:highlight>
                  <a:srgbClr val="000000"/>
                </a:highlight>
              </a:rPr>
              <a:t> School</a:t>
            </a:r>
            <a:r>
              <a:rPr lang="en-US" sz="1800" dirty="0"/>
              <a:t>, 2019a)</a:t>
            </a:r>
            <a:endParaRPr lang="en-US" dirty="0"/>
          </a:p>
          <a:p>
            <a:endParaRPr lang="en-US" dirty="0">
              <a:solidFill>
                <a:srgbClr val="FFFFFF"/>
              </a:solidFill>
            </a:endParaRPr>
          </a:p>
        </p:txBody>
      </p:sp>
      <p:pic>
        <p:nvPicPr>
          <p:cNvPr id="5" name="Picture 4" descr="A close up of a logo&#10;&#10;Description automatically generated">
            <a:extLst>
              <a:ext uri="{FF2B5EF4-FFF2-40B4-BE49-F238E27FC236}">
                <a16:creationId xmlns:a16="http://schemas.microsoft.com/office/drawing/2014/main" id="{CFAEB93B-78F2-45A8-82F1-C392A446927C}"/>
              </a:ext>
            </a:extLst>
          </p:cNvPr>
          <p:cNvPicPr>
            <a:picLocks noChangeAspect="1"/>
          </p:cNvPicPr>
          <p:nvPr/>
        </p:nvPicPr>
        <p:blipFill rotWithShape="1">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l="4806" t="30123" r="73861" b="38105"/>
          <a:stretch/>
        </p:blipFill>
        <p:spPr>
          <a:xfrm>
            <a:off x="379102" y="3303961"/>
            <a:ext cx="711629" cy="706565"/>
          </a:xfrm>
          <a:prstGeom prst="rect">
            <a:avLst/>
          </a:prstGeom>
        </p:spPr>
      </p:pic>
      <p:sp>
        <p:nvSpPr>
          <p:cNvPr id="6" name="TextBox 5">
            <a:extLst>
              <a:ext uri="{FF2B5EF4-FFF2-40B4-BE49-F238E27FC236}">
                <a16:creationId xmlns:a16="http://schemas.microsoft.com/office/drawing/2014/main" id="{92D17DE8-77C8-4B5E-9CC7-A9E001940F80}"/>
              </a:ext>
            </a:extLst>
          </p:cNvPr>
          <p:cNvSpPr txBox="1"/>
          <p:nvPr/>
        </p:nvSpPr>
        <p:spPr>
          <a:xfrm>
            <a:off x="1315454" y="3429000"/>
            <a:ext cx="10552988" cy="2985433"/>
          </a:xfrm>
          <a:prstGeom prst="rect">
            <a:avLst/>
          </a:prstGeom>
          <a:noFill/>
        </p:spPr>
        <p:txBody>
          <a:bodyPr wrap="square" rtlCol="0">
            <a:spAutoFit/>
          </a:bodyPr>
          <a:lstStyle/>
          <a:p>
            <a:r>
              <a:rPr lang="en-US" sz="2600" b="1" u="sng" dirty="0" err="1">
                <a:solidFill>
                  <a:srgbClr val="FFFFFF"/>
                </a:solidFill>
              </a:rPr>
              <a:t>Estyn</a:t>
            </a:r>
            <a:r>
              <a:rPr lang="en-US" sz="2600" b="1" u="sng" dirty="0">
                <a:solidFill>
                  <a:srgbClr val="FFFFFF"/>
                </a:solidFill>
              </a:rPr>
              <a:t> report:</a:t>
            </a:r>
          </a:p>
          <a:p>
            <a:endParaRPr lang="en-US" dirty="0">
              <a:solidFill>
                <a:srgbClr val="FFFFFF"/>
              </a:solidFill>
            </a:endParaRPr>
          </a:p>
          <a:p>
            <a:r>
              <a:rPr lang="en-US" dirty="0">
                <a:solidFill>
                  <a:srgbClr val="FFFFFF"/>
                </a:solidFill>
              </a:rPr>
              <a:t>Ways to improve:</a:t>
            </a:r>
          </a:p>
          <a:p>
            <a:pPr marL="342900" indent="-342900">
              <a:buFont typeface="Arial" panose="020B0604020202020204" pitchFamily="34" charset="0"/>
              <a:buChar char="•"/>
            </a:pPr>
            <a:r>
              <a:rPr lang="en-US" dirty="0">
                <a:solidFill>
                  <a:srgbClr val="FFFFFF"/>
                </a:solidFill>
              </a:rPr>
              <a:t>Develop focus on community</a:t>
            </a:r>
          </a:p>
          <a:p>
            <a:r>
              <a:rPr lang="en-US" dirty="0">
                <a:solidFill>
                  <a:srgbClr val="FFFFFF"/>
                </a:solidFill>
              </a:rPr>
              <a:t>Target:</a:t>
            </a:r>
          </a:p>
          <a:p>
            <a:pPr marL="342900" indent="-342900">
              <a:buFont typeface="Arial" panose="020B0604020202020204" pitchFamily="34" charset="0"/>
              <a:buChar char="•"/>
            </a:pPr>
            <a:r>
              <a:rPr lang="en-US" dirty="0">
                <a:solidFill>
                  <a:srgbClr val="FFFFFF"/>
                </a:solidFill>
              </a:rPr>
              <a:t>“improve pupil’s awareness of Global citizenship and related issues” (Crown, 2016 p2)</a:t>
            </a:r>
          </a:p>
          <a:p>
            <a:r>
              <a:rPr lang="en-US" dirty="0">
                <a:solidFill>
                  <a:srgbClr val="FFFFFF"/>
                </a:solidFill>
              </a:rPr>
              <a:t>Pros:</a:t>
            </a:r>
          </a:p>
          <a:p>
            <a:pPr marL="342900" indent="-342900">
              <a:buFont typeface="Arial" panose="020B0604020202020204" pitchFamily="34" charset="0"/>
              <a:buChar char="•"/>
            </a:pPr>
            <a:r>
              <a:rPr lang="en-US" dirty="0">
                <a:solidFill>
                  <a:srgbClr val="FFFFFF"/>
                </a:solidFill>
              </a:rPr>
              <a:t>Provision of education</a:t>
            </a:r>
          </a:p>
          <a:p>
            <a:pPr marL="342900" indent="-342900">
              <a:buFont typeface="Arial" panose="020B0604020202020204" pitchFamily="34" charset="0"/>
              <a:buChar char="•"/>
            </a:pPr>
            <a:r>
              <a:rPr lang="en-US" dirty="0">
                <a:solidFill>
                  <a:srgbClr val="FFFFFF"/>
                </a:solidFill>
              </a:rPr>
              <a:t>Pupil’s work on school council and eco-committee				     </a:t>
            </a:r>
          </a:p>
          <a:p>
            <a:pPr algn="r"/>
            <a:r>
              <a:rPr lang="en-US" dirty="0">
                <a:solidFill>
                  <a:srgbClr val="FFFFFF"/>
                </a:solidFill>
              </a:rPr>
              <a:t>(Crown, 2014)</a:t>
            </a:r>
          </a:p>
        </p:txBody>
      </p:sp>
      <p:sp>
        <p:nvSpPr>
          <p:cNvPr id="7" name="TextBox 6">
            <a:extLst>
              <a:ext uri="{FF2B5EF4-FFF2-40B4-BE49-F238E27FC236}">
                <a16:creationId xmlns:a16="http://schemas.microsoft.com/office/drawing/2014/main" id="{1E79A374-D28B-4FDE-8E7C-54AF359F7464}"/>
              </a:ext>
            </a:extLst>
          </p:cNvPr>
          <p:cNvSpPr txBox="1"/>
          <p:nvPr/>
        </p:nvSpPr>
        <p:spPr>
          <a:xfrm>
            <a:off x="10134" y="3054774"/>
            <a:ext cx="2646947" cy="276999"/>
          </a:xfrm>
          <a:prstGeom prst="rect">
            <a:avLst/>
          </a:prstGeom>
          <a:noFill/>
        </p:spPr>
        <p:txBody>
          <a:bodyPr wrap="square" rtlCol="0">
            <a:spAutoFit/>
          </a:bodyPr>
          <a:lstStyle/>
          <a:p>
            <a:r>
              <a:rPr lang="en-GB" sz="1200" dirty="0"/>
              <a:t>(St Martin’s School, 2015)</a:t>
            </a:r>
          </a:p>
        </p:txBody>
      </p:sp>
    </p:spTree>
    <p:extLst>
      <p:ext uri="{BB962C8B-B14F-4D97-AF65-F5344CB8AC3E}">
        <p14:creationId xmlns:p14="http://schemas.microsoft.com/office/powerpoint/2010/main" val="291056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BA8B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a:xfrm>
            <a:off x="1097280" y="286603"/>
            <a:ext cx="10058400" cy="1450757"/>
          </a:xfrm>
          <a:prstGeom prst="rect">
            <a:avLst/>
          </a:prstGeom>
        </p:spPr>
        <p:txBody>
          <a:bodyPr anchor="b">
            <a:normAutofit/>
          </a:bodyPr>
          <a:lstStyle/>
          <a:p>
            <a:pPr lvl="0"/>
            <a:r>
              <a:rPr lang="en-US" i="1"/>
              <a:t>Global Goals</a:t>
            </a:r>
          </a:p>
        </p:txBody>
      </p:sp>
      <p:pic>
        <p:nvPicPr>
          <p:cNvPr id="3074" name="Picture 2" descr="Image result for heronsbridge school global goals">
            <a:hlinkClick r:id="rId3"/>
            <a:extLst>
              <a:ext uri="{FF2B5EF4-FFF2-40B4-BE49-F238E27FC236}">
                <a16:creationId xmlns:a16="http://schemas.microsoft.com/office/drawing/2014/main" id="{75DDC96D-DC04-49F6-A991-B3D78822E02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1979" y="2537671"/>
            <a:ext cx="5513119" cy="310112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255E1F2F-E259-4EA8-9FFD-3A10AF541859}"/>
              </a:ext>
            </a:extLst>
          </p:cNvPr>
          <p:cNvSpPr>
            <a:spLocks noGrp="1"/>
          </p:cNvSpPr>
          <p:nvPr>
            <p:ph sz="half" idx="2"/>
          </p:nvPr>
        </p:nvSpPr>
        <p:spPr>
          <a:xfrm>
            <a:off x="6515944" y="2120900"/>
            <a:ext cx="5513118" cy="1477329"/>
          </a:xfrm>
          <a:prstGeom prst="rect">
            <a:avLst/>
          </a:prstGeom>
        </p:spPr>
        <p:txBody>
          <a:bodyPr>
            <a:normAutofit fontScale="92500" lnSpcReduction="20000"/>
          </a:bodyPr>
          <a:lstStyle/>
          <a:p>
            <a:pPr>
              <a:buClr>
                <a:schemeClr val="bg1"/>
              </a:buClr>
              <a:buFont typeface="Arial" panose="020B0604020202020204" pitchFamily="34" charset="0"/>
              <a:buChar char="•"/>
            </a:pPr>
            <a:r>
              <a:rPr lang="en-GB" dirty="0">
                <a:solidFill>
                  <a:schemeClr val="bg1"/>
                </a:solidFill>
              </a:rPr>
              <a:t>Launched by the United Nations in 2015</a:t>
            </a:r>
          </a:p>
          <a:p>
            <a:pPr>
              <a:buClr>
                <a:schemeClr val="bg1"/>
              </a:buClr>
              <a:buFont typeface="Arial" panose="020B0604020202020204" pitchFamily="34" charset="0"/>
              <a:buChar char="•"/>
            </a:pPr>
            <a:r>
              <a:rPr lang="en-GB" dirty="0">
                <a:solidFill>
                  <a:schemeClr val="bg1"/>
                </a:solidFill>
              </a:rPr>
              <a:t>“Represent an action plan for the planet and society to thrive by 2030” </a:t>
            </a:r>
            <a:r>
              <a:rPr lang="en-GB" dirty="0">
                <a:solidFill>
                  <a:schemeClr val="tx1"/>
                </a:solidFill>
              </a:rPr>
              <a:t>(Unilever, 2017)</a:t>
            </a:r>
            <a:endParaRPr lang="en-GB" dirty="0">
              <a:solidFill>
                <a:schemeClr val="bg1"/>
              </a:solidFill>
            </a:endParaRPr>
          </a:p>
          <a:p>
            <a:pPr marL="0" indent="0">
              <a:buClr>
                <a:schemeClr val="bg1"/>
              </a:buClr>
              <a:buNone/>
            </a:pPr>
            <a:r>
              <a:rPr lang="en-GB" dirty="0">
                <a:solidFill>
                  <a:schemeClr val="bg1"/>
                </a:solidFill>
              </a:rPr>
              <a:t> </a:t>
            </a:r>
          </a:p>
          <a:p>
            <a:endParaRPr lang="en-GB" dirty="0"/>
          </a:p>
        </p:txBody>
      </p:sp>
      <p:sp>
        <p:nvSpPr>
          <p:cNvPr id="4" name="TextBox 3">
            <a:extLst>
              <a:ext uri="{FF2B5EF4-FFF2-40B4-BE49-F238E27FC236}">
                <a16:creationId xmlns:a16="http://schemas.microsoft.com/office/drawing/2014/main" id="{AA5067C4-4034-4125-879C-8D24373AD049}"/>
              </a:ext>
            </a:extLst>
          </p:cNvPr>
          <p:cNvSpPr txBox="1"/>
          <p:nvPr/>
        </p:nvSpPr>
        <p:spPr>
          <a:xfrm>
            <a:off x="4191000" y="5684428"/>
            <a:ext cx="1905000" cy="369332"/>
          </a:xfrm>
          <a:prstGeom prst="rect">
            <a:avLst/>
          </a:prstGeom>
          <a:noFill/>
        </p:spPr>
        <p:txBody>
          <a:bodyPr wrap="square" rtlCol="0">
            <a:spAutoFit/>
          </a:bodyPr>
          <a:lstStyle/>
          <a:p>
            <a:pPr algn="r"/>
            <a:r>
              <a:rPr lang="en-GB" dirty="0"/>
              <a:t>(Unilever, 2017)</a:t>
            </a:r>
          </a:p>
        </p:txBody>
      </p:sp>
      <p:sp>
        <p:nvSpPr>
          <p:cNvPr id="5" name="TextBox 4">
            <a:extLst>
              <a:ext uri="{FF2B5EF4-FFF2-40B4-BE49-F238E27FC236}">
                <a16:creationId xmlns:a16="http://schemas.microsoft.com/office/drawing/2014/main" id="{EC9C406F-9F51-4A2A-B1ED-1109C1926D84}"/>
              </a:ext>
            </a:extLst>
          </p:cNvPr>
          <p:cNvSpPr txBox="1"/>
          <p:nvPr/>
        </p:nvSpPr>
        <p:spPr>
          <a:xfrm>
            <a:off x="6954985" y="3981769"/>
            <a:ext cx="5074077" cy="1477328"/>
          </a:xfrm>
          <a:prstGeom prst="rect">
            <a:avLst/>
          </a:prstGeom>
          <a:noFill/>
        </p:spPr>
        <p:txBody>
          <a:bodyPr wrap="square" rtlCol="0">
            <a:spAutoFit/>
          </a:bodyPr>
          <a:lstStyle/>
          <a:p>
            <a:pPr marL="285750" indent="-285750">
              <a:buClr>
                <a:schemeClr val="bg1"/>
              </a:buClr>
              <a:buFont typeface="Arial" panose="020B0604020202020204" pitchFamily="34" charset="0"/>
              <a:buChar char="•"/>
            </a:pPr>
            <a:r>
              <a:rPr lang="en-GB" dirty="0">
                <a:solidFill>
                  <a:schemeClr val="bg1"/>
                </a:solidFill>
              </a:rPr>
              <a:t>Voluntary Review of Progress towards the Sustainable Development Goals</a:t>
            </a:r>
          </a:p>
          <a:p>
            <a:pPr marL="285750" indent="-285750">
              <a:buClr>
                <a:schemeClr val="bg1"/>
              </a:buClr>
              <a:buFont typeface="Arial" panose="020B0604020202020204" pitchFamily="34" charset="0"/>
              <a:buChar char="•"/>
            </a:pPr>
            <a:r>
              <a:rPr lang="en-GB" dirty="0">
                <a:solidFill>
                  <a:schemeClr val="bg1"/>
                </a:solidFill>
              </a:rPr>
              <a:t>Presented to the UN in New York, 2019 –    Goal: Quality of Education</a:t>
            </a:r>
          </a:p>
          <a:p>
            <a:pPr algn="r">
              <a:buClr>
                <a:schemeClr val="bg1"/>
              </a:buClr>
            </a:pPr>
            <a:r>
              <a:rPr lang="en-GB" dirty="0"/>
              <a:t>(Crown, 2019)</a:t>
            </a:r>
          </a:p>
        </p:txBody>
      </p:sp>
    </p:spTree>
    <p:extLst>
      <p:ext uri="{BB962C8B-B14F-4D97-AF65-F5344CB8AC3E}">
        <p14:creationId xmlns:p14="http://schemas.microsoft.com/office/powerpoint/2010/main" val="3177952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BA8B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a:xfrm>
            <a:off x="1097280" y="286603"/>
            <a:ext cx="10058400" cy="1450757"/>
          </a:xfrm>
          <a:prstGeom prst="rect">
            <a:avLst/>
          </a:prstGeom>
        </p:spPr>
        <p:txBody>
          <a:bodyPr anchor="b">
            <a:normAutofit/>
          </a:bodyPr>
          <a:lstStyle/>
          <a:p>
            <a:pPr lvl="0"/>
            <a:r>
              <a:rPr lang="en-US" i="1" dirty="0"/>
              <a:t>Rights Respecting School</a:t>
            </a:r>
          </a:p>
        </p:txBody>
      </p:sp>
      <p:sp>
        <p:nvSpPr>
          <p:cNvPr id="4" name="TextBox 3">
            <a:extLst>
              <a:ext uri="{FF2B5EF4-FFF2-40B4-BE49-F238E27FC236}">
                <a16:creationId xmlns:a16="http://schemas.microsoft.com/office/drawing/2014/main" id="{AA5067C4-4034-4125-879C-8D24373AD049}"/>
              </a:ext>
            </a:extLst>
          </p:cNvPr>
          <p:cNvSpPr txBox="1"/>
          <p:nvPr/>
        </p:nvSpPr>
        <p:spPr>
          <a:xfrm>
            <a:off x="4191000" y="5684428"/>
            <a:ext cx="1905000" cy="646331"/>
          </a:xfrm>
          <a:prstGeom prst="rect">
            <a:avLst/>
          </a:prstGeom>
          <a:noFill/>
        </p:spPr>
        <p:txBody>
          <a:bodyPr wrap="square" rtlCol="0">
            <a:spAutoFit/>
          </a:bodyPr>
          <a:lstStyle/>
          <a:p>
            <a:pPr algn="r"/>
            <a:r>
              <a:rPr lang="en-GB" dirty="0"/>
              <a:t>(</a:t>
            </a:r>
            <a:r>
              <a:rPr lang="en-GB" dirty="0" err="1">
                <a:highlight>
                  <a:srgbClr val="000000"/>
                </a:highlight>
              </a:rPr>
              <a:t>Heronsbridge</a:t>
            </a:r>
            <a:r>
              <a:rPr lang="en-GB" dirty="0">
                <a:highlight>
                  <a:srgbClr val="000000"/>
                </a:highlight>
              </a:rPr>
              <a:t> School</a:t>
            </a:r>
            <a:r>
              <a:rPr lang="en-GB" dirty="0"/>
              <a:t>, 2019a)</a:t>
            </a:r>
          </a:p>
        </p:txBody>
      </p:sp>
      <p:pic>
        <p:nvPicPr>
          <p:cNvPr id="5" name="Picture 4">
            <a:extLst>
              <a:ext uri="{FF2B5EF4-FFF2-40B4-BE49-F238E27FC236}">
                <a16:creationId xmlns:a16="http://schemas.microsoft.com/office/drawing/2014/main" id="{5A26AF49-71D3-491C-B24B-EBBD34CC5778}"/>
              </a:ext>
            </a:extLst>
          </p:cNvPr>
          <p:cNvPicPr>
            <a:picLocks noChangeAspect="1"/>
          </p:cNvPicPr>
          <p:nvPr/>
        </p:nvPicPr>
        <p:blipFill rotWithShape="1">
          <a:blip r:embed="rId3"/>
          <a:srcRect l="35781" t="21097" r="35781" b="9147"/>
          <a:stretch/>
        </p:blipFill>
        <p:spPr>
          <a:xfrm>
            <a:off x="1307054" y="2076450"/>
            <a:ext cx="2883946" cy="3977310"/>
          </a:xfrm>
          <a:prstGeom prst="rect">
            <a:avLst/>
          </a:prstGeom>
        </p:spPr>
      </p:pic>
      <p:sp>
        <p:nvSpPr>
          <p:cNvPr id="6" name="Rectangle 5">
            <a:extLst>
              <a:ext uri="{FF2B5EF4-FFF2-40B4-BE49-F238E27FC236}">
                <a16:creationId xmlns:a16="http://schemas.microsoft.com/office/drawing/2014/main" id="{0BDFC202-BA96-4A12-B85B-9810385F75DB}"/>
              </a:ext>
            </a:extLst>
          </p:cNvPr>
          <p:cNvSpPr/>
          <p:nvPr/>
        </p:nvSpPr>
        <p:spPr>
          <a:xfrm>
            <a:off x="2406316" y="2201778"/>
            <a:ext cx="643959" cy="72189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3D652FE-F400-4C86-9786-D087105DA892}"/>
              </a:ext>
            </a:extLst>
          </p:cNvPr>
          <p:cNvSpPr/>
          <p:nvPr/>
        </p:nvSpPr>
        <p:spPr>
          <a:xfrm>
            <a:off x="1588166" y="3049002"/>
            <a:ext cx="1600202" cy="21376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5D566BD-24F2-401A-B431-82AE9A055F3D}"/>
              </a:ext>
            </a:extLst>
          </p:cNvPr>
          <p:cNvSpPr/>
          <p:nvPr/>
        </p:nvSpPr>
        <p:spPr>
          <a:xfrm>
            <a:off x="1992573" y="5029201"/>
            <a:ext cx="413743" cy="2137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8F8B3EC-670A-4822-8212-90FA88E6C704}"/>
              </a:ext>
            </a:extLst>
          </p:cNvPr>
          <p:cNvSpPr/>
          <p:nvPr/>
        </p:nvSpPr>
        <p:spPr>
          <a:xfrm>
            <a:off x="1785701" y="5188425"/>
            <a:ext cx="413743" cy="15467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2" name="Content Placeholder 11">
            <a:extLst>
              <a:ext uri="{FF2B5EF4-FFF2-40B4-BE49-F238E27FC236}">
                <a16:creationId xmlns:a16="http://schemas.microsoft.com/office/drawing/2014/main" id="{482B528F-1756-480E-8A59-A0041C260721}"/>
              </a:ext>
            </a:extLst>
          </p:cNvPr>
          <p:cNvSpPr>
            <a:spLocks noGrp="1"/>
          </p:cNvSpPr>
          <p:nvPr>
            <p:ph sz="half" idx="2"/>
          </p:nvPr>
        </p:nvSpPr>
        <p:spPr>
          <a:xfrm>
            <a:off x="9158365" y="91580"/>
            <a:ext cx="2761397" cy="1782359"/>
          </a:xfrm>
        </p:spPr>
        <p:txBody>
          <a:bodyPr>
            <a:normAutofit fontScale="77500" lnSpcReduction="20000"/>
          </a:bodyPr>
          <a:lstStyle/>
          <a:p>
            <a:pPr marL="0" indent="0">
              <a:lnSpc>
                <a:spcPct val="120000"/>
              </a:lnSpc>
              <a:spcBef>
                <a:spcPts val="0"/>
              </a:spcBef>
              <a:spcAft>
                <a:spcPts val="0"/>
              </a:spcAft>
              <a:buClr>
                <a:schemeClr val="bg1"/>
              </a:buClr>
              <a:buNone/>
            </a:pPr>
            <a:r>
              <a:rPr lang="en-GB" dirty="0">
                <a:solidFill>
                  <a:schemeClr val="bg1"/>
                </a:solidFill>
              </a:rPr>
              <a:t>Based on principles of</a:t>
            </a:r>
          </a:p>
          <a:p>
            <a:pPr marL="457200" indent="-457200">
              <a:lnSpc>
                <a:spcPct val="120000"/>
              </a:lnSpc>
              <a:spcBef>
                <a:spcPts val="0"/>
              </a:spcBef>
              <a:spcAft>
                <a:spcPts val="0"/>
              </a:spcAft>
              <a:buClr>
                <a:schemeClr val="bg1"/>
              </a:buClr>
              <a:buFont typeface="+mj-lt"/>
              <a:buAutoNum type="arabicPeriod"/>
            </a:pPr>
            <a:r>
              <a:rPr lang="en-GB" dirty="0">
                <a:solidFill>
                  <a:schemeClr val="bg1"/>
                </a:solidFill>
              </a:rPr>
              <a:t>Equality</a:t>
            </a:r>
          </a:p>
          <a:p>
            <a:pPr marL="457200" indent="-457200">
              <a:lnSpc>
                <a:spcPct val="120000"/>
              </a:lnSpc>
              <a:spcBef>
                <a:spcPts val="0"/>
              </a:spcBef>
              <a:spcAft>
                <a:spcPts val="0"/>
              </a:spcAft>
              <a:buClr>
                <a:schemeClr val="bg1"/>
              </a:buClr>
              <a:buFont typeface="+mj-lt"/>
              <a:buAutoNum type="arabicPeriod"/>
            </a:pPr>
            <a:r>
              <a:rPr lang="en-GB" dirty="0">
                <a:solidFill>
                  <a:schemeClr val="bg1"/>
                </a:solidFill>
              </a:rPr>
              <a:t>Dignity</a:t>
            </a:r>
          </a:p>
          <a:p>
            <a:pPr marL="457200" indent="-457200">
              <a:lnSpc>
                <a:spcPct val="120000"/>
              </a:lnSpc>
              <a:spcBef>
                <a:spcPts val="0"/>
              </a:spcBef>
              <a:spcAft>
                <a:spcPts val="0"/>
              </a:spcAft>
              <a:buClr>
                <a:schemeClr val="bg1"/>
              </a:buClr>
              <a:buFont typeface="+mj-lt"/>
              <a:buAutoNum type="arabicPeriod"/>
            </a:pPr>
            <a:r>
              <a:rPr lang="en-GB" dirty="0">
                <a:solidFill>
                  <a:schemeClr val="bg1"/>
                </a:solidFill>
              </a:rPr>
              <a:t>Respect</a:t>
            </a:r>
          </a:p>
          <a:p>
            <a:pPr marL="457200" indent="-457200">
              <a:lnSpc>
                <a:spcPct val="120000"/>
              </a:lnSpc>
              <a:spcBef>
                <a:spcPts val="0"/>
              </a:spcBef>
              <a:spcAft>
                <a:spcPts val="0"/>
              </a:spcAft>
              <a:buClr>
                <a:schemeClr val="bg1"/>
              </a:buClr>
              <a:buFont typeface="+mj-lt"/>
              <a:buAutoNum type="arabicPeriod"/>
            </a:pPr>
            <a:r>
              <a:rPr lang="en-GB" dirty="0">
                <a:solidFill>
                  <a:schemeClr val="bg1"/>
                </a:solidFill>
              </a:rPr>
              <a:t>Non-discrimination</a:t>
            </a:r>
          </a:p>
          <a:p>
            <a:pPr marL="457200" indent="-457200">
              <a:lnSpc>
                <a:spcPct val="120000"/>
              </a:lnSpc>
              <a:spcBef>
                <a:spcPts val="0"/>
              </a:spcBef>
              <a:spcAft>
                <a:spcPts val="0"/>
              </a:spcAft>
              <a:buClr>
                <a:schemeClr val="bg1"/>
              </a:buClr>
              <a:buFont typeface="+mj-lt"/>
              <a:buAutoNum type="arabicPeriod"/>
            </a:pPr>
            <a:r>
              <a:rPr lang="en-GB" dirty="0">
                <a:solidFill>
                  <a:schemeClr val="bg1"/>
                </a:solidFill>
              </a:rPr>
              <a:t>Participation	</a:t>
            </a:r>
          </a:p>
          <a:p>
            <a:pPr marL="0" indent="0" algn="r">
              <a:lnSpc>
                <a:spcPct val="120000"/>
              </a:lnSpc>
              <a:spcBef>
                <a:spcPts val="0"/>
              </a:spcBef>
              <a:spcAft>
                <a:spcPts val="0"/>
              </a:spcAft>
              <a:buClr>
                <a:schemeClr val="bg1"/>
              </a:buClr>
              <a:buNone/>
            </a:pPr>
            <a:r>
              <a:rPr lang="en-GB" dirty="0">
                <a:solidFill>
                  <a:schemeClr val="tx1"/>
                </a:solidFill>
              </a:rPr>
              <a:t>(</a:t>
            </a:r>
            <a:r>
              <a:rPr lang="en-GB" dirty="0" err="1">
                <a:solidFill>
                  <a:schemeClr val="tx1"/>
                </a:solidFill>
                <a:highlight>
                  <a:srgbClr val="000000"/>
                </a:highlight>
              </a:rPr>
              <a:t>Heronsbridge</a:t>
            </a:r>
            <a:r>
              <a:rPr lang="en-GB" dirty="0">
                <a:solidFill>
                  <a:schemeClr val="tx1"/>
                </a:solidFill>
                <a:highlight>
                  <a:srgbClr val="000000"/>
                </a:highlight>
              </a:rPr>
              <a:t> School</a:t>
            </a:r>
            <a:r>
              <a:rPr lang="en-GB" dirty="0">
                <a:solidFill>
                  <a:schemeClr val="tx1"/>
                </a:solidFill>
              </a:rPr>
              <a:t>, 2019a)</a:t>
            </a:r>
            <a:endParaRPr lang="en-GB" dirty="0">
              <a:solidFill>
                <a:schemeClr val="bg1"/>
              </a:solidFill>
            </a:endParaRPr>
          </a:p>
        </p:txBody>
      </p:sp>
      <p:sp>
        <p:nvSpPr>
          <p:cNvPr id="13" name="TextBox 12">
            <a:extLst>
              <a:ext uri="{FF2B5EF4-FFF2-40B4-BE49-F238E27FC236}">
                <a16:creationId xmlns:a16="http://schemas.microsoft.com/office/drawing/2014/main" id="{A946A618-BA89-4845-980C-C40329BA6F71}"/>
              </a:ext>
            </a:extLst>
          </p:cNvPr>
          <p:cNvSpPr txBox="1"/>
          <p:nvPr/>
        </p:nvSpPr>
        <p:spPr>
          <a:xfrm>
            <a:off x="6483404" y="2010519"/>
            <a:ext cx="5349923" cy="4847481"/>
          </a:xfrm>
          <a:prstGeom prst="rect">
            <a:avLst/>
          </a:prstGeom>
          <a:noFill/>
        </p:spPr>
        <p:txBody>
          <a:bodyPr wrap="square" rtlCol="0">
            <a:spAutoFit/>
          </a:bodyPr>
          <a:lstStyle/>
          <a:p>
            <a:pPr>
              <a:lnSpc>
                <a:spcPct val="150000"/>
              </a:lnSpc>
            </a:pPr>
            <a:r>
              <a:rPr lang="en-GB" sz="1600" dirty="0">
                <a:solidFill>
                  <a:schemeClr val="bg1"/>
                </a:solidFill>
              </a:rPr>
              <a:t>UN Convention on the Rights of the Child</a:t>
            </a:r>
          </a:p>
          <a:p>
            <a:pPr marL="285750" indent="-285750">
              <a:lnSpc>
                <a:spcPct val="150000"/>
              </a:lnSpc>
              <a:buFont typeface="Arial" panose="020B0604020202020204" pitchFamily="34" charset="0"/>
              <a:buChar char="•"/>
            </a:pPr>
            <a:r>
              <a:rPr lang="en-GB" sz="1600" dirty="0">
                <a:solidFill>
                  <a:schemeClr val="bg1"/>
                </a:solidFill>
              </a:rPr>
              <a:t>Heart of the school's ethos and culture</a:t>
            </a:r>
          </a:p>
          <a:p>
            <a:pPr marL="285750" indent="-285750">
              <a:lnSpc>
                <a:spcPct val="150000"/>
              </a:lnSpc>
              <a:buFont typeface="Arial" panose="020B0604020202020204" pitchFamily="34" charset="0"/>
              <a:buChar char="•"/>
            </a:pPr>
            <a:r>
              <a:rPr lang="en-GB" sz="1600" dirty="0">
                <a:solidFill>
                  <a:schemeClr val="bg1"/>
                </a:solidFill>
              </a:rPr>
              <a:t>Improve well-being</a:t>
            </a:r>
          </a:p>
          <a:p>
            <a:pPr marL="285750" indent="-285750">
              <a:lnSpc>
                <a:spcPct val="150000"/>
              </a:lnSpc>
              <a:buFont typeface="Arial" panose="020B0604020202020204" pitchFamily="34" charset="0"/>
              <a:buChar char="•"/>
            </a:pPr>
            <a:r>
              <a:rPr lang="en-GB" sz="1600" dirty="0">
                <a:solidFill>
                  <a:schemeClr val="bg1"/>
                </a:solidFill>
              </a:rPr>
              <a:t>Develop talents and ability</a:t>
            </a:r>
          </a:p>
          <a:p>
            <a:pPr marL="285750" indent="-285750">
              <a:lnSpc>
                <a:spcPct val="150000"/>
              </a:lnSpc>
              <a:buFont typeface="Arial" panose="020B0604020202020204" pitchFamily="34" charset="0"/>
              <a:buChar char="•"/>
            </a:pPr>
            <a:endParaRPr lang="en-GB" sz="1600" dirty="0">
              <a:solidFill>
                <a:schemeClr val="bg1"/>
              </a:solidFill>
            </a:endParaRPr>
          </a:p>
          <a:p>
            <a:pPr>
              <a:lnSpc>
                <a:spcPct val="150000"/>
              </a:lnSpc>
            </a:pPr>
            <a:r>
              <a:rPr lang="en-GB" sz="1600" dirty="0">
                <a:solidFill>
                  <a:schemeClr val="bg1"/>
                </a:solidFill>
              </a:rPr>
              <a:t>Working in partnership with the Children’s commissioner for Wales</a:t>
            </a:r>
          </a:p>
          <a:p>
            <a:pPr>
              <a:lnSpc>
                <a:spcPct val="150000"/>
              </a:lnSpc>
            </a:pPr>
            <a:endParaRPr lang="en-GB" sz="1600" dirty="0">
              <a:solidFill>
                <a:schemeClr val="bg1"/>
              </a:solidFill>
            </a:endParaRPr>
          </a:p>
          <a:p>
            <a:pPr>
              <a:lnSpc>
                <a:spcPct val="150000"/>
              </a:lnSpc>
            </a:pPr>
            <a:r>
              <a:rPr lang="en-GB" sz="1600" dirty="0">
                <a:solidFill>
                  <a:schemeClr val="bg1"/>
                </a:solidFill>
              </a:rPr>
              <a:t>School council</a:t>
            </a:r>
          </a:p>
          <a:p>
            <a:pPr marL="285750" indent="-285750">
              <a:lnSpc>
                <a:spcPct val="150000"/>
              </a:lnSpc>
              <a:buFont typeface="Arial" panose="020B0604020202020204" pitchFamily="34" charset="0"/>
              <a:buChar char="•"/>
            </a:pPr>
            <a:r>
              <a:rPr lang="en-GB" sz="1600" dirty="0">
                <a:solidFill>
                  <a:schemeClr val="bg1"/>
                </a:solidFill>
              </a:rPr>
              <a:t>Developed school charter for all to adhere to</a:t>
            </a:r>
          </a:p>
          <a:p>
            <a:pPr algn="r">
              <a:lnSpc>
                <a:spcPct val="150000"/>
              </a:lnSpc>
            </a:pPr>
            <a:r>
              <a:rPr lang="en-GB" sz="1600" dirty="0"/>
              <a:t>(</a:t>
            </a:r>
            <a:r>
              <a:rPr lang="en-GB" sz="1600" dirty="0" err="1">
                <a:highlight>
                  <a:srgbClr val="000000"/>
                </a:highlight>
              </a:rPr>
              <a:t>Heronsbridge</a:t>
            </a:r>
            <a:r>
              <a:rPr lang="en-GB" sz="1600" dirty="0">
                <a:highlight>
                  <a:srgbClr val="000000"/>
                </a:highlight>
              </a:rPr>
              <a:t> School</a:t>
            </a:r>
            <a:r>
              <a:rPr lang="en-GB" sz="1600" dirty="0"/>
              <a:t>, 2019a)</a:t>
            </a:r>
          </a:p>
          <a:p>
            <a:pPr marL="285750" indent="-285750">
              <a:lnSpc>
                <a:spcPct val="150000"/>
              </a:lnSpc>
              <a:buFont typeface="Arial" panose="020B0604020202020204" pitchFamily="34" charset="0"/>
              <a:buChar char="•"/>
            </a:pPr>
            <a:endParaRPr lang="en-GB" dirty="0">
              <a:solidFill>
                <a:schemeClr val="bg1"/>
              </a:solidFill>
            </a:endParaRPr>
          </a:p>
          <a:p>
            <a:endParaRPr lang="en-GB" dirty="0">
              <a:solidFill>
                <a:schemeClr val="bg1"/>
              </a:solidFill>
            </a:endParaRPr>
          </a:p>
        </p:txBody>
      </p:sp>
      <p:pic>
        <p:nvPicPr>
          <p:cNvPr id="4098" name="Picture 2" descr="Image result for rights respecting schools silver award">
            <a:extLst>
              <a:ext uri="{FF2B5EF4-FFF2-40B4-BE49-F238E27FC236}">
                <a16:creationId xmlns:a16="http://schemas.microsoft.com/office/drawing/2014/main" id="{EB676250-6CC3-4B74-A7A5-A521B6A6B7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9056" y="2076450"/>
            <a:ext cx="1483432" cy="145075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3733166-BAE5-4B53-A10D-AC68C24C0B5D}"/>
              </a:ext>
            </a:extLst>
          </p:cNvPr>
          <p:cNvSpPr txBox="1"/>
          <p:nvPr/>
        </p:nvSpPr>
        <p:spPr>
          <a:xfrm>
            <a:off x="4739056" y="3527207"/>
            <a:ext cx="1613618" cy="369332"/>
          </a:xfrm>
          <a:prstGeom prst="rect">
            <a:avLst/>
          </a:prstGeom>
          <a:noFill/>
        </p:spPr>
        <p:txBody>
          <a:bodyPr wrap="square" rtlCol="0">
            <a:spAutoFit/>
          </a:bodyPr>
          <a:lstStyle/>
          <a:p>
            <a:r>
              <a:rPr lang="en-GB" dirty="0"/>
              <a:t>(</a:t>
            </a:r>
            <a:r>
              <a:rPr lang="en-GB" dirty="0" err="1"/>
              <a:t>Unicef</a:t>
            </a:r>
            <a:r>
              <a:rPr lang="en-GB" dirty="0"/>
              <a:t>, 2019)</a:t>
            </a:r>
          </a:p>
        </p:txBody>
      </p:sp>
    </p:spTree>
    <p:extLst>
      <p:ext uri="{BB962C8B-B14F-4D97-AF65-F5344CB8AC3E}">
        <p14:creationId xmlns:p14="http://schemas.microsoft.com/office/powerpoint/2010/main" val="74532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323557" y="111838"/>
            <a:ext cx="10424159" cy="1210525"/>
          </a:xfrm>
        </p:spPr>
        <p:txBody>
          <a:bodyPr anchor="ctr">
            <a:normAutofit/>
          </a:bodyPr>
          <a:lstStyle/>
          <a:p>
            <a:pPr lvl="0"/>
            <a:r>
              <a:rPr lang="en-US" sz="4800" i="1" dirty="0">
                <a:solidFill>
                  <a:schemeClr val="accent5">
                    <a:lumMod val="50000"/>
                  </a:schemeClr>
                </a:solidFill>
              </a:rPr>
              <a:t>School Partnerships</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323558" y="1322362"/>
            <a:ext cx="11544884" cy="4089393"/>
          </a:xfrm>
        </p:spPr>
        <p:txBody>
          <a:bodyPr>
            <a:normAutofit fontScale="92500" lnSpcReduction="10000"/>
          </a:bodyPr>
          <a:lstStyle/>
          <a:p>
            <a:pPr>
              <a:buClr>
                <a:schemeClr val="bg1"/>
              </a:buClr>
            </a:pPr>
            <a:r>
              <a:rPr lang="en-US" dirty="0">
                <a:solidFill>
                  <a:srgbClr val="FFFFFF"/>
                </a:solidFill>
              </a:rPr>
              <a:t>Connecting classrooms initiative </a:t>
            </a:r>
          </a:p>
          <a:p>
            <a:pPr marL="1257300" lvl="2" indent="-342900" algn="l">
              <a:buClr>
                <a:schemeClr val="bg1"/>
              </a:buClr>
              <a:buFont typeface="Arial" panose="020B0604020202020204" pitchFamily="34" charset="0"/>
              <a:buChar char="•"/>
            </a:pPr>
            <a:r>
              <a:rPr lang="en-US" dirty="0">
                <a:solidFill>
                  <a:srgbClr val="FFFFFF"/>
                </a:solidFill>
              </a:rPr>
              <a:t>Resulted in the achievement of the first stage of The International Schools Award</a:t>
            </a:r>
          </a:p>
          <a:p>
            <a:pPr marL="1257300" lvl="2" indent="-342900" algn="l">
              <a:buClr>
                <a:schemeClr val="bg1"/>
              </a:buClr>
              <a:buFont typeface="Arial" panose="020B0604020202020204" pitchFamily="34" charset="0"/>
              <a:buChar char="•"/>
            </a:pPr>
            <a:r>
              <a:rPr lang="en-US" dirty="0">
                <a:solidFill>
                  <a:srgbClr val="FFFFFF"/>
                </a:solidFill>
              </a:rPr>
              <a:t>Offers teachers the opportunity to experience, discuss and compare professional issues and methods.</a:t>
            </a:r>
          </a:p>
          <a:p>
            <a:pPr marL="1257300" lvl="2" indent="-342900" algn="l">
              <a:buClr>
                <a:schemeClr val="bg1"/>
              </a:buClr>
              <a:buFont typeface="Arial" panose="020B0604020202020204" pitchFamily="34" charset="0"/>
              <a:buChar char="•"/>
            </a:pPr>
            <a:r>
              <a:rPr lang="en-US" dirty="0">
                <a:solidFill>
                  <a:srgbClr val="FFFFFF"/>
                </a:solidFill>
              </a:rPr>
              <a:t>Increases knowledge of Global Citizenship and makes them better teachers of the new curriculum back in Wales</a:t>
            </a:r>
          </a:p>
          <a:p>
            <a:pPr marL="1257300" lvl="2" indent="-342900" algn="l">
              <a:buClr>
                <a:schemeClr val="bg1"/>
              </a:buClr>
              <a:buFont typeface="Arial" panose="020B0604020202020204" pitchFamily="34" charset="0"/>
              <a:buChar char="•"/>
            </a:pPr>
            <a:r>
              <a:rPr lang="en-US" dirty="0">
                <a:solidFill>
                  <a:srgbClr val="FFFFFF"/>
                </a:solidFill>
              </a:rPr>
              <a:t>Teachers and students have opportunities to learn from each other using smart phone technology.</a:t>
            </a:r>
          </a:p>
          <a:p>
            <a:pPr marL="1257300" lvl="2" indent="-342900" algn="l">
              <a:buClr>
                <a:schemeClr val="bg1"/>
              </a:buClr>
              <a:buFont typeface="Arial" panose="020B0604020202020204" pitchFamily="34" charset="0"/>
              <a:buChar char="•"/>
            </a:pPr>
            <a:r>
              <a:rPr lang="en-US" dirty="0">
                <a:solidFill>
                  <a:srgbClr val="FFFFFF"/>
                </a:solidFill>
              </a:rPr>
              <a:t>Gardening projects inspiring the African schools</a:t>
            </a:r>
          </a:p>
          <a:p>
            <a:pPr marL="1257300" lvl="2" indent="-342900" algn="l">
              <a:buClr>
                <a:schemeClr val="bg1"/>
              </a:buClr>
              <a:buFont typeface="Arial" panose="020B0604020202020204" pitchFamily="34" charset="0"/>
              <a:buChar char="•"/>
            </a:pPr>
            <a:r>
              <a:rPr lang="en-US" dirty="0">
                <a:solidFill>
                  <a:srgbClr val="FFFFFF"/>
                </a:solidFill>
              </a:rPr>
              <a:t>Awards for Inclusion and Fundraising</a:t>
            </a:r>
          </a:p>
          <a:p>
            <a:pPr algn="r"/>
            <a:r>
              <a:rPr lang="en-US" sz="1200" dirty="0">
                <a:solidFill>
                  <a:srgbClr val="FFFFFF"/>
                </a:solidFill>
              </a:rPr>
              <a:t>(Crown, 2014a); </a:t>
            </a:r>
            <a:r>
              <a:rPr lang="en-US" sz="1200" dirty="0" err="1">
                <a:highlight>
                  <a:srgbClr val="000000"/>
                </a:highlight>
              </a:rPr>
              <a:t>Heronsbridge</a:t>
            </a:r>
            <a:r>
              <a:rPr lang="en-US" sz="1200" dirty="0">
                <a:highlight>
                  <a:srgbClr val="000000"/>
                </a:highlight>
              </a:rPr>
              <a:t> School</a:t>
            </a:r>
            <a:r>
              <a:rPr lang="en-US" sz="1200" dirty="0">
                <a:solidFill>
                  <a:srgbClr val="FFFFFF"/>
                </a:solidFill>
              </a:rPr>
              <a:t>, 2019 (1); Crown, 2014b)</a:t>
            </a:r>
          </a:p>
        </p:txBody>
      </p:sp>
      <p:pic>
        <p:nvPicPr>
          <p:cNvPr id="8" name="Picture 7" descr="A picture containing drawing&#10;&#10;Description automatically generated">
            <a:extLst>
              <a:ext uri="{FF2B5EF4-FFF2-40B4-BE49-F238E27FC236}">
                <a16:creationId xmlns:a16="http://schemas.microsoft.com/office/drawing/2014/main" id="{0E91D7B2-A790-434B-91EF-94B5A83C1D5E}"/>
              </a:ext>
            </a:extLst>
          </p:cNvPr>
          <p:cNvPicPr>
            <a:picLocks noChangeAspect="1"/>
          </p:cNvPicPr>
          <p:nvPr/>
        </p:nvPicPr>
        <p:blipFill>
          <a:blip r:embed="rId3">
            <a:clrChange>
              <a:clrFrom>
                <a:srgbClr val="FFFFFF"/>
              </a:clrFrom>
              <a:clrTo>
                <a:srgbClr val="FFFFFF">
                  <a:alpha val="0"/>
                </a:srgbClr>
              </a:clrTo>
            </a:clrChange>
            <a:alphaModFix/>
            <a:extLst>
              <a:ext uri="{28A0092B-C50C-407E-A947-70E740481C1C}">
                <a14:useLocalDpi xmlns:a14="http://schemas.microsoft.com/office/drawing/2010/main" val="0"/>
              </a:ext>
            </a:extLst>
          </a:blip>
          <a:stretch>
            <a:fillRect/>
          </a:stretch>
        </p:blipFill>
        <p:spPr>
          <a:xfrm>
            <a:off x="7927972" y="-119151"/>
            <a:ext cx="4052361" cy="2065754"/>
          </a:xfrm>
          <a:prstGeom prst="rect">
            <a:avLst/>
          </a:prstGeom>
        </p:spPr>
      </p:pic>
      <p:sp>
        <p:nvSpPr>
          <p:cNvPr id="10" name="TextBox 9">
            <a:extLst>
              <a:ext uri="{FF2B5EF4-FFF2-40B4-BE49-F238E27FC236}">
                <a16:creationId xmlns:a16="http://schemas.microsoft.com/office/drawing/2014/main" id="{1B73F98C-7CBA-46DB-8736-CEFA55B0D294}"/>
              </a:ext>
            </a:extLst>
          </p:cNvPr>
          <p:cNvSpPr txBox="1"/>
          <p:nvPr/>
        </p:nvSpPr>
        <p:spPr>
          <a:xfrm>
            <a:off x="211669" y="5874240"/>
            <a:ext cx="2942157" cy="707886"/>
          </a:xfrm>
          <a:prstGeom prst="rect">
            <a:avLst/>
          </a:prstGeom>
          <a:noFill/>
        </p:spPr>
        <p:txBody>
          <a:bodyPr wrap="square" rtlCol="0">
            <a:spAutoFit/>
          </a:bodyPr>
          <a:lstStyle/>
          <a:p>
            <a:r>
              <a:rPr lang="en-GB" sz="4000" dirty="0">
                <a:solidFill>
                  <a:schemeClr val="bg1"/>
                </a:solidFill>
              </a:rPr>
              <a:t>Netherlands</a:t>
            </a:r>
          </a:p>
        </p:txBody>
      </p:sp>
      <p:sp>
        <p:nvSpPr>
          <p:cNvPr id="18" name="TextBox 17">
            <a:extLst>
              <a:ext uri="{FF2B5EF4-FFF2-40B4-BE49-F238E27FC236}">
                <a16:creationId xmlns:a16="http://schemas.microsoft.com/office/drawing/2014/main" id="{AE0EB742-8DCE-496D-8F81-35338C6AF52D}"/>
              </a:ext>
            </a:extLst>
          </p:cNvPr>
          <p:cNvSpPr txBox="1"/>
          <p:nvPr/>
        </p:nvSpPr>
        <p:spPr>
          <a:xfrm>
            <a:off x="5322407" y="5874240"/>
            <a:ext cx="1869202" cy="707886"/>
          </a:xfrm>
          <a:prstGeom prst="rect">
            <a:avLst/>
          </a:prstGeom>
          <a:noFill/>
        </p:spPr>
        <p:txBody>
          <a:bodyPr wrap="square" rtlCol="0">
            <a:spAutoFit/>
          </a:bodyPr>
          <a:lstStyle/>
          <a:p>
            <a:r>
              <a:rPr lang="en-GB" sz="4000" dirty="0">
                <a:solidFill>
                  <a:schemeClr val="bg1"/>
                </a:solidFill>
              </a:rPr>
              <a:t>Burma</a:t>
            </a:r>
          </a:p>
        </p:txBody>
      </p:sp>
      <p:sp>
        <p:nvSpPr>
          <p:cNvPr id="19" name="TextBox 18">
            <a:extLst>
              <a:ext uri="{FF2B5EF4-FFF2-40B4-BE49-F238E27FC236}">
                <a16:creationId xmlns:a16="http://schemas.microsoft.com/office/drawing/2014/main" id="{1E76EB28-C313-4243-9BB1-C3E2B72CB8A4}"/>
              </a:ext>
            </a:extLst>
          </p:cNvPr>
          <p:cNvSpPr txBox="1"/>
          <p:nvPr/>
        </p:nvSpPr>
        <p:spPr>
          <a:xfrm>
            <a:off x="9038176" y="5874240"/>
            <a:ext cx="2942157" cy="707886"/>
          </a:xfrm>
          <a:prstGeom prst="rect">
            <a:avLst/>
          </a:prstGeom>
          <a:noFill/>
        </p:spPr>
        <p:txBody>
          <a:bodyPr wrap="square" rtlCol="0">
            <a:spAutoFit/>
          </a:bodyPr>
          <a:lstStyle/>
          <a:p>
            <a:r>
              <a:rPr lang="en-GB" sz="4000" dirty="0">
                <a:solidFill>
                  <a:schemeClr val="bg1"/>
                </a:solidFill>
              </a:rPr>
              <a:t>South Africa</a:t>
            </a:r>
          </a:p>
        </p:txBody>
      </p:sp>
    </p:spTree>
    <p:extLst>
      <p:ext uri="{BB962C8B-B14F-4D97-AF65-F5344CB8AC3E}">
        <p14:creationId xmlns:p14="http://schemas.microsoft.com/office/powerpoint/2010/main" val="3130000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8"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BA8B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a:xfrm>
            <a:off x="1097280" y="286603"/>
            <a:ext cx="10058400" cy="1450757"/>
          </a:xfrm>
          <a:prstGeom prst="rect">
            <a:avLst/>
          </a:prstGeom>
        </p:spPr>
        <p:txBody>
          <a:bodyPr anchor="b">
            <a:normAutofit/>
          </a:bodyPr>
          <a:lstStyle/>
          <a:p>
            <a:pPr lvl="0"/>
            <a:r>
              <a:rPr lang="en-US" i="1" dirty="0"/>
              <a:t>Fairtrade</a:t>
            </a:r>
          </a:p>
        </p:txBody>
      </p:sp>
      <p:pic>
        <p:nvPicPr>
          <p:cNvPr id="5" name="Picture 4" descr="A close up of a logo&#10;&#10;Description automatically generated">
            <a:extLst>
              <a:ext uri="{FF2B5EF4-FFF2-40B4-BE49-F238E27FC236}">
                <a16:creationId xmlns:a16="http://schemas.microsoft.com/office/drawing/2014/main" id="{2E1AFDC8-EFB7-47FD-BD2C-C8E9A8CCFE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2427518"/>
            <a:ext cx="4639736" cy="3134957"/>
          </a:xfrm>
          <a:prstGeom prst="rect">
            <a:avLst/>
          </a:prstGeom>
          <a:noFill/>
        </p:spPr>
      </p:pic>
      <p:sp>
        <p:nvSpPr>
          <p:cNvPr id="3" name="Subtitle 2">
            <a:extLst>
              <a:ext uri="{FF2B5EF4-FFF2-40B4-BE49-F238E27FC236}">
                <a16:creationId xmlns:a16="http://schemas.microsoft.com/office/drawing/2014/main" id="{255E1F2F-E259-4EA8-9FFD-3A10AF541859}"/>
              </a:ext>
            </a:extLst>
          </p:cNvPr>
          <p:cNvSpPr>
            <a:spLocks noGrp="1"/>
          </p:cNvSpPr>
          <p:nvPr>
            <p:ph sz="half" idx="2"/>
          </p:nvPr>
        </p:nvSpPr>
        <p:spPr>
          <a:xfrm>
            <a:off x="6515944" y="2120900"/>
            <a:ext cx="4639736" cy="2649883"/>
          </a:xfrm>
          <a:prstGeom prst="rect">
            <a:avLst/>
          </a:prstGeom>
        </p:spPr>
        <p:txBody>
          <a:bodyPr>
            <a:normAutofit fontScale="77500" lnSpcReduction="20000"/>
          </a:bodyPr>
          <a:lstStyle/>
          <a:p>
            <a:pPr marL="0" indent="0">
              <a:buNone/>
            </a:pPr>
            <a:r>
              <a:rPr lang="en-US" dirty="0">
                <a:solidFill>
                  <a:schemeClr val="bg1"/>
                </a:solidFill>
              </a:rPr>
              <a:t>Coffee shop</a:t>
            </a:r>
          </a:p>
          <a:p>
            <a:pPr marL="0" indent="0">
              <a:buNone/>
            </a:pPr>
            <a:r>
              <a:rPr lang="en-US" dirty="0">
                <a:solidFill>
                  <a:schemeClr val="bg1"/>
                </a:solidFill>
              </a:rPr>
              <a:t>Awarded the Fair Achiever award </a:t>
            </a:r>
          </a:p>
          <a:p>
            <a:pPr marL="0" indent="0">
              <a:buNone/>
            </a:pPr>
            <a:r>
              <a:rPr lang="en-US" dirty="0">
                <a:solidFill>
                  <a:schemeClr val="bg1"/>
                </a:solidFill>
              </a:rPr>
              <a:t>Student led Fair-trade trolley round and hospitality events</a:t>
            </a:r>
          </a:p>
          <a:p>
            <a:pPr marL="0" indent="0">
              <a:buNone/>
            </a:pPr>
            <a:r>
              <a:rPr lang="en-US" dirty="0">
                <a:solidFill>
                  <a:schemeClr val="bg1"/>
                </a:solidFill>
              </a:rPr>
              <a:t>Promotes the importance of:</a:t>
            </a:r>
          </a:p>
          <a:p>
            <a:pPr>
              <a:buClr>
                <a:schemeClr val="bg1"/>
              </a:buClr>
              <a:buFont typeface="Arial" panose="020B0604020202020204" pitchFamily="34" charset="0"/>
              <a:buChar char="•"/>
            </a:pPr>
            <a:r>
              <a:rPr lang="en-US" dirty="0">
                <a:solidFill>
                  <a:schemeClr val="bg1"/>
                </a:solidFill>
              </a:rPr>
              <a:t>Organic farming</a:t>
            </a:r>
          </a:p>
          <a:p>
            <a:pPr>
              <a:buClr>
                <a:schemeClr val="bg1"/>
              </a:buClr>
              <a:buFont typeface="Arial" panose="020B0604020202020204" pitchFamily="34" charset="0"/>
              <a:buChar char="•"/>
            </a:pPr>
            <a:r>
              <a:rPr lang="en-US" dirty="0">
                <a:solidFill>
                  <a:schemeClr val="bg1"/>
                </a:solidFill>
              </a:rPr>
              <a:t>Sustainability</a:t>
            </a:r>
          </a:p>
          <a:p>
            <a:pPr>
              <a:buClr>
                <a:schemeClr val="bg1"/>
              </a:buClr>
              <a:buFont typeface="Arial" panose="020B0604020202020204" pitchFamily="34" charset="0"/>
              <a:buChar char="•"/>
            </a:pPr>
            <a:r>
              <a:rPr lang="en-US" dirty="0">
                <a:solidFill>
                  <a:schemeClr val="bg1"/>
                </a:solidFill>
              </a:rPr>
              <a:t>Transparency</a:t>
            </a:r>
          </a:p>
          <a:p>
            <a:endParaRPr lang="en-US" dirty="0"/>
          </a:p>
          <a:p>
            <a:endParaRPr lang="en-US" dirty="0"/>
          </a:p>
        </p:txBody>
      </p:sp>
      <p:sp>
        <p:nvSpPr>
          <p:cNvPr id="6" name="TextBox 5">
            <a:extLst>
              <a:ext uri="{FF2B5EF4-FFF2-40B4-BE49-F238E27FC236}">
                <a16:creationId xmlns:a16="http://schemas.microsoft.com/office/drawing/2014/main" id="{65747A2C-3B0D-4DB3-BD46-DEBB4CBCACD2}"/>
              </a:ext>
            </a:extLst>
          </p:cNvPr>
          <p:cNvSpPr txBox="1"/>
          <p:nvPr/>
        </p:nvSpPr>
        <p:spPr>
          <a:xfrm>
            <a:off x="1855304" y="5698435"/>
            <a:ext cx="2703444" cy="276999"/>
          </a:xfrm>
          <a:prstGeom prst="rect">
            <a:avLst/>
          </a:prstGeom>
          <a:noFill/>
        </p:spPr>
        <p:txBody>
          <a:bodyPr wrap="square" rtlCol="0">
            <a:spAutoFit/>
          </a:bodyPr>
          <a:lstStyle/>
          <a:p>
            <a:r>
              <a:rPr lang="en-GB" sz="1200" dirty="0"/>
              <a:t>(Fairtrade Foundation, 2020)</a:t>
            </a:r>
          </a:p>
        </p:txBody>
      </p:sp>
      <p:sp>
        <p:nvSpPr>
          <p:cNvPr id="7" name="TextBox 6">
            <a:extLst>
              <a:ext uri="{FF2B5EF4-FFF2-40B4-BE49-F238E27FC236}">
                <a16:creationId xmlns:a16="http://schemas.microsoft.com/office/drawing/2014/main" id="{B130AA77-C138-4D26-9CE4-7AD1EF276A8C}"/>
              </a:ext>
            </a:extLst>
          </p:cNvPr>
          <p:cNvSpPr txBox="1"/>
          <p:nvPr/>
        </p:nvSpPr>
        <p:spPr>
          <a:xfrm>
            <a:off x="4333461" y="134818"/>
            <a:ext cx="7553739" cy="1754326"/>
          </a:xfrm>
          <a:prstGeom prst="rect">
            <a:avLst/>
          </a:prstGeom>
          <a:noFill/>
        </p:spPr>
        <p:txBody>
          <a:bodyPr wrap="square" rtlCol="0">
            <a:spAutoFit/>
          </a:bodyPr>
          <a:lstStyle/>
          <a:p>
            <a:pPr marL="285750" indent="-285750">
              <a:buFont typeface="Arial" panose="020B0604020202020204" pitchFamily="34" charset="0"/>
              <a:buChar char="•"/>
            </a:pPr>
            <a:r>
              <a:rPr lang="en-GB" dirty="0"/>
              <a:t>An easy way to alter to the lives of disadvantaged farmers and workers</a:t>
            </a:r>
          </a:p>
          <a:p>
            <a:pPr marL="285750" indent="-285750">
              <a:buFont typeface="Arial" panose="020B0604020202020204" pitchFamily="34" charset="0"/>
              <a:buChar char="•"/>
            </a:pPr>
            <a:r>
              <a:rPr lang="en-GB" dirty="0"/>
              <a:t>Connects them with consumers, empowering them to combat poverty and take control over their own lives, and promotes fairer trading conditions</a:t>
            </a:r>
          </a:p>
          <a:p>
            <a:pPr marL="285750" indent="-285750">
              <a:buFont typeface="Arial" panose="020B0604020202020204" pitchFamily="34" charset="0"/>
              <a:buChar char="•"/>
            </a:pPr>
            <a:r>
              <a:rPr lang="en-GB" dirty="0"/>
              <a:t>Sets social, economic and environmental standards</a:t>
            </a:r>
          </a:p>
          <a:p>
            <a:pPr algn="r"/>
            <a:r>
              <a:rPr lang="en-GB" dirty="0"/>
              <a:t>(Fairtrade Foundation, 2020)</a:t>
            </a:r>
          </a:p>
        </p:txBody>
      </p:sp>
      <p:pic>
        <p:nvPicPr>
          <p:cNvPr id="8" name="Picture 7">
            <a:extLst>
              <a:ext uri="{FF2B5EF4-FFF2-40B4-BE49-F238E27FC236}">
                <a16:creationId xmlns:a16="http://schemas.microsoft.com/office/drawing/2014/main" id="{32846BF1-9DEF-46F0-874D-279D2D602DF5}"/>
              </a:ext>
            </a:extLst>
          </p:cNvPr>
          <p:cNvPicPr>
            <a:picLocks noChangeAspect="1"/>
          </p:cNvPicPr>
          <p:nvPr/>
        </p:nvPicPr>
        <p:blipFill rotWithShape="1">
          <a:blip r:embed="rId4"/>
          <a:srcRect l="22010" t="55530" r="41305" b="20459"/>
          <a:stretch/>
        </p:blipFill>
        <p:spPr>
          <a:xfrm>
            <a:off x="6792275" y="4770783"/>
            <a:ext cx="4087074" cy="1503922"/>
          </a:xfrm>
          <a:prstGeom prst="rect">
            <a:avLst/>
          </a:prstGeom>
        </p:spPr>
      </p:pic>
      <p:sp>
        <p:nvSpPr>
          <p:cNvPr id="9" name="Rectangle 8">
            <a:extLst>
              <a:ext uri="{FF2B5EF4-FFF2-40B4-BE49-F238E27FC236}">
                <a16:creationId xmlns:a16="http://schemas.microsoft.com/office/drawing/2014/main" id="{F32EBBA8-DA6C-41F1-8E0A-59B54D72A087}"/>
              </a:ext>
            </a:extLst>
          </p:cNvPr>
          <p:cNvSpPr/>
          <p:nvPr/>
        </p:nvSpPr>
        <p:spPr>
          <a:xfrm>
            <a:off x="8935117" y="6374869"/>
            <a:ext cx="3103798" cy="369332"/>
          </a:xfrm>
          <a:prstGeom prst="rect">
            <a:avLst/>
          </a:prstGeom>
        </p:spPr>
        <p:txBody>
          <a:bodyPr wrap="none">
            <a:spAutoFit/>
          </a:bodyPr>
          <a:lstStyle/>
          <a:p>
            <a:pPr algn="r">
              <a:buClr>
                <a:schemeClr val="bg1"/>
              </a:buClr>
            </a:pPr>
            <a:r>
              <a:rPr lang="en-US" dirty="0">
                <a:solidFill>
                  <a:schemeClr val="bg1"/>
                </a:solidFill>
              </a:rPr>
              <a:t>(</a:t>
            </a:r>
            <a:r>
              <a:rPr lang="en-US" dirty="0" err="1">
                <a:highlight>
                  <a:srgbClr val="000000"/>
                </a:highlight>
              </a:rPr>
              <a:t>Heronsbridge</a:t>
            </a:r>
            <a:r>
              <a:rPr lang="en-US" dirty="0">
                <a:highlight>
                  <a:srgbClr val="000000"/>
                </a:highlight>
              </a:rPr>
              <a:t> School</a:t>
            </a:r>
            <a:r>
              <a:rPr lang="en-US" dirty="0">
                <a:solidFill>
                  <a:schemeClr val="bg1"/>
                </a:solidFill>
              </a:rPr>
              <a:t>, 2019b)</a:t>
            </a:r>
          </a:p>
        </p:txBody>
      </p:sp>
    </p:spTree>
    <p:extLst>
      <p:ext uri="{BB962C8B-B14F-4D97-AF65-F5344CB8AC3E}">
        <p14:creationId xmlns:p14="http://schemas.microsoft.com/office/powerpoint/2010/main" val="373062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BA8B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a:xfrm>
            <a:off x="1097280" y="286603"/>
            <a:ext cx="10058400" cy="1450757"/>
          </a:xfrm>
          <a:prstGeom prst="rect">
            <a:avLst/>
          </a:prstGeom>
        </p:spPr>
        <p:txBody>
          <a:bodyPr anchor="b">
            <a:normAutofit/>
          </a:bodyPr>
          <a:lstStyle/>
          <a:p>
            <a:pPr lvl="0"/>
            <a:r>
              <a:rPr lang="en-US" i="1"/>
              <a:t>Eco-Committee</a:t>
            </a:r>
          </a:p>
        </p:txBody>
      </p:sp>
      <p:sp>
        <p:nvSpPr>
          <p:cNvPr id="54" name="Text Placeholder 2">
            <a:extLst>
              <a:ext uri="{FF2B5EF4-FFF2-40B4-BE49-F238E27FC236}">
                <a16:creationId xmlns:a16="http://schemas.microsoft.com/office/drawing/2014/main" id="{A1076AB7-80ED-4F44-A4F7-90B933FDFE49}"/>
              </a:ext>
            </a:extLst>
          </p:cNvPr>
          <p:cNvSpPr>
            <a:spLocks noGrp="1"/>
          </p:cNvSpPr>
          <p:nvPr>
            <p:ph type="body" idx="1"/>
          </p:nvPr>
        </p:nvSpPr>
        <p:spPr>
          <a:xfrm>
            <a:off x="419100" y="2057400"/>
            <a:ext cx="5676900" cy="1959248"/>
          </a:xfrm>
        </p:spPr>
        <p:txBody>
          <a:bodyPr>
            <a:normAutofit fontScale="77500" lnSpcReduction="20000"/>
          </a:bodyPr>
          <a:lstStyle/>
          <a:p>
            <a:pPr marL="342900" indent="-342900">
              <a:buFont typeface="Arial" panose="020B0604020202020204" pitchFamily="34" charset="0"/>
              <a:buChar char="•"/>
            </a:pPr>
            <a:r>
              <a:rPr lang="en-GB" b="1" u="sng" dirty="0">
                <a:solidFill>
                  <a:schemeClr val="bg1"/>
                </a:solidFill>
              </a:rPr>
              <a:t>bring and buy sales and bag to school collections </a:t>
            </a:r>
            <a:r>
              <a:rPr lang="en-GB" dirty="0"/>
              <a:t> </a:t>
            </a:r>
          </a:p>
          <a:p>
            <a:pPr marL="342900" indent="-342900">
              <a:buClr>
                <a:schemeClr val="bg1"/>
              </a:buClr>
              <a:buFont typeface="Arial" panose="020B0604020202020204" pitchFamily="34" charset="0"/>
              <a:buChar char="•"/>
            </a:pPr>
            <a:r>
              <a:rPr lang="en-GB" dirty="0">
                <a:solidFill>
                  <a:schemeClr val="bg1"/>
                </a:solidFill>
              </a:rPr>
              <a:t>Raises money</a:t>
            </a:r>
          </a:p>
          <a:p>
            <a:pPr marL="342900" indent="-342900">
              <a:buClr>
                <a:schemeClr val="bg1"/>
              </a:buClr>
              <a:buFont typeface="Arial" panose="020B0604020202020204" pitchFamily="34" charset="0"/>
              <a:buChar char="•"/>
            </a:pPr>
            <a:r>
              <a:rPr lang="en-GB" dirty="0">
                <a:solidFill>
                  <a:schemeClr val="bg1"/>
                </a:solidFill>
              </a:rPr>
              <a:t>raises awareness of environmental issues</a:t>
            </a:r>
          </a:p>
          <a:p>
            <a:pPr algn="r">
              <a:buClr>
                <a:schemeClr val="bg1"/>
              </a:buClr>
            </a:pPr>
            <a:r>
              <a:rPr lang="en-GB" dirty="0"/>
              <a:t>(</a:t>
            </a:r>
            <a:r>
              <a:rPr lang="en-GB" dirty="0" err="1">
                <a:highlight>
                  <a:srgbClr val="000000"/>
                </a:highlight>
              </a:rPr>
              <a:t>Heronsbridge</a:t>
            </a:r>
            <a:r>
              <a:rPr lang="en-GB" dirty="0">
                <a:highlight>
                  <a:srgbClr val="000000"/>
                </a:highlight>
              </a:rPr>
              <a:t> School</a:t>
            </a:r>
            <a:r>
              <a:rPr lang="en-GB" dirty="0"/>
              <a:t>, 2017)</a:t>
            </a:r>
          </a:p>
        </p:txBody>
      </p:sp>
      <p:sp>
        <p:nvSpPr>
          <p:cNvPr id="56" name="Content Placeholder 3">
            <a:extLst>
              <a:ext uri="{FF2B5EF4-FFF2-40B4-BE49-F238E27FC236}">
                <a16:creationId xmlns:a16="http://schemas.microsoft.com/office/drawing/2014/main" id="{AE233BD8-B5AA-4165-AD24-81B71A58AC48}"/>
              </a:ext>
            </a:extLst>
          </p:cNvPr>
          <p:cNvSpPr>
            <a:spLocks noGrp="1"/>
          </p:cNvSpPr>
          <p:nvPr>
            <p:ph sz="half" idx="2"/>
          </p:nvPr>
        </p:nvSpPr>
        <p:spPr>
          <a:xfrm>
            <a:off x="419100" y="4286250"/>
            <a:ext cx="5676900" cy="1959248"/>
          </a:xfrm>
        </p:spPr>
        <p:txBody>
          <a:bodyPr>
            <a:normAutofit/>
          </a:bodyPr>
          <a:lstStyle/>
          <a:p>
            <a:r>
              <a:rPr lang="en-US" dirty="0">
                <a:solidFill>
                  <a:schemeClr val="bg1"/>
                </a:solidFill>
              </a:rPr>
              <a:t>‘Dead hedges’ create natural barriers and give animal a place to live.</a:t>
            </a:r>
          </a:p>
          <a:p>
            <a:r>
              <a:rPr lang="en-US" dirty="0">
                <a:solidFill>
                  <a:schemeClr val="bg1"/>
                </a:solidFill>
              </a:rPr>
              <a:t>A new seating area for outdoor learning </a:t>
            </a:r>
          </a:p>
          <a:p>
            <a:pPr algn="r"/>
            <a:r>
              <a:rPr lang="en-US" dirty="0"/>
              <a:t>(</a:t>
            </a:r>
            <a:r>
              <a:rPr lang="en-US" dirty="0" err="1">
                <a:solidFill>
                  <a:schemeClr val="tx1"/>
                </a:solidFill>
                <a:highlight>
                  <a:srgbClr val="000000"/>
                </a:highlight>
              </a:rPr>
              <a:t>Heronsbridge</a:t>
            </a:r>
            <a:r>
              <a:rPr lang="en-US" dirty="0">
                <a:solidFill>
                  <a:schemeClr val="tx1"/>
                </a:solidFill>
                <a:highlight>
                  <a:srgbClr val="000000"/>
                </a:highlight>
              </a:rPr>
              <a:t> School</a:t>
            </a:r>
            <a:r>
              <a:rPr lang="en-US" dirty="0"/>
              <a:t>, 2018)</a:t>
            </a:r>
          </a:p>
          <a:p>
            <a:pPr marL="0" indent="0">
              <a:buNone/>
            </a:pPr>
            <a:endParaRPr lang="en-US" dirty="0"/>
          </a:p>
        </p:txBody>
      </p:sp>
      <p:sp>
        <p:nvSpPr>
          <p:cNvPr id="58" name="Text Placeholder 4">
            <a:extLst>
              <a:ext uri="{FF2B5EF4-FFF2-40B4-BE49-F238E27FC236}">
                <a16:creationId xmlns:a16="http://schemas.microsoft.com/office/drawing/2014/main" id="{4C830EC4-E468-42F7-8329-5AF99695FCBE}"/>
              </a:ext>
            </a:extLst>
          </p:cNvPr>
          <p:cNvSpPr>
            <a:spLocks noGrp="1"/>
          </p:cNvSpPr>
          <p:nvPr>
            <p:ph type="body" sz="quarter" idx="3"/>
          </p:nvPr>
        </p:nvSpPr>
        <p:spPr>
          <a:xfrm>
            <a:off x="6515943" y="2327182"/>
            <a:ext cx="5485557" cy="736282"/>
          </a:xfrm>
        </p:spPr>
        <p:txBody>
          <a:bodyPr>
            <a:normAutofit fontScale="77500" lnSpcReduction="20000"/>
          </a:bodyPr>
          <a:lstStyle/>
          <a:p>
            <a:r>
              <a:rPr lang="en-US" sz="2600" dirty="0">
                <a:solidFill>
                  <a:schemeClr val="bg1"/>
                </a:solidFill>
              </a:rPr>
              <a:t>Raised beds have been installed to grow lots of new fruits and vegetables</a:t>
            </a:r>
          </a:p>
          <a:p>
            <a:pPr algn="r"/>
            <a:endParaRPr lang="en-US" dirty="0"/>
          </a:p>
          <a:p>
            <a:pPr algn="r"/>
            <a:endParaRPr lang="en-US" dirty="0"/>
          </a:p>
        </p:txBody>
      </p:sp>
      <p:pic>
        <p:nvPicPr>
          <p:cNvPr id="4" name="Picture 3">
            <a:extLst>
              <a:ext uri="{FF2B5EF4-FFF2-40B4-BE49-F238E27FC236}">
                <a16:creationId xmlns:a16="http://schemas.microsoft.com/office/drawing/2014/main" id="{1ED661A7-BA58-4EF6-8FDC-6C694D57F8F9}"/>
              </a:ext>
            </a:extLst>
          </p:cNvPr>
          <p:cNvPicPr>
            <a:picLocks noChangeAspect="1"/>
          </p:cNvPicPr>
          <p:nvPr/>
        </p:nvPicPr>
        <p:blipFill rotWithShape="1">
          <a:blip r:embed="rId3"/>
          <a:srcRect l="23318" t="41414" r="50802" b="31892"/>
          <a:stretch/>
        </p:blipFill>
        <p:spPr>
          <a:xfrm>
            <a:off x="6515943" y="3067714"/>
            <a:ext cx="4854421" cy="2816498"/>
          </a:xfrm>
          <a:prstGeom prst="rect">
            <a:avLst/>
          </a:prstGeom>
          <a:noFill/>
        </p:spPr>
      </p:pic>
      <p:sp>
        <p:nvSpPr>
          <p:cNvPr id="6" name="TextBox 5">
            <a:extLst>
              <a:ext uri="{FF2B5EF4-FFF2-40B4-BE49-F238E27FC236}">
                <a16:creationId xmlns:a16="http://schemas.microsoft.com/office/drawing/2014/main" id="{05B24C35-1702-4B25-8CA4-C9C3BBB3237F}"/>
              </a:ext>
            </a:extLst>
          </p:cNvPr>
          <p:cNvSpPr txBox="1"/>
          <p:nvPr/>
        </p:nvSpPr>
        <p:spPr>
          <a:xfrm>
            <a:off x="8984974" y="5884212"/>
            <a:ext cx="3164317" cy="369332"/>
          </a:xfrm>
          <a:prstGeom prst="rect">
            <a:avLst/>
          </a:prstGeom>
          <a:noFill/>
        </p:spPr>
        <p:txBody>
          <a:bodyPr wrap="square" rtlCol="0">
            <a:spAutoFit/>
          </a:bodyPr>
          <a:lstStyle/>
          <a:p>
            <a:r>
              <a:rPr lang="en-GB" dirty="0"/>
              <a:t>(</a:t>
            </a:r>
            <a:r>
              <a:rPr lang="en-GB" dirty="0" err="1">
                <a:highlight>
                  <a:srgbClr val="000000"/>
                </a:highlight>
              </a:rPr>
              <a:t>Heronsbridge</a:t>
            </a:r>
            <a:r>
              <a:rPr lang="en-GB" dirty="0">
                <a:highlight>
                  <a:srgbClr val="000000"/>
                </a:highlight>
              </a:rPr>
              <a:t> School</a:t>
            </a:r>
            <a:r>
              <a:rPr lang="en-GB" dirty="0"/>
              <a:t>, 2018)</a:t>
            </a:r>
          </a:p>
        </p:txBody>
      </p:sp>
      <p:pic>
        <p:nvPicPr>
          <p:cNvPr id="11" name="Picture 10" descr="A screenshot of a cell phone&#10;&#10;Description automatically generated">
            <a:extLst>
              <a:ext uri="{FF2B5EF4-FFF2-40B4-BE49-F238E27FC236}">
                <a16:creationId xmlns:a16="http://schemas.microsoft.com/office/drawing/2014/main" id="{00BCA265-2F96-4C89-9977-4374CDAF13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0701" y="108484"/>
            <a:ext cx="2590800" cy="1457325"/>
          </a:xfrm>
          <a:prstGeom prst="rect">
            <a:avLst/>
          </a:prstGeom>
        </p:spPr>
      </p:pic>
      <p:sp>
        <p:nvSpPr>
          <p:cNvPr id="13" name="TextBox 12">
            <a:extLst>
              <a:ext uri="{FF2B5EF4-FFF2-40B4-BE49-F238E27FC236}">
                <a16:creationId xmlns:a16="http://schemas.microsoft.com/office/drawing/2014/main" id="{8EC627B6-6435-4713-9AD2-B411880B9942}"/>
              </a:ext>
            </a:extLst>
          </p:cNvPr>
          <p:cNvSpPr txBox="1"/>
          <p:nvPr/>
        </p:nvSpPr>
        <p:spPr>
          <a:xfrm>
            <a:off x="8908774" y="1612708"/>
            <a:ext cx="3486628" cy="276999"/>
          </a:xfrm>
          <a:prstGeom prst="rect">
            <a:avLst/>
          </a:prstGeom>
          <a:noFill/>
        </p:spPr>
        <p:txBody>
          <a:bodyPr wrap="square" rtlCol="0">
            <a:spAutoFit/>
          </a:bodyPr>
          <a:lstStyle/>
          <a:p>
            <a:r>
              <a:rPr lang="en-GB" sz="1200" dirty="0"/>
              <a:t>(Ysgol </a:t>
            </a:r>
            <a:r>
              <a:rPr lang="en-GB" sz="1200" dirty="0" err="1"/>
              <a:t>Gynradd</a:t>
            </a:r>
            <a:r>
              <a:rPr lang="en-GB" sz="1200" dirty="0"/>
              <a:t> Llanidloes Primary School, 2020)</a:t>
            </a:r>
          </a:p>
        </p:txBody>
      </p:sp>
      <p:sp>
        <p:nvSpPr>
          <p:cNvPr id="14" name="TextBox 13">
            <a:extLst>
              <a:ext uri="{FF2B5EF4-FFF2-40B4-BE49-F238E27FC236}">
                <a16:creationId xmlns:a16="http://schemas.microsoft.com/office/drawing/2014/main" id="{7E63DFB7-E1AD-4EC8-BAFA-26C629619B6D}"/>
              </a:ext>
            </a:extLst>
          </p:cNvPr>
          <p:cNvSpPr txBox="1"/>
          <p:nvPr/>
        </p:nvSpPr>
        <p:spPr>
          <a:xfrm>
            <a:off x="5429250" y="286603"/>
            <a:ext cx="3810000" cy="1323439"/>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bg1"/>
                </a:solidFill>
              </a:rPr>
              <a:t>Awarded the Platinum Award in 2016</a:t>
            </a:r>
          </a:p>
          <a:p>
            <a:pPr marL="285750" indent="-285750">
              <a:buFont typeface="Arial" panose="020B0604020202020204" pitchFamily="34" charset="0"/>
              <a:buChar char="•"/>
            </a:pPr>
            <a:r>
              <a:rPr lang="en-GB" sz="1600" dirty="0">
                <a:solidFill>
                  <a:schemeClr val="bg1"/>
                </a:solidFill>
              </a:rPr>
              <a:t>Devoted to continue developing and creating a positive impact on the environment</a:t>
            </a:r>
          </a:p>
          <a:p>
            <a:pPr algn="r"/>
            <a:r>
              <a:rPr lang="en-GB" sz="1600" dirty="0"/>
              <a:t>(</a:t>
            </a:r>
            <a:r>
              <a:rPr lang="en-GB" sz="1600" dirty="0" err="1">
                <a:highlight>
                  <a:srgbClr val="000000"/>
                </a:highlight>
              </a:rPr>
              <a:t>Heronsbridge</a:t>
            </a:r>
            <a:r>
              <a:rPr lang="en-GB" sz="1600" dirty="0">
                <a:highlight>
                  <a:srgbClr val="000000"/>
                </a:highlight>
              </a:rPr>
              <a:t> School</a:t>
            </a:r>
            <a:r>
              <a:rPr lang="en-GB" sz="1600" dirty="0"/>
              <a:t>, 2017)</a:t>
            </a:r>
          </a:p>
        </p:txBody>
      </p:sp>
      <p:sp>
        <p:nvSpPr>
          <p:cNvPr id="15" name="Rectangle 14">
            <a:extLst>
              <a:ext uri="{FF2B5EF4-FFF2-40B4-BE49-F238E27FC236}">
                <a16:creationId xmlns:a16="http://schemas.microsoft.com/office/drawing/2014/main" id="{1FBB56CB-47A8-4111-99D9-0CA941E9600A}"/>
              </a:ext>
            </a:extLst>
          </p:cNvPr>
          <p:cNvSpPr/>
          <p:nvPr/>
        </p:nvSpPr>
        <p:spPr>
          <a:xfrm>
            <a:off x="9096310" y="2616598"/>
            <a:ext cx="2981778" cy="369332"/>
          </a:xfrm>
          <a:prstGeom prst="rect">
            <a:avLst/>
          </a:prstGeom>
        </p:spPr>
        <p:txBody>
          <a:bodyPr wrap="none">
            <a:spAutoFit/>
          </a:bodyPr>
          <a:lstStyle/>
          <a:p>
            <a:r>
              <a:rPr lang="en-US" dirty="0"/>
              <a:t>(</a:t>
            </a:r>
            <a:r>
              <a:rPr lang="en-US" dirty="0" err="1">
                <a:highlight>
                  <a:srgbClr val="000000"/>
                </a:highlight>
              </a:rPr>
              <a:t>Heronsbridge</a:t>
            </a:r>
            <a:r>
              <a:rPr lang="en-US" dirty="0">
                <a:highlight>
                  <a:srgbClr val="000000"/>
                </a:highlight>
              </a:rPr>
              <a:t> School</a:t>
            </a:r>
            <a:r>
              <a:rPr lang="en-US" dirty="0"/>
              <a:t>, 2018)</a:t>
            </a:r>
            <a:endParaRPr lang="en-GB" dirty="0"/>
          </a:p>
        </p:txBody>
      </p:sp>
    </p:spTree>
    <p:extLst>
      <p:ext uri="{BB962C8B-B14F-4D97-AF65-F5344CB8AC3E}">
        <p14:creationId xmlns:p14="http://schemas.microsoft.com/office/powerpoint/2010/main" val="2325875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8">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P spid="56" grpId="0"/>
      <p:bldP spid="58" grpId="0" build="p"/>
      <p:bldP spid="6" grpId="0"/>
      <p:bldP spid="13" grpId="0"/>
      <p:bldP spid="14" grpId="0"/>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BA8B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22A64-2876-4191-9FEF-85EE043239DA}"/>
              </a:ext>
            </a:extLst>
          </p:cNvPr>
          <p:cNvSpPr>
            <a:spLocks noGrp="1"/>
          </p:cNvSpPr>
          <p:nvPr>
            <p:ph type="title"/>
          </p:nvPr>
        </p:nvSpPr>
        <p:spPr>
          <a:xfrm>
            <a:off x="1097280" y="286603"/>
            <a:ext cx="10058400" cy="1450757"/>
          </a:xfrm>
          <a:prstGeom prst="rect">
            <a:avLst/>
          </a:prstGeom>
        </p:spPr>
        <p:txBody>
          <a:bodyPr anchor="b">
            <a:normAutofit/>
          </a:bodyPr>
          <a:lstStyle/>
          <a:p>
            <a:r>
              <a:rPr lang="en-GB" dirty="0"/>
              <a:t>Weaknesses</a:t>
            </a:r>
          </a:p>
        </p:txBody>
      </p:sp>
      <p:sp>
        <p:nvSpPr>
          <p:cNvPr id="11" name="Content Placeholder 2">
            <a:extLst>
              <a:ext uri="{FF2B5EF4-FFF2-40B4-BE49-F238E27FC236}">
                <a16:creationId xmlns:a16="http://schemas.microsoft.com/office/drawing/2014/main" id="{9EB24613-D0E5-4214-B1D9-3A52871DDB10}"/>
              </a:ext>
            </a:extLst>
          </p:cNvPr>
          <p:cNvSpPr>
            <a:spLocks noGrp="1"/>
          </p:cNvSpPr>
          <p:nvPr>
            <p:ph idx="1"/>
          </p:nvPr>
        </p:nvSpPr>
        <p:spPr>
          <a:xfrm>
            <a:off x="1097280" y="2188411"/>
            <a:ext cx="4956592" cy="3760891"/>
          </a:xfrm>
        </p:spPr>
        <p:txBody>
          <a:bodyPr>
            <a:normAutofit fontScale="85000" lnSpcReduction="10000"/>
          </a:bodyPr>
          <a:lstStyle/>
          <a:p>
            <a:pPr marL="0" indent="0">
              <a:buClr>
                <a:schemeClr val="bg1"/>
              </a:buClr>
              <a:buNone/>
            </a:pPr>
            <a:r>
              <a:rPr lang="en-US" b="1" u="sng" dirty="0">
                <a:solidFill>
                  <a:schemeClr val="bg1"/>
                </a:solidFill>
              </a:rPr>
              <a:t>Eco Action Plan 2017-2018</a:t>
            </a:r>
          </a:p>
          <a:p>
            <a:pPr>
              <a:buClr>
                <a:schemeClr val="bg1"/>
              </a:buClr>
              <a:buFont typeface="Arial" panose="020B0604020202020204" pitchFamily="34" charset="0"/>
              <a:buChar char="•"/>
            </a:pPr>
            <a:r>
              <a:rPr lang="en-US" dirty="0">
                <a:solidFill>
                  <a:schemeClr val="bg1"/>
                </a:solidFill>
              </a:rPr>
              <a:t>Solar panels</a:t>
            </a:r>
          </a:p>
          <a:p>
            <a:pPr>
              <a:buClr>
                <a:schemeClr val="bg1"/>
              </a:buClr>
              <a:buFont typeface="Arial" panose="020B0604020202020204" pitchFamily="34" charset="0"/>
              <a:buChar char="•"/>
            </a:pPr>
            <a:r>
              <a:rPr lang="en-US" dirty="0">
                <a:solidFill>
                  <a:schemeClr val="bg1"/>
                </a:solidFill>
              </a:rPr>
              <a:t>Recycling</a:t>
            </a:r>
          </a:p>
          <a:p>
            <a:pPr>
              <a:buClr>
                <a:schemeClr val="bg1"/>
              </a:buClr>
              <a:buFont typeface="Arial" panose="020B0604020202020204" pitchFamily="34" charset="0"/>
              <a:buChar char="•"/>
            </a:pPr>
            <a:r>
              <a:rPr lang="en-US" dirty="0">
                <a:solidFill>
                  <a:schemeClr val="bg1"/>
                </a:solidFill>
              </a:rPr>
              <a:t>Battery collections</a:t>
            </a:r>
          </a:p>
          <a:p>
            <a:pPr>
              <a:buClr>
                <a:schemeClr val="bg1"/>
              </a:buClr>
              <a:buFont typeface="Arial" panose="020B0604020202020204" pitchFamily="34" charset="0"/>
              <a:buChar char="•"/>
            </a:pPr>
            <a:r>
              <a:rPr lang="en-US" dirty="0">
                <a:solidFill>
                  <a:schemeClr val="bg1"/>
                </a:solidFill>
              </a:rPr>
              <a:t>Temperature control</a:t>
            </a:r>
          </a:p>
          <a:p>
            <a:pPr>
              <a:buClr>
                <a:schemeClr val="bg1"/>
              </a:buClr>
              <a:buFont typeface="Arial" panose="020B0604020202020204" pitchFamily="34" charset="0"/>
              <a:buChar char="•"/>
            </a:pPr>
            <a:r>
              <a:rPr lang="en-US" dirty="0">
                <a:solidFill>
                  <a:schemeClr val="bg1"/>
                </a:solidFill>
              </a:rPr>
              <a:t>Staff fuel usage</a:t>
            </a:r>
          </a:p>
          <a:p>
            <a:pPr>
              <a:buClr>
                <a:schemeClr val="bg1"/>
              </a:buClr>
              <a:buFont typeface="Arial" panose="020B0604020202020204" pitchFamily="34" charset="0"/>
              <a:buChar char="•"/>
            </a:pPr>
            <a:r>
              <a:rPr lang="en-US" dirty="0">
                <a:solidFill>
                  <a:schemeClr val="bg1"/>
                </a:solidFill>
              </a:rPr>
              <a:t>Opportunities and facilities for outdoor play</a:t>
            </a:r>
          </a:p>
          <a:p>
            <a:pPr>
              <a:buClr>
                <a:schemeClr val="bg1"/>
              </a:buClr>
              <a:buFont typeface="Arial" panose="020B0604020202020204" pitchFamily="34" charset="0"/>
              <a:buChar char="•"/>
            </a:pPr>
            <a:r>
              <a:rPr lang="en-US" dirty="0">
                <a:solidFill>
                  <a:schemeClr val="bg1"/>
                </a:solidFill>
              </a:rPr>
              <a:t>Fairtrade coffee shop</a:t>
            </a:r>
          </a:p>
          <a:p>
            <a:pPr marL="0" indent="0">
              <a:buClr>
                <a:schemeClr val="bg1"/>
              </a:buClr>
              <a:buNone/>
            </a:pPr>
            <a:r>
              <a:rPr lang="en-US" dirty="0">
                <a:solidFill>
                  <a:schemeClr val="tx1"/>
                </a:solidFill>
              </a:rPr>
              <a:t>		        (</a:t>
            </a:r>
            <a:r>
              <a:rPr lang="en-US" dirty="0" err="1">
                <a:solidFill>
                  <a:schemeClr val="tx1"/>
                </a:solidFill>
                <a:highlight>
                  <a:srgbClr val="000000"/>
                </a:highlight>
              </a:rPr>
              <a:t>Heronsbridge</a:t>
            </a:r>
            <a:r>
              <a:rPr lang="en-US" dirty="0">
                <a:solidFill>
                  <a:schemeClr val="tx1"/>
                </a:solidFill>
                <a:highlight>
                  <a:srgbClr val="000000"/>
                </a:highlight>
              </a:rPr>
              <a:t> School</a:t>
            </a:r>
            <a:r>
              <a:rPr lang="en-US" dirty="0">
                <a:solidFill>
                  <a:schemeClr val="tx1"/>
                </a:solidFill>
              </a:rPr>
              <a:t>, 2018)</a:t>
            </a:r>
          </a:p>
          <a:p>
            <a:pPr>
              <a:buClr>
                <a:schemeClr val="bg1"/>
              </a:buClr>
              <a:buFont typeface="Arial" panose="020B0604020202020204" pitchFamily="34" charset="0"/>
              <a:buChar char="•"/>
            </a:pPr>
            <a:endParaRPr lang="en-US" dirty="0">
              <a:solidFill>
                <a:schemeClr val="bg1"/>
              </a:solidFill>
            </a:endParaRPr>
          </a:p>
        </p:txBody>
      </p:sp>
      <p:pic>
        <p:nvPicPr>
          <p:cNvPr id="8" name="Picture 7" descr="A picture containing truck, red, car, parked&#10;&#10;Description automatically generated">
            <a:extLst>
              <a:ext uri="{FF2B5EF4-FFF2-40B4-BE49-F238E27FC236}">
                <a16:creationId xmlns:a16="http://schemas.microsoft.com/office/drawing/2014/main" id="{03C0B3D6-BD10-4330-B99D-61DBDAC426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9658" y="2188411"/>
            <a:ext cx="2301139" cy="1962150"/>
          </a:xfrm>
          <a:prstGeom prst="rect">
            <a:avLst/>
          </a:prstGeom>
        </p:spPr>
      </p:pic>
      <p:sp>
        <p:nvSpPr>
          <p:cNvPr id="9" name="TextBox 8">
            <a:extLst>
              <a:ext uri="{FF2B5EF4-FFF2-40B4-BE49-F238E27FC236}">
                <a16:creationId xmlns:a16="http://schemas.microsoft.com/office/drawing/2014/main" id="{C5BAA33A-EE3E-44CD-A7A3-786B14669706}"/>
              </a:ext>
            </a:extLst>
          </p:cNvPr>
          <p:cNvSpPr txBox="1"/>
          <p:nvPr/>
        </p:nvSpPr>
        <p:spPr>
          <a:xfrm>
            <a:off x="9299658" y="4150561"/>
            <a:ext cx="2539416" cy="369332"/>
          </a:xfrm>
          <a:prstGeom prst="rect">
            <a:avLst/>
          </a:prstGeom>
          <a:noFill/>
        </p:spPr>
        <p:txBody>
          <a:bodyPr wrap="square" rtlCol="0">
            <a:spAutoFit/>
          </a:bodyPr>
          <a:lstStyle/>
          <a:p>
            <a:pPr algn="r"/>
            <a:r>
              <a:rPr lang="en-GB" dirty="0"/>
              <a:t>(MEPC, 2020)</a:t>
            </a:r>
          </a:p>
        </p:txBody>
      </p:sp>
      <p:pic>
        <p:nvPicPr>
          <p:cNvPr id="12" name="Picture 11" descr="A picture containing outdoor, man, riding, red&#10;&#10;Description automatically generated">
            <a:extLst>
              <a:ext uri="{FF2B5EF4-FFF2-40B4-BE49-F238E27FC236}">
                <a16:creationId xmlns:a16="http://schemas.microsoft.com/office/drawing/2014/main" id="{583E942F-9737-4B16-91DF-D1069C6C62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0879" y="4068856"/>
            <a:ext cx="1641308" cy="2188411"/>
          </a:xfrm>
          <a:prstGeom prst="rect">
            <a:avLst/>
          </a:prstGeom>
        </p:spPr>
      </p:pic>
      <p:sp>
        <p:nvSpPr>
          <p:cNvPr id="13" name="TextBox 12">
            <a:extLst>
              <a:ext uri="{FF2B5EF4-FFF2-40B4-BE49-F238E27FC236}">
                <a16:creationId xmlns:a16="http://schemas.microsoft.com/office/drawing/2014/main" id="{915E3AB6-AB5C-495C-AFBC-2CB8DE9FF149}"/>
              </a:ext>
            </a:extLst>
          </p:cNvPr>
          <p:cNvSpPr txBox="1"/>
          <p:nvPr/>
        </p:nvSpPr>
        <p:spPr>
          <a:xfrm>
            <a:off x="8710862" y="5257828"/>
            <a:ext cx="2117558" cy="923330"/>
          </a:xfrm>
          <a:prstGeom prst="rect">
            <a:avLst/>
          </a:prstGeom>
          <a:noFill/>
        </p:spPr>
        <p:txBody>
          <a:bodyPr wrap="square" rtlCol="0">
            <a:spAutoFit/>
          </a:bodyPr>
          <a:lstStyle/>
          <a:p>
            <a:r>
              <a:rPr lang="en-GB" dirty="0"/>
              <a:t>(GL Jones Playgrounds Ltd, 2020)</a:t>
            </a:r>
          </a:p>
        </p:txBody>
      </p:sp>
      <p:pic>
        <p:nvPicPr>
          <p:cNvPr id="16" name="Picture 15" descr="A picture containing drawing, sign, clock&#10;&#10;Description automatically generated">
            <a:extLst>
              <a:ext uri="{FF2B5EF4-FFF2-40B4-BE49-F238E27FC236}">
                <a16:creationId xmlns:a16="http://schemas.microsoft.com/office/drawing/2014/main" id="{E23E0BE1-B1A1-4583-A46D-08AA093BF9BC}"/>
              </a:ext>
            </a:extLst>
          </p:cNvPr>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279732" y="2188411"/>
            <a:ext cx="2134294" cy="1696202"/>
          </a:xfrm>
          <a:prstGeom prst="rect">
            <a:avLst/>
          </a:prstGeom>
        </p:spPr>
      </p:pic>
      <p:sp>
        <p:nvSpPr>
          <p:cNvPr id="17" name="TextBox 16">
            <a:extLst>
              <a:ext uri="{FF2B5EF4-FFF2-40B4-BE49-F238E27FC236}">
                <a16:creationId xmlns:a16="http://schemas.microsoft.com/office/drawing/2014/main" id="{936AEDEE-4DF4-44D0-9092-05658020C8F1}"/>
              </a:ext>
            </a:extLst>
          </p:cNvPr>
          <p:cNvSpPr txBox="1"/>
          <p:nvPr/>
        </p:nvSpPr>
        <p:spPr>
          <a:xfrm>
            <a:off x="6082547" y="2264581"/>
            <a:ext cx="2301139" cy="646331"/>
          </a:xfrm>
          <a:prstGeom prst="rect">
            <a:avLst/>
          </a:prstGeom>
          <a:noFill/>
        </p:spPr>
        <p:txBody>
          <a:bodyPr wrap="square" rtlCol="0">
            <a:spAutoFit/>
          </a:bodyPr>
          <a:lstStyle/>
          <a:p>
            <a:r>
              <a:rPr lang="en-GB" dirty="0"/>
              <a:t>(Tindle Newspapers Ltd, 2016)</a:t>
            </a:r>
          </a:p>
        </p:txBody>
      </p:sp>
    </p:spTree>
    <p:extLst>
      <p:ext uri="{BB962C8B-B14F-4D97-AF65-F5344CB8AC3E}">
        <p14:creationId xmlns:p14="http://schemas.microsoft.com/office/powerpoint/2010/main" val="653428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323558" y="111838"/>
            <a:ext cx="3123028" cy="1210525"/>
          </a:xfrm>
        </p:spPr>
        <p:txBody>
          <a:bodyPr anchor="ctr">
            <a:normAutofit/>
          </a:bodyPr>
          <a:lstStyle/>
          <a:p>
            <a:pPr lvl="0"/>
            <a:r>
              <a:rPr lang="en-US" sz="4800" i="1" dirty="0">
                <a:solidFill>
                  <a:schemeClr val="accent5">
                    <a:lumMod val="50000"/>
                  </a:schemeClr>
                </a:solidFill>
              </a:rPr>
              <a:t>Benefits</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323558" y="1322363"/>
            <a:ext cx="5212080" cy="5205046"/>
          </a:xfrm>
        </p:spPr>
        <p:txBody>
          <a:bodyPr>
            <a:normAutofit fontScale="70000" lnSpcReduction="20000"/>
          </a:bodyPr>
          <a:lstStyle/>
          <a:p>
            <a:pPr marL="342900" indent="-342900">
              <a:buClr>
                <a:schemeClr val="bg1"/>
              </a:buClr>
              <a:buFont typeface="Arial" panose="020B0604020202020204" pitchFamily="34" charset="0"/>
              <a:buChar char="•"/>
            </a:pPr>
            <a:r>
              <a:rPr lang="en-GB" dirty="0">
                <a:solidFill>
                  <a:srgbClr val="FFFFFF"/>
                </a:solidFill>
              </a:rPr>
              <a:t>Spread reduce, reuse, recycle messages to students</a:t>
            </a:r>
          </a:p>
          <a:p>
            <a:pPr marL="342900" indent="-342900">
              <a:buClr>
                <a:schemeClr val="bg1"/>
              </a:buClr>
              <a:buFont typeface="Arial" panose="020B0604020202020204" pitchFamily="34" charset="0"/>
              <a:buChar char="•"/>
            </a:pPr>
            <a:r>
              <a:rPr lang="en-GB" dirty="0">
                <a:solidFill>
                  <a:srgbClr val="FFFFFF"/>
                </a:solidFill>
              </a:rPr>
              <a:t>Raise funds for eco-friendly activities</a:t>
            </a:r>
          </a:p>
          <a:p>
            <a:pPr>
              <a:buClr>
                <a:schemeClr val="bg1"/>
              </a:buClr>
            </a:pPr>
            <a:r>
              <a:rPr lang="en-GB" dirty="0">
                <a:solidFill>
                  <a:srgbClr val="FFFFFF"/>
                </a:solidFill>
              </a:rPr>
              <a:t>	 </a:t>
            </a:r>
            <a:r>
              <a:rPr lang="en-GB" dirty="0"/>
              <a:t>(</a:t>
            </a:r>
            <a:r>
              <a:rPr lang="en-GB" dirty="0" err="1">
                <a:highlight>
                  <a:srgbClr val="000000"/>
                </a:highlight>
              </a:rPr>
              <a:t>heronsbridge</a:t>
            </a:r>
            <a:r>
              <a:rPr lang="en-GB" dirty="0">
                <a:highlight>
                  <a:srgbClr val="000000"/>
                </a:highlight>
              </a:rPr>
              <a:t> School</a:t>
            </a:r>
            <a:r>
              <a:rPr lang="en-GB" dirty="0"/>
              <a:t>, 2019b)</a:t>
            </a:r>
          </a:p>
          <a:p>
            <a:pPr marL="342900" indent="-342900">
              <a:buClr>
                <a:schemeClr val="bg1"/>
              </a:buClr>
              <a:buFont typeface="Arial" panose="020B0604020202020204" pitchFamily="34" charset="0"/>
              <a:buChar char="•"/>
            </a:pPr>
            <a:r>
              <a:rPr lang="en-GB" dirty="0">
                <a:solidFill>
                  <a:srgbClr val="FFFFFF"/>
                </a:solidFill>
              </a:rPr>
              <a:t>Establishes a link of friendship between partner schools</a:t>
            </a:r>
          </a:p>
          <a:p>
            <a:pPr marL="342900" indent="-342900">
              <a:buClr>
                <a:schemeClr val="bg1"/>
              </a:buClr>
              <a:buFont typeface="Arial" panose="020B0604020202020204" pitchFamily="34" charset="0"/>
              <a:buChar char="•"/>
            </a:pPr>
            <a:r>
              <a:rPr lang="en-GB" dirty="0">
                <a:solidFill>
                  <a:srgbClr val="FFFFFF"/>
                </a:solidFill>
              </a:rPr>
              <a:t>Develops awareness and understanding of global issues</a:t>
            </a:r>
          </a:p>
          <a:p>
            <a:pPr marL="342900" indent="-342900">
              <a:buClr>
                <a:schemeClr val="bg1"/>
              </a:buClr>
              <a:buFont typeface="Arial" panose="020B0604020202020204" pitchFamily="34" charset="0"/>
              <a:buChar char="•"/>
            </a:pPr>
            <a:r>
              <a:rPr lang="en-GB" dirty="0">
                <a:solidFill>
                  <a:srgbClr val="FFFFFF"/>
                </a:solidFill>
              </a:rPr>
              <a:t>Helps participants become more active global citizens</a:t>
            </a:r>
          </a:p>
          <a:p>
            <a:pPr marL="342900" indent="-342900">
              <a:buClr>
                <a:schemeClr val="bg1"/>
              </a:buClr>
              <a:buFont typeface="Arial" panose="020B0604020202020204" pitchFamily="34" charset="0"/>
              <a:buChar char="•"/>
            </a:pPr>
            <a:r>
              <a:rPr lang="en-GB" dirty="0">
                <a:solidFill>
                  <a:srgbClr val="FFFFFF"/>
                </a:solidFill>
              </a:rPr>
              <a:t>Contributes to professional development of staff</a:t>
            </a:r>
          </a:p>
          <a:p>
            <a:pPr marL="342900" indent="-342900">
              <a:buClr>
                <a:schemeClr val="bg1"/>
              </a:buClr>
              <a:buFont typeface="Arial" panose="020B0604020202020204" pitchFamily="34" charset="0"/>
              <a:buChar char="•"/>
            </a:pPr>
            <a:r>
              <a:rPr lang="en-GB" dirty="0">
                <a:solidFill>
                  <a:srgbClr val="FFFFFF"/>
                </a:solidFill>
              </a:rPr>
              <a:t>Better teachers</a:t>
            </a:r>
          </a:p>
          <a:p>
            <a:pPr algn="r"/>
            <a:r>
              <a:rPr lang="en-US" dirty="0">
                <a:solidFill>
                  <a:srgbClr val="FFFFFF"/>
                </a:solidFill>
              </a:rPr>
              <a:t>(</a:t>
            </a:r>
            <a:r>
              <a:rPr lang="en-US" dirty="0" err="1">
                <a:solidFill>
                  <a:srgbClr val="FFFFFF"/>
                </a:solidFill>
              </a:rPr>
              <a:t>Botawa</a:t>
            </a:r>
            <a:r>
              <a:rPr lang="en-US" dirty="0">
                <a:solidFill>
                  <a:srgbClr val="FFFFFF"/>
                </a:solidFill>
              </a:rPr>
              <a:t>, 2012)</a:t>
            </a:r>
          </a:p>
        </p:txBody>
      </p:sp>
      <p:sp>
        <p:nvSpPr>
          <p:cNvPr id="7" name="Title 1">
            <a:extLst>
              <a:ext uri="{FF2B5EF4-FFF2-40B4-BE49-F238E27FC236}">
                <a16:creationId xmlns:a16="http://schemas.microsoft.com/office/drawing/2014/main" id="{CDD86998-704B-4A59-9F7A-726FAA881DA8}"/>
              </a:ext>
            </a:extLst>
          </p:cNvPr>
          <p:cNvSpPr txBox="1">
            <a:spLocks/>
          </p:cNvSpPr>
          <p:nvPr/>
        </p:nvSpPr>
        <p:spPr>
          <a:xfrm>
            <a:off x="6656363" y="111838"/>
            <a:ext cx="5212080" cy="12105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8000" i="0" kern="1200" spc="-50" baseline="0">
                <a:solidFill>
                  <a:schemeClr val="tx1">
                    <a:lumMod val="85000"/>
                    <a:lumOff val="15000"/>
                  </a:schemeClr>
                </a:solidFill>
                <a:latin typeface="+mj-lt"/>
                <a:ea typeface="+mj-ea"/>
                <a:cs typeface="+mj-cs"/>
              </a:defRPr>
            </a:lvl1pPr>
          </a:lstStyle>
          <a:p>
            <a:r>
              <a:rPr lang="en-US" sz="4800" i="1" dirty="0">
                <a:solidFill>
                  <a:schemeClr val="accent5">
                    <a:lumMod val="50000"/>
                  </a:schemeClr>
                </a:solidFill>
              </a:rPr>
              <a:t>Barriers</a:t>
            </a:r>
          </a:p>
        </p:txBody>
      </p:sp>
      <p:sp>
        <p:nvSpPr>
          <p:cNvPr id="8" name="Subtitle 2">
            <a:extLst>
              <a:ext uri="{FF2B5EF4-FFF2-40B4-BE49-F238E27FC236}">
                <a16:creationId xmlns:a16="http://schemas.microsoft.com/office/drawing/2014/main" id="{45C0FCEA-C093-4B1D-9C58-37456C4CD19F}"/>
              </a:ext>
            </a:extLst>
          </p:cNvPr>
          <p:cNvSpPr txBox="1">
            <a:spLocks/>
          </p:cNvSpPr>
          <p:nvPr/>
        </p:nvSpPr>
        <p:spPr>
          <a:xfrm>
            <a:off x="6420403" y="1322363"/>
            <a:ext cx="5212075" cy="5205046"/>
          </a:xfrm>
          <a:prstGeom prst="rect">
            <a:avLst/>
          </a:prstGeom>
        </p:spPr>
        <p:txBody>
          <a:bodyPr vert="horz" lIns="91440" tIns="45720" rIns="91440" bIns="45720" rtlCol="0">
            <a:normAutofit fontScale="77500" lnSpcReduction="20000"/>
          </a:bodyPr>
          <a:lstStyle>
            <a:lvl1pPr marL="0" indent="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1"/>
                </a:solidFill>
                <a:latin typeface="+mn-lt"/>
                <a:ea typeface="+mn-ea"/>
                <a:cs typeface="+mn-cs"/>
              </a:defRPr>
            </a:lvl1pPr>
            <a:lvl2pPr marL="4572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pPr marL="342900" indent="-342900">
              <a:buClr>
                <a:schemeClr val="bg1"/>
              </a:buClr>
              <a:buFont typeface="Arial" panose="020B0604020202020204" pitchFamily="34" charset="0"/>
              <a:buChar char="•"/>
            </a:pPr>
            <a:r>
              <a:rPr lang="en-US" dirty="0">
                <a:solidFill>
                  <a:srgbClr val="FFFFFF"/>
                </a:solidFill>
              </a:rPr>
              <a:t>Lack of time within curriculum</a:t>
            </a:r>
          </a:p>
          <a:p>
            <a:pPr marL="342900" indent="-342900">
              <a:buClr>
                <a:schemeClr val="bg1"/>
              </a:buClr>
              <a:buFont typeface="Arial" panose="020B0604020202020204" pitchFamily="34" charset="0"/>
              <a:buChar char="•"/>
            </a:pPr>
            <a:r>
              <a:rPr lang="en-US" dirty="0">
                <a:solidFill>
                  <a:srgbClr val="FFFFFF"/>
                </a:solidFill>
              </a:rPr>
              <a:t>LACK OF funding</a:t>
            </a:r>
          </a:p>
          <a:p>
            <a:pPr marL="342900" indent="-342900">
              <a:buClr>
                <a:schemeClr val="bg1"/>
              </a:buClr>
              <a:buFont typeface="Arial" panose="020B0604020202020204" pitchFamily="34" charset="0"/>
              <a:buChar char="•"/>
            </a:pPr>
            <a:r>
              <a:rPr lang="en-US" dirty="0">
                <a:solidFill>
                  <a:srgbClr val="FFFFFF"/>
                </a:solidFill>
              </a:rPr>
              <a:t>Inadequate staff involvement</a:t>
            </a:r>
          </a:p>
          <a:p>
            <a:pPr marL="342900" indent="-342900">
              <a:buClr>
                <a:schemeClr val="bg1"/>
              </a:buClr>
              <a:buFont typeface="Arial" panose="020B0604020202020204" pitchFamily="34" charset="0"/>
              <a:buChar char="•"/>
            </a:pPr>
            <a:r>
              <a:rPr lang="en-US" dirty="0">
                <a:solidFill>
                  <a:srgbClr val="FFFFFF"/>
                </a:solidFill>
              </a:rPr>
              <a:t>Low perceived importance of ESDGC</a:t>
            </a:r>
          </a:p>
          <a:p>
            <a:pPr marL="342900" indent="-342900">
              <a:buClr>
                <a:schemeClr val="bg1"/>
              </a:buClr>
              <a:buFont typeface="Arial" panose="020B0604020202020204" pitchFamily="34" charset="0"/>
              <a:buChar char="•"/>
            </a:pPr>
            <a:r>
              <a:rPr lang="en-US" dirty="0">
                <a:solidFill>
                  <a:srgbClr val="FFFFFF"/>
                </a:solidFill>
              </a:rPr>
              <a:t>Lack of teacher knowledge </a:t>
            </a:r>
          </a:p>
          <a:p>
            <a:pPr algn="r">
              <a:buClr>
                <a:schemeClr val="bg1"/>
              </a:buClr>
            </a:pPr>
            <a:r>
              <a:rPr lang="en-US" dirty="0"/>
              <a:t>(Hunt </a:t>
            </a:r>
            <a:r>
              <a:rPr lang="en-US" i="1" dirty="0"/>
              <a:t>et al</a:t>
            </a:r>
            <a:r>
              <a:rPr lang="en-US" dirty="0"/>
              <a:t>, 2019)</a:t>
            </a:r>
          </a:p>
          <a:p>
            <a:pPr marL="342900" indent="-342900">
              <a:buClr>
                <a:schemeClr val="bg1"/>
              </a:buClr>
              <a:buFont typeface="Arial" panose="020B0604020202020204" pitchFamily="34" charset="0"/>
              <a:buChar char="•"/>
            </a:pPr>
            <a:r>
              <a:rPr lang="en-US" dirty="0">
                <a:solidFill>
                  <a:srgbClr val="FFFFFF"/>
                </a:solidFill>
              </a:rPr>
              <a:t>Perceived as an EXTRA subject</a:t>
            </a:r>
          </a:p>
          <a:p>
            <a:pPr marL="342900" indent="-342900">
              <a:buClr>
                <a:schemeClr val="bg1"/>
              </a:buClr>
              <a:buFont typeface="Arial" panose="020B0604020202020204" pitchFamily="34" charset="0"/>
              <a:buChar char="•"/>
            </a:pPr>
            <a:r>
              <a:rPr lang="en-US" dirty="0">
                <a:solidFill>
                  <a:srgbClr val="FFFFFF"/>
                </a:solidFill>
              </a:rPr>
              <a:t>Too difficult for young children to engage with</a:t>
            </a:r>
          </a:p>
          <a:p>
            <a:pPr marL="342900" indent="-342900">
              <a:buClr>
                <a:schemeClr val="bg1"/>
              </a:buClr>
              <a:buFont typeface="Arial" panose="020B0604020202020204" pitchFamily="34" charset="0"/>
              <a:buChar char="•"/>
            </a:pPr>
            <a:r>
              <a:rPr lang="en-US" dirty="0">
                <a:solidFill>
                  <a:srgbClr val="FFFFFF"/>
                </a:solidFill>
              </a:rPr>
              <a:t>Misses the focus of the ESDGC policy in Wales</a:t>
            </a:r>
          </a:p>
          <a:p>
            <a:pPr algn="r">
              <a:buClr>
                <a:schemeClr val="bg1"/>
              </a:buClr>
            </a:pPr>
            <a:r>
              <a:rPr lang="en-US" dirty="0">
                <a:solidFill>
                  <a:srgbClr val="FFFFFF"/>
                </a:solidFill>
              </a:rPr>
              <a:t>(</a:t>
            </a:r>
            <a:r>
              <a:rPr lang="en-US" dirty="0" err="1">
                <a:solidFill>
                  <a:srgbClr val="FFFFFF"/>
                </a:solidFill>
              </a:rPr>
              <a:t>Tinney</a:t>
            </a:r>
            <a:r>
              <a:rPr lang="en-US" dirty="0">
                <a:solidFill>
                  <a:srgbClr val="FFFFFF"/>
                </a:solidFill>
              </a:rPr>
              <a:t> and Merriman, 2018)</a:t>
            </a:r>
          </a:p>
          <a:p>
            <a:pPr>
              <a:buClr>
                <a:schemeClr val="bg1"/>
              </a:buClr>
            </a:pPr>
            <a:endParaRPr lang="en-US" dirty="0">
              <a:solidFill>
                <a:srgbClr val="FFFFFF"/>
              </a:solidFill>
            </a:endParaRPr>
          </a:p>
        </p:txBody>
      </p:sp>
      <p:cxnSp>
        <p:nvCxnSpPr>
          <p:cNvPr id="5" name="Straight Connector 4">
            <a:extLst>
              <a:ext uri="{FF2B5EF4-FFF2-40B4-BE49-F238E27FC236}">
                <a16:creationId xmlns:a16="http://schemas.microsoft.com/office/drawing/2014/main" id="{458B0FCA-861B-47F9-8DCA-E0F4F26CB6C4}"/>
              </a:ext>
            </a:extLst>
          </p:cNvPr>
          <p:cNvCxnSpPr>
            <a:cxnSpLocks/>
          </p:cNvCxnSpPr>
          <p:nvPr/>
        </p:nvCxnSpPr>
        <p:spPr>
          <a:xfrm>
            <a:off x="5816992" y="111838"/>
            <a:ext cx="0" cy="6514045"/>
          </a:xfrm>
          <a:prstGeom prst="line">
            <a:avLst/>
          </a:prstGeom>
          <a:ln>
            <a:solidFill>
              <a:schemeClr val="accent5">
                <a:lumMod val="50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92698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BA8B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a:xfrm>
            <a:off x="1097280" y="286603"/>
            <a:ext cx="10058400" cy="1450757"/>
          </a:xfrm>
          <a:prstGeom prst="rect">
            <a:avLst/>
          </a:prstGeom>
        </p:spPr>
        <p:txBody>
          <a:bodyPr anchor="b">
            <a:normAutofit/>
          </a:bodyPr>
          <a:lstStyle/>
          <a:p>
            <a:pPr lvl="0"/>
            <a:r>
              <a:rPr lang="en-US" i="1"/>
              <a:t>Conclusion</a:t>
            </a:r>
          </a:p>
        </p:txBody>
      </p:sp>
      <p:sp>
        <p:nvSpPr>
          <p:cNvPr id="54" name="Content Placeholder 2">
            <a:extLst>
              <a:ext uri="{FF2B5EF4-FFF2-40B4-BE49-F238E27FC236}">
                <a16:creationId xmlns:a16="http://schemas.microsoft.com/office/drawing/2014/main" id="{516869C9-8A0B-49DB-9117-02F53E639F87}"/>
              </a:ext>
            </a:extLst>
          </p:cNvPr>
          <p:cNvSpPr>
            <a:spLocks noGrp="1"/>
          </p:cNvSpPr>
          <p:nvPr>
            <p:ph idx="1"/>
          </p:nvPr>
        </p:nvSpPr>
        <p:spPr>
          <a:xfrm>
            <a:off x="1097280" y="2108201"/>
            <a:ext cx="10058400" cy="3760891"/>
          </a:xfrm>
        </p:spPr>
        <p:txBody>
          <a:bodyPr>
            <a:normAutofit fontScale="70000" lnSpcReduction="20000"/>
          </a:bodyPr>
          <a:lstStyle/>
          <a:p>
            <a:pPr>
              <a:buClr>
                <a:schemeClr val="bg1"/>
              </a:buClr>
              <a:buFont typeface="Arial" panose="020B0604020202020204" pitchFamily="34" charset="0"/>
              <a:buChar char="•"/>
            </a:pPr>
            <a:r>
              <a:rPr lang="en-US" dirty="0">
                <a:solidFill>
                  <a:schemeClr val="bg1"/>
                </a:solidFill>
              </a:rPr>
              <a:t>Leaders should create a vision of ESDGC in schools</a:t>
            </a:r>
          </a:p>
          <a:p>
            <a:pPr>
              <a:buClr>
                <a:schemeClr val="bg1"/>
              </a:buClr>
              <a:buFont typeface="Arial" panose="020B0604020202020204" pitchFamily="34" charset="0"/>
              <a:buChar char="•"/>
            </a:pPr>
            <a:r>
              <a:rPr lang="en-US" dirty="0">
                <a:solidFill>
                  <a:schemeClr val="bg1"/>
                </a:solidFill>
              </a:rPr>
              <a:t>Own setting provides many provisions to promote ESDGC, resulting in a Rights Respecting School Silver award and an Eco-Schools Platinum award</a:t>
            </a:r>
            <a:r>
              <a:rPr lang="en-US" dirty="0">
                <a:solidFill>
                  <a:schemeClr val="tx1"/>
                </a:solidFill>
              </a:rPr>
              <a:t> (</a:t>
            </a:r>
            <a:r>
              <a:rPr lang="en-US" dirty="0" err="1">
                <a:solidFill>
                  <a:schemeClr val="tx1"/>
                </a:solidFill>
                <a:highlight>
                  <a:srgbClr val="000000"/>
                </a:highlight>
              </a:rPr>
              <a:t>Heronsbridge</a:t>
            </a:r>
            <a:r>
              <a:rPr lang="en-US" dirty="0">
                <a:solidFill>
                  <a:schemeClr val="tx1"/>
                </a:solidFill>
                <a:highlight>
                  <a:srgbClr val="000000"/>
                </a:highlight>
              </a:rPr>
              <a:t> School</a:t>
            </a:r>
            <a:r>
              <a:rPr lang="en-US" dirty="0">
                <a:solidFill>
                  <a:schemeClr val="tx1"/>
                </a:solidFill>
              </a:rPr>
              <a:t>, 2017; </a:t>
            </a:r>
            <a:r>
              <a:rPr lang="en-US" dirty="0" err="1">
                <a:solidFill>
                  <a:schemeClr val="tx1"/>
                </a:solidFill>
                <a:highlight>
                  <a:srgbClr val="000000"/>
                </a:highlight>
              </a:rPr>
              <a:t>Heronsbridge</a:t>
            </a:r>
            <a:r>
              <a:rPr lang="en-US" dirty="0">
                <a:solidFill>
                  <a:schemeClr val="tx1"/>
                </a:solidFill>
                <a:highlight>
                  <a:srgbClr val="000000"/>
                </a:highlight>
              </a:rPr>
              <a:t> School</a:t>
            </a:r>
            <a:r>
              <a:rPr lang="en-US" dirty="0">
                <a:solidFill>
                  <a:schemeClr val="tx1"/>
                </a:solidFill>
              </a:rPr>
              <a:t>, 2019; Keep Wales Tidy, 2019)</a:t>
            </a:r>
          </a:p>
          <a:p>
            <a:pPr>
              <a:buClr>
                <a:schemeClr val="bg1"/>
              </a:buClr>
              <a:buFont typeface="Arial" panose="020B0604020202020204" pitchFamily="34" charset="0"/>
              <a:buChar char="•"/>
            </a:pPr>
            <a:r>
              <a:rPr lang="en-US" dirty="0">
                <a:solidFill>
                  <a:schemeClr val="bg1"/>
                </a:solidFill>
              </a:rPr>
              <a:t>The continued development of the schools Eco Action Plan is essential to become more eco-friendly</a:t>
            </a:r>
          </a:p>
          <a:p>
            <a:pPr>
              <a:buClr>
                <a:schemeClr val="bg1"/>
              </a:buClr>
              <a:buFont typeface="Arial" panose="020B0604020202020204" pitchFamily="34" charset="0"/>
              <a:buChar char="•"/>
            </a:pPr>
            <a:r>
              <a:rPr lang="en-US" dirty="0">
                <a:solidFill>
                  <a:schemeClr val="bg1"/>
                </a:solidFill>
              </a:rPr>
              <a:t>ESDGC provisions result in many benefits for the school, it’s students, the community and the teachers, however without the adequate funding, time or understanding of sustainable development and global citizenship, ESDGC provisions will not be promoted at the necessary standard </a:t>
            </a:r>
            <a:r>
              <a:rPr lang="en-US" dirty="0">
                <a:solidFill>
                  <a:schemeClr val="tx1"/>
                </a:solidFill>
              </a:rPr>
              <a:t>(</a:t>
            </a:r>
            <a:r>
              <a:rPr lang="en-US" dirty="0" err="1">
                <a:solidFill>
                  <a:schemeClr val="tx1"/>
                </a:solidFill>
                <a:highlight>
                  <a:srgbClr val="000000"/>
                </a:highlight>
              </a:rPr>
              <a:t>Heronsbridge</a:t>
            </a:r>
            <a:r>
              <a:rPr lang="en-US" dirty="0">
                <a:solidFill>
                  <a:schemeClr val="tx1"/>
                </a:solidFill>
                <a:highlight>
                  <a:srgbClr val="000000"/>
                </a:highlight>
              </a:rPr>
              <a:t> School</a:t>
            </a:r>
            <a:r>
              <a:rPr lang="en-US" dirty="0">
                <a:solidFill>
                  <a:schemeClr val="tx1"/>
                </a:solidFill>
              </a:rPr>
              <a:t>, 2019b; </a:t>
            </a:r>
            <a:r>
              <a:rPr lang="en-US" dirty="0" err="1">
                <a:solidFill>
                  <a:schemeClr val="tx1"/>
                </a:solidFill>
              </a:rPr>
              <a:t>Botawa</a:t>
            </a:r>
            <a:r>
              <a:rPr lang="en-US" dirty="0">
                <a:solidFill>
                  <a:schemeClr val="tx1"/>
                </a:solidFill>
              </a:rPr>
              <a:t>, 2012; </a:t>
            </a:r>
            <a:r>
              <a:rPr lang="en-US" i="1" dirty="0">
                <a:solidFill>
                  <a:schemeClr val="tx1"/>
                </a:solidFill>
              </a:rPr>
              <a:t>Hunt et al</a:t>
            </a:r>
            <a:r>
              <a:rPr lang="en-US" dirty="0">
                <a:solidFill>
                  <a:schemeClr val="tx1"/>
                </a:solidFill>
              </a:rPr>
              <a:t>, 2019; </a:t>
            </a:r>
            <a:r>
              <a:rPr lang="en-US" dirty="0" err="1">
                <a:solidFill>
                  <a:schemeClr val="tx1"/>
                </a:solidFill>
              </a:rPr>
              <a:t>Tinney</a:t>
            </a:r>
            <a:r>
              <a:rPr lang="en-US" dirty="0">
                <a:solidFill>
                  <a:schemeClr val="tx1"/>
                </a:solidFill>
              </a:rPr>
              <a:t> and Merriman, 2018)   </a:t>
            </a:r>
          </a:p>
          <a:p>
            <a:pPr>
              <a:buClr>
                <a:schemeClr val="bg1"/>
              </a:buClr>
              <a:buFont typeface="Arial" panose="020B0604020202020204" pitchFamily="34" charset="0"/>
              <a:buChar char="•"/>
            </a:pPr>
            <a:endParaRPr lang="en-US" dirty="0">
              <a:solidFill>
                <a:schemeClr val="bg1"/>
              </a:solidFill>
            </a:endParaRPr>
          </a:p>
          <a:p>
            <a:pPr marL="0" indent="0">
              <a:buClr>
                <a:schemeClr val="bg1"/>
              </a:buClr>
              <a:buNone/>
            </a:pPr>
            <a:r>
              <a:rPr lang="en-US" b="1" u="sng" dirty="0">
                <a:solidFill>
                  <a:schemeClr val="bg1"/>
                </a:solidFill>
              </a:rPr>
              <a:t>Ways forward:</a:t>
            </a:r>
          </a:p>
          <a:p>
            <a:pPr>
              <a:buClr>
                <a:schemeClr val="bg1"/>
              </a:buClr>
              <a:buFont typeface="Arial" panose="020B0604020202020204" pitchFamily="34" charset="0"/>
              <a:buChar char="•"/>
            </a:pPr>
            <a:r>
              <a:rPr lang="en-US" dirty="0">
                <a:solidFill>
                  <a:schemeClr val="bg1"/>
                </a:solidFill>
              </a:rPr>
              <a:t>Developing a more child friendly way to teach younger children the importance of ESDGC</a:t>
            </a:r>
          </a:p>
          <a:p>
            <a:pPr>
              <a:buClr>
                <a:schemeClr val="bg1"/>
              </a:buClr>
              <a:buFont typeface="Arial" panose="020B0604020202020204" pitchFamily="34" charset="0"/>
              <a:buChar char="•"/>
            </a:pPr>
            <a:r>
              <a:rPr lang="en-US" dirty="0">
                <a:solidFill>
                  <a:schemeClr val="bg1"/>
                </a:solidFill>
              </a:rPr>
              <a:t>Educate teachers on the importance of ESDGC – staff training</a:t>
            </a:r>
          </a:p>
          <a:p>
            <a:pPr>
              <a:buClr>
                <a:schemeClr val="bg1"/>
              </a:buClr>
              <a:buFont typeface="Arial" panose="020B0604020202020204" pitchFamily="34" charset="0"/>
              <a:buChar char="•"/>
            </a:pPr>
            <a:r>
              <a:rPr lang="en-US" dirty="0">
                <a:solidFill>
                  <a:schemeClr val="bg1"/>
                </a:solidFill>
              </a:rPr>
              <a:t>Create time within the curriculum to promote ESDGC within the school</a:t>
            </a:r>
          </a:p>
          <a:p>
            <a:pPr>
              <a:buClr>
                <a:schemeClr val="bg1"/>
              </a:buClr>
            </a:pPr>
            <a:endParaRPr lang="en-US" dirty="0">
              <a:solidFill>
                <a:schemeClr val="bg1"/>
              </a:solidFill>
            </a:endParaRPr>
          </a:p>
        </p:txBody>
      </p:sp>
    </p:spTree>
    <p:extLst>
      <p:ext uri="{BB962C8B-B14F-4D97-AF65-F5344CB8AC3E}">
        <p14:creationId xmlns:p14="http://schemas.microsoft.com/office/powerpoint/2010/main" val="349944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4">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4">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a:xfrm>
            <a:off x="1097280" y="286603"/>
            <a:ext cx="10058400" cy="1450757"/>
          </a:xfrm>
          <a:prstGeom prst="rect">
            <a:avLst/>
          </a:prstGeom>
        </p:spPr>
        <p:txBody>
          <a:bodyPr anchor="b">
            <a:normAutofit/>
          </a:bodyPr>
          <a:lstStyle/>
          <a:p>
            <a:pPr lvl="0"/>
            <a:r>
              <a:rPr lang="en-US" i="1"/>
              <a:t>References</a:t>
            </a:r>
          </a:p>
        </p:txBody>
      </p:sp>
      <p:sp>
        <p:nvSpPr>
          <p:cNvPr id="6" name="TextBox 5">
            <a:extLst>
              <a:ext uri="{FF2B5EF4-FFF2-40B4-BE49-F238E27FC236}">
                <a16:creationId xmlns:a16="http://schemas.microsoft.com/office/drawing/2014/main" id="{2B974312-ACB0-4666-97E6-0144592046C4}"/>
              </a:ext>
            </a:extLst>
          </p:cNvPr>
          <p:cNvSpPr txBox="1"/>
          <p:nvPr/>
        </p:nvSpPr>
        <p:spPr>
          <a:xfrm>
            <a:off x="304801" y="2000915"/>
            <a:ext cx="11614484" cy="4370427"/>
          </a:xfrm>
          <a:prstGeom prst="rect">
            <a:avLst/>
          </a:prstGeom>
          <a:noFill/>
        </p:spPr>
        <p:txBody>
          <a:bodyPr wrap="square" rtlCol="0">
            <a:spAutoFit/>
          </a:bodyPr>
          <a:lstStyle/>
          <a:p>
            <a:r>
              <a:rPr lang="en-US" sz="1300" dirty="0" err="1"/>
              <a:t>Bennell</a:t>
            </a:r>
            <a:r>
              <a:rPr lang="en-US" sz="1300" dirty="0"/>
              <a:t>. S. (2015). ‘Education for sustainable development and global citizenship: Leadership, collaboration, and networking in primary schools’. </a:t>
            </a:r>
            <a:r>
              <a:rPr lang="en-US" sz="1300" i="1" dirty="0"/>
              <a:t>International journal of development education and global learning</a:t>
            </a:r>
            <a:r>
              <a:rPr lang="en-US" sz="1300" dirty="0"/>
              <a:t>. 7(1) pp5-32.</a:t>
            </a:r>
            <a:endParaRPr lang="en-GB" sz="1300" dirty="0"/>
          </a:p>
          <a:p>
            <a:r>
              <a:rPr lang="en-GB" sz="1300" dirty="0"/>
              <a:t> </a:t>
            </a:r>
          </a:p>
          <a:p>
            <a:r>
              <a:rPr lang="en-GB" sz="1300" dirty="0" err="1"/>
              <a:t>Botawa</a:t>
            </a:r>
            <a:r>
              <a:rPr lang="en-GB" sz="1300" dirty="0"/>
              <a:t>. (2012). </a:t>
            </a:r>
            <a:r>
              <a:rPr lang="en-GB" sz="1300" i="1" dirty="0" err="1"/>
              <a:t>Botawa</a:t>
            </a:r>
            <a:r>
              <a:rPr lang="en-GB" sz="1300" dirty="0"/>
              <a:t>. Available at: http://www.botawa.co.uk/. Accessed on: 08.03.2020.</a:t>
            </a:r>
          </a:p>
          <a:p>
            <a:r>
              <a:rPr lang="en-GB" sz="1300" dirty="0"/>
              <a:t> </a:t>
            </a:r>
          </a:p>
          <a:p>
            <a:r>
              <a:rPr lang="en-US" sz="1300" dirty="0"/>
              <a:t>Crown. (2014a). A</a:t>
            </a:r>
            <a:r>
              <a:rPr lang="en-US" sz="1300" i="1" dirty="0"/>
              <a:t> report on </a:t>
            </a:r>
            <a:r>
              <a:rPr lang="en-US" sz="1300" i="1" dirty="0" err="1">
                <a:highlight>
                  <a:srgbClr val="000000"/>
                </a:highlight>
              </a:rPr>
              <a:t>Heronsbridge</a:t>
            </a:r>
            <a:r>
              <a:rPr lang="en-US" sz="1300" i="1" dirty="0">
                <a:highlight>
                  <a:srgbClr val="000000"/>
                </a:highlight>
              </a:rPr>
              <a:t> school</a:t>
            </a:r>
            <a:r>
              <a:rPr lang="en-US" sz="1300" dirty="0"/>
              <a:t>. Cardiff: </a:t>
            </a:r>
            <a:r>
              <a:rPr lang="en-US" sz="1300" dirty="0" err="1"/>
              <a:t>Estyn</a:t>
            </a:r>
            <a:r>
              <a:rPr lang="en-US" sz="1300" dirty="0"/>
              <a:t>.</a:t>
            </a:r>
            <a:endParaRPr lang="en-GB" sz="1300" dirty="0"/>
          </a:p>
          <a:p>
            <a:r>
              <a:rPr lang="en-GB" sz="1300" dirty="0"/>
              <a:t> </a:t>
            </a:r>
          </a:p>
          <a:p>
            <a:r>
              <a:rPr lang="en-GB" sz="1300" dirty="0"/>
              <a:t>Crown. (2014b). </a:t>
            </a:r>
            <a:r>
              <a:rPr lang="en-GB" sz="1300" i="1" dirty="0"/>
              <a:t>ESDGC: Progress in education for sustainable development and global citizenship</a:t>
            </a:r>
            <a:r>
              <a:rPr lang="en-GB" sz="1300" dirty="0"/>
              <a:t>. Cardiff: Estyn.</a:t>
            </a:r>
          </a:p>
          <a:p>
            <a:r>
              <a:rPr lang="en-GB" sz="1300" i="1" dirty="0"/>
              <a:t> </a:t>
            </a:r>
            <a:endParaRPr lang="en-GB" sz="1300" dirty="0"/>
          </a:p>
          <a:p>
            <a:r>
              <a:rPr lang="en-GB" sz="1300" dirty="0"/>
              <a:t>Crown. (2019). </a:t>
            </a:r>
            <a:r>
              <a:rPr lang="en-GB" sz="1300" i="1" dirty="0"/>
              <a:t>Voluntary National Review of progress towards the Sustainable Development Goals</a:t>
            </a:r>
            <a:r>
              <a:rPr lang="en-GB" sz="1300" dirty="0"/>
              <a:t>. Available at: https://assets.publishing.service.gov.uk/government/uploads/system/ uploads/</a:t>
            </a:r>
            <a:r>
              <a:rPr lang="en-GB" sz="1300" dirty="0" err="1"/>
              <a:t>attachment_data</a:t>
            </a:r>
            <a:r>
              <a:rPr lang="en-GB" sz="1300" dirty="0"/>
              <a:t>/file/818212/UKVNR-web-accessible1.pdf. Accessed on: 08.03.2020.</a:t>
            </a:r>
          </a:p>
          <a:p>
            <a:r>
              <a:rPr lang="en-GB" sz="1300" dirty="0"/>
              <a:t> </a:t>
            </a:r>
          </a:p>
          <a:p>
            <a:r>
              <a:rPr lang="en-US" sz="1300" dirty="0"/>
              <a:t>Facebook (2018). </a:t>
            </a:r>
            <a:r>
              <a:rPr lang="en-US" sz="1300" i="1" dirty="0"/>
              <a:t>ESDGC – Education of Sustainable Development and Global Citizenship</a:t>
            </a:r>
            <a:r>
              <a:rPr lang="en-US" sz="1300" dirty="0"/>
              <a:t>. Available at: https://www.facebook.com/EducationSustainableDevelopment/. Accessed on: 02.03.2020.</a:t>
            </a:r>
            <a:endParaRPr lang="en-GB" sz="1300" dirty="0"/>
          </a:p>
          <a:p>
            <a:r>
              <a:rPr lang="en-GB" sz="1300" dirty="0"/>
              <a:t> </a:t>
            </a:r>
          </a:p>
          <a:p>
            <a:r>
              <a:rPr lang="en-GB" sz="1300" dirty="0"/>
              <a:t>Fairtrade Foundation. (2020).</a:t>
            </a:r>
            <a:r>
              <a:rPr lang="en-GB" sz="1300" i="1" dirty="0"/>
              <a:t> What Fairtrade Does. </a:t>
            </a:r>
            <a:r>
              <a:rPr lang="en-GB" sz="1300" dirty="0"/>
              <a:t>Available at: https://www.fairtrade.org.uk/What-is-Fairtrade/What-Fairtrade-does. Accessed on: 07.03.2020.</a:t>
            </a:r>
          </a:p>
          <a:p>
            <a:r>
              <a:rPr lang="en-GB" sz="1300" dirty="0"/>
              <a:t> </a:t>
            </a:r>
          </a:p>
          <a:p>
            <a:r>
              <a:rPr lang="en-GB" sz="1300" dirty="0"/>
              <a:t>GL Jones Playgrounds Ltd. (2020). </a:t>
            </a:r>
            <a:r>
              <a:rPr lang="en-GB" sz="1300" i="1" dirty="0"/>
              <a:t>Wheelchair Swing</a:t>
            </a:r>
            <a:r>
              <a:rPr lang="en-GB" sz="1300" dirty="0"/>
              <a:t>. Available at: https://www.gljones-playgrounds.co.uk/playground-equipment/swings/abilityswing-wheelchair-swing-detail. Accessed on: 09.03.2020.</a:t>
            </a:r>
          </a:p>
          <a:p>
            <a:endParaRPr lang="en-GB" dirty="0"/>
          </a:p>
        </p:txBody>
      </p:sp>
    </p:spTree>
    <p:extLst>
      <p:ext uri="{BB962C8B-B14F-4D97-AF65-F5344CB8AC3E}">
        <p14:creationId xmlns:p14="http://schemas.microsoft.com/office/powerpoint/2010/main" val="191714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a:xfrm>
            <a:off x="1097280" y="286603"/>
            <a:ext cx="10058400" cy="1450757"/>
          </a:xfrm>
          <a:prstGeom prst="rect">
            <a:avLst/>
          </a:prstGeom>
        </p:spPr>
        <p:txBody>
          <a:bodyPr anchor="b">
            <a:normAutofit/>
          </a:bodyPr>
          <a:lstStyle/>
          <a:p>
            <a:pPr lvl="0"/>
            <a:r>
              <a:rPr lang="en-US" i="1"/>
              <a:t>References</a:t>
            </a:r>
          </a:p>
        </p:txBody>
      </p:sp>
      <p:sp>
        <p:nvSpPr>
          <p:cNvPr id="3" name="Rectangle 2">
            <a:extLst>
              <a:ext uri="{FF2B5EF4-FFF2-40B4-BE49-F238E27FC236}">
                <a16:creationId xmlns:a16="http://schemas.microsoft.com/office/drawing/2014/main" id="{1EC81DB2-2EA8-47D3-B1DB-D715A6F4866D}"/>
              </a:ext>
            </a:extLst>
          </p:cNvPr>
          <p:cNvSpPr/>
          <p:nvPr/>
        </p:nvSpPr>
        <p:spPr>
          <a:xfrm>
            <a:off x="222985" y="2034372"/>
            <a:ext cx="11806989" cy="4219938"/>
          </a:xfrm>
          <a:prstGeom prst="rect">
            <a:avLst/>
          </a:prstGeom>
        </p:spPr>
        <p:txBody>
          <a:bodyPr wrap="square">
            <a:spAutoFit/>
          </a:bodyPr>
          <a:lstStyle/>
          <a:p>
            <a:pPr>
              <a:lnSpc>
                <a:spcPct val="115000"/>
              </a:lnSpc>
              <a:spcAft>
                <a:spcPts val="0"/>
              </a:spcAft>
            </a:pPr>
            <a:r>
              <a:rPr lang="en-GB" sz="1300" dirty="0" err="1">
                <a:highlight>
                  <a:srgbClr val="000000"/>
                </a:highlight>
                <a:latin typeface="Calibri" panose="020F0502020204030204" pitchFamily="34" charset="0"/>
                <a:ea typeface="Calibri" panose="020F0502020204030204" pitchFamily="34" charset="0"/>
                <a:cs typeface="Times New Roman" panose="02020603050405020304" pitchFamily="18" charset="0"/>
              </a:rPr>
              <a:t>Heronsbridge</a:t>
            </a:r>
            <a:r>
              <a:rPr lang="en-GB" sz="1300" dirty="0">
                <a:highlight>
                  <a:srgbClr val="000000"/>
                </a:highlight>
                <a:latin typeface="Calibri" panose="020F0502020204030204" pitchFamily="34" charset="0"/>
                <a:ea typeface="Calibri" panose="020F0502020204030204" pitchFamily="34" charset="0"/>
                <a:cs typeface="Times New Roman" panose="02020603050405020304" pitchFamily="18" charset="0"/>
              </a:rPr>
              <a:t> School</a:t>
            </a:r>
            <a:r>
              <a:rPr lang="en-GB" sz="1300" dirty="0">
                <a:latin typeface="Calibri" panose="020F0502020204030204" pitchFamily="34" charset="0"/>
                <a:ea typeface="Calibri" panose="020F0502020204030204" pitchFamily="34" charset="0"/>
                <a:cs typeface="Times New Roman" panose="02020603050405020304" pitchFamily="18" charset="0"/>
              </a:rPr>
              <a:t>. (2017). </a:t>
            </a:r>
            <a:r>
              <a:rPr lang="en-GB" sz="1300" i="1" dirty="0">
                <a:highlight>
                  <a:srgbClr val="000000"/>
                </a:highlight>
                <a:latin typeface="Calibri" panose="020F0502020204030204" pitchFamily="34" charset="0"/>
                <a:ea typeface="Calibri" panose="020F0502020204030204" pitchFamily="34" charset="0"/>
                <a:cs typeface="Times New Roman" panose="02020603050405020304" pitchFamily="18" charset="0"/>
              </a:rPr>
              <a:t>The Heron</a:t>
            </a:r>
            <a:r>
              <a:rPr lang="en-GB" sz="1300" i="1" dirty="0">
                <a:latin typeface="Calibri" panose="020F0502020204030204" pitchFamily="34" charset="0"/>
                <a:ea typeface="Calibri" panose="020F0502020204030204" pitchFamily="34" charset="0"/>
                <a:cs typeface="Times New Roman" panose="02020603050405020304" pitchFamily="18" charset="0"/>
              </a:rPr>
              <a:t>.</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dirty="0">
                <a:highlight>
                  <a:srgbClr val="000000"/>
                </a:highlight>
                <a:latin typeface="Calibri" panose="020F0502020204030204" pitchFamily="34" charset="0"/>
                <a:ea typeface="Calibri" panose="020F0502020204030204" pitchFamily="34" charset="0"/>
                <a:cs typeface="Times New Roman" panose="02020603050405020304" pitchFamily="18" charset="0"/>
              </a:rPr>
              <a:t>http://moodle.bridgend.gov.uk/heronsbridge/file.php/32/Heron_2016-17.pdf</a:t>
            </a:r>
            <a:r>
              <a:rPr lang="en-GB" sz="1300" dirty="0">
                <a:latin typeface="Calibri" panose="020F0502020204030204" pitchFamily="34" charset="0"/>
                <a:ea typeface="Calibri" panose="020F0502020204030204" pitchFamily="34" charset="0"/>
                <a:cs typeface="Times New Roman" panose="02020603050405020304" pitchFamily="18" charset="0"/>
              </a:rPr>
              <a:t>. Accessed on: 08.03.2020.</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0"/>
              </a:spcAft>
            </a:pPr>
            <a:r>
              <a:rPr lang="en-GB" sz="1300" dirty="0" err="1">
                <a:highlight>
                  <a:srgbClr val="000000"/>
                </a:highlight>
                <a:latin typeface="Calibri" panose="020F0502020204030204" pitchFamily="34" charset="0"/>
                <a:ea typeface="Calibri" panose="020F0502020204030204" pitchFamily="34" charset="0"/>
                <a:cs typeface="Times New Roman" panose="02020603050405020304" pitchFamily="18" charset="0"/>
              </a:rPr>
              <a:t>Heronsbridge</a:t>
            </a:r>
            <a:r>
              <a:rPr lang="en-GB" sz="1300" dirty="0">
                <a:highlight>
                  <a:srgbClr val="000000"/>
                </a:highlight>
                <a:latin typeface="Calibri" panose="020F0502020204030204" pitchFamily="34" charset="0"/>
                <a:ea typeface="Calibri" panose="020F0502020204030204" pitchFamily="34" charset="0"/>
                <a:cs typeface="Times New Roman" panose="02020603050405020304" pitchFamily="18" charset="0"/>
              </a:rPr>
              <a:t> School</a:t>
            </a:r>
            <a:r>
              <a:rPr lang="en-GB" sz="1300" dirty="0">
                <a:latin typeface="Calibri" panose="020F0502020204030204" pitchFamily="34" charset="0"/>
                <a:ea typeface="Calibri" panose="020F0502020204030204" pitchFamily="34" charset="0"/>
                <a:cs typeface="Times New Roman" panose="02020603050405020304" pitchFamily="18" charset="0"/>
              </a:rPr>
              <a:t>. (2018). </a:t>
            </a:r>
            <a:r>
              <a:rPr lang="en-GB" sz="1300" i="1" dirty="0">
                <a:latin typeface="Calibri" panose="020F0502020204030204" pitchFamily="34" charset="0"/>
                <a:ea typeface="Calibri" panose="020F0502020204030204" pitchFamily="34" charset="0"/>
                <a:cs typeface="Times New Roman" panose="02020603050405020304" pitchFamily="18" charset="0"/>
              </a:rPr>
              <a:t>Eco Action Plan 2017-2018</a:t>
            </a:r>
            <a:r>
              <a:rPr lang="en-GB" sz="1300" dirty="0">
                <a:latin typeface="Calibri" panose="020F0502020204030204" pitchFamily="34" charset="0"/>
                <a:ea typeface="Calibri" panose="020F0502020204030204" pitchFamily="34" charset="0"/>
                <a:cs typeface="Times New Roman" panose="02020603050405020304" pitchFamily="18" charset="0"/>
              </a:rPr>
              <a:t>. Internal </a:t>
            </a:r>
            <a:r>
              <a:rPr lang="en-GB" sz="1300" dirty="0" err="1">
                <a:highlight>
                  <a:srgbClr val="000000"/>
                </a:highlight>
                <a:latin typeface="Calibri" panose="020F0502020204030204" pitchFamily="34" charset="0"/>
                <a:ea typeface="Calibri" panose="020F0502020204030204" pitchFamily="34" charset="0"/>
                <a:cs typeface="Times New Roman" panose="02020603050405020304" pitchFamily="18" charset="0"/>
              </a:rPr>
              <a:t>Heronsbridge</a:t>
            </a:r>
            <a:r>
              <a:rPr lang="en-GB" sz="1300" dirty="0">
                <a:highlight>
                  <a:srgbClr val="000000"/>
                </a:highlight>
                <a:latin typeface="Calibri" panose="020F0502020204030204" pitchFamily="34" charset="0"/>
                <a:ea typeface="Calibri" panose="020F0502020204030204" pitchFamily="34" charset="0"/>
                <a:cs typeface="Times New Roman" panose="02020603050405020304" pitchFamily="18" charset="0"/>
              </a:rPr>
              <a:t> School</a:t>
            </a:r>
            <a:r>
              <a:rPr lang="en-GB" sz="1300" dirty="0">
                <a:latin typeface="Calibri" panose="020F0502020204030204" pitchFamily="34" charset="0"/>
                <a:ea typeface="Calibri" panose="020F0502020204030204" pitchFamily="34" charset="0"/>
                <a:cs typeface="Times New Roman" panose="02020603050405020304" pitchFamily="18" charset="0"/>
              </a:rPr>
              <a:t> Report. Unpublished.</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0"/>
              </a:spcAft>
            </a:pPr>
            <a:r>
              <a:rPr lang="en-GB" sz="1300" i="1" dirty="0" err="1">
                <a:highlight>
                  <a:srgbClr val="000000"/>
                </a:highlight>
                <a:latin typeface="Calibri" panose="020F0502020204030204" pitchFamily="34" charset="0"/>
                <a:ea typeface="Calibri" panose="020F0502020204030204" pitchFamily="34" charset="0"/>
                <a:cs typeface="Times New Roman" panose="02020603050405020304" pitchFamily="18" charset="0"/>
              </a:rPr>
              <a:t>Heronsbridge</a:t>
            </a:r>
            <a:r>
              <a:rPr lang="en-GB" sz="1300" i="1" dirty="0">
                <a:highlight>
                  <a:srgbClr val="000000"/>
                </a:highlight>
                <a:latin typeface="Calibri" panose="020F0502020204030204" pitchFamily="34" charset="0"/>
                <a:ea typeface="Calibri" panose="020F0502020204030204" pitchFamily="34" charset="0"/>
                <a:cs typeface="Times New Roman" panose="02020603050405020304" pitchFamily="18" charset="0"/>
              </a:rPr>
              <a:t> School</a:t>
            </a:r>
            <a:r>
              <a:rPr lang="en-GB" sz="1300" i="1" dirty="0">
                <a:latin typeface="Calibri" panose="020F0502020204030204" pitchFamily="34" charset="0"/>
                <a:ea typeface="Calibri" panose="020F0502020204030204" pitchFamily="34" charset="0"/>
                <a:cs typeface="Times New Roman" panose="02020603050405020304" pitchFamily="18" charset="0"/>
              </a:rPr>
              <a:t>. (2018). </a:t>
            </a:r>
            <a:r>
              <a:rPr lang="en-GB" sz="1300" i="1" dirty="0">
                <a:highlight>
                  <a:srgbClr val="000000"/>
                </a:highlight>
                <a:latin typeface="Calibri" panose="020F0502020204030204" pitchFamily="34" charset="0"/>
                <a:ea typeface="Calibri" panose="020F0502020204030204" pitchFamily="34" charset="0"/>
                <a:cs typeface="Times New Roman" panose="02020603050405020304" pitchFamily="18" charset="0"/>
              </a:rPr>
              <a:t>The Heron</a:t>
            </a:r>
            <a:r>
              <a:rPr lang="en-GB" sz="1300" i="1" dirty="0">
                <a:latin typeface="Calibri" panose="020F0502020204030204" pitchFamily="34" charset="0"/>
                <a:ea typeface="Calibri" panose="020F0502020204030204" pitchFamily="34" charset="0"/>
                <a:cs typeface="Times New Roman" panose="02020603050405020304" pitchFamily="18" charset="0"/>
              </a:rPr>
              <a:t> </a:t>
            </a:r>
            <a:r>
              <a:rPr lang="en-GB" sz="1300" dirty="0">
                <a:latin typeface="Calibri" panose="020F0502020204030204" pitchFamily="34" charset="0"/>
                <a:ea typeface="Calibri" panose="020F0502020204030204" pitchFamily="34" charset="0"/>
                <a:cs typeface="Times New Roman" panose="02020603050405020304" pitchFamily="18" charset="0"/>
              </a:rPr>
              <a:t>Available at:</a:t>
            </a:r>
            <a:r>
              <a:rPr lang="en-GB" sz="1300" i="1" dirty="0">
                <a:latin typeface="Calibri" panose="020F0502020204030204" pitchFamily="34" charset="0"/>
                <a:ea typeface="Calibri" panose="020F0502020204030204" pitchFamily="34" charset="0"/>
                <a:cs typeface="Times New Roman" panose="02020603050405020304" pitchFamily="18" charset="0"/>
              </a:rPr>
              <a:t> </a:t>
            </a:r>
            <a:r>
              <a:rPr lang="en-GB" sz="1300" i="1" dirty="0">
                <a:highlight>
                  <a:srgbClr val="000000"/>
                </a:highlight>
                <a:latin typeface="Calibri" panose="020F0502020204030204" pitchFamily="34" charset="0"/>
                <a:ea typeface="Calibri" panose="020F0502020204030204" pitchFamily="34" charset="0"/>
                <a:cs typeface="Times New Roman" panose="02020603050405020304" pitchFamily="18" charset="0"/>
              </a:rPr>
              <a:t>http://moodle.bridgend.gov.uk/heronsbridge/file.php/32/Heron_17-18_master.pdf.</a:t>
            </a:r>
            <a:r>
              <a:rPr lang="en-GB" sz="1300" i="1" dirty="0">
                <a:latin typeface="Calibri" panose="020F0502020204030204" pitchFamily="34" charset="0"/>
                <a:ea typeface="Calibri" panose="020F0502020204030204" pitchFamily="34" charset="0"/>
                <a:cs typeface="Times New Roman" panose="02020603050405020304" pitchFamily="18" charset="0"/>
              </a:rPr>
              <a:t> </a:t>
            </a:r>
            <a:r>
              <a:rPr lang="en-GB" sz="1300" dirty="0">
                <a:latin typeface="Calibri" panose="020F0502020204030204" pitchFamily="34" charset="0"/>
                <a:ea typeface="Calibri" panose="020F0502020204030204" pitchFamily="34" charset="0"/>
                <a:cs typeface="Times New Roman" panose="02020603050405020304" pitchFamily="18" charset="0"/>
              </a:rPr>
              <a:t>Accessed on: 07.03.2020.</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0"/>
              </a:spcAft>
            </a:pPr>
            <a:r>
              <a:rPr lang="en-US" sz="1300" dirty="0" err="1">
                <a:highlight>
                  <a:srgbClr val="000000"/>
                </a:highlight>
                <a:latin typeface="Calibri" panose="020F0502020204030204" pitchFamily="34" charset="0"/>
                <a:ea typeface="Calibri" panose="020F0502020204030204" pitchFamily="34" charset="0"/>
                <a:cs typeface="Times New Roman" panose="02020603050405020304" pitchFamily="18" charset="0"/>
              </a:rPr>
              <a:t>Heronsbridge</a:t>
            </a:r>
            <a:r>
              <a:rPr lang="en-US" sz="1300" dirty="0">
                <a:highlight>
                  <a:srgbClr val="000000"/>
                </a:highlight>
                <a:latin typeface="Calibri" panose="020F0502020204030204" pitchFamily="34" charset="0"/>
                <a:ea typeface="Calibri" panose="020F0502020204030204" pitchFamily="34" charset="0"/>
                <a:cs typeface="Times New Roman" panose="02020603050405020304" pitchFamily="18" charset="0"/>
              </a:rPr>
              <a:t> School</a:t>
            </a:r>
            <a:r>
              <a:rPr lang="en-US" sz="1300" dirty="0">
                <a:latin typeface="Calibri" panose="020F0502020204030204" pitchFamily="34" charset="0"/>
                <a:ea typeface="Calibri" panose="020F0502020204030204" pitchFamily="34" charset="0"/>
                <a:cs typeface="Times New Roman" panose="02020603050405020304" pitchFamily="18" charset="0"/>
              </a:rPr>
              <a:t>. (2019a). </a:t>
            </a:r>
            <a:r>
              <a:rPr lang="en-US" sz="1300" i="1" dirty="0">
                <a:latin typeface="Calibri" panose="020F0502020204030204" pitchFamily="34" charset="0"/>
                <a:ea typeface="Calibri" panose="020F0502020204030204" pitchFamily="34" charset="0"/>
                <a:cs typeface="Times New Roman" panose="02020603050405020304" pitchFamily="18" charset="0"/>
              </a:rPr>
              <a:t>School website</a:t>
            </a:r>
            <a:r>
              <a:rPr lang="en-US" sz="1300" dirty="0">
                <a:latin typeface="Calibri" panose="020F0502020204030204" pitchFamily="34" charset="0"/>
                <a:ea typeface="Calibri" panose="020F0502020204030204" pitchFamily="34" charset="0"/>
                <a:cs typeface="Times New Roman" panose="02020603050405020304" pitchFamily="18" charset="0"/>
              </a:rPr>
              <a:t>. Available at: </a:t>
            </a:r>
            <a:r>
              <a:rPr lang="en-US" sz="1300" dirty="0">
                <a:highlight>
                  <a:srgbClr val="000000"/>
                </a:highlight>
                <a:latin typeface="Calibri" panose="020F0502020204030204" pitchFamily="34" charset="0"/>
                <a:ea typeface="Calibri" panose="020F0502020204030204" pitchFamily="34" charset="0"/>
                <a:cs typeface="Times New Roman" panose="02020603050405020304" pitchFamily="18" charset="0"/>
              </a:rPr>
              <a:t>http://moodle.bridgend.gov.uk/heronsbridge/file.php/32/Heronsbridge_Prospectus_standard.pdf.</a:t>
            </a:r>
            <a:r>
              <a:rPr lang="en-US" sz="1300" dirty="0">
                <a:latin typeface="Calibri" panose="020F0502020204030204" pitchFamily="34" charset="0"/>
                <a:ea typeface="Calibri" panose="020F0502020204030204" pitchFamily="34" charset="0"/>
                <a:cs typeface="Times New Roman" panose="02020603050405020304" pitchFamily="18" charset="0"/>
              </a:rPr>
              <a:t> Accessed on: 02.03.2020.</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0"/>
              </a:spcAft>
            </a:pPr>
            <a:r>
              <a:rPr lang="en-GB" sz="1300" dirty="0" err="1">
                <a:highlight>
                  <a:srgbClr val="000000"/>
                </a:highlight>
                <a:latin typeface="Calibri" panose="020F0502020204030204" pitchFamily="34" charset="0"/>
                <a:ea typeface="Calibri" panose="020F0502020204030204" pitchFamily="34" charset="0"/>
                <a:cs typeface="Times New Roman" panose="02020603050405020304" pitchFamily="18" charset="0"/>
              </a:rPr>
              <a:t>Heronsbridge</a:t>
            </a:r>
            <a:r>
              <a:rPr lang="en-GB" sz="1300" dirty="0">
                <a:highlight>
                  <a:srgbClr val="000000"/>
                </a:highlight>
                <a:latin typeface="Calibri" panose="020F0502020204030204" pitchFamily="34" charset="0"/>
                <a:ea typeface="Calibri" panose="020F0502020204030204" pitchFamily="34" charset="0"/>
                <a:cs typeface="Times New Roman" panose="02020603050405020304" pitchFamily="18" charset="0"/>
              </a:rPr>
              <a:t> School.</a:t>
            </a:r>
            <a:r>
              <a:rPr lang="en-GB" sz="1300" dirty="0">
                <a:latin typeface="Calibri" panose="020F0502020204030204" pitchFamily="34" charset="0"/>
                <a:ea typeface="Calibri" panose="020F0502020204030204" pitchFamily="34" charset="0"/>
                <a:cs typeface="Times New Roman" panose="02020603050405020304" pitchFamily="18" charset="0"/>
              </a:rPr>
              <a:t> (2019b).</a:t>
            </a:r>
            <a:r>
              <a:rPr lang="en-GB" sz="1300" i="1" dirty="0">
                <a:latin typeface="Calibri" panose="020F0502020204030204" pitchFamily="34" charset="0"/>
                <a:ea typeface="Calibri" panose="020F0502020204030204" pitchFamily="34" charset="0"/>
                <a:cs typeface="Times New Roman" panose="02020603050405020304" pitchFamily="18" charset="0"/>
              </a:rPr>
              <a:t> </a:t>
            </a:r>
            <a:r>
              <a:rPr lang="en-GB" sz="1300" i="1" dirty="0">
                <a:highlight>
                  <a:srgbClr val="000000"/>
                </a:highlight>
                <a:latin typeface="Calibri" panose="020F0502020204030204" pitchFamily="34" charset="0"/>
                <a:ea typeface="Calibri" panose="020F0502020204030204" pitchFamily="34" charset="0"/>
                <a:cs typeface="Times New Roman" panose="02020603050405020304" pitchFamily="18" charset="0"/>
              </a:rPr>
              <a:t>The Heron</a:t>
            </a:r>
            <a:r>
              <a:rPr lang="en-GB" sz="1300" dirty="0">
                <a:latin typeface="Calibri" panose="020F0502020204030204" pitchFamily="34" charset="0"/>
                <a:ea typeface="Calibri" panose="020F0502020204030204" pitchFamily="34" charset="0"/>
                <a:cs typeface="Times New Roman" panose="02020603050405020304" pitchFamily="18" charset="0"/>
              </a:rPr>
              <a:t>. Available at:</a:t>
            </a:r>
            <a:r>
              <a:rPr lang="en-GB" sz="1300" i="1" dirty="0">
                <a:latin typeface="Calibri" panose="020F0502020204030204" pitchFamily="34" charset="0"/>
                <a:ea typeface="Calibri" panose="020F0502020204030204" pitchFamily="34" charset="0"/>
                <a:cs typeface="Times New Roman" panose="02020603050405020304" pitchFamily="18" charset="0"/>
              </a:rPr>
              <a:t> </a:t>
            </a:r>
            <a:r>
              <a:rPr lang="en-GB" sz="1300" dirty="0">
                <a:highlight>
                  <a:srgbClr val="000000"/>
                </a:highlight>
                <a:latin typeface="Calibri" panose="020F0502020204030204" pitchFamily="34" charset="0"/>
                <a:ea typeface="Calibri" panose="020F0502020204030204" pitchFamily="34" charset="0"/>
                <a:cs typeface="Times New Roman" panose="02020603050405020304" pitchFamily="18" charset="0"/>
              </a:rPr>
              <a:t>http://moodle.bridgend.gov.uk/heronsbridge/file.php/32/Heron_18-19.pdf</a:t>
            </a:r>
            <a:r>
              <a:rPr lang="en-GB" sz="1300" i="1" dirty="0">
                <a:latin typeface="Calibri" panose="020F0502020204030204" pitchFamily="34" charset="0"/>
                <a:ea typeface="Calibri" panose="020F0502020204030204" pitchFamily="34" charset="0"/>
                <a:cs typeface="Times New Roman" panose="02020603050405020304" pitchFamily="18" charset="0"/>
              </a:rPr>
              <a:t>. </a:t>
            </a:r>
            <a:r>
              <a:rPr lang="en-GB" sz="1300" dirty="0">
                <a:latin typeface="Calibri" panose="020F0502020204030204" pitchFamily="34" charset="0"/>
                <a:ea typeface="Calibri" panose="020F0502020204030204" pitchFamily="34" charset="0"/>
                <a:cs typeface="Times New Roman" panose="02020603050405020304" pitchFamily="18" charset="0"/>
              </a:rPr>
              <a:t>Accessed on: 07.03.2020.</a:t>
            </a:r>
          </a:p>
          <a:p>
            <a:pPr>
              <a:lnSpc>
                <a:spcPct val="115000"/>
              </a:lnSpc>
              <a:spcAft>
                <a:spcPts val="0"/>
              </a:spcAft>
            </a:pPr>
            <a:r>
              <a:rPr lang="en-GB" sz="1300" i="1" dirty="0">
                <a:latin typeface="Calibri" panose="020F0502020204030204" pitchFamily="34" charset="0"/>
                <a:ea typeface="Calibri" panose="020F0502020204030204" pitchFamily="34" charset="0"/>
                <a:cs typeface="Times New Roman" panose="02020603050405020304" pitchFamily="18" charset="0"/>
              </a:rPr>
              <a:t>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dirty="0">
                <a:latin typeface="Calibri" panose="020F0502020204030204" pitchFamily="34" charset="0"/>
                <a:ea typeface="Calibri" panose="020F0502020204030204" pitchFamily="34" charset="0"/>
                <a:cs typeface="Calibri" panose="020F0502020204030204" pitchFamily="34" charset="0"/>
              </a:rPr>
              <a:t>Hunt. F, Chung. H, Rogers. M, and Inman. S. (2019). </a:t>
            </a:r>
            <a:r>
              <a:rPr lang="en-GB" sz="1300" i="1" dirty="0">
                <a:latin typeface="Calibri" panose="020F0502020204030204" pitchFamily="34" charset="0"/>
                <a:ea typeface="Calibri" panose="020F0502020204030204" pitchFamily="34" charset="0"/>
                <a:cs typeface="Calibri" panose="020F0502020204030204" pitchFamily="34" charset="0"/>
              </a:rPr>
              <a:t>A report from the UK Teacher Education Network for sustainable development (ESD) /global citizenship (GC) survey on provision for ESD/GC in initial teacher education in the UK</a:t>
            </a:r>
            <a:r>
              <a:rPr lang="en-GB" sz="1300" dirty="0">
                <a:latin typeface="Calibri" panose="020F0502020204030204" pitchFamily="34" charset="0"/>
                <a:ea typeface="Calibri" panose="020F0502020204030204" pitchFamily="34" charset="0"/>
                <a:cs typeface="Calibri" panose="020F0502020204030204" pitchFamily="34" charset="0"/>
              </a:rPr>
              <a:t>. Available at: https://www.ucl.ac.uk/ioe/sites/ioe/files/Taking_Stock_A_report_from_the_UK_Teache.pdf. Accessed on: 09.03.2020.</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dirty="0">
                <a:latin typeface="Calibri" panose="020F0502020204030204" pitchFamily="34" charset="0"/>
                <a:ea typeface="Calibri" panose="020F0502020204030204" pitchFamily="34" charset="0"/>
                <a:cs typeface="Calibri" panose="020F0502020204030204" pitchFamily="34" charset="0"/>
              </a:rPr>
              <a:t>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dirty="0">
                <a:latin typeface="Calibri" panose="020F0502020204030204" pitchFamily="34" charset="0"/>
                <a:ea typeface="Calibri" panose="020F0502020204030204" pitchFamily="34" charset="0"/>
                <a:cs typeface="Calibri" panose="020F0502020204030204" pitchFamily="34" charset="0"/>
              </a:rPr>
              <a:t>Keep Wales Tidy. (2019). </a:t>
            </a:r>
            <a:r>
              <a:rPr lang="en-GB" sz="1300" i="1" dirty="0">
                <a:latin typeface="Calibri" panose="020F0502020204030204" pitchFamily="34" charset="0"/>
                <a:ea typeface="Calibri" panose="020F0502020204030204" pitchFamily="34" charset="0"/>
                <a:cs typeface="Calibri" panose="020F0502020204030204" pitchFamily="34" charset="0"/>
              </a:rPr>
              <a:t>How to Apply for an Award</a:t>
            </a:r>
            <a:r>
              <a:rPr lang="en-GB" sz="1300" dirty="0">
                <a:latin typeface="Calibri" panose="020F0502020204030204" pitchFamily="34" charset="0"/>
                <a:ea typeface="Calibri" panose="020F0502020204030204" pitchFamily="34" charset="0"/>
                <a:cs typeface="Calibri" panose="020F0502020204030204" pitchFamily="34" charset="0"/>
              </a:rPr>
              <a:t>. Available at: </a:t>
            </a:r>
            <a:r>
              <a:rPr lang="en-GB" sz="1300" dirty="0">
                <a:latin typeface="Calibri" panose="020F0502020204030204" pitchFamily="34" charset="0"/>
                <a:ea typeface="Calibri" panose="020F0502020204030204" pitchFamily="34" charset="0"/>
                <a:cs typeface="Times New Roman" panose="02020603050405020304" pitchFamily="18" charset="0"/>
              </a:rPr>
              <a:t>https://www.keepwalestidy.cymru/eco-schools-awards. Accessed on: 09.03.2020.</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MEPC. (2020). </a:t>
            </a:r>
            <a:r>
              <a:rPr lang="en-GB" sz="1300" i="1" dirty="0">
                <a:latin typeface="Calibri" panose="020F0502020204030204" pitchFamily="34" charset="0"/>
                <a:ea typeface="Calibri" panose="020F0502020204030204" pitchFamily="34" charset="0"/>
                <a:cs typeface="Times New Roman" panose="02020603050405020304" pitchFamily="18" charset="0"/>
              </a:rPr>
              <a:t>Travelling by Car Share</a:t>
            </a:r>
            <a:r>
              <a:rPr lang="en-GB" sz="1300" dirty="0">
                <a:latin typeface="Calibri" panose="020F0502020204030204" pitchFamily="34" charset="0"/>
                <a:ea typeface="Calibri" panose="020F0502020204030204" pitchFamily="34" charset="0"/>
                <a:cs typeface="Times New Roman" panose="02020603050405020304" pitchFamily="18" charset="0"/>
              </a:rPr>
              <a:t>. Available at: https://www.miltonpark.co.uk/car-share. Accessed on: 09.03.2020.</a:t>
            </a:r>
          </a:p>
        </p:txBody>
      </p:sp>
    </p:spTree>
    <p:extLst>
      <p:ext uri="{BB962C8B-B14F-4D97-AF65-F5344CB8AC3E}">
        <p14:creationId xmlns:p14="http://schemas.microsoft.com/office/powerpoint/2010/main" val="924786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a:xfrm>
            <a:off x="1097280" y="286603"/>
            <a:ext cx="10058400" cy="1450757"/>
          </a:xfrm>
          <a:prstGeom prst="rect">
            <a:avLst/>
          </a:prstGeom>
        </p:spPr>
        <p:txBody>
          <a:bodyPr anchor="b">
            <a:normAutofit/>
          </a:bodyPr>
          <a:lstStyle/>
          <a:p>
            <a:pPr lvl="0"/>
            <a:r>
              <a:rPr lang="en-US" i="1"/>
              <a:t>References</a:t>
            </a:r>
          </a:p>
        </p:txBody>
      </p:sp>
      <p:sp>
        <p:nvSpPr>
          <p:cNvPr id="3" name="Rectangle 2">
            <a:extLst>
              <a:ext uri="{FF2B5EF4-FFF2-40B4-BE49-F238E27FC236}">
                <a16:creationId xmlns:a16="http://schemas.microsoft.com/office/drawing/2014/main" id="{36A5CC72-0B2D-4702-9300-8E49CFF27FA3}"/>
              </a:ext>
            </a:extLst>
          </p:cNvPr>
          <p:cNvSpPr/>
          <p:nvPr/>
        </p:nvSpPr>
        <p:spPr>
          <a:xfrm>
            <a:off x="328863" y="2253228"/>
            <a:ext cx="11534273" cy="3759812"/>
          </a:xfrm>
          <a:prstGeom prst="rect">
            <a:avLst/>
          </a:prstGeom>
        </p:spPr>
        <p:txBody>
          <a:bodyPr wrap="square">
            <a:spAutoFit/>
          </a:bodyPr>
          <a:lstStyle/>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St Martin’s School. (2015). </a:t>
            </a:r>
            <a:r>
              <a:rPr lang="en-GB" sz="1300" i="1" dirty="0">
                <a:latin typeface="Calibri" panose="020F0502020204030204" pitchFamily="34" charset="0"/>
                <a:ea typeface="Calibri" panose="020F0502020204030204" pitchFamily="34" charset="0"/>
                <a:cs typeface="Times New Roman" panose="02020603050405020304" pitchFamily="18" charset="0"/>
              </a:rPr>
              <a:t>Estyn</a:t>
            </a:r>
            <a:r>
              <a:rPr lang="en-GB" sz="1300" dirty="0">
                <a:latin typeface="Calibri" panose="020F0502020204030204" pitchFamily="34" charset="0"/>
                <a:ea typeface="Calibri" panose="020F0502020204030204" pitchFamily="34" charset="0"/>
                <a:cs typeface="Times New Roman" panose="02020603050405020304" pitchFamily="18" charset="0"/>
              </a:rPr>
              <a:t>. Available at: https://www.stmartins.caerphilly.sch.uk/news/?pid=3&amp;nid=1&amp;storyid=1482. Accessed on: 05.03.2020.</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Tindle Newspapers Ltd. (2016</a:t>
            </a:r>
            <a:r>
              <a:rPr lang="en-GB" sz="1300" dirty="0">
                <a:latin typeface="Calibri" panose="020F0502020204030204" pitchFamily="34" charset="0"/>
                <a:ea typeface="Calibri" panose="020F0502020204030204" pitchFamily="34" charset="0"/>
                <a:cs typeface="Calibri" panose="020F0502020204030204" pitchFamily="34" charset="0"/>
              </a:rPr>
              <a:t>). </a:t>
            </a:r>
            <a:r>
              <a:rPr lang="en-GB" sz="1300" i="1" spc="-20" dirty="0">
                <a:solidFill>
                  <a:srgbClr val="212121"/>
                </a:solidFill>
                <a:latin typeface="Calibri" panose="020F0502020204030204" pitchFamily="34" charset="0"/>
                <a:ea typeface="Calibri" panose="020F0502020204030204" pitchFamily="34" charset="0"/>
                <a:cs typeface="Calibri" panose="020F0502020204030204" pitchFamily="34" charset="0"/>
              </a:rPr>
              <a:t>Monmouthshire's recycling success hits a record high</a:t>
            </a:r>
            <a:r>
              <a:rPr lang="en-GB" sz="1300" dirty="0">
                <a:latin typeface="Calibri" panose="020F0502020204030204" pitchFamily="34" charset="0"/>
                <a:ea typeface="Calibri" panose="020F0502020204030204" pitchFamily="34" charset="0"/>
                <a:cs typeface="Calibri" panose="020F0502020204030204" pitchFamily="34" charset="0"/>
              </a:rPr>
              <a:t>. Available at: http://www.abergavennychronicle.com/article.cfm?id=102976&amp;headline=Monmouthshire%27s%20recycling%20success%20hits%20a%20record%20high&amp;sectionIs=news&amp;searchyear=2016. Accessed on: 09.03.2020.</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dirty="0">
                <a:latin typeface="Calibri" panose="020F0502020204030204" pitchFamily="34" charset="0"/>
                <a:ea typeface="Calibri" panose="020F0502020204030204" pitchFamily="34" charset="0"/>
                <a:cs typeface="Calibri" panose="020F0502020204030204" pitchFamily="34" charset="0"/>
              </a:rPr>
              <a:t>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dirty="0" err="1">
                <a:latin typeface="Calibri" panose="020F0502020204030204" pitchFamily="34" charset="0"/>
                <a:ea typeface="Calibri" panose="020F0502020204030204" pitchFamily="34" charset="0"/>
                <a:cs typeface="Calibri" panose="020F0502020204030204" pitchFamily="34" charset="0"/>
              </a:rPr>
              <a:t>Tinney</a:t>
            </a:r>
            <a:r>
              <a:rPr lang="en-GB" sz="1300" dirty="0">
                <a:latin typeface="Calibri" panose="020F0502020204030204" pitchFamily="34" charset="0"/>
                <a:ea typeface="Calibri" panose="020F0502020204030204" pitchFamily="34" charset="0"/>
                <a:cs typeface="Calibri" panose="020F0502020204030204" pitchFamily="34" charset="0"/>
              </a:rPr>
              <a:t>. G, and Merriman. E. (2018). ‘Early Years Education and Education for Sustainable Development and Global Citizenship (ESDGC) - Two Sides of the Same Coin?’ </a:t>
            </a:r>
            <a:r>
              <a:rPr lang="en-GB" sz="1300" i="1" dirty="0">
                <a:latin typeface="Calibri" panose="020F0502020204030204" pitchFamily="34" charset="0"/>
                <a:ea typeface="Calibri" panose="020F0502020204030204" pitchFamily="34" charset="0"/>
                <a:cs typeface="Calibri" panose="020F0502020204030204" pitchFamily="34" charset="0"/>
              </a:rPr>
              <a:t>Wales Journal of Learning and Teaching in Higher Education</a:t>
            </a:r>
            <a:r>
              <a:rPr lang="en-GB" sz="1300" dirty="0">
                <a:latin typeface="Calibri" panose="020F0502020204030204" pitchFamily="34" charset="0"/>
                <a:ea typeface="Calibri" panose="020F0502020204030204" pitchFamily="34" charset="0"/>
                <a:cs typeface="Calibri" panose="020F0502020204030204" pitchFamily="34" charset="0"/>
              </a:rPr>
              <a:t>. 1(1) pp71-76.</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dirty="0">
                <a:latin typeface="Calibri" panose="020F0502020204030204" pitchFamily="34" charset="0"/>
                <a:ea typeface="Calibri" panose="020F0502020204030204" pitchFamily="34" charset="0"/>
                <a:cs typeface="Calibri" panose="020F0502020204030204" pitchFamily="34" charset="0"/>
              </a:rPr>
              <a:t>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dirty="0" err="1">
                <a:latin typeface="Calibri" panose="020F0502020204030204" pitchFamily="34" charset="0"/>
                <a:ea typeface="Calibri" panose="020F0502020204030204" pitchFamily="34" charset="0"/>
                <a:cs typeface="Times New Roman" panose="02020603050405020304" pitchFamily="18" charset="0"/>
              </a:rPr>
              <a:t>Unicef</a:t>
            </a:r>
            <a:r>
              <a:rPr lang="en-GB" sz="1300" dirty="0">
                <a:latin typeface="Calibri" panose="020F0502020204030204" pitchFamily="34" charset="0"/>
                <a:ea typeface="Calibri" panose="020F0502020204030204" pitchFamily="34" charset="0"/>
                <a:cs typeface="Times New Roman" panose="02020603050405020304" pitchFamily="18" charset="0"/>
              </a:rPr>
              <a:t>. (2019). </a:t>
            </a:r>
            <a:r>
              <a:rPr lang="en-GB" sz="1300" i="1" dirty="0">
                <a:latin typeface="Calibri" panose="020F0502020204030204" pitchFamily="34" charset="0"/>
                <a:ea typeface="Calibri" panose="020F0502020204030204" pitchFamily="34" charset="0"/>
                <a:cs typeface="Times New Roman" panose="02020603050405020304" pitchFamily="18" charset="0"/>
              </a:rPr>
              <a:t>Silver Logo</a:t>
            </a:r>
            <a:r>
              <a:rPr lang="en-GB" sz="1300" dirty="0">
                <a:latin typeface="Calibri" panose="020F0502020204030204" pitchFamily="34" charset="0"/>
                <a:ea typeface="Calibri" panose="020F0502020204030204" pitchFamily="34" charset="0"/>
                <a:cs typeface="Times New Roman" panose="02020603050405020304" pitchFamily="18" charset="0"/>
              </a:rPr>
              <a:t>. Available at: https://www.unicef.org.uk/rights-respecting-schools/silver-logo/silver-logo/. Accessed on: 09.03.2020.</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Unilever. (2017). </a:t>
            </a:r>
            <a:r>
              <a:rPr lang="en-GB" sz="1300" i="1" dirty="0">
                <a:latin typeface="Calibri" panose="020F0502020204030204" pitchFamily="34" charset="0"/>
                <a:ea typeface="Calibri" panose="020F0502020204030204" pitchFamily="34" charset="0"/>
                <a:cs typeface="Times New Roman" panose="02020603050405020304" pitchFamily="18" charset="0"/>
              </a:rPr>
              <a:t>UN Sustainable Development Goals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https://www.unilever.com/sustainable-living/our-strategy/un-sustainable-development-goals/. Accessed on: 08.03.2020.</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 </a:t>
            </a:r>
          </a:p>
          <a:p>
            <a:pPr>
              <a:lnSpc>
                <a:spcPct val="115000"/>
              </a:lnSpc>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Welsh Assembly Government. (2008) </a:t>
            </a:r>
            <a:r>
              <a:rPr lang="en-GB" sz="1300" i="1" dirty="0">
                <a:latin typeface="Calibri" panose="020F0502020204030204" pitchFamily="34" charset="0"/>
                <a:ea typeface="Calibri" panose="020F0502020204030204" pitchFamily="34" charset="0"/>
                <a:cs typeface="Times New Roman" panose="02020603050405020304" pitchFamily="18" charset="0"/>
              </a:rPr>
              <a:t>Education for Sustainable Development and Global Citizenship: A common understanding for schools</a:t>
            </a:r>
            <a:r>
              <a:rPr lang="en-GB" sz="1300" dirty="0">
                <a:latin typeface="Calibri" panose="020F0502020204030204" pitchFamily="34" charset="0"/>
                <a:ea typeface="Calibri" panose="020F0502020204030204" pitchFamily="34" charset="0"/>
                <a:cs typeface="Times New Roman" panose="02020603050405020304" pitchFamily="18" charset="0"/>
              </a:rPr>
              <a:t>. Cardiff: Welsh Assembly Government.</a:t>
            </a:r>
          </a:p>
        </p:txBody>
      </p:sp>
    </p:spTree>
    <p:extLst>
      <p:ext uri="{BB962C8B-B14F-4D97-AF65-F5344CB8AC3E}">
        <p14:creationId xmlns:p14="http://schemas.microsoft.com/office/powerpoint/2010/main" val="1758508529"/>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4412</Words>
  <Application>Microsoft Office PowerPoint</Application>
  <PresentationFormat>Widescreen</PresentationFormat>
  <Paragraphs>292</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Bookman Old Style</vt:lpstr>
      <vt:lpstr>Calibri</vt:lpstr>
      <vt:lpstr>Franklin Gothic Book</vt:lpstr>
      <vt:lpstr>1_RetrospectVTI</vt:lpstr>
      <vt:lpstr>ESDGC</vt:lpstr>
      <vt:lpstr>What is ESDGC?</vt:lpstr>
      <vt:lpstr>How does the setting promote ESDGC?</vt:lpstr>
      <vt:lpstr>Global Goals</vt:lpstr>
      <vt:lpstr>Rights Respecting School</vt:lpstr>
      <vt:lpstr>School Partnerships</vt:lpstr>
      <vt:lpstr>Fairtrade</vt:lpstr>
      <vt:lpstr>Eco-Committee</vt:lpstr>
      <vt:lpstr>Weaknesses</vt:lpstr>
      <vt:lpstr>Benefits</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2020-03-10T18:03:42Z</dcterms:created>
  <dcterms:modified xsi:type="dcterms:W3CDTF">2020-03-11T17:56:40Z</dcterms:modified>
</cp:coreProperties>
</file>