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5"/>
  </p:notesMasterIdLst>
  <p:sldIdLst>
    <p:sldId id="256" r:id="rId2"/>
    <p:sldId id="257" r:id="rId3"/>
    <p:sldId id="258" r:id="rId4"/>
  </p:sldIdLst>
  <p:sldSz cx="51206400" cy="288036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329DD5-80E1-4984-B5CA-E9C4AFF0A23E}" v="21" dt="2025-11-02T15:57:24.8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667" autoAdjust="0"/>
    <p:restoredTop sz="94643"/>
  </p:normalViewPr>
  <p:slideViewPr>
    <p:cSldViewPr snapToGrid="0">
      <p:cViewPr varScale="1">
        <p:scale>
          <a:sx n="16" d="100"/>
          <a:sy n="16" d="100"/>
        </p:scale>
        <p:origin x="120" y="10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ela slavoiu" userId="4000097e50e705ea" providerId="LiveId" clId="{E4329DD5-80E1-4984-B5CA-E9C4AFF0A23E}"/>
    <pc:docChg chg="custSel modSld modMainMaster">
      <pc:chgData name="ionela slavoiu" userId="4000097e50e705ea" providerId="LiveId" clId="{E4329DD5-80E1-4984-B5CA-E9C4AFF0A23E}" dt="2025-11-02T16:00:12.642" v="84" actId="208"/>
      <pc:docMkLst>
        <pc:docMk/>
      </pc:docMkLst>
      <pc:sldChg chg="addSp delSp modSp mod setBg addAnim setClrOvrMap delDesignElem">
        <pc:chgData name="ionela slavoiu" userId="4000097e50e705ea" providerId="LiveId" clId="{E4329DD5-80E1-4984-B5CA-E9C4AFF0A23E}" dt="2025-11-02T15:57:24.849" v="83"/>
        <pc:sldMkLst>
          <pc:docMk/>
          <pc:sldMk cId="3310417174" sldId="256"/>
        </pc:sldMkLst>
        <pc:spChg chg="mod">
          <ac:chgData name="ionela slavoiu" userId="4000097e50e705ea" providerId="LiveId" clId="{E4329DD5-80E1-4984-B5CA-E9C4AFF0A23E}" dt="2025-11-02T15:56:53.452" v="82" actId="16037"/>
          <ac:spMkLst>
            <pc:docMk/>
            <pc:sldMk cId="3310417174" sldId="256"/>
            <ac:spMk id="2" creationId="{399CF7C2-4990-9417-DE5B-7CDD3BB9556B}"/>
          </ac:spMkLst>
        </pc:spChg>
        <pc:spChg chg="mod">
          <ac:chgData name="ionela slavoiu" userId="4000097e50e705ea" providerId="LiveId" clId="{E4329DD5-80E1-4984-B5CA-E9C4AFF0A23E}" dt="2025-11-02T15:53:29.813" v="76" actId="27636"/>
          <ac:spMkLst>
            <pc:docMk/>
            <pc:sldMk cId="3310417174" sldId="256"/>
            <ac:spMk id="3" creationId="{A1A4687B-5785-CF85-832B-F42C1781AE7D}"/>
          </ac:spMkLst>
        </pc:spChg>
        <pc:spChg chg="add del">
          <ac:chgData name="ionela slavoiu" userId="4000097e50e705ea" providerId="LiveId" clId="{E4329DD5-80E1-4984-B5CA-E9C4AFF0A23E}" dt="2025-11-02T15:50:14.989" v="70"/>
          <ac:spMkLst>
            <pc:docMk/>
            <pc:sldMk cId="3310417174" sldId="256"/>
            <ac:spMk id="8" creationId="{E67A1FC6-22FB-4EA7-B90A-C9F18FBEF30F}"/>
          </ac:spMkLst>
        </pc:spChg>
        <pc:spChg chg="add del">
          <ac:chgData name="ionela slavoiu" userId="4000097e50e705ea" providerId="LiveId" clId="{E4329DD5-80E1-4984-B5CA-E9C4AFF0A23E}" dt="2025-11-02T15:50:14.989" v="70"/>
          <ac:spMkLst>
            <pc:docMk/>
            <pc:sldMk cId="3310417174" sldId="256"/>
            <ac:spMk id="10" creationId="{6246FDC4-DD97-431A-914A-9EB57A4A3C7C}"/>
          </ac:spMkLst>
        </pc:spChg>
        <pc:spChg chg="add del">
          <ac:chgData name="ionela slavoiu" userId="4000097e50e705ea" providerId="LiveId" clId="{E4329DD5-80E1-4984-B5CA-E9C4AFF0A23E}" dt="2025-11-02T15:50:14.989" v="70"/>
          <ac:spMkLst>
            <pc:docMk/>
            <pc:sldMk cId="3310417174" sldId="256"/>
            <ac:spMk id="12" creationId="{CD4E68A2-74B0-42F5-BB75-2E1A7C2018C7}"/>
          </ac:spMkLst>
        </pc:spChg>
      </pc:sldChg>
      <pc:sldChg chg="modSp mod">
        <pc:chgData name="ionela slavoiu" userId="4000097e50e705ea" providerId="LiveId" clId="{E4329DD5-80E1-4984-B5CA-E9C4AFF0A23E}" dt="2025-11-02T16:00:12.642" v="84" actId="208"/>
        <pc:sldMkLst>
          <pc:docMk/>
          <pc:sldMk cId="301225364" sldId="257"/>
        </pc:sldMkLst>
        <pc:spChg chg="mod">
          <ac:chgData name="ionela slavoiu" userId="4000097e50e705ea" providerId="LiveId" clId="{E4329DD5-80E1-4984-B5CA-E9C4AFF0A23E}" dt="2025-11-02T15:42:42.545" v="60" actId="1076"/>
          <ac:spMkLst>
            <pc:docMk/>
            <pc:sldMk cId="301225364" sldId="257"/>
            <ac:spMk id="17" creationId="{5E7D3717-5183-D6AE-8C67-A8EFDDC9C0BA}"/>
          </ac:spMkLst>
        </pc:spChg>
        <pc:spChg chg="mod">
          <ac:chgData name="ionela slavoiu" userId="4000097e50e705ea" providerId="LiveId" clId="{E4329DD5-80E1-4984-B5CA-E9C4AFF0A23E}" dt="2025-11-02T15:42:56.926" v="61" actId="14100"/>
          <ac:spMkLst>
            <pc:docMk/>
            <pc:sldMk cId="301225364" sldId="257"/>
            <ac:spMk id="19" creationId="{F15082B9-AF6B-3ED3-643E-3372500ECF59}"/>
          </ac:spMkLst>
        </pc:spChg>
        <pc:spChg chg="mod">
          <ac:chgData name="ionela slavoiu" userId="4000097e50e705ea" providerId="LiveId" clId="{E4329DD5-80E1-4984-B5CA-E9C4AFF0A23E}" dt="2025-11-02T16:00:12.642" v="84" actId="208"/>
          <ac:spMkLst>
            <pc:docMk/>
            <pc:sldMk cId="301225364" sldId="257"/>
            <ac:spMk id="21" creationId="{D4317151-342B-420B-0C86-F63453C343B1}"/>
          </ac:spMkLst>
        </pc:spChg>
        <pc:graphicFrameChg chg="modGraphic">
          <ac:chgData name="ionela slavoiu" userId="4000097e50e705ea" providerId="LiveId" clId="{E4329DD5-80E1-4984-B5CA-E9C4AFF0A23E}" dt="2025-11-02T15:44:04.826" v="62" actId="207"/>
          <ac:graphicFrameMkLst>
            <pc:docMk/>
            <pc:sldMk cId="301225364" sldId="257"/>
            <ac:graphicFrameMk id="12" creationId="{6EA50496-07C3-806A-ECCD-9C34BE4A400B}"/>
          </ac:graphicFrameMkLst>
        </pc:graphicFrameChg>
        <pc:picChg chg="mod">
          <ac:chgData name="ionela slavoiu" userId="4000097e50e705ea" providerId="LiveId" clId="{E4329DD5-80E1-4984-B5CA-E9C4AFF0A23E}" dt="2025-11-02T15:53:53.742" v="77" actId="1366"/>
          <ac:picMkLst>
            <pc:docMk/>
            <pc:sldMk cId="301225364" sldId="257"/>
            <ac:picMk id="1026" creationId="{A0A5E3CF-D60E-44E9-205B-D2CE5AC35DA7}"/>
          </ac:picMkLst>
        </pc:picChg>
        <pc:picChg chg="mod">
          <ac:chgData name="ionela slavoiu" userId="4000097e50e705ea" providerId="LiveId" clId="{E4329DD5-80E1-4984-B5CA-E9C4AFF0A23E}" dt="2025-11-02T15:54:15.795" v="78" actId="1366"/>
          <ac:picMkLst>
            <pc:docMk/>
            <pc:sldMk cId="301225364" sldId="257"/>
            <ac:picMk id="1034" creationId="{A6854CEC-9E9C-E5D9-513C-7BE28CA55D9A}"/>
          </ac:picMkLst>
        </pc:picChg>
        <pc:picChg chg="mod">
          <ac:chgData name="ionela slavoiu" userId="4000097e50e705ea" providerId="LiveId" clId="{E4329DD5-80E1-4984-B5CA-E9C4AFF0A23E}" dt="2025-11-02T15:54:48.320" v="81"/>
          <ac:picMkLst>
            <pc:docMk/>
            <pc:sldMk cId="301225364" sldId="257"/>
            <ac:picMk id="1036" creationId="{FA7EF650-933C-A457-B95E-D5FBDBB919A5}"/>
          </ac:picMkLst>
        </pc:picChg>
        <pc:picChg chg="mod">
          <ac:chgData name="ionela slavoiu" userId="4000097e50e705ea" providerId="LiveId" clId="{E4329DD5-80E1-4984-B5CA-E9C4AFF0A23E}" dt="2025-11-02T15:54:30.596" v="79"/>
          <ac:picMkLst>
            <pc:docMk/>
            <pc:sldMk cId="301225364" sldId="257"/>
            <ac:picMk id="1038" creationId="{442D4231-90A5-605B-BD52-1444684C0004}"/>
          </ac:picMkLst>
        </pc:picChg>
      </pc:sldChg>
      <pc:sldMasterChg chg="setBg">
        <pc:chgData name="ionela slavoiu" userId="4000097e50e705ea" providerId="LiveId" clId="{E4329DD5-80E1-4984-B5CA-E9C4AFF0A23E}" dt="2025-11-02T15:57:24.849" v="83"/>
        <pc:sldMasterMkLst>
          <pc:docMk/>
          <pc:sldMasterMk cId="3944077781" sldId="2147483816"/>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C4434C-1EB2-4B1B-8A35-9F5EB6FF6B57}" type="datetimeFigureOut">
              <a:rPr lang="en-IN" smtClean="0"/>
              <a:t>02-11-2025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3CD2D5-80F9-4DA7-A7B3-1B3963CE3EBC}" type="slidenum">
              <a:rPr lang="en-IN" smtClean="0"/>
              <a:t>‹#›</a:t>
            </a:fld>
            <a:endParaRPr lang="en-IN"/>
          </a:p>
        </p:txBody>
      </p:sp>
    </p:spTree>
    <p:extLst>
      <p:ext uri="{BB962C8B-B14F-4D97-AF65-F5344CB8AC3E}">
        <p14:creationId xmlns:p14="http://schemas.microsoft.com/office/powerpoint/2010/main" val="3168203295"/>
      </p:ext>
    </p:extLst>
  </p:cSld>
  <p:clrMap bg1="lt1" tx1="dk1" bg2="lt2" tx2="dk2" accent1="accent1" accent2="accent2" accent3="accent3" accent4="accent4" accent5="accent5" accent6="accent6" hlink="hlink" folHlink="folHlink"/>
  <p:notesStyle>
    <a:lvl1pPr marL="0" algn="l" defTabSz="4836074" rtl="0" eaLnBrk="1" latinLnBrk="0" hangingPunct="1">
      <a:defRPr sz="6350" kern="1200">
        <a:solidFill>
          <a:schemeClr val="tx1"/>
        </a:solidFill>
        <a:latin typeface="+mn-lt"/>
        <a:ea typeface="+mn-ea"/>
        <a:cs typeface="+mn-cs"/>
      </a:defRPr>
    </a:lvl1pPr>
    <a:lvl2pPr marL="2418034" algn="l" defTabSz="4836074" rtl="0" eaLnBrk="1" latinLnBrk="0" hangingPunct="1">
      <a:defRPr sz="6350" kern="1200">
        <a:solidFill>
          <a:schemeClr val="tx1"/>
        </a:solidFill>
        <a:latin typeface="+mn-lt"/>
        <a:ea typeface="+mn-ea"/>
        <a:cs typeface="+mn-cs"/>
      </a:defRPr>
    </a:lvl2pPr>
    <a:lvl3pPr marL="4836074" algn="l" defTabSz="4836074" rtl="0" eaLnBrk="1" latinLnBrk="0" hangingPunct="1">
      <a:defRPr sz="6350" kern="1200">
        <a:solidFill>
          <a:schemeClr val="tx1"/>
        </a:solidFill>
        <a:latin typeface="+mn-lt"/>
        <a:ea typeface="+mn-ea"/>
        <a:cs typeface="+mn-cs"/>
      </a:defRPr>
    </a:lvl3pPr>
    <a:lvl4pPr marL="7254113" algn="l" defTabSz="4836074" rtl="0" eaLnBrk="1" latinLnBrk="0" hangingPunct="1">
      <a:defRPr sz="6350" kern="1200">
        <a:solidFill>
          <a:schemeClr val="tx1"/>
        </a:solidFill>
        <a:latin typeface="+mn-lt"/>
        <a:ea typeface="+mn-ea"/>
        <a:cs typeface="+mn-cs"/>
      </a:defRPr>
    </a:lvl4pPr>
    <a:lvl5pPr marL="9672147" algn="l" defTabSz="4836074" rtl="0" eaLnBrk="1" latinLnBrk="0" hangingPunct="1">
      <a:defRPr sz="6350" kern="1200">
        <a:solidFill>
          <a:schemeClr val="tx1"/>
        </a:solidFill>
        <a:latin typeface="+mn-lt"/>
        <a:ea typeface="+mn-ea"/>
        <a:cs typeface="+mn-cs"/>
      </a:defRPr>
    </a:lvl5pPr>
    <a:lvl6pPr marL="12090187" algn="l" defTabSz="4836074" rtl="0" eaLnBrk="1" latinLnBrk="0" hangingPunct="1">
      <a:defRPr sz="6350" kern="1200">
        <a:solidFill>
          <a:schemeClr val="tx1"/>
        </a:solidFill>
        <a:latin typeface="+mn-lt"/>
        <a:ea typeface="+mn-ea"/>
        <a:cs typeface="+mn-cs"/>
      </a:defRPr>
    </a:lvl6pPr>
    <a:lvl7pPr marL="14508221" algn="l" defTabSz="4836074" rtl="0" eaLnBrk="1" latinLnBrk="0" hangingPunct="1">
      <a:defRPr sz="6350" kern="1200">
        <a:solidFill>
          <a:schemeClr val="tx1"/>
        </a:solidFill>
        <a:latin typeface="+mn-lt"/>
        <a:ea typeface="+mn-ea"/>
        <a:cs typeface="+mn-cs"/>
      </a:defRPr>
    </a:lvl7pPr>
    <a:lvl8pPr marL="16926260" algn="l" defTabSz="4836074" rtl="0" eaLnBrk="1" latinLnBrk="0" hangingPunct="1">
      <a:defRPr sz="6350" kern="1200">
        <a:solidFill>
          <a:schemeClr val="tx1"/>
        </a:solidFill>
        <a:latin typeface="+mn-lt"/>
        <a:ea typeface="+mn-ea"/>
        <a:cs typeface="+mn-cs"/>
      </a:defRPr>
    </a:lvl8pPr>
    <a:lvl9pPr marL="19344294" algn="l" defTabSz="4836074" rtl="0" eaLnBrk="1" latinLnBrk="0" hangingPunct="1">
      <a:defRPr sz="635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IN" sz="6350" kern="1200" dirty="0">
                <a:solidFill>
                  <a:schemeClr val="tx1"/>
                </a:solidFill>
                <a:effectLst/>
                <a:latin typeface="+mn-lt"/>
                <a:ea typeface="+mn-ea"/>
                <a:cs typeface="+mn-cs"/>
              </a:rPr>
              <a:t>Good morning, and thanks for reading my schizophrenia poster. Today, I will discuss schizophrenia's history, attitudes, treatment, and social, cultural, and political factors. In conclusion, I propose policy and practice improvements to increase access, outcomes, and wellbeing. Schizophrenia (ICD-11 6A20) impairs perception, thinking, emotion, and behaviour. Disorganised thinking, hallucinations, delusions, social disengagement, subdued emotion, and daily functioning difficulties are common. Late adolescence or early adulthood is the typical onset, and global frequency is &lt; 1%. Schizophrenia is one of the most stigmatised mental disorders despite its prevalence.</a:t>
            </a:r>
          </a:p>
          <a:p>
            <a:r>
              <a:rPr lang="en-IN" sz="6350" kern="1200" dirty="0">
                <a:solidFill>
                  <a:schemeClr val="tx1"/>
                </a:solidFill>
                <a:effectLst/>
                <a:latin typeface="+mn-lt"/>
                <a:ea typeface="+mn-ea"/>
                <a:cs typeface="+mn-cs"/>
              </a:rPr>
              <a:t>Over time, schizophrenia interpretations have shifted. Ancient spiritual groups revered or shunned psychotic patients. Mediaeval and early modern conceptions of aberrant behaviour included witchcraft, supernatural powers, and demonic possession. Many therapies involved exorcism or brutality. Mental disease became a medical issue after the Enlightenment. In the eighteenth and nineteenth centuries, asylums emphasised jail above therapy, therefore they did minimal to safeguard patients. Patients suffered overcrowding, filth, and physical and emotional abuse. At this period, schizophrenia was believed untreatable and socially and legally stigmatised.</a:t>
            </a:r>
          </a:p>
          <a:p>
            <a:r>
              <a:rPr lang="en-IN" sz="6350" kern="1200" dirty="0">
                <a:solidFill>
                  <a:schemeClr val="tx1"/>
                </a:solidFill>
                <a:effectLst/>
                <a:latin typeface="+mn-lt"/>
                <a:ea typeface="+mn-ea"/>
                <a:cs typeface="+mn-cs"/>
              </a:rPr>
              <a:t>Biological brain function modification technologies appeared in the early 1900s. Treatments included insulin coma, electroconvulsive, and extreme prefrontal lobotomy. These methods reduced symptom severity but were risky and frequently caused lifelong harm. Therapy altered with chlorpromazine in the 1950s. It alleviated many patients and initiated deinstitutionalisation as the first antipsychotic. Community-based discharge from long-stay hospitals was not always successful. Antipsychotics treated symptoms, but community mental health resources were few, causing homelessness, jail, and inconsistent care.</a:t>
            </a:r>
          </a:p>
          <a:p>
            <a:r>
              <a:rPr lang="en-IN" sz="6350" kern="1200" dirty="0">
                <a:solidFill>
                  <a:schemeClr val="tx1"/>
                </a:solidFill>
                <a:effectLst/>
                <a:latin typeface="+mn-lt"/>
                <a:ea typeface="+mn-ea"/>
                <a:cs typeface="+mn-cs"/>
              </a:rPr>
              <a:t>A complicated condition characterised by genetic predisposition, neurodevelopmental problems, environmental triggers, and social suffering, schizophrenia is now understood. Dopaminergic pathways, glutamatergic, and GABAergic system abnormalities alter perception, thought, and emotion, according to neurobiological research. Social factors include childhood trauma, socioeconomic hardship, migration, and urban exposure impact illness development and severity. Through pharmacological, psychological, social, and occupational support, biopsychosocial therapy promotes recovery and functional stability. Though metabolic and cardiovascular side effects must be managed, second-generation antipsychotics such risperidone, olanzapine, and clozapine are helpful for symptom control and relapse prevention. Psychosocial treatments include cognitive-behavioural therapy, family support, and supported employment improve coping, distress, and quality of life, providing a more comprehensive and customised approach to care.</a:t>
            </a:r>
          </a:p>
          <a:p>
            <a:r>
              <a:rPr lang="en-IN" sz="6350" kern="1200" dirty="0">
                <a:solidFill>
                  <a:schemeClr val="tx1"/>
                </a:solidFill>
                <a:effectLst/>
                <a:latin typeface="+mn-lt"/>
                <a:ea typeface="+mn-ea"/>
                <a:cs typeface="+mn-cs"/>
              </a:rPr>
              <a:t>Schizophrenia patients are increasingly receiving psychosocial and medicinal treatments to improve their health. Structured family therapies target household emotion to enhance communication, caring, and relapse rates, while cognitive behavioural therapy for psychosis challenges unhelpful ideas, regulates hallucinations, and decreases suffering. Individual Placement &amp; Support boosts confidence, financial independence, and social participation by finding and keeping satisfying jobs. Social skills training improves community functioning through communication, problem-solving, and interpersonal skills. Early treatment for first-episode psychosis improves prognosis and hospitalisation. Instead of symptom eradication, recovery-focused techniques emphasise autonomy, agency, meaningful relationships, and community engagement. Infrastructure and money affect psychological therapies despite research and regulation.</a:t>
            </a:r>
          </a:p>
          <a:p>
            <a:r>
              <a:rPr lang="en-IN" sz="6350" kern="1200" dirty="0">
                <a:solidFill>
                  <a:schemeClr val="tx1"/>
                </a:solidFill>
                <a:effectLst/>
                <a:latin typeface="+mn-lt"/>
                <a:ea typeface="+mn-ea"/>
                <a:cs typeface="+mn-cs"/>
              </a:rPr>
              <a:t>Culture, politics, and society effect schizophrenia. The risk, unpredictability, and stigma of schizophrenia hinder treatment and participation. Misunderstandings, often stimulated by sensationalist media, cause social isolation, employment and education discrimination, and healthcare access. Shame, low self-esteem, and social disengagement increase symptoms and hamper rehabilitation; negative attitudes can lead to it. Family care without official help causes emotional, financial, and family challenges due to stigma-by-association. Lack of aid and stigma worsen disadvantage. Culture-sensitive, community-based anti-stigma activities that promote understanding, inclusion, and fair schizophrenia treatment are needed since negative beliefs persist and disproportionately affect disadvantaged populations.</a:t>
            </a:r>
          </a:p>
          <a:p>
            <a:r>
              <a:rPr lang="en-IN" sz="6350" kern="1200" dirty="0">
                <a:solidFill>
                  <a:schemeClr val="tx1"/>
                </a:solidFill>
                <a:effectLst/>
                <a:latin typeface="+mn-lt"/>
                <a:ea typeface="+mn-ea"/>
                <a:cs typeface="+mn-cs"/>
              </a:rPr>
              <a:t>Culture affects diagnosis and therapy. Others believe illusions and visions are spiritual, not mental. This steers people towards spiritual or traditional healers when seeking treatment. Cultural norms affect symptom manifestation, complicating diagnosis. Cultural differences may cause physicians to misdiagnose discomfort as psychosis or ignore real symptoms. Minorities are disproportionately harmed by diagnostic prejudice, forced treatments, and poor care continuity. Culturally insensitive services and language hurdles diminish involvement.</a:t>
            </a:r>
          </a:p>
          <a:p>
            <a:r>
              <a:rPr lang="en-IN" sz="6350" kern="1200" dirty="0">
                <a:solidFill>
                  <a:schemeClr val="tx1"/>
                </a:solidFill>
                <a:effectLst/>
                <a:latin typeface="+mn-lt"/>
                <a:ea typeface="+mn-ea"/>
                <a:cs typeface="+mn-cs"/>
              </a:rPr>
              <a:t>Political policy and funding impact mental health care availability and quality. Poor investment and planning during deinstitutionalisation caused community care gaps in several regions. Schizophrenia can cause homelessness or incarceration. Seclusion, involuntary treatment, and physical restraint persist in countries with inadequate funding and legal frameworks. Rights frameworks like the UN Convention on the Rights of Persons with Disabilities encourage autonomy, community involvement, and less coercion. Rights-based health systems increase choice, access, and inclusion. The gap between multidisciplinary care in high-income countries and 80% treatment gaps in low-resource settings remains substantial.</a:t>
            </a:r>
          </a:p>
          <a:p>
            <a:r>
              <a:rPr lang="en-IN" sz="6350" kern="1200" dirty="0">
                <a:solidFill>
                  <a:schemeClr val="tx1"/>
                </a:solidFill>
                <a:effectLst/>
                <a:latin typeface="+mn-lt"/>
                <a:ea typeface="+mn-ea"/>
                <a:cs typeface="+mn-cs"/>
              </a:rPr>
              <a:t>Recurring concerns generate suggestions. Fund community-based multidisciplinary support first. Early intervention, outpatient therapy, supported housing, and vocational rehabilitation should promote long-term recovery. Second, mental health providers should offer culturally competent care. This requires teaching providers to detect cultural hardship, overcoming language issues, and increasing community trust. Third, boost anti-stigma initiatives. While peer-led initiatives improve lived experience and community participation, public education campaigns help remove schizophrenia misconceptions. Fourth, rights legislation should prevent coercion and discrimination. Policymakers need to fund service delivery and mental-physical health parity. Last, genetics, early adversity, and society must be evaluated to inform personalised and preventive efforts.</a:t>
            </a:r>
          </a:p>
          <a:p>
            <a:r>
              <a:rPr lang="en-IN" sz="6350" kern="1200" dirty="0">
                <a:solidFill>
                  <a:schemeClr val="tx1"/>
                </a:solidFill>
                <a:effectLst/>
                <a:latin typeface="+mn-lt"/>
                <a:ea typeface="+mn-ea"/>
                <a:cs typeface="+mn-cs"/>
              </a:rPr>
              <a:t>The treatment of schizophrenia has changed from spiritual or moral to community-based and recovery-oriented across generations. For many, stigma, cultural barriers, and political imbalances limit rehabilitation and quality of life despite progress. Care's history illuminates’ injustice and stresses the need for ethical, inclusive, and sustainable mental health institutions. Results improvement involves social engagement, cultural knowledge, and governmental commitment to equitable resource allocation and medical or therapeutic improvements. Well-resourced mental health systems must incorporate rights-based, person-centred approaches to assist schizophrenia patients recover, integrate, and flourish.</a:t>
            </a:r>
          </a:p>
          <a:p>
            <a:endParaRPr lang="en-IN" dirty="0"/>
          </a:p>
        </p:txBody>
      </p:sp>
      <p:sp>
        <p:nvSpPr>
          <p:cNvPr id="4" name="Slide Number Placeholder 3"/>
          <p:cNvSpPr>
            <a:spLocks noGrp="1"/>
          </p:cNvSpPr>
          <p:nvPr>
            <p:ph type="sldNum" sz="quarter" idx="5"/>
          </p:nvPr>
        </p:nvSpPr>
        <p:spPr/>
        <p:txBody>
          <a:bodyPr/>
          <a:lstStyle/>
          <a:p>
            <a:fld id="{313CD2D5-80F9-4DA7-A7B3-1B3963CE3EBC}" type="slidenum">
              <a:rPr lang="en-IN" smtClean="0"/>
              <a:t>2</a:t>
            </a:fld>
            <a:endParaRPr lang="en-IN"/>
          </a:p>
        </p:txBody>
      </p:sp>
    </p:spTree>
    <p:extLst>
      <p:ext uri="{BB962C8B-B14F-4D97-AF65-F5344CB8AC3E}">
        <p14:creationId xmlns:p14="http://schemas.microsoft.com/office/powerpoint/2010/main" val="2403893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00800" y="4713925"/>
            <a:ext cx="38404800" cy="10027920"/>
          </a:xfrm>
        </p:spPr>
        <p:txBody>
          <a:bodyPr anchor="b"/>
          <a:lstStyle>
            <a:lvl1pPr algn="ctr">
              <a:defRPr sz="25200"/>
            </a:lvl1pPr>
          </a:lstStyle>
          <a:p>
            <a:r>
              <a:rPr lang="en-GB"/>
              <a:t>Click to edit Master title style</a:t>
            </a:r>
            <a:endParaRPr lang="en-US" dirty="0"/>
          </a:p>
        </p:txBody>
      </p:sp>
      <p:sp>
        <p:nvSpPr>
          <p:cNvPr id="3" name="Subtitle 2"/>
          <p:cNvSpPr>
            <a:spLocks noGrp="1"/>
          </p:cNvSpPr>
          <p:nvPr>
            <p:ph type="subTitle" idx="1"/>
          </p:nvPr>
        </p:nvSpPr>
        <p:spPr>
          <a:xfrm>
            <a:off x="6400800" y="15128560"/>
            <a:ext cx="38404800" cy="6954200"/>
          </a:xfrm>
        </p:spPr>
        <p:txBody>
          <a:bodyPr/>
          <a:lstStyle>
            <a:lvl1pPr marL="0" indent="0" algn="ctr">
              <a:buNone/>
              <a:defRPr sz="10080"/>
            </a:lvl1pPr>
            <a:lvl2pPr marL="1920240" indent="0" algn="ctr">
              <a:buNone/>
              <a:defRPr sz="8400"/>
            </a:lvl2pPr>
            <a:lvl3pPr marL="3840480" indent="0" algn="ctr">
              <a:buNone/>
              <a:defRPr sz="7560"/>
            </a:lvl3pPr>
            <a:lvl4pPr marL="5760720" indent="0" algn="ctr">
              <a:buNone/>
              <a:defRPr sz="6720"/>
            </a:lvl4pPr>
            <a:lvl5pPr marL="7680960" indent="0" algn="ctr">
              <a:buNone/>
              <a:defRPr sz="6720"/>
            </a:lvl5pPr>
            <a:lvl6pPr marL="9601200" indent="0" algn="ctr">
              <a:buNone/>
              <a:defRPr sz="6720"/>
            </a:lvl6pPr>
            <a:lvl7pPr marL="11521440" indent="0" algn="ctr">
              <a:buNone/>
              <a:defRPr sz="6720"/>
            </a:lvl7pPr>
            <a:lvl8pPr marL="13441680" indent="0" algn="ctr">
              <a:buNone/>
              <a:defRPr sz="6720"/>
            </a:lvl8pPr>
            <a:lvl9pPr marL="15361920" indent="0" algn="ctr">
              <a:buNone/>
              <a:defRPr sz="672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04C827D-7282-4B41-B130-4B0022A390F3}" type="datetimeFigureOut">
              <a:rPr lang="en-IN" smtClean="0"/>
              <a:t>02-11-2025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B56ED09-5E6B-4FE2-AACF-437555175CA1}" type="slidenum">
              <a:rPr lang="en-IN" smtClean="0"/>
              <a:t>‹#›</a:t>
            </a:fld>
            <a:endParaRPr lang="en-IN"/>
          </a:p>
        </p:txBody>
      </p:sp>
    </p:spTree>
    <p:extLst>
      <p:ext uri="{BB962C8B-B14F-4D97-AF65-F5344CB8AC3E}">
        <p14:creationId xmlns:p14="http://schemas.microsoft.com/office/powerpoint/2010/main" val="2565008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4C827D-7282-4B41-B130-4B0022A390F3}" type="datetimeFigureOut">
              <a:rPr lang="en-IN" smtClean="0"/>
              <a:t>02-11-2025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B56ED09-5E6B-4FE2-AACF-437555175CA1}" type="slidenum">
              <a:rPr lang="en-IN" smtClean="0"/>
              <a:t>‹#›</a:t>
            </a:fld>
            <a:endParaRPr lang="en-IN"/>
          </a:p>
        </p:txBody>
      </p:sp>
    </p:spTree>
    <p:extLst>
      <p:ext uri="{BB962C8B-B14F-4D97-AF65-F5344CB8AC3E}">
        <p14:creationId xmlns:p14="http://schemas.microsoft.com/office/powerpoint/2010/main" val="4045195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93770" y="7180902"/>
            <a:ext cx="44165520" cy="11981495"/>
          </a:xfrm>
        </p:spPr>
        <p:txBody>
          <a:bodyPr anchor="b"/>
          <a:lstStyle>
            <a:lvl1pPr>
              <a:defRPr sz="25200"/>
            </a:lvl1pPr>
          </a:lstStyle>
          <a:p>
            <a:r>
              <a:rPr lang="en-GB"/>
              <a:t>Click to edit Master title style</a:t>
            </a:r>
            <a:endParaRPr lang="en-US" dirty="0"/>
          </a:p>
        </p:txBody>
      </p:sp>
      <p:sp>
        <p:nvSpPr>
          <p:cNvPr id="3" name="Text Placeholder 2"/>
          <p:cNvSpPr>
            <a:spLocks noGrp="1"/>
          </p:cNvSpPr>
          <p:nvPr>
            <p:ph type="body" idx="1"/>
          </p:nvPr>
        </p:nvSpPr>
        <p:spPr>
          <a:xfrm>
            <a:off x="3493770" y="19275747"/>
            <a:ext cx="44165520" cy="6300785"/>
          </a:xfrm>
        </p:spPr>
        <p:txBody>
          <a:bodyPr/>
          <a:lstStyle>
            <a:lvl1pPr marL="0" indent="0">
              <a:buNone/>
              <a:defRPr sz="10080">
                <a:solidFill>
                  <a:schemeClr val="tx1">
                    <a:tint val="82000"/>
                  </a:schemeClr>
                </a:solidFill>
              </a:defRPr>
            </a:lvl1pPr>
            <a:lvl2pPr marL="1920240" indent="0">
              <a:buNone/>
              <a:defRPr sz="8400">
                <a:solidFill>
                  <a:schemeClr val="tx1">
                    <a:tint val="82000"/>
                  </a:schemeClr>
                </a:solidFill>
              </a:defRPr>
            </a:lvl2pPr>
            <a:lvl3pPr marL="3840480" indent="0">
              <a:buNone/>
              <a:defRPr sz="7560">
                <a:solidFill>
                  <a:schemeClr val="tx1">
                    <a:tint val="82000"/>
                  </a:schemeClr>
                </a:solidFill>
              </a:defRPr>
            </a:lvl3pPr>
            <a:lvl4pPr marL="5760720" indent="0">
              <a:buNone/>
              <a:defRPr sz="6720">
                <a:solidFill>
                  <a:schemeClr val="tx1">
                    <a:tint val="82000"/>
                  </a:schemeClr>
                </a:solidFill>
              </a:defRPr>
            </a:lvl4pPr>
            <a:lvl5pPr marL="7680960" indent="0">
              <a:buNone/>
              <a:defRPr sz="6720">
                <a:solidFill>
                  <a:schemeClr val="tx1">
                    <a:tint val="82000"/>
                  </a:schemeClr>
                </a:solidFill>
              </a:defRPr>
            </a:lvl5pPr>
            <a:lvl6pPr marL="9601200" indent="0">
              <a:buNone/>
              <a:defRPr sz="6720">
                <a:solidFill>
                  <a:schemeClr val="tx1">
                    <a:tint val="82000"/>
                  </a:schemeClr>
                </a:solidFill>
              </a:defRPr>
            </a:lvl6pPr>
            <a:lvl7pPr marL="11521440" indent="0">
              <a:buNone/>
              <a:defRPr sz="6720">
                <a:solidFill>
                  <a:schemeClr val="tx1">
                    <a:tint val="82000"/>
                  </a:schemeClr>
                </a:solidFill>
              </a:defRPr>
            </a:lvl7pPr>
            <a:lvl8pPr marL="13441680" indent="0">
              <a:buNone/>
              <a:defRPr sz="6720">
                <a:solidFill>
                  <a:schemeClr val="tx1">
                    <a:tint val="82000"/>
                  </a:schemeClr>
                </a:solidFill>
              </a:defRPr>
            </a:lvl8pPr>
            <a:lvl9pPr marL="15361920" indent="0">
              <a:buNone/>
              <a:defRPr sz="672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04C827D-7282-4B41-B130-4B0022A390F3}" type="datetimeFigureOut">
              <a:rPr lang="en-IN" smtClean="0"/>
              <a:t>02-11-2025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B56ED09-5E6B-4FE2-AACF-437555175CA1}" type="slidenum">
              <a:rPr lang="en-IN" smtClean="0"/>
              <a:t>‹#›</a:t>
            </a:fld>
            <a:endParaRPr lang="en-IN"/>
          </a:p>
        </p:txBody>
      </p:sp>
    </p:spTree>
    <p:extLst>
      <p:ext uri="{BB962C8B-B14F-4D97-AF65-F5344CB8AC3E}">
        <p14:creationId xmlns:p14="http://schemas.microsoft.com/office/powerpoint/2010/main" val="15628471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520440" y="7667625"/>
            <a:ext cx="21762720" cy="182756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5923240" y="7667625"/>
            <a:ext cx="21762720" cy="182756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04C827D-7282-4B41-B130-4B0022A390F3}" type="datetimeFigureOut">
              <a:rPr lang="en-IN" smtClean="0"/>
              <a:t>02-11-2025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B56ED09-5E6B-4FE2-AACF-437555175CA1}" type="slidenum">
              <a:rPr lang="en-IN" smtClean="0"/>
              <a:t>‹#›</a:t>
            </a:fld>
            <a:endParaRPr lang="en-IN"/>
          </a:p>
        </p:txBody>
      </p:sp>
    </p:spTree>
    <p:extLst>
      <p:ext uri="{BB962C8B-B14F-4D97-AF65-F5344CB8AC3E}">
        <p14:creationId xmlns:p14="http://schemas.microsoft.com/office/powerpoint/2010/main" val="2474556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527110" y="1533527"/>
            <a:ext cx="44165520" cy="5567365"/>
          </a:xfrm>
        </p:spPr>
        <p:txBody>
          <a:bodyPr/>
          <a:lstStyle/>
          <a:p>
            <a:r>
              <a:rPr lang="en-GB"/>
              <a:t>Click to edit Master title style</a:t>
            </a:r>
            <a:endParaRPr lang="en-US" dirty="0"/>
          </a:p>
        </p:txBody>
      </p:sp>
      <p:sp>
        <p:nvSpPr>
          <p:cNvPr id="3" name="Text Placeholder 2"/>
          <p:cNvSpPr>
            <a:spLocks noGrp="1"/>
          </p:cNvSpPr>
          <p:nvPr>
            <p:ph type="body" idx="1"/>
          </p:nvPr>
        </p:nvSpPr>
        <p:spPr>
          <a:xfrm>
            <a:off x="3527112" y="7060885"/>
            <a:ext cx="21662705" cy="3460430"/>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4" name="Content Placeholder 3"/>
          <p:cNvSpPr>
            <a:spLocks noGrp="1"/>
          </p:cNvSpPr>
          <p:nvPr>
            <p:ph sz="half" idx="2"/>
          </p:nvPr>
        </p:nvSpPr>
        <p:spPr>
          <a:xfrm>
            <a:off x="3527112" y="10521315"/>
            <a:ext cx="21662705" cy="1547527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25923240" y="7060885"/>
            <a:ext cx="21769390" cy="3460430"/>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6" name="Content Placeholder 5"/>
          <p:cNvSpPr>
            <a:spLocks noGrp="1"/>
          </p:cNvSpPr>
          <p:nvPr>
            <p:ph sz="quarter" idx="4"/>
          </p:nvPr>
        </p:nvSpPr>
        <p:spPr>
          <a:xfrm>
            <a:off x="25923240" y="10521315"/>
            <a:ext cx="21769390" cy="1547527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04C827D-7282-4B41-B130-4B0022A390F3}" type="datetimeFigureOut">
              <a:rPr lang="en-IN" smtClean="0"/>
              <a:t>02-11-2025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B56ED09-5E6B-4FE2-AACF-437555175CA1}" type="slidenum">
              <a:rPr lang="en-IN" smtClean="0"/>
              <a:t>‹#›</a:t>
            </a:fld>
            <a:endParaRPr lang="en-IN"/>
          </a:p>
        </p:txBody>
      </p:sp>
    </p:spTree>
    <p:extLst>
      <p:ext uri="{BB962C8B-B14F-4D97-AF65-F5344CB8AC3E}">
        <p14:creationId xmlns:p14="http://schemas.microsoft.com/office/powerpoint/2010/main" val="3144649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04C827D-7282-4B41-B130-4B0022A390F3}" type="datetimeFigureOut">
              <a:rPr lang="en-IN" smtClean="0"/>
              <a:t>02-11-2025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B56ED09-5E6B-4FE2-AACF-437555175CA1}" type="slidenum">
              <a:rPr lang="en-IN" smtClean="0"/>
              <a:t>‹#›</a:t>
            </a:fld>
            <a:endParaRPr lang="en-IN"/>
          </a:p>
        </p:txBody>
      </p:sp>
    </p:spTree>
    <p:extLst>
      <p:ext uri="{BB962C8B-B14F-4D97-AF65-F5344CB8AC3E}">
        <p14:creationId xmlns:p14="http://schemas.microsoft.com/office/powerpoint/2010/main" val="362028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4C827D-7282-4B41-B130-4B0022A390F3}" type="datetimeFigureOut">
              <a:rPr lang="en-IN" smtClean="0"/>
              <a:t>02-11-2025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B56ED09-5E6B-4FE2-AACF-437555175CA1}" type="slidenum">
              <a:rPr lang="en-IN" smtClean="0"/>
              <a:t>‹#›</a:t>
            </a:fld>
            <a:endParaRPr lang="en-IN"/>
          </a:p>
        </p:txBody>
      </p:sp>
    </p:spTree>
    <p:extLst>
      <p:ext uri="{BB962C8B-B14F-4D97-AF65-F5344CB8AC3E}">
        <p14:creationId xmlns:p14="http://schemas.microsoft.com/office/powerpoint/2010/main" val="2948185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27112" y="1920240"/>
            <a:ext cx="16515395" cy="6720840"/>
          </a:xfrm>
        </p:spPr>
        <p:txBody>
          <a:bodyPr anchor="b"/>
          <a:lstStyle>
            <a:lvl1pPr>
              <a:defRPr sz="13440"/>
            </a:lvl1pPr>
          </a:lstStyle>
          <a:p>
            <a:r>
              <a:rPr lang="en-GB"/>
              <a:t>Click to edit Master title style</a:t>
            </a:r>
            <a:endParaRPr lang="en-US" dirty="0"/>
          </a:p>
        </p:txBody>
      </p:sp>
      <p:sp>
        <p:nvSpPr>
          <p:cNvPr id="3" name="Content Placeholder 2"/>
          <p:cNvSpPr>
            <a:spLocks noGrp="1"/>
          </p:cNvSpPr>
          <p:nvPr>
            <p:ph idx="1"/>
          </p:nvPr>
        </p:nvSpPr>
        <p:spPr>
          <a:xfrm>
            <a:off x="21769390" y="4147187"/>
            <a:ext cx="25923240" cy="20469225"/>
          </a:xfrm>
        </p:spPr>
        <p:txBody>
          <a:bodyPr/>
          <a:lstStyle>
            <a:lvl1pPr>
              <a:defRPr sz="13440"/>
            </a:lvl1pPr>
            <a:lvl2pPr>
              <a:defRPr sz="11760"/>
            </a:lvl2pPr>
            <a:lvl3pPr>
              <a:defRPr sz="10080"/>
            </a:lvl3pPr>
            <a:lvl4pPr>
              <a:defRPr sz="8400"/>
            </a:lvl4pPr>
            <a:lvl5pPr>
              <a:defRPr sz="8400"/>
            </a:lvl5pPr>
            <a:lvl6pPr>
              <a:defRPr sz="8400"/>
            </a:lvl6pPr>
            <a:lvl7pPr>
              <a:defRPr sz="8400"/>
            </a:lvl7pPr>
            <a:lvl8pPr>
              <a:defRPr sz="8400"/>
            </a:lvl8pPr>
            <a:lvl9pPr>
              <a:defRPr sz="8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3527112" y="8641080"/>
            <a:ext cx="16515395" cy="16008670"/>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GB"/>
              <a:t>Click to edit Master text styles</a:t>
            </a:r>
          </a:p>
        </p:txBody>
      </p:sp>
      <p:sp>
        <p:nvSpPr>
          <p:cNvPr id="5" name="Date Placeholder 4"/>
          <p:cNvSpPr>
            <a:spLocks noGrp="1"/>
          </p:cNvSpPr>
          <p:nvPr>
            <p:ph type="dt" sz="half" idx="10"/>
          </p:nvPr>
        </p:nvSpPr>
        <p:spPr/>
        <p:txBody>
          <a:bodyPr/>
          <a:lstStyle/>
          <a:p>
            <a:fld id="{E04C827D-7282-4B41-B130-4B0022A390F3}" type="datetimeFigureOut">
              <a:rPr lang="en-IN" smtClean="0"/>
              <a:t>02-11-2025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B56ED09-5E6B-4FE2-AACF-437555175CA1}" type="slidenum">
              <a:rPr lang="en-IN" smtClean="0"/>
              <a:t>‹#›</a:t>
            </a:fld>
            <a:endParaRPr lang="en-IN"/>
          </a:p>
        </p:txBody>
      </p:sp>
    </p:spTree>
    <p:extLst>
      <p:ext uri="{BB962C8B-B14F-4D97-AF65-F5344CB8AC3E}">
        <p14:creationId xmlns:p14="http://schemas.microsoft.com/office/powerpoint/2010/main" val="183301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27112" y="1920240"/>
            <a:ext cx="16515395" cy="6720840"/>
          </a:xfrm>
        </p:spPr>
        <p:txBody>
          <a:bodyPr anchor="b"/>
          <a:lstStyle>
            <a:lvl1pPr>
              <a:defRPr sz="13440"/>
            </a:lvl1pPr>
          </a:lstStyle>
          <a:p>
            <a:r>
              <a:rPr lang="en-GB"/>
              <a:t>Click to edit Master title style</a:t>
            </a:r>
            <a:endParaRPr lang="en-US" dirty="0"/>
          </a:p>
        </p:txBody>
      </p:sp>
      <p:sp>
        <p:nvSpPr>
          <p:cNvPr id="3" name="Picture Placeholder 2"/>
          <p:cNvSpPr>
            <a:spLocks noGrp="1" noChangeAspect="1"/>
          </p:cNvSpPr>
          <p:nvPr>
            <p:ph type="pic" idx="1"/>
          </p:nvPr>
        </p:nvSpPr>
        <p:spPr>
          <a:xfrm>
            <a:off x="21769390" y="4147187"/>
            <a:ext cx="25923240" cy="20469225"/>
          </a:xfrm>
        </p:spPr>
        <p:txBody>
          <a:bodyPr anchor="t"/>
          <a:lstStyle>
            <a:lvl1pPr marL="0" indent="0">
              <a:buNone/>
              <a:defRPr sz="13440"/>
            </a:lvl1pPr>
            <a:lvl2pPr marL="1920240" indent="0">
              <a:buNone/>
              <a:defRPr sz="11760"/>
            </a:lvl2pPr>
            <a:lvl3pPr marL="3840480" indent="0">
              <a:buNone/>
              <a:defRPr sz="10080"/>
            </a:lvl3pPr>
            <a:lvl4pPr marL="5760720" indent="0">
              <a:buNone/>
              <a:defRPr sz="8400"/>
            </a:lvl4pPr>
            <a:lvl5pPr marL="7680960" indent="0">
              <a:buNone/>
              <a:defRPr sz="8400"/>
            </a:lvl5pPr>
            <a:lvl6pPr marL="9601200" indent="0">
              <a:buNone/>
              <a:defRPr sz="8400"/>
            </a:lvl6pPr>
            <a:lvl7pPr marL="11521440" indent="0">
              <a:buNone/>
              <a:defRPr sz="8400"/>
            </a:lvl7pPr>
            <a:lvl8pPr marL="13441680" indent="0">
              <a:buNone/>
              <a:defRPr sz="8400"/>
            </a:lvl8pPr>
            <a:lvl9pPr marL="15361920" indent="0">
              <a:buNone/>
              <a:defRPr sz="8400"/>
            </a:lvl9pPr>
          </a:lstStyle>
          <a:p>
            <a:r>
              <a:rPr lang="en-GB"/>
              <a:t>Click icon to add picture</a:t>
            </a:r>
            <a:endParaRPr lang="en-US" dirty="0"/>
          </a:p>
        </p:txBody>
      </p:sp>
      <p:sp>
        <p:nvSpPr>
          <p:cNvPr id="4" name="Text Placeholder 3"/>
          <p:cNvSpPr>
            <a:spLocks noGrp="1"/>
          </p:cNvSpPr>
          <p:nvPr>
            <p:ph type="body" sz="half" idx="2"/>
          </p:nvPr>
        </p:nvSpPr>
        <p:spPr>
          <a:xfrm>
            <a:off x="3527112" y="8641080"/>
            <a:ext cx="16515395" cy="16008670"/>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GB"/>
              <a:t>Click to edit Master text styles</a:t>
            </a:r>
          </a:p>
        </p:txBody>
      </p:sp>
      <p:sp>
        <p:nvSpPr>
          <p:cNvPr id="5" name="Date Placeholder 4"/>
          <p:cNvSpPr>
            <a:spLocks noGrp="1"/>
          </p:cNvSpPr>
          <p:nvPr>
            <p:ph type="dt" sz="half" idx="10"/>
          </p:nvPr>
        </p:nvSpPr>
        <p:spPr/>
        <p:txBody>
          <a:bodyPr/>
          <a:lstStyle/>
          <a:p>
            <a:fld id="{E04C827D-7282-4B41-B130-4B0022A390F3}" type="datetimeFigureOut">
              <a:rPr lang="en-IN" smtClean="0"/>
              <a:t>02-11-2025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B56ED09-5E6B-4FE2-AACF-437555175CA1}" type="slidenum">
              <a:rPr lang="en-IN" smtClean="0"/>
              <a:t>‹#›</a:t>
            </a:fld>
            <a:endParaRPr lang="en-IN"/>
          </a:p>
        </p:txBody>
      </p:sp>
    </p:spTree>
    <p:extLst>
      <p:ext uri="{BB962C8B-B14F-4D97-AF65-F5344CB8AC3E}">
        <p14:creationId xmlns:p14="http://schemas.microsoft.com/office/powerpoint/2010/main" val="2396533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4C827D-7282-4B41-B130-4B0022A390F3}" type="datetimeFigureOut">
              <a:rPr lang="en-IN" smtClean="0"/>
              <a:t>02-11-2025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B56ED09-5E6B-4FE2-AACF-437555175CA1}" type="slidenum">
              <a:rPr lang="en-IN" smtClean="0"/>
              <a:t>‹#›</a:t>
            </a:fld>
            <a:endParaRPr lang="en-IN"/>
          </a:p>
        </p:txBody>
      </p:sp>
    </p:spTree>
    <p:extLst>
      <p:ext uri="{BB962C8B-B14F-4D97-AF65-F5344CB8AC3E}">
        <p14:creationId xmlns:p14="http://schemas.microsoft.com/office/powerpoint/2010/main" val="3289435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6644580" y="1533525"/>
            <a:ext cx="11041380" cy="2440972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520440" y="1533525"/>
            <a:ext cx="32484060" cy="2440972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4C827D-7282-4B41-B130-4B0022A390F3}" type="datetimeFigureOut">
              <a:rPr lang="en-IN" smtClean="0"/>
              <a:t>02-11-2025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B56ED09-5E6B-4FE2-AACF-437555175CA1}" type="slidenum">
              <a:rPr lang="en-IN" smtClean="0"/>
              <a:t>‹#›</a:t>
            </a:fld>
            <a:endParaRPr lang="en-IN"/>
          </a:p>
        </p:txBody>
      </p:sp>
    </p:spTree>
    <p:extLst>
      <p:ext uri="{BB962C8B-B14F-4D97-AF65-F5344CB8AC3E}">
        <p14:creationId xmlns:p14="http://schemas.microsoft.com/office/powerpoint/2010/main" val="2803333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0440" y="1533527"/>
            <a:ext cx="44165520" cy="556736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3520440" y="7667625"/>
            <a:ext cx="44165520" cy="182756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520440" y="26696672"/>
            <a:ext cx="11521440" cy="1533525"/>
          </a:xfrm>
          <a:prstGeom prst="rect">
            <a:avLst/>
          </a:prstGeom>
        </p:spPr>
        <p:txBody>
          <a:bodyPr vert="horz" lIns="91440" tIns="45720" rIns="91440" bIns="45720" rtlCol="0" anchor="ctr"/>
          <a:lstStyle>
            <a:lvl1pPr algn="l">
              <a:defRPr sz="5040">
                <a:solidFill>
                  <a:schemeClr val="tx1">
                    <a:tint val="82000"/>
                  </a:schemeClr>
                </a:solidFill>
              </a:defRPr>
            </a:lvl1pPr>
          </a:lstStyle>
          <a:p>
            <a:fld id="{E04C827D-7282-4B41-B130-4B0022A390F3}" type="datetimeFigureOut">
              <a:rPr lang="en-IN" smtClean="0"/>
              <a:t>02-11-2025</a:t>
            </a:fld>
            <a:endParaRPr lang="en-IN"/>
          </a:p>
        </p:txBody>
      </p:sp>
      <p:sp>
        <p:nvSpPr>
          <p:cNvPr id="5" name="Footer Placeholder 4"/>
          <p:cNvSpPr>
            <a:spLocks noGrp="1"/>
          </p:cNvSpPr>
          <p:nvPr>
            <p:ph type="ftr" sz="quarter" idx="3"/>
          </p:nvPr>
        </p:nvSpPr>
        <p:spPr>
          <a:xfrm>
            <a:off x="16962120" y="26696672"/>
            <a:ext cx="17282160" cy="1533525"/>
          </a:xfrm>
          <a:prstGeom prst="rect">
            <a:avLst/>
          </a:prstGeom>
        </p:spPr>
        <p:txBody>
          <a:bodyPr vert="horz" lIns="91440" tIns="45720" rIns="91440" bIns="45720" rtlCol="0" anchor="ctr"/>
          <a:lstStyle>
            <a:lvl1pPr algn="ctr">
              <a:defRPr sz="5040">
                <a:solidFill>
                  <a:schemeClr val="tx1">
                    <a:tint val="82000"/>
                  </a:schemeClr>
                </a:solidFill>
              </a:defRPr>
            </a:lvl1pPr>
          </a:lstStyle>
          <a:p>
            <a:endParaRPr lang="en-IN"/>
          </a:p>
        </p:txBody>
      </p:sp>
      <p:sp>
        <p:nvSpPr>
          <p:cNvPr id="6" name="Slide Number Placeholder 5"/>
          <p:cNvSpPr>
            <a:spLocks noGrp="1"/>
          </p:cNvSpPr>
          <p:nvPr>
            <p:ph type="sldNum" sz="quarter" idx="4"/>
          </p:nvPr>
        </p:nvSpPr>
        <p:spPr>
          <a:xfrm>
            <a:off x="36164520" y="26696672"/>
            <a:ext cx="11521440" cy="1533525"/>
          </a:xfrm>
          <a:prstGeom prst="rect">
            <a:avLst/>
          </a:prstGeom>
        </p:spPr>
        <p:txBody>
          <a:bodyPr vert="horz" lIns="91440" tIns="45720" rIns="91440" bIns="45720" rtlCol="0" anchor="ctr"/>
          <a:lstStyle>
            <a:lvl1pPr algn="r">
              <a:defRPr sz="5040">
                <a:solidFill>
                  <a:schemeClr val="tx1">
                    <a:tint val="82000"/>
                  </a:schemeClr>
                </a:solidFill>
              </a:defRPr>
            </a:lvl1pPr>
          </a:lstStyle>
          <a:p>
            <a:fld id="{3B56ED09-5E6B-4FE2-AACF-437555175CA1}" type="slidenum">
              <a:rPr lang="en-IN" smtClean="0"/>
              <a:t>‹#›</a:t>
            </a:fld>
            <a:endParaRPr lang="en-IN"/>
          </a:p>
        </p:txBody>
      </p:sp>
    </p:spTree>
    <p:extLst>
      <p:ext uri="{BB962C8B-B14F-4D97-AF65-F5344CB8AC3E}">
        <p14:creationId xmlns:p14="http://schemas.microsoft.com/office/powerpoint/2010/main" val="3944077781"/>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defTabSz="3840480" rtl="0" eaLnBrk="1" latinLnBrk="0" hangingPunct="1">
        <a:lnSpc>
          <a:spcPct val="90000"/>
        </a:lnSpc>
        <a:spcBef>
          <a:spcPct val="0"/>
        </a:spcBef>
        <a:buNone/>
        <a:defRPr sz="18480" kern="1200">
          <a:solidFill>
            <a:schemeClr val="tx1"/>
          </a:solidFill>
          <a:latin typeface="+mj-lt"/>
          <a:ea typeface="+mj-ea"/>
          <a:cs typeface="+mj-cs"/>
        </a:defRPr>
      </a:lvl1pPr>
    </p:titleStyle>
    <p:bodyStyle>
      <a:lvl1pPr marL="960120" indent="-960120" algn="l" defTabSz="3840480" rtl="0" eaLnBrk="1" latinLnBrk="0" hangingPunct="1">
        <a:lnSpc>
          <a:spcPct val="90000"/>
        </a:lnSpc>
        <a:spcBef>
          <a:spcPts val="4200"/>
        </a:spcBef>
        <a:buFont typeface="Arial" panose="020B0604020202020204" pitchFamily="34" charset="0"/>
        <a:buChar char="•"/>
        <a:defRPr sz="11760" kern="1200">
          <a:solidFill>
            <a:schemeClr val="tx1"/>
          </a:solidFill>
          <a:latin typeface="+mn-lt"/>
          <a:ea typeface="+mn-ea"/>
          <a:cs typeface="+mn-cs"/>
        </a:defRPr>
      </a:lvl1pPr>
      <a:lvl2pPr marL="2880360" indent="-960120" algn="l" defTabSz="3840480" rtl="0" eaLnBrk="1" latinLnBrk="0" hangingPunct="1">
        <a:lnSpc>
          <a:spcPct val="90000"/>
        </a:lnSpc>
        <a:spcBef>
          <a:spcPts val="2100"/>
        </a:spcBef>
        <a:buFont typeface="Arial" panose="020B0604020202020204" pitchFamily="34" charset="0"/>
        <a:buChar char="•"/>
        <a:defRPr sz="10080" kern="1200">
          <a:solidFill>
            <a:schemeClr val="tx1"/>
          </a:solidFill>
          <a:latin typeface="+mn-lt"/>
          <a:ea typeface="+mn-ea"/>
          <a:cs typeface="+mn-cs"/>
        </a:defRPr>
      </a:lvl2pPr>
      <a:lvl3pPr marL="4800600" indent="-960120" algn="l" defTabSz="3840480" rtl="0" eaLnBrk="1" latinLnBrk="0" hangingPunct="1">
        <a:lnSpc>
          <a:spcPct val="90000"/>
        </a:lnSpc>
        <a:spcBef>
          <a:spcPts val="2100"/>
        </a:spcBef>
        <a:buFont typeface="Arial" panose="020B0604020202020204" pitchFamily="34" charset="0"/>
        <a:buChar char="•"/>
        <a:defRPr sz="8400" kern="1200">
          <a:solidFill>
            <a:schemeClr val="tx1"/>
          </a:solidFill>
          <a:latin typeface="+mn-lt"/>
          <a:ea typeface="+mn-ea"/>
          <a:cs typeface="+mn-cs"/>
        </a:defRPr>
      </a:lvl3pPr>
      <a:lvl4pPr marL="67208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4pPr>
      <a:lvl5pPr marL="864108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5pPr>
      <a:lvl6pPr marL="1056132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6pPr>
      <a:lvl7pPr marL="1248156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7pPr>
      <a:lvl8pPr marL="1440180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8pPr>
      <a:lvl9pPr marL="163220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9pPr>
    </p:bodyStyle>
    <p:otherStyle>
      <a:defPPr>
        <a:defRPr lang="en-US"/>
      </a:defPPr>
      <a:lvl1pPr marL="0" algn="l" defTabSz="3840480" rtl="0" eaLnBrk="1" latinLnBrk="0" hangingPunct="1">
        <a:defRPr sz="7560" kern="1200">
          <a:solidFill>
            <a:schemeClr val="tx1"/>
          </a:solidFill>
          <a:latin typeface="+mn-lt"/>
          <a:ea typeface="+mn-ea"/>
          <a:cs typeface="+mn-cs"/>
        </a:defRPr>
      </a:lvl1pPr>
      <a:lvl2pPr marL="1920240" algn="l" defTabSz="3840480" rtl="0" eaLnBrk="1" latinLnBrk="0" hangingPunct="1">
        <a:defRPr sz="7560" kern="1200">
          <a:solidFill>
            <a:schemeClr val="tx1"/>
          </a:solidFill>
          <a:latin typeface="+mn-lt"/>
          <a:ea typeface="+mn-ea"/>
          <a:cs typeface="+mn-cs"/>
        </a:defRPr>
      </a:lvl2pPr>
      <a:lvl3pPr marL="3840480" algn="l" defTabSz="3840480" rtl="0" eaLnBrk="1" latinLnBrk="0" hangingPunct="1">
        <a:defRPr sz="7560" kern="1200">
          <a:solidFill>
            <a:schemeClr val="tx1"/>
          </a:solidFill>
          <a:latin typeface="+mn-lt"/>
          <a:ea typeface="+mn-ea"/>
          <a:cs typeface="+mn-cs"/>
        </a:defRPr>
      </a:lvl3pPr>
      <a:lvl4pPr marL="5760720" algn="l" defTabSz="3840480" rtl="0" eaLnBrk="1" latinLnBrk="0" hangingPunct="1">
        <a:defRPr sz="7560" kern="1200">
          <a:solidFill>
            <a:schemeClr val="tx1"/>
          </a:solidFill>
          <a:latin typeface="+mn-lt"/>
          <a:ea typeface="+mn-ea"/>
          <a:cs typeface="+mn-cs"/>
        </a:defRPr>
      </a:lvl4pPr>
      <a:lvl5pPr marL="7680960" algn="l" defTabSz="3840480" rtl="0" eaLnBrk="1" latinLnBrk="0" hangingPunct="1">
        <a:defRPr sz="7560" kern="1200">
          <a:solidFill>
            <a:schemeClr val="tx1"/>
          </a:solidFill>
          <a:latin typeface="+mn-lt"/>
          <a:ea typeface="+mn-ea"/>
          <a:cs typeface="+mn-cs"/>
        </a:defRPr>
      </a:lvl5pPr>
      <a:lvl6pPr marL="9601200" algn="l" defTabSz="3840480" rtl="0" eaLnBrk="1" latinLnBrk="0" hangingPunct="1">
        <a:defRPr sz="7560" kern="1200">
          <a:solidFill>
            <a:schemeClr val="tx1"/>
          </a:solidFill>
          <a:latin typeface="+mn-lt"/>
          <a:ea typeface="+mn-ea"/>
          <a:cs typeface="+mn-cs"/>
        </a:defRPr>
      </a:lvl6pPr>
      <a:lvl7pPr marL="11521440" algn="l" defTabSz="3840480" rtl="0" eaLnBrk="1" latinLnBrk="0" hangingPunct="1">
        <a:defRPr sz="7560" kern="1200">
          <a:solidFill>
            <a:schemeClr val="tx1"/>
          </a:solidFill>
          <a:latin typeface="+mn-lt"/>
          <a:ea typeface="+mn-ea"/>
          <a:cs typeface="+mn-cs"/>
        </a:defRPr>
      </a:lvl7pPr>
      <a:lvl8pPr marL="13441680" algn="l" defTabSz="3840480" rtl="0" eaLnBrk="1" latinLnBrk="0" hangingPunct="1">
        <a:defRPr sz="7560" kern="1200">
          <a:solidFill>
            <a:schemeClr val="tx1"/>
          </a:solidFill>
          <a:latin typeface="+mn-lt"/>
          <a:ea typeface="+mn-ea"/>
          <a:cs typeface="+mn-cs"/>
        </a:defRPr>
      </a:lvl8pPr>
      <a:lvl9pPr marL="15361920" algn="l" defTabSz="384048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jpeg"/><Relationship Id="rId7" Type="http://schemas.microsoft.com/office/2007/relationships/hdphoto" Target="../media/hdphoto1.wdp"/><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jpeg"/><Relationship Id="rId9" Type="http://schemas.microsoft.com/office/2007/relationships/hdphoto" Target="../media/hdphoto2.wdp"/></Relationships>
</file>

<file path=ppt/slides/_rels/slide3.xml.rels><?xml version="1.0" encoding="UTF-8" standalone="yes"?>
<Relationships xmlns="http://schemas.openxmlformats.org/package/2006/relationships"><Relationship Id="rId8" Type="http://schemas.openxmlformats.org/officeDocument/2006/relationships/hyperlink" Target="https://doi.org/10.1146/annurev-publhealth-052620-103528" TargetMode="External"/><Relationship Id="rId3" Type="http://schemas.openxmlformats.org/officeDocument/2006/relationships/hyperlink" Target="https://doi.org/10.1017/gmh.2023.18" TargetMode="External"/><Relationship Id="rId7" Type="http://schemas.openxmlformats.org/officeDocument/2006/relationships/hyperlink" Target="https://doi.org/10.3389/fpsyt.2022.980614" TargetMode="External"/><Relationship Id="rId2" Type="http://schemas.openxmlformats.org/officeDocument/2006/relationships/hyperlink" Target="https://doi.org/10.4103/psychiatry.indianjpsychiatry_774_19" TargetMode="External"/><Relationship Id="rId1" Type="http://schemas.openxmlformats.org/officeDocument/2006/relationships/slideLayout" Target="../slideLayouts/slideLayout2.xml"/><Relationship Id="rId6" Type="http://schemas.openxmlformats.org/officeDocument/2006/relationships/hyperlink" Target="https://doi.org/10.70085/jtse.v4i2.145" TargetMode="External"/><Relationship Id="rId5" Type="http://schemas.openxmlformats.org/officeDocument/2006/relationships/hyperlink" Target="https://doi.org/10.1017/s2045796017000270" TargetMode="External"/><Relationship Id="rId4" Type="http://schemas.openxmlformats.org/officeDocument/2006/relationships/hyperlink" Target="https://doi.org/10.1093/schizbullopen/sgac053" TargetMode="External"/><Relationship Id="rId9" Type="http://schemas.openxmlformats.org/officeDocument/2006/relationships/hyperlink" Target="https://www.ncbi.nlm.nih.gov/books/NBK60420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CF7C2-4990-9417-DE5B-7CDD3BB9556B}"/>
              </a:ext>
            </a:extLst>
          </p:cNvPr>
          <p:cNvSpPr>
            <a:spLocks noGrp="1"/>
          </p:cNvSpPr>
          <p:nvPr>
            <p:ph type="ctrTitle"/>
          </p:nvPr>
        </p:nvSpPr>
        <p:spPr>
          <a:xfrm>
            <a:off x="14467563" y="3174796"/>
            <a:ext cx="32386305" cy="12955220"/>
          </a:xfrm>
        </p:spPr>
        <p:txBody>
          <a:bodyPr anchor="ctr">
            <a:normAutofit/>
          </a:bodyPr>
          <a:lstStyle/>
          <a:p>
            <a:pPr algn="l">
              <a:lnSpc>
                <a:spcPct val="90000"/>
              </a:lnSpc>
            </a:pPr>
            <a:r>
              <a:rPr lang="en-IN" sz="19500" b="1" dirty="0">
                <a:latin typeface="Times New Roman" panose="02020603050405020304" pitchFamily="18" charset="0"/>
                <a:cs typeface="Times New Roman" panose="02020603050405020304" pitchFamily="18" charset="0"/>
              </a:rPr>
              <a:t>BMHP6029 Psychological Classifications and Provisions</a:t>
            </a:r>
            <a:br>
              <a:rPr lang="en-IN" sz="19500" b="1" dirty="0">
                <a:latin typeface="Times New Roman" panose="02020603050405020304" pitchFamily="18" charset="0"/>
                <a:cs typeface="Times New Roman" panose="02020603050405020304" pitchFamily="18" charset="0"/>
              </a:rPr>
            </a:br>
            <a:r>
              <a:rPr lang="en-IN" sz="19500" b="1" dirty="0">
                <a:latin typeface="Times New Roman" panose="02020603050405020304" pitchFamily="18" charset="0"/>
                <a:cs typeface="Times New Roman" panose="02020603050405020304" pitchFamily="18" charset="0"/>
              </a:rPr>
              <a:t>Component 1: Individual Presentation</a:t>
            </a:r>
          </a:p>
        </p:txBody>
      </p:sp>
      <p:sp>
        <p:nvSpPr>
          <p:cNvPr id="3" name="Subtitle 2">
            <a:extLst>
              <a:ext uri="{FF2B5EF4-FFF2-40B4-BE49-F238E27FC236}">
                <a16:creationId xmlns:a16="http://schemas.microsoft.com/office/drawing/2014/main" id="{A1A4687B-5785-CF85-832B-F42C1781AE7D}"/>
              </a:ext>
            </a:extLst>
          </p:cNvPr>
          <p:cNvSpPr>
            <a:spLocks noGrp="1"/>
          </p:cNvSpPr>
          <p:nvPr>
            <p:ph type="subTitle" idx="1"/>
          </p:nvPr>
        </p:nvSpPr>
        <p:spPr>
          <a:xfrm>
            <a:off x="33230950" y="17177622"/>
            <a:ext cx="13930148" cy="7191139"/>
          </a:xfrm>
        </p:spPr>
        <p:txBody>
          <a:bodyPr>
            <a:normAutofit/>
          </a:bodyPr>
          <a:lstStyle/>
          <a:p>
            <a:pPr algn="l">
              <a:lnSpc>
                <a:spcPct val="90000"/>
              </a:lnSpc>
            </a:pPr>
            <a:r>
              <a:rPr lang="en-US" sz="8200" b="1">
                <a:latin typeface="Times New Roman" panose="02020603050405020304" pitchFamily="18" charset="0"/>
                <a:cs typeface="Times New Roman" panose="02020603050405020304" pitchFamily="18" charset="0"/>
              </a:rPr>
              <a:t>Title- </a:t>
            </a:r>
            <a:r>
              <a:rPr lang="en-US" sz="8200">
                <a:latin typeface="Times New Roman" panose="02020603050405020304" pitchFamily="18" charset="0"/>
                <a:cs typeface="Times New Roman" panose="02020603050405020304" pitchFamily="18" charset="0"/>
              </a:rPr>
              <a:t>“Schizophrenia: Historical &amp; Contemporary Treatment, Context and Future Directions.</a:t>
            </a:r>
          </a:p>
          <a:p>
            <a:pPr algn="l">
              <a:lnSpc>
                <a:spcPct val="90000"/>
              </a:lnSpc>
            </a:pPr>
            <a:r>
              <a:rPr lang="en-US" sz="8200">
                <a:latin typeface="Times New Roman" panose="02020603050405020304" pitchFamily="18" charset="0"/>
                <a:cs typeface="Times New Roman" panose="02020603050405020304" pitchFamily="18" charset="0"/>
              </a:rPr>
              <a:t>Student </a:t>
            </a:r>
            <a:r>
              <a:rPr lang="en-US" sz="8200" err="1">
                <a:latin typeface="Times New Roman" panose="02020603050405020304" pitchFamily="18" charset="0"/>
                <a:cs typeface="Times New Roman" panose="02020603050405020304" pitchFamily="18" charset="0"/>
              </a:rPr>
              <a:t>Name:ionela</a:t>
            </a:r>
            <a:r>
              <a:rPr lang="en-US" sz="8200">
                <a:latin typeface="Times New Roman" panose="02020603050405020304" pitchFamily="18" charset="0"/>
                <a:cs typeface="Times New Roman" panose="02020603050405020304" pitchFamily="18" charset="0"/>
              </a:rPr>
              <a:t> Slavoiu</a:t>
            </a:r>
          </a:p>
          <a:p>
            <a:pPr algn="l">
              <a:lnSpc>
                <a:spcPct val="90000"/>
              </a:lnSpc>
            </a:pPr>
            <a:r>
              <a:rPr lang="en-US" sz="8200">
                <a:latin typeface="Times New Roman" panose="02020603050405020304" pitchFamily="18" charset="0"/>
                <a:cs typeface="Times New Roman" panose="02020603050405020304" pitchFamily="18" charset="0"/>
              </a:rPr>
              <a:t>Student ID:2243475</a:t>
            </a:r>
            <a:endParaRPr lang="en-IN" sz="82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10417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E937080-7B82-B30C-1FCE-51ABED76C2DA}"/>
              </a:ext>
            </a:extLst>
          </p:cNvPr>
          <p:cNvSpPr txBox="1"/>
          <p:nvPr/>
        </p:nvSpPr>
        <p:spPr>
          <a:xfrm>
            <a:off x="222781" y="-10711510"/>
            <a:ext cx="14509461" cy="4595489"/>
          </a:xfrm>
          <a:prstGeom prst="rect">
            <a:avLst/>
          </a:prstGeom>
          <a:solidFill>
            <a:schemeClr val="bg2"/>
          </a:solidFill>
        </p:spPr>
        <p:style>
          <a:lnRef idx="1">
            <a:schemeClr val="accent2"/>
          </a:lnRef>
          <a:fillRef idx="2">
            <a:schemeClr val="accent2"/>
          </a:fillRef>
          <a:effectRef idx="1">
            <a:schemeClr val="accent2"/>
          </a:effectRef>
          <a:fontRef idx="minor">
            <a:schemeClr val="dk1"/>
          </a:fontRef>
        </p:style>
        <p:txBody>
          <a:bodyPr wrap="square">
            <a:spAutoFit/>
          </a:bodyPr>
          <a:lstStyle/>
          <a:p>
            <a:pPr algn="just">
              <a:spcBef>
                <a:spcPts val="1219"/>
              </a:spcBef>
            </a:pPr>
            <a:r>
              <a:rPr lang="en-IN" sz="4877" b="1" kern="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Introduction</a:t>
            </a:r>
          </a:p>
          <a:p>
            <a:pPr algn="just">
              <a:spcAft>
                <a:spcPts val="813"/>
              </a:spcAft>
            </a:pPr>
            <a:r>
              <a:rPr lang="en-IN" sz="4877"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Schizophrenia impairs perception, thought, behaviour, and emotion. According to ICD-11 (6A20), it includes hallucinations, delusions, disorganised thinking, unpleasant emotions, and impaired functioning. It affects 1% of the world's young adults (Keeley &amp; Gaebel, 2017). </a:t>
            </a:r>
          </a:p>
        </p:txBody>
      </p:sp>
      <p:sp>
        <p:nvSpPr>
          <p:cNvPr id="7" name="TextBox 6">
            <a:extLst>
              <a:ext uri="{FF2B5EF4-FFF2-40B4-BE49-F238E27FC236}">
                <a16:creationId xmlns:a16="http://schemas.microsoft.com/office/drawing/2014/main" id="{4B772758-1FD7-48EA-FEDC-CF8ECD104E94}"/>
              </a:ext>
            </a:extLst>
          </p:cNvPr>
          <p:cNvSpPr txBox="1"/>
          <p:nvPr/>
        </p:nvSpPr>
        <p:spPr>
          <a:xfrm>
            <a:off x="32340884" y="8828866"/>
            <a:ext cx="18739713" cy="3844963"/>
          </a:xfrm>
          <a:prstGeom prst="rect">
            <a:avLst/>
          </a:prstGeom>
          <a:solidFill>
            <a:schemeClr val="bg2"/>
          </a:solidFill>
        </p:spPr>
        <p:style>
          <a:lnRef idx="1">
            <a:schemeClr val="accent5"/>
          </a:lnRef>
          <a:fillRef idx="2">
            <a:schemeClr val="accent5"/>
          </a:fillRef>
          <a:effectRef idx="1">
            <a:schemeClr val="accent5"/>
          </a:effectRef>
          <a:fontRef idx="minor">
            <a:schemeClr val="dk1"/>
          </a:fontRef>
        </p:style>
        <p:txBody>
          <a:bodyPr wrap="square">
            <a:spAutoFit/>
          </a:bodyPr>
          <a:lstStyle/>
          <a:p>
            <a:pPr algn="just">
              <a:spcBef>
                <a:spcPts val="1219"/>
              </a:spcBef>
            </a:pPr>
            <a:r>
              <a:rPr lang="en-IN" sz="4877" b="1" kern="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Historical Treatment Context</a:t>
            </a:r>
          </a:p>
          <a:p>
            <a:pPr algn="just">
              <a:spcAft>
                <a:spcPts val="813"/>
              </a:spcAft>
            </a:pPr>
            <a:r>
              <a:rPr lang="en-IN" sz="4877"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Schizophrenia was historically poorly understood. Ancient societies attributed diseases to supernatural or religious causes. Inhumane asylums sheltered schizophrenic patients throughout the 18th–19th centuries (De </a:t>
            </a:r>
            <a:r>
              <a:rPr lang="en-IN" sz="4877" dirty="0" err="1">
                <a:solidFill>
                  <a:schemeClr val="tx1"/>
                </a:solidFill>
                <a:latin typeface="Times New Roman" panose="02020603050405020304" pitchFamily="18" charset="0"/>
                <a:ea typeface="Calibri" panose="020F0502020204030204" pitchFamily="34" charset="0"/>
                <a:cs typeface="Times New Roman" panose="02020603050405020304" pitchFamily="18" charset="0"/>
              </a:rPr>
              <a:t>Mangoux</a:t>
            </a:r>
            <a:r>
              <a:rPr lang="en-IN" sz="4877"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et al., 2022). </a:t>
            </a:r>
          </a:p>
        </p:txBody>
      </p:sp>
      <p:sp>
        <p:nvSpPr>
          <p:cNvPr id="9" name="TextBox 8">
            <a:extLst>
              <a:ext uri="{FF2B5EF4-FFF2-40B4-BE49-F238E27FC236}">
                <a16:creationId xmlns:a16="http://schemas.microsoft.com/office/drawing/2014/main" id="{58387A5E-E57C-19A2-ABD6-A3BBCC67B329}"/>
              </a:ext>
            </a:extLst>
          </p:cNvPr>
          <p:cNvSpPr txBox="1"/>
          <p:nvPr/>
        </p:nvSpPr>
        <p:spPr>
          <a:xfrm>
            <a:off x="0" y="-5938187"/>
            <a:ext cx="14509461" cy="12170961"/>
          </a:xfrm>
          <a:prstGeom prst="rect">
            <a:avLst/>
          </a:prstGeom>
          <a:solidFill>
            <a:schemeClr val="bg2"/>
          </a:solidFill>
        </p:spPr>
        <p:style>
          <a:lnRef idx="1">
            <a:schemeClr val="accent6"/>
          </a:lnRef>
          <a:fillRef idx="2">
            <a:schemeClr val="accent6"/>
          </a:fillRef>
          <a:effectRef idx="1">
            <a:schemeClr val="accent6"/>
          </a:effectRef>
          <a:fontRef idx="minor">
            <a:schemeClr val="dk1"/>
          </a:fontRef>
        </p:style>
        <p:txBody>
          <a:bodyPr wrap="square">
            <a:spAutoFit/>
          </a:bodyPr>
          <a:lstStyle/>
          <a:p>
            <a:pPr algn="just">
              <a:spcBef>
                <a:spcPts val="1219"/>
              </a:spcBef>
            </a:pPr>
            <a:r>
              <a:rPr lang="en-IN" sz="4877" b="1" kern="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Contemporary Understanding &amp; Treatment</a:t>
            </a:r>
          </a:p>
          <a:p>
            <a:pPr algn="just">
              <a:spcAft>
                <a:spcPts val="813"/>
              </a:spcAft>
            </a:pPr>
            <a:r>
              <a:rPr lang="en-IN" sz="4877"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Schizophrenia is defined by ICD-11 as persistent psychotic symptoms lasting over one month. Modern schizophrenia theories link genetic susceptibility, neurochemical dysregulation, and environmental stresses (trauma, social marginalisation). Modern multidisciplinary care includes:</a:t>
            </a:r>
          </a:p>
          <a:p>
            <a:pPr algn="just">
              <a:spcAft>
                <a:spcPts val="813"/>
              </a:spcAft>
            </a:pPr>
            <a:endParaRPr lang="en-IN" sz="4877" dirty="0">
              <a:solidFill>
                <a:schemeClr val="tx1"/>
              </a:solidFill>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13"/>
              </a:spcAft>
            </a:pPr>
            <a:endParaRPr lang="en-IN" sz="4877" dirty="0">
              <a:solidFill>
                <a:schemeClr val="tx1"/>
              </a:solidFill>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13"/>
              </a:spcAft>
            </a:pPr>
            <a:endParaRPr lang="en-IN" sz="4877" dirty="0">
              <a:solidFill>
                <a:schemeClr val="tx1"/>
              </a:solidFill>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13"/>
              </a:spcAft>
            </a:pPr>
            <a:endParaRPr lang="en-IN" sz="4877" dirty="0">
              <a:solidFill>
                <a:schemeClr val="tx1"/>
              </a:solidFill>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13"/>
              </a:spcAft>
            </a:pPr>
            <a:endParaRPr lang="en-IN" sz="4877" dirty="0">
              <a:solidFill>
                <a:schemeClr val="tx1"/>
              </a:solidFill>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13"/>
              </a:spcAft>
            </a:pPr>
            <a:endParaRPr lang="en-IN" sz="4877" dirty="0">
              <a:solidFill>
                <a:schemeClr val="tx1"/>
              </a:solidFill>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13"/>
              </a:spcAft>
            </a:pPr>
            <a:endParaRPr lang="en-IN" sz="4877" dirty="0">
              <a:solidFill>
                <a:schemeClr val="tx1"/>
              </a:solidFill>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13"/>
              </a:spcAft>
            </a:pPr>
            <a:endParaRPr lang="en-IN" sz="4877" dirty="0">
              <a:solidFill>
                <a:schemeClr val="tx1"/>
              </a:solidFill>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12" name="Table 11">
            <a:extLst>
              <a:ext uri="{FF2B5EF4-FFF2-40B4-BE49-F238E27FC236}">
                <a16:creationId xmlns:a16="http://schemas.microsoft.com/office/drawing/2014/main" id="{6EA50496-07C3-806A-ECCD-9C34BE4A400B}"/>
              </a:ext>
            </a:extLst>
          </p:cNvPr>
          <p:cNvGraphicFramePr>
            <a:graphicFrameLocks noGrp="1"/>
          </p:cNvGraphicFramePr>
          <p:nvPr>
            <p:extLst>
              <p:ext uri="{D42A27DB-BD31-4B8C-83A1-F6EECF244321}">
                <p14:modId xmlns:p14="http://schemas.microsoft.com/office/powerpoint/2010/main" val="778261536"/>
              </p:ext>
            </p:extLst>
          </p:nvPr>
        </p:nvGraphicFramePr>
        <p:xfrm>
          <a:off x="35946114" y="-10711510"/>
          <a:ext cx="15676071" cy="9796003"/>
        </p:xfrm>
        <a:graphic>
          <a:graphicData uri="http://schemas.openxmlformats.org/drawingml/2006/table">
            <a:tbl>
              <a:tblPr firstRow="1" firstCol="1" bandRow="1">
                <a:tableStyleId>{93296810-A885-4BE3-A3E7-6D5BEEA58F35}</a:tableStyleId>
              </a:tblPr>
              <a:tblGrid>
                <a:gridCol w="3854349">
                  <a:extLst>
                    <a:ext uri="{9D8B030D-6E8A-4147-A177-3AD203B41FA5}">
                      <a16:colId xmlns:a16="http://schemas.microsoft.com/office/drawing/2014/main" val="2762883410"/>
                    </a:ext>
                  </a:extLst>
                </a:gridCol>
                <a:gridCol w="11821722">
                  <a:extLst>
                    <a:ext uri="{9D8B030D-6E8A-4147-A177-3AD203B41FA5}">
                      <a16:colId xmlns:a16="http://schemas.microsoft.com/office/drawing/2014/main" val="2869739800"/>
                    </a:ext>
                  </a:extLst>
                </a:gridCol>
              </a:tblGrid>
              <a:tr h="2241278">
                <a:tc>
                  <a:txBody>
                    <a:bodyPr/>
                    <a:lstStyle/>
                    <a:p>
                      <a:pPr algn="ctr">
                        <a:lnSpc>
                          <a:spcPct val="100000"/>
                        </a:lnSpc>
                        <a:spcAft>
                          <a:spcPts val="800"/>
                        </a:spcAft>
                        <a:buNone/>
                      </a:pPr>
                      <a:r>
                        <a:rPr lang="en-IN" sz="4900" kern="100" dirty="0">
                          <a:solidFill>
                            <a:schemeClr val="tx1"/>
                          </a:solidFill>
                          <a:effectLst/>
                          <a:latin typeface="Times New Roman" panose="02020603050405020304" pitchFamily="18" charset="0"/>
                          <a:cs typeface="Times New Roman" panose="02020603050405020304" pitchFamily="18" charset="0"/>
                        </a:rPr>
                        <a:t>Pharmacotherapy: </a:t>
                      </a:r>
                      <a:endParaRPr lang="en-IN" sz="49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9677" marR="69677" marT="0" marB="0">
                    <a:solidFill>
                      <a:schemeClr val="bg1">
                        <a:lumMod val="85000"/>
                      </a:schemeClr>
                    </a:solidFill>
                  </a:tcPr>
                </a:tc>
                <a:tc>
                  <a:txBody>
                    <a:bodyPr/>
                    <a:lstStyle/>
                    <a:p>
                      <a:pPr algn="ctr">
                        <a:lnSpc>
                          <a:spcPct val="100000"/>
                        </a:lnSpc>
                        <a:spcAft>
                          <a:spcPts val="800"/>
                        </a:spcAft>
                        <a:buNone/>
                      </a:pPr>
                      <a:r>
                        <a:rPr lang="en-IN" sz="4900" kern="100" dirty="0">
                          <a:solidFill>
                            <a:schemeClr val="tx1"/>
                          </a:solidFill>
                          <a:effectLst/>
                          <a:latin typeface="Times New Roman" panose="02020603050405020304" pitchFamily="18" charset="0"/>
                          <a:cs typeface="Times New Roman" panose="02020603050405020304" pitchFamily="18" charset="0"/>
                        </a:rPr>
                        <a:t>Second-generation antipsychotics (e.g., risperidone, clozapine) reduce relapse risk.</a:t>
                      </a:r>
                      <a:endParaRPr lang="en-IN" sz="49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9677" marR="69677" marT="0" marB="0">
                    <a:solidFill>
                      <a:schemeClr val="bg1">
                        <a:lumMod val="85000"/>
                      </a:schemeClr>
                    </a:solidFill>
                  </a:tcPr>
                </a:tc>
                <a:extLst>
                  <a:ext uri="{0D108BD9-81ED-4DB2-BD59-A6C34878D82A}">
                    <a16:rowId xmlns:a16="http://schemas.microsoft.com/office/drawing/2014/main" val="3287852795"/>
                  </a:ext>
                </a:extLst>
              </a:tr>
              <a:tr h="3357655">
                <a:tc>
                  <a:txBody>
                    <a:bodyPr/>
                    <a:lstStyle/>
                    <a:p>
                      <a:pPr algn="ctr">
                        <a:lnSpc>
                          <a:spcPct val="100000"/>
                        </a:lnSpc>
                        <a:spcAft>
                          <a:spcPts val="800"/>
                        </a:spcAft>
                        <a:buNone/>
                      </a:pPr>
                      <a:r>
                        <a:rPr lang="en-IN" sz="4900" kern="100" dirty="0">
                          <a:solidFill>
                            <a:schemeClr val="tx1"/>
                          </a:solidFill>
                          <a:effectLst/>
                          <a:latin typeface="Times New Roman" panose="02020603050405020304" pitchFamily="18" charset="0"/>
                          <a:cs typeface="Times New Roman" panose="02020603050405020304" pitchFamily="18" charset="0"/>
                        </a:rPr>
                        <a:t>Psychosocial interventions: </a:t>
                      </a:r>
                      <a:endParaRPr lang="en-IN" sz="49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9677" marR="69677" marT="0" marB="0">
                    <a:solidFill>
                      <a:schemeClr val="bg1">
                        <a:lumMod val="85000"/>
                      </a:schemeClr>
                    </a:solidFill>
                  </a:tcPr>
                </a:tc>
                <a:tc>
                  <a:txBody>
                    <a:bodyPr/>
                    <a:lstStyle/>
                    <a:p>
                      <a:pPr algn="ctr">
                        <a:lnSpc>
                          <a:spcPct val="100000"/>
                        </a:lnSpc>
                        <a:spcAft>
                          <a:spcPts val="800"/>
                        </a:spcAft>
                        <a:buNone/>
                      </a:pPr>
                      <a:r>
                        <a:rPr lang="en-IN" sz="4900" kern="100" dirty="0">
                          <a:solidFill>
                            <a:schemeClr val="tx1"/>
                          </a:solidFill>
                          <a:effectLst/>
                          <a:latin typeface="Times New Roman" panose="02020603050405020304" pitchFamily="18" charset="0"/>
                          <a:cs typeface="Times New Roman" panose="02020603050405020304" pitchFamily="18" charset="0"/>
                        </a:rPr>
                        <a:t>CBT-p for hallucinations/delusions, family therapy, supported employment, social-skills training (Avasthi et al., 2020).</a:t>
                      </a:r>
                      <a:endParaRPr lang="en-IN" sz="49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9677" marR="69677" marT="0" marB="0">
                    <a:solidFill>
                      <a:schemeClr val="bg1">
                        <a:lumMod val="85000"/>
                      </a:schemeClr>
                    </a:solidFill>
                  </a:tcPr>
                </a:tc>
                <a:extLst>
                  <a:ext uri="{0D108BD9-81ED-4DB2-BD59-A6C34878D82A}">
                    <a16:rowId xmlns:a16="http://schemas.microsoft.com/office/drawing/2014/main" val="1308772357"/>
                  </a:ext>
                </a:extLst>
              </a:tr>
              <a:tr h="2518242">
                <a:tc>
                  <a:txBody>
                    <a:bodyPr/>
                    <a:lstStyle/>
                    <a:p>
                      <a:pPr algn="ctr">
                        <a:lnSpc>
                          <a:spcPct val="100000"/>
                        </a:lnSpc>
                        <a:spcAft>
                          <a:spcPts val="800"/>
                        </a:spcAft>
                        <a:buNone/>
                      </a:pPr>
                      <a:r>
                        <a:rPr lang="en-IN" sz="4900" kern="100" dirty="0">
                          <a:solidFill>
                            <a:schemeClr val="tx1"/>
                          </a:solidFill>
                          <a:effectLst/>
                          <a:latin typeface="Times New Roman" panose="02020603050405020304" pitchFamily="18" charset="0"/>
                          <a:cs typeface="Times New Roman" panose="02020603050405020304" pitchFamily="18" charset="0"/>
                        </a:rPr>
                        <a:t>Early intervention services: </a:t>
                      </a:r>
                      <a:endParaRPr lang="en-IN" sz="49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9677" marR="69677" marT="0" marB="0">
                    <a:solidFill>
                      <a:schemeClr val="bg1">
                        <a:lumMod val="85000"/>
                      </a:schemeClr>
                    </a:solidFill>
                  </a:tcPr>
                </a:tc>
                <a:tc>
                  <a:txBody>
                    <a:bodyPr/>
                    <a:lstStyle/>
                    <a:p>
                      <a:pPr algn="ctr">
                        <a:lnSpc>
                          <a:spcPct val="100000"/>
                        </a:lnSpc>
                        <a:spcAft>
                          <a:spcPts val="800"/>
                        </a:spcAft>
                        <a:buNone/>
                      </a:pPr>
                      <a:r>
                        <a:rPr lang="en-IN" sz="4900" kern="100" dirty="0">
                          <a:solidFill>
                            <a:schemeClr val="tx1"/>
                          </a:solidFill>
                          <a:effectLst/>
                          <a:latin typeface="Times New Roman" panose="02020603050405020304" pitchFamily="18" charset="0"/>
                          <a:cs typeface="Times New Roman" panose="02020603050405020304" pitchFamily="18" charset="0"/>
                        </a:rPr>
                        <a:t>Aimed at improving long-term outcomes.</a:t>
                      </a:r>
                      <a:endParaRPr lang="en-IN" sz="49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9677" marR="69677" marT="0" marB="0">
                    <a:solidFill>
                      <a:schemeClr val="bg1">
                        <a:lumMod val="85000"/>
                      </a:schemeClr>
                    </a:solidFill>
                  </a:tcPr>
                </a:tc>
                <a:extLst>
                  <a:ext uri="{0D108BD9-81ED-4DB2-BD59-A6C34878D82A}">
                    <a16:rowId xmlns:a16="http://schemas.microsoft.com/office/drawing/2014/main" val="1190858470"/>
                  </a:ext>
                </a:extLst>
              </a:tr>
              <a:tr h="1678828">
                <a:tc>
                  <a:txBody>
                    <a:bodyPr/>
                    <a:lstStyle/>
                    <a:p>
                      <a:pPr algn="ctr">
                        <a:lnSpc>
                          <a:spcPct val="100000"/>
                        </a:lnSpc>
                        <a:spcAft>
                          <a:spcPts val="800"/>
                        </a:spcAft>
                        <a:buNone/>
                      </a:pPr>
                      <a:r>
                        <a:rPr lang="en-IN" sz="4900" kern="100" dirty="0">
                          <a:solidFill>
                            <a:schemeClr val="tx1"/>
                          </a:solidFill>
                          <a:effectLst/>
                          <a:latin typeface="Times New Roman" panose="02020603050405020304" pitchFamily="18" charset="0"/>
                          <a:cs typeface="Times New Roman" panose="02020603050405020304" pitchFamily="18" charset="0"/>
                        </a:rPr>
                        <a:t>Recovery-oriented care: </a:t>
                      </a:r>
                      <a:endParaRPr lang="en-IN" sz="49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9677" marR="69677" marT="0" marB="0">
                    <a:solidFill>
                      <a:schemeClr val="bg1">
                        <a:lumMod val="85000"/>
                      </a:schemeClr>
                    </a:solidFill>
                  </a:tcPr>
                </a:tc>
                <a:tc>
                  <a:txBody>
                    <a:bodyPr/>
                    <a:lstStyle/>
                    <a:p>
                      <a:pPr algn="ctr">
                        <a:lnSpc>
                          <a:spcPct val="100000"/>
                        </a:lnSpc>
                        <a:spcAft>
                          <a:spcPts val="800"/>
                        </a:spcAft>
                        <a:buNone/>
                      </a:pPr>
                      <a:r>
                        <a:rPr lang="en-IN" sz="4900" kern="100" dirty="0">
                          <a:solidFill>
                            <a:schemeClr val="tx1"/>
                          </a:solidFill>
                          <a:effectLst/>
                          <a:latin typeface="Times New Roman" panose="02020603050405020304" pitchFamily="18" charset="0"/>
                          <a:cs typeface="Times New Roman" panose="02020603050405020304" pitchFamily="18" charset="0"/>
                        </a:rPr>
                        <a:t>Emphasises autonomy, quality of life and meaningful participation.</a:t>
                      </a:r>
                      <a:endParaRPr lang="en-IN" sz="49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9677" marR="69677" marT="0" marB="0">
                    <a:solidFill>
                      <a:schemeClr val="bg1">
                        <a:lumMod val="85000"/>
                      </a:schemeClr>
                    </a:solidFill>
                  </a:tcPr>
                </a:tc>
                <a:extLst>
                  <a:ext uri="{0D108BD9-81ED-4DB2-BD59-A6C34878D82A}">
                    <a16:rowId xmlns:a16="http://schemas.microsoft.com/office/drawing/2014/main" val="3404619257"/>
                  </a:ext>
                </a:extLst>
              </a:tr>
            </a:tbl>
          </a:graphicData>
        </a:graphic>
      </p:graphicFrame>
      <p:sp>
        <p:nvSpPr>
          <p:cNvPr id="14" name="TextBox 13">
            <a:extLst>
              <a:ext uri="{FF2B5EF4-FFF2-40B4-BE49-F238E27FC236}">
                <a16:creationId xmlns:a16="http://schemas.microsoft.com/office/drawing/2014/main" id="{53F4DBB0-C7B2-0423-2F97-D513A4EC7696}"/>
              </a:ext>
            </a:extLst>
          </p:cNvPr>
          <p:cNvSpPr txBox="1"/>
          <p:nvPr/>
        </p:nvSpPr>
        <p:spPr>
          <a:xfrm>
            <a:off x="1" y="-56371"/>
            <a:ext cx="14876908" cy="5426486"/>
          </a:xfrm>
          <a:prstGeom prst="rect">
            <a:avLst/>
          </a:prstGeom>
          <a:solidFill>
            <a:schemeClr val="bg2"/>
          </a:solidFill>
        </p:spPr>
        <p:style>
          <a:lnRef idx="1">
            <a:schemeClr val="accent1"/>
          </a:lnRef>
          <a:fillRef idx="2">
            <a:schemeClr val="accent1"/>
          </a:fillRef>
          <a:effectRef idx="1">
            <a:schemeClr val="accent1"/>
          </a:effectRef>
          <a:fontRef idx="minor">
            <a:schemeClr val="dk1"/>
          </a:fontRef>
        </p:style>
        <p:txBody>
          <a:bodyPr wrap="square">
            <a:spAutoFit/>
          </a:bodyPr>
          <a:lstStyle/>
          <a:p>
            <a:pPr algn="just">
              <a:spcBef>
                <a:spcPts val="1219"/>
              </a:spcBef>
            </a:pPr>
            <a:r>
              <a:rPr lang="en-IN" sz="4877" b="1" kern="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Social, Cultural &amp; Political Context</a:t>
            </a:r>
          </a:p>
          <a:p>
            <a:pPr algn="just">
              <a:spcAft>
                <a:spcPts val="813"/>
              </a:spcAft>
            </a:pPr>
            <a:r>
              <a:rPr lang="en-IN" sz="4877"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Schizophrenia's awareness, treatment, and experience depend on society, culture, and politics. Conditions </a:t>
            </a:r>
            <a:r>
              <a:rPr lang="en-IN" sz="5400" dirty="0">
                <a:solidFill>
                  <a:schemeClr val="tx1"/>
                </a:solidFill>
                <a:latin typeface="Arial" panose="020B0604020202020204" pitchFamily="34" charset="0"/>
                <a:ea typeface="Calibri" panose="020F0502020204030204" pitchFamily="34" charset="0"/>
                <a:cs typeface="Arial" panose="020B0604020202020204" pitchFamily="34" charset="0"/>
              </a:rPr>
              <a:t>impact</a:t>
            </a:r>
            <a:r>
              <a:rPr lang="en-IN" sz="4877"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symptoms, treatment, and assistance. Social stigma, marginalisation, and power imbalances limit rights and induce discrimination. Modern legislation has improved mental illness detection, yet loopholes persist.</a:t>
            </a:r>
          </a:p>
        </p:txBody>
      </p:sp>
      <p:graphicFrame>
        <p:nvGraphicFramePr>
          <p:cNvPr id="15" name="Table 14">
            <a:extLst>
              <a:ext uri="{FF2B5EF4-FFF2-40B4-BE49-F238E27FC236}">
                <a16:creationId xmlns:a16="http://schemas.microsoft.com/office/drawing/2014/main" id="{DFC07D53-6FF0-892F-89FC-E781310C02BA}"/>
              </a:ext>
            </a:extLst>
          </p:cNvPr>
          <p:cNvGraphicFramePr>
            <a:graphicFrameLocks noGrp="1"/>
          </p:cNvGraphicFramePr>
          <p:nvPr>
            <p:extLst>
              <p:ext uri="{D42A27DB-BD31-4B8C-83A1-F6EECF244321}">
                <p14:modId xmlns:p14="http://schemas.microsoft.com/office/powerpoint/2010/main" val="1390805730"/>
              </p:ext>
            </p:extLst>
          </p:nvPr>
        </p:nvGraphicFramePr>
        <p:xfrm>
          <a:off x="222781" y="5987194"/>
          <a:ext cx="16912733" cy="16829211"/>
        </p:xfrm>
        <a:graphic>
          <a:graphicData uri="http://schemas.openxmlformats.org/drawingml/2006/table">
            <a:tbl>
              <a:tblPr firstRow="1" firstCol="1" bandRow="1">
                <a:tableStyleId>{5C22544A-7EE6-4342-B048-85BDC9FD1C3A}</a:tableStyleId>
              </a:tblPr>
              <a:tblGrid>
                <a:gridCol w="1905871">
                  <a:extLst>
                    <a:ext uri="{9D8B030D-6E8A-4147-A177-3AD203B41FA5}">
                      <a16:colId xmlns:a16="http://schemas.microsoft.com/office/drawing/2014/main" val="2929888754"/>
                    </a:ext>
                  </a:extLst>
                </a:gridCol>
                <a:gridCol w="7923623">
                  <a:extLst>
                    <a:ext uri="{9D8B030D-6E8A-4147-A177-3AD203B41FA5}">
                      <a16:colId xmlns:a16="http://schemas.microsoft.com/office/drawing/2014/main" val="1070852543"/>
                    </a:ext>
                  </a:extLst>
                </a:gridCol>
                <a:gridCol w="7083239">
                  <a:extLst>
                    <a:ext uri="{9D8B030D-6E8A-4147-A177-3AD203B41FA5}">
                      <a16:colId xmlns:a16="http://schemas.microsoft.com/office/drawing/2014/main" val="1412228788"/>
                    </a:ext>
                  </a:extLst>
                </a:gridCol>
              </a:tblGrid>
              <a:tr h="1185924">
                <a:tc>
                  <a:txBody>
                    <a:bodyPr/>
                    <a:lstStyle/>
                    <a:p>
                      <a:pPr algn="ctr">
                        <a:lnSpc>
                          <a:spcPct val="100000"/>
                        </a:lnSpc>
                        <a:spcAft>
                          <a:spcPts val="800"/>
                        </a:spcAft>
                        <a:buNone/>
                      </a:pPr>
                      <a:r>
                        <a:rPr lang="en-IN" sz="4500" kern="100" dirty="0">
                          <a:solidFill>
                            <a:schemeClr val="tx1"/>
                          </a:solidFill>
                          <a:effectLst/>
                          <a:latin typeface="Times New Roman" panose="02020603050405020304" pitchFamily="18" charset="0"/>
                          <a:cs typeface="Times New Roman" panose="02020603050405020304" pitchFamily="18" charset="0"/>
                        </a:rPr>
                        <a:t>Context</a:t>
                      </a:r>
                      <a:endParaRPr lang="en-IN" sz="45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9677" marR="69677" marT="0" marB="0">
                    <a:solidFill>
                      <a:schemeClr val="bg2"/>
                    </a:solidFill>
                  </a:tcPr>
                </a:tc>
                <a:tc>
                  <a:txBody>
                    <a:bodyPr/>
                    <a:lstStyle/>
                    <a:p>
                      <a:pPr algn="ctr">
                        <a:lnSpc>
                          <a:spcPct val="100000"/>
                        </a:lnSpc>
                        <a:spcAft>
                          <a:spcPts val="800"/>
                        </a:spcAft>
                        <a:buNone/>
                      </a:pPr>
                      <a:r>
                        <a:rPr lang="en-IN" sz="4500" kern="100" dirty="0">
                          <a:solidFill>
                            <a:schemeClr val="tx1"/>
                          </a:solidFill>
                          <a:effectLst/>
                          <a:latin typeface="Times New Roman" panose="02020603050405020304" pitchFamily="18" charset="0"/>
                          <a:cs typeface="Times New Roman" panose="02020603050405020304" pitchFamily="18" charset="0"/>
                        </a:rPr>
                        <a:t>Description</a:t>
                      </a:r>
                      <a:endParaRPr lang="en-IN" sz="45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9677" marR="69677" marT="0" marB="0">
                    <a:solidFill>
                      <a:schemeClr val="bg2"/>
                    </a:solidFill>
                  </a:tcPr>
                </a:tc>
                <a:tc>
                  <a:txBody>
                    <a:bodyPr/>
                    <a:lstStyle/>
                    <a:p>
                      <a:pPr algn="ctr">
                        <a:lnSpc>
                          <a:spcPct val="100000"/>
                        </a:lnSpc>
                        <a:spcAft>
                          <a:spcPts val="800"/>
                        </a:spcAft>
                        <a:buNone/>
                      </a:pPr>
                      <a:r>
                        <a:rPr lang="en-IN" sz="4500" kern="100" dirty="0">
                          <a:solidFill>
                            <a:schemeClr val="tx1"/>
                          </a:solidFill>
                          <a:effectLst/>
                          <a:latin typeface="Times New Roman" panose="02020603050405020304" pitchFamily="18" charset="0"/>
                          <a:cs typeface="Times New Roman" panose="02020603050405020304" pitchFamily="18" charset="0"/>
                        </a:rPr>
                        <a:t>Impact on Individuals with Schizophrenia</a:t>
                      </a:r>
                      <a:endParaRPr lang="en-IN" sz="45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9677" marR="69677" marT="0" marB="0">
                    <a:solidFill>
                      <a:schemeClr val="bg2"/>
                    </a:solidFill>
                  </a:tcPr>
                </a:tc>
                <a:extLst>
                  <a:ext uri="{0D108BD9-81ED-4DB2-BD59-A6C34878D82A}">
                    <a16:rowId xmlns:a16="http://schemas.microsoft.com/office/drawing/2014/main" val="902915646"/>
                  </a:ext>
                </a:extLst>
              </a:tr>
              <a:tr h="4336894">
                <a:tc>
                  <a:txBody>
                    <a:bodyPr/>
                    <a:lstStyle/>
                    <a:p>
                      <a:pPr algn="ctr">
                        <a:lnSpc>
                          <a:spcPct val="100000"/>
                        </a:lnSpc>
                        <a:spcAft>
                          <a:spcPts val="800"/>
                        </a:spcAft>
                        <a:buNone/>
                      </a:pPr>
                      <a:r>
                        <a:rPr lang="en-IN" sz="4500" kern="100">
                          <a:solidFill>
                            <a:schemeClr val="tx1"/>
                          </a:solidFill>
                          <a:effectLst/>
                          <a:latin typeface="Times New Roman" panose="02020603050405020304" pitchFamily="18" charset="0"/>
                          <a:cs typeface="Times New Roman" panose="02020603050405020304" pitchFamily="18" charset="0"/>
                        </a:rPr>
                        <a:t>Social</a:t>
                      </a:r>
                      <a:endParaRPr lang="en-IN" sz="45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9677" marR="69677" marT="0" marB="0">
                    <a:solidFill>
                      <a:schemeClr val="bg2"/>
                    </a:solidFill>
                  </a:tcPr>
                </a:tc>
                <a:tc>
                  <a:txBody>
                    <a:bodyPr/>
                    <a:lstStyle/>
                    <a:p>
                      <a:pPr algn="ctr">
                        <a:lnSpc>
                          <a:spcPct val="100000"/>
                        </a:lnSpc>
                        <a:spcAft>
                          <a:spcPts val="800"/>
                        </a:spcAft>
                        <a:buNone/>
                      </a:pPr>
                      <a:r>
                        <a:rPr lang="en-IN" sz="4500" kern="100" dirty="0">
                          <a:solidFill>
                            <a:schemeClr val="tx1"/>
                          </a:solidFill>
                          <a:effectLst/>
                          <a:latin typeface="Times New Roman" panose="02020603050405020304" pitchFamily="18" charset="0"/>
                          <a:cs typeface="Times New Roman" panose="02020603050405020304" pitchFamily="18" charset="0"/>
                        </a:rPr>
                        <a:t>Fear, disinformation, and poor media shape schizophrenia attitudes. They create stigma, marginalisation, unemployment, and breakups</a:t>
                      </a:r>
                      <a:endParaRPr lang="en-IN" sz="45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9677" marR="69677" marT="0" marB="0">
                    <a:solidFill>
                      <a:schemeClr val="bg2"/>
                    </a:solidFill>
                  </a:tcPr>
                </a:tc>
                <a:tc>
                  <a:txBody>
                    <a:bodyPr/>
                    <a:lstStyle/>
                    <a:p>
                      <a:pPr algn="ctr">
                        <a:lnSpc>
                          <a:spcPct val="100000"/>
                        </a:lnSpc>
                        <a:spcAft>
                          <a:spcPts val="800"/>
                        </a:spcAft>
                        <a:buNone/>
                      </a:pPr>
                      <a:r>
                        <a:rPr lang="en-IN" sz="4500" kern="100" dirty="0">
                          <a:solidFill>
                            <a:schemeClr val="tx1"/>
                          </a:solidFill>
                          <a:effectLst/>
                          <a:latin typeface="Times New Roman" panose="02020603050405020304" pitchFamily="18" charset="0"/>
                          <a:cs typeface="Times New Roman" panose="02020603050405020304" pitchFamily="18" charset="0"/>
                        </a:rPr>
                        <a:t>Shame and fear prevent therapy, reducing work and education chances. (Samuel et al., 2022).</a:t>
                      </a:r>
                      <a:endParaRPr lang="en-IN" sz="45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9677" marR="69677" marT="0" marB="0">
                    <a:solidFill>
                      <a:schemeClr val="bg2"/>
                    </a:solidFill>
                  </a:tcPr>
                </a:tc>
                <a:extLst>
                  <a:ext uri="{0D108BD9-81ED-4DB2-BD59-A6C34878D82A}">
                    <a16:rowId xmlns:a16="http://schemas.microsoft.com/office/drawing/2014/main" val="754015949"/>
                  </a:ext>
                </a:extLst>
              </a:tr>
              <a:tr h="4846917">
                <a:tc>
                  <a:txBody>
                    <a:bodyPr/>
                    <a:lstStyle/>
                    <a:p>
                      <a:pPr algn="ctr">
                        <a:lnSpc>
                          <a:spcPct val="100000"/>
                        </a:lnSpc>
                        <a:spcAft>
                          <a:spcPts val="800"/>
                        </a:spcAft>
                        <a:buNone/>
                      </a:pPr>
                      <a:r>
                        <a:rPr lang="en-IN" sz="4500" kern="100">
                          <a:solidFill>
                            <a:schemeClr val="tx1"/>
                          </a:solidFill>
                          <a:effectLst/>
                          <a:latin typeface="Times New Roman" panose="02020603050405020304" pitchFamily="18" charset="0"/>
                          <a:cs typeface="Times New Roman" panose="02020603050405020304" pitchFamily="18" charset="0"/>
                        </a:rPr>
                        <a:t>Cultural</a:t>
                      </a:r>
                      <a:endParaRPr lang="en-IN" sz="45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9677" marR="69677" marT="0" marB="0">
                    <a:solidFill>
                      <a:schemeClr val="bg2"/>
                    </a:solidFill>
                  </a:tcPr>
                </a:tc>
                <a:tc>
                  <a:txBody>
                    <a:bodyPr/>
                    <a:lstStyle/>
                    <a:p>
                      <a:pPr algn="ctr">
                        <a:lnSpc>
                          <a:spcPct val="100000"/>
                        </a:lnSpc>
                        <a:spcAft>
                          <a:spcPts val="800"/>
                        </a:spcAft>
                        <a:buNone/>
                      </a:pPr>
                      <a:r>
                        <a:rPr lang="en-IN" sz="4500" kern="100" dirty="0">
                          <a:solidFill>
                            <a:schemeClr val="tx1"/>
                          </a:solidFill>
                          <a:effectLst/>
                          <a:latin typeface="Times New Roman" panose="02020603050405020304" pitchFamily="18" charset="0"/>
                          <a:cs typeface="Times New Roman" panose="02020603050405020304" pitchFamily="18" charset="0"/>
                        </a:rPr>
                        <a:t>Some cultures consider hallucinations spiritual, not sickness. These suggestions guide families towards traditional healers. </a:t>
                      </a:r>
                      <a:endParaRPr lang="en-IN" sz="45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9677" marR="69677" marT="0" marB="0">
                    <a:solidFill>
                      <a:schemeClr val="bg2"/>
                    </a:solidFill>
                  </a:tcPr>
                </a:tc>
                <a:tc>
                  <a:txBody>
                    <a:bodyPr/>
                    <a:lstStyle/>
                    <a:p>
                      <a:pPr algn="ctr">
                        <a:lnSpc>
                          <a:spcPct val="100000"/>
                        </a:lnSpc>
                        <a:spcAft>
                          <a:spcPts val="800"/>
                        </a:spcAft>
                        <a:buNone/>
                      </a:pPr>
                      <a:r>
                        <a:rPr lang="en-IN" sz="4500" kern="100" dirty="0">
                          <a:solidFill>
                            <a:schemeClr val="tx1"/>
                          </a:solidFill>
                          <a:effectLst/>
                          <a:latin typeface="Times New Roman" panose="02020603050405020304" pitchFamily="18" charset="0"/>
                          <a:cs typeface="Times New Roman" panose="02020603050405020304" pitchFamily="18" charset="0"/>
                        </a:rPr>
                        <a:t>Misinterpreting symptoms can delay diagnosis and prevent service utilisation. Culturally insensitive care generates mistrust, treatment cessation, and failure</a:t>
                      </a:r>
                      <a:endParaRPr lang="en-IN" sz="45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9677" marR="69677" marT="0" marB="0">
                    <a:solidFill>
                      <a:schemeClr val="bg2"/>
                    </a:solidFill>
                  </a:tcPr>
                </a:tc>
                <a:extLst>
                  <a:ext uri="{0D108BD9-81ED-4DB2-BD59-A6C34878D82A}">
                    <a16:rowId xmlns:a16="http://schemas.microsoft.com/office/drawing/2014/main" val="3985109570"/>
                  </a:ext>
                </a:extLst>
              </a:tr>
              <a:tr h="5424503">
                <a:tc>
                  <a:txBody>
                    <a:bodyPr/>
                    <a:lstStyle/>
                    <a:p>
                      <a:pPr algn="ctr">
                        <a:lnSpc>
                          <a:spcPct val="100000"/>
                        </a:lnSpc>
                        <a:spcAft>
                          <a:spcPts val="800"/>
                        </a:spcAft>
                        <a:buNone/>
                      </a:pPr>
                      <a:r>
                        <a:rPr lang="en-IN" sz="4500" kern="100">
                          <a:solidFill>
                            <a:schemeClr val="tx1"/>
                          </a:solidFill>
                          <a:effectLst/>
                          <a:latin typeface="Times New Roman" panose="02020603050405020304" pitchFamily="18" charset="0"/>
                          <a:cs typeface="Times New Roman" panose="02020603050405020304" pitchFamily="18" charset="0"/>
                        </a:rPr>
                        <a:t>Political</a:t>
                      </a:r>
                      <a:endParaRPr lang="en-IN" sz="45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9677" marR="69677" marT="0" marB="0">
                    <a:solidFill>
                      <a:schemeClr val="bg2"/>
                    </a:solidFill>
                  </a:tcPr>
                </a:tc>
                <a:tc>
                  <a:txBody>
                    <a:bodyPr/>
                    <a:lstStyle/>
                    <a:p>
                      <a:pPr algn="ctr">
                        <a:lnSpc>
                          <a:spcPct val="100000"/>
                        </a:lnSpc>
                        <a:spcAft>
                          <a:spcPts val="800"/>
                        </a:spcAft>
                        <a:buNone/>
                      </a:pPr>
                      <a:r>
                        <a:rPr lang="en-IN" sz="4500" kern="100" dirty="0">
                          <a:solidFill>
                            <a:schemeClr val="tx1"/>
                          </a:solidFill>
                          <a:effectLst/>
                          <a:latin typeface="Times New Roman" panose="02020603050405020304" pitchFamily="18" charset="0"/>
                          <a:cs typeface="Times New Roman" panose="02020603050405020304" pitchFamily="18" charset="0"/>
                        </a:rPr>
                        <a:t>Policy influences funding, services, legal protections, and human rights. Deinstitutionalisation reduced long-term hospitalisation but lacked community services in many nations (Cortés et al., 2023). </a:t>
                      </a:r>
                    </a:p>
                    <a:p>
                      <a:pPr algn="ctr">
                        <a:lnSpc>
                          <a:spcPct val="100000"/>
                        </a:lnSpc>
                        <a:spcAft>
                          <a:spcPts val="800"/>
                        </a:spcAft>
                        <a:buNone/>
                      </a:pPr>
                      <a:r>
                        <a:rPr lang="en-IN" sz="4500" kern="100" dirty="0">
                          <a:solidFill>
                            <a:schemeClr val="tx1"/>
                          </a:solidFill>
                          <a:effectLst/>
                          <a:latin typeface="Times New Roman" panose="02020603050405020304" pitchFamily="18" charset="0"/>
                          <a:cs typeface="Times New Roman" panose="02020603050405020304" pitchFamily="18" charset="0"/>
                        </a:rPr>
                        <a:t> </a:t>
                      </a:r>
                      <a:endParaRPr lang="en-IN" sz="45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9677" marR="69677" marT="0" marB="0">
                    <a:solidFill>
                      <a:schemeClr val="bg2"/>
                    </a:solidFill>
                  </a:tcPr>
                </a:tc>
                <a:tc>
                  <a:txBody>
                    <a:bodyPr/>
                    <a:lstStyle/>
                    <a:p>
                      <a:pPr algn="ctr">
                        <a:lnSpc>
                          <a:spcPct val="100000"/>
                        </a:lnSpc>
                        <a:spcAft>
                          <a:spcPts val="800"/>
                        </a:spcAft>
                        <a:buNone/>
                      </a:pPr>
                      <a:r>
                        <a:rPr lang="en-IN" sz="4500" kern="100" dirty="0">
                          <a:solidFill>
                            <a:schemeClr val="tx1"/>
                          </a:solidFill>
                          <a:effectLst/>
                          <a:latin typeface="Times New Roman" panose="02020603050405020304" pitchFamily="18" charset="0"/>
                          <a:cs typeface="Times New Roman" panose="02020603050405020304" pitchFamily="18" charset="0"/>
                        </a:rPr>
                        <a:t>Service gaps, homelessness, jail, and inadequate early-intervention support result from political underinvestment. </a:t>
                      </a:r>
                      <a:endParaRPr lang="en-IN" sz="45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9677" marR="69677" marT="0" marB="0">
                    <a:solidFill>
                      <a:schemeClr val="bg2"/>
                    </a:solidFill>
                  </a:tcPr>
                </a:tc>
                <a:extLst>
                  <a:ext uri="{0D108BD9-81ED-4DB2-BD59-A6C34878D82A}">
                    <a16:rowId xmlns:a16="http://schemas.microsoft.com/office/drawing/2014/main" val="3560899329"/>
                  </a:ext>
                </a:extLst>
              </a:tr>
            </a:tbl>
          </a:graphicData>
        </a:graphic>
      </p:graphicFrame>
      <p:sp>
        <p:nvSpPr>
          <p:cNvPr id="17" name="TextBox 16">
            <a:extLst>
              <a:ext uri="{FF2B5EF4-FFF2-40B4-BE49-F238E27FC236}">
                <a16:creationId xmlns:a16="http://schemas.microsoft.com/office/drawing/2014/main" id="{5E7D3717-5183-D6AE-8C67-A8EFDDC9C0BA}"/>
              </a:ext>
            </a:extLst>
          </p:cNvPr>
          <p:cNvSpPr txBox="1"/>
          <p:nvPr/>
        </p:nvSpPr>
        <p:spPr>
          <a:xfrm>
            <a:off x="33186624" y="13257559"/>
            <a:ext cx="18019776" cy="3844963"/>
          </a:xfrm>
          <a:prstGeom prst="rect">
            <a:avLst/>
          </a:prstGeom>
          <a:solidFill>
            <a:schemeClr val="bg2"/>
          </a:solidFill>
        </p:spPr>
        <p:style>
          <a:lnRef idx="1">
            <a:schemeClr val="accent2"/>
          </a:lnRef>
          <a:fillRef idx="2">
            <a:schemeClr val="accent2"/>
          </a:fillRef>
          <a:effectRef idx="1">
            <a:schemeClr val="accent2"/>
          </a:effectRef>
          <a:fontRef idx="minor">
            <a:schemeClr val="dk1"/>
          </a:fontRef>
        </p:style>
        <p:txBody>
          <a:bodyPr wrap="square">
            <a:spAutoFit/>
          </a:bodyPr>
          <a:lstStyle/>
          <a:p>
            <a:pPr algn="just">
              <a:spcBef>
                <a:spcPts val="1219"/>
              </a:spcBef>
            </a:pPr>
            <a:r>
              <a:rPr lang="en-IN" sz="4877" b="1" kern="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Stigma, Discrimination &amp; Inequality</a:t>
            </a:r>
          </a:p>
          <a:p>
            <a:pPr algn="just">
              <a:spcAft>
                <a:spcPts val="813"/>
              </a:spcAft>
            </a:pPr>
            <a:r>
              <a:rPr lang="en-IN" sz="4877"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In employment, relationships, healthcare, and housing, schizophrenia suffers encounter prejudice. Fear and avoidance stem from violence. Self-stigma interferes with therapy and socialisation. Misdiagnosis and treatment bias may affect women and minorities (Vela et al., 2022).</a:t>
            </a:r>
          </a:p>
        </p:txBody>
      </p:sp>
      <p:sp>
        <p:nvSpPr>
          <p:cNvPr id="19" name="TextBox 18">
            <a:extLst>
              <a:ext uri="{FF2B5EF4-FFF2-40B4-BE49-F238E27FC236}">
                <a16:creationId xmlns:a16="http://schemas.microsoft.com/office/drawing/2014/main" id="{F15082B9-AF6B-3ED3-643E-3372500ECF59}"/>
              </a:ext>
            </a:extLst>
          </p:cNvPr>
          <p:cNvSpPr txBox="1"/>
          <p:nvPr/>
        </p:nvSpPr>
        <p:spPr>
          <a:xfrm>
            <a:off x="18384292" y="14965487"/>
            <a:ext cx="13427203" cy="5346015"/>
          </a:xfrm>
          <a:prstGeom prst="rect">
            <a:avLst/>
          </a:prstGeom>
          <a:solidFill>
            <a:schemeClr val="bg2"/>
          </a:solidFill>
        </p:spPr>
        <p:style>
          <a:lnRef idx="2">
            <a:schemeClr val="accent2"/>
          </a:lnRef>
          <a:fillRef idx="1">
            <a:schemeClr val="lt1"/>
          </a:fillRef>
          <a:effectRef idx="0">
            <a:schemeClr val="accent2"/>
          </a:effectRef>
          <a:fontRef idx="minor">
            <a:schemeClr val="dk1"/>
          </a:fontRef>
        </p:style>
        <p:txBody>
          <a:bodyPr wrap="square">
            <a:spAutoFit/>
          </a:bodyPr>
          <a:lstStyle/>
          <a:p>
            <a:pPr algn="just">
              <a:spcBef>
                <a:spcPts val="1219"/>
              </a:spcBef>
            </a:pPr>
            <a:r>
              <a:rPr lang="en-IN" sz="4877" b="1" kern="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Recommendations</a:t>
            </a:r>
          </a:p>
          <a:p>
            <a:pPr marL="348386" indent="-348386" algn="just">
              <a:buFont typeface="Symbol" panose="05050102010706020507" pitchFamily="18" charset="2"/>
              <a:buChar char=""/>
            </a:pPr>
            <a:r>
              <a:rPr lang="en-IN" sz="4877"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Integrate psychological and social requirements into culturally informed rehabilitation treatment.</a:t>
            </a:r>
          </a:p>
          <a:p>
            <a:pPr marL="348386" indent="-348386" algn="just">
              <a:buFont typeface="Symbol" panose="05050102010706020507" pitchFamily="18" charset="2"/>
              <a:buChar char=""/>
            </a:pPr>
            <a:r>
              <a:rPr lang="en-IN" sz="4877"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Increase anti-stigma initiatives that emphasise lived experience and social inclusion.</a:t>
            </a:r>
          </a:p>
          <a:p>
            <a:pPr marL="348386" indent="-348386" algn="just">
              <a:buFont typeface="Symbol" panose="05050102010706020507" pitchFamily="18" charset="2"/>
              <a:buChar char=""/>
            </a:pPr>
            <a:r>
              <a:rPr lang="en-IN" sz="4877"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Culturally sensitive, trauma-informed workforce training should be improved (Knox, 2025).</a:t>
            </a:r>
          </a:p>
        </p:txBody>
      </p:sp>
      <p:sp>
        <p:nvSpPr>
          <p:cNvPr id="21" name="TextBox 20">
            <a:extLst>
              <a:ext uri="{FF2B5EF4-FFF2-40B4-BE49-F238E27FC236}">
                <a16:creationId xmlns:a16="http://schemas.microsoft.com/office/drawing/2014/main" id="{D4317151-342B-420B-0C86-F63453C343B1}"/>
              </a:ext>
            </a:extLst>
          </p:cNvPr>
          <p:cNvSpPr txBox="1"/>
          <p:nvPr/>
        </p:nvSpPr>
        <p:spPr>
          <a:xfrm>
            <a:off x="3272589" y="23144030"/>
            <a:ext cx="32095612" cy="3094437"/>
          </a:xfrm>
          <a:prstGeom prst="rect">
            <a:avLst/>
          </a:prstGeom>
          <a:solidFill>
            <a:schemeClr val="bg2"/>
          </a:solidFill>
          <a:ln>
            <a:solidFill>
              <a:schemeClr val="bg1">
                <a:lumMod val="75000"/>
              </a:schemeClr>
            </a:solidFill>
          </a:ln>
        </p:spPr>
        <p:style>
          <a:lnRef idx="1">
            <a:schemeClr val="accent3"/>
          </a:lnRef>
          <a:fillRef idx="2">
            <a:schemeClr val="accent3"/>
          </a:fillRef>
          <a:effectRef idx="1">
            <a:schemeClr val="accent3"/>
          </a:effectRef>
          <a:fontRef idx="minor">
            <a:schemeClr val="dk1"/>
          </a:fontRef>
        </p:style>
        <p:txBody>
          <a:bodyPr wrap="square">
            <a:spAutoFit/>
          </a:bodyPr>
          <a:lstStyle/>
          <a:p>
            <a:pPr algn="just">
              <a:spcBef>
                <a:spcPts val="1219"/>
              </a:spcBef>
            </a:pPr>
            <a:r>
              <a:rPr lang="en-IN" sz="4877" b="1" kern="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Conclusion</a:t>
            </a:r>
          </a:p>
          <a:p>
            <a:pPr algn="just">
              <a:spcAft>
                <a:spcPts val="813"/>
              </a:spcAft>
            </a:pPr>
            <a:r>
              <a:rPr lang="en-IN" sz="4877"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Treatment for schizophrenia has moved from institutionalisation and harsh treatments to comprehensive, integrated, community-based biological, psychological, and social therapy. These developments do not eliminate stigma, diagnostic bias, and care inequities by race and socioeconomic status. </a:t>
            </a:r>
          </a:p>
        </p:txBody>
      </p:sp>
      <p:pic>
        <p:nvPicPr>
          <p:cNvPr id="1026" name="Picture 2" descr="Signs and Symptoms of Schizophrenia">
            <a:extLst>
              <a:ext uri="{FF2B5EF4-FFF2-40B4-BE49-F238E27FC236}">
                <a16:creationId xmlns:a16="http://schemas.microsoft.com/office/drawing/2014/main" id="{A0A5E3CF-D60E-44E9-205B-D2CE5AC35DA7}"/>
              </a:ext>
            </a:extLst>
          </p:cNvPr>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20362828" y="-56371"/>
            <a:ext cx="11022337" cy="5901300"/>
          </a:xfrm>
          <a:prstGeom prst="rect">
            <a:avLst/>
          </a:prstGeom>
          <a:solidFill>
            <a:schemeClr val="bg2"/>
          </a:solidFill>
        </p:spPr>
      </p:pic>
      <p:pic>
        <p:nvPicPr>
          <p:cNvPr id="1030" name="Picture 6" descr="When do Schizophrenia symptoms start? - Bepharco">
            <a:extLst>
              <a:ext uri="{FF2B5EF4-FFF2-40B4-BE49-F238E27FC236}">
                <a16:creationId xmlns:a16="http://schemas.microsoft.com/office/drawing/2014/main" id="{42C85226-351D-13FA-2852-CCFA2C25BD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71084" y="-130967"/>
            <a:ext cx="10792170" cy="8550475"/>
          </a:xfrm>
          <a:prstGeom prst="rect">
            <a:avLst/>
          </a:prstGeom>
          <a:solidFill>
            <a:schemeClr val="bg2"/>
          </a:solidFill>
        </p:spPr>
      </p:pic>
      <p:pic>
        <p:nvPicPr>
          <p:cNvPr id="1034" name="Picture 10" descr="Schizophrenia Symptoms: Mood and Behavior Effects">
            <a:extLst>
              <a:ext uri="{FF2B5EF4-FFF2-40B4-BE49-F238E27FC236}">
                <a16:creationId xmlns:a16="http://schemas.microsoft.com/office/drawing/2014/main" id="{A6854CEC-9E9C-E5D9-513C-7BE28CA55D9A}"/>
              </a:ext>
            </a:extLst>
          </p:cNvPr>
          <p:cNvPicPr>
            <a:picLocks noChangeAspect="1" noChangeArrowheads="1"/>
          </p:cNvPicPr>
          <p:nvPr/>
        </p:nvPicPr>
        <p:blipFill rotWithShape="1">
          <a:blip r:embed="rId5">
            <a:grayscl/>
            <a:extLst>
              <a:ext uri="{28A0092B-C50C-407E-A947-70E740481C1C}">
                <a14:useLocalDpi xmlns:a14="http://schemas.microsoft.com/office/drawing/2010/main" val="0"/>
              </a:ext>
            </a:extLst>
          </a:blip>
          <a:srcRect b="6631"/>
          <a:stretch>
            <a:fillRect/>
          </a:stretch>
        </p:blipFill>
        <p:spPr bwMode="auto">
          <a:xfrm>
            <a:off x="20592995" y="6309481"/>
            <a:ext cx="10792170" cy="8436256"/>
          </a:xfrm>
          <a:prstGeom prst="rect">
            <a:avLst/>
          </a:prstGeom>
          <a:solidFill>
            <a:schemeClr val="bg2"/>
          </a:solidFill>
        </p:spPr>
      </p:pic>
      <p:pic>
        <p:nvPicPr>
          <p:cNvPr id="1036" name="Picture 12" descr="Schizophrenia: Symptoms, Causes &amp; Treatments">
            <a:extLst>
              <a:ext uri="{FF2B5EF4-FFF2-40B4-BE49-F238E27FC236}">
                <a16:creationId xmlns:a16="http://schemas.microsoft.com/office/drawing/2014/main" id="{FA7EF650-933C-A457-B95E-D5FBDBB919A5}"/>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15574177" y="-10423859"/>
            <a:ext cx="20058046" cy="10250451"/>
          </a:xfrm>
          <a:prstGeom prst="rect">
            <a:avLst/>
          </a:prstGeom>
          <a:solidFill>
            <a:schemeClr val="bg2"/>
          </a:solidFill>
        </p:spPr>
      </p:pic>
      <p:pic>
        <p:nvPicPr>
          <p:cNvPr id="1038" name="Picture 14" descr="Schizophrenia Spectrum Disorders and How to Manage Them">
            <a:extLst>
              <a:ext uri="{FF2B5EF4-FFF2-40B4-BE49-F238E27FC236}">
                <a16:creationId xmlns:a16="http://schemas.microsoft.com/office/drawing/2014/main" id="{442D4231-90A5-605B-BD52-1444684C0004}"/>
              </a:ext>
            </a:extLst>
          </p:cNvPr>
          <p:cNvPicPr>
            <a:picLocks noChangeAspect="1" noChangeArrowheads="1"/>
          </p:cNvPicPr>
          <p:nvPr/>
        </p:nvPicPr>
        <p:blipFill rotWithShape="1">
          <a:blip r:embed="rId8">
            <a:extLst>
              <a:ext uri="{BEBA8EAE-BF5A-486C-A8C5-ECC9F3942E4B}">
                <a14:imgProps xmlns:a14="http://schemas.microsoft.com/office/drawing/2010/main">
                  <a14:imgLayer r:embed="rId9">
                    <a14:imgEffect>
                      <a14:saturation sat="0"/>
                    </a14:imgEffect>
                  </a14:imgLayer>
                </a14:imgProps>
              </a:ext>
              <a:ext uri="{28A0092B-C50C-407E-A947-70E740481C1C}">
                <a14:useLocalDpi xmlns:a14="http://schemas.microsoft.com/office/drawing/2010/main" val="0"/>
              </a:ext>
            </a:extLst>
          </a:blip>
          <a:srcRect b="11097"/>
          <a:stretch>
            <a:fillRect/>
          </a:stretch>
        </p:blipFill>
        <p:spPr bwMode="auto">
          <a:xfrm>
            <a:off x="36404068" y="17686253"/>
            <a:ext cx="14437816" cy="7155523"/>
          </a:xfrm>
          <a:prstGeom prst="rect">
            <a:avLst/>
          </a:prstGeom>
          <a:solidFill>
            <a:schemeClr val="bg2"/>
          </a:solidFill>
        </p:spPr>
      </p:pic>
    </p:spTree>
    <p:extLst>
      <p:ext uri="{BB962C8B-B14F-4D97-AF65-F5344CB8AC3E}">
        <p14:creationId xmlns:p14="http://schemas.microsoft.com/office/powerpoint/2010/main" val="301225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18A2B-11F5-D771-3C86-CE6D4D49B17E}"/>
              </a:ext>
            </a:extLst>
          </p:cNvPr>
          <p:cNvSpPr>
            <a:spLocks noGrp="1"/>
          </p:cNvSpPr>
          <p:nvPr>
            <p:ph type="title"/>
          </p:nvPr>
        </p:nvSpPr>
        <p:spPr>
          <a:xfrm>
            <a:off x="8338292" y="-9560730"/>
            <a:ext cx="36899515" cy="6101258"/>
          </a:xfrm>
        </p:spPr>
        <p:txBody>
          <a:bodyPr>
            <a:normAutofit/>
          </a:bodyPr>
          <a:lstStyle/>
          <a:p>
            <a:r>
              <a:rPr lang="en-IN" sz="29058"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46A8EFFB-A4ED-1962-931D-BDDFE4AB293F}"/>
              </a:ext>
            </a:extLst>
          </p:cNvPr>
          <p:cNvSpPr>
            <a:spLocks noGrp="1"/>
          </p:cNvSpPr>
          <p:nvPr>
            <p:ph idx="1"/>
          </p:nvPr>
        </p:nvSpPr>
        <p:spPr>
          <a:xfrm>
            <a:off x="2554836" y="-4388503"/>
            <a:ext cx="47535436" cy="43741891"/>
          </a:xfrm>
        </p:spPr>
        <p:txBody>
          <a:bodyPr>
            <a:normAutofit fontScale="92500"/>
          </a:bodyPr>
          <a:lstStyle/>
          <a:p>
            <a:pPr algn="just">
              <a:lnSpc>
                <a:spcPct val="170000"/>
              </a:lnSpc>
            </a:pPr>
            <a:r>
              <a:rPr lang="en-US" sz="8128" dirty="0">
                <a:solidFill>
                  <a:schemeClr val="tx1"/>
                </a:solidFill>
                <a:latin typeface="Times New Roman" panose="02020603050405020304" pitchFamily="18" charset="0"/>
                <a:cs typeface="Times New Roman" panose="02020603050405020304" pitchFamily="18" charset="0"/>
              </a:rPr>
              <a:t>Avasthi, A., Sahoo, S., &amp; Grover, S. (2020). Clinical Practice Guidelines for Cognitive Behavioral Therapy for Psychotic Disorders. </a:t>
            </a:r>
            <a:r>
              <a:rPr lang="en-US" sz="8128" i="1" dirty="0">
                <a:solidFill>
                  <a:schemeClr val="tx1"/>
                </a:solidFill>
                <a:latin typeface="Times New Roman" panose="02020603050405020304" pitchFamily="18" charset="0"/>
                <a:cs typeface="Times New Roman" panose="02020603050405020304" pitchFamily="18" charset="0"/>
              </a:rPr>
              <a:t>Indian Journal of Psychiatry</a:t>
            </a:r>
            <a:r>
              <a:rPr lang="en-US" sz="8128" dirty="0">
                <a:solidFill>
                  <a:schemeClr val="tx1"/>
                </a:solidFill>
                <a:latin typeface="Times New Roman" panose="02020603050405020304" pitchFamily="18" charset="0"/>
                <a:cs typeface="Times New Roman" panose="02020603050405020304" pitchFamily="18" charset="0"/>
              </a:rPr>
              <a:t>, </a:t>
            </a:r>
            <a:r>
              <a:rPr lang="en-US" sz="8128" i="1" dirty="0">
                <a:solidFill>
                  <a:schemeClr val="tx1"/>
                </a:solidFill>
                <a:latin typeface="Times New Roman" panose="02020603050405020304" pitchFamily="18" charset="0"/>
                <a:cs typeface="Times New Roman" panose="02020603050405020304" pitchFamily="18" charset="0"/>
              </a:rPr>
              <a:t>62</a:t>
            </a:r>
            <a:r>
              <a:rPr lang="en-US" sz="8128" dirty="0">
                <a:solidFill>
                  <a:schemeClr val="tx1"/>
                </a:solidFill>
                <a:latin typeface="Times New Roman" panose="02020603050405020304" pitchFamily="18" charset="0"/>
                <a:cs typeface="Times New Roman" panose="02020603050405020304" pitchFamily="18" charset="0"/>
              </a:rPr>
              <a:t>(8), 251. </a:t>
            </a:r>
            <a:r>
              <a:rPr lang="en-US" sz="8128" u="sng" dirty="0">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https://doi.org/10.4103/psychiatry.indianjpsychiatry_774_19</a:t>
            </a:r>
            <a:endParaRPr lang="en-IN" sz="8128" dirty="0">
              <a:solidFill>
                <a:schemeClr val="tx1"/>
              </a:solidFill>
              <a:latin typeface="Times New Roman" panose="02020603050405020304" pitchFamily="18" charset="0"/>
              <a:cs typeface="Times New Roman" panose="02020603050405020304" pitchFamily="18" charset="0"/>
            </a:endParaRPr>
          </a:p>
          <a:p>
            <a:pPr algn="just">
              <a:lnSpc>
                <a:spcPct val="170000"/>
              </a:lnSpc>
            </a:pPr>
            <a:r>
              <a:rPr lang="en-US" sz="8128" dirty="0">
                <a:solidFill>
                  <a:schemeClr val="tx1"/>
                </a:solidFill>
                <a:latin typeface="Times New Roman" panose="02020603050405020304" pitchFamily="18" charset="0"/>
                <a:cs typeface="Times New Roman" panose="02020603050405020304" pitchFamily="18" charset="0"/>
              </a:rPr>
              <a:t>Cortés, C. M., Moller, J. G., Dominguez, M. I., Thomas, F., &amp; Ortiz, J. U. (2023). Moving psychiatric </a:t>
            </a:r>
            <a:r>
              <a:rPr lang="en-US" sz="8128" dirty="0" err="1">
                <a:solidFill>
                  <a:schemeClr val="tx1"/>
                </a:solidFill>
                <a:latin typeface="Times New Roman" panose="02020603050405020304" pitchFamily="18" charset="0"/>
                <a:cs typeface="Times New Roman" panose="02020603050405020304" pitchFamily="18" charset="0"/>
              </a:rPr>
              <a:t>deinstitutionalisation</a:t>
            </a:r>
            <a:r>
              <a:rPr lang="en-US" sz="8128" dirty="0">
                <a:solidFill>
                  <a:schemeClr val="tx1"/>
                </a:solidFill>
                <a:latin typeface="Times New Roman" panose="02020603050405020304" pitchFamily="18" charset="0"/>
                <a:cs typeface="Times New Roman" panose="02020603050405020304" pitchFamily="18" charset="0"/>
              </a:rPr>
              <a:t> forward: A scoping review of barriers and facilitators. </a:t>
            </a:r>
            <a:r>
              <a:rPr lang="en-US" sz="8128" i="1" dirty="0">
                <a:solidFill>
                  <a:schemeClr val="tx1"/>
                </a:solidFill>
                <a:latin typeface="Times New Roman" panose="02020603050405020304" pitchFamily="18" charset="0"/>
                <a:cs typeface="Times New Roman" panose="02020603050405020304" pitchFamily="18" charset="0"/>
              </a:rPr>
              <a:t>Cambridge Prisms: Global Mental Health</a:t>
            </a:r>
            <a:r>
              <a:rPr lang="en-US" sz="8128" dirty="0">
                <a:solidFill>
                  <a:schemeClr val="tx1"/>
                </a:solidFill>
                <a:latin typeface="Times New Roman" panose="02020603050405020304" pitchFamily="18" charset="0"/>
                <a:cs typeface="Times New Roman" panose="02020603050405020304" pitchFamily="18" charset="0"/>
              </a:rPr>
              <a:t>, </a:t>
            </a:r>
            <a:r>
              <a:rPr lang="en-US" sz="8128" i="1" dirty="0">
                <a:solidFill>
                  <a:schemeClr val="tx1"/>
                </a:solidFill>
                <a:latin typeface="Times New Roman" panose="02020603050405020304" pitchFamily="18" charset="0"/>
                <a:cs typeface="Times New Roman" panose="02020603050405020304" pitchFamily="18" charset="0"/>
              </a:rPr>
              <a:t>10</a:t>
            </a:r>
            <a:r>
              <a:rPr lang="en-US" sz="8128" dirty="0">
                <a:solidFill>
                  <a:schemeClr val="tx1"/>
                </a:solidFill>
                <a:latin typeface="Times New Roman" panose="02020603050405020304" pitchFamily="18" charset="0"/>
                <a:cs typeface="Times New Roman" panose="02020603050405020304" pitchFamily="18" charset="0"/>
              </a:rPr>
              <a:t>(e29), 1–26. </a:t>
            </a:r>
            <a:r>
              <a:rPr lang="en-US" sz="8128" u="sng"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https://doi.org/10.1017/gmh.2023.18</a:t>
            </a:r>
            <a:endParaRPr lang="en-IN" sz="8128" dirty="0">
              <a:solidFill>
                <a:schemeClr val="tx1"/>
              </a:solidFill>
              <a:latin typeface="Times New Roman" panose="02020603050405020304" pitchFamily="18" charset="0"/>
              <a:cs typeface="Times New Roman" panose="02020603050405020304" pitchFamily="18" charset="0"/>
            </a:endParaRPr>
          </a:p>
          <a:p>
            <a:pPr algn="just">
              <a:lnSpc>
                <a:spcPct val="170000"/>
              </a:lnSpc>
            </a:pPr>
            <a:r>
              <a:rPr lang="en-US" sz="8128" dirty="0">
                <a:solidFill>
                  <a:schemeClr val="tx1"/>
                </a:solidFill>
                <a:latin typeface="Times New Roman" panose="02020603050405020304" pitchFamily="18" charset="0"/>
                <a:cs typeface="Times New Roman" panose="02020603050405020304" pitchFamily="18" charset="0"/>
              </a:rPr>
              <a:t>De </a:t>
            </a:r>
            <a:r>
              <a:rPr lang="en-US" sz="8128" dirty="0" err="1">
                <a:solidFill>
                  <a:schemeClr val="tx1"/>
                </a:solidFill>
                <a:latin typeface="Times New Roman" panose="02020603050405020304" pitchFamily="18" charset="0"/>
                <a:cs typeface="Times New Roman" panose="02020603050405020304" pitchFamily="18" charset="0"/>
              </a:rPr>
              <a:t>Mangoux</a:t>
            </a:r>
            <a:r>
              <a:rPr lang="en-US" sz="8128" dirty="0">
                <a:solidFill>
                  <a:schemeClr val="tx1"/>
                </a:solidFill>
                <a:latin typeface="Times New Roman" panose="02020603050405020304" pitchFamily="18" charset="0"/>
                <a:cs typeface="Times New Roman" panose="02020603050405020304" pitchFamily="18" charset="0"/>
              </a:rPr>
              <a:t>, G. C., Amad, A., </a:t>
            </a:r>
            <a:r>
              <a:rPr lang="en-US" sz="8128" dirty="0" err="1">
                <a:solidFill>
                  <a:schemeClr val="tx1"/>
                </a:solidFill>
                <a:latin typeface="Times New Roman" panose="02020603050405020304" pitchFamily="18" charset="0"/>
                <a:cs typeface="Times New Roman" panose="02020603050405020304" pitchFamily="18" charset="0"/>
              </a:rPr>
              <a:t>Quilès</a:t>
            </a:r>
            <a:r>
              <a:rPr lang="en-US" sz="8128" dirty="0">
                <a:solidFill>
                  <a:schemeClr val="tx1"/>
                </a:solidFill>
                <a:latin typeface="Times New Roman" panose="02020603050405020304" pitchFamily="18" charset="0"/>
                <a:cs typeface="Times New Roman" panose="02020603050405020304" pitchFamily="18" charset="0"/>
              </a:rPr>
              <a:t>, C., </a:t>
            </a:r>
            <a:r>
              <a:rPr lang="en-US" sz="8128" dirty="0" err="1">
                <a:solidFill>
                  <a:schemeClr val="tx1"/>
                </a:solidFill>
                <a:latin typeface="Times New Roman" panose="02020603050405020304" pitchFamily="18" charset="0"/>
                <a:cs typeface="Times New Roman" panose="02020603050405020304" pitchFamily="18" charset="0"/>
              </a:rPr>
              <a:t>Schürhoff</a:t>
            </a:r>
            <a:r>
              <a:rPr lang="en-US" sz="8128" dirty="0">
                <a:solidFill>
                  <a:schemeClr val="tx1"/>
                </a:solidFill>
                <a:latin typeface="Times New Roman" panose="02020603050405020304" pitchFamily="18" charset="0"/>
                <a:cs typeface="Times New Roman" panose="02020603050405020304" pitchFamily="18" charset="0"/>
              </a:rPr>
              <a:t>, F., &amp; </a:t>
            </a:r>
            <a:r>
              <a:rPr lang="en-US" sz="8128" dirty="0" err="1">
                <a:solidFill>
                  <a:schemeClr val="tx1"/>
                </a:solidFill>
                <a:latin typeface="Times New Roman" panose="02020603050405020304" pitchFamily="18" charset="0"/>
                <a:cs typeface="Times New Roman" panose="02020603050405020304" pitchFamily="18" charset="0"/>
              </a:rPr>
              <a:t>Pignon</a:t>
            </a:r>
            <a:r>
              <a:rPr lang="en-US" sz="8128" dirty="0">
                <a:solidFill>
                  <a:schemeClr val="tx1"/>
                </a:solidFill>
                <a:latin typeface="Times New Roman" panose="02020603050405020304" pitchFamily="18" charset="0"/>
                <a:cs typeface="Times New Roman" panose="02020603050405020304" pitchFamily="18" charset="0"/>
              </a:rPr>
              <a:t>, B. (2022). History of ECT in Schizophrenia: From Discovery to Current Use. </a:t>
            </a:r>
            <a:r>
              <a:rPr lang="en-US" sz="8128" i="1" dirty="0">
                <a:solidFill>
                  <a:schemeClr val="tx1"/>
                </a:solidFill>
                <a:latin typeface="Times New Roman" panose="02020603050405020304" pitchFamily="18" charset="0"/>
                <a:cs typeface="Times New Roman" panose="02020603050405020304" pitchFamily="18" charset="0"/>
              </a:rPr>
              <a:t>Schizophrenia Bulletin Open</a:t>
            </a:r>
            <a:r>
              <a:rPr lang="en-US" sz="8128" dirty="0">
                <a:solidFill>
                  <a:schemeClr val="tx1"/>
                </a:solidFill>
                <a:latin typeface="Times New Roman" panose="02020603050405020304" pitchFamily="18" charset="0"/>
                <a:cs typeface="Times New Roman" panose="02020603050405020304" pitchFamily="18" charset="0"/>
              </a:rPr>
              <a:t>, </a:t>
            </a:r>
            <a:r>
              <a:rPr lang="en-US" sz="8128" i="1" dirty="0">
                <a:solidFill>
                  <a:schemeClr val="tx1"/>
                </a:solidFill>
                <a:latin typeface="Times New Roman" panose="02020603050405020304" pitchFamily="18" charset="0"/>
                <a:cs typeface="Times New Roman" panose="02020603050405020304" pitchFamily="18" charset="0"/>
              </a:rPr>
              <a:t>3</a:t>
            </a:r>
            <a:r>
              <a:rPr lang="en-US" sz="8128" dirty="0">
                <a:solidFill>
                  <a:schemeClr val="tx1"/>
                </a:solidFill>
                <a:latin typeface="Times New Roman" panose="02020603050405020304" pitchFamily="18" charset="0"/>
                <a:cs typeface="Times New Roman" panose="02020603050405020304" pitchFamily="18" charset="0"/>
              </a:rPr>
              <a:t>(1). </a:t>
            </a:r>
            <a:r>
              <a:rPr lang="en-US" sz="8128" u="sng" dirty="0">
                <a:solidFill>
                  <a:schemeClr val="tx1"/>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https://doi.org/10.1093/schizbullopen/sgac053</a:t>
            </a:r>
            <a:endParaRPr lang="en-IN" sz="8128" dirty="0">
              <a:solidFill>
                <a:schemeClr val="tx1"/>
              </a:solidFill>
              <a:latin typeface="Times New Roman" panose="02020603050405020304" pitchFamily="18" charset="0"/>
              <a:cs typeface="Times New Roman" panose="02020603050405020304" pitchFamily="18" charset="0"/>
            </a:endParaRPr>
          </a:p>
          <a:p>
            <a:pPr algn="just">
              <a:lnSpc>
                <a:spcPct val="170000"/>
              </a:lnSpc>
            </a:pPr>
            <a:r>
              <a:rPr lang="en-US" sz="8128" dirty="0">
                <a:solidFill>
                  <a:schemeClr val="tx1"/>
                </a:solidFill>
                <a:latin typeface="Times New Roman" panose="02020603050405020304" pitchFamily="18" charset="0"/>
                <a:cs typeface="Times New Roman" panose="02020603050405020304" pitchFamily="18" charset="0"/>
              </a:rPr>
              <a:t>Keeley, J. W., &amp; Gaebel, W. (2017). Symptom rating scales for schizophrenia and other primary psychotic disorders in ICD-11. </a:t>
            </a:r>
            <a:r>
              <a:rPr lang="en-US" sz="8128" i="1" dirty="0">
                <a:solidFill>
                  <a:schemeClr val="tx1"/>
                </a:solidFill>
                <a:latin typeface="Times New Roman" panose="02020603050405020304" pitchFamily="18" charset="0"/>
                <a:cs typeface="Times New Roman" panose="02020603050405020304" pitchFamily="18" charset="0"/>
              </a:rPr>
              <a:t>Epidemiology and Psychiatric Sciences</a:t>
            </a:r>
            <a:r>
              <a:rPr lang="en-US" sz="8128" dirty="0">
                <a:solidFill>
                  <a:schemeClr val="tx1"/>
                </a:solidFill>
                <a:latin typeface="Times New Roman" panose="02020603050405020304" pitchFamily="18" charset="0"/>
                <a:cs typeface="Times New Roman" panose="02020603050405020304" pitchFamily="18" charset="0"/>
              </a:rPr>
              <a:t>, </a:t>
            </a:r>
            <a:r>
              <a:rPr lang="en-US" sz="8128" i="1" dirty="0">
                <a:solidFill>
                  <a:schemeClr val="tx1"/>
                </a:solidFill>
                <a:latin typeface="Times New Roman" panose="02020603050405020304" pitchFamily="18" charset="0"/>
                <a:cs typeface="Times New Roman" panose="02020603050405020304" pitchFamily="18" charset="0"/>
              </a:rPr>
              <a:t>27</a:t>
            </a:r>
            <a:r>
              <a:rPr lang="en-US" sz="8128" dirty="0">
                <a:solidFill>
                  <a:schemeClr val="tx1"/>
                </a:solidFill>
                <a:latin typeface="Times New Roman" panose="02020603050405020304" pitchFamily="18" charset="0"/>
                <a:cs typeface="Times New Roman" panose="02020603050405020304" pitchFamily="18" charset="0"/>
              </a:rPr>
              <a:t>(03), 219–224. </a:t>
            </a:r>
            <a:r>
              <a:rPr lang="en-US" sz="8128" u="sng" dirty="0">
                <a:solidFill>
                  <a:schemeClr val="tx1"/>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https://doi.org/10.1017/s2045796017000270</a:t>
            </a:r>
            <a:endParaRPr lang="en-IN" sz="8128" dirty="0">
              <a:solidFill>
                <a:schemeClr val="tx1"/>
              </a:solidFill>
              <a:latin typeface="Times New Roman" panose="02020603050405020304" pitchFamily="18" charset="0"/>
              <a:cs typeface="Times New Roman" panose="02020603050405020304" pitchFamily="18" charset="0"/>
            </a:endParaRPr>
          </a:p>
          <a:p>
            <a:pPr algn="just">
              <a:lnSpc>
                <a:spcPct val="170000"/>
              </a:lnSpc>
            </a:pPr>
            <a:r>
              <a:rPr lang="en-US" sz="8128" dirty="0">
                <a:solidFill>
                  <a:schemeClr val="tx1"/>
                </a:solidFill>
                <a:latin typeface="Times New Roman" panose="02020603050405020304" pitchFamily="18" charset="0"/>
                <a:cs typeface="Times New Roman" panose="02020603050405020304" pitchFamily="18" charset="0"/>
              </a:rPr>
              <a:t>Knox, J. (2025). Lessons Learned from Implementing a Culturally Responsive, Trauma-Informed Training Series. </a:t>
            </a:r>
            <a:r>
              <a:rPr lang="en-US" sz="8128" i="1" dirty="0">
                <a:solidFill>
                  <a:schemeClr val="tx1"/>
                </a:solidFill>
                <a:latin typeface="Times New Roman" panose="02020603050405020304" pitchFamily="18" charset="0"/>
                <a:cs typeface="Times New Roman" panose="02020603050405020304" pitchFamily="18" charset="0"/>
              </a:rPr>
              <a:t>Journal of Trauma Studies in Education</a:t>
            </a:r>
            <a:r>
              <a:rPr lang="en-US" sz="8128" dirty="0">
                <a:solidFill>
                  <a:schemeClr val="tx1"/>
                </a:solidFill>
                <a:latin typeface="Times New Roman" panose="02020603050405020304" pitchFamily="18" charset="0"/>
                <a:cs typeface="Times New Roman" panose="02020603050405020304" pitchFamily="18" charset="0"/>
              </a:rPr>
              <a:t>, </a:t>
            </a:r>
            <a:r>
              <a:rPr lang="en-US" sz="8128" i="1" dirty="0">
                <a:solidFill>
                  <a:schemeClr val="tx1"/>
                </a:solidFill>
                <a:latin typeface="Times New Roman" panose="02020603050405020304" pitchFamily="18" charset="0"/>
                <a:cs typeface="Times New Roman" panose="02020603050405020304" pitchFamily="18" charset="0"/>
              </a:rPr>
              <a:t>9</a:t>
            </a:r>
            <a:r>
              <a:rPr lang="en-US" sz="8128" dirty="0">
                <a:solidFill>
                  <a:schemeClr val="tx1"/>
                </a:solidFill>
                <a:latin typeface="Times New Roman" panose="02020603050405020304" pitchFamily="18" charset="0"/>
                <a:cs typeface="Times New Roman" panose="02020603050405020304" pitchFamily="18" charset="0"/>
              </a:rPr>
              <a:t>(2). </a:t>
            </a:r>
            <a:r>
              <a:rPr lang="en-US" sz="8128" u="sng" dirty="0">
                <a:solidFill>
                  <a:schemeClr val="tx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https://doi.org/10.70085/jtse.v4i2.145</a:t>
            </a:r>
            <a:endParaRPr lang="en-IN" sz="8128" dirty="0">
              <a:solidFill>
                <a:schemeClr val="tx1"/>
              </a:solidFill>
              <a:latin typeface="Times New Roman" panose="02020603050405020304" pitchFamily="18" charset="0"/>
              <a:cs typeface="Times New Roman" panose="02020603050405020304" pitchFamily="18" charset="0"/>
            </a:endParaRPr>
          </a:p>
          <a:p>
            <a:pPr algn="just">
              <a:lnSpc>
                <a:spcPct val="170000"/>
              </a:lnSpc>
            </a:pPr>
            <a:r>
              <a:rPr lang="en-US" sz="8128" dirty="0">
                <a:solidFill>
                  <a:schemeClr val="tx1"/>
                </a:solidFill>
                <a:latin typeface="Times New Roman" panose="02020603050405020304" pitchFamily="18" charset="0"/>
                <a:cs typeface="Times New Roman" panose="02020603050405020304" pitchFamily="18" charset="0"/>
              </a:rPr>
              <a:t>Samuel, T., Nigussie, K., </a:t>
            </a:r>
            <a:r>
              <a:rPr lang="en-US" sz="8128" dirty="0" err="1">
                <a:solidFill>
                  <a:schemeClr val="tx1"/>
                </a:solidFill>
                <a:latin typeface="Times New Roman" panose="02020603050405020304" pitchFamily="18" charset="0"/>
                <a:cs typeface="Times New Roman" panose="02020603050405020304" pitchFamily="18" charset="0"/>
              </a:rPr>
              <a:t>Mirkena</a:t>
            </a:r>
            <a:r>
              <a:rPr lang="en-US" sz="8128" dirty="0">
                <a:solidFill>
                  <a:schemeClr val="tx1"/>
                </a:solidFill>
                <a:latin typeface="Times New Roman" panose="02020603050405020304" pitchFamily="18" charset="0"/>
                <a:cs typeface="Times New Roman" panose="02020603050405020304" pitchFamily="18" charset="0"/>
              </a:rPr>
              <a:t>, Y., &amp; Azale, T. (2022). Relationship between social support and schizophrenia relapse among patients with schizophrenia on follow-up at Amanuel Mental Specialized Hospital, Addis Ababa, Ethiopia: A case-control study. </a:t>
            </a:r>
            <a:r>
              <a:rPr lang="en-US" sz="8128" i="1" dirty="0">
                <a:solidFill>
                  <a:schemeClr val="tx1"/>
                </a:solidFill>
                <a:latin typeface="Times New Roman" panose="02020603050405020304" pitchFamily="18" charset="0"/>
                <a:cs typeface="Times New Roman" panose="02020603050405020304" pitchFamily="18" charset="0"/>
              </a:rPr>
              <a:t>Frontiers in Psychiatry</a:t>
            </a:r>
            <a:r>
              <a:rPr lang="en-US" sz="8128" dirty="0">
                <a:solidFill>
                  <a:schemeClr val="tx1"/>
                </a:solidFill>
                <a:latin typeface="Times New Roman" panose="02020603050405020304" pitchFamily="18" charset="0"/>
                <a:cs typeface="Times New Roman" panose="02020603050405020304" pitchFamily="18" charset="0"/>
              </a:rPr>
              <a:t>, </a:t>
            </a:r>
            <a:r>
              <a:rPr lang="en-US" sz="8128" i="1" dirty="0">
                <a:solidFill>
                  <a:schemeClr val="tx1"/>
                </a:solidFill>
                <a:latin typeface="Times New Roman" panose="02020603050405020304" pitchFamily="18" charset="0"/>
                <a:cs typeface="Times New Roman" panose="02020603050405020304" pitchFamily="18" charset="0"/>
              </a:rPr>
              <a:t>13</a:t>
            </a:r>
            <a:r>
              <a:rPr lang="en-US" sz="8128" dirty="0">
                <a:solidFill>
                  <a:schemeClr val="tx1"/>
                </a:solidFill>
                <a:latin typeface="Times New Roman" panose="02020603050405020304" pitchFamily="18" charset="0"/>
                <a:cs typeface="Times New Roman" panose="02020603050405020304" pitchFamily="18" charset="0"/>
              </a:rPr>
              <a:t>(2). </a:t>
            </a:r>
            <a:r>
              <a:rPr lang="en-US" sz="8128" u="sng" dirty="0">
                <a:solidFill>
                  <a:schemeClr val="tx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https://doi.org/10.3389/fpsyt.2022.980614</a:t>
            </a:r>
            <a:endParaRPr lang="en-IN" sz="8128" dirty="0">
              <a:solidFill>
                <a:schemeClr val="tx1"/>
              </a:solidFill>
              <a:latin typeface="Times New Roman" panose="02020603050405020304" pitchFamily="18" charset="0"/>
              <a:cs typeface="Times New Roman" panose="02020603050405020304" pitchFamily="18" charset="0"/>
            </a:endParaRPr>
          </a:p>
          <a:p>
            <a:pPr algn="just">
              <a:lnSpc>
                <a:spcPct val="170000"/>
              </a:lnSpc>
            </a:pPr>
            <a:r>
              <a:rPr lang="en-US" sz="8128" dirty="0">
                <a:solidFill>
                  <a:schemeClr val="tx1"/>
                </a:solidFill>
                <a:latin typeface="Times New Roman" panose="02020603050405020304" pitchFamily="18" charset="0"/>
                <a:cs typeface="Times New Roman" panose="02020603050405020304" pitchFamily="18" charset="0"/>
              </a:rPr>
              <a:t>Vela, M. B., </a:t>
            </a:r>
            <a:r>
              <a:rPr lang="en-US" sz="8128" dirty="0" err="1">
                <a:solidFill>
                  <a:schemeClr val="tx1"/>
                </a:solidFill>
                <a:latin typeface="Times New Roman" panose="02020603050405020304" pitchFamily="18" charset="0"/>
                <a:cs typeface="Times New Roman" panose="02020603050405020304" pitchFamily="18" charset="0"/>
              </a:rPr>
              <a:t>Erondu</a:t>
            </a:r>
            <a:r>
              <a:rPr lang="en-US" sz="8128" dirty="0">
                <a:solidFill>
                  <a:schemeClr val="tx1"/>
                </a:solidFill>
                <a:latin typeface="Times New Roman" panose="02020603050405020304" pitchFamily="18" charset="0"/>
                <a:cs typeface="Times New Roman" panose="02020603050405020304" pitchFamily="18" charset="0"/>
              </a:rPr>
              <a:t>, A. I., Smith, N. A., Peek, M. E., Woodruff, J. N., &amp; Chin, M. H. (2022). Eliminating explicit and implicit biases in health care: Evidence and research needs. </a:t>
            </a:r>
            <a:r>
              <a:rPr lang="en-US" sz="8128" i="1" dirty="0">
                <a:solidFill>
                  <a:schemeClr val="tx1"/>
                </a:solidFill>
                <a:latin typeface="Times New Roman" panose="02020603050405020304" pitchFamily="18" charset="0"/>
                <a:cs typeface="Times New Roman" panose="02020603050405020304" pitchFamily="18" charset="0"/>
              </a:rPr>
              <a:t>Annual Review of Public Health</a:t>
            </a:r>
            <a:r>
              <a:rPr lang="en-US" sz="8128" dirty="0">
                <a:solidFill>
                  <a:schemeClr val="tx1"/>
                </a:solidFill>
                <a:latin typeface="Times New Roman" panose="02020603050405020304" pitchFamily="18" charset="0"/>
                <a:cs typeface="Times New Roman" panose="02020603050405020304" pitchFamily="18" charset="0"/>
              </a:rPr>
              <a:t>, </a:t>
            </a:r>
            <a:r>
              <a:rPr lang="en-US" sz="8128" i="1" dirty="0">
                <a:solidFill>
                  <a:schemeClr val="tx1"/>
                </a:solidFill>
                <a:latin typeface="Times New Roman" panose="02020603050405020304" pitchFamily="18" charset="0"/>
                <a:cs typeface="Times New Roman" panose="02020603050405020304" pitchFamily="18" charset="0"/>
              </a:rPr>
              <a:t>43</a:t>
            </a:r>
            <a:r>
              <a:rPr lang="en-US" sz="8128" dirty="0">
                <a:solidFill>
                  <a:schemeClr val="tx1"/>
                </a:solidFill>
                <a:latin typeface="Times New Roman" panose="02020603050405020304" pitchFamily="18" charset="0"/>
                <a:cs typeface="Times New Roman" panose="02020603050405020304" pitchFamily="18" charset="0"/>
              </a:rPr>
              <a:t>(1), 477–501. </a:t>
            </a:r>
            <a:r>
              <a:rPr lang="en-US" sz="8128" u="sng" dirty="0">
                <a:solidFill>
                  <a:schemeClr val="tx1"/>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https://doi.org/10.1146/annurev-publhealth-052620-103528</a:t>
            </a:r>
            <a:endParaRPr lang="en-IN" sz="8128" dirty="0">
              <a:solidFill>
                <a:schemeClr val="tx1"/>
              </a:solidFill>
              <a:latin typeface="Times New Roman" panose="02020603050405020304" pitchFamily="18" charset="0"/>
              <a:cs typeface="Times New Roman" panose="02020603050405020304" pitchFamily="18" charset="0"/>
            </a:endParaRPr>
          </a:p>
          <a:p>
            <a:pPr algn="just">
              <a:lnSpc>
                <a:spcPct val="170000"/>
              </a:lnSpc>
            </a:pPr>
            <a:r>
              <a:rPr lang="en-US" sz="8128" dirty="0">
                <a:solidFill>
                  <a:schemeClr val="tx1"/>
                </a:solidFill>
                <a:latin typeface="Times New Roman" panose="02020603050405020304" pitchFamily="18" charset="0"/>
                <a:cs typeface="Times New Roman" panose="02020603050405020304" pitchFamily="18" charset="0"/>
              </a:rPr>
              <a:t>Yadav, G., &amp; Gunturu, S. (2024, August 16). Trauma-Informed therapy. Retrieved from PubMed website: </a:t>
            </a:r>
            <a:r>
              <a:rPr lang="en-US" sz="8128" u="sng" dirty="0">
                <a:solidFill>
                  <a:schemeClr val="tx1"/>
                </a:solidFill>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https://www.ncbi.nlm.nih.gov/books/NBK604200/</a:t>
            </a:r>
            <a:endParaRPr lang="en-IN" sz="8128"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7487554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2077</Words>
  <Application>Microsoft Office PowerPoint</Application>
  <PresentationFormat>Custom</PresentationFormat>
  <Paragraphs>67</Paragraphs>
  <Slides>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Aptos</vt:lpstr>
      <vt:lpstr>Aptos Display</vt:lpstr>
      <vt:lpstr>Arial</vt:lpstr>
      <vt:lpstr>Calibri</vt:lpstr>
      <vt:lpstr>Symbol</vt:lpstr>
      <vt:lpstr>Times New Roman</vt:lpstr>
      <vt:lpstr>Office Theme</vt:lpstr>
      <vt:lpstr>BMHP6029 Psychological Classifications and Provisions Component 1: Individual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BMHP6029 Psychological Classifications and Provisions Component 1: Individual Presentation</dc:title>
  <dc:creator>Author</dc:creator>
  <cp:lastModifiedBy>ionela slavoiu</cp:lastModifiedBy>
  <cp:revision>22</cp:revision>
  <dcterms:created xsi:type="dcterms:W3CDTF">2025-10-30T13:52:28Z</dcterms:created>
  <dcterms:modified xsi:type="dcterms:W3CDTF">2025-11-02T16:00:21Z</dcterms:modified>
</cp:coreProperties>
</file>