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64" r:id="rId4"/>
    <p:sldId id="258" r:id="rId5"/>
    <p:sldId id="259" r:id="rId6"/>
    <p:sldId id="260" r:id="rId7"/>
    <p:sldId id="261" r:id="rId8"/>
    <p:sldId id="262" r:id="rId9"/>
    <p:sldId id="263"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63043" autoAdjust="0"/>
  </p:normalViewPr>
  <p:slideViewPr>
    <p:cSldViewPr>
      <p:cViewPr varScale="1">
        <p:scale>
          <a:sx n="32" d="100"/>
          <a:sy n="32" d="100"/>
        </p:scale>
        <p:origin x="-109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BDBCCD2-AF4A-4CF5-9B60-DEBC42B553E8}" type="datetimeFigureOut">
              <a:rPr lang="en-US" smtClean="0"/>
              <a:pPr/>
              <a:t>3/30/2021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D08C133-6270-4A5B-A933-F87C5FC52C40}"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D08C133-6270-4A5B-A933-F87C5FC52C40}"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smtClean="0"/>
              <a:t>The study focuses</a:t>
            </a:r>
            <a:r>
              <a:rPr lang="en-IN" baseline="0" dirty="0" smtClean="0"/>
              <a:t> on the evolution of training for a HR officer where few criteria are to be taken care of. Most importantly, the focus on the appropriate knowledge, skill  and the behaviour. Moreover, the implementation of certain training and monitoring assignments are required to focus on the proper yielding of a HR  of an organization. As the evolution of business depends on the conventional functioning of the HR. It is very important to select the HR after a lot of scrutiny and analysis.</a:t>
            </a:r>
            <a:endParaRPr lang="en-US" dirty="0"/>
          </a:p>
        </p:txBody>
      </p:sp>
      <p:sp>
        <p:nvSpPr>
          <p:cNvPr id="4" name="Slide Number Placeholder 3"/>
          <p:cNvSpPr>
            <a:spLocks noGrp="1"/>
          </p:cNvSpPr>
          <p:nvPr>
            <p:ph type="sldNum" sz="quarter" idx="10"/>
          </p:nvPr>
        </p:nvSpPr>
        <p:spPr/>
        <p:txBody>
          <a:bodyPr/>
          <a:lstStyle/>
          <a:p>
            <a:fld id="{6D08C133-6270-4A5B-A933-F87C5FC52C40}"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rtl="0"/>
            <a:r>
              <a:rPr lang="en-US" sz="1200" b="0" i="0" u="none" strike="noStrike" kern="1200" dirty="0" smtClean="0">
                <a:solidFill>
                  <a:schemeClr val="tx1"/>
                </a:solidFill>
                <a:latin typeface="+mn-lt"/>
                <a:ea typeface="+mn-ea"/>
                <a:cs typeface="+mn-cs"/>
              </a:rPr>
              <a:t>The most often mentioned skill that the HR of an organization has to possess is the communication skill that would be required for binding the employees as a team and communicating with them to understand any issues or problems they are facing in the foundation. Another skill that the HR should hold is the administrative expertise through which the age of our of the organization monitors the employees working criteria along with the maintenance of files execution of the procedure as well as the payrolls and other topics that are needed to be focused into.</a:t>
            </a:r>
            <a:endParaRPr lang="en-US" b="0" dirty="0" smtClean="0"/>
          </a:p>
          <a:p>
            <a:pPr rtl="0"/>
            <a:r>
              <a:rPr lang="en-US" sz="1200" b="0" i="0" u="none" strike="noStrike" kern="1200" dirty="0" smtClean="0">
                <a:solidFill>
                  <a:schemeClr val="tx1"/>
                </a:solidFill>
                <a:latin typeface="+mn-lt"/>
                <a:ea typeface="+mn-ea"/>
                <a:cs typeface="+mn-cs"/>
              </a:rPr>
              <a:t>The administrative task focuses on the increase in automation of HR tasks along with entering data in a precise manner. It focuses on </a:t>
            </a:r>
            <a:r>
              <a:rPr lang="en-US" sz="1200" b="0" i="0" u="none" strike="noStrike" kern="1200" dirty="0" err="1" smtClean="0">
                <a:solidFill>
                  <a:schemeClr val="tx1"/>
                </a:solidFill>
                <a:latin typeface="+mn-lt"/>
                <a:ea typeface="+mn-ea"/>
                <a:cs typeface="+mn-cs"/>
              </a:rPr>
              <a:t>analysing</a:t>
            </a:r>
            <a:r>
              <a:rPr lang="en-US" sz="1200" b="0" i="0" u="none" strike="noStrike" kern="1200" dirty="0" smtClean="0">
                <a:solidFill>
                  <a:schemeClr val="tx1"/>
                </a:solidFill>
                <a:latin typeface="+mn-lt"/>
                <a:ea typeface="+mn-ea"/>
                <a:cs typeface="+mn-cs"/>
              </a:rPr>
              <a:t> the conventional progress of the foundation that makes the increase in productivity along with the dedication of all the employees working in the organization.</a:t>
            </a:r>
            <a:endParaRPr lang="en-US" b="0" dirty="0" smtClean="0"/>
          </a:p>
          <a:p>
            <a:pPr rtl="0"/>
            <a:r>
              <a:rPr lang="en-US" sz="1200" b="0" i="0" u="none" strike="noStrike" kern="1200" dirty="0" smtClean="0">
                <a:solidFill>
                  <a:schemeClr val="tx1"/>
                </a:solidFill>
                <a:latin typeface="+mn-lt"/>
                <a:ea typeface="+mn-ea"/>
                <a:cs typeface="+mn-cs"/>
              </a:rPr>
              <a:t>The HRM knowledge and expertise aids the evolution of the industry and the HRM knowledge helps in most of the other skills and competencies like the understanding of proper recruitment, data reporting, and many other procedures which helps to develop the soft skill helpful in communicating and coaching the employees and providing proper training.</a:t>
            </a:r>
            <a:endParaRPr lang="en-US" b="0" dirty="0" smtClean="0"/>
          </a:p>
          <a:p>
            <a:pPr rtl="0"/>
            <a:r>
              <a:rPr lang="en-US" sz="1200" b="0" i="0" u="none" strike="noStrike" kern="1200" dirty="0" smtClean="0">
                <a:solidFill>
                  <a:schemeClr val="tx1"/>
                </a:solidFill>
                <a:latin typeface="+mn-lt"/>
                <a:ea typeface="+mn-ea"/>
                <a:cs typeface="+mn-cs"/>
              </a:rPr>
              <a:t>On the contrary </a:t>
            </a:r>
            <a:r>
              <a:rPr lang="en-US" sz="1200" b="0" i="0" u="none" strike="noStrike" kern="1200" dirty="0" err="1" smtClean="0">
                <a:solidFill>
                  <a:schemeClr val="tx1"/>
                </a:solidFill>
                <a:latin typeface="+mn-lt"/>
                <a:ea typeface="+mn-ea"/>
                <a:cs typeface="+mn-cs"/>
              </a:rPr>
              <a:t>proactivity</a:t>
            </a:r>
            <a:r>
              <a:rPr lang="en-US" sz="1200" b="0" i="0" u="none" strike="noStrike" kern="1200" dirty="0" smtClean="0">
                <a:solidFill>
                  <a:schemeClr val="tx1"/>
                </a:solidFill>
                <a:latin typeface="+mn-lt"/>
                <a:ea typeface="+mn-ea"/>
                <a:cs typeface="+mn-cs"/>
              </a:rPr>
              <a:t> as open win regarded as a personality trait rather than a scale however it has been useful to develop a personality over time as the HR develop the </a:t>
            </a:r>
            <a:r>
              <a:rPr lang="en-US" sz="1200" b="0" i="0" u="none" strike="noStrike" kern="1200" dirty="0" err="1" smtClean="0">
                <a:solidFill>
                  <a:schemeClr val="tx1"/>
                </a:solidFill>
                <a:latin typeface="+mn-lt"/>
                <a:ea typeface="+mn-ea"/>
                <a:cs typeface="+mn-cs"/>
              </a:rPr>
              <a:t>proactivity</a:t>
            </a:r>
            <a:r>
              <a:rPr lang="en-US" sz="1200" b="0" i="0" u="none" strike="noStrike" kern="1200" dirty="0" smtClean="0">
                <a:solidFill>
                  <a:schemeClr val="tx1"/>
                </a:solidFill>
                <a:latin typeface="+mn-lt"/>
                <a:ea typeface="+mn-ea"/>
                <a:cs typeface="+mn-cs"/>
              </a:rPr>
              <a:t> trade it helps in developing a connection between the employer and the employee and finding out the potential challenges and preventing them from getting elevated.</a:t>
            </a:r>
            <a:endParaRPr lang="en-US" b="0" dirty="0" smtClean="0"/>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6D08C133-6270-4A5B-A933-F87C5FC52C40}"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The communicative skill helps the HR to develop a communication between the employees where they get to understand what each individual wants and understand the issues they may be facing in the workplace helping them to get out of the problem and focus on the work by the dedication and improve the working ambiance of the organization. Moreover, the communicative skill also pinpoints any issues or challenges that hinder the work progress of the foundation and the problem that employees could face in the future and how they would eradicate it by communicating with each other and bringing out ideas accordingly. The communicative skill of the HR also helps in maintaining team transparency where all the work that is being executed in the workplace gets into an open forum where the employees, as well as the leaders, get to see. Through the communicative power, the HR guides the team without any hindrance.</a:t>
            </a:r>
            <a:endParaRPr lang="en-US" b="0" dirty="0" smtClean="0"/>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6D08C133-6270-4A5B-A933-F87C5FC52C40}"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The administrator skill or the expertise revolves around qualities are criteria that HR has to possess like the filing paperwork, meeting with the internal and external stakeholder, getting the important information, procedures evolution within the workplace, rubbing of the inquiries that the employees have as well as developing the technical human and conceptual skill within the employees as an individual.</a:t>
            </a:r>
            <a:endParaRPr lang="en-US" b="0" dirty="0" smtClean="0"/>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6D08C133-6270-4A5B-A933-F87C5FC52C40}"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A crucial skill that an HR of an organization should hold is the advising and the coaching that they provide to the stakeholders for the betterment of the foundation. These procedures include the advice provided to employees, managers, and senior managers on the basis of the work progress and the operations that are to be done in the foundation. The major focuses on strategic planning by which the employees and the other workers of the business would align with following the advice of the HR and through the proper training</a:t>
            </a:r>
            <a:endParaRPr lang="en-US" b="0" dirty="0" smtClean="0"/>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6D08C133-6270-4A5B-A933-F87C5FC52C40}"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The personal skill audit refers to the written document that clearly lays out the skills that an individual has and how advanced those skills have been in helping in the career development of the individual. The document helps in filling the gaps that the individual lacks behind and provides better procedures with which he could upgrade his potential with proper training and guidance.</a:t>
            </a:r>
            <a:endParaRPr lang="en-US" b="0" dirty="0" smtClean="0"/>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6D08C133-6270-4A5B-A933-F87C5FC52C40}"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smtClean="0"/>
              <a:t>The slide gives a clear view of the individual</a:t>
            </a:r>
            <a:r>
              <a:rPr lang="en-IN" baseline="0" dirty="0" smtClean="0"/>
              <a:t> having very good information skill on the use of Microsoft office, use of database, use of internet, use of email. The table also gives a clear view of the fact that the person requires to develop the skill in the use of HR software that is most crucial in the post of HR. Another important fact is that through the training and practice the evolution in use of excel and spreadsheet and PowerPoint would be developed.</a:t>
            </a:r>
            <a:endParaRPr lang="en-US" dirty="0"/>
          </a:p>
        </p:txBody>
      </p:sp>
      <p:sp>
        <p:nvSpPr>
          <p:cNvPr id="4" name="Slide Number Placeholder 3"/>
          <p:cNvSpPr>
            <a:spLocks noGrp="1"/>
          </p:cNvSpPr>
          <p:nvPr>
            <p:ph type="sldNum" sz="quarter" idx="10"/>
          </p:nvPr>
        </p:nvSpPr>
        <p:spPr/>
        <p:txBody>
          <a:bodyPr/>
          <a:lstStyle/>
          <a:p>
            <a:fld id="{6D08C133-6270-4A5B-A933-F87C5FC52C40}"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smtClean="0">
                <a:solidFill>
                  <a:schemeClr val="tx1"/>
                </a:solidFill>
                <a:latin typeface="+mn-lt"/>
                <a:ea typeface="+mn-ea"/>
                <a:cs typeface="+mn-cs"/>
              </a:rPr>
              <a:t>The communicative skill helps the HR to develop a communication between the employees where they get to understand what each individual wants and understand the issues they may be facing in the workplace helping them to get out of the problem and focus on the work by the dedication and improve the working ambiance of the organization. </a:t>
            </a:r>
            <a:endParaRPr lang="en-US" dirty="0"/>
          </a:p>
        </p:txBody>
      </p:sp>
      <p:sp>
        <p:nvSpPr>
          <p:cNvPr id="4" name="Slide Number Placeholder 3"/>
          <p:cNvSpPr>
            <a:spLocks noGrp="1"/>
          </p:cNvSpPr>
          <p:nvPr>
            <p:ph type="sldNum" sz="quarter" idx="10"/>
          </p:nvPr>
        </p:nvSpPr>
        <p:spPr/>
        <p:txBody>
          <a:bodyPr/>
          <a:lstStyle/>
          <a:p>
            <a:fld id="{6D08C133-6270-4A5B-A933-F87C5FC52C40}"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The study focused on the evolution in the age category by the development of information technology through the building up of the use of Microsoft Office Word, Excel sheet and many more along with the communicative skill and problem-solving skill has been focused into. An important factor is supervisory management that requires to be updated for becoming a successful HR for a foundation</a:t>
            </a:r>
            <a:endParaRPr lang="en-US" b="0" dirty="0" smtClean="0"/>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6D08C133-6270-4A5B-A933-F87C5FC52C40}" type="slidenum">
              <a:rPr lang="en-US" smtClean="0"/>
              <a:pPr/>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D2BDBBA4-C216-4A39-A037-EE01CBB6F7D2}" type="datetimeFigureOut">
              <a:rPr lang="en-US" smtClean="0"/>
              <a:pPr/>
              <a:t>3/30/2021</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5878E383-E872-4DFE-8892-576CC83CA974}"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2BDBBA4-C216-4A39-A037-EE01CBB6F7D2}" type="datetimeFigureOut">
              <a:rPr lang="en-US" smtClean="0"/>
              <a:pPr/>
              <a:t>3/30/2021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78E383-E872-4DFE-8892-576CC83CA97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D2BDBBA4-C216-4A39-A037-EE01CBB6F7D2}" type="datetimeFigureOut">
              <a:rPr lang="en-US" smtClean="0"/>
              <a:pPr/>
              <a:t>3/30/2021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78E383-E872-4DFE-8892-576CC83CA974}"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2BDBBA4-C216-4A39-A037-EE01CBB6F7D2}" type="datetimeFigureOut">
              <a:rPr lang="en-US" smtClean="0"/>
              <a:pPr/>
              <a:t>3/30/2021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78E383-E872-4DFE-8892-576CC83CA97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D2BDBBA4-C216-4A39-A037-EE01CBB6F7D2}" type="datetimeFigureOut">
              <a:rPr lang="en-US" smtClean="0"/>
              <a:pPr/>
              <a:t>3/30/2021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878E383-E872-4DFE-8892-576CC83CA97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2BDBBA4-C216-4A39-A037-EE01CBB6F7D2}" type="datetimeFigureOut">
              <a:rPr lang="en-US" smtClean="0"/>
              <a:pPr/>
              <a:t>3/30/2021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878E383-E872-4DFE-8892-576CC83CA97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BDBBA4-C216-4A39-A037-EE01CBB6F7D2}" type="datetimeFigureOut">
              <a:rPr lang="en-US" smtClean="0"/>
              <a:pPr/>
              <a:t>3/30/2021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878E383-E872-4DFE-8892-576CC83CA974}"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2BDBBA4-C216-4A39-A037-EE01CBB6F7D2}" type="datetimeFigureOut">
              <a:rPr lang="en-US" smtClean="0"/>
              <a:pPr/>
              <a:t>3/30/2021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78E383-E872-4DFE-8892-576CC83CA974}"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2BDBBA4-C216-4A39-A037-EE01CBB6F7D2}" type="datetimeFigureOut">
              <a:rPr lang="en-US" smtClean="0"/>
              <a:pPr/>
              <a:t>3/30/2021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5878E383-E872-4DFE-8892-576CC83CA974}"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2BDBBA4-C216-4A39-A037-EE01CBB6F7D2}" type="datetimeFigureOut">
              <a:rPr lang="en-US" smtClean="0"/>
              <a:pPr/>
              <a:t>3/30/2021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78E383-E872-4DFE-8892-576CC83CA97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2BDBBA4-C216-4A39-A037-EE01CBB6F7D2}" type="datetimeFigureOut">
              <a:rPr lang="en-US" smtClean="0"/>
              <a:pPr/>
              <a:t>3/30/2021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78E383-E872-4DFE-8892-576CC83CA97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D2BDBBA4-C216-4A39-A037-EE01CBB6F7D2}" type="datetimeFigureOut">
              <a:rPr lang="en-US" smtClean="0"/>
              <a:pPr/>
              <a:t>3/30/2021</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5878E383-E872-4DFE-8892-576CC83CA974}"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IN" sz="3600" dirty="0" smtClean="0">
                <a:latin typeface="Algerian" pitchFamily="82" charset="0"/>
              </a:rPr>
              <a:t>Developing relation and workplace ACHIEVEMENT</a:t>
            </a:r>
            <a:r>
              <a:rPr lang="en-US" sz="3600" dirty="0" smtClean="0">
                <a:latin typeface="Algerian" pitchFamily="82" charset="0"/>
              </a:rPr>
              <a:t/>
            </a:r>
            <a:br>
              <a:rPr lang="en-US" sz="3600" dirty="0" smtClean="0">
                <a:latin typeface="Algerian" pitchFamily="82" charset="0"/>
              </a:rPr>
            </a:br>
            <a:endParaRPr lang="en-US" sz="3600" dirty="0"/>
          </a:p>
        </p:txBody>
      </p:sp>
      <p:sp>
        <p:nvSpPr>
          <p:cNvPr id="3" name="Subtitle 2"/>
          <p:cNvSpPr>
            <a:spLocks noGrp="1"/>
          </p:cNvSpPr>
          <p:nvPr>
            <p:ph type="subTitle" idx="1"/>
          </p:nvPr>
        </p:nvSpPr>
        <p:spPr/>
        <p:txBody>
          <a:bodyPr/>
          <a:lstStyle/>
          <a:p>
            <a:pPr algn="ctr"/>
            <a:endParaRPr lang="en-US" dirty="0">
              <a:latin typeface="Algerian" pitchFamily="82" charset="0"/>
            </a:endParaRPr>
          </a:p>
        </p:txBody>
      </p:sp>
      <p:pic>
        <p:nvPicPr>
          <p:cNvPr id="4" name="Picture 3" descr="agreement-arms-cellphone-1547467.jpg"/>
          <p:cNvPicPr>
            <a:picLocks noChangeAspect="1"/>
          </p:cNvPicPr>
          <p:nvPr/>
        </p:nvPicPr>
        <p:blipFill>
          <a:blip r:embed="rId2"/>
          <a:stretch>
            <a:fillRect/>
          </a:stretch>
        </p:blipFill>
        <p:spPr>
          <a:xfrm>
            <a:off x="357158" y="2786058"/>
            <a:ext cx="8429684" cy="369475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400" i="1" dirty="0" smtClean="0">
                <a:latin typeface="Algerian" pitchFamily="82" charset="0"/>
              </a:rPr>
              <a:t>Contents</a:t>
            </a:r>
            <a:endParaRPr lang="en-US" sz="2400" i="1" dirty="0">
              <a:latin typeface="Algerian" pitchFamily="82" charset="0"/>
            </a:endParaRPr>
          </a:p>
        </p:txBody>
      </p:sp>
      <p:sp>
        <p:nvSpPr>
          <p:cNvPr id="3" name="Content Placeholder 2"/>
          <p:cNvSpPr>
            <a:spLocks noGrp="1"/>
          </p:cNvSpPr>
          <p:nvPr>
            <p:ph idx="1"/>
          </p:nvPr>
        </p:nvSpPr>
        <p:spPr/>
        <p:txBody>
          <a:bodyPr>
            <a:normAutofit/>
          </a:bodyPr>
          <a:lstStyle/>
          <a:p>
            <a:pPr marL="514350" indent="-514350"/>
            <a:r>
              <a:rPr lang="en-IN" sz="2000" i="1" dirty="0" smtClean="0"/>
              <a:t>Introduction </a:t>
            </a:r>
          </a:p>
          <a:p>
            <a:pPr marL="514350" indent="-514350"/>
            <a:r>
              <a:rPr lang="en-IN" sz="2000" i="1" dirty="0" smtClean="0"/>
              <a:t>Appropriate knowledge, skill, and behaviour of  HR</a:t>
            </a:r>
          </a:p>
          <a:p>
            <a:pPr marL="514350" indent="-514350"/>
            <a:r>
              <a:rPr lang="en-IN" sz="2000" i="1" dirty="0" smtClean="0"/>
              <a:t>Communicative skill</a:t>
            </a:r>
          </a:p>
          <a:p>
            <a:pPr marL="514350" indent="-514350"/>
            <a:r>
              <a:rPr lang="en-IN" sz="2000" i="1" dirty="0" smtClean="0"/>
              <a:t>Administrative skill</a:t>
            </a:r>
          </a:p>
          <a:p>
            <a:pPr marL="514350" indent="-514350"/>
            <a:r>
              <a:rPr lang="en-IN" sz="2000" i="1" dirty="0" smtClean="0"/>
              <a:t>Advising and coaching</a:t>
            </a:r>
          </a:p>
          <a:p>
            <a:pPr marL="514350" indent="-514350"/>
            <a:r>
              <a:rPr lang="en-IN" sz="2000" i="1" dirty="0" smtClean="0"/>
              <a:t>Personal Skill Audit</a:t>
            </a:r>
          </a:p>
          <a:p>
            <a:pPr marL="514350" indent="-514350"/>
            <a:r>
              <a:rPr lang="en-IN" sz="2000" i="1" dirty="0" smtClean="0"/>
              <a:t>Information technology</a:t>
            </a:r>
          </a:p>
          <a:p>
            <a:pPr marL="514350" indent="-514350"/>
            <a:r>
              <a:rPr lang="en-IN" sz="2000" i="1" dirty="0" smtClean="0"/>
              <a:t>Communication skill</a:t>
            </a:r>
          </a:p>
          <a:p>
            <a:pPr marL="514350" indent="-514350"/>
            <a:r>
              <a:rPr lang="en-IN" sz="2000" i="1" dirty="0" smtClean="0"/>
              <a:t>Problem solving skill</a:t>
            </a:r>
          </a:p>
          <a:p>
            <a:pPr marL="514350" indent="-514350"/>
            <a:r>
              <a:rPr lang="en-IN" sz="2000" i="1" dirty="0" smtClean="0"/>
              <a:t>Supervisory management</a:t>
            </a:r>
          </a:p>
          <a:p>
            <a:pPr marL="514350" indent="-514350"/>
            <a:r>
              <a:rPr lang="en-IN" sz="2000" i="1" dirty="0" smtClean="0"/>
              <a:t>Conclusion</a:t>
            </a:r>
          </a:p>
          <a:p>
            <a:pPr marL="514350" indent="-514350"/>
            <a:endParaRPr lang="en-IN" sz="2000" i="1" dirty="0" smtClean="0"/>
          </a:p>
          <a:p>
            <a:pPr marL="514350" indent="-514350"/>
            <a:endParaRPr lang="en-IN" sz="2200" dirty="0" smtClean="0"/>
          </a:p>
          <a:p>
            <a:pPr marL="514350" indent="-514350"/>
            <a:endParaRPr lang="en-IN" sz="2200" dirty="0" smtClean="0"/>
          </a:p>
          <a:p>
            <a:pPr marL="514350" indent="-514350"/>
            <a:endParaRPr lang="en-IN" sz="2200" dirty="0" smtClean="0"/>
          </a:p>
          <a:p>
            <a:pPr marL="514350" indent="-514350">
              <a:buNone/>
            </a:pPr>
            <a:endParaRPr lang="en-IN" dirty="0" smtClean="0"/>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642918"/>
            <a:ext cx="8229600" cy="1143000"/>
          </a:xfrm>
        </p:spPr>
        <p:txBody>
          <a:bodyPr>
            <a:normAutofit fontScale="90000"/>
          </a:bodyPr>
          <a:lstStyle/>
          <a:p>
            <a:r>
              <a:rPr lang="en-IN" sz="2700" dirty="0" smtClean="0"/>
              <a:t>Introduction</a:t>
            </a:r>
            <a:r>
              <a:rPr lang="en-IN" dirty="0" smtClean="0"/>
              <a:t/>
            </a:r>
            <a:br>
              <a:rPr lang="en-IN" dirty="0" smtClean="0"/>
            </a:br>
            <a:endParaRPr lang="en-US" dirty="0"/>
          </a:p>
        </p:txBody>
      </p:sp>
      <p:sp>
        <p:nvSpPr>
          <p:cNvPr id="3" name="Content Placeholder 2"/>
          <p:cNvSpPr>
            <a:spLocks noGrp="1"/>
          </p:cNvSpPr>
          <p:nvPr>
            <p:ph idx="1"/>
          </p:nvPr>
        </p:nvSpPr>
        <p:spPr/>
        <p:txBody>
          <a:bodyPr>
            <a:normAutofit/>
          </a:bodyPr>
          <a:lstStyle/>
          <a:p>
            <a:r>
              <a:rPr lang="en-IN" sz="2000" i="1" dirty="0" smtClean="0"/>
              <a:t>Evolution of training for a HR officer</a:t>
            </a:r>
          </a:p>
          <a:p>
            <a:r>
              <a:rPr lang="en-IN" sz="2000" i="1" dirty="0" smtClean="0"/>
              <a:t>Appropriate knowledge, skill, and behaviour</a:t>
            </a:r>
          </a:p>
          <a:p>
            <a:r>
              <a:rPr lang="en-IN" sz="2000" i="1" dirty="0" smtClean="0"/>
              <a:t>Conventional communicative skill</a:t>
            </a:r>
          </a:p>
          <a:p>
            <a:r>
              <a:rPr lang="en-IN" sz="2000" i="1" dirty="0" smtClean="0"/>
              <a:t>Proper training and monitoring</a:t>
            </a:r>
          </a:p>
          <a:p>
            <a:r>
              <a:rPr lang="en-IN" sz="2000" i="1" dirty="0" smtClean="0"/>
              <a:t>Adaptation of information technology</a:t>
            </a:r>
          </a:p>
          <a:p>
            <a:r>
              <a:rPr lang="en-IN" sz="2000" i="1" dirty="0" smtClean="0"/>
              <a:t>Supervisory management</a:t>
            </a:r>
          </a:p>
          <a:p>
            <a:endParaRPr lang="en-US" sz="2000" i="1" dirty="0"/>
          </a:p>
        </p:txBody>
      </p:sp>
      <p:pic>
        <p:nvPicPr>
          <p:cNvPr id="5" name="Picture 4" descr="hr.jpg"/>
          <p:cNvPicPr>
            <a:picLocks noChangeAspect="1"/>
          </p:cNvPicPr>
          <p:nvPr/>
        </p:nvPicPr>
        <p:blipFill>
          <a:blip r:embed="rId3"/>
          <a:stretch>
            <a:fillRect/>
          </a:stretch>
        </p:blipFill>
        <p:spPr>
          <a:xfrm>
            <a:off x="714348" y="4286256"/>
            <a:ext cx="7358114" cy="221457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dirty="0" smtClean="0"/>
              <a:t> </a:t>
            </a:r>
            <a:r>
              <a:rPr lang="en-IN" sz="2700" dirty="0" smtClean="0"/>
              <a:t>Appropriate knowledge, skill and behaviour of HR </a:t>
            </a:r>
            <a:endParaRPr lang="en-US" sz="2700" dirty="0"/>
          </a:p>
        </p:txBody>
      </p:sp>
      <p:sp>
        <p:nvSpPr>
          <p:cNvPr id="3" name="Content Placeholder 2"/>
          <p:cNvSpPr>
            <a:spLocks noGrp="1"/>
          </p:cNvSpPr>
          <p:nvPr>
            <p:ph idx="1"/>
          </p:nvPr>
        </p:nvSpPr>
        <p:spPr/>
        <p:txBody>
          <a:bodyPr/>
          <a:lstStyle/>
          <a:p>
            <a:r>
              <a:rPr lang="en-IN" dirty="0" smtClean="0"/>
              <a:t>HR of an organization acquires a significant position who takes care of the organization by the appropriate knowledge skill and behaviour.</a:t>
            </a:r>
          </a:p>
          <a:p>
            <a:pPr marL="514350" indent="-514350">
              <a:buFont typeface="+mj-lt"/>
              <a:buAutoNum type="arabicPeriod"/>
            </a:pPr>
            <a:r>
              <a:rPr lang="en-IN" sz="2000" i="1" dirty="0" smtClean="0"/>
              <a:t>Communicative skill</a:t>
            </a:r>
          </a:p>
          <a:p>
            <a:pPr marL="514350" indent="-514350">
              <a:buFont typeface="+mj-lt"/>
              <a:buAutoNum type="arabicPeriod"/>
            </a:pPr>
            <a:r>
              <a:rPr lang="en-IN" sz="2000" i="1" dirty="0" smtClean="0"/>
              <a:t>Administrative expertise</a:t>
            </a:r>
          </a:p>
          <a:p>
            <a:pPr marL="514350" indent="-514350">
              <a:buFont typeface="+mj-lt"/>
              <a:buAutoNum type="arabicPeriod"/>
            </a:pPr>
            <a:r>
              <a:rPr lang="en-IN" sz="2000" i="1" dirty="0" smtClean="0"/>
              <a:t>HRM knowledge and expertise</a:t>
            </a:r>
          </a:p>
          <a:p>
            <a:pPr marL="514350" indent="-514350">
              <a:buFont typeface="+mj-lt"/>
              <a:buAutoNum type="arabicPeriod"/>
            </a:pPr>
            <a:r>
              <a:rPr lang="en-IN" sz="2000" i="1" dirty="0" smtClean="0"/>
              <a:t>Proactivity</a:t>
            </a:r>
          </a:p>
          <a:p>
            <a:pPr marL="514350" indent="-514350">
              <a:buFont typeface="+mj-lt"/>
              <a:buAutoNum type="arabicPeriod"/>
            </a:pPr>
            <a:r>
              <a:rPr lang="en-IN" sz="2000" i="1" dirty="0" smtClean="0"/>
              <a:t>Advising </a:t>
            </a:r>
          </a:p>
          <a:p>
            <a:pPr marL="514350" indent="-514350">
              <a:buFont typeface="+mj-lt"/>
              <a:buAutoNum type="arabicPeriod"/>
            </a:pPr>
            <a:r>
              <a:rPr lang="en-IN" sz="2000" i="1" dirty="0" smtClean="0"/>
              <a:t>Coaching </a:t>
            </a:r>
          </a:p>
          <a:p>
            <a:pPr marL="514350" indent="-514350">
              <a:buFont typeface="+mj-lt"/>
              <a:buAutoNum type="arabicPeriod"/>
            </a:pPr>
            <a:r>
              <a:rPr lang="en-IN" sz="2000" i="1" dirty="0" smtClean="0"/>
              <a:t>Recruitment and selection</a:t>
            </a:r>
          </a:p>
          <a:p>
            <a:pPr marL="514350" indent="-514350">
              <a:buNone/>
            </a:pPr>
            <a:endParaRPr lang="en-US" dirty="0"/>
          </a:p>
        </p:txBody>
      </p:sp>
      <p:pic>
        <p:nvPicPr>
          <p:cNvPr id="5" name="Picture 4" descr="19_5e1085b75d6ab.png"/>
          <p:cNvPicPr>
            <a:picLocks noChangeAspect="1"/>
          </p:cNvPicPr>
          <p:nvPr/>
        </p:nvPicPr>
        <p:blipFill>
          <a:blip r:embed="rId3"/>
          <a:stretch>
            <a:fillRect/>
          </a:stretch>
        </p:blipFill>
        <p:spPr>
          <a:xfrm>
            <a:off x="5715009" y="4143380"/>
            <a:ext cx="3000396" cy="237630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400" dirty="0" smtClean="0"/>
              <a:t>Communicative skill</a:t>
            </a:r>
            <a:endParaRPr lang="en-US" sz="2400" dirty="0"/>
          </a:p>
        </p:txBody>
      </p:sp>
      <p:sp>
        <p:nvSpPr>
          <p:cNvPr id="3" name="Content Placeholder 2"/>
          <p:cNvSpPr>
            <a:spLocks noGrp="1"/>
          </p:cNvSpPr>
          <p:nvPr>
            <p:ph idx="1"/>
          </p:nvPr>
        </p:nvSpPr>
        <p:spPr/>
        <p:txBody>
          <a:bodyPr/>
          <a:lstStyle/>
          <a:p>
            <a:r>
              <a:rPr lang="en-IN" dirty="0" smtClean="0"/>
              <a:t>Evolution of communication between the HR and employees</a:t>
            </a:r>
          </a:p>
          <a:p>
            <a:r>
              <a:rPr lang="en-IN" dirty="0" smtClean="0"/>
              <a:t>Pin pointing any issues that hinders the work progress</a:t>
            </a:r>
          </a:p>
          <a:p>
            <a:r>
              <a:rPr lang="en-IN" dirty="0" smtClean="0"/>
              <a:t>Accessing with the team maintaining transparency</a:t>
            </a:r>
          </a:p>
          <a:p>
            <a:r>
              <a:rPr lang="en-IN" dirty="0" smtClean="0"/>
              <a:t>Help to guide the team without any hunches.</a:t>
            </a:r>
          </a:p>
          <a:p>
            <a:pPr>
              <a:buNone/>
            </a:pPr>
            <a:endParaRPr lang="en-IN" dirty="0" smtClean="0"/>
          </a:p>
          <a:p>
            <a:endParaRPr lang="en-US" dirty="0"/>
          </a:p>
        </p:txBody>
      </p:sp>
      <p:pic>
        <p:nvPicPr>
          <p:cNvPr id="4" name="Picture 3" descr="1_2q8JE12ZmzofT12-Wnm1QA.jpeg"/>
          <p:cNvPicPr>
            <a:picLocks noChangeAspect="1"/>
          </p:cNvPicPr>
          <p:nvPr/>
        </p:nvPicPr>
        <p:blipFill>
          <a:blip r:embed="rId3" cstate="print"/>
          <a:stretch>
            <a:fillRect/>
          </a:stretch>
        </p:blipFill>
        <p:spPr>
          <a:xfrm>
            <a:off x="5214942" y="4454134"/>
            <a:ext cx="3500462" cy="240386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400" dirty="0" smtClean="0"/>
              <a:t>Administrative expertise</a:t>
            </a:r>
            <a:endParaRPr lang="en-US" sz="2400" dirty="0"/>
          </a:p>
        </p:txBody>
      </p:sp>
      <p:sp>
        <p:nvSpPr>
          <p:cNvPr id="3" name="Content Placeholder 2"/>
          <p:cNvSpPr>
            <a:spLocks noGrp="1"/>
          </p:cNvSpPr>
          <p:nvPr>
            <p:ph idx="1"/>
          </p:nvPr>
        </p:nvSpPr>
        <p:spPr/>
        <p:txBody>
          <a:bodyPr>
            <a:normAutofit/>
          </a:bodyPr>
          <a:lstStyle/>
          <a:p>
            <a:r>
              <a:rPr lang="en-IN" sz="2400" i="1" dirty="0" smtClean="0"/>
              <a:t>Filing paperwork's</a:t>
            </a:r>
          </a:p>
          <a:p>
            <a:r>
              <a:rPr lang="en-IN" sz="2400" i="1" dirty="0" smtClean="0"/>
              <a:t>Meeting internal and external stakeholders</a:t>
            </a:r>
          </a:p>
          <a:p>
            <a:r>
              <a:rPr lang="en-IN" sz="2400" i="1" dirty="0" smtClean="0"/>
              <a:t>Evolution of procedures within workplace</a:t>
            </a:r>
          </a:p>
          <a:p>
            <a:r>
              <a:rPr lang="en-IN" sz="2400" i="1" dirty="0" smtClean="0"/>
              <a:t>Getting important information for the organization</a:t>
            </a:r>
          </a:p>
          <a:p>
            <a:r>
              <a:rPr lang="en-IN" sz="2400" i="1" dirty="0" smtClean="0"/>
              <a:t>Answering the queries of the employees</a:t>
            </a:r>
          </a:p>
          <a:p>
            <a:endParaRPr lang="en-IN" sz="2400" i="1" dirty="0" smtClean="0"/>
          </a:p>
          <a:p>
            <a:endParaRPr lang="en-US" sz="2400" i="1" dirty="0"/>
          </a:p>
        </p:txBody>
      </p:sp>
      <p:pic>
        <p:nvPicPr>
          <p:cNvPr id="5" name="Picture 4" descr="administrative-skills-list-2062350_V71-5b733ed9c9e77c0025c90b3c.png"/>
          <p:cNvPicPr>
            <a:picLocks noChangeAspect="1"/>
          </p:cNvPicPr>
          <p:nvPr/>
        </p:nvPicPr>
        <p:blipFill>
          <a:blip r:embed="rId3"/>
          <a:stretch>
            <a:fillRect/>
          </a:stretch>
        </p:blipFill>
        <p:spPr>
          <a:xfrm>
            <a:off x="4429124" y="381000"/>
            <a:ext cx="4714876" cy="183355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714356"/>
            <a:ext cx="8229600" cy="1143000"/>
          </a:xfrm>
        </p:spPr>
        <p:txBody>
          <a:bodyPr>
            <a:normAutofit/>
          </a:bodyPr>
          <a:lstStyle/>
          <a:p>
            <a:r>
              <a:rPr lang="en-IN" sz="2400" dirty="0" smtClean="0"/>
              <a:t>Advising and Coaching</a:t>
            </a:r>
            <a:endParaRPr lang="en-US" sz="2400" dirty="0"/>
          </a:p>
        </p:txBody>
      </p:sp>
      <p:sp>
        <p:nvSpPr>
          <p:cNvPr id="3" name="Content Placeholder 2"/>
          <p:cNvSpPr>
            <a:spLocks noGrp="1"/>
          </p:cNvSpPr>
          <p:nvPr>
            <p:ph idx="1"/>
          </p:nvPr>
        </p:nvSpPr>
        <p:spPr/>
        <p:txBody>
          <a:bodyPr/>
          <a:lstStyle/>
          <a:p>
            <a:r>
              <a:rPr lang="en-IN" dirty="0" smtClean="0"/>
              <a:t>Advice given to the stakeholders of the foundation to work in a dedicated manner</a:t>
            </a:r>
          </a:p>
          <a:p>
            <a:r>
              <a:rPr lang="en-IN" dirty="0" smtClean="0"/>
              <a:t>Conventional training providence for staff retention</a:t>
            </a:r>
          </a:p>
          <a:p>
            <a:r>
              <a:rPr lang="en-IN" dirty="0" smtClean="0"/>
              <a:t>Strategic planning</a:t>
            </a:r>
          </a:p>
          <a:p>
            <a:r>
              <a:rPr lang="en-IN" dirty="0" smtClean="0"/>
              <a:t>Advice to the employees, managers, and senior managers</a:t>
            </a:r>
          </a:p>
          <a:p>
            <a:endParaRPr lang="en-US" dirty="0"/>
          </a:p>
        </p:txBody>
      </p:sp>
      <p:pic>
        <p:nvPicPr>
          <p:cNvPr id="4" name="Picture 3" descr="images.jpg"/>
          <p:cNvPicPr>
            <a:picLocks noChangeAspect="1"/>
          </p:cNvPicPr>
          <p:nvPr/>
        </p:nvPicPr>
        <p:blipFill>
          <a:blip r:embed="rId3"/>
          <a:stretch>
            <a:fillRect/>
          </a:stretch>
        </p:blipFill>
        <p:spPr>
          <a:xfrm>
            <a:off x="2000232" y="4895850"/>
            <a:ext cx="5000660" cy="196215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400" dirty="0" smtClean="0"/>
              <a:t>Personal Skill Audit</a:t>
            </a:r>
            <a:endParaRPr lang="en-US" sz="2400" dirty="0"/>
          </a:p>
        </p:txBody>
      </p:sp>
      <p:sp>
        <p:nvSpPr>
          <p:cNvPr id="3" name="Content Placeholder 2"/>
          <p:cNvSpPr>
            <a:spLocks noGrp="1"/>
          </p:cNvSpPr>
          <p:nvPr>
            <p:ph idx="1"/>
          </p:nvPr>
        </p:nvSpPr>
        <p:spPr/>
        <p:txBody>
          <a:bodyPr>
            <a:normAutofit/>
          </a:bodyPr>
          <a:lstStyle/>
          <a:p>
            <a:r>
              <a:rPr lang="en-US" sz="2400" i="1" dirty="0" smtClean="0"/>
              <a:t>Information technology</a:t>
            </a:r>
          </a:p>
          <a:p>
            <a:r>
              <a:rPr lang="en-US" sz="2400" i="1" dirty="0" smtClean="0"/>
              <a:t>Communication skill</a:t>
            </a:r>
          </a:p>
          <a:p>
            <a:r>
              <a:rPr lang="en-US" sz="2400" i="1" dirty="0" smtClean="0"/>
              <a:t>Problem solving skill</a:t>
            </a:r>
          </a:p>
          <a:p>
            <a:r>
              <a:rPr lang="en-US" sz="2400" i="1" dirty="0" smtClean="0"/>
              <a:t>Supervisory management</a:t>
            </a:r>
            <a:r>
              <a:rPr lang="en-US" b="1" dirty="0" smtClean="0"/>
              <a:t> </a:t>
            </a:r>
            <a:endParaRPr lang="en-US" dirty="0" smtClean="0"/>
          </a:p>
          <a:p>
            <a:pPr fontAlgn="t"/>
            <a:endParaRPr lang="en-US" dirty="0"/>
          </a:p>
        </p:txBody>
      </p:sp>
      <p:pic>
        <p:nvPicPr>
          <p:cNvPr id="4" name="Picture 3" descr="Personal.jpg"/>
          <p:cNvPicPr>
            <a:picLocks noChangeAspect="1"/>
          </p:cNvPicPr>
          <p:nvPr/>
        </p:nvPicPr>
        <p:blipFill>
          <a:blip r:embed="rId3"/>
          <a:stretch>
            <a:fillRect/>
          </a:stretch>
        </p:blipFill>
        <p:spPr>
          <a:xfrm>
            <a:off x="2071670" y="3929066"/>
            <a:ext cx="6786610" cy="25527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400" dirty="0" smtClean="0"/>
              <a:t>Information Technology</a:t>
            </a:r>
            <a:endParaRPr lang="en-US" sz="2400" dirty="0"/>
          </a:p>
        </p:txBody>
      </p:sp>
      <p:sp>
        <p:nvSpPr>
          <p:cNvPr id="3" name="Content Placeholder 2"/>
          <p:cNvSpPr>
            <a:spLocks noGrp="1"/>
          </p:cNvSpPr>
          <p:nvPr>
            <p:ph idx="1"/>
          </p:nvPr>
        </p:nvSpPr>
        <p:spPr/>
        <p:txBody>
          <a:bodyPr>
            <a:normAutofit/>
          </a:bodyPr>
          <a:lstStyle/>
          <a:p>
            <a:pPr>
              <a:buNone/>
            </a:pPr>
            <a:endParaRPr lang="en-US" dirty="0" smtClean="0"/>
          </a:p>
          <a:p>
            <a:pPr>
              <a:buNone/>
            </a:pPr>
            <a:endParaRPr lang="en-US" dirty="0" smtClean="0"/>
          </a:p>
          <a:p>
            <a:pPr>
              <a:buNone/>
            </a:pPr>
            <a:endParaRPr lang="en-US" dirty="0" smtClean="0"/>
          </a:p>
          <a:p>
            <a:endParaRPr lang="en-US" dirty="0"/>
          </a:p>
        </p:txBody>
      </p:sp>
      <p:graphicFrame>
        <p:nvGraphicFramePr>
          <p:cNvPr id="4" name="Table 3"/>
          <p:cNvGraphicFramePr>
            <a:graphicFrameLocks noGrp="1"/>
          </p:cNvGraphicFramePr>
          <p:nvPr/>
        </p:nvGraphicFramePr>
        <p:xfrm>
          <a:off x="500034" y="2071678"/>
          <a:ext cx="8358245" cy="4714172"/>
        </p:xfrm>
        <a:graphic>
          <a:graphicData uri="http://schemas.openxmlformats.org/drawingml/2006/table">
            <a:tbl>
              <a:tblPr firstRow="1" bandRow="1">
                <a:tableStyleId>{5C22544A-7EE6-4342-B048-85BDC9FD1C3A}</a:tableStyleId>
              </a:tblPr>
              <a:tblGrid>
                <a:gridCol w="1671649"/>
                <a:gridCol w="1671649"/>
                <a:gridCol w="1671649"/>
                <a:gridCol w="1385512"/>
                <a:gridCol w="1957786"/>
              </a:tblGrid>
              <a:tr h="596518">
                <a:tc>
                  <a:txBody>
                    <a:bodyPr/>
                    <a:lstStyle/>
                    <a:p>
                      <a:endParaRPr lang="en-US" dirty="0"/>
                    </a:p>
                  </a:txBody>
                  <a:tcPr/>
                </a:tc>
                <a:tc>
                  <a:txBody>
                    <a:bodyPr/>
                    <a:lstStyle/>
                    <a:p>
                      <a:r>
                        <a:rPr kumimoji="0" lang="en-US" sz="1400" b="1" kern="1200" dirty="0" smtClean="0">
                          <a:solidFill>
                            <a:schemeClr val="lt1"/>
                          </a:solidFill>
                          <a:latin typeface="+mn-lt"/>
                          <a:ea typeface="+mn-ea"/>
                          <a:cs typeface="+mn-cs"/>
                        </a:rPr>
                        <a:t>Very good </a:t>
                      </a:r>
                      <a:endParaRPr lang="en-US" sz="1400" dirty="0"/>
                    </a:p>
                  </a:txBody>
                  <a:tcPr/>
                </a:tc>
                <a:tc>
                  <a:txBody>
                    <a:bodyPr/>
                    <a:lstStyle/>
                    <a:p>
                      <a:r>
                        <a:rPr kumimoji="0" lang="en-US" sz="1400" b="1" kern="1200" dirty="0" smtClean="0">
                          <a:solidFill>
                            <a:schemeClr val="lt1"/>
                          </a:solidFill>
                          <a:latin typeface="+mn-lt"/>
                          <a:ea typeface="+mn-ea"/>
                          <a:cs typeface="+mn-cs"/>
                        </a:rPr>
                        <a:t>Good</a:t>
                      </a:r>
                      <a:endParaRPr lang="en-US" sz="1400" dirty="0"/>
                    </a:p>
                  </a:txBody>
                  <a:tcPr/>
                </a:tc>
                <a:tc>
                  <a:txBody>
                    <a:bodyPr/>
                    <a:lstStyle/>
                    <a:p>
                      <a:r>
                        <a:rPr kumimoji="0" lang="en-US" sz="1400" b="1" kern="1200" dirty="0" smtClean="0">
                          <a:solidFill>
                            <a:schemeClr val="lt1"/>
                          </a:solidFill>
                          <a:latin typeface="+mn-lt"/>
                          <a:ea typeface="+mn-ea"/>
                          <a:cs typeface="+mn-cs"/>
                        </a:rPr>
                        <a:t>Adequate </a:t>
                      </a:r>
                      <a:endParaRPr lang="en-US" sz="1400" dirty="0"/>
                    </a:p>
                  </a:txBody>
                  <a:tcPr/>
                </a:tc>
                <a:tc>
                  <a:txBody>
                    <a:bodyPr/>
                    <a:lstStyle/>
                    <a:p>
                      <a:pPr algn="ctr">
                        <a:lnSpc>
                          <a:spcPct val="115000"/>
                        </a:lnSpc>
                        <a:spcAft>
                          <a:spcPts val="0"/>
                        </a:spcAft>
                      </a:pPr>
                      <a:r>
                        <a:rPr lang="en-US" sz="1400" b="1" dirty="0">
                          <a:solidFill>
                            <a:schemeClr val="bg1"/>
                          </a:solidFill>
                          <a:latin typeface="+mn-lt"/>
                          <a:ea typeface="Times New Roman"/>
                          <a:cs typeface="Times New Roman"/>
                        </a:rPr>
                        <a:t>Little </a:t>
                      </a:r>
                      <a:r>
                        <a:rPr lang="en-US" sz="1400" b="1" dirty="0" smtClean="0">
                          <a:solidFill>
                            <a:schemeClr val="bg1"/>
                          </a:solidFill>
                          <a:latin typeface="+mn-lt"/>
                          <a:ea typeface="Times New Roman"/>
                          <a:cs typeface="Times New Roman"/>
                        </a:rPr>
                        <a:t>or</a:t>
                      </a:r>
                    </a:p>
                    <a:p>
                      <a:pPr algn="ctr">
                        <a:lnSpc>
                          <a:spcPct val="115000"/>
                        </a:lnSpc>
                        <a:spcAft>
                          <a:spcPts val="0"/>
                        </a:spcAft>
                      </a:pPr>
                      <a:r>
                        <a:rPr lang="en-US" sz="1400" b="1" dirty="0" smtClean="0">
                          <a:solidFill>
                            <a:schemeClr val="bg1"/>
                          </a:solidFill>
                          <a:latin typeface="+mn-lt"/>
                          <a:ea typeface="Times New Roman"/>
                          <a:cs typeface="Times New Roman"/>
                        </a:rPr>
                        <a:t> </a:t>
                      </a:r>
                      <a:r>
                        <a:rPr lang="en-US" sz="1400" b="1" dirty="0">
                          <a:solidFill>
                            <a:schemeClr val="bg1"/>
                          </a:solidFill>
                          <a:latin typeface="+mn-lt"/>
                          <a:ea typeface="Times New Roman"/>
                          <a:cs typeface="Times New Roman"/>
                        </a:rPr>
                        <a:t>no experience</a:t>
                      </a:r>
                      <a:endParaRPr lang="en-US" sz="1400" dirty="0">
                        <a:solidFill>
                          <a:schemeClr val="bg1"/>
                        </a:solidFill>
                        <a:latin typeface="+mn-lt"/>
                        <a:ea typeface="Calibri"/>
                        <a:cs typeface="Times New Roman"/>
                      </a:endParaRPr>
                    </a:p>
                  </a:txBody>
                  <a:tcPr marL="63500" marR="63500" marT="63500" marB="63500"/>
                </a:tc>
              </a:tr>
              <a:tr h="467422">
                <a:tc>
                  <a:txBody>
                    <a:bodyPr/>
                    <a:lstStyle/>
                    <a:p>
                      <a:r>
                        <a:rPr kumimoji="0" lang="en-US" sz="1400" kern="1200" dirty="0" smtClean="0">
                          <a:solidFill>
                            <a:schemeClr val="dk1"/>
                          </a:solidFill>
                          <a:latin typeface="+mn-lt"/>
                          <a:ea typeface="+mn-ea"/>
                          <a:cs typeface="+mn-cs"/>
                        </a:rPr>
                        <a:t>Use Microsoft Office  Word</a:t>
                      </a:r>
                      <a:endParaRPr lang="en-US" sz="1400" dirty="0"/>
                    </a:p>
                  </a:txBody>
                  <a:tcPr/>
                </a:tc>
                <a:tc>
                  <a:txBody>
                    <a:bodyPr/>
                    <a:lstStyle/>
                    <a:p>
                      <a:pPr algn="ctr"/>
                      <a:r>
                        <a:rPr kumimoji="0" lang="en-US" sz="1400" kern="1200" dirty="0" smtClean="0">
                          <a:solidFill>
                            <a:schemeClr val="dk1"/>
                          </a:solidFill>
                          <a:latin typeface="+mn-lt"/>
                          <a:ea typeface="+mn-ea"/>
                          <a:cs typeface="+mn-cs"/>
                        </a:rPr>
                        <a:t>√</a:t>
                      </a:r>
                      <a:endParaRPr lang="en-US" sz="1400" dirty="0"/>
                    </a:p>
                  </a:txBody>
                  <a:tcPr/>
                </a:tc>
                <a:tc>
                  <a:txBody>
                    <a:bodyPr/>
                    <a:lstStyle/>
                    <a:p>
                      <a:endParaRPr lang="en-US" sz="1400"/>
                    </a:p>
                  </a:txBody>
                  <a:tcPr/>
                </a:tc>
                <a:tc>
                  <a:txBody>
                    <a:bodyPr/>
                    <a:lstStyle/>
                    <a:p>
                      <a:endParaRPr lang="en-US" sz="1400"/>
                    </a:p>
                  </a:txBody>
                  <a:tcPr/>
                </a:tc>
                <a:tc>
                  <a:txBody>
                    <a:bodyPr/>
                    <a:lstStyle/>
                    <a:p>
                      <a:endParaRPr lang="en-US" sz="1400" dirty="0"/>
                    </a:p>
                  </a:txBody>
                  <a:tcPr/>
                </a:tc>
              </a:tr>
              <a:tr h="605587">
                <a:tc>
                  <a:txBody>
                    <a:bodyPr/>
                    <a:lstStyle/>
                    <a:p>
                      <a:pPr marL="13335">
                        <a:lnSpc>
                          <a:spcPct val="115000"/>
                        </a:lnSpc>
                        <a:spcAft>
                          <a:spcPts val="0"/>
                        </a:spcAft>
                      </a:pPr>
                      <a:r>
                        <a:rPr lang="en-US" sz="1600" dirty="0">
                          <a:solidFill>
                            <a:srgbClr val="000000"/>
                          </a:solidFill>
                          <a:latin typeface="+mn-lt"/>
                          <a:ea typeface="Times New Roman"/>
                          <a:cs typeface="Times New Roman"/>
                        </a:rPr>
                        <a:t>Use Excel spreadsheet</a:t>
                      </a:r>
                      <a:endParaRPr lang="en-US" sz="1600" dirty="0">
                        <a:latin typeface="+mn-lt"/>
                        <a:ea typeface="Calibri"/>
                        <a:cs typeface="Times New Roman"/>
                      </a:endParaRPr>
                    </a:p>
                  </a:txBody>
                  <a:tcPr marL="63500" marR="63500" marT="63500" marB="63500"/>
                </a:tc>
                <a:tc>
                  <a:txBody>
                    <a:bodyPr/>
                    <a:lstStyle/>
                    <a:p>
                      <a:endParaRPr lang="en-US" sz="1400"/>
                    </a:p>
                  </a:txBody>
                  <a:tcPr/>
                </a:tc>
                <a:tc>
                  <a:txBody>
                    <a:bodyPr/>
                    <a:lstStyle/>
                    <a:p>
                      <a:pPr algn="ctr"/>
                      <a:r>
                        <a:rPr kumimoji="0" lang="en-US" sz="1400" kern="1200" dirty="0" smtClean="0">
                          <a:solidFill>
                            <a:schemeClr val="dk1"/>
                          </a:solidFill>
                          <a:latin typeface="+mn-lt"/>
                          <a:ea typeface="+mn-ea"/>
                          <a:cs typeface="+mn-cs"/>
                        </a:rPr>
                        <a:t>√</a:t>
                      </a:r>
                      <a:endParaRPr lang="en-US" sz="1400" dirty="0"/>
                    </a:p>
                  </a:txBody>
                  <a:tcPr/>
                </a:tc>
                <a:tc>
                  <a:txBody>
                    <a:bodyPr/>
                    <a:lstStyle/>
                    <a:p>
                      <a:endParaRPr lang="en-US" sz="1400"/>
                    </a:p>
                  </a:txBody>
                  <a:tcPr/>
                </a:tc>
                <a:tc>
                  <a:txBody>
                    <a:bodyPr/>
                    <a:lstStyle/>
                    <a:p>
                      <a:endParaRPr lang="en-US" sz="1400" dirty="0"/>
                    </a:p>
                  </a:txBody>
                  <a:tcPr/>
                </a:tc>
              </a:tr>
              <a:tr h="577404">
                <a:tc>
                  <a:txBody>
                    <a:bodyPr/>
                    <a:lstStyle/>
                    <a:p>
                      <a:r>
                        <a:rPr lang="en-IN" sz="1600" dirty="0" smtClean="0"/>
                        <a:t>Use of database</a:t>
                      </a:r>
                      <a:endParaRPr lang="en-US" sz="1600"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kern="1200" dirty="0" smtClean="0">
                          <a:solidFill>
                            <a:schemeClr val="dk1"/>
                          </a:solidFill>
                          <a:latin typeface="+mn-lt"/>
                          <a:ea typeface="+mn-ea"/>
                          <a:cs typeface="+mn-cs"/>
                        </a:rPr>
                        <a:t>√</a:t>
                      </a:r>
                      <a:endParaRPr lang="en-US" sz="1400" dirty="0" smtClean="0"/>
                    </a:p>
                    <a:p>
                      <a:endParaRPr lang="en-US" sz="1400" dirty="0"/>
                    </a:p>
                  </a:txBody>
                  <a:tcPr/>
                </a:tc>
                <a:tc>
                  <a:txBody>
                    <a:bodyPr/>
                    <a:lstStyle/>
                    <a:p>
                      <a:pPr algn="ctr"/>
                      <a:endParaRPr lang="en-US" sz="1400" dirty="0"/>
                    </a:p>
                  </a:txBody>
                  <a:tcPr/>
                </a:tc>
                <a:tc>
                  <a:txBody>
                    <a:bodyPr/>
                    <a:lstStyle/>
                    <a:p>
                      <a:endParaRPr lang="en-US" sz="1400"/>
                    </a:p>
                  </a:txBody>
                  <a:tcPr/>
                </a:tc>
                <a:tc>
                  <a:txBody>
                    <a:bodyPr/>
                    <a:lstStyle/>
                    <a:p>
                      <a:endParaRPr lang="en-US" sz="1400" dirty="0"/>
                    </a:p>
                  </a:txBody>
                  <a:tcPr/>
                </a:tc>
              </a:tr>
              <a:tr h="577404">
                <a:tc>
                  <a:txBody>
                    <a:bodyPr/>
                    <a:lstStyle/>
                    <a:p>
                      <a:r>
                        <a:rPr kumimoji="0" lang="en-US" sz="1600" kern="1200" dirty="0" smtClean="0">
                          <a:solidFill>
                            <a:schemeClr val="dk1"/>
                          </a:solidFill>
                          <a:latin typeface="+mn-lt"/>
                          <a:ea typeface="+mn-ea"/>
                          <a:cs typeface="+mn-cs"/>
                        </a:rPr>
                        <a:t>Use specialist  </a:t>
                      </a:r>
                    </a:p>
                    <a:p>
                      <a:r>
                        <a:rPr kumimoji="0" lang="en-US" sz="1600" kern="1200" dirty="0" smtClean="0">
                          <a:solidFill>
                            <a:schemeClr val="dk1"/>
                          </a:solidFill>
                          <a:latin typeface="+mn-lt"/>
                          <a:ea typeface="+mn-ea"/>
                          <a:cs typeface="+mn-cs"/>
                        </a:rPr>
                        <a:t>HR software</a:t>
                      </a:r>
                      <a:endParaRPr lang="en-US" sz="1600" dirty="0"/>
                    </a:p>
                  </a:txBody>
                  <a:tcPr/>
                </a:tc>
                <a:tc>
                  <a:txBody>
                    <a:bodyPr/>
                    <a:lstStyle/>
                    <a:p>
                      <a:endParaRPr lang="en-US" sz="1400"/>
                    </a:p>
                  </a:txBody>
                  <a:tcPr/>
                </a:tc>
                <a:tc>
                  <a:txBody>
                    <a:bodyPr/>
                    <a:lstStyle/>
                    <a:p>
                      <a:endParaRPr lang="en-US" sz="1400"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kern="1200" dirty="0" smtClean="0">
                          <a:solidFill>
                            <a:schemeClr val="dk1"/>
                          </a:solidFill>
                          <a:latin typeface="+mn-lt"/>
                          <a:ea typeface="+mn-ea"/>
                          <a:cs typeface="+mn-cs"/>
                        </a:rPr>
                        <a:t>√</a:t>
                      </a:r>
                      <a:endParaRPr lang="en-US" sz="1400" dirty="0" smtClean="0"/>
                    </a:p>
                    <a:p>
                      <a:endParaRPr lang="en-US" sz="1400" dirty="0"/>
                    </a:p>
                  </a:txBody>
                  <a:tcPr/>
                </a:tc>
                <a:tc>
                  <a:txBody>
                    <a:bodyPr/>
                    <a:lstStyle/>
                    <a:p>
                      <a:endParaRPr lang="en-US" sz="1400" dirty="0"/>
                    </a:p>
                  </a:txBody>
                  <a:tcPr/>
                </a:tc>
              </a:tr>
              <a:tr h="577404">
                <a:tc>
                  <a:txBody>
                    <a:bodyPr/>
                    <a:lstStyle/>
                    <a:p>
                      <a:r>
                        <a:rPr lang="en-IN" sz="1600" dirty="0" smtClean="0"/>
                        <a:t>Use of Internet</a:t>
                      </a:r>
                      <a:endParaRPr lang="en-US" sz="1600"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kern="1200" dirty="0" smtClean="0">
                          <a:solidFill>
                            <a:schemeClr val="dk1"/>
                          </a:solidFill>
                          <a:latin typeface="+mn-lt"/>
                          <a:ea typeface="+mn-ea"/>
                          <a:cs typeface="+mn-cs"/>
                        </a:rPr>
                        <a:t>√</a:t>
                      </a:r>
                      <a:endParaRPr lang="en-US" sz="1400" dirty="0" smtClean="0"/>
                    </a:p>
                    <a:p>
                      <a:endParaRPr lang="en-US" sz="1400" dirty="0"/>
                    </a:p>
                  </a:txBody>
                  <a:tcPr/>
                </a:tc>
                <a:tc>
                  <a:txBody>
                    <a:bodyPr/>
                    <a:lstStyle/>
                    <a:p>
                      <a:endParaRPr lang="en-US" sz="1400"/>
                    </a:p>
                  </a:txBody>
                  <a:tcPr/>
                </a:tc>
                <a:tc>
                  <a:txBody>
                    <a:bodyPr/>
                    <a:lstStyle/>
                    <a:p>
                      <a:endParaRPr lang="en-US" sz="1400"/>
                    </a:p>
                  </a:txBody>
                  <a:tcPr/>
                </a:tc>
                <a:tc>
                  <a:txBody>
                    <a:bodyPr/>
                    <a:lstStyle/>
                    <a:p>
                      <a:endParaRPr lang="en-US" sz="1400" dirty="0"/>
                    </a:p>
                  </a:txBody>
                  <a:tcPr/>
                </a:tc>
              </a:tr>
              <a:tr h="577404">
                <a:tc>
                  <a:txBody>
                    <a:bodyPr/>
                    <a:lstStyle/>
                    <a:p>
                      <a:r>
                        <a:rPr lang="en-IN" sz="1600" dirty="0" smtClean="0"/>
                        <a:t>Use of email</a:t>
                      </a:r>
                      <a:endParaRPr lang="en-US" sz="1600"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kern="1200" dirty="0" smtClean="0">
                          <a:solidFill>
                            <a:schemeClr val="dk1"/>
                          </a:solidFill>
                          <a:latin typeface="+mn-lt"/>
                          <a:ea typeface="+mn-ea"/>
                          <a:cs typeface="+mn-cs"/>
                        </a:rPr>
                        <a:t>√</a:t>
                      </a:r>
                      <a:endParaRPr lang="en-US" sz="1400" dirty="0" smtClean="0"/>
                    </a:p>
                    <a:p>
                      <a:pPr algn="ctr"/>
                      <a:endParaRPr lang="en-US" sz="1400" dirty="0"/>
                    </a:p>
                  </a:txBody>
                  <a:tcPr/>
                </a:tc>
                <a:tc>
                  <a:txBody>
                    <a:bodyPr/>
                    <a:lstStyle/>
                    <a:p>
                      <a:endParaRPr lang="en-US" sz="1400"/>
                    </a:p>
                  </a:txBody>
                  <a:tcPr/>
                </a:tc>
                <a:tc>
                  <a:txBody>
                    <a:bodyPr/>
                    <a:lstStyle/>
                    <a:p>
                      <a:endParaRPr lang="en-US" sz="1400"/>
                    </a:p>
                  </a:txBody>
                  <a:tcPr/>
                </a:tc>
                <a:tc>
                  <a:txBody>
                    <a:bodyPr/>
                    <a:lstStyle/>
                    <a:p>
                      <a:endParaRPr lang="en-US" sz="1400" dirty="0"/>
                    </a:p>
                  </a:txBody>
                  <a:tcPr/>
                </a:tc>
              </a:tr>
              <a:tr h="522413">
                <a:tc>
                  <a:txBody>
                    <a:bodyPr/>
                    <a:lstStyle/>
                    <a:p>
                      <a:r>
                        <a:rPr lang="en-IN" sz="1600" dirty="0" smtClean="0"/>
                        <a:t>Use of PowerPoint</a:t>
                      </a:r>
                      <a:endParaRPr lang="en-US" sz="1600" dirty="0"/>
                    </a:p>
                  </a:txBody>
                  <a:tcPr/>
                </a:tc>
                <a:tc>
                  <a:txBody>
                    <a:bodyPr/>
                    <a:lstStyle/>
                    <a:p>
                      <a:endParaRPr lang="en-US" sz="1400"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kern="1200" dirty="0" smtClean="0">
                          <a:solidFill>
                            <a:schemeClr val="dk1"/>
                          </a:solidFill>
                          <a:latin typeface="+mn-lt"/>
                          <a:ea typeface="+mn-ea"/>
                          <a:cs typeface="+mn-cs"/>
                        </a:rPr>
                        <a:t>√</a:t>
                      </a:r>
                      <a:endParaRPr lang="en-US" sz="1400" dirty="0" smtClean="0"/>
                    </a:p>
                    <a:p>
                      <a:pPr algn="ctr"/>
                      <a:endParaRPr lang="en-US" sz="1400" dirty="0"/>
                    </a:p>
                  </a:txBody>
                  <a:tcPr/>
                </a:tc>
                <a:tc>
                  <a:txBody>
                    <a:bodyPr/>
                    <a:lstStyle/>
                    <a:p>
                      <a:endParaRPr lang="en-US" sz="1400" dirty="0"/>
                    </a:p>
                  </a:txBody>
                  <a:tcPr/>
                </a:tc>
                <a:tc>
                  <a:txBody>
                    <a:bodyPr/>
                    <a:lstStyle/>
                    <a:p>
                      <a:endParaRPr lang="en-US" sz="1400" dirty="0"/>
                    </a:p>
                  </a:txBody>
                  <a:tcPr/>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400" dirty="0" smtClean="0"/>
              <a:t>Communication skill</a:t>
            </a:r>
            <a:endParaRPr lang="en-US" sz="2400" dirty="0"/>
          </a:p>
        </p:txBody>
      </p:sp>
      <p:graphicFrame>
        <p:nvGraphicFramePr>
          <p:cNvPr id="4" name="Content Placeholder 3"/>
          <p:cNvGraphicFramePr>
            <a:graphicFrameLocks noGrp="1"/>
          </p:cNvGraphicFramePr>
          <p:nvPr>
            <p:ph idx="1"/>
          </p:nvPr>
        </p:nvGraphicFramePr>
        <p:xfrm>
          <a:off x="357158" y="2000239"/>
          <a:ext cx="8229600" cy="5028184"/>
        </p:xfrm>
        <a:graphic>
          <a:graphicData uri="http://schemas.openxmlformats.org/drawingml/2006/table">
            <a:tbl>
              <a:tblPr firstRow="1" bandRow="1">
                <a:tableStyleId>{5C22544A-7EE6-4342-B048-85BDC9FD1C3A}</a:tableStyleId>
              </a:tblPr>
              <a:tblGrid>
                <a:gridCol w="1645920"/>
                <a:gridCol w="1645920"/>
                <a:gridCol w="1645920"/>
                <a:gridCol w="1645920"/>
                <a:gridCol w="1645920"/>
              </a:tblGrid>
              <a:tr h="619904">
                <a:tc>
                  <a:txBody>
                    <a:bodyPr/>
                    <a:lstStyle/>
                    <a:p>
                      <a:endParaRPr lang="en-US" dirty="0"/>
                    </a:p>
                  </a:txBody>
                  <a:tcPr/>
                </a:tc>
                <a:tc>
                  <a:txBody>
                    <a:bodyPr/>
                    <a:lstStyle/>
                    <a:p>
                      <a:r>
                        <a:rPr lang="en-IN" dirty="0" smtClean="0"/>
                        <a:t>Very good</a:t>
                      </a:r>
                      <a:endParaRPr lang="en-US" dirty="0"/>
                    </a:p>
                  </a:txBody>
                  <a:tcPr/>
                </a:tc>
                <a:tc>
                  <a:txBody>
                    <a:bodyPr/>
                    <a:lstStyle/>
                    <a:p>
                      <a:r>
                        <a:rPr lang="en-IN" dirty="0" smtClean="0"/>
                        <a:t>Good </a:t>
                      </a:r>
                      <a:endParaRPr lang="en-US" dirty="0"/>
                    </a:p>
                  </a:txBody>
                  <a:tcPr/>
                </a:tc>
                <a:tc>
                  <a:txBody>
                    <a:bodyPr/>
                    <a:lstStyle/>
                    <a:p>
                      <a:r>
                        <a:rPr lang="en-IN" dirty="0" smtClean="0"/>
                        <a:t>Adequate </a:t>
                      </a:r>
                      <a:endParaRPr lang="en-US" dirty="0"/>
                    </a:p>
                  </a:txBody>
                  <a:tcPr/>
                </a:tc>
                <a:tc>
                  <a:txBody>
                    <a:bodyPr/>
                    <a:lstStyle/>
                    <a:p>
                      <a:r>
                        <a:rPr lang="en-IN" dirty="0" smtClean="0"/>
                        <a:t>Little or no</a:t>
                      </a:r>
                    </a:p>
                    <a:p>
                      <a:r>
                        <a:rPr lang="en-IN" dirty="0" smtClean="0"/>
                        <a:t>experience</a:t>
                      </a:r>
                      <a:endParaRPr lang="en-US" dirty="0"/>
                    </a:p>
                  </a:txBody>
                  <a:tcPr/>
                </a:tc>
              </a:tr>
              <a:tr h="442789">
                <a:tc>
                  <a:txBody>
                    <a:bodyPr/>
                    <a:lstStyle/>
                    <a:p>
                      <a:r>
                        <a:rPr kumimoji="0" lang="en-US" sz="1200" kern="1200" dirty="0" smtClean="0">
                          <a:solidFill>
                            <a:schemeClr val="dk1"/>
                          </a:solidFill>
                          <a:latin typeface="+mn-lt"/>
                          <a:ea typeface="+mn-ea"/>
                          <a:cs typeface="+mn-cs"/>
                        </a:rPr>
                        <a:t>Drafting contracts of  employment</a:t>
                      </a:r>
                      <a:endParaRPr lang="en-US" sz="1200" dirty="0"/>
                    </a:p>
                  </a:txBody>
                  <a:tcPr/>
                </a:tc>
                <a:tc>
                  <a:txBody>
                    <a:bodyPr/>
                    <a:lstStyle/>
                    <a:p>
                      <a:endParaRPr lang="en-US"/>
                    </a:p>
                  </a:txBody>
                  <a:tcPr/>
                </a:tc>
                <a:tc>
                  <a:txBody>
                    <a:bodyPr/>
                    <a:lstStyle/>
                    <a:p>
                      <a:pPr algn="ctr"/>
                      <a:r>
                        <a:rPr kumimoji="0" lang="en-US" sz="1800" kern="1200" dirty="0" smtClean="0">
                          <a:solidFill>
                            <a:schemeClr val="dk1"/>
                          </a:solidFill>
                          <a:latin typeface="+mn-lt"/>
                          <a:ea typeface="+mn-ea"/>
                          <a:cs typeface="+mn-cs"/>
                        </a:rPr>
                        <a:t>√</a:t>
                      </a:r>
                      <a:endParaRPr lang="en-US" dirty="0"/>
                    </a:p>
                  </a:txBody>
                  <a:tcPr/>
                </a:tc>
                <a:tc>
                  <a:txBody>
                    <a:bodyPr/>
                    <a:lstStyle/>
                    <a:p>
                      <a:endParaRPr lang="en-US"/>
                    </a:p>
                  </a:txBody>
                  <a:tcPr/>
                </a:tc>
                <a:tc>
                  <a:txBody>
                    <a:bodyPr/>
                    <a:lstStyle/>
                    <a:p>
                      <a:endParaRPr lang="en-US"/>
                    </a:p>
                  </a:txBody>
                  <a:tcPr/>
                </a:tc>
              </a:tr>
              <a:tr h="442789">
                <a:tc>
                  <a:txBody>
                    <a:bodyPr/>
                    <a:lstStyle/>
                    <a:p>
                      <a:r>
                        <a:rPr kumimoji="0" lang="en-US" sz="1200" kern="1200" dirty="0" smtClean="0">
                          <a:solidFill>
                            <a:schemeClr val="dk1"/>
                          </a:solidFill>
                          <a:latin typeface="+mn-lt"/>
                          <a:ea typeface="+mn-ea"/>
                          <a:cs typeface="+mn-cs"/>
                        </a:rPr>
                        <a:t>Taking notes of  </a:t>
                      </a:r>
                    </a:p>
                    <a:p>
                      <a:r>
                        <a:rPr kumimoji="0" lang="en-US" sz="1200" kern="1200" dirty="0" smtClean="0">
                          <a:solidFill>
                            <a:schemeClr val="dk1"/>
                          </a:solidFill>
                          <a:latin typeface="+mn-lt"/>
                          <a:ea typeface="+mn-ea"/>
                          <a:cs typeface="+mn-cs"/>
                        </a:rPr>
                        <a:t>disciplinary </a:t>
                      </a:r>
                      <a:endParaRPr lang="en-US" sz="1200" dirty="0"/>
                    </a:p>
                  </a:txBody>
                  <a:tcPr/>
                </a:tc>
                <a:tc>
                  <a:txBody>
                    <a:bodyPr/>
                    <a:lstStyle/>
                    <a:p>
                      <a:pPr algn="ctr"/>
                      <a:r>
                        <a:rPr kumimoji="0" lang="en-US" sz="1800" kern="1200" dirty="0" smtClean="0">
                          <a:solidFill>
                            <a:schemeClr val="dk1"/>
                          </a:solidFill>
                          <a:latin typeface="+mn-lt"/>
                          <a:ea typeface="+mn-ea"/>
                          <a:cs typeface="+mn-cs"/>
                        </a:rPr>
                        <a:t>√</a:t>
                      </a:r>
                      <a:endParaRPr lang="en-US" dirty="0"/>
                    </a:p>
                  </a:txBody>
                  <a:tcPr/>
                </a:tc>
                <a:tc>
                  <a:txBody>
                    <a:bodyPr/>
                    <a:lstStyle/>
                    <a:p>
                      <a:endParaRPr lang="en-US" dirty="0"/>
                    </a:p>
                  </a:txBody>
                  <a:tcPr/>
                </a:tc>
                <a:tc>
                  <a:txBody>
                    <a:bodyPr/>
                    <a:lstStyle/>
                    <a:p>
                      <a:endParaRPr lang="en-US"/>
                    </a:p>
                  </a:txBody>
                  <a:tcPr/>
                </a:tc>
                <a:tc>
                  <a:txBody>
                    <a:bodyPr/>
                    <a:lstStyle/>
                    <a:p>
                      <a:endParaRPr lang="en-US"/>
                    </a:p>
                  </a:txBody>
                  <a:tcPr/>
                </a:tc>
              </a:tr>
              <a:tr h="354231">
                <a:tc>
                  <a:txBody>
                    <a:bodyPr/>
                    <a:lstStyle/>
                    <a:p>
                      <a:r>
                        <a:rPr kumimoji="0" lang="en-US" sz="1200" kern="1200" dirty="0" smtClean="0">
                          <a:solidFill>
                            <a:schemeClr val="dk1"/>
                          </a:solidFill>
                          <a:latin typeface="+mn-lt"/>
                          <a:ea typeface="+mn-ea"/>
                          <a:cs typeface="+mn-cs"/>
                        </a:rPr>
                        <a:t>Write reports</a:t>
                      </a:r>
                      <a:endParaRPr lang="en-US" sz="1200" dirty="0"/>
                    </a:p>
                  </a:txBody>
                  <a:tcPr/>
                </a:tc>
                <a:tc>
                  <a:txBody>
                    <a:bodyPr/>
                    <a:lstStyle/>
                    <a:p>
                      <a:endParaRPr lang="en-US"/>
                    </a:p>
                  </a:txBody>
                  <a:tcPr/>
                </a:tc>
                <a:tc>
                  <a:txBody>
                    <a:bodyPr/>
                    <a:lstStyle/>
                    <a:p>
                      <a:endParaRPr lang="en-US"/>
                    </a:p>
                  </a:txBody>
                  <a:tcPr/>
                </a:tc>
                <a:tc>
                  <a:txBody>
                    <a:bodyPr/>
                    <a:lstStyle/>
                    <a:p>
                      <a:pPr algn="ctr"/>
                      <a:r>
                        <a:rPr kumimoji="0" lang="en-US" sz="1800" kern="1200" dirty="0" smtClean="0">
                          <a:solidFill>
                            <a:schemeClr val="dk1"/>
                          </a:solidFill>
                          <a:latin typeface="+mn-lt"/>
                          <a:ea typeface="+mn-ea"/>
                          <a:cs typeface="+mn-cs"/>
                        </a:rPr>
                        <a:t>√</a:t>
                      </a:r>
                      <a:endParaRPr lang="en-US" dirty="0"/>
                    </a:p>
                  </a:txBody>
                  <a:tcPr/>
                </a:tc>
                <a:tc>
                  <a:txBody>
                    <a:bodyPr/>
                    <a:lstStyle/>
                    <a:p>
                      <a:endParaRPr lang="en-US"/>
                    </a:p>
                  </a:txBody>
                  <a:tcPr/>
                </a:tc>
              </a:tr>
              <a:tr h="619904">
                <a:tc>
                  <a:txBody>
                    <a:bodyPr/>
                    <a:lstStyle/>
                    <a:p>
                      <a:r>
                        <a:rPr kumimoji="0" lang="en-US" sz="1200" kern="1200" dirty="0" smtClean="0">
                          <a:solidFill>
                            <a:schemeClr val="dk1"/>
                          </a:solidFill>
                          <a:latin typeface="+mn-lt"/>
                          <a:ea typeface="+mn-ea"/>
                          <a:cs typeface="+mn-cs"/>
                        </a:rPr>
                        <a:t>Produce material to  support presentations</a:t>
                      </a:r>
                      <a:endParaRPr lang="en-US" sz="1200" dirty="0"/>
                    </a:p>
                  </a:txBody>
                  <a:tcPr/>
                </a:tc>
                <a:tc>
                  <a:txBody>
                    <a:bodyPr/>
                    <a:lstStyle/>
                    <a:p>
                      <a:endParaRPr lang="en-US"/>
                    </a:p>
                  </a:txBody>
                  <a:tcPr/>
                </a:tc>
                <a:tc>
                  <a:txBody>
                    <a:bodyPr/>
                    <a:lstStyle/>
                    <a:p>
                      <a:endParaRPr lang="en-US"/>
                    </a:p>
                  </a:txBody>
                  <a:tcPr/>
                </a:tc>
                <a:tc>
                  <a:txBody>
                    <a:bodyPr/>
                    <a:lstStyle/>
                    <a:p>
                      <a:pPr algn="ctr"/>
                      <a:r>
                        <a:rPr kumimoji="0" lang="en-US" sz="1800" kern="1200" dirty="0" smtClean="0">
                          <a:solidFill>
                            <a:schemeClr val="dk1"/>
                          </a:solidFill>
                          <a:latin typeface="+mn-lt"/>
                          <a:ea typeface="+mn-ea"/>
                          <a:cs typeface="+mn-cs"/>
                        </a:rPr>
                        <a:t>√</a:t>
                      </a:r>
                      <a:endParaRPr lang="en-US" dirty="0"/>
                    </a:p>
                  </a:txBody>
                  <a:tcPr/>
                </a:tc>
                <a:tc>
                  <a:txBody>
                    <a:bodyPr/>
                    <a:lstStyle/>
                    <a:p>
                      <a:endParaRPr lang="en-US"/>
                    </a:p>
                  </a:txBody>
                  <a:tcPr/>
                </a:tc>
              </a:tr>
              <a:tr h="518432">
                <a:tc>
                  <a:txBody>
                    <a:bodyPr/>
                    <a:lstStyle/>
                    <a:p>
                      <a:pPr marL="6985" marR="212090" indent="6350">
                        <a:lnSpc>
                          <a:spcPct val="115000"/>
                        </a:lnSpc>
                        <a:spcAft>
                          <a:spcPts val="0"/>
                        </a:spcAft>
                      </a:pPr>
                      <a:r>
                        <a:rPr lang="en-US" sz="1200" dirty="0">
                          <a:solidFill>
                            <a:srgbClr val="000000"/>
                          </a:solidFill>
                          <a:latin typeface="+mn-lt"/>
                          <a:ea typeface="Times New Roman"/>
                          <a:cs typeface="Times New Roman"/>
                        </a:rPr>
                        <a:t>Delivering a training  session</a:t>
                      </a:r>
                      <a:endParaRPr lang="en-US" sz="1200" dirty="0">
                        <a:latin typeface="+mn-lt"/>
                        <a:ea typeface="Calibri"/>
                        <a:cs typeface="Times New Roman"/>
                      </a:endParaRPr>
                    </a:p>
                  </a:txBody>
                  <a:tcPr marL="63500" marR="63500" marT="63500" marB="63500"/>
                </a:tc>
                <a:tc>
                  <a:txBody>
                    <a:bodyPr/>
                    <a:lstStyle/>
                    <a:p>
                      <a:endParaRPr lang="en-US"/>
                    </a:p>
                  </a:txBody>
                  <a:tcPr/>
                </a:tc>
                <a:tc>
                  <a:txBody>
                    <a:bodyPr/>
                    <a:lstStyle/>
                    <a:p>
                      <a:endParaRPr lang="en-US"/>
                    </a:p>
                  </a:txBody>
                  <a:tcPr/>
                </a:tc>
                <a:tc>
                  <a:txBody>
                    <a:bodyPr/>
                    <a:lstStyle/>
                    <a:p>
                      <a:endParaRPr lang="en-US"/>
                    </a:p>
                  </a:txBody>
                  <a:tcPr/>
                </a:tc>
                <a:tc>
                  <a:txBody>
                    <a:bodyPr/>
                    <a:lstStyle/>
                    <a:p>
                      <a:pPr algn="ctr"/>
                      <a:r>
                        <a:rPr kumimoji="0" lang="en-US" sz="1800" kern="1200" dirty="0" smtClean="0">
                          <a:solidFill>
                            <a:schemeClr val="dk1"/>
                          </a:solidFill>
                          <a:latin typeface="+mn-lt"/>
                          <a:ea typeface="+mn-ea"/>
                          <a:cs typeface="+mn-cs"/>
                        </a:rPr>
                        <a:t>√</a:t>
                      </a:r>
                      <a:endParaRPr lang="en-US" dirty="0"/>
                    </a:p>
                  </a:txBody>
                  <a:tcPr/>
                </a:tc>
              </a:tr>
              <a:tr h="476276">
                <a:tc>
                  <a:txBody>
                    <a:bodyPr/>
                    <a:lstStyle/>
                    <a:p>
                      <a:pPr marL="6985" marR="212090" indent="6350">
                        <a:lnSpc>
                          <a:spcPct val="115000"/>
                        </a:lnSpc>
                        <a:spcAft>
                          <a:spcPts val="0"/>
                        </a:spcAft>
                      </a:pPr>
                      <a:r>
                        <a:rPr lang="en-IN" sz="1200" dirty="0" smtClean="0">
                          <a:latin typeface="+mn-lt"/>
                          <a:ea typeface="Calibri"/>
                          <a:cs typeface="Times New Roman"/>
                        </a:rPr>
                        <a:t>Resolving disputes</a:t>
                      </a:r>
                      <a:endParaRPr lang="en-US" sz="1200" dirty="0">
                        <a:latin typeface="+mn-lt"/>
                        <a:ea typeface="Calibri"/>
                        <a:cs typeface="Times New Roman"/>
                      </a:endParaRPr>
                    </a:p>
                  </a:txBody>
                  <a:tcPr marL="63500" marR="63500" marT="63500" marB="63500"/>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800" kern="1200" dirty="0" smtClean="0">
                          <a:solidFill>
                            <a:schemeClr val="dk1"/>
                          </a:solidFill>
                          <a:latin typeface="+mn-lt"/>
                          <a:ea typeface="+mn-ea"/>
                          <a:cs typeface="+mn-cs"/>
                        </a:rPr>
                        <a:t>√</a:t>
                      </a:r>
                      <a:endParaRPr lang="en-US" dirty="0" smtClean="0"/>
                    </a:p>
                    <a:p>
                      <a:pPr algn="ctr"/>
                      <a:endParaRPr lang="en-US" dirty="0"/>
                    </a:p>
                  </a:txBody>
                  <a:tcPr/>
                </a:tc>
                <a:tc>
                  <a:txBody>
                    <a:bodyPr/>
                    <a:lstStyle/>
                    <a:p>
                      <a:endParaRPr lang="en-US"/>
                    </a:p>
                  </a:txBody>
                  <a:tcPr/>
                </a:tc>
                <a:tc>
                  <a:txBody>
                    <a:bodyPr/>
                    <a:lstStyle/>
                    <a:p>
                      <a:endParaRPr lang="en-US"/>
                    </a:p>
                  </a:txBody>
                  <a:tcPr/>
                </a:tc>
                <a:tc>
                  <a:txBody>
                    <a:bodyPr/>
                    <a:lstStyle/>
                    <a:p>
                      <a:pPr algn="ctr"/>
                      <a:endParaRPr lang="en-US" dirty="0"/>
                    </a:p>
                  </a:txBody>
                  <a:tcPr/>
                </a:tc>
              </a:tr>
              <a:tr h="619904">
                <a:tc>
                  <a:txBody>
                    <a:bodyPr/>
                    <a:lstStyle/>
                    <a:p>
                      <a:pPr marL="6985" marR="212090" indent="6350">
                        <a:lnSpc>
                          <a:spcPct val="115000"/>
                        </a:lnSpc>
                        <a:spcAft>
                          <a:spcPts val="0"/>
                        </a:spcAft>
                      </a:pPr>
                      <a:r>
                        <a:rPr lang="en-IN" sz="1200" dirty="0" smtClean="0">
                          <a:latin typeface="+mn-lt"/>
                          <a:ea typeface="Calibri"/>
                          <a:cs typeface="Times New Roman"/>
                        </a:rPr>
                        <a:t>Interviewing</a:t>
                      </a:r>
                      <a:endParaRPr lang="en-US" sz="1200" dirty="0">
                        <a:latin typeface="+mn-lt"/>
                        <a:ea typeface="Calibri"/>
                        <a:cs typeface="Times New Roman"/>
                      </a:endParaRPr>
                    </a:p>
                  </a:txBody>
                  <a:tcPr marL="63500" marR="63500" marT="63500" marB="63500"/>
                </a:tc>
                <a:tc>
                  <a:txBody>
                    <a:bodyPr/>
                    <a:lstStyle/>
                    <a:p>
                      <a:endParaRPr lang="en-US"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800" kern="1200" dirty="0" smtClean="0">
                          <a:solidFill>
                            <a:schemeClr val="dk1"/>
                          </a:solidFill>
                          <a:latin typeface="+mn-lt"/>
                          <a:ea typeface="+mn-ea"/>
                          <a:cs typeface="+mn-cs"/>
                        </a:rPr>
                        <a:t>√</a:t>
                      </a:r>
                      <a:endParaRPr lang="en-US" dirty="0" smtClean="0"/>
                    </a:p>
                    <a:p>
                      <a:pPr algn="ctr"/>
                      <a:endParaRPr lang="en-US" dirty="0"/>
                    </a:p>
                  </a:txBody>
                  <a:tcPr/>
                </a:tc>
                <a:tc>
                  <a:txBody>
                    <a:bodyPr/>
                    <a:lstStyle/>
                    <a:p>
                      <a:endParaRPr lang="en-US"/>
                    </a:p>
                  </a:txBody>
                  <a:tcPr/>
                </a:tc>
                <a:tc>
                  <a:txBody>
                    <a:bodyPr/>
                    <a:lstStyle/>
                    <a:p>
                      <a:pPr algn="ctr"/>
                      <a:endParaRPr lang="en-US" dirty="0"/>
                    </a:p>
                  </a:txBody>
                  <a:tcPr/>
                </a:tc>
              </a:tr>
              <a:tr h="619904">
                <a:tc>
                  <a:txBody>
                    <a:bodyPr/>
                    <a:lstStyle/>
                    <a:p>
                      <a:pPr marL="6985" marR="212090" indent="6350">
                        <a:lnSpc>
                          <a:spcPct val="115000"/>
                        </a:lnSpc>
                        <a:spcAft>
                          <a:spcPts val="0"/>
                        </a:spcAft>
                      </a:pPr>
                      <a:r>
                        <a:rPr lang="en-IN" sz="1200" dirty="0" smtClean="0">
                          <a:latin typeface="+mn-lt"/>
                          <a:ea typeface="Calibri"/>
                          <a:cs typeface="Times New Roman"/>
                        </a:rPr>
                        <a:t>Advising on HR issues</a:t>
                      </a:r>
                      <a:endParaRPr lang="en-US" sz="1200" dirty="0">
                        <a:latin typeface="+mn-lt"/>
                        <a:ea typeface="Calibri"/>
                        <a:cs typeface="Times New Roman"/>
                      </a:endParaRPr>
                    </a:p>
                  </a:txBody>
                  <a:tcPr marL="63500" marR="63500" marT="63500" marB="63500"/>
                </a:tc>
                <a:tc>
                  <a:txBody>
                    <a:bodyPr/>
                    <a:lstStyle/>
                    <a:p>
                      <a:endParaRPr lang="en-US"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800" kern="1200" dirty="0" smtClean="0">
                          <a:solidFill>
                            <a:schemeClr val="dk1"/>
                          </a:solidFill>
                          <a:latin typeface="+mn-lt"/>
                          <a:ea typeface="+mn-ea"/>
                          <a:cs typeface="+mn-cs"/>
                        </a:rPr>
                        <a:t>√</a:t>
                      </a:r>
                      <a:endParaRPr lang="en-US" dirty="0" smtClean="0"/>
                    </a:p>
                    <a:p>
                      <a:pPr algn="ctr"/>
                      <a:endParaRPr lang="en-US" dirty="0"/>
                    </a:p>
                  </a:txBody>
                  <a:tcPr/>
                </a:tc>
                <a:tc>
                  <a:txBody>
                    <a:bodyPr/>
                    <a:lstStyle/>
                    <a:p>
                      <a:endParaRPr lang="en-US"/>
                    </a:p>
                  </a:txBody>
                  <a:tcPr/>
                </a:tc>
                <a:tc>
                  <a:txBody>
                    <a:bodyPr/>
                    <a:lstStyle/>
                    <a:p>
                      <a:pPr algn="ctr"/>
                      <a:endParaRPr lang="en-US" dirty="0"/>
                    </a:p>
                  </a:txBody>
                  <a:tcPr/>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400" dirty="0" smtClean="0"/>
              <a:t>Problem solving skill</a:t>
            </a:r>
            <a:endParaRPr lang="en-US" sz="2400" dirty="0"/>
          </a:p>
        </p:txBody>
      </p:sp>
      <p:graphicFrame>
        <p:nvGraphicFramePr>
          <p:cNvPr id="4" name="Content Placeholder 3"/>
          <p:cNvGraphicFramePr>
            <a:graphicFrameLocks noGrp="1"/>
          </p:cNvGraphicFramePr>
          <p:nvPr>
            <p:ph idx="1"/>
          </p:nvPr>
        </p:nvGraphicFramePr>
        <p:xfrm>
          <a:off x="457200" y="2357429"/>
          <a:ext cx="8229600" cy="4189117"/>
        </p:xfrm>
        <a:graphic>
          <a:graphicData uri="http://schemas.openxmlformats.org/drawingml/2006/table">
            <a:tbl>
              <a:tblPr firstRow="1" bandRow="1">
                <a:tableStyleId>{5C22544A-7EE6-4342-B048-85BDC9FD1C3A}</a:tableStyleId>
              </a:tblPr>
              <a:tblGrid>
                <a:gridCol w="1645920"/>
                <a:gridCol w="1645920"/>
                <a:gridCol w="1645920"/>
                <a:gridCol w="1645920"/>
                <a:gridCol w="1645920"/>
              </a:tblGrid>
              <a:tr h="857257">
                <a:tc>
                  <a:txBody>
                    <a:bodyPr/>
                    <a:lstStyle/>
                    <a:p>
                      <a:endParaRPr lang="en-US" dirty="0"/>
                    </a:p>
                  </a:txBody>
                  <a:tcPr/>
                </a:tc>
                <a:tc>
                  <a:txBody>
                    <a:bodyPr/>
                    <a:lstStyle/>
                    <a:p>
                      <a:r>
                        <a:rPr lang="en-IN" dirty="0" smtClean="0"/>
                        <a:t>Very good</a:t>
                      </a:r>
                      <a:endParaRPr lang="en-US" dirty="0"/>
                    </a:p>
                  </a:txBody>
                  <a:tcPr/>
                </a:tc>
                <a:tc>
                  <a:txBody>
                    <a:bodyPr/>
                    <a:lstStyle/>
                    <a:p>
                      <a:r>
                        <a:rPr lang="en-IN" dirty="0" smtClean="0"/>
                        <a:t>Good </a:t>
                      </a:r>
                      <a:endParaRPr lang="en-US" dirty="0"/>
                    </a:p>
                  </a:txBody>
                  <a:tcPr/>
                </a:tc>
                <a:tc>
                  <a:txBody>
                    <a:bodyPr/>
                    <a:lstStyle/>
                    <a:p>
                      <a:r>
                        <a:rPr lang="en-IN" dirty="0" smtClean="0"/>
                        <a:t>Adequate </a:t>
                      </a:r>
                      <a:endParaRPr lang="en-US" dirty="0"/>
                    </a:p>
                  </a:txBody>
                  <a:tcPr/>
                </a:tc>
                <a:tc>
                  <a:txBody>
                    <a:bodyPr/>
                    <a:lstStyle/>
                    <a:p>
                      <a:r>
                        <a:rPr lang="en-IN" dirty="0" smtClean="0"/>
                        <a:t>Little or no experience</a:t>
                      </a:r>
                      <a:endParaRPr lang="en-US" dirty="0"/>
                    </a:p>
                  </a:txBody>
                  <a:tcPr/>
                </a:tc>
              </a:tr>
              <a:tr h="1071570">
                <a:tc>
                  <a:txBody>
                    <a:bodyPr/>
                    <a:lstStyle/>
                    <a:p>
                      <a:r>
                        <a:rPr kumimoji="0" lang="en-US" sz="1200" kern="1200" dirty="0" smtClean="0">
                          <a:solidFill>
                            <a:schemeClr val="dk1"/>
                          </a:solidFill>
                          <a:latin typeface="+mn-lt"/>
                          <a:ea typeface="+mn-ea"/>
                          <a:cs typeface="+mn-cs"/>
                        </a:rPr>
                        <a:t>Make good use of </a:t>
                      </a:r>
                    </a:p>
                    <a:p>
                      <a:r>
                        <a:rPr kumimoji="0" lang="en-US" sz="1200" kern="1200" dirty="0" smtClean="0">
                          <a:solidFill>
                            <a:schemeClr val="dk1"/>
                          </a:solidFill>
                          <a:latin typeface="+mn-lt"/>
                          <a:ea typeface="+mn-ea"/>
                          <a:cs typeface="+mn-cs"/>
                        </a:rPr>
                        <a:t>verbal reasoning skills,  able to handle </a:t>
                      </a:r>
                    </a:p>
                    <a:p>
                      <a:r>
                        <a:rPr kumimoji="0" lang="en-US" sz="1200" kern="1200" dirty="0" smtClean="0">
                          <a:solidFill>
                            <a:schemeClr val="dk1"/>
                          </a:solidFill>
                          <a:latin typeface="+mn-lt"/>
                          <a:ea typeface="+mn-ea"/>
                          <a:cs typeface="+mn-cs"/>
                        </a:rPr>
                        <a:t>complex data and  make selective use of  information</a:t>
                      </a:r>
                      <a:endParaRPr lang="en-US" sz="1200" dirty="0"/>
                    </a:p>
                  </a:txBody>
                  <a:tcPr/>
                </a:tc>
                <a:tc>
                  <a:txBody>
                    <a:bodyPr/>
                    <a:lstStyle/>
                    <a:p>
                      <a:pPr algn="ctr"/>
                      <a:r>
                        <a:rPr kumimoji="0" lang="en-US" sz="1800" kern="1200" dirty="0" smtClean="0">
                          <a:solidFill>
                            <a:schemeClr val="dk1"/>
                          </a:solidFill>
                          <a:latin typeface="+mn-lt"/>
                          <a:ea typeface="+mn-ea"/>
                          <a:cs typeface="+mn-cs"/>
                        </a:rPr>
                        <a:t>√</a:t>
                      </a:r>
                      <a:endParaRPr lang="en-US" dirty="0"/>
                    </a:p>
                  </a:txBody>
                  <a:tcPr/>
                </a:tc>
                <a:tc>
                  <a:txBody>
                    <a:bodyPr/>
                    <a:lstStyle/>
                    <a:p>
                      <a:pPr algn="ctr"/>
                      <a:endParaRPr lang="en-US"/>
                    </a:p>
                  </a:txBody>
                  <a:tcPr/>
                </a:tc>
                <a:tc>
                  <a:txBody>
                    <a:bodyPr/>
                    <a:lstStyle/>
                    <a:p>
                      <a:pPr algn="ctr"/>
                      <a:endParaRPr lang="en-US"/>
                    </a:p>
                  </a:txBody>
                  <a:tcPr/>
                </a:tc>
                <a:tc>
                  <a:txBody>
                    <a:bodyPr/>
                    <a:lstStyle/>
                    <a:p>
                      <a:pPr algn="ctr"/>
                      <a:endParaRPr lang="en-US"/>
                    </a:p>
                  </a:txBody>
                  <a:tcPr/>
                </a:tc>
              </a:tr>
              <a:tr h="1071570">
                <a:tc>
                  <a:txBody>
                    <a:bodyPr/>
                    <a:lstStyle/>
                    <a:p>
                      <a:r>
                        <a:rPr kumimoji="0" lang="en-US" sz="1200" kern="1200" dirty="0" smtClean="0">
                          <a:solidFill>
                            <a:schemeClr val="dk1"/>
                          </a:solidFill>
                          <a:latin typeface="+mn-lt"/>
                          <a:ea typeface="+mn-ea"/>
                          <a:cs typeface="+mn-cs"/>
                        </a:rPr>
                        <a:t>Explore more than  one solution in order  to solve a problem</a:t>
                      </a:r>
                      <a:endParaRPr lang="en-US" sz="1200" dirty="0"/>
                    </a:p>
                  </a:txBody>
                  <a:tcPr/>
                </a:tc>
                <a:tc>
                  <a:txBody>
                    <a:bodyPr/>
                    <a:lstStyle/>
                    <a:p>
                      <a:pPr algn="ctr"/>
                      <a:endParaRPr lang="en-US" dirty="0"/>
                    </a:p>
                  </a:txBody>
                  <a:tcPr/>
                </a:tc>
                <a:tc>
                  <a:txBody>
                    <a:bodyPr/>
                    <a:lstStyle/>
                    <a:p>
                      <a:pPr algn="ctr"/>
                      <a:r>
                        <a:rPr kumimoji="0" lang="en-US" sz="1800" kern="1200" dirty="0" smtClean="0">
                          <a:solidFill>
                            <a:schemeClr val="dk1"/>
                          </a:solidFill>
                          <a:latin typeface="+mn-lt"/>
                          <a:ea typeface="+mn-ea"/>
                          <a:cs typeface="+mn-cs"/>
                        </a:rPr>
                        <a:t>√</a:t>
                      </a:r>
                      <a:endParaRPr lang="en-US" dirty="0"/>
                    </a:p>
                  </a:txBody>
                  <a:tcPr/>
                </a:tc>
                <a:tc>
                  <a:txBody>
                    <a:bodyPr/>
                    <a:lstStyle/>
                    <a:p>
                      <a:pPr algn="ctr"/>
                      <a:endParaRPr lang="en-US" dirty="0"/>
                    </a:p>
                  </a:txBody>
                  <a:tcPr/>
                </a:tc>
                <a:tc>
                  <a:txBody>
                    <a:bodyPr/>
                    <a:lstStyle/>
                    <a:p>
                      <a:pPr algn="ctr"/>
                      <a:endParaRPr lang="en-US" dirty="0"/>
                    </a:p>
                  </a:txBody>
                  <a:tcPr/>
                </a:tc>
              </a:tr>
              <a:tr h="1071570">
                <a:tc>
                  <a:txBody>
                    <a:bodyPr/>
                    <a:lstStyle/>
                    <a:p>
                      <a:pPr marL="7620" marR="309880" indent="1270">
                        <a:lnSpc>
                          <a:spcPct val="115000"/>
                        </a:lnSpc>
                        <a:spcAft>
                          <a:spcPts val="0"/>
                        </a:spcAft>
                      </a:pPr>
                      <a:r>
                        <a:rPr lang="en-US" sz="1000" dirty="0">
                          <a:solidFill>
                            <a:srgbClr val="000000"/>
                          </a:solidFill>
                          <a:latin typeface="Arial"/>
                          <a:ea typeface="Times New Roman"/>
                          <a:cs typeface="Times New Roman"/>
                        </a:rPr>
                        <a:t>Consider the ideas of others to help  </a:t>
                      </a:r>
                      <a:endParaRPr lang="en-US" sz="1100" dirty="0">
                        <a:latin typeface="Calibri"/>
                        <a:ea typeface="Calibri"/>
                        <a:cs typeface="Times New Roman"/>
                      </a:endParaRPr>
                    </a:p>
                    <a:p>
                      <a:pPr marL="6985">
                        <a:lnSpc>
                          <a:spcPct val="115000"/>
                        </a:lnSpc>
                        <a:spcBef>
                          <a:spcPts val="35"/>
                        </a:spcBef>
                        <a:spcAft>
                          <a:spcPts val="0"/>
                        </a:spcAft>
                      </a:pPr>
                      <a:r>
                        <a:rPr lang="en-US" sz="1000" dirty="0">
                          <a:solidFill>
                            <a:srgbClr val="000000"/>
                          </a:solidFill>
                          <a:latin typeface="Arial"/>
                          <a:ea typeface="Times New Roman"/>
                          <a:cs typeface="Times New Roman"/>
                        </a:rPr>
                        <a:t>solve problems</a:t>
                      </a:r>
                      <a:endParaRPr lang="en-US" sz="1100" dirty="0">
                        <a:latin typeface="Calibri"/>
                        <a:ea typeface="Calibri"/>
                        <a:cs typeface="Times New Roman"/>
                      </a:endParaRPr>
                    </a:p>
                  </a:txBody>
                  <a:tcPr marL="63500" marR="63500" marT="63500" marB="63500"/>
                </a:tc>
                <a:tc>
                  <a:txBody>
                    <a:bodyPr/>
                    <a:lstStyle/>
                    <a:p>
                      <a:pPr algn="ctr"/>
                      <a:endParaRPr lang="en-US"/>
                    </a:p>
                  </a:txBody>
                  <a:tcPr/>
                </a:tc>
                <a:tc>
                  <a:txBody>
                    <a:bodyPr/>
                    <a:lstStyle/>
                    <a:p>
                      <a:pPr algn="ctr"/>
                      <a:r>
                        <a:rPr kumimoji="0" lang="en-US" sz="1800" kern="1200" dirty="0" smtClean="0">
                          <a:solidFill>
                            <a:schemeClr val="dk1"/>
                          </a:solidFill>
                          <a:latin typeface="+mn-lt"/>
                          <a:ea typeface="+mn-ea"/>
                          <a:cs typeface="+mn-cs"/>
                        </a:rPr>
                        <a:t>√</a:t>
                      </a:r>
                      <a:endParaRPr lang="en-US" dirty="0"/>
                    </a:p>
                  </a:txBody>
                  <a:tcPr/>
                </a:tc>
                <a:tc>
                  <a:txBody>
                    <a:bodyPr/>
                    <a:lstStyle/>
                    <a:p>
                      <a:pPr algn="ctr"/>
                      <a:endParaRPr lang="en-US" dirty="0"/>
                    </a:p>
                  </a:txBody>
                  <a:tcPr/>
                </a:tc>
                <a:tc>
                  <a:txBody>
                    <a:bodyPr/>
                    <a:lstStyle/>
                    <a:p>
                      <a:pPr algn="ctr"/>
                      <a:endParaRPr lang="en-US" dirty="0"/>
                    </a:p>
                  </a:txBody>
                  <a:tcPr/>
                </a:tc>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400" dirty="0" smtClean="0"/>
              <a:t>Supervisory management</a:t>
            </a:r>
            <a:br>
              <a:rPr lang="en-IN" sz="2400" dirty="0" smtClean="0"/>
            </a:br>
            <a:endParaRPr lang="en-US" sz="2400" dirty="0"/>
          </a:p>
        </p:txBody>
      </p:sp>
      <p:graphicFrame>
        <p:nvGraphicFramePr>
          <p:cNvPr id="4" name="Content Placeholder 3"/>
          <p:cNvGraphicFramePr>
            <a:graphicFrameLocks noGrp="1"/>
          </p:cNvGraphicFramePr>
          <p:nvPr>
            <p:ph idx="1"/>
          </p:nvPr>
        </p:nvGraphicFramePr>
        <p:xfrm>
          <a:off x="457200" y="1935163"/>
          <a:ext cx="8229600" cy="2926080"/>
        </p:xfrm>
        <a:graphic>
          <a:graphicData uri="http://schemas.openxmlformats.org/drawingml/2006/table">
            <a:tbl>
              <a:tblPr firstRow="1" bandRow="1">
                <a:tableStyleId>{5C22544A-7EE6-4342-B048-85BDC9FD1C3A}</a:tableStyleId>
              </a:tblPr>
              <a:tblGrid>
                <a:gridCol w="2057400"/>
                <a:gridCol w="2057400"/>
                <a:gridCol w="2057400"/>
                <a:gridCol w="2057400"/>
              </a:tblGrid>
              <a:tr h="370840">
                <a:tc>
                  <a:txBody>
                    <a:bodyPr/>
                    <a:lstStyle/>
                    <a:p>
                      <a:r>
                        <a:rPr kumimoji="0" lang="en-US" sz="1800" b="1" kern="1200" dirty="0" smtClean="0">
                          <a:solidFill>
                            <a:schemeClr val="lt1"/>
                          </a:solidFill>
                          <a:latin typeface="+mn-lt"/>
                          <a:ea typeface="+mn-ea"/>
                          <a:cs typeface="+mn-cs"/>
                        </a:rPr>
                        <a:t>How much  </a:t>
                      </a:r>
                    </a:p>
                    <a:p>
                      <a:r>
                        <a:rPr kumimoji="0" lang="en-US" sz="1800" b="1" kern="1200" dirty="0" smtClean="0">
                          <a:solidFill>
                            <a:schemeClr val="lt1"/>
                          </a:solidFill>
                          <a:latin typeface="+mn-lt"/>
                          <a:ea typeface="+mn-ea"/>
                          <a:cs typeface="+mn-cs"/>
                        </a:rPr>
                        <a:t>experience have you  had in your role? </a:t>
                      </a:r>
                      <a:endParaRPr lang="en-US" dirty="0"/>
                    </a:p>
                  </a:txBody>
                  <a:tcPr/>
                </a:tc>
                <a:tc>
                  <a:txBody>
                    <a:bodyPr/>
                    <a:lstStyle/>
                    <a:p>
                      <a:r>
                        <a:rPr kumimoji="0" lang="en-US" sz="1800" b="1" kern="1200" dirty="0" smtClean="0">
                          <a:solidFill>
                            <a:schemeClr val="lt1"/>
                          </a:solidFill>
                          <a:latin typeface="+mn-lt"/>
                          <a:ea typeface="+mn-ea"/>
                          <a:cs typeface="+mn-cs"/>
                        </a:rPr>
                        <a:t>&lt; 1 month </a:t>
                      </a:r>
                      <a:endParaRPr lang="en-US" dirty="0"/>
                    </a:p>
                  </a:txBody>
                  <a:tcPr/>
                </a:tc>
                <a:tc>
                  <a:txBody>
                    <a:bodyPr/>
                    <a:lstStyle/>
                    <a:p>
                      <a:r>
                        <a:rPr kumimoji="0" lang="en-US" sz="1800" b="1" kern="1200" dirty="0" smtClean="0">
                          <a:solidFill>
                            <a:schemeClr val="lt1"/>
                          </a:solidFill>
                          <a:latin typeface="+mn-lt"/>
                          <a:ea typeface="+mn-ea"/>
                          <a:cs typeface="+mn-cs"/>
                        </a:rPr>
                        <a:t>1-3 months </a:t>
                      </a:r>
                      <a:endParaRPr lang="en-US" dirty="0"/>
                    </a:p>
                  </a:txBody>
                  <a:tcPr/>
                </a:tc>
                <a:tc>
                  <a:txBody>
                    <a:bodyPr/>
                    <a:lstStyle/>
                    <a:p>
                      <a:r>
                        <a:rPr kumimoji="0" lang="en-US" sz="1800" b="1" kern="1200" dirty="0" smtClean="0">
                          <a:solidFill>
                            <a:schemeClr val="lt1"/>
                          </a:solidFill>
                          <a:latin typeface="+mn-lt"/>
                          <a:ea typeface="+mn-ea"/>
                          <a:cs typeface="+mn-cs"/>
                        </a:rPr>
                        <a:t>&gt; 3 months</a:t>
                      </a:r>
                    </a:p>
                    <a:p>
                      <a:pPr algn="ctr"/>
                      <a:r>
                        <a:rPr kumimoji="0" lang="en-US" sz="1800" b="1" kern="1200" dirty="0" smtClean="0">
                          <a:solidFill>
                            <a:schemeClr val="lt1"/>
                          </a:solidFill>
                          <a:latin typeface="+mn-lt"/>
                          <a:ea typeface="+mn-ea"/>
                          <a:cs typeface="+mn-cs"/>
                        </a:rPr>
                        <a:t>√</a:t>
                      </a:r>
                      <a:endParaRPr lang="en-US" dirty="0"/>
                    </a:p>
                  </a:txBody>
                  <a:tcPr/>
                </a:tc>
              </a:tr>
              <a:tr h="370840">
                <a:tc>
                  <a:txBody>
                    <a:bodyPr/>
                    <a:lstStyle/>
                    <a:p>
                      <a:r>
                        <a:rPr kumimoji="0" lang="en-US" sz="1800" kern="1200" dirty="0" smtClean="0">
                          <a:solidFill>
                            <a:schemeClr val="dk1"/>
                          </a:solidFill>
                          <a:latin typeface="+mn-lt"/>
                          <a:ea typeface="+mn-ea"/>
                          <a:cs typeface="+mn-cs"/>
                        </a:rPr>
                        <a:t>How many people </a:t>
                      </a:r>
                    </a:p>
                    <a:p>
                      <a:r>
                        <a:rPr kumimoji="0" lang="en-US" sz="1800" kern="1200" dirty="0" smtClean="0">
                          <a:solidFill>
                            <a:schemeClr val="dk1"/>
                          </a:solidFill>
                          <a:latin typeface="+mn-lt"/>
                          <a:ea typeface="+mn-ea"/>
                          <a:cs typeface="+mn-cs"/>
                        </a:rPr>
                        <a:t>have you managed at  </a:t>
                      </a:r>
                    </a:p>
                    <a:p>
                      <a:r>
                        <a:rPr kumimoji="0" lang="en-US" sz="1800" kern="1200" dirty="0" smtClean="0">
                          <a:solidFill>
                            <a:schemeClr val="dk1"/>
                          </a:solidFill>
                          <a:latin typeface="+mn-lt"/>
                          <a:ea typeface="+mn-ea"/>
                          <a:cs typeface="+mn-cs"/>
                        </a:rPr>
                        <a:t>profession  </a:t>
                      </a:r>
                    </a:p>
                    <a:p>
                      <a:r>
                        <a:rPr kumimoji="0" lang="en-US" sz="1800" kern="1200" dirty="0" smtClean="0">
                          <a:solidFill>
                            <a:schemeClr val="dk1"/>
                          </a:solidFill>
                          <a:latin typeface="+mn-lt"/>
                          <a:ea typeface="+mn-ea"/>
                          <a:cs typeface="+mn-cs"/>
                        </a:rPr>
                        <a:t>Any one time?</a:t>
                      </a:r>
                    </a:p>
                    <a:p>
                      <a:r>
                        <a:rPr kumimoji="0" lang="en-US" sz="1800" kern="1200" dirty="0" smtClean="0">
                          <a:solidFill>
                            <a:schemeClr val="dk1"/>
                          </a:solidFill>
                          <a:latin typeface="+mn-lt"/>
                          <a:ea typeface="+mn-ea"/>
                          <a:cs typeface="+mn-cs"/>
                        </a:rPr>
                        <a:t>Placements? </a:t>
                      </a:r>
                      <a:endParaRPr lang="en-US" dirty="0"/>
                    </a:p>
                  </a:txBody>
                  <a:tcPr/>
                </a:tc>
                <a:tc>
                  <a:txBody>
                    <a:bodyPr/>
                    <a:lstStyle/>
                    <a:p>
                      <a:r>
                        <a:rPr kumimoji="0" lang="en-US" sz="1800" kern="1200" dirty="0" smtClean="0">
                          <a:solidFill>
                            <a:schemeClr val="dk1"/>
                          </a:solidFill>
                          <a:latin typeface="+mn-lt"/>
                          <a:ea typeface="+mn-ea"/>
                          <a:cs typeface="+mn-cs"/>
                        </a:rPr>
                        <a:t>None </a:t>
                      </a:r>
                      <a:endParaRPr lang="en-US" dirty="0"/>
                    </a:p>
                  </a:txBody>
                  <a:tcPr/>
                </a:tc>
                <a:tc>
                  <a:txBody>
                    <a:bodyPr/>
                    <a:lstStyle/>
                    <a:p>
                      <a:r>
                        <a:rPr kumimoji="0" lang="en-US" sz="1800" kern="1200" dirty="0" smtClean="0">
                          <a:solidFill>
                            <a:schemeClr val="dk1"/>
                          </a:solidFill>
                          <a:latin typeface="+mn-lt"/>
                          <a:ea typeface="+mn-ea"/>
                          <a:cs typeface="+mn-cs"/>
                        </a:rPr>
                        <a:t>1-5 </a:t>
                      </a:r>
                    </a:p>
                    <a:p>
                      <a:pPr algn="ctr"/>
                      <a:r>
                        <a:rPr kumimoji="0" lang="en-US" sz="1800" kern="1200" dirty="0" smtClean="0">
                          <a:solidFill>
                            <a:schemeClr val="dk1"/>
                          </a:solidFill>
                          <a:latin typeface="+mn-lt"/>
                          <a:ea typeface="+mn-ea"/>
                          <a:cs typeface="+mn-cs"/>
                        </a:rPr>
                        <a:t>√</a:t>
                      </a:r>
                      <a:endParaRPr lang="en-US" dirty="0"/>
                    </a:p>
                  </a:txBody>
                  <a:tcPr/>
                </a:tc>
                <a:tc>
                  <a:txBody>
                    <a:bodyPr/>
                    <a:lstStyle/>
                    <a:p>
                      <a:r>
                        <a:rPr kumimoji="0" lang="en-US" sz="1800" kern="1200" dirty="0" smtClean="0">
                          <a:solidFill>
                            <a:schemeClr val="dk1"/>
                          </a:solidFill>
                          <a:latin typeface="+mn-lt"/>
                          <a:ea typeface="+mn-ea"/>
                          <a:cs typeface="+mn-cs"/>
                        </a:rPr>
                        <a:t>Above 5</a:t>
                      </a:r>
                      <a:endParaRPr lang="en-US" dirty="0"/>
                    </a:p>
                  </a:txBody>
                  <a:tcPr/>
                </a:tc>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400" dirty="0" smtClean="0"/>
              <a:t>Conclusion </a:t>
            </a:r>
            <a:endParaRPr lang="en-US" sz="2400" dirty="0"/>
          </a:p>
        </p:txBody>
      </p:sp>
      <p:sp>
        <p:nvSpPr>
          <p:cNvPr id="3" name="Content Placeholder 2"/>
          <p:cNvSpPr>
            <a:spLocks noGrp="1"/>
          </p:cNvSpPr>
          <p:nvPr>
            <p:ph idx="1"/>
          </p:nvPr>
        </p:nvSpPr>
        <p:spPr/>
        <p:txBody>
          <a:bodyPr/>
          <a:lstStyle/>
          <a:p>
            <a:r>
              <a:rPr lang="en-IN" dirty="0" smtClean="0"/>
              <a:t>Evolution in the HR category</a:t>
            </a:r>
          </a:p>
          <a:p>
            <a:r>
              <a:rPr lang="en-IN" dirty="0" smtClean="0"/>
              <a:t>Development of information technology</a:t>
            </a:r>
          </a:p>
          <a:p>
            <a:r>
              <a:rPr lang="en-IN" dirty="0" smtClean="0"/>
              <a:t>Conventional communicative skill</a:t>
            </a:r>
          </a:p>
          <a:p>
            <a:r>
              <a:rPr lang="en-IN" dirty="0" smtClean="0"/>
              <a:t>Proper problem solving skill</a:t>
            </a:r>
          </a:p>
          <a:p>
            <a:r>
              <a:rPr lang="en-IN" dirty="0" smtClean="0"/>
              <a:t>Execution of supervisory management</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algn="ctr">
              <a:buNone/>
            </a:pPr>
            <a:r>
              <a:rPr lang="en-IN" sz="4000" dirty="0" smtClean="0"/>
              <a:t>Thank You</a:t>
            </a:r>
            <a:endParaRPr lang="en-US" sz="40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195</TotalTime>
  <Words>1327</Words>
  <Application>Microsoft Office PowerPoint</Application>
  <PresentationFormat>On-screen Show (4:3)</PresentationFormat>
  <Paragraphs>165</Paragraphs>
  <Slides>14</Slides>
  <Notes>10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Flow</vt:lpstr>
      <vt:lpstr>Developing relation and workplace ACHIEVEMENT </vt:lpstr>
      <vt:lpstr>Contents</vt:lpstr>
      <vt:lpstr>Introduction </vt:lpstr>
      <vt:lpstr> Appropriate knowledge, skill and behaviour of HR </vt:lpstr>
      <vt:lpstr>Communicative skill</vt:lpstr>
      <vt:lpstr>Administrative expertise</vt:lpstr>
      <vt:lpstr>Advising and Coaching</vt:lpstr>
      <vt:lpstr>Personal Skill Audit</vt:lpstr>
      <vt:lpstr>Information Technology</vt:lpstr>
      <vt:lpstr>Communication skill</vt:lpstr>
      <vt:lpstr>Problem solving skill</vt:lpstr>
      <vt:lpstr>Supervisory management </vt:lpstr>
      <vt:lpstr>Conclusion </vt:lpstr>
      <vt:lpstr>Slide 14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IKEA..A World of inspiration for your home</dc:title>
  <dc:creator>MY PC</dc:creator>
  <cp:lastModifiedBy>SURANJAN</cp:lastModifiedBy>
  <cp:revision>21</cp:revision>
  <dcterms:created xsi:type="dcterms:W3CDTF">2021-03-29T17:43:03Z</dcterms:created>
  <dcterms:modified xsi:type="dcterms:W3CDTF">2021-03-29T21:01:41Z</dcterms:modified>
</cp:coreProperties>
</file>