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F45F-FA76-97B2-E409-3615E36EC3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A632B4A-3B4E-23C6-3881-A73D17266D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5795537-5452-BB93-27AC-333B51E110FF}"/>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29DE04B8-4C91-AF1E-DB1F-FE1291C0F7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12F6B4-42A7-1CFB-A1AB-4403849EF0FC}"/>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3041808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2357F-07C3-32E0-9C67-AAF3365DA5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4E16AB-D609-F499-6E61-82A1DE32C6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BFB3D9-1D54-E734-57B2-FB36AF96503A}"/>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692EEE26-DC6F-362C-B154-9723C5947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0CA47D-4797-4533-031E-05A0944124FC}"/>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2230083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2D2E9-C2CA-D1F2-20F6-9A490C1A01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8EF0575-1FEF-2BEF-9DC8-4675229125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C3F75A-DDBF-4053-F645-974DA8A4E40C}"/>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F1B20400-3920-0C27-872E-8A85E06934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66C15E-AD2F-B2F5-D910-3F28731D5D23}"/>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1817609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B068-A2E1-C39A-AA08-F8583F279B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EFEA3D-E8DA-96A0-5D2D-872728892F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E974E9D-CCFD-A17A-59EB-EFF4C9AFDC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2A15EF6-31DD-96F6-F0A2-7BBFD551B9E2}"/>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6" name="Footer Placeholder 5">
            <a:extLst>
              <a:ext uri="{FF2B5EF4-FFF2-40B4-BE49-F238E27FC236}">
                <a16:creationId xmlns:a16="http://schemas.microsoft.com/office/drawing/2014/main" id="{3263200D-824E-0C0C-C910-89BB00011B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9F3A0D-5108-0BB7-7BE6-E3BEB8FDD4E1}"/>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3260780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37A2F-2464-8822-4A40-E04C1289EBB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C741FE8-C489-6952-CF5F-F09D535EC8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B5CBAC-0869-A743-08E3-E58A1B4296A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226296A-6930-A19E-DD5E-7E629D4289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F5ED8C-98A9-3DA5-3A98-42636B4D3F0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826A6E-28A4-3939-9D66-A56154DD8886}"/>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8" name="Footer Placeholder 7">
            <a:extLst>
              <a:ext uri="{FF2B5EF4-FFF2-40B4-BE49-F238E27FC236}">
                <a16:creationId xmlns:a16="http://schemas.microsoft.com/office/drawing/2014/main" id="{90606E36-856C-D317-29E7-6C5636E84C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D6DD75-7E0F-8900-5CED-1081EC6CFFB3}"/>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1530162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D184-EC92-859C-DE23-79F24F44332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4389DC2-BE4C-2F6B-1754-28F5E26E1CA0}"/>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4" name="Footer Placeholder 3">
            <a:extLst>
              <a:ext uri="{FF2B5EF4-FFF2-40B4-BE49-F238E27FC236}">
                <a16:creationId xmlns:a16="http://schemas.microsoft.com/office/drawing/2014/main" id="{CEEB3C7A-DDBC-21AB-9C7A-28F184942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8E37E60-0D38-616A-D8DD-B7849B47C3DB}"/>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3158069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254722-5F9D-549F-27F8-9FE3F188214B}"/>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3" name="Footer Placeholder 2">
            <a:extLst>
              <a:ext uri="{FF2B5EF4-FFF2-40B4-BE49-F238E27FC236}">
                <a16:creationId xmlns:a16="http://schemas.microsoft.com/office/drawing/2014/main" id="{9D152636-D16E-3D88-330E-C6B49DB1E8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B32085-8A16-9714-A8E7-E971ED63857D}"/>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121845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20C9-00B6-E43A-9366-D143605329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1860FF-A412-B5C4-6070-F038776BE6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AB4167-AA66-95BA-50FD-E267411F2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0DF139-3F80-89BE-D748-A5987CF95D07}"/>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6" name="Footer Placeholder 5">
            <a:extLst>
              <a:ext uri="{FF2B5EF4-FFF2-40B4-BE49-F238E27FC236}">
                <a16:creationId xmlns:a16="http://schemas.microsoft.com/office/drawing/2014/main" id="{D3F05277-12C4-3B17-94FF-7C0AE9B07A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79917F-57BF-BA3F-C034-8306F380A662}"/>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1860227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922AE-8B3E-BC93-68E3-241AA08B58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C38B307-D5A4-81A0-7511-48869ED246BB}"/>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9022C2-82EB-AAA1-116E-D9DDF42D08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B682273-8A3B-7FD7-1D50-38D14FFF20A4}"/>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6" name="Footer Placeholder 5">
            <a:extLst>
              <a:ext uri="{FF2B5EF4-FFF2-40B4-BE49-F238E27FC236}">
                <a16:creationId xmlns:a16="http://schemas.microsoft.com/office/drawing/2014/main" id="{9D49EB5D-0747-5F22-8117-81BEE51ED4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C865B0-6C23-94E8-5AA7-D223ED29478A}"/>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252295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0E2DA-D29E-0CCC-CE94-E7521BA53CC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A5515C-A15D-6BB4-665B-E5C0BE1FF86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39CBA1-6AD3-6257-7CF7-DA7CF171A688}"/>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1EA3CE59-C3BB-2B1A-A969-03FEAEE907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FBCDA9-B249-096F-A1CA-FE040B443FEA}"/>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78996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C2A9C1-1819-901D-C41F-45F0F216FC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75CDDC-CF89-6B26-FB4F-A493D22624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14FDF4-77EF-F3FC-62D3-21C06E7C00D2}"/>
              </a:ext>
            </a:extLst>
          </p:cNvPr>
          <p:cNvSpPr>
            <a:spLocks noGrp="1"/>
          </p:cNvSpPr>
          <p:nvPr>
            <p:ph type="dt" sz="half" idx="10"/>
          </p:nvPr>
        </p:nvSpPr>
        <p:spPr/>
        <p:txBody>
          <a:body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44183665-7DF7-14B5-BF10-1E00BCA21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A428AF-7BF4-4752-60CC-5D517080FD5E}"/>
              </a:ext>
            </a:extLst>
          </p:cNvPr>
          <p:cNvSpPr>
            <a:spLocks noGrp="1"/>
          </p:cNvSpPr>
          <p:nvPr>
            <p:ph type="sldNum" sz="quarter" idx="12"/>
          </p:nvPr>
        </p:nvSpPr>
        <p:spPr/>
        <p:txBody>
          <a:bodyPr/>
          <a:lstStyle/>
          <a:p>
            <a:fld id="{94D549E1-348D-B74C-B9EA-5920200394DF}" type="slidenum">
              <a:rPr lang="en-US" smtClean="0"/>
              <a:t>‹#›</a:t>
            </a:fld>
            <a:endParaRPr lang="en-US"/>
          </a:p>
        </p:txBody>
      </p:sp>
    </p:spTree>
    <p:extLst>
      <p:ext uri="{BB962C8B-B14F-4D97-AF65-F5344CB8AC3E}">
        <p14:creationId xmlns:p14="http://schemas.microsoft.com/office/powerpoint/2010/main" val="3880352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740ECD-C222-2493-B28B-61E2CEB482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907389-E359-3F4F-3CB0-BD214D97F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460C5B6-C47E-7339-767D-B7C3F8918E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416BF7-E937-D947-95E5-299C2617ACC4}" type="datetimeFigureOut">
              <a:rPr lang="en-US" smtClean="0"/>
              <a:t>10/18/26</a:t>
            </a:fld>
            <a:endParaRPr lang="en-US"/>
          </a:p>
        </p:txBody>
      </p:sp>
      <p:sp>
        <p:nvSpPr>
          <p:cNvPr id="5" name="Footer Placeholder 4">
            <a:extLst>
              <a:ext uri="{FF2B5EF4-FFF2-40B4-BE49-F238E27FC236}">
                <a16:creationId xmlns:a16="http://schemas.microsoft.com/office/drawing/2014/main" id="{CF9D3739-3CC8-3D39-2EA6-1B51EDCA22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60ADF44-D33C-4EBB-ED7E-CD50E5EB57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D549E1-348D-B74C-B9EA-5920200394DF}" type="slidenum">
              <a:rPr lang="en-US" smtClean="0"/>
              <a:t>‹#›</a:t>
            </a:fld>
            <a:endParaRPr lang="en-US"/>
          </a:p>
        </p:txBody>
      </p:sp>
    </p:spTree>
    <p:extLst>
      <p:ext uri="{BB962C8B-B14F-4D97-AF65-F5344CB8AC3E}">
        <p14:creationId xmlns:p14="http://schemas.microsoft.com/office/powerpoint/2010/main" val="2662825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FA9B3-8478-83BD-F878-95880D0036C2}"/>
              </a:ext>
            </a:extLst>
          </p:cNvPr>
          <p:cNvSpPr>
            <a:spLocks noGrp="1"/>
          </p:cNvSpPr>
          <p:nvPr>
            <p:ph type="ctrTitle"/>
          </p:nvPr>
        </p:nvSpPr>
        <p:spPr>
          <a:xfrm>
            <a:off x="1536095" y="1416994"/>
            <a:ext cx="9119810" cy="4024011"/>
          </a:xfrm>
        </p:spPr>
        <p:txBody>
          <a:bodyPr>
            <a:normAutofit fontScale="90000"/>
          </a:bodyPr>
          <a:lstStyle/>
          <a:p>
            <a:r>
              <a:rPr lang="en-US" dirty="0"/>
              <a:t>Mehtaab Latif </a:t>
            </a:r>
            <a:br>
              <a:rPr lang="en-US" dirty="0"/>
            </a:br>
            <a:r>
              <a:rPr lang="en-US" dirty="0"/>
              <a:t>2421734</a:t>
            </a:r>
            <a:br>
              <a:rPr lang="en-US" dirty="0"/>
            </a:br>
            <a:r>
              <a:rPr lang="en-US" dirty="0"/>
              <a:t>LCHS4009</a:t>
            </a:r>
            <a:br>
              <a:rPr lang="en-US" dirty="0"/>
            </a:br>
            <a:r>
              <a:rPr lang="en-US" dirty="0" err="1"/>
              <a:t>Rizwan</a:t>
            </a:r>
            <a:r>
              <a:rPr lang="en-US" dirty="0"/>
              <a:t> </a:t>
            </a:r>
            <a:r>
              <a:rPr lang="en-US" dirty="0" err="1"/>
              <a:t>Nadim</a:t>
            </a:r>
            <a:br>
              <a:rPr lang="en-US" dirty="0"/>
            </a:br>
            <a:r>
              <a:rPr lang="en-US" dirty="0"/>
              <a:t>Self awareness Presentation </a:t>
            </a:r>
          </a:p>
        </p:txBody>
      </p:sp>
    </p:spTree>
    <p:extLst>
      <p:ext uri="{BB962C8B-B14F-4D97-AF65-F5344CB8AC3E}">
        <p14:creationId xmlns:p14="http://schemas.microsoft.com/office/powerpoint/2010/main" val="448234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BF28-AE61-72EE-0A72-4FEF77CFE620}"/>
              </a:ext>
            </a:extLst>
          </p:cNvPr>
          <p:cNvSpPr>
            <a:spLocks noGrp="1"/>
          </p:cNvSpPr>
          <p:nvPr>
            <p:ph type="title"/>
          </p:nvPr>
        </p:nvSpPr>
        <p:spPr/>
        <p:txBody>
          <a:bodyPr/>
          <a:lstStyle/>
          <a:p>
            <a:r>
              <a:rPr lang="en-US" dirty="0"/>
              <a:t>Midwife</a:t>
            </a:r>
          </a:p>
        </p:txBody>
      </p:sp>
      <p:sp>
        <p:nvSpPr>
          <p:cNvPr id="3" name="Content Placeholder 2">
            <a:extLst>
              <a:ext uri="{FF2B5EF4-FFF2-40B4-BE49-F238E27FC236}">
                <a16:creationId xmlns:a16="http://schemas.microsoft.com/office/drawing/2014/main" id="{FB4CF7B3-80F0-6B5D-E9C2-0FC1CF15BD31}"/>
              </a:ext>
            </a:extLst>
          </p:cNvPr>
          <p:cNvSpPr>
            <a:spLocks noGrp="1"/>
          </p:cNvSpPr>
          <p:nvPr>
            <p:ph idx="1"/>
          </p:nvPr>
        </p:nvSpPr>
        <p:spPr/>
        <p:txBody>
          <a:bodyPr/>
          <a:lstStyle/>
          <a:p>
            <a:pPr marL="0" indent="0">
              <a:buNone/>
            </a:pPr>
            <a:r>
              <a:rPr lang="en-GB" dirty="0"/>
              <a:t>Good morning everyone.</a:t>
            </a:r>
          </a:p>
          <a:p>
            <a:pPr marL="0" indent="0">
              <a:buNone/>
            </a:pPr>
            <a:r>
              <a:rPr lang="en-GB" dirty="0"/>
              <a:t>Today, I am going to talk about my future career choice, which is to become a midwife. I have chosen this career because I want to support women, babies and families during pregnancy, childbirth and the period after birth.</a:t>
            </a:r>
          </a:p>
          <a:p>
            <a:pPr marL="0" indent="0">
              <a:buNone/>
            </a:pPr>
            <a:r>
              <a:rPr lang="en-GB" dirty="0"/>
              <a:t>In this presentation, I will explain the role of a midwife, discuss a current job advertisement, and carry out a personal SWOT analysis by looking at my strengths, weaknesses, opportunities and threats. I will also explain how I can use my strengths to overcome challenges and achieve my career goal.</a:t>
            </a:r>
          </a:p>
          <a:p>
            <a:pPr marL="0" indent="0">
              <a:buNone/>
            </a:pPr>
            <a:endParaRPr lang="en-US" dirty="0"/>
          </a:p>
        </p:txBody>
      </p:sp>
    </p:spTree>
    <p:extLst>
      <p:ext uri="{BB962C8B-B14F-4D97-AF65-F5344CB8AC3E}">
        <p14:creationId xmlns:p14="http://schemas.microsoft.com/office/powerpoint/2010/main" val="3648380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12F3-2D0D-96DE-9E65-A7300D7BC7AF}"/>
              </a:ext>
            </a:extLst>
          </p:cNvPr>
          <p:cNvSpPr>
            <a:spLocks noGrp="1"/>
          </p:cNvSpPr>
          <p:nvPr>
            <p:ph type="title"/>
          </p:nvPr>
        </p:nvSpPr>
        <p:spPr/>
        <p:txBody>
          <a:bodyPr/>
          <a:lstStyle/>
          <a:p>
            <a:r>
              <a:rPr lang="en-US" dirty="0"/>
              <a:t>What does a midwife do?</a:t>
            </a:r>
          </a:p>
        </p:txBody>
      </p:sp>
      <p:sp>
        <p:nvSpPr>
          <p:cNvPr id="3" name="Content Placeholder 2">
            <a:extLst>
              <a:ext uri="{FF2B5EF4-FFF2-40B4-BE49-F238E27FC236}">
                <a16:creationId xmlns:a16="http://schemas.microsoft.com/office/drawing/2014/main" id="{99535C0C-9C21-53E3-9FC7-218BFD55293C}"/>
              </a:ext>
            </a:extLst>
          </p:cNvPr>
          <p:cNvSpPr>
            <a:spLocks noGrp="1"/>
          </p:cNvSpPr>
          <p:nvPr>
            <p:ph idx="1"/>
          </p:nvPr>
        </p:nvSpPr>
        <p:spPr/>
        <p:txBody>
          <a:bodyPr>
            <a:normAutofit fontScale="85000" lnSpcReduction="10000"/>
          </a:bodyPr>
          <a:lstStyle/>
          <a:p>
            <a:pPr marL="0" indent="0">
              <a:buNone/>
            </a:pPr>
            <a:r>
              <a:rPr lang="en-GB" dirty="0"/>
              <a:t>A midwife is a healthcare professional who provides care and support to women and birthing people during pregnancy, labour, childbirth and after delivery.</a:t>
            </a:r>
          </a:p>
          <a:p>
            <a:pPr marL="0" indent="0">
              <a:buNone/>
            </a:pPr>
            <a:r>
              <a:rPr lang="en-GB" dirty="0"/>
              <a:t>The main responsibilities of a midwife include monitoring the health of the mother and baby, providing emotional support, giving advice about healthy pregnancy, supporting breastfeeding and recognising possible complications.</a:t>
            </a:r>
          </a:p>
          <a:p>
            <a:pPr marL="0" indent="0">
              <a:buNone/>
            </a:pPr>
            <a:r>
              <a:rPr lang="en-GB" dirty="0"/>
              <a:t>Midwives also work closely with doctors, nurses and other healthcare professionals to ensure that mothers and babies receive safe and appropriate care.</a:t>
            </a:r>
          </a:p>
          <a:p>
            <a:pPr marL="0" indent="0">
              <a:buNone/>
            </a:pPr>
            <a:r>
              <a:rPr lang="en-GB" dirty="0"/>
              <a:t>I believe midwifery is an important career because it combines medical knowledge with compassion, communication and responsibility. A good midwife helps people feel safe, respected and supported during an important stage of their lives.</a:t>
            </a:r>
          </a:p>
          <a:p>
            <a:pPr marL="0" indent="0">
              <a:buNone/>
            </a:pPr>
            <a:endParaRPr lang="en-US" dirty="0"/>
          </a:p>
        </p:txBody>
      </p:sp>
    </p:spTree>
    <p:extLst>
      <p:ext uri="{BB962C8B-B14F-4D97-AF65-F5344CB8AC3E}">
        <p14:creationId xmlns:p14="http://schemas.microsoft.com/office/powerpoint/2010/main" val="3663136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E6E90-BBA9-98D7-6197-37C79C586E86}"/>
              </a:ext>
            </a:extLst>
          </p:cNvPr>
          <p:cNvSpPr>
            <a:spLocks noGrp="1"/>
          </p:cNvSpPr>
          <p:nvPr>
            <p:ph type="title"/>
          </p:nvPr>
        </p:nvSpPr>
        <p:spPr>
          <a:xfrm>
            <a:off x="5894962" y="479493"/>
            <a:ext cx="5458838" cy="1325563"/>
          </a:xfrm>
        </p:spPr>
        <p:txBody>
          <a:bodyPr>
            <a:normAutofit/>
          </a:bodyPr>
          <a:lstStyle/>
          <a:p>
            <a:r>
              <a:rPr lang="en-US" dirty="0"/>
              <a:t>Current job advertisements </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717A493A-2865-4CFE-24D8-5753DF6E65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7612" y="511293"/>
            <a:ext cx="366852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7">
            <a:extLst>
              <a:ext uri="{FF2B5EF4-FFF2-40B4-BE49-F238E27FC236}">
                <a16:creationId xmlns:a16="http://schemas.microsoft.com/office/drawing/2014/main" id="{4302EDFA-DE74-13A4-9E71-3BB197F95D60}"/>
              </a:ext>
            </a:extLst>
          </p:cNvPr>
          <p:cNvSpPr>
            <a:spLocks noGrp="1"/>
          </p:cNvSpPr>
          <p:nvPr>
            <p:ph idx="1"/>
          </p:nvPr>
        </p:nvSpPr>
        <p:spPr>
          <a:xfrm>
            <a:off x="4926132" y="1805056"/>
            <a:ext cx="6427668" cy="3941691"/>
          </a:xfrm>
        </p:spPr>
        <p:txBody>
          <a:bodyPr>
            <a:normAutofit fontScale="70000" lnSpcReduction="20000"/>
          </a:bodyPr>
          <a:lstStyle/>
          <a:p>
            <a:pPr marL="0" indent="0">
              <a:buNone/>
            </a:pPr>
            <a:r>
              <a:rPr lang="en-US" dirty="0"/>
              <a:t>I </a:t>
            </a:r>
            <a:r>
              <a:rPr lang="en-GB" dirty="0"/>
              <a:t>found a job advertisement for a Newly Qualified Registered Midwife at Bristol NHS Foundation Trust, based at </a:t>
            </a:r>
            <a:r>
              <a:rPr lang="en-GB" dirty="0" err="1"/>
              <a:t>Southmead</a:t>
            </a:r>
            <a:r>
              <a:rPr lang="en-GB" dirty="0"/>
              <a:t> Hospital. At the time of checking, the advertised closing date was 31 October 2026.</a:t>
            </a:r>
          </a:p>
          <a:p>
            <a:pPr marL="0" indent="0">
              <a:buNone/>
            </a:pPr>
            <a:r>
              <a:rPr lang="en-GB" dirty="0"/>
              <a:t>The role involves providing antenatal care before birth, care during labour and delivery, and postnatal care after birth. The advert also highlights communication, teamwork, clinical skills and professional development.</a:t>
            </a:r>
          </a:p>
          <a:p>
            <a:pPr marL="0" indent="0">
              <a:buNone/>
            </a:pPr>
            <a:r>
              <a:rPr lang="en-GB" dirty="0"/>
              <a:t>This job interests me because it offers the opportunity to develop my skills and gain experience in different areas of maternity care. However, I understand that I would need to complete an approved midwifery degree and meet the registration requirements before practising as a qualified midwife.</a:t>
            </a:r>
          </a:p>
          <a:p>
            <a:endParaRPr lang="en-US" dirty="0"/>
          </a:p>
        </p:txBody>
      </p:sp>
    </p:spTree>
    <p:extLst>
      <p:ext uri="{BB962C8B-B14F-4D97-AF65-F5344CB8AC3E}">
        <p14:creationId xmlns:p14="http://schemas.microsoft.com/office/powerpoint/2010/main" val="3989008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A1A4E-4FAB-446B-7151-B06C7276DF93}"/>
              </a:ext>
            </a:extLst>
          </p:cNvPr>
          <p:cNvSpPr>
            <a:spLocks noGrp="1"/>
          </p:cNvSpPr>
          <p:nvPr>
            <p:ph type="title"/>
          </p:nvPr>
        </p:nvSpPr>
        <p:spPr/>
        <p:txBody>
          <a:bodyPr/>
          <a:lstStyle/>
          <a:p>
            <a:r>
              <a:rPr lang="en-US" dirty="0"/>
              <a:t>My personal SWOT analysis </a:t>
            </a:r>
          </a:p>
        </p:txBody>
      </p:sp>
      <p:sp>
        <p:nvSpPr>
          <p:cNvPr id="3" name="Content Placeholder 2">
            <a:extLst>
              <a:ext uri="{FF2B5EF4-FFF2-40B4-BE49-F238E27FC236}">
                <a16:creationId xmlns:a16="http://schemas.microsoft.com/office/drawing/2014/main" id="{F94BFADC-A2C1-A0A5-2516-E35D9D2555AC}"/>
              </a:ext>
            </a:extLst>
          </p:cNvPr>
          <p:cNvSpPr>
            <a:spLocks noGrp="1"/>
          </p:cNvSpPr>
          <p:nvPr>
            <p:ph idx="1"/>
          </p:nvPr>
        </p:nvSpPr>
        <p:spPr>
          <a:xfrm>
            <a:off x="838200" y="1690688"/>
            <a:ext cx="5542038" cy="4486275"/>
          </a:xfrm>
        </p:spPr>
        <p:txBody>
          <a:bodyPr>
            <a:normAutofit/>
          </a:bodyPr>
          <a:lstStyle/>
          <a:p>
            <a:pPr marL="0" indent="0">
              <a:buNone/>
            </a:pPr>
            <a:r>
              <a:rPr lang="en-US" sz="2100" b="1" dirty="0">
                <a:latin typeface="Arial" panose="020B0604020202020204" pitchFamily="34" charset="0"/>
                <a:cs typeface="Arial" panose="020B0604020202020204" pitchFamily="34" charset="0"/>
              </a:rPr>
              <a:t>Strengths</a:t>
            </a:r>
          </a:p>
          <a:p>
            <a:r>
              <a:rPr lang="en-US" sz="2100" dirty="0">
                <a:latin typeface="Arial" panose="020B0604020202020204" pitchFamily="34" charset="0"/>
                <a:cs typeface="Arial" panose="020B0604020202020204" pitchFamily="34" charset="0"/>
              </a:rPr>
              <a:t>Caring and compassionate </a:t>
            </a:r>
          </a:p>
          <a:p>
            <a:r>
              <a:rPr lang="en-US" sz="2100" dirty="0">
                <a:latin typeface="Arial" panose="020B0604020202020204" pitchFamily="34" charset="0"/>
                <a:cs typeface="Arial" panose="020B0604020202020204" pitchFamily="34" charset="0"/>
              </a:rPr>
              <a:t>Good listener </a:t>
            </a:r>
          </a:p>
          <a:p>
            <a:r>
              <a:rPr lang="en-US" sz="2100" dirty="0">
                <a:latin typeface="Arial" panose="020B0604020202020204" pitchFamily="34" charset="0"/>
                <a:cs typeface="Arial" panose="020B0604020202020204" pitchFamily="34" charset="0"/>
              </a:rPr>
              <a:t>Willing to learn </a:t>
            </a:r>
          </a:p>
          <a:p>
            <a:r>
              <a:rPr lang="en-US" sz="2100" dirty="0">
                <a:latin typeface="Arial" panose="020B0604020202020204" pitchFamily="34" charset="0"/>
                <a:cs typeface="Arial" panose="020B0604020202020204" pitchFamily="34" charset="0"/>
              </a:rPr>
              <a:t>Patient and supportive </a:t>
            </a:r>
          </a:p>
          <a:p>
            <a:pPr marL="0" indent="0">
              <a:buNone/>
            </a:pPr>
            <a:r>
              <a:rPr lang="en-US" sz="2100" b="1" dirty="0">
                <a:latin typeface="Arial" panose="020B0604020202020204" pitchFamily="34" charset="0"/>
                <a:cs typeface="Arial" panose="020B0604020202020204" pitchFamily="34" charset="0"/>
              </a:rPr>
              <a:t>Weaknesses </a:t>
            </a:r>
          </a:p>
          <a:p>
            <a:r>
              <a:rPr lang="en-GB" sz="2100" b="0" i="0" dirty="0">
                <a:solidFill>
                  <a:srgbClr val="0D0D0D"/>
                </a:solidFill>
                <a:effectLst/>
                <a:latin typeface="Arial" panose="020B0604020202020204" pitchFamily="34" charset="0"/>
                <a:cs typeface="Arial" panose="020B0604020202020204" pitchFamily="34" charset="0"/>
              </a:rPr>
              <a:t>Limited clinical experience</a:t>
            </a:r>
            <a:endParaRPr lang="en-GB" sz="2100" dirty="0">
              <a:solidFill>
                <a:srgbClr val="0D0D0D"/>
              </a:solidFill>
              <a:effectLst/>
              <a:latin typeface="Arial" panose="020B0604020202020204" pitchFamily="34" charset="0"/>
              <a:cs typeface="Arial" panose="020B0604020202020204" pitchFamily="34" charset="0"/>
            </a:endParaRPr>
          </a:p>
          <a:p>
            <a:r>
              <a:rPr lang="en-GB" sz="2100" b="0" i="0" dirty="0">
                <a:solidFill>
                  <a:srgbClr val="0D0D0D"/>
                </a:solidFill>
                <a:effectLst/>
                <a:latin typeface="Arial" panose="020B0604020202020204" pitchFamily="34" charset="0"/>
                <a:cs typeface="Arial" panose="020B0604020202020204" pitchFamily="34" charset="0"/>
              </a:rPr>
              <a:t>Nervous when speaking publicly</a:t>
            </a:r>
            <a:endParaRPr lang="en-GB" sz="2100" dirty="0">
              <a:solidFill>
                <a:srgbClr val="0D0D0D"/>
              </a:solidFill>
              <a:effectLst/>
              <a:latin typeface="Arial" panose="020B0604020202020204" pitchFamily="34" charset="0"/>
              <a:cs typeface="Arial" panose="020B0604020202020204" pitchFamily="34" charset="0"/>
            </a:endParaRPr>
          </a:p>
          <a:p>
            <a:r>
              <a:rPr lang="en-GB" sz="2100" b="0" i="0" dirty="0">
                <a:solidFill>
                  <a:srgbClr val="0D0D0D"/>
                </a:solidFill>
                <a:effectLst/>
                <a:latin typeface="Arial" panose="020B0604020202020204" pitchFamily="34" charset="0"/>
                <a:cs typeface="Arial" panose="020B0604020202020204" pitchFamily="34" charset="0"/>
              </a:rPr>
              <a:t>Need to improve time management</a:t>
            </a:r>
            <a:endParaRPr lang="en-GB" sz="2100" dirty="0">
              <a:solidFill>
                <a:srgbClr val="0D0D0D"/>
              </a:solidFill>
              <a:effectLst/>
              <a:latin typeface="Arial" panose="020B0604020202020204" pitchFamily="34" charset="0"/>
              <a:cs typeface="Arial" panose="020B0604020202020204" pitchFamily="34" charset="0"/>
            </a:endParaRPr>
          </a:p>
          <a:p>
            <a:r>
              <a:rPr lang="en-GB" sz="2100" b="0" i="0" dirty="0">
                <a:solidFill>
                  <a:srgbClr val="0D0D0D"/>
                </a:solidFill>
                <a:effectLst/>
                <a:latin typeface="Arial" panose="020B0604020202020204" pitchFamily="34" charset="0"/>
                <a:cs typeface="Arial" panose="020B0604020202020204" pitchFamily="34" charset="0"/>
              </a:rPr>
              <a:t>May lack confidence initially</a:t>
            </a:r>
            <a:endParaRPr lang="en-GB" sz="2100" dirty="0">
              <a:solidFill>
                <a:srgbClr val="0D0D0D"/>
              </a:solidFill>
              <a:effectLst/>
              <a:latin typeface="Arial" panose="020B0604020202020204" pitchFamily="34" charset="0"/>
              <a:cs typeface="Arial" panose="020B0604020202020204" pitchFamily="34" charset="0"/>
            </a:endParaRPr>
          </a:p>
          <a:p>
            <a:endParaRPr lang="en-US" dirty="0"/>
          </a:p>
        </p:txBody>
      </p:sp>
      <p:sp>
        <p:nvSpPr>
          <p:cNvPr id="5" name="Content Placeholder 2">
            <a:extLst>
              <a:ext uri="{FF2B5EF4-FFF2-40B4-BE49-F238E27FC236}">
                <a16:creationId xmlns:a16="http://schemas.microsoft.com/office/drawing/2014/main" id="{CBC6B31D-D483-0F88-F110-05E69BBC7053}"/>
              </a:ext>
            </a:extLst>
          </p:cNvPr>
          <p:cNvSpPr>
            <a:spLocks noGrp="1"/>
          </p:cNvSpPr>
          <p:nvPr>
            <p:ph idx="1"/>
          </p:nvPr>
        </p:nvSpPr>
        <p:spPr>
          <a:xfrm>
            <a:off x="5864981" y="1566069"/>
            <a:ext cx="6327019" cy="4269883"/>
          </a:xfrm>
        </p:spPr>
        <p:txBody>
          <a:bodyPr>
            <a:normAutofit/>
          </a:bodyPr>
          <a:lstStyle/>
          <a:p>
            <a:pPr marL="0" indent="0">
              <a:buNone/>
            </a:pPr>
            <a:r>
              <a:rPr lang="en-US" sz="2100" b="1" dirty="0">
                <a:latin typeface="Arial" panose="020B0604020202020204" pitchFamily="34" charset="0"/>
                <a:cs typeface="Arial" panose="020B0604020202020204" pitchFamily="34" charset="0"/>
              </a:rPr>
              <a:t>Opportunities </a:t>
            </a:r>
          </a:p>
          <a:p>
            <a:r>
              <a:rPr lang="en-US" sz="2100" dirty="0">
                <a:latin typeface="Arial" panose="020B0604020202020204" pitchFamily="34" charset="0"/>
                <a:cs typeface="Arial" panose="020B0604020202020204" pitchFamily="34" charset="0"/>
              </a:rPr>
              <a:t>Working towards a level 4 health and social care certificate </a:t>
            </a:r>
          </a:p>
          <a:p>
            <a:r>
              <a:rPr lang="en-US" sz="2100" dirty="0">
                <a:latin typeface="Arial" panose="020B0604020202020204" pitchFamily="34" charset="0"/>
                <a:cs typeface="Arial" panose="020B0604020202020204" pitchFamily="34" charset="0"/>
              </a:rPr>
              <a:t>Experience in working with children.</a:t>
            </a:r>
          </a:p>
          <a:p>
            <a:pPr marL="0" indent="0">
              <a:buNone/>
            </a:pPr>
            <a:r>
              <a:rPr lang="en-US" sz="2100" b="1" dirty="0">
                <a:latin typeface="Arial" panose="020B0604020202020204" pitchFamily="34" charset="0"/>
                <a:cs typeface="Arial" panose="020B0604020202020204" pitchFamily="34" charset="0"/>
              </a:rPr>
              <a:t>Threats</a:t>
            </a:r>
          </a:p>
          <a:p>
            <a:r>
              <a:rPr lang="en-GB" sz="2100" b="0" i="0" dirty="0">
                <a:solidFill>
                  <a:srgbClr val="0D0D0D"/>
                </a:solidFill>
                <a:effectLst/>
                <a:latin typeface="Arial" panose="020B0604020202020204" pitchFamily="34" charset="0"/>
                <a:cs typeface="Arial" panose="020B0604020202020204" pitchFamily="34" charset="0"/>
              </a:rPr>
              <a:t>Emotional pressure</a:t>
            </a:r>
            <a:endParaRPr lang="en-GB" sz="2100" dirty="0">
              <a:solidFill>
                <a:srgbClr val="0D0D0D"/>
              </a:solidFill>
              <a:effectLst/>
              <a:latin typeface="Arial" panose="020B0604020202020204" pitchFamily="34" charset="0"/>
              <a:cs typeface="Arial" panose="020B0604020202020204" pitchFamily="34" charset="0"/>
            </a:endParaRPr>
          </a:p>
          <a:p>
            <a:r>
              <a:rPr lang="en-GB" sz="2100" b="0" i="0" dirty="0">
                <a:solidFill>
                  <a:srgbClr val="0D0D0D"/>
                </a:solidFill>
                <a:effectLst/>
                <a:latin typeface="Arial" panose="020B0604020202020204" pitchFamily="34" charset="0"/>
                <a:cs typeface="Arial" panose="020B0604020202020204" pitchFamily="34" charset="0"/>
              </a:rPr>
              <a:t>Long or night shifts</a:t>
            </a:r>
            <a:endParaRPr lang="en-GB" sz="2100" dirty="0">
              <a:solidFill>
                <a:srgbClr val="0D0D0D"/>
              </a:solidFill>
              <a:effectLst/>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Balancing study and personal life.</a:t>
            </a:r>
          </a:p>
        </p:txBody>
      </p:sp>
    </p:spTree>
    <p:extLst>
      <p:ext uri="{BB962C8B-B14F-4D97-AF65-F5344CB8AC3E}">
        <p14:creationId xmlns:p14="http://schemas.microsoft.com/office/powerpoint/2010/main" val="2713527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77120-FFAC-8534-F061-F525DEC76EE1}"/>
              </a:ext>
            </a:extLst>
          </p:cNvPr>
          <p:cNvSpPr>
            <a:spLocks noGrp="1"/>
          </p:cNvSpPr>
          <p:nvPr>
            <p:ph idx="1"/>
          </p:nvPr>
        </p:nvSpPr>
        <p:spPr>
          <a:xfrm>
            <a:off x="838200" y="526143"/>
            <a:ext cx="10515600" cy="5805714"/>
          </a:xfrm>
        </p:spPr>
        <p:txBody>
          <a:bodyPr>
            <a:normAutofit/>
          </a:bodyPr>
          <a:lstStyle/>
          <a:p>
            <a:r>
              <a:rPr lang="en-GB" sz="2200" b="1" dirty="0">
                <a:latin typeface="Arial" panose="020B0604020202020204" pitchFamily="34" charset="0"/>
                <a:cs typeface="Arial" panose="020B0604020202020204" pitchFamily="34" charset="0"/>
              </a:rPr>
              <a:t>My strengths</a:t>
            </a:r>
            <a:r>
              <a:rPr lang="en-GB" sz="2200" dirty="0">
                <a:latin typeface="Arial" panose="020B0604020202020204" pitchFamily="34" charset="0"/>
                <a:cs typeface="Arial" panose="020B0604020202020204" pitchFamily="34" charset="0"/>
              </a:rPr>
              <a:t> are that I consider myself caring, patient and willing to learn. These qualities are important because mothers and families need someone who listens to them and treats them with kindness and respect. </a:t>
            </a:r>
          </a:p>
          <a:p>
            <a:r>
              <a:rPr lang="en-GB" sz="2200" b="1" dirty="0">
                <a:latin typeface="Arial" panose="020B0604020202020204" pitchFamily="34" charset="0"/>
                <a:cs typeface="Arial" panose="020B0604020202020204" pitchFamily="34" charset="0"/>
              </a:rPr>
              <a:t>My weaknesses</a:t>
            </a:r>
            <a:r>
              <a:rPr lang="en-GB" sz="2200" dirty="0">
                <a:latin typeface="Arial" panose="020B0604020202020204" pitchFamily="34" charset="0"/>
                <a:cs typeface="Arial" panose="020B0604020202020204" pitchFamily="34" charset="0"/>
              </a:rPr>
              <a:t> may include limited clinical experience and feeling nervous when speaking in front of people. I can improve by taking part in practical activities, asking questions, practising presentations and learning from feedback. </a:t>
            </a:r>
          </a:p>
          <a:p>
            <a:r>
              <a:rPr lang="en-GB" sz="2200" b="1" dirty="0">
                <a:latin typeface="Arial" panose="020B0604020202020204" pitchFamily="34" charset="0"/>
                <a:cs typeface="Arial" panose="020B0604020202020204" pitchFamily="34" charset="0"/>
              </a:rPr>
              <a:t>My opportunities</a:t>
            </a:r>
            <a:r>
              <a:rPr lang="en-GB" sz="2200" dirty="0">
                <a:latin typeface="Arial" panose="020B0604020202020204" pitchFamily="34" charset="0"/>
                <a:cs typeface="Arial" panose="020B0604020202020204" pitchFamily="34" charset="0"/>
              </a:rPr>
              <a:t> include applying to an approved university midwifery course, gaining experience through volunteering and learning during clinical placements. These opportunities would help me develop the knowledge and practical skills required for the role. </a:t>
            </a:r>
          </a:p>
          <a:p>
            <a:r>
              <a:rPr lang="en-GB" sz="2200" b="1" dirty="0">
                <a:latin typeface="Arial" panose="020B0604020202020204" pitchFamily="34" charset="0"/>
                <a:cs typeface="Arial" panose="020B0604020202020204" pitchFamily="34" charset="0"/>
              </a:rPr>
              <a:t>My threats</a:t>
            </a:r>
            <a:r>
              <a:rPr lang="en-GB" sz="2200" dirty="0">
                <a:latin typeface="Arial" panose="020B0604020202020204" pitchFamily="34" charset="0"/>
                <a:cs typeface="Arial" panose="020B0604020202020204" pitchFamily="34" charset="0"/>
              </a:rPr>
              <a:t> include emotional stress, demanding shifts and the challenge of balancing study with my personal responsibilities. I would manage these challenges through good time management, healthy routines, support from tutors and colleagues, and asking for help when necessary. </a:t>
            </a:r>
          </a:p>
          <a:p>
            <a:r>
              <a:rPr lang="en-GB" sz="2200" dirty="0">
                <a:latin typeface="Arial" panose="020B0604020202020204" pitchFamily="34" charset="0"/>
                <a:cs typeface="Arial" panose="020B0604020202020204" pitchFamily="34" charset="0"/>
              </a:rPr>
              <a:t>This analysis helps me understand both what I can offer and what I need to improve before becoming a qualified midwife.</a:t>
            </a:r>
          </a:p>
          <a:p>
            <a:endParaRPr lang="en-US" dirty="0"/>
          </a:p>
        </p:txBody>
      </p:sp>
    </p:spTree>
    <p:extLst>
      <p:ext uri="{BB962C8B-B14F-4D97-AF65-F5344CB8AC3E}">
        <p14:creationId xmlns:p14="http://schemas.microsoft.com/office/powerpoint/2010/main" val="3021435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068FF-4F0D-94B2-9A61-A9343EF62AF8}"/>
              </a:ext>
            </a:extLst>
          </p:cNvPr>
          <p:cNvSpPr>
            <a:spLocks noGrp="1"/>
          </p:cNvSpPr>
          <p:nvPr>
            <p:ph type="title"/>
          </p:nvPr>
        </p:nvSpPr>
        <p:spPr/>
        <p:txBody>
          <a:bodyPr/>
          <a:lstStyle/>
          <a:p>
            <a:r>
              <a:rPr lang="en-US" dirty="0"/>
              <a:t>How I will use my strengths to overcome challenges </a:t>
            </a:r>
          </a:p>
        </p:txBody>
      </p:sp>
      <p:sp>
        <p:nvSpPr>
          <p:cNvPr id="3" name="Content Placeholder 2">
            <a:extLst>
              <a:ext uri="{FF2B5EF4-FFF2-40B4-BE49-F238E27FC236}">
                <a16:creationId xmlns:a16="http://schemas.microsoft.com/office/drawing/2014/main" id="{64ACA5CD-DD1B-42E1-EB2C-CE7A5181CDEF}"/>
              </a:ext>
            </a:extLst>
          </p:cNvPr>
          <p:cNvSpPr>
            <a:spLocks noGrp="1"/>
          </p:cNvSpPr>
          <p:nvPr>
            <p:ph idx="1"/>
          </p:nvPr>
        </p:nvSpPr>
        <p:spPr/>
        <p:txBody>
          <a:bodyPr>
            <a:normAutofit fontScale="92500" lnSpcReduction="20000"/>
          </a:bodyPr>
          <a:lstStyle/>
          <a:p>
            <a:pPr marL="0" indent="0">
              <a:buNone/>
            </a:pPr>
            <a:r>
              <a:rPr lang="en-GB" dirty="0"/>
              <a:t>I can use my strengths to overcome my weaknesses and reduce the impact of threats.</a:t>
            </a:r>
          </a:p>
          <a:p>
            <a:pPr marL="0" indent="0">
              <a:buNone/>
            </a:pPr>
            <a:r>
              <a:rPr lang="en-GB" dirty="0"/>
              <a:t>For example, if I feel nervous when communicating with patients, I can use my willingness to learn to practise speaking clearly, listen carefully and ask experienced professionals for guidance.</a:t>
            </a:r>
          </a:p>
          <a:p>
            <a:pPr marL="0" indent="0">
              <a:buNone/>
            </a:pPr>
            <a:r>
              <a:rPr lang="en-GB" dirty="0"/>
              <a:t>My patience and caring nature can help me support a mother who feels frightened or anxious during labour. I would listen to her concerns, explain information in a calm way and respect her choices, while working within my training and professional responsibilities.</a:t>
            </a:r>
          </a:p>
          <a:p>
            <a:pPr marL="0" indent="0">
              <a:buNone/>
            </a:pPr>
            <a:r>
              <a:rPr lang="en-GB" dirty="0"/>
              <a:t>To manage stress and demanding shifts, I would organise my time, prepare for tasks in advance and seek support from my team when necessary. I would also recognise the importance of rest and maintaining a healthy work-life balance.</a:t>
            </a:r>
          </a:p>
          <a:p>
            <a:endParaRPr lang="en-US" dirty="0"/>
          </a:p>
        </p:txBody>
      </p:sp>
    </p:spTree>
    <p:extLst>
      <p:ext uri="{BB962C8B-B14F-4D97-AF65-F5344CB8AC3E}">
        <p14:creationId xmlns:p14="http://schemas.microsoft.com/office/powerpoint/2010/main" val="1580824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844E-6829-AB71-B725-54824B396A69}"/>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4DB61F48-E8D1-95C5-87A9-FB472C0C1A5D}"/>
              </a:ext>
            </a:extLst>
          </p:cNvPr>
          <p:cNvSpPr>
            <a:spLocks noGrp="1"/>
          </p:cNvSpPr>
          <p:nvPr>
            <p:ph idx="1"/>
          </p:nvPr>
        </p:nvSpPr>
        <p:spPr/>
        <p:txBody>
          <a:bodyPr>
            <a:normAutofit fontScale="85000" lnSpcReduction="20000"/>
          </a:bodyPr>
          <a:lstStyle/>
          <a:p>
            <a:pPr marL="0" indent="0">
              <a:buNone/>
            </a:pPr>
            <a:r>
              <a:rPr lang="en-GB" dirty="0"/>
              <a:t>In conclusion, becoming a midwife is my chosen career because I want to help mothers, babies and families receive safe, compassionate and respectful care.</a:t>
            </a:r>
          </a:p>
          <a:p>
            <a:pPr marL="0" indent="0">
              <a:buNone/>
            </a:pPr>
            <a:r>
              <a:rPr lang="en-GB" dirty="0"/>
              <a:t>My SWOT analysis has helped me recognise my strengths, identify areas for improvement and understand the opportunities and challenges associated with this career.</a:t>
            </a:r>
          </a:p>
          <a:p>
            <a:pPr marL="0" indent="0">
              <a:buNone/>
            </a:pPr>
            <a:r>
              <a:rPr lang="en-GB" dirty="0"/>
              <a:t>My next steps are to research approved midwifery courses, gain relevant experience, improve my communication skills and develop the knowledge needed to meet professional standards.</a:t>
            </a:r>
          </a:p>
          <a:p>
            <a:pPr marL="0" indent="0">
              <a:buNone/>
            </a:pPr>
            <a:r>
              <a:rPr lang="en-GB" dirty="0"/>
              <a:t>I understand that midwifery can be challenging, but with dedication, training, teamwork and a willingness to learn, I believe I can work towards achieving my goal.</a:t>
            </a:r>
          </a:p>
          <a:p>
            <a:pPr marL="0" indent="0">
              <a:buNone/>
            </a:pPr>
            <a:r>
              <a:rPr lang="en-GB" dirty="0"/>
              <a:t>Thank you for listening to my presentation. I am happy to answer any questions.</a:t>
            </a:r>
          </a:p>
          <a:p>
            <a:endParaRPr lang="en-US" dirty="0"/>
          </a:p>
        </p:txBody>
      </p:sp>
    </p:spTree>
    <p:extLst>
      <p:ext uri="{BB962C8B-B14F-4D97-AF65-F5344CB8AC3E}">
        <p14:creationId xmlns:p14="http://schemas.microsoft.com/office/powerpoint/2010/main" val="2548764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5AD5-1DDB-65F1-D3CF-06158DF16DEC}"/>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2F5A8C79-796A-D001-BB44-822440CC1B40}"/>
              </a:ext>
            </a:extLst>
          </p:cNvPr>
          <p:cNvSpPr>
            <a:spLocks noGrp="1"/>
          </p:cNvSpPr>
          <p:nvPr>
            <p:ph idx="1"/>
          </p:nvPr>
        </p:nvSpPr>
        <p:spPr/>
        <p:txBody>
          <a:bodyPr/>
          <a:lstStyle/>
          <a:p>
            <a:pPr marL="0" indent="0">
              <a:buNone/>
            </a:pPr>
            <a:r>
              <a:rPr lang="en-GB" sz="1800" b="0" i="0" dirty="0">
                <a:solidFill>
                  <a:srgbClr val="0D0D0D"/>
                </a:solidFill>
                <a:effectLst/>
                <a:latin typeface=".SFUI-Regular"/>
              </a:rPr>
              <a:t>Bristol NHS Foundation Trust (2026) </a:t>
            </a:r>
            <a:r>
              <a:rPr lang="en-GB" sz="1800" b="0" i="1" dirty="0">
                <a:solidFill>
                  <a:srgbClr val="0D0D0D"/>
                </a:solidFill>
                <a:effectLst/>
                <a:latin typeface=".SFUI-RegularItalic"/>
              </a:rPr>
              <a:t>Newly Qualified Registered Midwife</a:t>
            </a:r>
            <a:r>
              <a:rPr lang="en-GB" sz="1800" b="0" i="0" dirty="0">
                <a:solidFill>
                  <a:srgbClr val="0D0D0D"/>
                </a:solidFill>
                <a:effectLst/>
                <a:latin typeface=".SFUI-Regular"/>
              </a:rPr>
              <a:t>. NHS Jobs. Available at: https://</a:t>
            </a:r>
            <a:r>
              <a:rPr lang="en-GB" sz="1800" b="0" i="0" dirty="0" err="1">
                <a:solidFill>
                  <a:srgbClr val="0D0D0D"/>
                </a:solidFill>
                <a:effectLst/>
                <a:latin typeface=".SFUI-Regular"/>
              </a:rPr>
              <a:t>www.nhsjobs.com</a:t>
            </a:r>
            <a:r>
              <a:rPr lang="en-GB" sz="1800" b="0" i="0" dirty="0">
                <a:solidFill>
                  <a:srgbClr val="0D0D0D"/>
                </a:solidFill>
                <a:effectLst/>
                <a:latin typeface=".SFUI-Regular"/>
              </a:rPr>
              <a:t>/job/UK/Bristol/Bristol/Bristol_NHS_Foundation_Trust_BFT/Midwifery/Midwifery-v8355726?set-locale=en-gb⁠ (Accessed: 18 October 2026).</a:t>
            </a:r>
            <a:endParaRPr lang="en-GB" sz="1800" dirty="0">
              <a:solidFill>
                <a:srgbClr val="0D0D0D"/>
              </a:solidFill>
              <a:effectLst/>
              <a:latin typeface=".AppleSystemUIFont"/>
            </a:endParaRPr>
          </a:p>
          <a:p>
            <a:pPr marL="0" indent="0">
              <a:buNone/>
            </a:pPr>
            <a:endParaRPr lang="en-US" dirty="0"/>
          </a:p>
          <a:p>
            <a:pPr marL="0" indent="0">
              <a:buNone/>
            </a:pPr>
            <a:r>
              <a:rPr lang="en-GB" sz="1800" b="0" i="0" dirty="0">
                <a:solidFill>
                  <a:srgbClr val="0D0D0D"/>
                </a:solidFill>
                <a:effectLst/>
                <a:latin typeface=".SFUI-Regular"/>
              </a:rPr>
              <a:t>National Careers Service (n.d.) </a:t>
            </a:r>
            <a:r>
              <a:rPr lang="en-GB" sz="1800" b="0" i="1" dirty="0">
                <a:solidFill>
                  <a:srgbClr val="0D0D0D"/>
                </a:solidFill>
                <a:effectLst/>
                <a:latin typeface=".SFUI-RegularItalic"/>
              </a:rPr>
              <a:t>Midwife: Explore careers</a:t>
            </a:r>
            <a:r>
              <a:rPr lang="en-GB" sz="1800" b="0" i="0" dirty="0">
                <a:solidFill>
                  <a:srgbClr val="0D0D0D"/>
                </a:solidFill>
                <a:effectLst/>
                <a:latin typeface=".SFUI-Regular"/>
              </a:rPr>
              <a:t>. Available at: https://nationalcareers.service.gov.uk/job-profiles/midwife⁠ (Accessed: 18 October 2026).</a:t>
            </a:r>
            <a:endParaRPr lang="en-GB" sz="1800" dirty="0">
              <a:solidFill>
                <a:srgbClr val="0D0D0D"/>
              </a:solidFill>
              <a:effectLst/>
              <a:latin typeface=".AppleSystemUIFont"/>
            </a:endParaRPr>
          </a:p>
          <a:p>
            <a:pPr marL="0" indent="0">
              <a:buNone/>
            </a:pPr>
            <a:endParaRPr lang="en-US" dirty="0"/>
          </a:p>
          <a:p>
            <a:pPr marL="0" indent="0">
              <a:buNone/>
            </a:pPr>
            <a:r>
              <a:rPr lang="en-GB" sz="1800" b="0" i="0" dirty="0">
                <a:solidFill>
                  <a:srgbClr val="0D0D0D"/>
                </a:solidFill>
                <a:effectLst/>
                <a:latin typeface=".SFUI-Regular"/>
              </a:rPr>
              <a:t>Nursing and Midwifery Council (NMC) (2019) </a:t>
            </a:r>
            <a:r>
              <a:rPr lang="en-GB" sz="1800" b="0" i="1" dirty="0">
                <a:solidFill>
                  <a:srgbClr val="0D0D0D"/>
                </a:solidFill>
                <a:effectLst/>
                <a:latin typeface=".SFUI-RegularItalic"/>
              </a:rPr>
              <a:t>Standards of proficiency for midwives</a:t>
            </a:r>
            <a:r>
              <a:rPr lang="en-GB" sz="1800" b="0" i="0" dirty="0">
                <a:solidFill>
                  <a:srgbClr val="0D0D0D"/>
                </a:solidFill>
                <a:effectLst/>
                <a:latin typeface=".SFUI-Regular"/>
              </a:rPr>
              <a:t>. Available at: https://</a:t>
            </a:r>
            <a:r>
              <a:rPr lang="en-GB" sz="1800" b="0" i="0" dirty="0" err="1">
                <a:solidFill>
                  <a:srgbClr val="0D0D0D"/>
                </a:solidFill>
                <a:effectLst/>
                <a:latin typeface=".SFUI-Regular"/>
              </a:rPr>
              <a:t>www.nmc.org.uk</a:t>
            </a:r>
            <a:r>
              <a:rPr lang="en-GB" sz="1800" b="0" i="0" dirty="0">
                <a:solidFill>
                  <a:srgbClr val="0D0D0D"/>
                </a:solidFill>
                <a:effectLst/>
                <a:latin typeface=".SFUI-Regular"/>
              </a:rPr>
              <a:t>/standards/standards-for-midwives/standards-of-proficiency-for-midwives/⁠ (Accessed: 18 October 2026).</a:t>
            </a:r>
            <a:endParaRPr lang="en-GB" sz="1800" dirty="0">
              <a:solidFill>
                <a:srgbClr val="0D0D0D"/>
              </a:solidFill>
              <a:effectLst/>
              <a:latin typeface=".AppleSystemUIFont"/>
            </a:endParaRPr>
          </a:p>
          <a:p>
            <a:pPr marL="0" indent="0">
              <a:buNone/>
            </a:pPr>
            <a:endParaRPr lang="en-US" dirty="0"/>
          </a:p>
        </p:txBody>
      </p:sp>
    </p:spTree>
    <p:extLst>
      <p:ext uri="{BB962C8B-B14F-4D97-AF65-F5344CB8AC3E}">
        <p14:creationId xmlns:p14="http://schemas.microsoft.com/office/powerpoint/2010/main" val="2835868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Mehtaab Latif  2421734 LCHS4009 Rizwan Nadim Self awareness Presentation </vt:lpstr>
      <vt:lpstr>Midwife</vt:lpstr>
      <vt:lpstr>What does a midwife do?</vt:lpstr>
      <vt:lpstr>Current job advertisements </vt:lpstr>
      <vt:lpstr>My personal SWOT analysis </vt:lpstr>
      <vt:lpstr>PowerPoint Presentation</vt:lpstr>
      <vt:lpstr>How I will use my strengths to overcome challenges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Mehtaab Latif  2421734 LCHS4009 Rizwan Nadim Self awareness Presentation </dc:title>
  <dc:creator>Mehtab Latif (2421734)</dc:creator>
  <cp:lastModifiedBy>Mehtab Latif (2421734)</cp:lastModifiedBy>
  <cp:revision>1</cp:revision>
  <dcterms:created xsi:type="dcterms:W3CDTF">2026-10-18T20:57:37Z</dcterms:created>
  <dcterms:modified xsi:type="dcterms:W3CDTF">2026-10-18T21:41:04Z</dcterms:modified>
</cp:coreProperties>
</file>