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3"/>
  </p:notesMasterIdLst>
  <p:sldIdLst>
    <p:sldId id="256" r:id="rId2"/>
    <p:sldId id="258" r:id="rId3"/>
    <p:sldId id="259" r:id="rId4"/>
    <p:sldId id="277" r:id="rId5"/>
    <p:sldId id="257" r:id="rId6"/>
    <p:sldId id="260" r:id="rId7"/>
    <p:sldId id="261" r:id="rId8"/>
    <p:sldId id="280" r:id="rId9"/>
    <p:sldId id="262" r:id="rId10"/>
    <p:sldId id="278" r:id="rId11"/>
    <p:sldId id="263" r:id="rId12"/>
    <p:sldId id="265" r:id="rId13"/>
    <p:sldId id="266" r:id="rId14"/>
    <p:sldId id="267" r:id="rId15"/>
    <p:sldId id="268" r:id="rId16"/>
    <p:sldId id="271" r:id="rId17"/>
    <p:sldId id="273" r:id="rId18"/>
    <p:sldId id="274" r:id="rId19"/>
    <p:sldId id="275" r:id="rId20"/>
    <p:sldId id="279"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153" autoAdjust="0"/>
  </p:normalViewPr>
  <p:slideViewPr>
    <p:cSldViewPr snapToGrid="0">
      <p:cViewPr varScale="1">
        <p:scale>
          <a:sx n="68" d="100"/>
          <a:sy n="68" d="100"/>
        </p:scale>
        <p:origin x="580" y="52"/>
      </p:cViewPr>
      <p:guideLst/>
    </p:cSldViewPr>
  </p:slideViewPr>
  <p:notesTextViewPr>
    <p:cViewPr>
      <p:scale>
        <a:sx n="1" d="1"/>
        <a:sy n="1" d="1"/>
      </p:scale>
      <p:origin x="0" y="-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98CC90-ED9E-45AC-ABEC-FCB355D3E063}" type="datetimeFigureOut">
              <a:rPr lang="en-GB" smtClean="0"/>
              <a:t>26/01/2022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392CF1-5395-4CDC-9062-AB1CB8B8BC00}" type="slidenum">
              <a:rPr lang="en-GB" smtClean="0"/>
              <a:t>‹#›</a:t>
            </a:fld>
            <a:endParaRPr lang="en-GB"/>
          </a:p>
        </p:txBody>
      </p:sp>
    </p:spTree>
    <p:extLst>
      <p:ext uri="{BB962C8B-B14F-4D97-AF65-F5344CB8AC3E}">
        <p14:creationId xmlns:p14="http://schemas.microsoft.com/office/powerpoint/2010/main" val="226027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treaty – laid out </a:t>
            </a:r>
            <a:r>
              <a:rPr lang="en-GB" dirty="0" err="1"/>
              <a:t>supranation</a:t>
            </a:r>
            <a:r>
              <a:rPr lang="en-GB" dirty="0"/>
              <a:t> and intergovernmental institutions – this includes – Council of ministers, the commission and the European parliament. </a:t>
            </a:r>
          </a:p>
          <a:p>
            <a:endParaRPr lang="en-GB" dirty="0"/>
          </a:p>
          <a:p>
            <a:r>
              <a:rPr lang="en-GB" dirty="0"/>
              <a:t>These are the main ones but there are others. </a:t>
            </a:r>
          </a:p>
          <a:p>
            <a:endParaRPr lang="en-GB" dirty="0"/>
          </a:p>
          <a:p>
            <a:r>
              <a:rPr lang="en-GB" dirty="0"/>
              <a:t>This includes European Council and the European Economic and Social Committee and Committee of the Regions . </a:t>
            </a:r>
          </a:p>
          <a:p>
            <a:endParaRPr lang="en-GB" dirty="0"/>
          </a:p>
          <a:p>
            <a:r>
              <a:rPr lang="en-GB" dirty="0"/>
              <a:t>One things that needs to be mentioned is that under article 13 of the TEU – no committee should act outside of their powers, powers which are given to them under the treaty. </a:t>
            </a:r>
          </a:p>
          <a:p>
            <a:endParaRPr lang="en-GB" dirty="0"/>
          </a:p>
          <a:p>
            <a:r>
              <a:rPr lang="en-GB" dirty="0"/>
              <a:t>Article 3,9,11,12,15 – there are the general things that the institution must do. </a:t>
            </a:r>
          </a:p>
        </p:txBody>
      </p:sp>
      <p:sp>
        <p:nvSpPr>
          <p:cNvPr id="4" name="Slide Number Placeholder 3"/>
          <p:cNvSpPr>
            <a:spLocks noGrp="1"/>
          </p:cNvSpPr>
          <p:nvPr>
            <p:ph type="sldNum" sz="quarter" idx="5"/>
          </p:nvPr>
        </p:nvSpPr>
        <p:spPr/>
        <p:txBody>
          <a:bodyPr/>
          <a:lstStyle/>
          <a:p>
            <a:fld id="{C2392CF1-5395-4CDC-9062-AB1CB8B8BC00}" type="slidenum">
              <a:rPr lang="en-GB" smtClean="0"/>
              <a:t>6</a:t>
            </a:fld>
            <a:endParaRPr lang="en-GB"/>
          </a:p>
        </p:txBody>
      </p:sp>
    </p:spTree>
    <p:extLst>
      <p:ext uri="{BB962C8B-B14F-4D97-AF65-F5344CB8AC3E}">
        <p14:creationId xmlns:p14="http://schemas.microsoft.com/office/powerpoint/2010/main" val="209745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are the ‘’ Proposer or legislation’’.</a:t>
            </a:r>
          </a:p>
          <a:p>
            <a:endParaRPr lang="en-GB" dirty="0"/>
          </a:p>
          <a:p>
            <a:r>
              <a:rPr lang="en-GB" dirty="0"/>
              <a:t>The Commission are very powerful .</a:t>
            </a:r>
          </a:p>
          <a:p>
            <a:endParaRPr lang="en-GB" dirty="0"/>
          </a:p>
          <a:p>
            <a:r>
              <a:rPr lang="en-GB" dirty="0"/>
              <a:t>It is also able to create policy ‘’ within the parameters of the agreed areas contained in the treaties’’. </a:t>
            </a:r>
          </a:p>
          <a:p>
            <a:endParaRPr lang="en-GB" dirty="0"/>
          </a:p>
          <a:p>
            <a:r>
              <a:rPr lang="en-GB" dirty="0"/>
              <a:t>And then is allowed to create legislation and present it to include these policies. </a:t>
            </a:r>
          </a:p>
          <a:p>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7</a:t>
            </a:fld>
            <a:endParaRPr lang="en-GB"/>
          </a:p>
        </p:txBody>
      </p:sp>
    </p:spTree>
    <p:extLst>
      <p:ext uri="{BB962C8B-B14F-4D97-AF65-F5344CB8AC3E}">
        <p14:creationId xmlns:p14="http://schemas.microsoft.com/office/powerpoint/2010/main" val="3010770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makes up the Commission? </a:t>
            </a:r>
          </a:p>
          <a:p>
            <a:pPr marL="171450" indent="-171450">
              <a:buFontTx/>
              <a:buChar char="-"/>
            </a:pPr>
            <a:r>
              <a:rPr lang="en-GB" dirty="0"/>
              <a:t>2/3 of member states </a:t>
            </a:r>
          </a:p>
          <a:p>
            <a:pPr marL="171450" indent="-171450">
              <a:buFontTx/>
              <a:buChar char="-"/>
            </a:pPr>
            <a:r>
              <a:rPr lang="en-GB" dirty="0"/>
              <a:t>Article 17 TEU and 244-250 TFEU- Governed by. </a:t>
            </a:r>
          </a:p>
          <a:p>
            <a:pPr marL="171450" indent="-171450">
              <a:buFontTx/>
              <a:buChar char="-"/>
            </a:pPr>
            <a:r>
              <a:rPr lang="en-GB" dirty="0"/>
              <a:t>Lisbon treaty 2009 – one commissioner per state. However this is due to be reviewed. </a:t>
            </a:r>
          </a:p>
          <a:p>
            <a:pPr marL="171450" indent="-171450">
              <a:buFontTx/>
              <a:buChar char="-"/>
            </a:pPr>
            <a:endParaRPr lang="en-GB" dirty="0"/>
          </a:p>
          <a:p>
            <a:pPr marL="171450" indent="-171450">
              <a:buFontTx/>
              <a:buChar char="-"/>
            </a:pPr>
            <a:r>
              <a:rPr lang="en-GB" dirty="0"/>
              <a:t>The commissioners must be completely independent and not influenced by anyone or anything else. </a:t>
            </a:r>
          </a:p>
          <a:p>
            <a:pPr marL="171450" indent="-171450">
              <a:buFontTx/>
              <a:buChar char="-"/>
            </a:pPr>
            <a:r>
              <a:rPr lang="en-GB" dirty="0"/>
              <a:t>The commissioner will go to brussels and will act with the EU and find a solution which is best for every state. </a:t>
            </a:r>
          </a:p>
          <a:p>
            <a:pPr marL="171450" indent="-171450">
              <a:buFontTx/>
              <a:buChar char="-"/>
            </a:pPr>
            <a:r>
              <a:rPr lang="en-GB" dirty="0"/>
              <a:t>Article 17(3) explains how these members are chosen. </a:t>
            </a:r>
          </a:p>
          <a:p>
            <a:pPr marL="171450" indent="-171450">
              <a:buFontTx/>
              <a:buChar char="-"/>
            </a:pPr>
            <a:r>
              <a:rPr lang="en-GB" dirty="0"/>
              <a:t>Work alongside 23,000 people. </a:t>
            </a:r>
          </a:p>
          <a:p>
            <a:pPr marL="171450" indent="-171450">
              <a:buFontTx/>
              <a:buChar char="-"/>
            </a:pPr>
            <a:r>
              <a:rPr lang="en-GB" dirty="0"/>
              <a:t>Less than most countries because much of the work is done by the ‘’ national agencies’’. </a:t>
            </a:r>
          </a:p>
          <a:p>
            <a:pPr marL="171450" indent="-171450">
              <a:buFontTx/>
              <a:buChar char="-"/>
            </a:pPr>
            <a:endParaRPr lang="en-GB" dirty="0"/>
          </a:p>
          <a:p>
            <a:pPr marL="0" indent="0">
              <a:buFontTx/>
              <a:buNone/>
            </a:pPr>
            <a:endParaRPr lang="en-GB" dirty="0"/>
          </a:p>
          <a:p>
            <a:r>
              <a:rPr lang="en-GB" dirty="0"/>
              <a:t>How are people appointed – so the commission president will be considered and then the ‘’ proposed by qualified majority voting’’. The individuals are voted for by the European Council. </a:t>
            </a:r>
          </a:p>
          <a:p>
            <a:endParaRPr lang="en-GB" dirty="0"/>
          </a:p>
          <a:p>
            <a:r>
              <a:rPr lang="en-GB" dirty="0"/>
              <a:t>This is after they take into account that required under Article 17(7) TEU. </a:t>
            </a:r>
          </a:p>
          <a:p>
            <a:r>
              <a:rPr lang="en-GB" dirty="0"/>
              <a:t>Then the European Parliament will vote. The has to be a majority vote. </a:t>
            </a:r>
          </a:p>
          <a:p>
            <a:endParaRPr lang="en-GB" dirty="0"/>
          </a:p>
          <a:p>
            <a:r>
              <a:rPr lang="en-GB" dirty="0"/>
              <a:t>Article 18 (1) and Article 18(4) TEU- ‘’the president and the member states in council then jointly propose the other commissioners’’.</a:t>
            </a:r>
          </a:p>
          <a:p>
            <a:endParaRPr lang="en-GB" dirty="0"/>
          </a:p>
          <a:p>
            <a:r>
              <a:rPr lang="en-GB" dirty="0"/>
              <a:t>The European Parliament </a:t>
            </a:r>
            <a:r>
              <a:rPr lang="en-GB" dirty="0" err="1"/>
              <a:t>en</a:t>
            </a:r>
            <a:r>
              <a:rPr lang="en-GB" dirty="0"/>
              <a:t> bloc then needs to approve them and then they need to be formerly appointed by the European Council. </a:t>
            </a:r>
          </a:p>
          <a:p>
            <a:endParaRPr lang="en-GB" dirty="0"/>
          </a:p>
          <a:p>
            <a:r>
              <a:rPr lang="en-GB" dirty="0"/>
              <a:t>Hight representation – European Council by way of a QMV. But the commissioner president must agree. </a:t>
            </a:r>
          </a:p>
          <a:p>
            <a:endParaRPr lang="en-GB" dirty="0"/>
          </a:p>
          <a:p>
            <a:r>
              <a:rPr lang="en-GB" dirty="0"/>
              <a:t>17(3) TEU- these individuals will hold their jobs for years. </a:t>
            </a:r>
          </a:p>
          <a:p>
            <a:endParaRPr lang="en-GB" dirty="0"/>
          </a:p>
          <a:p>
            <a:r>
              <a:rPr lang="en-GB" dirty="0"/>
              <a:t>With regards to removal the whole European Parliament must agree that the individual be removed, and the individual will stay as a commissioner until a replacement is found. 17(8) TEU and 245 TFEU.</a:t>
            </a:r>
          </a:p>
          <a:p>
            <a:endParaRPr lang="en-GB" dirty="0"/>
          </a:p>
          <a:p>
            <a:r>
              <a:rPr lang="en-GB" dirty="0"/>
              <a:t>247 TFEU- application to the council, majority by the of the commission- individual can be removed. </a:t>
            </a:r>
          </a:p>
          <a:p>
            <a:r>
              <a:rPr lang="en-GB" dirty="0"/>
              <a:t>Also 17(6) TEU – the individual can resign as requested by the President. </a:t>
            </a:r>
          </a:p>
          <a:p>
            <a:endParaRPr lang="en-GB" dirty="0"/>
          </a:p>
          <a:p>
            <a:r>
              <a:rPr lang="en-GB" dirty="0"/>
              <a:t>Tasks- Their duties include those under Article 17 of the TEU and it promotes the general interest of the union. The commissioner will create ideas and then the commission will carry this out. If they need to vote they will, but it is not always necessary. </a:t>
            </a:r>
          </a:p>
          <a:p>
            <a:endParaRPr lang="en-GB" dirty="0"/>
          </a:p>
          <a:p>
            <a:r>
              <a:rPr lang="en-GB" dirty="0"/>
              <a:t>They also have a number of other duties. </a:t>
            </a:r>
          </a:p>
          <a:p>
            <a:endParaRPr lang="en-GB" dirty="0"/>
          </a:p>
          <a:p>
            <a:r>
              <a:rPr lang="en-GB" dirty="0"/>
              <a:t>Once a decision has been made about law or policy then all the members of the commission are responsible for following it. </a:t>
            </a:r>
          </a:p>
          <a:p>
            <a:endParaRPr lang="en-GB" dirty="0"/>
          </a:p>
          <a:p>
            <a:r>
              <a:rPr lang="en-GB" dirty="0"/>
              <a:t>One of its main duties includes concluding international agreements on behalf of the Union. </a:t>
            </a:r>
          </a:p>
          <a:p>
            <a:r>
              <a:rPr lang="en-GB" dirty="0"/>
              <a:t> </a:t>
            </a:r>
          </a:p>
        </p:txBody>
      </p:sp>
      <p:sp>
        <p:nvSpPr>
          <p:cNvPr id="4" name="Slide Number Placeholder 3"/>
          <p:cNvSpPr>
            <a:spLocks noGrp="1"/>
          </p:cNvSpPr>
          <p:nvPr>
            <p:ph type="sldNum" sz="quarter" idx="5"/>
          </p:nvPr>
        </p:nvSpPr>
        <p:spPr/>
        <p:txBody>
          <a:bodyPr/>
          <a:lstStyle/>
          <a:p>
            <a:fld id="{C2392CF1-5395-4CDC-9062-AB1CB8B8BC00}" type="slidenum">
              <a:rPr lang="en-GB" smtClean="0"/>
              <a:t>8</a:t>
            </a:fld>
            <a:endParaRPr lang="en-GB"/>
          </a:p>
        </p:txBody>
      </p:sp>
    </p:spTree>
    <p:extLst>
      <p:ext uri="{BB962C8B-B14F-4D97-AF65-F5344CB8AC3E}">
        <p14:creationId xmlns:p14="http://schemas.microsoft.com/office/powerpoint/2010/main" val="1425364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Representative ministers of the member states’’. </a:t>
            </a:r>
          </a:p>
          <a:p>
            <a:r>
              <a:rPr lang="en-GB" dirty="0"/>
              <a:t>Can act on behalf of their states, Article 16(2) TEU. </a:t>
            </a:r>
          </a:p>
          <a:p>
            <a:endParaRPr lang="en-GB" dirty="0"/>
          </a:p>
          <a:p>
            <a:r>
              <a:rPr lang="en-GB" dirty="0"/>
              <a:t>236 TFEU – European parliament decides of the president of the council is. </a:t>
            </a:r>
          </a:p>
          <a:p>
            <a:endParaRPr lang="en-GB" dirty="0"/>
          </a:p>
          <a:p>
            <a:endParaRPr lang="en-GB" dirty="0"/>
          </a:p>
          <a:p>
            <a:r>
              <a:rPr lang="en-GB" dirty="0"/>
              <a:t>Functions – </a:t>
            </a:r>
          </a:p>
          <a:p>
            <a:endParaRPr lang="en-GB" dirty="0"/>
          </a:p>
          <a:p>
            <a:r>
              <a:rPr lang="en-GB" dirty="0"/>
              <a:t>‘’Policy making and coordinating functions’’</a:t>
            </a:r>
          </a:p>
          <a:p>
            <a:r>
              <a:rPr lang="en-GB" dirty="0"/>
              <a:t>It also has the responsibility of ‘’ exercising legislative and budgetary functions’’ and exercises this function alongside the European Parliament. </a:t>
            </a:r>
          </a:p>
          <a:p>
            <a:endParaRPr lang="en-GB" dirty="0"/>
          </a:p>
          <a:p>
            <a:r>
              <a:rPr lang="en-GB" dirty="0"/>
              <a:t>It is allowed to make decisions with the EU Parliament.</a:t>
            </a:r>
          </a:p>
          <a:p>
            <a:endParaRPr lang="en-GB" dirty="0"/>
          </a:p>
          <a:p>
            <a:r>
              <a:rPr lang="en-GB" dirty="0"/>
              <a:t>It also has to power to give some of these powers to the Commission- Article 290- 291 TFEU.</a:t>
            </a:r>
          </a:p>
          <a:p>
            <a:r>
              <a:rPr lang="en-GB" dirty="0"/>
              <a:t>289 TFEU- also powers under this article. </a:t>
            </a:r>
          </a:p>
          <a:p>
            <a:r>
              <a:rPr lang="en-GB" dirty="0"/>
              <a:t>294 TFU. </a:t>
            </a:r>
          </a:p>
          <a:p>
            <a:endParaRPr lang="en-GB" dirty="0"/>
          </a:p>
          <a:p>
            <a:r>
              <a:rPr lang="en-GB" dirty="0"/>
              <a:t>‘’ When  acting in a legislative capacity – they must meet in public Article 16(8) TEU’’. </a:t>
            </a:r>
          </a:p>
          <a:p>
            <a:endParaRPr lang="en-GB" dirty="0"/>
          </a:p>
          <a:p>
            <a:r>
              <a:rPr lang="en-GB" dirty="0"/>
              <a:t>Voting – make decisions with the European Parliament. The role of the Council will now depend on the treaty. </a:t>
            </a:r>
          </a:p>
          <a:p>
            <a:endParaRPr lang="en-GB" dirty="0"/>
          </a:p>
          <a:p>
            <a:r>
              <a:rPr lang="en-GB" dirty="0"/>
              <a:t>The European Parliament now has more powers than the council of the EU. </a:t>
            </a:r>
          </a:p>
          <a:p>
            <a:endParaRPr lang="en-GB" dirty="0"/>
          </a:p>
          <a:p>
            <a:r>
              <a:rPr lang="en-GB" dirty="0"/>
              <a:t>They also have to consult the advisory bodies before enacting legislation. </a:t>
            </a:r>
          </a:p>
          <a:p>
            <a:endParaRPr lang="en-GB" dirty="0"/>
          </a:p>
          <a:p>
            <a:r>
              <a:rPr lang="en-GB" dirty="0"/>
              <a:t>Article 16(3) TEU – how they can vote. </a:t>
            </a:r>
          </a:p>
          <a:p>
            <a:endParaRPr lang="en-GB" dirty="0"/>
          </a:p>
          <a:p>
            <a:r>
              <a:rPr lang="en-GB" dirty="0"/>
              <a:t>Unanimity- all members must agree. 238(4) TFEU. </a:t>
            </a:r>
          </a:p>
          <a:p>
            <a:endParaRPr lang="en-GB" dirty="0"/>
          </a:p>
          <a:p>
            <a:endParaRPr lang="en-GB" dirty="0"/>
          </a:p>
          <a:p>
            <a:endParaRPr lang="en-GB" dirty="0"/>
          </a:p>
          <a:p>
            <a:r>
              <a:rPr lang="en-GB" dirty="0"/>
              <a:t>Majority voting – most member states votes. Only 8 article in the TFEU which have this type of voting. </a:t>
            </a:r>
          </a:p>
          <a:p>
            <a:endParaRPr lang="en-GB" dirty="0"/>
          </a:p>
          <a:p>
            <a:endParaRPr lang="en-GB" dirty="0"/>
          </a:p>
          <a:p>
            <a:r>
              <a:rPr lang="en-GB" dirty="0"/>
              <a:t>Qualified Majority-  Article 16(3) TEU. </a:t>
            </a:r>
          </a:p>
          <a:p>
            <a:endParaRPr lang="en-GB" dirty="0"/>
          </a:p>
          <a:p>
            <a:r>
              <a:rPr lang="en-GB" dirty="0"/>
              <a:t>Council general law making powers. </a:t>
            </a:r>
          </a:p>
          <a:p>
            <a:endParaRPr lang="en-GB" dirty="0"/>
          </a:p>
          <a:p>
            <a:r>
              <a:rPr lang="en-GB" dirty="0"/>
              <a:t>COREPER and the council general secretariat. </a:t>
            </a:r>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9</a:t>
            </a:fld>
            <a:endParaRPr lang="en-GB"/>
          </a:p>
        </p:txBody>
      </p:sp>
    </p:spTree>
    <p:extLst>
      <p:ext uri="{BB962C8B-B14F-4D97-AF65-F5344CB8AC3E}">
        <p14:creationId xmlns:p14="http://schemas.microsoft.com/office/powerpoint/2010/main" val="122082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Because of the treaty of Lisbon – full institution – Article 13 and Article 15 TEU </a:t>
            </a:r>
          </a:p>
          <a:p>
            <a:r>
              <a:rPr lang="en-GB" dirty="0"/>
              <a:t>European President – Article 15(2) TEU and 235(1) TFEU  </a:t>
            </a:r>
          </a:p>
          <a:p>
            <a:r>
              <a:rPr lang="en-GB" dirty="0"/>
              <a:t>Higher representative also – No voting rights. </a:t>
            </a:r>
          </a:p>
          <a:p>
            <a:r>
              <a:rPr lang="en-GB" dirty="0"/>
              <a:t>Article 22 TEU and Article 68 TFEU. Article 49 and 50 TEU- responsible to decide who is accepted to become a member state and deals with withdrawals. </a:t>
            </a:r>
          </a:p>
          <a:p>
            <a:endParaRPr lang="en-GB" dirty="0"/>
          </a:p>
          <a:p>
            <a:r>
              <a:rPr lang="en-GB" dirty="0"/>
              <a:t>Meet twice every 6 months.  Article 15(3) TEU. Usually meet in brussels. </a:t>
            </a:r>
          </a:p>
          <a:p>
            <a:r>
              <a:rPr lang="en-GB" dirty="0"/>
              <a:t>Article 15(4) TEU</a:t>
            </a:r>
          </a:p>
          <a:p>
            <a:r>
              <a:rPr lang="en-GB" dirty="0"/>
              <a:t>Article 18 TEU </a:t>
            </a:r>
          </a:p>
          <a:p>
            <a:r>
              <a:rPr lang="en-GB" dirty="0"/>
              <a:t>Article 14(2) TEU</a:t>
            </a:r>
          </a:p>
          <a:p>
            <a:r>
              <a:rPr lang="en-GB" dirty="0"/>
              <a:t>Article 17(5) TEU </a:t>
            </a:r>
          </a:p>
          <a:p>
            <a:r>
              <a:rPr lang="en-GB" dirty="0"/>
              <a:t>Article 18 TEU </a:t>
            </a:r>
          </a:p>
          <a:p>
            <a:r>
              <a:rPr lang="en-GB" dirty="0"/>
              <a:t>Article 244 TFEU. </a:t>
            </a:r>
          </a:p>
          <a:p>
            <a:endParaRPr lang="en-GB" dirty="0"/>
          </a:p>
          <a:p>
            <a:endParaRPr lang="en-GB" dirty="0"/>
          </a:p>
          <a:p>
            <a:endParaRPr lang="en-GB" dirty="0"/>
          </a:p>
          <a:p>
            <a:endParaRPr lang="en-GB" dirty="0"/>
          </a:p>
          <a:p>
            <a:endParaRPr lang="en-GB" dirty="0"/>
          </a:p>
          <a:p>
            <a:r>
              <a:rPr lang="en-GB" u="sng" dirty="0"/>
              <a:t>The European Council President- </a:t>
            </a:r>
          </a:p>
          <a:p>
            <a:endParaRPr lang="en-GB" u="sng" dirty="0"/>
          </a:p>
          <a:p>
            <a:pPr marL="171450" indent="-171450">
              <a:buFontTx/>
              <a:buChar char="-"/>
            </a:pPr>
            <a:r>
              <a:rPr lang="en-GB" u="none" dirty="0"/>
              <a:t>European Council will elect them. </a:t>
            </a:r>
          </a:p>
          <a:p>
            <a:pPr marL="171450" indent="-171450">
              <a:buFontTx/>
              <a:buChar char="-"/>
            </a:pPr>
            <a:r>
              <a:rPr lang="en-GB" u="none" dirty="0"/>
              <a:t>The person will hold the position for 2 and a half years. </a:t>
            </a:r>
          </a:p>
          <a:p>
            <a:pPr marL="171450" indent="-171450">
              <a:buFontTx/>
              <a:buChar char="-"/>
            </a:pPr>
            <a:r>
              <a:rPr lang="en-GB" u="none" dirty="0"/>
              <a:t>This can be renewed. </a:t>
            </a:r>
          </a:p>
          <a:p>
            <a:pPr marL="171450" indent="-171450">
              <a:buFontTx/>
              <a:buChar char="-"/>
            </a:pPr>
            <a:r>
              <a:rPr lang="en-GB" u="none" dirty="0"/>
              <a:t>Duties include being the head.</a:t>
            </a:r>
          </a:p>
          <a:p>
            <a:pPr marL="171450" indent="-171450">
              <a:buFontTx/>
              <a:buChar char="-"/>
            </a:pPr>
            <a:r>
              <a:rPr lang="en-GB" u="none" dirty="0"/>
              <a:t>Report to EP after meetings Article 15(6). </a:t>
            </a:r>
          </a:p>
          <a:p>
            <a:endParaRPr lang="en-GB" dirty="0"/>
          </a:p>
          <a:p>
            <a:endParaRPr lang="en-GB" dirty="0"/>
          </a:p>
          <a:p>
            <a:endParaRPr lang="en-GB" dirty="0"/>
          </a:p>
          <a:p>
            <a:r>
              <a:rPr lang="en-GB" u="sng" dirty="0"/>
              <a:t>High representative- </a:t>
            </a:r>
            <a:r>
              <a:rPr lang="en-GB" dirty="0"/>
              <a:t>Article 18 TEU. Conducts the CFSP , amongst other duties. </a:t>
            </a:r>
          </a:p>
          <a:p>
            <a:endParaRPr lang="en-GB" dirty="0"/>
          </a:p>
          <a:p>
            <a:r>
              <a:rPr lang="en-GB" dirty="0"/>
              <a:t>Assistance is provided – Article 27 TEU. </a:t>
            </a:r>
          </a:p>
          <a:p>
            <a:endParaRPr lang="en-GB" dirty="0"/>
          </a:p>
          <a:p>
            <a:endParaRPr lang="en-GB" dirty="0"/>
          </a:p>
          <a:p>
            <a:endParaRPr lang="en-GB" dirty="0"/>
          </a:p>
          <a:p>
            <a:endParaRPr lang="en-GB" dirty="0"/>
          </a:p>
          <a:p>
            <a:endParaRPr lang="en-GB" dirty="0"/>
          </a:p>
          <a:p>
            <a:r>
              <a:rPr lang="en-GB" dirty="0"/>
              <a:t>These last two don’t have any writing votes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10</a:t>
            </a:fld>
            <a:endParaRPr lang="en-GB"/>
          </a:p>
        </p:txBody>
      </p:sp>
    </p:spTree>
    <p:extLst>
      <p:ext uri="{BB962C8B-B14F-4D97-AF65-F5344CB8AC3E}">
        <p14:creationId xmlns:p14="http://schemas.microsoft.com/office/powerpoint/2010/main" val="17604193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Powers have been increased over time with treaties. </a:t>
            </a:r>
          </a:p>
          <a:p>
            <a:endParaRPr lang="en-GB" dirty="0"/>
          </a:p>
          <a:p>
            <a:r>
              <a:rPr lang="en-GB" dirty="0"/>
              <a:t>The number of members may have changed now due to Brexit. </a:t>
            </a:r>
          </a:p>
          <a:p>
            <a:endParaRPr lang="en-GB" dirty="0"/>
          </a:p>
          <a:p>
            <a:endParaRPr lang="en-GB" dirty="0"/>
          </a:p>
          <a:p>
            <a:r>
              <a:rPr lang="en-GB" dirty="0"/>
              <a:t>What powers do they have? They have legislative powers- Article 14(1) TEU. </a:t>
            </a:r>
          </a:p>
          <a:p>
            <a:endParaRPr lang="en-GB" dirty="0"/>
          </a:p>
          <a:p>
            <a:r>
              <a:rPr lang="en-GB" dirty="0"/>
              <a:t>- Supervisory roles – appoint and removal people from the commission and more. </a:t>
            </a:r>
          </a:p>
          <a:p>
            <a:endParaRPr lang="en-GB" dirty="0"/>
          </a:p>
          <a:p>
            <a:pPr marL="171450" indent="-171450">
              <a:buFontTx/>
              <a:buChar char="-"/>
            </a:pPr>
            <a:r>
              <a:rPr lang="en-GB" dirty="0"/>
              <a:t>Appointment to the commission – Article 14 TEU – elect president. </a:t>
            </a:r>
          </a:p>
          <a:p>
            <a:pPr marL="171450" indent="-171450">
              <a:buFontTx/>
              <a:buChar char="-"/>
            </a:pPr>
            <a:r>
              <a:rPr lang="en-GB" dirty="0"/>
              <a:t>                                                      - Article 17(7) TEU. </a:t>
            </a:r>
          </a:p>
          <a:p>
            <a:pPr marL="171450" indent="-171450">
              <a:buFontTx/>
              <a:buChar char="-"/>
            </a:pPr>
            <a:r>
              <a:rPr lang="en-GB" dirty="0"/>
              <a:t>Removal of the commission – Article 17(8) TEU and 234 TFEU – the European Parliament can censure the Committee. </a:t>
            </a:r>
          </a:p>
          <a:p>
            <a:pPr marL="171450" indent="-171450">
              <a:buFontTx/>
              <a:buChar char="-"/>
            </a:pPr>
            <a:r>
              <a:rPr lang="en-GB" dirty="0"/>
              <a:t>Budgetary Powers. </a:t>
            </a:r>
          </a:p>
          <a:p>
            <a:pPr marL="171450" indent="-171450">
              <a:buFontTx/>
              <a:buChar char="-"/>
            </a:pPr>
            <a:endParaRPr lang="en-GB" dirty="0"/>
          </a:p>
          <a:p>
            <a:pPr marL="171450" indent="-171450">
              <a:buFontTx/>
              <a:buChar char="-"/>
            </a:pPr>
            <a:r>
              <a:rPr lang="en-GB" dirty="0"/>
              <a:t>Transport case (case 13/83 European Parliament v Council – EP is able to bring actions against the other institutions, if they believe that the institution had failed to act. This now falls under Article 265 TFEU. </a:t>
            </a:r>
          </a:p>
          <a:p>
            <a:pPr marL="171450" indent="-171450">
              <a:buFontTx/>
              <a:buChar char="-"/>
            </a:pPr>
            <a:r>
              <a:rPr lang="en-GB" dirty="0"/>
              <a:t>Article 263 TFEU.</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11</a:t>
            </a:fld>
            <a:endParaRPr lang="en-GB"/>
          </a:p>
        </p:txBody>
      </p:sp>
    </p:spTree>
    <p:extLst>
      <p:ext uri="{BB962C8B-B14F-4D97-AF65-F5344CB8AC3E}">
        <p14:creationId xmlns:p14="http://schemas.microsoft.com/office/powerpoint/2010/main" val="2397540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court of justice is made up of a number of courts, This includes the court of justice, and the general court. However, there is a move towards introducing specialised courts. </a:t>
            </a:r>
          </a:p>
          <a:p>
            <a:endParaRPr lang="en-GB" dirty="0"/>
          </a:p>
          <a:p>
            <a:r>
              <a:rPr lang="en-GB" dirty="0"/>
              <a:t>Governed and regulated by sections above. </a:t>
            </a:r>
          </a:p>
          <a:p>
            <a:endParaRPr lang="en-GB" dirty="0"/>
          </a:p>
          <a:p>
            <a:r>
              <a:rPr lang="en-GB" dirty="0"/>
              <a:t>Duties include under Article 19(3) TEU. </a:t>
            </a:r>
          </a:p>
          <a:p>
            <a:endParaRPr lang="en-GB" dirty="0"/>
          </a:p>
          <a:p>
            <a:r>
              <a:rPr lang="en-GB" dirty="0"/>
              <a:t>There are 28 Judges – renewed every 6 years and they are one from each member state. </a:t>
            </a:r>
          </a:p>
          <a:p>
            <a:endParaRPr lang="en-GB" dirty="0"/>
          </a:p>
          <a:p>
            <a:r>
              <a:rPr lang="en-GB" dirty="0"/>
              <a:t>Article 253-254 TFEU. </a:t>
            </a:r>
          </a:p>
          <a:p>
            <a:r>
              <a:rPr lang="en-GB" dirty="0"/>
              <a:t>Article 255 TFEU. </a:t>
            </a:r>
          </a:p>
          <a:p>
            <a:endParaRPr lang="en-GB" dirty="0"/>
          </a:p>
          <a:p>
            <a:r>
              <a:rPr lang="en-GB" dirty="0"/>
              <a:t>Large number of cases. </a:t>
            </a:r>
          </a:p>
          <a:p>
            <a:r>
              <a:rPr lang="en-GB" dirty="0"/>
              <a:t>Courts know 24 Languages</a:t>
            </a:r>
          </a:p>
          <a:p>
            <a:endParaRPr lang="en-GB" dirty="0"/>
          </a:p>
          <a:p>
            <a:r>
              <a:rPr lang="en-GB" dirty="0"/>
              <a:t>Article 258 TFEU </a:t>
            </a:r>
          </a:p>
          <a:p>
            <a:r>
              <a:rPr lang="en-GB" dirty="0"/>
              <a:t>Article 263 TFEU </a:t>
            </a:r>
          </a:p>
          <a:p>
            <a:r>
              <a:rPr lang="en-GB" dirty="0"/>
              <a:t>Article 267 TFEU.</a:t>
            </a:r>
          </a:p>
          <a:p>
            <a:endParaRPr lang="en-GB" dirty="0"/>
          </a:p>
          <a:p>
            <a:r>
              <a:rPr lang="en-GB" dirty="0"/>
              <a:t> </a:t>
            </a:r>
          </a:p>
          <a:p>
            <a:endParaRPr lang="en-GB" dirty="0"/>
          </a:p>
          <a:p>
            <a:r>
              <a:rPr lang="en-GB" dirty="0"/>
              <a:t>It is there to ensure that when treaties are used , then the law is abided by. </a:t>
            </a:r>
          </a:p>
          <a:p>
            <a:endParaRPr lang="en-GB" dirty="0"/>
          </a:p>
          <a:p>
            <a:r>
              <a:rPr lang="en-GB" dirty="0"/>
              <a:t>It is a court that stands alone.</a:t>
            </a:r>
          </a:p>
          <a:p>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12</a:t>
            </a:fld>
            <a:endParaRPr lang="en-GB"/>
          </a:p>
        </p:txBody>
      </p:sp>
    </p:spTree>
    <p:extLst>
      <p:ext uri="{BB962C8B-B14F-4D97-AF65-F5344CB8AC3E}">
        <p14:creationId xmlns:p14="http://schemas.microsoft.com/office/powerpoint/2010/main" val="4013021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General Court – 47 members </a:t>
            </a:r>
          </a:p>
          <a:p>
            <a:r>
              <a:rPr lang="en-GB" dirty="0"/>
              <a:t>                        - Chambers of three and Five Judges</a:t>
            </a:r>
          </a:p>
          <a:p>
            <a:r>
              <a:rPr lang="en-GB" dirty="0"/>
              <a:t>                        - Article 263, 265 and 340 TFEU. And 267 TFEU. Article 256 TFEU. </a:t>
            </a:r>
          </a:p>
          <a:p>
            <a:r>
              <a:rPr lang="en-GB" dirty="0"/>
              <a:t>Lengths of proceedings – has not lowered the backlog. </a:t>
            </a:r>
          </a:p>
          <a:p>
            <a:endParaRPr lang="en-GB" dirty="0"/>
          </a:p>
          <a:p>
            <a:r>
              <a:rPr lang="en-GB" dirty="0"/>
              <a:t>Specialised Court – Article 257 TFEU.</a:t>
            </a:r>
          </a:p>
          <a:p>
            <a:endParaRPr lang="en-GB" dirty="0"/>
          </a:p>
          <a:p>
            <a:r>
              <a:rPr lang="en-GB" dirty="0"/>
              <a:t>Unified patent court </a:t>
            </a:r>
          </a:p>
          <a:p>
            <a:r>
              <a:rPr lang="en-GB" dirty="0"/>
              <a:t>- 25 member states – they adjudicate disputes relating to the European patent. One proposed court was to be in London. However, it is likely that  this will be reviewed. </a:t>
            </a:r>
          </a:p>
          <a:p>
            <a:endParaRPr lang="en-GB" dirty="0"/>
          </a:p>
          <a:p>
            <a:endParaRPr lang="en-GB" dirty="0"/>
          </a:p>
          <a:p>
            <a:r>
              <a:rPr lang="en-GB" dirty="0"/>
              <a:t>The European Central Bank – </a:t>
            </a:r>
          </a:p>
          <a:p>
            <a:r>
              <a:rPr lang="en-GB" dirty="0"/>
              <a:t>- Price stability in the EU . Institution of the EU, governed by Article 13 TEU. </a:t>
            </a:r>
          </a:p>
          <a:p>
            <a:endParaRPr lang="en-GB" dirty="0"/>
          </a:p>
          <a:p>
            <a:endParaRPr lang="en-GB" dirty="0"/>
          </a:p>
          <a:p>
            <a:r>
              <a:rPr lang="en-GB" dirty="0"/>
              <a:t>EU Court of Auditors – </a:t>
            </a:r>
          </a:p>
          <a:p>
            <a:endParaRPr lang="en-GB" dirty="0"/>
          </a:p>
          <a:p>
            <a:r>
              <a:rPr lang="en-GB" dirty="0"/>
              <a:t>- Article 13 TEU and Article 285-287 TFEU. </a:t>
            </a:r>
          </a:p>
        </p:txBody>
      </p:sp>
      <p:sp>
        <p:nvSpPr>
          <p:cNvPr id="4" name="Slide Number Placeholder 3"/>
          <p:cNvSpPr>
            <a:spLocks noGrp="1"/>
          </p:cNvSpPr>
          <p:nvPr>
            <p:ph type="sldNum" sz="quarter" idx="5"/>
          </p:nvPr>
        </p:nvSpPr>
        <p:spPr/>
        <p:txBody>
          <a:bodyPr/>
          <a:lstStyle/>
          <a:p>
            <a:fld id="{C2392CF1-5395-4CDC-9062-AB1CB8B8BC00}" type="slidenum">
              <a:rPr lang="en-GB" smtClean="0"/>
              <a:t>13</a:t>
            </a:fld>
            <a:endParaRPr lang="en-GB"/>
          </a:p>
        </p:txBody>
      </p:sp>
    </p:spTree>
    <p:extLst>
      <p:ext uri="{BB962C8B-B14F-4D97-AF65-F5344CB8AC3E}">
        <p14:creationId xmlns:p14="http://schemas.microsoft.com/office/powerpoint/2010/main" val="2560921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not institutions but they assist the institutions in their roles. </a:t>
            </a:r>
          </a:p>
          <a:p>
            <a:r>
              <a:rPr lang="en-GB" dirty="0"/>
              <a:t>Not classed as institutions under Article 13 TFEU</a:t>
            </a:r>
          </a:p>
          <a:p>
            <a:endParaRPr lang="en-GB" dirty="0"/>
          </a:p>
          <a:p>
            <a:r>
              <a:rPr lang="en-GB" dirty="0"/>
              <a:t>Economic – </a:t>
            </a:r>
          </a:p>
          <a:p>
            <a:endParaRPr lang="en-GB" dirty="0"/>
          </a:p>
          <a:p>
            <a:r>
              <a:rPr lang="en-GB" dirty="0"/>
              <a:t>- It is an advisory board , its opinions do not have to be listened to but it can give advice. </a:t>
            </a:r>
          </a:p>
          <a:p>
            <a:endParaRPr lang="en-GB" dirty="0"/>
          </a:p>
          <a:p>
            <a:pPr marL="171450" indent="-171450">
              <a:buFontTx/>
              <a:buChar char="-"/>
            </a:pPr>
            <a:r>
              <a:rPr lang="en-GB" dirty="0"/>
              <a:t>‘’ it must be consulted for the adoption of certain legislation as determined by the treaty’’ </a:t>
            </a:r>
          </a:p>
          <a:p>
            <a:pPr marL="171450" indent="-171450">
              <a:buFontTx/>
              <a:buChar char="-"/>
            </a:pPr>
            <a:endParaRPr lang="en-GB" dirty="0"/>
          </a:p>
          <a:p>
            <a:pPr marL="171450" indent="-171450">
              <a:buFontTx/>
              <a:buChar char="-"/>
            </a:pPr>
            <a:r>
              <a:rPr lang="en-GB" dirty="0"/>
              <a:t>If the </a:t>
            </a:r>
            <a:r>
              <a:rPr lang="en-GB" dirty="0" err="1"/>
              <a:t>the</a:t>
            </a:r>
            <a:r>
              <a:rPr lang="en-GB" dirty="0"/>
              <a:t> EESC is not consulted then the law can be removed. </a:t>
            </a:r>
          </a:p>
          <a:p>
            <a:pPr marL="171450" indent="-171450">
              <a:buFontTx/>
              <a:buChar char="-"/>
            </a:pPr>
            <a:endParaRPr lang="en-GB" dirty="0"/>
          </a:p>
          <a:p>
            <a:pPr marL="0" indent="0">
              <a:buFontTx/>
              <a:buNone/>
            </a:pPr>
            <a:r>
              <a:rPr lang="en-GB" dirty="0"/>
              <a:t>The committee of the Regions </a:t>
            </a:r>
          </a:p>
          <a:p>
            <a:pPr marL="171450" indent="-171450">
              <a:buFontTx/>
              <a:buChar char="-"/>
            </a:pPr>
            <a:r>
              <a:rPr lang="en-GB" dirty="0"/>
              <a:t>It is also an advisory body. </a:t>
            </a:r>
          </a:p>
          <a:p>
            <a:pPr marL="171450" indent="-171450">
              <a:buFontTx/>
              <a:buChar char="-"/>
            </a:pPr>
            <a:r>
              <a:rPr lang="en-GB" dirty="0"/>
              <a:t>It is newer</a:t>
            </a:r>
          </a:p>
          <a:p>
            <a:pPr marL="171450" indent="-171450">
              <a:buFontTx/>
              <a:buChar char="-"/>
            </a:pPr>
            <a:r>
              <a:rPr lang="en-GB" dirty="0"/>
              <a:t>Established by the TFEU </a:t>
            </a:r>
          </a:p>
          <a:p>
            <a:pPr marL="171450" indent="-171450">
              <a:buFontTx/>
              <a:buChar char="-"/>
            </a:pPr>
            <a:r>
              <a:rPr lang="en-GB" dirty="0"/>
              <a:t>They will be consulted on the creation of new laws. </a:t>
            </a:r>
          </a:p>
          <a:p>
            <a:pPr marL="171450" indent="-171450">
              <a:buFontTx/>
              <a:buChar char="-"/>
            </a:pPr>
            <a:r>
              <a:rPr lang="en-GB" dirty="0"/>
              <a:t>It deals with the criticisms.</a:t>
            </a:r>
          </a:p>
          <a:p>
            <a:pPr marL="171450" indent="-171450">
              <a:buFontTx/>
              <a:buChar char="-"/>
            </a:pPr>
            <a:r>
              <a:rPr lang="en-GB" dirty="0"/>
              <a:t>‘’ It represents national and regional bodies’’</a:t>
            </a:r>
          </a:p>
          <a:p>
            <a:pPr marL="0" indent="0">
              <a:buFontTx/>
              <a:buNone/>
            </a:pPr>
            <a:endParaRPr lang="en-GB" dirty="0"/>
          </a:p>
          <a:p>
            <a:endParaRPr lang="en-GB" dirty="0"/>
          </a:p>
        </p:txBody>
      </p:sp>
      <p:sp>
        <p:nvSpPr>
          <p:cNvPr id="4" name="Slide Number Placeholder 3"/>
          <p:cNvSpPr>
            <a:spLocks noGrp="1"/>
          </p:cNvSpPr>
          <p:nvPr>
            <p:ph type="sldNum" sz="quarter" idx="5"/>
          </p:nvPr>
        </p:nvSpPr>
        <p:spPr/>
        <p:txBody>
          <a:bodyPr/>
          <a:lstStyle/>
          <a:p>
            <a:fld id="{C2392CF1-5395-4CDC-9062-AB1CB8B8BC00}" type="slidenum">
              <a:rPr lang="en-GB" smtClean="0"/>
              <a:t>14</a:t>
            </a:fld>
            <a:endParaRPr lang="en-GB"/>
          </a:p>
        </p:txBody>
      </p:sp>
    </p:spTree>
    <p:extLst>
      <p:ext uri="{BB962C8B-B14F-4D97-AF65-F5344CB8AC3E}">
        <p14:creationId xmlns:p14="http://schemas.microsoft.com/office/powerpoint/2010/main" val="4251767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the students 10 minutes to answer these questions.</a:t>
            </a:r>
          </a:p>
          <a:p>
            <a:r>
              <a:rPr lang="en-GB" dirty="0"/>
              <a:t>Tell the students to be prepared to feedback to the class. </a:t>
            </a:r>
          </a:p>
          <a:p>
            <a:endParaRPr lang="en-GB" dirty="0"/>
          </a:p>
          <a:p>
            <a:r>
              <a:rPr lang="en-GB" dirty="0"/>
              <a:t>Azam 2011 – tell students about the article and how it can assist them. </a:t>
            </a:r>
          </a:p>
        </p:txBody>
      </p:sp>
      <p:sp>
        <p:nvSpPr>
          <p:cNvPr id="4" name="Slide Number Placeholder 3"/>
          <p:cNvSpPr>
            <a:spLocks noGrp="1"/>
          </p:cNvSpPr>
          <p:nvPr>
            <p:ph type="sldNum" sz="quarter" idx="5"/>
          </p:nvPr>
        </p:nvSpPr>
        <p:spPr/>
        <p:txBody>
          <a:bodyPr/>
          <a:lstStyle/>
          <a:p>
            <a:fld id="{C2392CF1-5395-4CDC-9062-AB1CB8B8BC00}" type="slidenum">
              <a:rPr lang="en-GB" smtClean="0"/>
              <a:t>15</a:t>
            </a:fld>
            <a:endParaRPr lang="en-GB"/>
          </a:p>
        </p:txBody>
      </p:sp>
    </p:spTree>
    <p:extLst>
      <p:ext uri="{BB962C8B-B14F-4D97-AF65-F5344CB8AC3E}">
        <p14:creationId xmlns:p14="http://schemas.microsoft.com/office/powerpoint/2010/main" val="2327417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students I will be coming around to see how they are getting on. </a:t>
            </a:r>
          </a:p>
        </p:txBody>
      </p:sp>
      <p:sp>
        <p:nvSpPr>
          <p:cNvPr id="4" name="Slide Number Placeholder 3"/>
          <p:cNvSpPr>
            <a:spLocks noGrp="1"/>
          </p:cNvSpPr>
          <p:nvPr>
            <p:ph type="sldNum" sz="quarter" idx="5"/>
          </p:nvPr>
        </p:nvSpPr>
        <p:spPr/>
        <p:txBody>
          <a:bodyPr/>
          <a:lstStyle/>
          <a:p>
            <a:fld id="{C2392CF1-5395-4CDC-9062-AB1CB8B8BC00}" type="slidenum">
              <a:rPr lang="en-GB" smtClean="0"/>
              <a:t>16</a:t>
            </a:fld>
            <a:endParaRPr lang="en-GB"/>
          </a:p>
        </p:txBody>
      </p:sp>
    </p:spTree>
    <p:extLst>
      <p:ext uri="{BB962C8B-B14F-4D97-AF65-F5344CB8AC3E}">
        <p14:creationId xmlns:p14="http://schemas.microsoft.com/office/powerpoint/2010/main" val="683666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this activity you have 30 minutes and then be prepared to choose one individual from the group to feedback to the class. </a:t>
            </a:r>
          </a:p>
        </p:txBody>
      </p:sp>
      <p:sp>
        <p:nvSpPr>
          <p:cNvPr id="4" name="Slide Number Placeholder 3"/>
          <p:cNvSpPr>
            <a:spLocks noGrp="1"/>
          </p:cNvSpPr>
          <p:nvPr>
            <p:ph type="sldNum" sz="quarter" idx="5"/>
          </p:nvPr>
        </p:nvSpPr>
        <p:spPr/>
        <p:txBody>
          <a:bodyPr/>
          <a:lstStyle/>
          <a:p>
            <a:fld id="{C2392CF1-5395-4CDC-9062-AB1CB8B8BC00}" type="slidenum">
              <a:rPr lang="en-GB" smtClean="0"/>
              <a:t>17</a:t>
            </a:fld>
            <a:endParaRPr lang="en-GB"/>
          </a:p>
        </p:txBody>
      </p:sp>
    </p:spTree>
    <p:extLst>
      <p:ext uri="{BB962C8B-B14F-4D97-AF65-F5344CB8AC3E}">
        <p14:creationId xmlns:p14="http://schemas.microsoft.com/office/powerpoint/2010/main" val="13096332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number of EU institutions, all with difference roles and responsibilities. </a:t>
            </a:r>
          </a:p>
        </p:txBody>
      </p:sp>
      <p:sp>
        <p:nvSpPr>
          <p:cNvPr id="4" name="Slide Number Placeholder 3"/>
          <p:cNvSpPr>
            <a:spLocks noGrp="1"/>
          </p:cNvSpPr>
          <p:nvPr>
            <p:ph type="sldNum" sz="quarter" idx="5"/>
          </p:nvPr>
        </p:nvSpPr>
        <p:spPr/>
        <p:txBody>
          <a:bodyPr/>
          <a:lstStyle/>
          <a:p>
            <a:fld id="{C2392CF1-5395-4CDC-9062-AB1CB8B8BC00}" type="slidenum">
              <a:rPr lang="en-GB" smtClean="0"/>
              <a:t>18</a:t>
            </a:fld>
            <a:endParaRPr lang="en-GB"/>
          </a:p>
        </p:txBody>
      </p:sp>
    </p:spTree>
    <p:extLst>
      <p:ext uri="{BB962C8B-B14F-4D97-AF65-F5344CB8AC3E}">
        <p14:creationId xmlns:p14="http://schemas.microsoft.com/office/powerpoint/2010/main" val="2511004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my contact details. </a:t>
            </a:r>
          </a:p>
          <a:p>
            <a:r>
              <a:rPr lang="en-GB" dirty="0"/>
              <a:t>I am also in the teams chat and can also reply there. </a:t>
            </a:r>
          </a:p>
          <a:p>
            <a:r>
              <a:rPr lang="en-GB" dirty="0"/>
              <a:t>Our online drop in sessions are on a Wednesday but if you have any questions before then please feel free to email me. </a:t>
            </a:r>
          </a:p>
          <a:p>
            <a:r>
              <a:rPr lang="en-GB" dirty="0"/>
              <a:t>However, please understand that I may not be able to respond straight away as I am carrying out two courses. </a:t>
            </a:r>
          </a:p>
        </p:txBody>
      </p:sp>
      <p:sp>
        <p:nvSpPr>
          <p:cNvPr id="4" name="Slide Number Placeholder 3"/>
          <p:cNvSpPr>
            <a:spLocks noGrp="1"/>
          </p:cNvSpPr>
          <p:nvPr>
            <p:ph type="sldNum" sz="quarter" idx="5"/>
          </p:nvPr>
        </p:nvSpPr>
        <p:spPr/>
        <p:txBody>
          <a:bodyPr/>
          <a:lstStyle/>
          <a:p>
            <a:fld id="{C2392CF1-5395-4CDC-9062-AB1CB8B8BC00}" type="slidenum">
              <a:rPr lang="en-GB" smtClean="0"/>
              <a:t>19</a:t>
            </a:fld>
            <a:endParaRPr lang="en-GB"/>
          </a:p>
        </p:txBody>
      </p:sp>
    </p:spTree>
    <p:extLst>
      <p:ext uri="{BB962C8B-B14F-4D97-AF65-F5344CB8AC3E}">
        <p14:creationId xmlns:p14="http://schemas.microsoft.com/office/powerpoint/2010/main" val="36842829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9603A022-CA1B-4D1E-B3B1-15191DE681EB}"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9670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1259819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0942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580C7F-7BDC-407F-BA45-7E99126C69DE}"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4229364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C580C7F-7BDC-407F-BA45-7E99126C69DE}" type="datetimeFigureOut">
              <a:rPr lang="en-GB" smtClean="0"/>
              <a:t>26/01/2022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03A022-CA1B-4D1E-B3B1-15191DE681EB}"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8205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C580C7F-7BDC-407F-BA45-7E99126C69DE}" type="datetimeFigureOut">
              <a:rPr lang="en-GB" smtClean="0"/>
              <a:t>26/01/2022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03A022-CA1B-4D1E-B3B1-15191DE681E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0708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580C7F-7BDC-407F-BA45-7E99126C69DE}" type="datetimeFigureOut">
              <a:rPr lang="en-GB" smtClean="0"/>
              <a:t>26/01/2022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1367000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580C7F-7BDC-407F-BA45-7E99126C69DE}"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03A022-CA1B-4D1E-B3B1-15191DE681EB}"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0331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580C7F-7BDC-407F-BA45-7E99126C69DE}"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2247986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580C7F-7BDC-407F-BA45-7E99126C69DE}"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1764917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431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9884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spTree>
    <p:extLst>
      <p:ext uri="{BB962C8B-B14F-4D97-AF65-F5344CB8AC3E}">
        <p14:creationId xmlns:p14="http://schemas.microsoft.com/office/powerpoint/2010/main" val="2162678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5249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20301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3433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580C7F-7BDC-407F-BA45-7E99126C69DE}"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03A022-CA1B-4D1E-B3B1-15191DE681EB}"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2136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C580C7F-7BDC-407F-BA45-7E99126C69DE}" type="datetimeFigureOut">
              <a:rPr lang="en-GB" smtClean="0"/>
              <a:t>26/01/2022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603A022-CA1B-4D1E-B3B1-15191DE681EB}" type="slidenum">
              <a:rPr lang="en-GB" smtClean="0"/>
              <a:t>‹#›</a:t>
            </a:fld>
            <a:endParaRPr lang="en-GB"/>
          </a:p>
        </p:txBody>
      </p:sp>
    </p:spTree>
    <p:extLst>
      <p:ext uri="{BB962C8B-B14F-4D97-AF65-F5344CB8AC3E}">
        <p14:creationId xmlns:p14="http://schemas.microsoft.com/office/powerpoint/2010/main" val="338941242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2107156@student.uwtsd.ac.uk"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B7648-F2AF-4F6E-BEA1-4D873671AABA}"/>
              </a:ext>
            </a:extLst>
          </p:cNvPr>
          <p:cNvSpPr>
            <a:spLocks noGrp="1"/>
          </p:cNvSpPr>
          <p:nvPr>
            <p:ph type="ctrTitle"/>
          </p:nvPr>
        </p:nvSpPr>
        <p:spPr/>
        <p:txBody>
          <a:bodyPr/>
          <a:lstStyle/>
          <a:p>
            <a:r>
              <a:rPr lang="en-GB" dirty="0"/>
              <a:t>EU Institutions </a:t>
            </a:r>
          </a:p>
        </p:txBody>
      </p:sp>
      <p:sp>
        <p:nvSpPr>
          <p:cNvPr id="3" name="Subtitle 2">
            <a:extLst>
              <a:ext uri="{FF2B5EF4-FFF2-40B4-BE49-F238E27FC236}">
                <a16:creationId xmlns:a16="http://schemas.microsoft.com/office/drawing/2014/main" id="{8FE9ABFE-EEC9-4F83-AD05-6FA0405C77DE}"/>
              </a:ext>
            </a:extLst>
          </p:cNvPr>
          <p:cNvSpPr>
            <a:spLocks noGrp="1"/>
          </p:cNvSpPr>
          <p:nvPr>
            <p:ph type="subTitle" idx="1"/>
          </p:nvPr>
        </p:nvSpPr>
        <p:spPr/>
        <p:txBody>
          <a:bodyPr/>
          <a:lstStyle/>
          <a:p>
            <a:r>
              <a:rPr lang="en-GB" dirty="0"/>
              <a:t>By Zita Draper </a:t>
            </a:r>
          </a:p>
        </p:txBody>
      </p:sp>
    </p:spTree>
    <p:extLst>
      <p:ext uri="{BB962C8B-B14F-4D97-AF65-F5344CB8AC3E}">
        <p14:creationId xmlns:p14="http://schemas.microsoft.com/office/powerpoint/2010/main" val="4065344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B7E13-F0AB-462E-9E7D-11F9DD1D60F1}"/>
              </a:ext>
            </a:extLst>
          </p:cNvPr>
          <p:cNvSpPr>
            <a:spLocks noGrp="1"/>
          </p:cNvSpPr>
          <p:nvPr>
            <p:ph type="title"/>
          </p:nvPr>
        </p:nvSpPr>
        <p:spPr/>
        <p:txBody>
          <a:bodyPr/>
          <a:lstStyle/>
          <a:p>
            <a:r>
              <a:rPr lang="en-GB" b="1" i="1" u="sng" dirty="0"/>
              <a:t>Introduction </a:t>
            </a:r>
          </a:p>
        </p:txBody>
      </p:sp>
      <p:sp>
        <p:nvSpPr>
          <p:cNvPr id="3" name="Content Placeholder 2">
            <a:extLst>
              <a:ext uri="{FF2B5EF4-FFF2-40B4-BE49-F238E27FC236}">
                <a16:creationId xmlns:a16="http://schemas.microsoft.com/office/drawing/2014/main" id="{80842B82-5D9C-4B31-9BCA-9961E7491C23}"/>
              </a:ext>
            </a:extLst>
          </p:cNvPr>
          <p:cNvSpPr>
            <a:spLocks noGrp="1"/>
          </p:cNvSpPr>
          <p:nvPr>
            <p:ph idx="1"/>
          </p:nvPr>
        </p:nvSpPr>
        <p:spPr/>
        <p:txBody>
          <a:bodyPr/>
          <a:lstStyle/>
          <a:p>
            <a:r>
              <a:rPr lang="en-GB" dirty="0"/>
              <a:t>Who you are?</a:t>
            </a:r>
          </a:p>
          <a:p>
            <a:r>
              <a:rPr lang="en-GB" dirty="0"/>
              <a:t>Previous education?</a:t>
            </a:r>
          </a:p>
          <a:p>
            <a:r>
              <a:rPr lang="en-GB" dirty="0"/>
              <a:t>What career you want after you graduate? </a:t>
            </a:r>
          </a:p>
          <a:p>
            <a:pPr marL="0" indent="0">
              <a:buNone/>
            </a:pPr>
            <a:endParaRPr lang="en-GB" dirty="0"/>
          </a:p>
        </p:txBody>
      </p:sp>
    </p:spTree>
    <p:extLst>
      <p:ext uri="{BB962C8B-B14F-4D97-AF65-F5344CB8AC3E}">
        <p14:creationId xmlns:p14="http://schemas.microsoft.com/office/powerpoint/2010/main" val="3574769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EFA4C-ED99-4CAA-9722-C769EEB49310}"/>
              </a:ext>
            </a:extLst>
          </p:cNvPr>
          <p:cNvSpPr>
            <a:spLocks noGrp="1"/>
          </p:cNvSpPr>
          <p:nvPr>
            <p:ph type="title"/>
          </p:nvPr>
        </p:nvSpPr>
        <p:spPr/>
        <p:txBody>
          <a:bodyPr/>
          <a:lstStyle/>
          <a:p>
            <a:r>
              <a:rPr lang="en-GB" b="1" i="1" u="sng" dirty="0"/>
              <a:t>Content </a:t>
            </a:r>
          </a:p>
        </p:txBody>
      </p:sp>
      <p:sp>
        <p:nvSpPr>
          <p:cNvPr id="3" name="Content Placeholder 2">
            <a:extLst>
              <a:ext uri="{FF2B5EF4-FFF2-40B4-BE49-F238E27FC236}">
                <a16:creationId xmlns:a16="http://schemas.microsoft.com/office/drawing/2014/main" id="{FF238314-AEF0-4FFC-A04F-FECFAEE4BE4C}"/>
              </a:ext>
            </a:extLst>
          </p:cNvPr>
          <p:cNvSpPr>
            <a:spLocks noGrp="1"/>
          </p:cNvSpPr>
          <p:nvPr>
            <p:ph idx="1"/>
          </p:nvPr>
        </p:nvSpPr>
        <p:spPr/>
        <p:txBody>
          <a:bodyPr>
            <a:normAutofit fontScale="92500" lnSpcReduction="20000"/>
          </a:bodyPr>
          <a:lstStyle/>
          <a:p>
            <a:r>
              <a:rPr lang="en-GB" dirty="0"/>
              <a:t>How will these session run?</a:t>
            </a:r>
          </a:p>
          <a:p>
            <a:r>
              <a:rPr lang="en-GB" dirty="0"/>
              <a:t>Aims and Learning Objectives </a:t>
            </a:r>
          </a:p>
          <a:p>
            <a:r>
              <a:rPr lang="en-GB" dirty="0"/>
              <a:t>EU Institutions   </a:t>
            </a:r>
          </a:p>
          <a:p>
            <a:r>
              <a:rPr lang="en-GB" dirty="0"/>
              <a:t>Activity </a:t>
            </a:r>
          </a:p>
          <a:p>
            <a:r>
              <a:rPr lang="en-GB" dirty="0"/>
              <a:t>Assignment tip  </a:t>
            </a:r>
          </a:p>
          <a:p>
            <a:r>
              <a:rPr lang="en-GB" dirty="0"/>
              <a:t>Activity </a:t>
            </a:r>
          </a:p>
          <a:p>
            <a:r>
              <a:rPr lang="en-GB" dirty="0"/>
              <a:t>Summary </a:t>
            </a:r>
          </a:p>
          <a:p>
            <a:r>
              <a:rPr lang="en-GB" dirty="0"/>
              <a:t>Contact information</a:t>
            </a:r>
          </a:p>
        </p:txBody>
      </p:sp>
    </p:spTree>
    <p:extLst>
      <p:ext uri="{BB962C8B-B14F-4D97-AF65-F5344CB8AC3E}">
        <p14:creationId xmlns:p14="http://schemas.microsoft.com/office/powerpoint/2010/main" val="957124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9FE83-0AC6-4096-B0E0-B126A7C097F3}"/>
              </a:ext>
            </a:extLst>
          </p:cNvPr>
          <p:cNvSpPr>
            <a:spLocks noGrp="1"/>
          </p:cNvSpPr>
          <p:nvPr>
            <p:ph type="title"/>
          </p:nvPr>
        </p:nvSpPr>
        <p:spPr/>
        <p:txBody>
          <a:bodyPr/>
          <a:lstStyle/>
          <a:p>
            <a:r>
              <a:rPr lang="en-GB" dirty="0"/>
              <a:t>How will these session run? </a:t>
            </a:r>
          </a:p>
        </p:txBody>
      </p:sp>
      <p:sp>
        <p:nvSpPr>
          <p:cNvPr id="3" name="Content Placeholder 2">
            <a:extLst>
              <a:ext uri="{FF2B5EF4-FFF2-40B4-BE49-F238E27FC236}">
                <a16:creationId xmlns:a16="http://schemas.microsoft.com/office/drawing/2014/main" id="{B86A6B28-66AD-4392-920F-620FD2CCE022}"/>
              </a:ext>
            </a:extLst>
          </p:cNvPr>
          <p:cNvSpPr>
            <a:spLocks noGrp="1"/>
          </p:cNvSpPr>
          <p:nvPr>
            <p:ph idx="1"/>
          </p:nvPr>
        </p:nvSpPr>
        <p:spPr/>
        <p:txBody>
          <a:bodyPr/>
          <a:lstStyle/>
          <a:p>
            <a:r>
              <a:rPr lang="en-GB" dirty="0"/>
              <a:t>2pm – 4pm on a Thursday. </a:t>
            </a:r>
          </a:p>
          <a:p>
            <a:r>
              <a:rPr lang="en-GB" dirty="0"/>
              <a:t>Recap of the lecture material </a:t>
            </a:r>
          </a:p>
          <a:p>
            <a:r>
              <a:rPr lang="en-GB" dirty="0"/>
              <a:t>Activities – questions, group work, posters and journal reading.</a:t>
            </a:r>
          </a:p>
          <a:p>
            <a:r>
              <a:rPr lang="en-GB" dirty="0"/>
              <a:t>These session will mainly be student led. </a:t>
            </a:r>
          </a:p>
        </p:txBody>
      </p:sp>
    </p:spTree>
    <p:extLst>
      <p:ext uri="{BB962C8B-B14F-4D97-AF65-F5344CB8AC3E}">
        <p14:creationId xmlns:p14="http://schemas.microsoft.com/office/powerpoint/2010/main" val="230998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64A34-D886-4F5A-B08B-35D20486798B}"/>
              </a:ext>
            </a:extLst>
          </p:cNvPr>
          <p:cNvSpPr>
            <a:spLocks noGrp="1"/>
          </p:cNvSpPr>
          <p:nvPr>
            <p:ph type="title"/>
          </p:nvPr>
        </p:nvSpPr>
        <p:spPr/>
        <p:txBody>
          <a:bodyPr/>
          <a:lstStyle/>
          <a:p>
            <a:r>
              <a:rPr lang="en-GB" dirty="0"/>
              <a:t>Aims and Learning Objectives </a:t>
            </a:r>
          </a:p>
        </p:txBody>
      </p:sp>
      <p:sp>
        <p:nvSpPr>
          <p:cNvPr id="3" name="Content Placeholder 2">
            <a:extLst>
              <a:ext uri="{FF2B5EF4-FFF2-40B4-BE49-F238E27FC236}">
                <a16:creationId xmlns:a16="http://schemas.microsoft.com/office/drawing/2014/main" id="{9F89C21C-2869-4F6C-97AC-FCEE67425983}"/>
              </a:ext>
            </a:extLst>
          </p:cNvPr>
          <p:cNvSpPr>
            <a:spLocks noGrp="1"/>
          </p:cNvSpPr>
          <p:nvPr>
            <p:ph idx="1"/>
          </p:nvPr>
        </p:nvSpPr>
        <p:spPr/>
        <p:txBody>
          <a:bodyPr/>
          <a:lstStyle/>
          <a:p>
            <a:r>
              <a:rPr lang="en-GB" dirty="0"/>
              <a:t>The aim of todays session is to recap the lecture. </a:t>
            </a:r>
          </a:p>
          <a:p>
            <a:r>
              <a:rPr lang="en-GB" dirty="0"/>
              <a:t>By the end of todays session students should be able to understand EU institutions and be able to apply what has been learnt. </a:t>
            </a:r>
          </a:p>
        </p:txBody>
      </p:sp>
    </p:spTree>
    <p:extLst>
      <p:ext uri="{BB962C8B-B14F-4D97-AF65-F5344CB8AC3E}">
        <p14:creationId xmlns:p14="http://schemas.microsoft.com/office/powerpoint/2010/main" val="107300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ECC8E-B797-4BE3-BBB5-F95F635781FF}"/>
              </a:ext>
            </a:extLst>
          </p:cNvPr>
          <p:cNvSpPr>
            <a:spLocks noGrp="1"/>
          </p:cNvSpPr>
          <p:nvPr>
            <p:ph type="title"/>
          </p:nvPr>
        </p:nvSpPr>
        <p:spPr/>
        <p:txBody>
          <a:bodyPr/>
          <a:lstStyle/>
          <a:p>
            <a:r>
              <a:rPr lang="en-GB" dirty="0"/>
              <a:t>EU Institutions </a:t>
            </a:r>
          </a:p>
        </p:txBody>
      </p:sp>
      <p:sp>
        <p:nvSpPr>
          <p:cNvPr id="3" name="Content Placeholder 2">
            <a:extLst>
              <a:ext uri="{FF2B5EF4-FFF2-40B4-BE49-F238E27FC236}">
                <a16:creationId xmlns:a16="http://schemas.microsoft.com/office/drawing/2014/main" id="{6DFABFF5-1474-42B0-9DF9-26A8FF8B35C6}"/>
              </a:ext>
            </a:extLst>
          </p:cNvPr>
          <p:cNvSpPr>
            <a:spLocks noGrp="1"/>
          </p:cNvSpPr>
          <p:nvPr>
            <p:ph idx="1"/>
          </p:nvPr>
        </p:nvSpPr>
        <p:spPr/>
        <p:txBody>
          <a:bodyPr/>
          <a:lstStyle/>
          <a:p>
            <a:r>
              <a:rPr lang="en-GB" dirty="0"/>
              <a:t>There are a number of EU Institutions </a:t>
            </a:r>
          </a:p>
          <a:p>
            <a:r>
              <a:rPr lang="en-GB" dirty="0"/>
              <a:t>European Coal and Steel Community Treaty </a:t>
            </a:r>
          </a:p>
          <a:p>
            <a:r>
              <a:rPr lang="en-GB" dirty="0"/>
              <a:t>No formal separation of powers </a:t>
            </a:r>
          </a:p>
          <a:p>
            <a:r>
              <a:rPr lang="en-GB" dirty="0"/>
              <a:t>Article 13 TEU </a:t>
            </a:r>
          </a:p>
          <a:p>
            <a:r>
              <a:rPr lang="en-GB" dirty="0"/>
              <a:t>Article 5, 9, 11,12 and 15.</a:t>
            </a:r>
          </a:p>
        </p:txBody>
      </p:sp>
    </p:spTree>
    <p:extLst>
      <p:ext uri="{BB962C8B-B14F-4D97-AF65-F5344CB8AC3E}">
        <p14:creationId xmlns:p14="http://schemas.microsoft.com/office/powerpoint/2010/main" val="2538107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5589A-D758-470D-BFC1-85BAB1E0FAE9}"/>
              </a:ext>
            </a:extLst>
          </p:cNvPr>
          <p:cNvSpPr>
            <a:spLocks noGrp="1"/>
          </p:cNvSpPr>
          <p:nvPr>
            <p:ph type="title"/>
          </p:nvPr>
        </p:nvSpPr>
        <p:spPr/>
        <p:txBody>
          <a:bodyPr/>
          <a:lstStyle/>
          <a:p>
            <a:r>
              <a:rPr lang="en-GB" dirty="0"/>
              <a:t>Commission </a:t>
            </a:r>
          </a:p>
        </p:txBody>
      </p:sp>
      <p:sp>
        <p:nvSpPr>
          <p:cNvPr id="3" name="Content Placeholder 2">
            <a:extLst>
              <a:ext uri="{FF2B5EF4-FFF2-40B4-BE49-F238E27FC236}">
                <a16:creationId xmlns:a16="http://schemas.microsoft.com/office/drawing/2014/main" id="{4A9E315C-CDDF-4D0B-B708-9EAF0B1A51FC}"/>
              </a:ext>
            </a:extLst>
          </p:cNvPr>
          <p:cNvSpPr>
            <a:spLocks noGrp="1"/>
          </p:cNvSpPr>
          <p:nvPr>
            <p:ph idx="1"/>
          </p:nvPr>
        </p:nvSpPr>
        <p:spPr/>
        <p:txBody>
          <a:bodyPr/>
          <a:lstStyle/>
          <a:p>
            <a:r>
              <a:rPr lang="en-GB" dirty="0"/>
              <a:t>Who are the commission ? </a:t>
            </a:r>
          </a:p>
          <a:p>
            <a:r>
              <a:rPr lang="en-GB" dirty="0"/>
              <a:t>‘’ Executive administration for the Union’’</a:t>
            </a:r>
          </a:p>
          <a:p>
            <a:r>
              <a:rPr lang="en-GB" dirty="0"/>
              <a:t>Decision making powers </a:t>
            </a:r>
          </a:p>
          <a:p>
            <a:r>
              <a:rPr lang="en-GB" dirty="0"/>
              <a:t>Article 290 and 291 TFEU – ‘’allowed to enact delegated and implementing legislation’’. </a:t>
            </a:r>
          </a:p>
          <a:p>
            <a:endParaRPr lang="en-GB" dirty="0"/>
          </a:p>
        </p:txBody>
      </p:sp>
    </p:spTree>
    <p:extLst>
      <p:ext uri="{BB962C8B-B14F-4D97-AF65-F5344CB8AC3E}">
        <p14:creationId xmlns:p14="http://schemas.microsoft.com/office/powerpoint/2010/main" val="3251048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5589A-D758-470D-BFC1-85BAB1E0FAE9}"/>
              </a:ext>
            </a:extLst>
          </p:cNvPr>
          <p:cNvSpPr>
            <a:spLocks noGrp="1"/>
          </p:cNvSpPr>
          <p:nvPr>
            <p:ph type="title"/>
          </p:nvPr>
        </p:nvSpPr>
        <p:spPr/>
        <p:txBody>
          <a:bodyPr/>
          <a:lstStyle/>
          <a:p>
            <a:r>
              <a:rPr lang="en-GB" dirty="0"/>
              <a:t>Commission </a:t>
            </a:r>
          </a:p>
        </p:txBody>
      </p:sp>
      <p:sp>
        <p:nvSpPr>
          <p:cNvPr id="3" name="Content Placeholder 2">
            <a:extLst>
              <a:ext uri="{FF2B5EF4-FFF2-40B4-BE49-F238E27FC236}">
                <a16:creationId xmlns:a16="http://schemas.microsoft.com/office/drawing/2014/main" id="{4A9E315C-CDDF-4D0B-B708-9EAF0B1A51FC}"/>
              </a:ext>
            </a:extLst>
          </p:cNvPr>
          <p:cNvSpPr>
            <a:spLocks noGrp="1"/>
          </p:cNvSpPr>
          <p:nvPr>
            <p:ph idx="1"/>
          </p:nvPr>
        </p:nvSpPr>
        <p:spPr/>
        <p:txBody>
          <a:bodyPr>
            <a:normAutofit/>
          </a:bodyPr>
          <a:lstStyle/>
          <a:p>
            <a:r>
              <a:rPr lang="en-GB" dirty="0"/>
              <a:t>What makes up the commission?</a:t>
            </a:r>
          </a:p>
          <a:p>
            <a:pPr marL="0" indent="0">
              <a:buNone/>
            </a:pPr>
            <a:endParaRPr lang="en-GB" dirty="0"/>
          </a:p>
          <a:p>
            <a:r>
              <a:rPr lang="en-GB" dirty="0"/>
              <a:t>How are people appointed and removed?</a:t>
            </a:r>
          </a:p>
          <a:p>
            <a:pPr marL="0" indent="0">
              <a:buNone/>
            </a:pPr>
            <a:endParaRPr lang="en-GB" dirty="0"/>
          </a:p>
          <a:p>
            <a:r>
              <a:rPr lang="en-GB" dirty="0"/>
              <a:t>What do they do? </a:t>
            </a:r>
          </a:p>
          <a:p>
            <a:endParaRPr lang="en-GB" dirty="0"/>
          </a:p>
          <a:p>
            <a:pPr marL="0" indent="0">
              <a:buNone/>
            </a:pPr>
            <a:endParaRPr lang="en-GB" dirty="0"/>
          </a:p>
        </p:txBody>
      </p:sp>
    </p:spTree>
    <p:extLst>
      <p:ext uri="{BB962C8B-B14F-4D97-AF65-F5344CB8AC3E}">
        <p14:creationId xmlns:p14="http://schemas.microsoft.com/office/powerpoint/2010/main" val="1628592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7B898-8E15-4DFA-BB78-013E2ABBA289}"/>
              </a:ext>
            </a:extLst>
          </p:cNvPr>
          <p:cNvSpPr>
            <a:spLocks noGrp="1"/>
          </p:cNvSpPr>
          <p:nvPr>
            <p:ph type="title"/>
          </p:nvPr>
        </p:nvSpPr>
        <p:spPr/>
        <p:txBody>
          <a:bodyPr/>
          <a:lstStyle/>
          <a:p>
            <a:r>
              <a:rPr lang="en-GB" dirty="0"/>
              <a:t>The Council (of ministers) of the EU</a:t>
            </a:r>
          </a:p>
        </p:txBody>
      </p:sp>
      <p:sp>
        <p:nvSpPr>
          <p:cNvPr id="3" name="Content Placeholder 2">
            <a:extLst>
              <a:ext uri="{FF2B5EF4-FFF2-40B4-BE49-F238E27FC236}">
                <a16:creationId xmlns:a16="http://schemas.microsoft.com/office/drawing/2014/main" id="{D48BEE0D-96F1-4206-827E-1DF70DEEFB2C}"/>
              </a:ext>
            </a:extLst>
          </p:cNvPr>
          <p:cNvSpPr>
            <a:spLocks noGrp="1"/>
          </p:cNvSpPr>
          <p:nvPr>
            <p:ph idx="1"/>
          </p:nvPr>
        </p:nvSpPr>
        <p:spPr/>
        <p:txBody>
          <a:bodyPr/>
          <a:lstStyle/>
          <a:p>
            <a:r>
              <a:rPr lang="en-GB" dirty="0"/>
              <a:t>What is it? – It is the ‘’ main legislative organ of the Union’’.</a:t>
            </a:r>
          </a:p>
          <a:p>
            <a:r>
              <a:rPr lang="en-GB" dirty="0"/>
              <a:t>What is its functions? – Article 16(1) TEU. </a:t>
            </a:r>
          </a:p>
          <a:p>
            <a:r>
              <a:rPr lang="en-GB" dirty="0"/>
              <a:t>President?- 6 Months – Article 16(9) TEU and 236 TFEU.</a:t>
            </a:r>
          </a:p>
          <a:p>
            <a:r>
              <a:rPr lang="en-GB" dirty="0"/>
              <a:t>Voting? </a:t>
            </a:r>
          </a:p>
        </p:txBody>
      </p:sp>
    </p:spTree>
    <p:extLst>
      <p:ext uri="{BB962C8B-B14F-4D97-AF65-F5344CB8AC3E}">
        <p14:creationId xmlns:p14="http://schemas.microsoft.com/office/powerpoint/2010/main" val="18095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7B898-8E15-4DFA-BB78-013E2ABBA289}"/>
              </a:ext>
            </a:extLst>
          </p:cNvPr>
          <p:cNvSpPr>
            <a:spLocks noGrp="1"/>
          </p:cNvSpPr>
          <p:nvPr>
            <p:ph type="title"/>
          </p:nvPr>
        </p:nvSpPr>
        <p:spPr/>
        <p:txBody>
          <a:bodyPr/>
          <a:lstStyle/>
          <a:p>
            <a:r>
              <a:rPr lang="en-GB" dirty="0"/>
              <a:t>The European Council </a:t>
            </a:r>
          </a:p>
        </p:txBody>
      </p:sp>
      <p:sp>
        <p:nvSpPr>
          <p:cNvPr id="3" name="Content Placeholder 2">
            <a:extLst>
              <a:ext uri="{FF2B5EF4-FFF2-40B4-BE49-F238E27FC236}">
                <a16:creationId xmlns:a16="http://schemas.microsoft.com/office/drawing/2014/main" id="{D48BEE0D-96F1-4206-827E-1DF70DEEFB2C}"/>
              </a:ext>
            </a:extLst>
          </p:cNvPr>
          <p:cNvSpPr>
            <a:spLocks noGrp="1"/>
          </p:cNvSpPr>
          <p:nvPr>
            <p:ph idx="1"/>
          </p:nvPr>
        </p:nvSpPr>
        <p:spPr/>
        <p:txBody>
          <a:bodyPr/>
          <a:lstStyle/>
          <a:p>
            <a:r>
              <a:rPr lang="en-GB" dirty="0"/>
              <a:t>28 Heads of state, government.</a:t>
            </a:r>
          </a:p>
          <a:p>
            <a:pPr marL="0" indent="0">
              <a:buNone/>
            </a:pPr>
            <a:endParaRPr lang="en-GB" dirty="0"/>
          </a:p>
          <a:p>
            <a:r>
              <a:rPr lang="en-GB" dirty="0"/>
              <a:t>European President and President of the European Commission.</a:t>
            </a:r>
          </a:p>
          <a:p>
            <a:pPr marL="0" indent="0">
              <a:buNone/>
            </a:pPr>
            <a:endParaRPr lang="en-GB" dirty="0"/>
          </a:p>
          <a:p>
            <a:r>
              <a:rPr lang="en-GB" dirty="0"/>
              <a:t>The European Council President. </a:t>
            </a:r>
          </a:p>
          <a:p>
            <a:endParaRPr lang="en-GB" dirty="0"/>
          </a:p>
        </p:txBody>
      </p:sp>
    </p:spTree>
    <p:extLst>
      <p:ext uri="{BB962C8B-B14F-4D97-AF65-F5344CB8AC3E}">
        <p14:creationId xmlns:p14="http://schemas.microsoft.com/office/powerpoint/2010/main" val="3215513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64DF9-36E8-47B6-A40E-D9D23C72BB0B}"/>
              </a:ext>
            </a:extLst>
          </p:cNvPr>
          <p:cNvSpPr>
            <a:spLocks noGrp="1"/>
          </p:cNvSpPr>
          <p:nvPr>
            <p:ph type="title"/>
          </p:nvPr>
        </p:nvSpPr>
        <p:spPr/>
        <p:txBody>
          <a:bodyPr/>
          <a:lstStyle/>
          <a:p>
            <a:r>
              <a:rPr lang="en-GB" dirty="0"/>
              <a:t>European Parliament </a:t>
            </a:r>
          </a:p>
        </p:txBody>
      </p:sp>
      <p:sp>
        <p:nvSpPr>
          <p:cNvPr id="3" name="Content Placeholder 2">
            <a:extLst>
              <a:ext uri="{FF2B5EF4-FFF2-40B4-BE49-F238E27FC236}">
                <a16:creationId xmlns:a16="http://schemas.microsoft.com/office/drawing/2014/main" id="{92C7D5CC-5995-4F3A-943A-82E7891A227D}"/>
              </a:ext>
            </a:extLst>
          </p:cNvPr>
          <p:cNvSpPr>
            <a:spLocks noGrp="1"/>
          </p:cNvSpPr>
          <p:nvPr>
            <p:ph idx="1"/>
          </p:nvPr>
        </p:nvSpPr>
        <p:spPr/>
        <p:txBody>
          <a:bodyPr/>
          <a:lstStyle/>
          <a:p>
            <a:pPr lvl="1"/>
            <a:r>
              <a:rPr lang="en-GB" dirty="0"/>
              <a:t>Article 14 TEU and Article 223-234 TFEU. </a:t>
            </a:r>
          </a:p>
          <a:p>
            <a:pPr lvl="1"/>
            <a:r>
              <a:rPr lang="en-GB" dirty="0"/>
              <a:t>Lisbon of Treaty – 750 and the president. </a:t>
            </a:r>
          </a:p>
          <a:p>
            <a:pPr lvl="1"/>
            <a:r>
              <a:rPr lang="en-GB" dirty="0"/>
              <a:t>MEPs are elected. </a:t>
            </a:r>
          </a:p>
          <a:p>
            <a:pPr lvl="1"/>
            <a:r>
              <a:rPr lang="en-GB" dirty="0"/>
              <a:t>How are they elected? – Article 223(1) TFEU and Article 244 TFEU. </a:t>
            </a:r>
          </a:p>
          <a:p>
            <a:pPr lvl="1"/>
            <a:r>
              <a:rPr lang="en-GB" dirty="0"/>
              <a:t>What powers do they have? </a:t>
            </a:r>
          </a:p>
          <a:p>
            <a:pPr lvl="1"/>
            <a:endParaRPr lang="en-GB" dirty="0"/>
          </a:p>
          <a:p>
            <a:pPr lvl="1"/>
            <a:endParaRPr lang="en-GB" dirty="0"/>
          </a:p>
          <a:p>
            <a:pPr lvl="1"/>
            <a:endParaRPr lang="en-GB" dirty="0"/>
          </a:p>
        </p:txBody>
      </p:sp>
    </p:spTree>
    <p:extLst>
      <p:ext uri="{BB962C8B-B14F-4D97-AF65-F5344CB8AC3E}">
        <p14:creationId xmlns:p14="http://schemas.microsoft.com/office/powerpoint/2010/main" val="916745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8616B-8F80-4A45-A330-2494AE4B153C}"/>
              </a:ext>
            </a:extLst>
          </p:cNvPr>
          <p:cNvSpPr>
            <a:spLocks noGrp="1"/>
          </p:cNvSpPr>
          <p:nvPr>
            <p:ph type="title"/>
          </p:nvPr>
        </p:nvSpPr>
        <p:spPr/>
        <p:txBody>
          <a:bodyPr>
            <a:normAutofit fontScale="90000"/>
          </a:bodyPr>
          <a:lstStyle/>
          <a:p>
            <a:r>
              <a:rPr lang="en-GB" dirty="0"/>
              <a:t>The Court of Justice of the European Union </a:t>
            </a:r>
          </a:p>
        </p:txBody>
      </p:sp>
      <p:sp>
        <p:nvSpPr>
          <p:cNvPr id="3" name="Content Placeholder 2">
            <a:extLst>
              <a:ext uri="{FF2B5EF4-FFF2-40B4-BE49-F238E27FC236}">
                <a16:creationId xmlns:a16="http://schemas.microsoft.com/office/drawing/2014/main" id="{AB71C941-1244-4F87-84E4-AFE229693A75}"/>
              </a:ext>
            </a:extLst>
          </p:cNvPr>
          <p:cNvSpPr>
            <a:spLocks noGrp="1"/>
          </p:cNvSpPr>
          <p:nvPr>
            <p:ph idx="1"/>
          </p:nvPr>
        </p:nvSpPr>
        <p:spPr/>
        <p:txBody>
          <a:bodyPr>
            <a:normAutofit fontScale="92500" lnSpcReduction="10000"/>
          </a:bodyPr>
          <a:lstStyle/>
          <a:p>
            <a:r>
              <a:rPr lang="en-GB" dirty="0"/>
              <a:t>Treaty of Nice 2003 </a:t>
            </a:r>
          </a:p>
          <a:p>
            <a:r>
              <a:rPr lang="en-GB" dirty="0"/>
              <a:t>‘’19(1) of the TFEU and 257 of the TFEU. </a:t>
            </a:r>
          </a:p>
          <a:p>
            <a:r>
              <a:rPr lang="en-GB" dirty="0"/>
              <a:t>Protocol 3 on the statute of the court of justice of the European Union and the rules of procedure.’’</a:t>
            </a:r>
          </a:p>
          <a:p>
            <a:r>
              <a:rPr lang="en-GB" dirty="0"/>
              <a:t>Case law: 26/62 Van </a:t>
            </a:r>
            <a:r>
              <a:rPr lang="en-GB" dirty="0" err="1"/>
              <a:t>Gend</a:t>
            </a:r>
            <a:r>
              <a:rPr lang="en-GB" dirty="0"/>
              <a:t> </a:t>
            </a:r>
            <a:r>
              <a:rPr lang="en-GB" dirty="0" err="1"/>
              <a:t>en</a:t>
            </a:r>
            <a:r>
              <a:rPr lang="en-GB" dirty="0"/>
              <a:t> Loos – direct effects. </a:t>
            </a:r>
          </a:p>
          <a:p>
            <a:r>
              <a:rPr lang="en-GB" dirty="0"/>
              <a:t>‘’Tries to maintain consistency in its judgement’’. </a:t>
            </a:r>
          </a:p>
          <a:p>
            <a:r>
              <a:rPr lang="en-GB" dirty="0"/>
              <a:t>However will not be bound by previous decision if they believe that the law is wrong – C-267/91 Keck.</a:t>
            </a:r>
          </a:p>
          <a:p>
            <a:endParaRPr lang="en-GB" dirty="0"/>
          </a:p>
          <a:p>
            <a:endParaRPr lang="en-GB" dirty="0"/>
          </a:p>
          <a:p>
            <a:endParaRPr lang="en-GB" dirty="0"/>
          </a:p>
        </p:txBody>
      </p:sp>
    </p:spTree>
    <p:extLst>
      <p:ext uri="{BB962C8B-B14F-4D97-AF65-F5344CB8AC3E}">
        <p14:creationId xmlns:p14="http://schemas.microsoft.com/office/powerpoint/2010/main" val="3282808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960F9-BACE-4F6F-AFED-1110E95B1C14}"/>
              </a:ext>
            </a:extLst>
          </p:cNvPr>
          <p:cNvSpPr>
            <a:spLocks noGrp="1"/>
          </p:cNvSpPr>
          <p:nvPr>
            <p:ph type="title"/>
          </p:nvPr>
        </p:nvSpPr>
        <p:spPr/>
        <p:txBody>
          <a:bodyPr/>
          <a:lstStyle/>
          <a:p>
            <a:r>
              <a:rPr lang="en-GB" dirty="0"/>
              <a:t>Continued….. </a:t>
            </a:r>
          </a:p>
        </p:txBody>
      </p:sp>
      <p:sp>
        <p:nvSpPr>
          <p:cNvPr id="3" name="Content Placeholder 2">
            <a:extLst>
              <a:ext uri="{FF2B5EF4-FFF2-40B4-BE49-F238E27FC236}">
                <a16:creationId xmlns:a16="http://schemas.microsoft.com/office/drawing/2014/main" id="{116987E1-D066-4FF0-A889-7DA9F14CE9DF}"/>
              </a:ext>
            </a:extLst>
          </p:cNvPr>
          <p:cNvSpPr>
            <a:spLocks noGrp="1"/>
          </p:cNvSpPr>
          <p:nvPr>
            <p:ph idx="1"/>
          </p:nvPr>
        </p:nvSpPr>
        <p:spPr/>
        <p:txBody>
          <a:bodyPr/>
          <a:lstStyle/>
          <a:p>
            <a:r>
              <a:rPr lang="en-GB" dirty="0"/>
              <a:t>General Court </a:t>
            </a:r>
          </a:p>
          <a:p>
            <a:r>
              <a:rPr lang="en-GB" dirty="0"/>
              <a:t>Specialised Court </a:t>
            </a:r>
          </a:p>
          <a:p>
            <a:r>
              <a:rPr lang="en-GB" dirty="0"/>
              <a:t>Unified Patent Court </a:t>
            </a:r>
          </a:p>
          <a:p>
            <a:r>
              <a:rPr lang="en-GB" dirty="0"/>
              <a:t>European Central Bank </a:t>
            </a:r>
          </a:p>
          <a:p>
            <a:r>
              <a:rPr lang="en-GB" dirty="0"/>
              <a:t>European court of Auditors</a:t>
            </a:r>
          </a:p>
          <a:p>
            <a:pPr marL="457200" lvl="1" indent="0">
              <a:buNone/>
            </a:pPr>
            <a:endParaRPr lang="en-GB" dirty="0"/>
          </a:p>
        </p:txBody>
      </p:sp>
    </p:spTree>
    <p:extLst>
      <p:ext uri="{BB962C8B-B14F-4D97-AF65-F5344CB8AC3E}">
        <p14:creationId xmlns:p14="http://schemas.microsoft.com/office/powerpoint/2010/main" val="328041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ECB5-D344-4434-8850-A066520D2C93}"/>
              </a:ext>
            </a:extLst>
          </p:cNvPr>
          <p:cNvSpPr>
            <a:spLocks noGrp="1"/>
          </p:cNvSpPr>
          <p:nvPr>
            <p:ph type="title"/>
          </p:nvPr>
        </p:nvSpPr>
        <p:spPr/>
        <p:txBody>
          <a:bodyPr/>
          <a:lstStyle/>
          <a:p>
            <a:r>
              <a:rPr lang="en-GB" dirty="0"/>
              <a:t>The Unions Advisory Board </a:t>
            </a:r>
          </a:p>
        </p:txBody>
      </p:sp>
      <p:sp>
        <p:nvSpPr>
          <p:cNvPr id="3" name="Content Placeholder 2">
            <a:extLst>
              <a:ext uri="{FF2B5EF4-FFF2-40B4-BE49-F238E27FC236}">
                <a16:creationId xmlns:a16="http://schemas.microsoft.com/office/drawing/2014/main" id="{50CEBE10-A3E1-4ED1-8BA3-E27456212F2B}"/>
              </a:ext>
            </a:extLst>
          </p:cNvPr>
          <p:cNvSpPr>
            <a:spLocks noGrp="1"/>
          </p:cNvSpPr>
          <p:nvPr>
            <p:ph idx="1"/>
          </p:nvPr>
        </p:nvSpPr>
        <p:spPr/>
        <p:txBody>
          <a:bodyPr/>
          <a:lstStyle/>
          <a:p>
            <a:r>
              <a:rPr lang="en-GB" dirty="0"/>
              <a:t>Article 300 of the TFEU </a:t>
            </a:r>
          </a:p>
          <a:p>
            <a:endParaRPr lang="en-GB" dirty="0"/>
          </a:p>
          <a:p>
            <a:r>
              <a:rPr lang="en-GB" dirty="0"/>
              <a:t>The Economic and Social Committee</a:t>
            </a:r>
          </a:p>
          <a:p>
            <a:endParaRPr lang="en-GB" dirty="0"/>
          </a:p>
          <a:p>
            <a:r>
              <a:rPr lang="en-GB" dirty="0"/>
              <a:t>The Committee of the Regions </a:t>
            </a:r>
          </a:p>
        </p:txBody>
      </p:sp>
    </p:spTree>
    <p:extLst>
      <p:ext uri="{BB962C8B-B14F-4D97-AF65-F5344CB8AC3E}">
        <p14:creationId xmlns:p14="http://schemas.microsoft.com/office/powerpoint/2010/main" val="60308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0BC41-3F20-47C5-8246-E749B6163890}"/>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74797468-9122-438D-88BB-F4FCE49B6D8A}"/>
              </a:ext>
            </a:extLst>
          </p:cNvPr>
          <p:cNvSpPr>
            <a:spLocks noGrp="1"/>
          </p:cNvSpPr>
          <p:nvPr>
            <p:ph idx="1"/>
          </p:nvPr>
        </p:nvSpPr>
        <p:spPr/>
        <p:txBody>
          <a:bodyPr/>
          <a:lstStyle/>
          <a:p>
            <a:pPr marL="457200" lvl="1" indent="0">
              <a:buNone/>
            </a:pPr>
            <a:r>
              <a:rPr lang="en-GB" dirty="0"/>
              <a:t>Answer the following questions:</a:t>
            </a:r>
          </a:p>
          <a:p>
            <a:pPr marL="914400" lvl="1" indent="-457200">
              <a:buAutoNum type="arabicPeriod"/>
            </a:pPr>
            <a:r>
              <a:rPr lang="en-GB" dirty="0"/>
              <a:t>What is the role of the European Council? </a:t>
            </a:r>
          </a:p>
          <a:p>
            <a:pPr marL="914400" lvl="1" indent="-457200">
              <a:buAutoNum type="arabicPeriod"/>
            </a:pPr>
            <a:r>
              <a:rPr lang="en-GB" dirty="0"/>
              <a:t>Why was the European Parliament created? </a:t>
            </a:r>
          </a:p>
          <a:p>
            <a:pPr marL="914400" lvl="1" indent="-457200">
              <a:buAutoNum type="arabicPeriod"/>
            </a:pPr>
            <a:r>
              <a:rPr lang="en-GB" dirty="0"/>
              <a:t>How are members of the Commission appointed? </a:t>
            </a:r>
          </a:p>
          <a:p>
            <a:pPr marL="914400" lvl="1" indent="-457200">
              <a:buAutoNum type="arabicPeriod"/>
            </a:pPr>
            <a:r>
              <a:rPr lang="en-GB" dirty="0"/>
              <a:t>Will Brexit affect Uk and the EU institutions?  </a:t>
            </a:r>
          </a:p>
          <a:p>
            <a:pPr marL="457200" lvl="1" indent="0">
              <a:buNone/>
            </a:pPr>
            <a:endParaRPr lang="en-GB" dirty="0"/>
          </a:p>
          <a:p>
            <a:pPr marL="914400" lvl="1" indent="-457200">
              <a:buAutoNum type="arabicPeriod"/>
            </a:pPr>
            <a:endParaRPr lang="en-GB" dirty="0"/>
          </a:p>
        </p:txBody>
      </p:sp>
    </p:spTree>
    <p:extLst>
      <p:ext uri="{BB962C8B-B14F-4D97-AF65-F5344CB8AC3E}">
        <p14:creationId xmlns:p14="http://schemas.microsoft.com/office/powerpoint/2010/main" val="3101860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86AAB-C751-4106-9194-46DA4E08F8D6}"/>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1345D444-58B4-4559-9B63-80B0E3683F68}"/>
              </a:ext>
            </a:extLst>
          </p:cNvPr>
          <p:cNvSpPr>
            <a:spLocks noGrp="1"/>
          </p:cNvSpPr>
          <p:nvPr>
            <p:ph idx="1"/>
          </p:nvPr>
        </p:nvSpPr>
        <p:spPr/>
        <p:txBody>
          <a:bodyPr/>
          <a:lstStyle/>
          <a:p>
            <a:r>
              <a:rPr lang="en-GB" dirty="0"/>
              <a:t>Write a short summary between 200-500 words on EU Institutions. </a:t>
            </a:r>
          </a:p>
          <a:p>
            <a:r>
              <a:rPr lang="en-GB" dirty="0"/>
              <a:t>Do some research and ensure you reference this as it may come in handy at a later date. </a:t>
            </a:r>
          </a:p>
          <a:p>
            <a:r>
              <a:rPr lang="en-GB" dirty="0"/>
              <a:t>I will then choose a few students to read out what they have written. </a:t>
            </a:r>
          </a:p>
          <a:p>
            <a:r>
              <a:rPr lang="en-GB" dirty="0"/>
              <a:t>IT DOES NOT NEED TO BE PERFECT, EVERYONE IS HERE TO LEARN. </a:t>
            </a:r>
          </a:p>
          <a:p>
            <a:r>
              <a:rPr lang="en-GB" dirty="0"/>
              <a:t>10 Minutes to do this. </a:t>
            </a:r>
          </a:p>
        </p:txBody>
      </p:sp>
    </p:spTree>
    <p:extLst>
      <p:ext uri="{BB962C8B-B14F-4D97-AF65-F5344CB8AC3E}">
        <p14:creationId xmlns:p14="http://schemas.microsoft.com/office/powerpoint/2010/main" val="3678324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565A5-C023-442E-B239-2F7A4E324E95}"/>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33E95456-B934-4DBB-B12E-4ECD2DD7D580}"/>
              </a:ext>
            </a:extLst>
          </p:cNvPr>
          <p:cNvSpPr>
            <a:spLocks noGrp="1"/>
          </p:cNvSpPr>
          <p:nvPr>
            <p:ph idx="1"/>
          </p:nvPr>
        </p:nvSpPr>
        <p:spPr/>
        <p:txBody>
          <a:bodyPr/>
          <a:lstStyle/>
          <a:p>
            <a:r>
              <a:rPr lang="en-GB" dirty="0"/>
              <a:t>Every group will be given an EU institution to look at. </a:t>
            </a:r>
          </a:p>
          <a:p>
            <a:r>
              <a:rPr lang="en-GB" dirty="0"/>
              <a:t>Research outside of what has been explained within the lecture and the workshop and be ready to feedback to the class.</a:t>
            </a:r>
          </a:p>
        </p:txBody>
      </p:sp>
    </p:spTree>
    <p:extLst>
      <p:ext uri="{BB962C8B-B14F-4D97-AF65-F5344CB8AC3E}">
        <p14:creationId xmlns:p14="http://schemas.microsoft.com/office/powerpoint/2010/main" val="4192696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41109-CD84-4908-B245-1E3050721809}"/>
              </a:ext>
            </a:extLst>
          </p:cNvPr>
          <p:cNvSpPr>
            <a:spLocks noGrp="1"/>
          </p:cNvSpPr>
          <p:nvPr>
            <p:ph type="title"/>
          </p:nvPr>
        </p:nvSpPr>
        <p:spPr/>
        <p:txBody>
          <a:bodyPr/>
          <a:lstStyle/>
          <a:p>
            <a:r>
              <a:rPr lang="en-GB" dirty="0"/>
              <a:t>Summary </a:t>
            </a:r>
          </a:p>
        </p:txBody>
      </p:sp>
      <p:sp>
        <p:nvSpPr>
          <p:cNvPr id="3" name="Content Placeholder 2">
            <a:extLst>
              <a:ext uri="{FF2B5EF4-FFF2-40B4-BE49-F238E27FC236}">
                <a16:creationId xmlns:a16="http://schemas.microsoft.com/office/drawing/2014/main" id="{8BD52039-58B6-4C4A-99E0-1C429AE1345A}"/>
              </a:ext>
            </a:extLst>
          </p:cNvPr>
          <p:cNvSpPr>
            <a:spLocks noGrp="1"/>
          </p:cNvSpPr>
          <p:nvPr>
            <p:ph idx="1"/>
          </p:nvPr>
        </p:nvSpPr>
        <p:spPr/>
        <p:txBody>
          <a:bodyPr/>
          <a:lstStyle/>
          <a:p>
            <a:r>
              <a:rPr lang="en-GB" dirty="0"/>
              <a:t>How is everyone feeling about this module? </a:t>
            </a:r>
          </a:p>
          <a:p>
            <a:r>
              <a:rPr lang="en-GB" dirty="0"/>
              <a:t>There are a number of EU institutions. </a:t>
            </a:r>
          </a:p>
          <a:p>
            <a:r>
              <a:rPr lang="en-GB" dirty="0"/>
              <a:t>Commission</a:t>
            </a:r>
          </a:p>
          <a:p>
            <a:r>
              <a:rPr lang="en-GB" dirty="0"/>
              <a:t>CoJ </a:t>
            </a:r>
          </a:p>
          <a:p>
            <a:r>
              <a:rPr lang="en-GB" dirty="0"/>
              <a:t>EU Parliament </a:t>
            </a:r>
          </a:p>
          <a:p>
            <a:r>
              <a:rPr lang="en-GB" dirty="0"/>
              <a:t>Much more. </a:t>
            </a:r>
          </a:p>
        </p:txBody>
      </p:sp>
    </p:spTree>
    <p:extLst>
      <p:ext uri="{BB962C8B-B14F-4D97-AF65-F5344CB8AC3E}">
        <p14:creationId xmlns:p14="http://schemas.microsoft.com/office/powerpoint/2010/main" val="2077321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8A1DF-9D79-425C-A2DC-204573CE51B1}"/>
              </a:ext>
            </a:extLst>
          </p:cNvPr>
          <p:cNvSpPr>
            <a:spLocks noGrp="1"/>
          </p:cNvSpPr>
          <p:nvPr>
            <p:ph type="title"/>
          </p:nvPr>
        </p:nvSpPr>
        <p:spPr/>
        <p:txBody>
          <a:bodyPr/>
          <a:lstStyle/>
          <a:p>
            <a:r>
              <a:rPr lang="en-GB" dirty="0"/>
              <a:t>My contact information</a:t>
            </a:r>
          </a:p>
        </p:txBody>
      </p:sp>
      <p:sp>
        <p:nvSpPr>
          <p:cNvPr id="3" name="Content Placeholder 2">
            <a:extLst>
              <a:ext uri="{FF2B5EF4-FFF2-40B4-BE49-F238E27FC236}">
                <a16:creationId xmlns:a16="http://schemas.microsoft.com/office/drawing/2014/main" id="{FD068007-9D48-406B-B301-A1CBD54A8CB3}"/>
              </a:ext>
            </a:extLst>
          </p:cNvPr>
          <p:cNvSpPr>
            <a:spLocks noGrp="1"/>
          </p:cNvSpPr>
          <p:nvPr>
            <p:ph idx="1"/>
          </p:nvPr>
        </p:nvSpPr>
        <p:spPr/>
        <p:txBody>
          <a:bodyPr/>
          <a:lstStyle/>
          <a:p>
            <a:r>
              <a:rPr lang="en-GB" dirty="0"/>
              <a:t>Email: </a:t>
            </a:r>
            <a:r>
              <a:rPr lang="en-GB" dirty="0">
                <a:hlinkClick r:id="rId3"/>
              </a:rPr>
              <a:t>2107156@student.uwtsd.ac.uk</a:t>
            </a:r>
            <a:r>
              <a:rPr lang="en-GB" dirty="0"/>
              <a:t> </a:t>
            </a:r>
          </a:p>
        </p:txBody>
      </p:sp>
    </p:spTree>
    <p:extLst>
      <p:ext uri="{BB962C8B-B14F-4D97-AF65-F5344CB8AC3E}">
        <p14:creationId xmlns:p14="http://schemas.microsoft.com/office/powerpoint/2010/main" val="1489359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0789D-7105-41C4-BA52-2833D3CEA683}"/>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2BDCEE65-4C6A-4753-8640-B83DFC8C81AF}"/>
              </a:ext>
            </a:extLst>
          </p:cNvPr>
          <p:cNvSpPr>
            <a:spLocks noGrp="1"/>
          </p:cNvSpPr>
          <p:nvPr>
            <p:ph idx="1"/>
          </p:nvPr>
        </p:nvSpPr>
        <p:spPr/>
        <p:txBody>
          <a:bodyPr/>
          <a:lstStyle/>
          <a:p>
            <a:r>
              <a:rPr lang="en-GB" dirty="0"/>
              <a:t>Nigel Foster, ‘ EU Law’ – 6</a:t>
            </a:r>
            <a:r>
              <a:rPr lang="en-GB" baseline="30000" dirty="0"/>
              <a:t>th</a:t>
            </a:r>
            <a:r>
              <a:rPr lang="en-GB" dirty="0"/>
              <a:t> edn, Oxford University Press. </a:t>
            </a:r>
          </a:p>
        </p:txBody>
      </p:sp>
    </p:spTree>
    <p:extLst>
      <p:ext uri="{BB962C8B-B14F-4D97-AF65-F5344CB8AC3E}">
        <p14:creationId xmlns:p14="http://schemas.microsoft.com/office/powerpoint/2010/main" val="8543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4A24DFA-70AD-48C5-8646-A9918D24B081}"/>
              </a:ext>
            </a:extLst>
          </p:cNvPr>
          <p:cNvSpPr>
            <a:spLocks noGrp="1"/>
          </p:cNvSpPr>
          <p:nvPr>
            <p:ph type="ctrTitle"/>
          </p:nvPr>
        </p:nvSpPr>
        <p:spPr/>
        <p:txBody>
          <a:bodyPr/>
          <a:lstStyle/>
          <a:p>
            <a:r>
              <a:rPr lang="en-GB" dirty="0"/>
              <a:t>Thank You </a:t>
            </a:r>
          </a:p>
        </p:txBody>
      </p:sp>
      <p:sp>
        <p:nvSpPr>
          <p:cNvPr id="5" name="Subtitle 4">
            <a:extLst>
              <a:ext uri="{FF2B5EF4-FFF2-40B4-BE49-F238E27FC236}">
                <a16:creationId xmlns:a16="http://schemas.microsoft.com/office/drawing/2014/main" id="{0E0FFED8-3D65-4329-B32A-A5980C0603BD}"/>
              </a:ext>
            </a:extLst>
          </p:cNvPr>
          <p:cNvSpPr>
            <a:spLocks noGrp="1"/>
          </p:cNvSpPr>
          <p:nvPr>
            <p:ph type="subTitle" idx="1"/>
          </p:nvPr>
        </p:nvSpPr>
        <p:spPr/>
        <p:txBody>
          <a:bodyPr/>
          <a:lstStyle/>
          <a:p>
            <a:r>
              <a:rPr lang="en-GB" dirty="0"/>
              <a:t>Any Questions? </a:t>
            </a:r>
          </a:p>
        </p:txBody>
      </p:sp>
    </p:spTree>
    <p:extLst>
      <p:ext uri="{BB962C8B-B14F-4D97-AF65-F5344CB8AC3E}">
        <p14:creationId xmlns:p14="http://schemas.microsoft.com/office/powerpoint/2010/main" val="14943280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248</TotalTime>
  <Words>2281</Words>
  <Application>Microsoft Office PowerPoint</Application>
  <PresentationFormat>Widescreen</PresentationFormat>
  <Paragraphs>341</Paragraphs>
  <Slides>21</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Garamond</vt:lpstr>
      <vt:lpstr>Organic</vt:lpstr>
      <vt:lpstr>EU Institutions </vt:lpstr>
      <vt:lpstr>Introduction </vt:lpstr>
      <vt:lpstr>Content </vt:lpstr>
      <vt:lpstr>How will these session run? </vt:lpstr>
      <vt:lpstr>Aims and Learning Objectives </vt:lpstr>
      <vt:lpstr>EU Institutions </vt:lpstr>
      <vt:lpstr>Commission </vt:lpstr>
      <vt:lpstr>Commission </vt:lpstr>
      <vt:lpstr>The Council (of ministers) of the EU</vt:lpstr>
      <vt:lpstr>The European Council </vt:lpstr>
      <vt:lpstr>European Parliament </vt:lpstr>
      <vt:lpstr>The Court of Justice of the European Union </vt:lpstr>
      <vt:lpstr>Continued….. </vt:lpstr>
      <vt:lpstr>The Unions Advisory Board </vt:lpstr>
      <vt:lpstr>Activity </vt:lpstr>
      <vt:lpstr>Activity </vt:lpstr>
      <vt:lpstr>Activity </vt:lpstr>
      <vt:lpstr>Summary </vt:lpstr>
      <vt:lpstr>My contact information</vt:lpstr>
      <vt:lpstr>References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 Institutions </dc:title>
  <dc:creator>Zita Draper</dc:creator>
  <cp:lastModifiedBy>Zita Draper</cp:lastModifiedBy>
  <cp:revision>12</cp:revision>
  <dcterms:created xsi:type="dcterms:W3CDTF">2022-01-23T16:31:05Z</dcterms:created>
  <dcterms:modified xsi:type="dcterms:W3CDTF">2022-01-26T19:48:47Z</dcterms:modified>
</cp:coreProperties>
</file>