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71" r:id="rId5"/>
    <p:sldId id="259" r:id="rId6"/>
    <p:sldId id="260" r:id="rId7"/>
    <p:sldId id="261" r:id="rId8"/>
    <p:sldId id="262" r:id="rId9"/>
    <p:sldId id="263" r:id="rId10"/>
    <p:sldId id="273" r:id="rId11"/>
    <p:sldId id="264" r:id="rId12"/>
    <p:sldId id="265" r:id="rId13"/>
    <p:sldId id="272" r:id="rId14"/>
    <p:sldId id="266" r:id="rId15"/>
    <p:sldId id="269"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94641" autoAdjust="0"/>
  </p:normalViewPr>
  <p:slideViewPr>
    <p:cSldViewPr snapToGrid="0" snapToObjects="1">
      <p:cViewPr varScale="1">
        <p:scale>
          <a:sx n="78" d="100"/>
          <a:sy n="78" d="100"/>
        </p:scale>
        <p:origin x="38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0638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F79BC-0F9F-1AE1-3B77-441674EF33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A22D6-9252-D637-E1A9-4AC57580F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4A378-B72C-1F8B-97D2-E00A3B44B3F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5A02191-4236-A168-9B76-98142AF4FCF3}"/>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3374315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68CC7-55E3-080C-BE30-EF3B566C5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4F3AA-AAB3-AA91-138E-60704F28DD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3BB4A7-9C2C-CB0A-6DC2-7FAD5EDF545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FC260B4-DED8-89F0-7F0E-68E5B0982253}"/>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226932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GB" dirty="0"/>
          </a:p>
        </p:txBody>
      </p:sp>
    </p:spTree>
    <p:extLst>
      <p:ext uri="{BB962C8B-B14F-4D97-AF65-F5344CB8AC3E}">
        <p14:creationId xmlns:p14="http://schemas.microsoft.com/office/powerpoint/2010/main" val="993444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pixabay.com/en/bakery-sweets-candy-chocolate-food-41180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tools.com/a25caig/cause-and-effect-analysis/" TargetMode="External"/><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8EF"/>
        </a:solidFill>
        <a:effectLst/>
      </p:bgPr>
    </p:bg>
    <p:spTree>
      <p:nvGrpSpPr>
        <p:cNvPr id="1" name=""/>
        <p:cNvGrpSpPr/>
        <p:nvPr/>
      </p:nvGrpSpPr>
      <p:grpSpPr>
        <a:xfrm>
          <a:off x="0" y="0"/>
          <a:ext cx="0" cy="0"/>
          <a:chOff x="0" y="0"/>
          <a:chExt cx="0" cy="0"/>
        </a:xfrm>
      </p:grpSpPr>
      <p:pic>
        <p:nvPicPr>
          <p:cNvPr id="15" name="Picture 14" descr="Assortment of breads">
            <a:extLst>
              <a:ext uri="{FF2B5EF4-FFF2-40B4-BE49-F238E27FC236}">
                <a16:creationId xmlns:a16="http://schemas.microsoft.com/office/drawing/2014/main" id="{6BB35A55-6F1E-212B-A5C1-33D0AA40C934}"/>
              </a:ext>
            </a:extLst>
          </p:cNvPr>
          <p:cNvPicPr>
            <a:picLocks noChangeAspect="1"/>
          </p:cNvPicPr>
          <p:nvPr/>
        </p:nvPicPr>
        <p:blipFill>
          <a:blip r:embed="rId3">
            <a:alphaModFix amt="70000"/>
          </a:blip>
          <a:stretch>
            <a:fillRect/>
          </a:stretch>
        </p:blipFill>
        <p:spPr>
          <a:xfrm>
            <a:off x="4637314" y="64008"/>
            <a:ext cx="7472408" cy="6729984"/>
          </a:xfrm>
          <a:prstGeom prst="rect">
            <a:avLst/>
          </a:prstGeom>
        </p:spPr>
      </p:pic>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6" name="Text 3"/>
          <p:cNvSpPr/>
          <p:nvPr/>
        </p:nvSpPr>
        <p:spPr>
          <a:xfrm>
            <a:off x="585216" y="822961"/>
            <a:ext cx="1209675" cy="320040"/>
          </a:xfrm>
          <a:prstGeom prst="rect">
            <a:avLst/>
          </a:prstGeom>
          <a:noFill/>
          <a:ln/>
        </p:spPr>
        <p:txBody>
          <a:bodyPr wrap="square" lIns="0" tIns="0" rIns="0" bIns="0" rtlCol="0" anchor="ctr"/>
          <a:lstStyle/>
          <a:p>
            <a:pPr marL="0" indent="0">
              <a:buNone/>
            </a:pPr>
            <a:r>
              <a:rPr lang="en-GB" sz="1800" b="1" dirty="0">
                <a:solidFill>
                  <a:srgbClr val="C8A96A"/>
                </a:solidFill>
              </a:rPr>
              <a:t>LCLM4004</a:t>
            </a:r>
            <a:endParaRPr lang="en-GB" sz="1800" dirty="0"/>
          </a:p>
        </p:txBody>
      </p:sp>
      <p:sp>
        <p:nvSpPr>
          <p:cNvPr id="7" name="Text 4"/>
          <p:cNvSpPr/>
          <p:nvPr/>
        </p:nvSpPr>
        <p:spPr>
          <a:xfrm>
            <a:off x="649986" y="1961390"/>
            <a:ext cx="3840480" cy="1097280"/>
          </a:xfrm>
          <a:prstGeom prst="rect">
            <a:avLst/>
          </a:prstGeom>
          <a:noFill/>
          <a:ln/>
        </p:spPr>
        <p:txBody>
          <a:bodyPr wrap="square" lIns="0" tIns="0" rIns="0" bIns="0" rtlCol="0" anchor="ctr"/>
          <a:lstStyle/>
          <a:p>
            <a:pPr marL="0" indent="0" algn="ctr">
              <a:buNone/>
            </a:pPr>
            <a:r>
              <a:rPr lang="en-GB" sz="3500" b="1" dirty="0">
                <a:solidFill>
                  <a:srgbClr val="0C83A4"/>
                </a:solidFill>
              </a:rPr>
              <a:t>Problem Solving and</a:t>
            </a:r>
            <a:endParaRPr lang="en-GB" sz="3500" dirty="0"/>
          </a:p>
          <a:p>
            <a:pPr marL="0" indent="0" algn="ctr">
              <a:buNone/>
            </a:pPr>
            <a:r>
              <a:rPr lang="en-GB" sz="3500" b="1" dirty="0">
                <a:solidFill>
                  <a:srgbClr val="0C83A4"/>
                </a:solidFill>
              </a:rPr>
              <a:t>Decision Making</a:t>
            </a:r>
            <a:endParaRPr lang="en-GB" sz="3500" dirty="0"/>
          </a:p>
        </p:txBody>
      </p:sp>
      <p:sp>
        <p:nvSpPr>
          <p:cNvPr id="8" name="Text 5"/>
          <p:cNvSpPr/>
          <p:nvPr/>
        </p:nvSpPr>
        <p:spPr>
          <a:xfrm>
            <a:off x="735330" y="3300984"/>
            <a:ext cx="3573780" cy="457200"/>
          </a:xfrm>
          <a:prstGeom prst="rect">
            <a:avLst/>
          </a:prstGeom>
          <a:noFill/>
          <a:ln/>
        </p:spPr>
        <p:txBody>
          <a:bodyPr wrap="square" lIns="0" tIns="0" rIns="0" bIns="0" rtlCol="0" anchor="ctr"/>
          <a:lstStyle/>
          <a:p>
            <a:pPr marL="0" indent="0">
              <a:buNone/>
            </a:pPr>
            <a:r>
              <a:rPr lang="en-GB" sz="2400" b="1" dirty="0">
                <a:solidFill>
                  <a:srgbClr val="4B2E2B"/>
                </a:solidFill>
              </a:rPr>
              <a:t>Assignment 1: Basil’s Bakery</a:t>
            </a:r>
            <a:endParaRPr lang="en-GB" sz="2400" dirty="0"/>
          </a:p>
        </p:txBody>
      </p:sp>
      <p:sp>
        <p:nvSpPr>
          <p:cNvPr id="10" name="Shape 7"/>
          <p:cNvSpPr/>
          <p:nvPr/>
        </p:nvSpPr>
        <p:spPr>
          <a:xfrm>
            <a:off x="601980" y="3918205"/>
            <a:ext cx="3840480" cy="0"/>
          </a:xfrm>
          <a:prstGeom prst="line">
            <a:avLst/>
          </a:prstGeom>
          <a:noFill/>
          <a:ln w="25400">
            <a:solidFill>
              <a:srgbClr val="C8A96A"/>
            </a:solidFill>
            <a:prstDash val="solid"/>
          </a:ln>
        </p:spPr>
        <p:txBody>
          <a:bodyPr/>
          <a:lstStyle/>
          <a:p>
            <a:endParaRPr lang="en-GB" dirty="0"/>
          </a:p>
        </p:txBody>
      </p:sp>
      <p:sp>
        <p:nvSpPr>
          <p:cNvPr id="11" name="Text 8"/>
          <p:cNvSpPr/>
          <p:nvPr/>
        </p:nvSpPr>
        <p:spPr>
          <a:xfrm>
            <a:off x="585216" y="5294376"/>
            <a:ext cx="4612005" cy="822960"/>
          </a:xfrm>
          <a:prstGeom prst="rect">
            <a:avLst/>
          </a:prstGeom>
          <a:noFill/>
          <a:ln/>
        </p:spPr>
        <p:txBody>
          <a:bodyPr wrap="square" lIns="254" tIns="254" rIns="254" bIns="254" rtlCol="0" anchor="ctr"/>
          <a:lstStyle/>
          <a:p>
            <a:r>
              <a:rPr lang="en-GB" sz="1000" dirty="0">
                <a:latin typeface="Calibri"/>
              </a:rPr>
              <a:t>Student Name: Nuria Carvalho </a:t>
            </a:r>
          </a:p>
          <a:p>
            <a:r>
              <a:rPr lang="en-GB" sz="1000" dirty="0">
                <a:latin typeface="Calibri"/>
              </a:rPr>
              <a:t>Student ID: 2329357 </a:t>
            </a:r>
          </a:p>
          <a:p>
            <a:r>
              <a:rPr lang="en-GB" sz="1000" dirty="0">
                <a:latin typeface="Calibri"/>
              </a:rPr>
              <a:t>Lecturer: Mubashir Qurashi</a:t>
            </a:r>
          </a:p>
          <a:p>
            <a:r>
              <a:rPr lang="en-GB" sz="1000" dirty="0">
                <a:latin typeface="Calibri"/>
              </a:rPr>
              <a:t>Date: 17 July 2026</a:t>
            </a:r>
          </a:p>
        </p:txBody>
      </p:sp>
      <p:sp>
        <p:nvSpPr>
          <p:cNvPr id="4" name="Rounded Rectangle 13">
            <a:extLst>
              <a:ext uri="{FF2B5EF4-FFF2-40B4-BE49-F238E27FC236}">
                <a16:creationId xmlns:a16="http://schemas.microsoft.com/office/drawing/2014/main" id="{C6E2E8F5-6655-8918-125B-16E17D3A1499}"/>
              </a:ext>
            </a:extLst>
          </p:cNvPr>
          <p:cNvSpPr/>
          <p:nvPr/>
        </p:nvSpPr>
        <p:spPr>
          <a:xfrm>
            <a:off x="6641591" y="1583227"/>
            <a:ext cx="4070606" cy="2950886"/>
          </a:xfrm>
          <a:prstGeom prst="roundRect">
            <a:avLst/>
          </a:prstGeom>
          <a:solidFill>
            <a:srgbClr val="F5E7C8">
              <a:alpha val="50000"/>
            </a:srgbClr>
          </a:solidFill>
          <a:ln w="25400">
            <a:solidFill>
              <a:srgbClr val="C8A96A"/>
            </a:solidFill>
          </a:ln>
        </p:spPr>
        <p:style>
          <a:lnRef idx="1">
            <a:schemeClr val="accent1"/>
          </a:lnRef>
          <a:fillRef idx="3">
            <a:schemeClr val="accent1"/>
          </a:fillRef>
          <a:effectRef idx="2">
            <a:schemeClr val="accent1"/>
          </a:effectRef>
          <a:fontRef idx="minor">
            <a:schemeClr val="lt1"/>
          </a:fontRef>
        </p:style>
        <p:txBody>
          <a:bodyPr lIns="109728" rIns="109728" rtlCol="0" anchor="ctr"/>
          <a:lstStyle/>
          <a:p>
            <a:pPr algn="ctr"/>
            <a:r>
              <a:rPr lang="en-GB" sz="2800" b="1" dirty="0">
                <a:solidFill>
                  <a:srgbClr val="4B2E2B"/>
                </a:solidFill>
              </a:rPr>
              <a:t>BASIL'S
BAKERY</a:t>
            </a:r>
          </a:p>
          <a:p>
            <a:pPr algn="ctr"/>
            <a:r>
              <a:rPr lang="en-GB" sz="1400" dirty="0">
                <a:solidFill>
                  <a:srgbClr val="4B2E2B"/>
                </a:solidFill>
              </a:rPr>
              <a:t>Case study analysis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Presentation overview</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Shape 5"/>
          <p:cNvSpPr/>
          <p:nvPr/>
        </p:nvSpPr>
        <p:spPr>
          <a:xfrm>
            <a:off x="1234440" y="1417320"/>
            <a:ext cx="384048" cy="384048"/>
          </a:xfrm>
          <a:prstGeom prst="ellipse">
            <a:avLst/>
          </a:prstGeom>
          <a:solidFill>
            <a:srgbClr val="0C83A4"/>
          </a:solidFill>
          <a:ln w="12700">
            <a:solidFill>
              <a:srgbClr val="0C83A4"/>
            </a:solidFill>
            <a:prstDash val="solid"/>
          </a:ln>
        </p:spPr>
        <p:txBody>
          <a:bodyPr/>
          <a:lstStyle/>
          <a:p>
            <a:endParaRPr lang="en-GB" dirty="0"/>
          </a:p>
        </p:txBody>
      </p:sp>
      <p:sp>
        <p:nvSpPr>
          <p:cNvPr id="8" name="Text 6"/>
          <p:cNvSpPr/>
          <p:nvPr/>
        </p:nvSpPr>
        <p:spPr>
          <a:xfrm>
            <a:off x="1234440" y="1481328"/>
            <a:ext cx="384048" cy="146304"/>
          </a:xfrm>
          <a:prstGeom prst="rect">
            <a:avLst/>
          </a:prstGeom>
          <a:noFill/>
          <a:ln/>
        </p:spPr>
        <p:txBody>
          <a:bodyPr wrap="square" lIns="0" tIns="0" rIns="0" bIns="0" rtlCol="0" anchor="ctr"/>
          <a:lstStyle/>
          <a:p>
            <a:pPr marL="0" indent="0" algn="ctr">
              <a:buNone/>
            </a:pPr>
            <a:r>
              <a:rPr lang="en-GB" sz="1200" b="1" dirty="0">
                <a:solidFill>
                  <a:srgbClr val="FFFFFF"/>
                </a:solidFill>
              </a:rPr>
              <a:t>1</a:t>
            </a:r>
            <a:endParaRPr lang="en-GB" sz="1200" dirty="0"/>
          </a:p>
        </p:txBody>
      </p:sp>
      <p:sp>
        <p:nvSpPr>
          <p:cNvPr id="9" name="Text 7"/>
          <p:cNvSpPr/>
          <p:nvPr/>
        </p:nvSpPr>
        <p:spPr>
          <a:xfrm>
            <a:off x="1874520" y="1399032"/>
            <a:ext cx="2926080" cy="256032"/>
          </a:xfrm>
          <a:prstGeom prst="rect">
            <a:avLst/>
          </a:prstGeom>
          <a:noFill/>
          <a:ln/>
        </p:spPr>
        <p:txBody>
          <a:bodyPr wrap="square" lIns="0" tIns="0" rIns="0" bIns="0" rtlCol="0" anchor="ctr"/>
          <a:lstStyle/>
          <a:p>
            <a:pPr marL="0" indent="0">
              <a:buNone/>
            </a:pPr>
            <a:r>
              <a:rPr lang="en-GB" sz="2000" b="1" dirty="0">
                <a:solidFill>
                  <a:srgbClr val="4B2E2B"/>
                </a:solidFill>
              </a:rPr>
              <a:t>Business context</a:t>
            </a:r>
            <a:endParaRPr lang="en-GB" sz="2000" dirty="0"/>
          </a:p>
        </p:txBody>
      </p:sp>
      <p:sp>
        <p:nvSpPr>
          <p:cNvPr id="10" name="Text 8"/>
          <p:cNvSpPr/>
          <p:nvPr/>
        </p:nvSpPr>
        <p:spPr>
          <a:xfrm>
            <a:off x="5074920" y="1417320"/>
            <a:ext cx="5577840" cy="237744"/>
          </a:xfrm>
          <a:prstGeom prst="rect">
            <a:avLst/>
          </a:prstGeom>
          <a:noFill/>
          <a:ln/>
        </p:spPr>
        <p:txBody>
          <a:bodyPr wrap="square" lIns="0" tIns="0" rIns="0" bIns="0" rtlCol="0" anchor="ctr"/>
          <a:lstStyle/>
          <a:p>
            <a:pPr marL="0" indent="0">
              <a:buNone/>
            </a:pPr>
            <a:r>
              <a:rPr lang="en-GB" sz="1600" dirty="0">
                <a:solidFill>
                  <a:srgbClr val="2A2A2A"/>
                </a:solidFill>
              </a:rPr>
              <a:t>Who Basil’s Bakery is and how it operates</a:t>
            </a:r>
            <a:endParaRPr lang="en-GB" sz="1600" dirty="0"/>
          </a:p>
        </p:txBody>
      </p:sp>
      <p:sp>
        <p:nvSpPr>
          <p:cNvPr id="11" name="Shape 9"/>
          <p:cNvSpPr/>
          <p:nvPr/>
        </p:nvSpPr>
        <p:spPr>
          <a:xfrm>
            <a:off x="1426464" y="1801368"/>
            <a:ext cx="0" cy="502920"/>
          </a:xfrm>
          <a:prstGeom prst="line">
            <a:avLst/>
          </a:prstGeom>
          <a:noFill/>
          <a:ln w="25400">
            <a:solidFill>
              <a:srgbClr val="C8A96A"/>
            </a:solidFill>
            <a:prstDash val="solid"/>
          </a:ln>
        </p:spPr>
        <p:txBody>
          <a:bodyPr/>
          <a:lstStyle/>
          <a:p>
            <a:endParaRPr lang="en-GB" dirty="0"/>
          </a:p>
        </p:txBody>
      </p:sp>
      <p:sp>
        <p:nvSpPr>
          <p:cNvPr id="12" name="Shape 10"/>
          <p:cNvSpPr/>
          <p:nvPr/>
        </p:nvSpPr>
        <p:spPr>
          <a:xfrm>
            <a:off x="1234440" y="2286000"/>
            <a:ext cx="384048" cy="384048"/>
          </a:xfrm>
          <a:prstGeom prst="ellipse">
            <a:avLst/>
          </a:prstGeom>
          <a:solidFill>
            <a:srgbClr val="0C83A4"/>
          </a:solidFill>
          <a:ln w="12700">
            <a:solidFill>
              <a:srgbClr val="0C83A4"/>
            </a:solidFill>
            <a:prstDash val="solid"/>
          </a:ln>
        </p:spPr>
        <p:txBody>
          <a:bodyPr/>
          <a:lstStyle/>
          <a:p>
            <a:endParaRPr lang="en-GB" dirty="0"/>
          </a:p>
        </p:txBody>
      </p:sp>
      <p:sp>
        <p:nvSpPr>
          <p:cNvPr id="13" name="Text 11"/>
          <p:cNvSpPr/>
          <p:nvPr/>
        </p:nvSpPr>
        <p:spPr>
          <a:xfrm>
            <a:off x="1234440" y="2350008"/>
            <a:ext cx="384048" cy="146304"/>
          </a:xfrm>
          <a:prstGeom prst="rect">
            <a:avLst/>
          </a:prstGeom>
          <a:noFill/>
          <a:ln/>
        </p:spPr>
        <p:txBody>
          <a:bodyPr wrap="square" lIns="0" tIns="0" rIns="0" bIns="0" rtlCol="0" anchor="ctr"/>
          <a:lstStyle/>
          <a:p>
            <a:pPr marL="0" indent="0" algn="ctr">
              <a:buNone/>
            </a:pPr>
            <a:r>
              <a:rPr lang="en-GB" sz="1200" b="1" dirty="0">
                <a:solidFill>
                  <a:srgbClr val="FFFFFF"/>
                </a:solidFill>
              </a:rPr>
              <a:t>2</a:t>
            </a:r>
            <a:endParaRPr lang="en-GB" sz="1200" dirty="0"/>
          </a:p>
        </p:txBody>
      </p:sp>
      <p:sp>
        <p:nvSpPr>
          <p:cNvPr id="14" name="Text 12"/>
          <p:cNvSpPr/>
          <p:nvPr/>
        </p:nvSpPr>
        <p:spPr>
          <a:xfrm>
            <a:off x="1874520" y="2267712"/>
            <a:ext cx="2926080" cy="256032"/>
          </a:xfrm>
          <a:prstGeom prst="rect">
            <a:avLst/>
          </a:prstGeom>
          <a:noFill/>
          <a:ln/>
        </p:spPr>
        <p:txBody>
          <a:bodyPr wrap="square" lIns="0" tIns="0" rIns="0" bIns="0" rtlCol="0" anchor="ctr"/>
          <a:lstStyle/>
          <a:p>
            <a:pPr marL="0" indent="0">
              <a:buNone/>
            </a:pPr>
            <a:r>
              <a:rPr lang="en-GB" sz="2000" b="1" dirty="0">
                <a:solidFill>
                  <a:srgbClr val="4B2E2B"/>
                </a:solidFill>
              </a:rPr>
              <a:t>Problem scope</a:t>
            </a:r>
            <a:endParaRPr lang="en-GB" sz="2000" dirty="0"/>
          </a:p>
        </p:txBody>
      </p:sp>
      <p:sp>
        <p:nvSpPr>
          <p:cNvPr id="15" name="Text 13"/>
          <p:cNvSpPr/>
          <p:nvPr/>
        </p:nvSpPr>
        <p:spPr>
          <a:xfrm>
            <a:off x="5074920" y="2286000"/>
            <a:ext cx="5577840" cy="237744"/>
          </a:xfrm>
          <a:prstGeom prst="rect">
            <a:avLst/>
          </a:prstGeom>
          <a:noFill/>
          <a:ln/>
        </p:spPr>
        <p:txBody>
          <a:bodyPr wrap="square" lIns="0" tIns="0" rIns="0" bIns="0" rtlCol="0" anchor="ctr"/>
          <a:lstStyle/>
          <a:p>
            <a:pPr marL="0" indent="0">
              <a:buNone/>
            </a:pPr>
            <a:r>
              <a:rPr lang="en-GB" sz="1600" dirty="0">
                <a:solidFill>
                  <a:srgbClr val="2A2A2A"/>
                </a:solidFill>
              </a:rPr>
              <a:t>Nature, impact and 5W2H model</a:t>
            </a:r>
            <a:endParaRPr lang="en-GB" sz="1600" dirty="0"/>
          </a:p>
        </p:txBody>
      </p:sp>
      <p:sp>
        <p:nvSpPr>
          <p:cNvPr id="16" name="Shape 14"/>
          <p:cNvSpPr/>
          <p:nvPr/>
        </p:nvSpPr>
        <p:spPr>
          <a:xfrm>
            <a:off x="1426464" y="2670048"/>
            <a:ext cx="0" cy="502920"/>
          </a:xfrm>
          <a:prstGeom prst="line">
            <a:avLst/>
          </a:prstGeom>
          <a:noFill/>
          <a:ln w="25400">
            <a:solidFill>
              <a:srgbClr val="C8A96A"/>
            </a:solidFill>
            <a:prstDash val="solid"/>
          </a:ln>
        </p:spPr>
        <p:txBody>
          <a:bodyPr/>
          <a:lstStyle/>
          <a:p>
            <a:endParaRPr lang="en-GB" dirty="0"/>
          </a:p>
        </p:txBody>
      </p:sp>
      <p:sp>
        <p:nvSpPr>
          <p:cNvPr id="17" name="Shape 15"/>
          <p:cNvSpPr/>
          <p:nvPr/>
        </p:nvSpPr>
        <p:spPr>
          <a:xfrm>
            <a:off x="1234440" y="3154680"/>
            <a:ext cx="384048" cy="384048"/>
          </a:xfrm>
          <a:prstGeom prst="ellipse">
            <a:avLst/>
          </a:prstGeom>
          <a:solidFill>
            <a:srgbClr val="0C83A4"/>
          </a:solidFill>
          <a:ln w="12700">
            <a:solidFill>
              <a:srgbClr val="0C83A4"/>
            </a:solidFill>
            <a:prstDash val="solid"/>
          </a:ln>
        </p:spPr>
        <p:txBody>
          <a:bodyPr/>
          <a:lstStyle/>
          <a:p>
            <a:endParaRPr lang="en-GB" dirty="0"/>
          </a:p>
        </p:txBody>
      </p:sp>
      <p:sp>
        <p:nvSpPr>
          <p:cNvPr id="18" name="Text 16"/>
          <p:cNvSpPr/>
          <p:nvPr/>
        </p:nvSpPr>
        <p:spPr>
          <a:xfrm>
            <a:off x="1234440" y="3218688"/>
            <a:ext cx="384048" cy="146304"/>
          </a:xfrm>
          <a:prstGeom prst="rect">
            <a:avLst/>
          </a:prstGeom>
          <a:noFill/>
          <a:ln/>
        </p:spPr>
        <p:txBody>
          <a:bodyPr wrap="square" lIns="0" tIns="0" rIns="0" bIns="0" rtlCol="0" anchor="ctr"/>
          <a:lstStyle/>
          <a:p>
            <a:pPr marL="0" indent="0" algn="ctr">
              <a:buNone/>
            </a:pPr>
            <a:r>
              <a:rPr lang="en-GB" sz="1200" b="1" dirty="0">
                <a:solidFill>
                  <a:srgbClr val="FFFFFF"/>
                </a:solidFill>
              </a:rPr>
              <a:t>3</a:t>
            </a:r>
            <a:endParaRPr lang="en-GB" sz="1200" dirty="0"/>
          </a:p>
        </p:txBody>
      </p:sp>
      <p:sp>
        <p:nvSpPr>
          <p:cNvPr id="19" name="Text 17"/>
          <p:cNvSpPr/>
          <p:nvPr/>
        </p:nvSpPr>
        <p:spPr>
          <a:xfrm>
            <a:off x="1874520" y="3136392"/>
            <a:ext cx="2926080" cy="256032"/>
          </a:xfrm>
          <a:prstGeom prst="rect">
            <a:avLst/>
          </a:prstGeom>
          <a:noFill/>
          <a:ln/>
        </p:spPr>
        <p:txBody>
          <a:bodyPr wrap="square" lIns="0" tIns="0" rIns="0" bIns="0" rtlCol="0" anchor="ctr"/>
          <a:lstStyle/>
          <a:p>
            <a:r>
              <a:rPr lang="en-GB" sz="2000" b="1" dirty="0">
                <a:solidFill>
                  <a:srgbClr val="4B2E2B"/>
                </a:solidFill>
              </a:rPr>
              <a:t>PESTEL, Ethical &amp; International factors, and SWOT</a:t>
            </a:r>
            <a:endParaRPr lang="en-GB" sz="2000" b="1" dirty="0">
              <a:latin typeface="Calibri"/>
            </a:endParaRPr>
          </a:p>
        </p:txBody>
      </p:sp>
      <p:sp>
        <p:nvSpPr>
          <p:cNvPr id="20" name="Text 18"/>
          <p:cNvSpPr/>
          <p:nvPr/>
        </p:nvSpPr>
        <p:spPr>
          <a:xfrm>
            <a:off x="5074920" y="3154680"/>
            <a:ext cx="5577840" cy="237744"/>
          </a:xfrm>
          <a:prstGeom prst="rect">
            <a:avLst/>
          </a:prstGeom>
          <a:noFill/>
          <a:ln/>
        </p:spPr>
        <p:txBody>
          <a:bodyPr wrap="square" lIns="0" tIns="0" rIns="0" bIns="0" rtlCol="0" anchor="ctr"/>
          <a:lstStyle/>
          <a:p>
            <a:r>
              <a:rPr lang="en-GB" sz="1600" dirty="0"/>
              <a:t>PESTEL, ethical/international and SWOT factors</a:t>
            </a:r>
          </a:p>
        </p:txBody>
      </p:sp>
      <p:sp>
        <p:nvSpPr>
          <p:cNvPr id="21" name="Shape 19"/>
          <p:cNvSpPr/>
          <p:nvPr/>
        </p:nvSpPr>
        <p:spPr>
          <a:xfrm>
            <a:off x="1426464" y="3538728"/>
            <a:ext cx="0" cy="502920"/>
          </a:xfrm>
          <a:prstGeom prst="line">
            <a:avLst/>
          </a:prstGeom>
          <a:noFill/>
          <a:ln w="25400">
            <a:solidFill>
              <a:srgbClr val="C8A96A"/>
            </a:solidFill>
            <a:prstDash val="solid"/>
          </a:ln>
        </p:spPr>
        <p:txBody>
          <a:bodyPr/>
          <a:lstStyle/>
          <a:p>
            <a:endParaRPr lang="en-GB" dirty="0"/>
          </a:p>
        </p:txBody>
      </p:sp>
      <p:sp>
        <p:nvSpPr>
          <p:cNvPr id="22" name="Shape 20"/>
          <p:cNvSpPr/>
          <p:nvPr/>
        </p:nvSpPr>
        <p:spPr>
          <a:xfrm>
            <a:off x="1234440" y="4023360"/>
            <a:ext cx="384048" cy="384048"/>
          </a:xfrm>
          <a:prstGeom prst="ellipse">
            <a:avLst/>
          </a:prstGeom>
          <a:solidFill>
            <a:srgbClr val="0C83A4"/>
          </a:solidFill>
          <a:ln w="12700">
            <a:solidFill>
              <a:srgbClr val="0C83A4"/>
            </a:solidFill>
            <a:prstDash val="solid"/>
          </a:ln>
        </p:spPr>
        <p:txBody>
          <a:bodyPr/>
          <a:lstStyle/>
          <a:p>
            <a:endParaRPr lang="en-GB" dirty="0"/>
          </a:p>
        </p:txBody>
      </p:sp>
      <p:sp>
        <p:nvSpPr>
          <p:cNvPr id="23" name="Text 21"/>
          <p:cNvSpPr/>
          <p:nvPr/>
        </p:nvSpPr>
        <p:spPr>
          <a:xfrm>
            <a:off x="1234440" y="4087368"/>
            <a:ext cx="384048" cy="146304"/>
          </a:xfrm>
          <a:prstGeom prst="rect">
            <a:avLst/>
          </a:prstGeom>
          <a:noFill/>
          <a:ln/>
        </p:spPr>
        <p:txBody>
          <a:bodyPr wrap="square" lIns="0" tIns="0" rIns="0" bIns="0" rtlCol="0" anchor="ctr"/>
          <a:lstStyle/>
          <a:p>
            <a:pPr marL="0" indent="0" algn="ctr">
              <a:buNone/>
            </a:pPr>
            <a:r>
              <a:rPr lang="en-GB" sz="1200" b="1" dirty="0">
                <a:solidFill>
                  <a:srgbClr val="FFFFFF"/>
                </a:solidFill>
              </a:rPr>
              <a:t>4</a:t>
            </a:r>
            <a:endParaRPr lang="en-GB" sz="1200" dirty="0"/>
          </a:p>
        </p:txBody>
      </p:sp>
      <p:sp>
        <p:nvSpPr>
          <p:cNvPr id="24" name="Text 22"/>
          <p:cNvSpPr/>
          <p:nvPr/>
        </p:nvSpPr>
        <p:spPr>
          <a:xfrm>
            <a:off x="1874520" y="4005072"/>
            <a:ext cx="2926080" cy="256032"/>
          </a:xfrm>
          <a:prstGeom prst="rect">
            <a:avLst/>
          </a:prstGeom>
          <a:noFill/>
          <a:ln/>
        </p:spPr>
        <p:txBody>
          <a:bodyPr wrap="square" lIns="0" tIns="0" rIns="0" bIns="0" rtlCol="0" anchor="ctr"/>
          <a:lstStyle/>
          <a:p>
            <a:pPr marL="0" indent="0">
              <a:buNone/>
            </a:pPr>
            <a:r>
              <a:rPr lang="en-GB" sz="2000" b="1" dirty="0">
                <a:solidFill>
                  <a:srgbClr val="4B2E2B"/>
                </a:solidFill>
              </a:rPr>
              <a:t>Root causes</a:t>
            </a:r>
            <a:endParaRPr lang="en-GB" sz="2000" dirty="0"/>
          </a:p>
        </p:txBody>
      </p:sp>
      <p:sp>
        <p:nvSpPr>
          <p:cNvPr id="25" name="Text 23"/>
          <p:cNvSpPr/>
          <p:nvPr/>
        </p:nvSpPr>
        <p:spPr>
          <a:xfrm>
            <a:off x="5074920" y="4023360"/>
            <a:ext cx="5577840" cy="237744"/>
          </a:xfrm>
          <a:prstGeom prst="rect">
            <a:avLst/>
          </a:prstGeom>
          <a:noFill/>
          <a:ln/>
        </p:spPr>
        <p:txBody>
          <a:bodyPr wrap="square" lIns="0" tIns="0" rIns="0" bIns="0" rtlCol="0" anchor="ctr"/>
          <a:lstStyle/>
          <a:p>
            <a:pPr marL="0" indent="0">
              <a:buNone/>
            </a:pPr>
            <a:r>
              <a:rPr lang="en-GB" sz="1600" dirty="0">
                <a:solidFill>
                  <a:srgbClr val="2A2A2A"/>
                </a:solidFill>
              </a:rPr>
              <a:t>Cause-and-effect / Fishbone analysis</a:t>
            </a:r>
            <a:endParaRPr lang="en-GB" sz="1600" dirty="0"/>
          </a:p>
        </p:txBody>
      </p:sp>
      <p:sp>
        <p:nvSpPr>
          <p:cNvPr id="26" name="Shape 24"/>
          <p:cNvSpPr/>
          <p:nvPr/>
        </p:nvSpPr>
        <p:spPr>
          <a:xfrm>
            <a:off x="1426464" y="4407408"/>
            <a:ext cx="0" cy="502920"/>
          </a:xfrm>
          <a:prstGeom prst="line">
            <a:avLst/>
          </a:prstGeom>
          <a:noFill/>
          <a:ln w="25400">
            <a:solidFill>
              <a:srgbClr val="C8A96A"/>
            </a:solidFill>
            <a:prstDash val="solid"/>
          </a:ln>
        </p:spPr>
        <p:txBody>
          <a:bodyPr/>
          <a:lstStyle/>
          <a:p>
            <a:endParaRPr lang="en-GB" dirty="0"/>
          </a:p>
        </p:txBody>
      </p:sp>
      <p:sp>
        <p:nvSpPr>
          <p:cNvPr id="27" name="Shape 25"/>
          <p:cNvSpPr/>
          <p:nvPr/>
        </p:nvSpPr>
        <p:spPr>
          <a:xfrm>
            <a:off x="1234440" y="4892040"/>
            <a:ext cx="384048" cy="384048"/>
          </a:xfrm>
          <a:prstGeom prst="ellipse">
            <a:avLst/>
          </a:prstGeom>
          <a:solidFill>
            <a:srgbClr val="0C83A4"/>
          </a:solidFill>
          <a:ln w="12700">
            <a:solidFill>
              <a:srgbClr val="0C83A4"/>
            </a:solidFill>
            <a:prstDash val="solid"/>
          </a:ln>
        </p:spPr>
        <p:txBody>
          <a:bodyPr/>
          <a:lstStyle/>
          <a:p>
            <a:endParaRPr lang="en-GB" dirty="0"/>
          </a:p>
        </p:txBody>
      </p:sp>
      <p:sp>
        <p:nvSpPr>
          <p:cNvPr id="28" name="Text 26"/>
          <p:cNvSpPr/>
          <p:nvPr/>
        </p:nvSpPr>
        <p:spPr>
          <a:xfrm>
            <a:off x="1234440" y="4956048"/>
            <a:ext cx="384048" cy="146304"/>
          </a:xfrm>
          <a:prstGeom prst="rect">
            <a:avLst/>
          </a:prstGeom>
          <a:noFill/>
          <a:ln/>
        </p:spPr>
        <p:txBody>
          <a:bodyPr wrap="square" lIns="0" tIns="0" rIns="0" bIns="0" rtlCol="0" anchor="ctr"/>
          <a:lstStyle/>
          <a:p>
            <a:pPr marL="0" indent="0" algn="ctr">
              <a:buNone/>
            </a:pPr>
            <a:r>
              <a:rPr lang="en-GB" sz="1200" b="1" dirty="0">
                <a:solidFill>
                  <a:srgbClr val="FFFFFF"/>
                </a:solidFill>
              </a:rPr>
              <a:t>5</a:t>
            </a:r>
            <a:endParaRPr lang="en-GB" sz="1200" dirty="0"/>
          </a:p>
        </p:txBody>
      </p:sp>
      <p:sp>
        <p:nvSpPr>
          <p:cNvPr id="29" name="Text 27"/>
          <p:cNvSpPr/>
          <p:nvPr/>
        </p:nvSpPr>
        <p:spPr>
          <a:xfrm>
            <a:off x="1874520" y="4873752"/>
            <a:ext cx="2926080" cy="256032"/>
          </a:xfrm>
          <a:prstGeom prst="rect">
            <a:avLst/>
          </a:prstGeom>
          <a:noFill/>
          <a:ln/>
        </p:spPr>
        <p:txBody>
          <a:bodyPr wrap="square" lIns="0" tIns="0" rIns="0" bIns="0" rtlCol="0" anchor="ctr"/>
          <a:lstStyle/>
          <a:p>
            <a:pPr marL="0" indent="0">
              <a:buNone/>
            </a:pPr>
            <a:r>
              <a:rPr lang="en-GB" sz="2000" b="1" dirty="0">
                <a:solidFill>
                  <a:srgbClr val="4B2E2B"/>
                </a:solidFill>
              </a:rPr>
              <a:t>Key findings</a:t>
            </a:r>
            <a:endParaRPr lang="en-GB" sz="2000" dirty="0"/>
          </a:p>
        </p:txBody>
      </p:sp>
      <p:sp>
        <p:nvSpPr>
          <p:cNvPr id="30" name="Text 28"/>
          <p:cNvSpPr/>
          <p:nvPr/>
        </p:nvSpPr>
        <p:spPr>
          <a:xfrm>
            <a:off x="5074920" y="4892040"/>
            <a:ext cx="5577840" cy="237744"/>
          </a:xfrm>
          <a:prstGeom prst="rect">
            <a:avLst/>
          </a:prstGeom>
          <a:noFill/>
          <a:ln/>
        </p:spPr>
        <p:txBody>
          <a:bodyPr wrap="square" lIns="0" tIns="0" rIns="0" bIns="0" rtlCol="0" anchor="ctr"/>
          <a:lstStyle/>
          <a:p>
            <a:pPr marL="0" indent="0">
              <a:buNone/>
            </a:pPr>
            <a:r>
              <a:rPr lang="en-GB" sz="1600" dirty="0">
                <a:solidFill>
                  <a:srgbClr val="2A2A2A"/>
                </a:solidFill>
              </a:rPr>
              <a:t>Summary and direction for decision-making</a:t>
            </a:r>
            <a:endParaRPr lang="en-GB" sz="1600" dirty="0"/>
          </a:p>
        </p:txBody>
      </p:sp>
      <p:sp>
        <p:nvSpPr>
          <p:cNvPr id="31" name="Shape 29"/>
          <p:cNvSpPr/>
          <p:nvPr/>
        </p:nvSpPr>
        <p:spPr>
          <a:xfrm>
            <a:off x="1234440" y="5897880"/>
            <a:ext cx="9784080" cy="384048"/>
          </a:xfrm>
          <a:prstGeom prst="roundRect">
            <a:avLst>
              <a:gd name="adj" fmla="val 19048"/>
            </a:avLst>
          </a:prstGeom>
          <a:solidFill>
            <a:srgbClr val="FFF1D9"/>
          </a:solidFill>
          <a:ln w="15240">
            <a:solidFill>
              <a:srgbClr val="C8A96A"/>
            </a:solidFill>
            <a:prstDash val="solid"/>
          </a:ln>
        </p:spPr>
        <p:txBody>
          <a:bodyPr/>
          <a:lstStyle/>
          <a:p>
            <a:endParaRPr lang="en-GB" dirty="0"/>
          </a:p>
        </p:txBody>
      </p:sp>
      <p:sp>
        <p:nvSpPr>
          <p:cNvPr id="32" name="Text 30"/>
          <p:cNvSpPr/>
          <p:nvPr/>
        </p:nvSpPr>
        <p:spPr>
          <a:xfrm>
            <a:off x="1307592" y="5971032"/>
            <a:ext cx="9637776" cy="237744"/>
          </a:xfrm>
          <a:prstGeom prst="rect">
            <a:avLst/>
          </a:prstGeom>
          <a:noFill/>
          <a:ln/>
        </p:spPr>
        <p:txBody>
          <a:bodyPr wrap="square" lIns="254" tIns="254" rIns="254" bIns="254" rtlCol="0" anchor="ctr">
            <a:normAutofit/>
          </a:bodyPr>
          <a:lstStyle/>
          <a:p>
            <a:pPr marL="0" indent="0" algn="ctr">
              <a:buNone/>
            </a:pPr>
            <a:r>
              <a:rPr lang="en-GB" sz="1400" b="1" dirty="0">
                <a:solidFill>
                  <a:srgbClr val="2A2A2A"/>
                </a:solidFill>
              </a:rPr>
              <a:t>Core logic: identify the right problem before proposing solutions.</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Introduction: concepts used</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Shape 5"/>
          <p:cNvSpPr/>
          <p:nvPr/>
        </p:nvSpPr>
        <p:spPr>
          <a:xfrm>
            <a:off x="1188720" y="1508760"/>
            <a:ext cx="2971800" cy="3520440"/>
          </a:xfrm>
          <a:prstGeom prst="roundRect">
            <a:avLst>
              <a:gd name="adj" fmla="val 2462"/>
            </a:avLst>
          </a:prstGeom>
          <a:solidFill>
            <a:srgbClr val="FFFDF8"/>
          </a:solidFill>
          <a:ln w="16510">
            <a:solidFill>
              <a:srgbClr val="C8A96A"/>
            </a:solidFill>
            <a:prstDash val="solid"/>
          </a:ln>
        </p:spPr>
        <p:txBody>
          <a:bodyPr/>
          <a:lstStyle/>
          <a:p>
            <a:pPr algn="ctr"/>
            <a:endParaRPr lang="en-GB" dirty="0"/>
          </a:p>
        </p:txBody>
      </p:sp>
      <p:sp>
        <p:nvSpPr>
          <p:cNvPr id="8" name="Text 6"/>
          <p:cNvSpPr/>
          <p:nvPr/>
        </p:nvSpPr>
        <p:spPr>
          <a:xfrm>
            <a:off x="1353312" y="1755648"/>
            <a:ext cx="2651760" cy="274320"/>
          </a:xfrm>
          <a:prstGeom prst="rect">
            <a:avLst/>
          </a:prstGeom>
          <a:noFill/>
          <a:ln/>
        </p:spPr>
        <p:txBody>
          <a:bodyPr wrap="square" lIns="0" tIns="0" rIns="0" bIns="0" rtlCol="0" anchor="ctr"/>
          <a:lstStyle/>
          <a:p>
            <a:pPr marL="0" indent="0" algn="ctr">
              <a:buNone/>
            </a:pPr>
            <a:r>
              <a:rPr lang="en-GB" b="1" dirty="0">
                <a:solidFill>
                  <a:srgbClr val="6B5B53"/>
                </a:solidFill>
              </a:rPr>
              <a:t>Problem scoping</a:t>
            </a:r>
            <a:endParaRPr lang="en-GB" dirty="0"/>
          </a:p>
        </p:txBody>
      </p:sp>
      <p:sp>
        <p:nvSpPr>
          <p:cNvPr id="9" name="Text 7"/>
          <p:cNvSpPr/>
          <p:nvPr/>
        </p:nvSpPr>
        <p:spPr>
          <a:xfrm>
            <a:off x="1353312" y="2148840"/>
            <a:ext cx="2651760" cy="347472"/>
          </a:xfrm>
          <a:prstGeom prst="rect">
            <a:avLst/>
          </a:prstGeom>
          <a:noFill/>
          <a:ln/>
        </p:spPr>
        <p:txBody>
          <a:bodyPr wrap="square" lIns="0" tIns="0" rIns="0" bIns="0" rtlCol="0" anchor="ctr"/>
          <a:lstStyle/>
          <a:p>
            <a:pPr marL="0" indent="0" algn="ctr">
              <a:buNone/>
            </a:pPr>
            <a:r>
              <a:rPr lang="en-GB" sz="2500" b="1" dirty="0">
                <a:solidFill>
                  <a:srgbClr val="4B2E2B"/>
                </a:solidFill>
              </a:rPr>
              <a:t>5W2H</a:t>
            </a:r>
            <a:endParaRPr lang="en-GB" sz="2500" dirty="0"/>
          </a:p>
        </p:txBody>
      </p:sp>
      <p:sp>
        <p:nvSpPr>
          <p:cNvPr id="10" name="Text 8"/>
          <p:cNvSpPr/>
          <p:nvPr/>
        </p:nvSpPr>
        <p:spPr>
          <a:xfrm>
            <a:off x="1353312" y="2788920"/>
            <a:ext cx="2606040" cy="1280160"/>
          </a:xfrm>
          <a:prstGeom prst="rect">
            <a:avLst/>
          </a:prstGeom>
          <a:noFill/>
          <a:ln/>
        </p:spPr>
        <p:txBody>
          <a:bodyPr wrap="square" lIns="254" tIns="254" rIns="254" bIns="254" rtlCol="0" anchor="ctr">
            <a:normAutofit/>
          </a:bodyPr>
          <a:lstStyle/>
          <a:p>
            <a:pPr marL="0" indent="0" algn="ctr">
              <a:buNone/>
            </a:pPr>
            <a:r>
              <a:rPr lang="en-GB" dirty="0">
                <a:solidFill>
                  <a:srgbClr val="2A2A2A"/>
                </a:solidFill>
              </a:rPr>
              <a:t>Defines what is happening, who is affected, where and how serious it is.</a:t>
            </a:r>
            <a:endParaRPr lang="en-GB" dirty="0"/>
          </a:p>
        </p:txBody>
      </p:sp>
      <p:sp>
        <p:nvSpPr>
          <p:cNvPr id="11" name="Shape 9"/>
          <p:cNvSpPr/>
          <p:nvPr/>
        </p:nvSpPr>
        <p:spPr>
          <a:xfrm>
            <a:off x="4617720" y="1508760"/>
            <a:ext cx="2971800" cy="3520440"/>
          </a:xfrm>
          <a:prstGeom prst="roundRect">
            <a:avLst>
              <a:gd name="adj" fmla="val 2462"/>
            </a:avLst>
          </a:prstGeom>
          <a:solidFill>
            <a:srgbClr val="F0F8FA"/>
          </a:solidFill>
          <a:ln w="16510">
            <a:solidFill>
              <a:srgbClr val="0C83A4"/>
            </a:solidFill>
            <a:prstDash val="solid"/>
          </a:ln>
        </p:spPr>
        <p:txBody>
          <a:bodyPr/>
          <a:lstStyle/>
          <a:p>
            <a:endParaRPr lang="en-GB" dirty="0"/>
          </a:p>
        </p:txBody>
      </p:sp>
      <p:sp>
        <p:nvSpPr>
          <p:cNvPr id="12" name="Text 10"/>
          <p:cNvSpPr/>
          <p:nvPr/>
        </p:nvSpPr>
        <p:spPr>
          <a:xfrm>
            <a:off x="4782312" y="1755648"/>
            <a:ext cx="2651760" cy="274320"/>
          </a:xfrm>
          <a:prstGeom prst="rect">
            <a:avLst/>
          </a:prstGeom>
          <a:noFill/>
          <a:ln/>
        </p:spPr>
        <p:txBody>
          <a:bodyPr wrap="square" lIns="0" tIns="0" rIns="0" bIns="0" rtlCol="0" anchor="ctr"/>
          <a:lstStyle/>
          <a:p>
            <a:r>
              <a:rPr lang="en-GB" b="1" dirty="0">
                <a:solidFill>
                  <a:srgbClr val="4B2E2B"/>
                </a:solidFill>
              </a:rPr>
              <a:t>External &amp; strategic analysis</a:t>
            </a:r>
            <a:endParaRPr lang="en-GB" dirty="0"/>
          </a:p>
        </p:txBody>
      </p:sp>
      <p:sp>
        <p:nvSpPr>
          <p:cNvPr id="13" name="Text 11"/>
          <p:cNvSpPr/>
          <p:nvPr/>
        </p:nvSpPr>
        <p:spPr>
          <a:xfrm>
            <a:off x="4782312" y="2148840"/>
            <a:ext cx="2651760" cy="347472"/>
          </a:xfrm>
          <a:prstGeom prst="rect">
            <a:avLst/>
          </a:prstGeom>
          <a:noFill/>
          <a:ln/>
        </p:spPr>
        <p:txBody>
          <a:bodyPr wrap="square" lIns="0" tIns="0" rIns="0" bIns="0" rtlCol="0" anchor="ctr"/>
          <a:lstStyle/>
          <a:p>
            <a:pPr algn="ctr"/>
            <a:r>
              <a:rPr lang="en-GB" b="1" dirty="0">
                <a:solidFill>
                  <a:srgbClr val="4B2E2B"/>
                </a:solidFill>
              </a:rPr>
              <a:t>PESTEL + SWOT</a:t>
            </a:r>
            <a:endParaRPr lang="en-GB" dirty="0"/>
          </a:p>
        </p:txBody>
      </p:sp>
      <p:sp>
        <p:nvSpPr>
          <p:cNvPr id="14" name="Text 12"/>
          <p:cNvSpPr/>
          <p:nvPr/>
        </p:nvSpPr>
        <p:spPr>
          <a:xfrm>
            <a:off x="4782312" y="2788920"/>
            <a:ext cx="2606040" cy="1280160"/>
          </a:xfrm>
          <a:prstGeom prst="rect">
            <a:avLst/>
          </a:prstGeom>
          <a:noFill/>
          <a:ln/>
        </p:spPr>
        <p:txBody>
          <a:bodyPr wrap="square" lIns="254" tIns="254" rIns="254" bIns="254" rtlCol="0" anchor="ctr">
            <a:normAutofit/>
          </a:bodyPr>
          <a:lstStyle/>
          <a:p>
            <a:pPr algn="ctr"/>
            <a:r>
              <a:rPr lang="en-GB" dirty="0"/>
              <a:t>Analyses external factors and summarises Basil’s strategic position.</a:t>
            </a:r>
          </a:p>
        </p:txBody>
      </p:sp>
      <p:sp>
        <p:nvSpPr>
          <p:cNvPr id="15" name="Shape 13"/>
          <p:cNvSpPr/>
          <p:nvPr/>
        </p:nvSpPr>
        <p:spPr>
          <a:xfrm>
            <a:off x="8046720" y="1508760"/>
            <a:ext cx="2971800" cy="3520440"/>
          </a:xfrm>
          <a:prstGeom prst="roundRect">
            <a:avLst>
              <a:gd name="adj" fmla="val 2462"/>
            </a:avLst>
          </a:prstGeom>
          <a:solidFill>
            <a:srgbClr val="FFFDF8"/>
          </a:solidFill>
          <a:ln w="16510">
            <a:solidFill>
              <a:srgbClr val="C8A96A"/>
            </a:solidFill>
            <a:prstDash val="solid"/>
          </a:ln>
        </p:spPr>
        <p:txBody>
          <a:bodyPr/>
          <a:lstStyle/>
          <a:p>
            <a:endParaRPr lang="en-GB" dirty="0"/>
          </a:p>
        </p:txBody>
      </p:sp>
      <p:sp>
        <p:nvSpPr>
          <p:cNvPr id="16" name="Text 14"/>
          <p:cNvSpPr/>
          <p:nvPr/>
        </p:nvSpPr>
        <p:spPr>
          <a:xfrm>
            <a:off x="8211312" y="1755648"/>
            <a:ext cx="2651760" cy="274320"/>
          </a:xfrm>
          <a:prstGeom prst="rect">
            <a:avLst/>
          </a:prstGeom>
          <a:noFill/>
          <a:ln/>
        </p:spPr>
        <p:txBody>
          <a:bodyPr wrap="square" lIns="0" tIns="0" rIns="0" bIns="0" rtlCol="0" anchor="ctr"/>
          <a:lstStyle/>
          <a:p>
            <a:pPr marL="0" indent="0" algn="ctr">
              <a:buNone/>
            </a:pPr>
            <a:r>
              <a:rPr lang="en-GB" b="1" dirty="0">
                <a:solidFill>
                  <a:srgbClr val="6B5B53"/>
                </a:solidFill>
              </a:rPr>
              <a:t>Root-cause analysis</a:t>
            </a:r>
            <a:endParaRPr lang="en-GB" dirty="0"/>
          </a:p>
        </p:txBody>
      </p:sp>
      <p:sp>
        <p:nvSpPr>
          <p:cNvPr id="17" name="Text 15"/>
          <p:cNvSpPr/>
          <p:nvPr/>
        </p:nvSpPr>
        <p:spPr>
          <a:xfrm>
            <a:off x="8211312" y="2148840"/>
            <a:ext cx="2651760" cy="347472"/>
          </a:xfrm>
          <a:prstGeom prst="rect">
            <a:avLst/>
          </a:prstGeom>
          <a:noFill/>
          <a:ln/>
        </p:spPr>
        <p:txBody>
          <a:bodyPr wrap="square" lIns="0" tIns="0" rIns="0" bIns="0" rtlCol="0" anchor="ctr"/>
          <a:lstStyle/>
          <a:p>
            <a:pPr marL="0" indent="0" algn="ctr">
              <a:buNone/>
            </a:pPr>
            <a:r>
              <a:rPr lang="en-GB" sz="2500" b="1" dirty="0">
                <a:solidFill>
                  <a:srgbClr val="4B2E2B"/>
                </a:solidFill>
              </a:rPr>
              <a:t>Fishbone</a:t>
            </a:r>
            <a:endParaRPr lang="en-GB" sz="2500" dirty="0"/>
          </a:p>
        </p:txBody>
      </p:sp>
      <p:sp>
        <p:nvSpPr>
          <p:cNvPr id="18" name="Text 16"/>
          <p:cNvSpPr/>
          <p:nvPr/>
        </p:nvSpPr>
        <p:spPr>
          <a:xfrm>
            <a:off x="8211312" y="2788920"/>
            <a:ext cx="2606040" cy="1280160"/>
          </a:xfrm>
          <a:prstGeom prst="rect">
            <a:avLst/>
          </a:prstGeom>
          <a:noFill/>
          <a:ln/>
        </p:spPr>
        <p:txBody>
          <a:bodyPr wrap="square" lIns="254" tIns="254" rIns="254" bIns="254" rtlCol="0" anchor="ctr">
            <a:normAutofit/>
          </a:bodyPr>
          <a:lstStyle/>
          <a:p>
            <a:pPr marL="0" indent="0" algn="ctr">
              <a:buNone/>
            </a:pPr>
            <a:r>
              <a:rPr lang="en-GB" dirty="0">
                <a:solidFill>
                  <a:srgbClr val="2A2A2A"/>
                </a:solidFill>
              </a:rPr>
              <a:t>Groups possible causes and separates root causes from symptoms.</a:t>
            </a:r>
            <a:endParaRPr lang="en-GB" dirty="0"/>
          </a:p>
        </p:txBody>
      </p:sp>
      <p:sp>
        <p:nvSpPr>
          <p:cNvPr id="19" name="Text 17"/>
          <p:cNvSpPr/>
          <p:nvPr/>
        </p:nvSpPr>
        <p:spPr>
          <a:xfrm>
            <a:off x="1234440" y="5486400"/>
            <a:ext cx="9875520" cy="384048"/>
          </a:xfrm>
          <a:prstGeom prst="rect">
            <a:avLst/>
          </a:prstGeom>
          <a:noFill/>
          <a:ln/>
        </p:spPr>
        <p:txBody>
          <a:bodyPr wrap="square" lIns="0" tIns="0" rIns="0" bIns="0" rtlCol="0" anchor="ctr"/>
          <a:lstStyle/>
          <a:p>
            <a:pPr marL="0" indent="0" algn="ctr">
              <a:buNone/>
            </a:pPr>
            <a:r>
              <a:rPr lang="en-GB" sz="2000" b="1" dirty="0">
                <a:solidFill>
                  <a:srgbClr val="0C83A4"/>
                </a:solidFill>
              </a:rPr>
              <a:t>Purpose: to understand the causes of sales stagnation before evaluating options and making a business decision.</a:t>
            </a:r>
          </a:p>
        </p:txBody>
      </p:sp>
      <p:sp>
        <p:nvSpPr>
          <p:cNvPr id="21" name="Text 28">
            <a:extLst>
              <a:ext uri="{FF2B5EF4-FFF2-40B4-BE49-F238E27FC236}">
                <a16:creationId xmlns:a16="http://schemas.microsoft.com/office/drawing/2014/main" id="{097546B1-C630-9C5A-D400-ECF88D62ED2C}"/>
              </a:ext>
            </a:extLst>
          </p:cNvPr>
          <p:cNvSpPr/>
          <p:nvPr/>
        </p:nvSpPr>
        <p:spPr>
          <a:xfrm>
            <a:off x="1143000" y="6565392"/>
            <a:ext cx="5303520" cy="164592"/>
          </a:xfrm>
          <a:prstGeom prst="rect">
            <a:avLst/>
          </a:prstGeom>
          <a:noFill/>
          <a:ln/>
        </p:spPr>
        <p:txBody>
          <a:bodyPr wrap="square" lIns="0" tIns="0" rIns="0" bIns="0" rtlCol="0" anchor="ctr"/>
          <a:lstStyle/>
          <a:p>
            <a:r>
              <a:rPr lang="en-GB" sz="800" dirty="0">
                <a:latin typeface="Calibri"/>
              </a:rPr>
              <a:t>(CMI, 2015a; Proctor, 2018; Chevallier, 2016)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a:extLst>
            <a:ext uri="{FF2B5EF4-FFF2-40B4-BE49-F238E27FC236}">
              <a16:creationId xmlns:a16="http://schemas.microsoft.com/office/drawing/2014/main" id="{4DA1B919-4A14-6BB8-22E7-B07C86A108A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493DFFF-40AA-97C8-ACD6-019984D17892}"/>
              </a:ext>
            </a:extLst>
          </p:cNvPr>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a:extLst>
              <a:ext uri="{FF2B5EF4-FFF2-40B4-BE49-F238E27FC236}">
                <a16:creationId xmlns:a16="http://schemas.microsoft.com/office/drawing/2014/main" id="{E0192C97-DEBD-FF30-9349-600D6E8A0D67}"/>
              </a:ext>
            </a:extLst>
          </p:cNvPr>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a:extLst>
              <a:ext uri="{FF2B5EF4-FFF2-40B4-BE49-F238E27FC236}">
                <a16:creationId xmlns:a16="http://schemas.microsoft.com/office/drawing/2014/main" id="{99416DD8-A0E8-9F83-D9A9-C944E377EB8C}"/>
              </a:ext>
            </a:extLst>
          </p:cNvPr>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Tools rationale: benefits and limitations</a:t>
            </a:r>
          </a:p>
        </p:txBody>
      </p:sp>
      <p:sp>
        <p:nvSpPr>
          <p:cNvPr id="5" name="Shape 3">
            <a:extLst>
              <a:ext uri="{FF2B5EF4-FFF2-40B4-BE49-F238E27FC236}">
                <a16:creationId xmlns:a16="http://schemas.microsoft.com/office/drawing/2014/main" id="{B6B779EE-0C62-A633-F58C-87535E57CF71}"/>
              </a:ext>
            </a:extLst>
          </p:cNvPr>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Text 28">
            <a:extLst>
              <a:ext uri="{FF2B5EF4-FFF2-40B4-BE49-F238E27FC236}">
                <a16:creationId xmlns:a16="http://schemas.microsoft.com/office/drawing/2014/main" id="{EDA2DF37-1295-D38C-18B9-7BC1AE3BD074}"/>
              </a:ext>
            </a:extLst>
          </p:cNvPr>
          <p:cNvSpPr/>
          <p:nvPr/>
        </p:nvSpPr>
        <p:spPr>
          <a:xfrm>
            <a:off x="1143000" y="6556061"/>
            <a:ext cx="5303520" cy="164592"/>
          </a:xfrm>
          <a:prstGeom prst="rect">
            <a:avLst/>
          </a:prstGeom>
          <a:noFill/>
          <a:ln/>
        </p:spPr>
        <p:txBody>
          <a:bodyPr wrap="square" lIns="0" tIns="0" rIns="0" bIns="0" rtlCol="0" anchor="ctr"/>
          <a:lstStyle/>
          <a:p>
            <a:r>
              <a:rPr lang="en-US" sz="800" dirty="0">
                <a:latin typeface="Calibri"/>
              </a:rPr>
              <a:t>(Proctor, 2018; Williams, 2002; CIPD, 2025; Phillips and Simmonds, 2013)</a:t>
            </a:r>
            <a:endParaRPr lang="en-GB" sz="800" dirty="0">
              <a:latin typeface="Calibri"/>
            </a:endParaRPr>
          </a:p>
        </p:txBody>
      </p:sp>
      <p:sp>
        <p:nvSpPr>
          <p:cNvPr id="154" name="Rounded Rectangle 5">
            <a:extLst>
              <a:ext uri="{FF2B5EF4-FFF2-40B4-BE49-F238E27FC236}">
                <a16:creationId xmlns:a16="http://schemas.microsoft.com/office/drawing/2014/main" id="{6F056B42-3263-94CE-CD43-F9F6459E228A}"/>
              </a:ext>
            </a:extLst>
          </p:cNvPr>
          <p:cNvSpPr/>
          <p:nvPr/>
        </p:nvSpPr>
        <p:spPr>
          <a:xfrm>
            <a:off x="1143000" y="1078992"/>
            <a:ext cx="9784080" cy="411480"/>
          </a:xfrm>
          <a:prstGeom prst="roundRect">
            <a:avLst/>
          </a:prstGeom>
          <a:solidFill>
            <a:srgbClr val="FFFFFF"/>
          </a:solidFill>
          <a:ln w="13970">
            <a:solidFill>
              <a:srgbClr val="C9973C"/>
            </a:solidFill>
          </a:ln>
        </p:spPr>
        <p:style>
          <a:lnRef idx="1">
            <a:schemeClr val="accent1"/>
          </a:lnRef>
          <a:fillRef idx="3">
            <a:schemeClr val="accent1"/>
          </a:fillRef>
          <a:effectRef idx="2">
            <a:schemeClr val="accent1"/>
          </a:effectRef>
          <a:fontRef idx="minor">
            <a:schemeClr val="lt1"/>
          </a:fontRef>
        </p:style>
        <p:txBody>
          <a:bodyPr wrap="square" lIns="109728" rIns="109728" rtlCol="0" anchor="ctr"/>
          <a:lstStyle/>
          <a:p>
            <a:pPr algn="ctr"/>
            <a:r>
              <a:rPr lang="en-GB" sz="1250" b="1" dirty="0">
                <a:solidFill>
                  <a:srgbClr val="4F3018"/>
                </a:solidFill>
              </a:rPr>
              <a:t>The tools move the analysis from defining the problem to understanding external pressures, internal position and possible root causes.</a:t>
            </a:r>
          </a:p>
        </p:txBody>
      </p:sp>
      <p:sp>
        <p:nvSpPr>
          <p:cNvPr id="156" name="Rounded Rectangle 6">
            <a:extLst>
              <a:ext uri="{FF2B5EF4-FFF2-40B4-BE49-F238E27FC236}">
                <a16:creationId xmlns:a16="http://schemas.microsoft.com/office/drawing/2014/main" id="{870D346E-C974-E070-19B6-53ACD8506547}"/>
              </a:ext>
            </a:extLst>
          </p:cNvPr>
          <p:cNvSpPr/>
          <p:nvPr/>
        </p:nvSpPr>
        <p:spPr>
          <a:xfrm>
            <a:off x="633985" y="1783080"/>
            <a:ext cx="1325880" cy="365760"/>
          </a:xfrm>
          <a:prstGeom prst="roundRect">
            <a:avLst/>
          </a:prstGeom>
          <a:solidFill>
            <a:srgbClr val="4F3018"/>
          </a:solidFill>
          <a:ln>
            <a:solidFill>
              <a:srgbClr val="4F3018"/>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GB" sz="1250" b="1" dirty="0">
                <a:solidFill>
                  <a:srgbClr val="FFFFFF"/>
                </a:solidFill>
              </a:rPr>
              <a:t>Tool</a:t>
            </a:r>
          </a:p>
        </p:txBody>
      </p:sp>
      <p:sp>
        <p:nvSpPr>
          <p:cNvPr id="158" name="Rounded Rectangle 7">
            <a:extLst>
              <a:ext uri="{FF2B5EF4-FFF2-40B4-BE49-F238E27FC236}">
                <a16:creationId xmlns:a16="http://schemas.microsoft.com/office/drawing/2014/main" id="{C3CA54ED-DB39-ECD6-5863-33B029861B27}"/>
              </a:ext>
            </a:extLst>
          </p:cNvPr>
          <p:cNvSpPr/>
          <p:nvPr/>
        </p:nvSpPr>
        <p:spPr>
          <a:xfrm>
            <a:off x="2124457" y="1783080"/>
            <a:ext cx="5897880" cy="365760"/>
          </a:xfrm>
          <a:prstGeom prst="roundRect">
            <a:avLst/>
          </a:prstGeom>
          <a:solidFill>
            <a:srgbClr val="4F3018"/>
          </a:solidFill>
          <a:ln>
            <a:solidFill>
              <a:srgbClr val="4F3018"/>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GB" sz="1250" b="1" dirty="0">
                <a:solidFill>
                  <a:srgbClr val="FFFFFF"/>
                </a:solidFill>
              </a:rPr>
              <a:t>Rationale and benefit</a:t>
            </a:r>
          </a:p>
        </p:txBody>
      </p:sp>
      <p:sp>
        <p:nvSpPr>
          <p:cNvPr id="160" name="Rounded Rectangle 8">
            <a:extLst>
              <a:ext uri="{FF2B5EF4-FFF2-40B4-BE49-F238E27FC236}">
                <a16:creationId xmlns:a16="http://schemas.microsoft.com/office/drawing/2014/main" id="{0D4D61AA-6734-4140-BA30-1E818ABB4F73}"/>
              </a:ext>
            </a:extLst>
          </p:cNvPr>
          <p:cNvSpPr/>
          <p:nvPr/>
        </p:nvSpPr>
        <p:spPr>
          <a:xfrm>
            <a:off x="8186929" y="1783080"/>
            <a:ext cx="3749039" cy="365760"/>
          </a:xfrm>
          <a:prstGeom prst="roundRect">
            <a:avLst/>
          </a:prstGeom>
          <a:solidFill>
            <a:srgbClr val="4F3018"/>
          </a:solidFill>
          <a:ln>
            <a:solidFill>
              <a:srgbClr val="4F3018"/>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GB" sz="1250" b="1" dirty="0">
                <a:solidFill>
                  <a:srgbClr val="FFFFFF"/>
                </a:solidFill>
              </a:rPr>
              <a:t>Limitation</a:t>
            </a:r>
          </a:p>
        </p:txBody>
      </p:sp>
      <p:sp>
        <p:nvSpPr>
          <p:cNvPr id="162" name="Rounded Rectangle 9">
            <a:extLst>
              <a:ext uri="{FF2B5EF4-FFF2-40B4-BE49-F238E27FC236}">
                <a16:creationId xmlns:a16="http://schemas.microsoft.com/office/drawing/2014/main" id="{080B3068-0998-D435-1F73-96C8C2B60A9E}"/>
              </a:ext>
            </a:extLst>
          </p:cNvPr>
          <p:cNvSpPr/>
          <p:nvPr/>
        </p:nvSpPr>
        <p:spPr>
          <a:xfrm>
            <a:off x="633985" y="2404872"/>
            <a:ext cx="1325880"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350" b="1" dirty="0">
                <a:solidFill>
                  <a:srgbClr val="4F3018"/>
                </a:solidFill>
              </a:rPr>
              <a:t>5W2H</a:t>
            </a:r>
          </a:p>
        </p:txBody>
      </p:sp>
      <p:sp>
        <p:nvSpPr>
          <p:cNvPr id="164" name="Rounded Rectangle 10">
            <a:extLst>
              <a:ext uri="{FF2B5EF4-FFF2-40B4-BE49-F238E27FC236}">
                <a16:creationId xmlns:a16="http://schemas.microsoft.com/office/drawing/2014/main" id="{D4A916E4-BB96-0363-5CE8-01B2E65B3015}"/>
              </a:ext>
            </a:extLst>
          </p:cNvPr>
          <p:cNvSpPr/>
          <p:nvPr/>
        </p:nvSpPr>
        <p:spPr>
          <a:xfrm>
            <a:off x="2124457" y="2404872"/>
            <a:ext cx="5897880"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US" sz="1220" b="0" dirty="0">
                <a:solidFill>
                  <a:srgbClr val="322319"/>
                </a:solidFill>
              </a:rPr>
              <a:t>Defines the scope and measurable impact of Basil’s sales problem.</a:t>
            </a:r>
            <a:endParaRPr lang="en-GB" sz="1220" b="0" dirty="0">
              <a:solidFill>
                <a:srgbClr val="322319"/>
              </a:solidFill>
            </a:endParaRPr>
          </a:p>
        </p:txBody>
      </p:sp>
      <p:sp>
        <p:nvSpPr>
          <p:cNvPr id="166" name="Rounded Rectangle 11">
            <a:extLst>
              <a:ext uri="{FF2B5EF4-FFF2-40B4-BE49-F238E27FC236}">
                <a16:creationId xmlns:a16="http://schemas.microsoft.com/office/drawing/2014/main" id="{4FD566F2-594D-CF0B-1BAF-45854ADF5768}"/>
              </a:ext>
            </a:extLst>
          </p:cNvPr>
          <p:cNvSpPr/>
          <p:nvPr/>
        </p:nvSpPr>
        <p:spPr>
          <a:xfrm>
            <a:off x="8186929" y="2404872"/>
            <a:ext cx="3749039"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US" sz="1220" b="0" dirty="0">
                <a:solidFill>
                  <a:srgbClr val="322319"/>
                </a:solidFill>
              </a:rPr>
              <a:t>Does not identify root causes alone.</a:t>
            </a:r>
            <a:endParaRPr lang="en-GB" sz="1220" b="0" dirty="0">
              <a:solidFill>
                <a:srgbClr val="322319"/>
              </a:solidFill>
            </a:endParaRPr>
          </a:p>
        </p:txBody>
      </p:sp>
      <p:sp>
        <p:nvSpPr>
          <p:cNvPr id="168" name="Rounded Rectangle 12">
            <a:extLst>
              <a:ext uri="{FF2B5EF4-FFF2-40B4-BE49-F238E27FC236}">
                <a16:creationId xmlns:a16="http://schemas.microsoft.com/office/drawing/2014/main" id="{4D60C322-5EBC-E9F3-EC57-BFF81F452F53}"/>
              </a:ext>
            </a:extLst>
          </p:cNvPr>
          <p:cNvSpPr/>
          <p:nvPr/>
        </p:nvSpPr>
        <p:spPr>
          <a:xfrm>
            <a:off x="633985" y="3182112"/>
            <a:ext cx="1325880"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350" b="1" dirty="0">
                <a:solidFill>
                  <a:srgbClr val="4F3018"/>
                </a:solidFill>
              </a:rPr>
              <a:t>PESTEL</a:t>
            </a:r>
          </a:p>
        </p:txBody>
      </p:sp>
      <p:sp>
        <p:nvSpPr>
          <p:cNvPr id="170" name="Rounded Rectangle 13">
            <a:extLst>
              <a:ext uri="{FF2B5EF4-FFF2-40B4-BE49-F238E27FC236}">
                <a16:creationId xmlns:a16="http://schemas.microsoft.com/office/drawing/2014/main" id="{07D41742-3957-7F6F-2605-ABFED42FFA72}"/>
              </a:ext>
            </a:extLst>
          </p:cNvPr>
          <p:cNvSpPr/>
          <p:nvPr/>
        </p:nvSpPr>
        <p:spPr>
          <a:xfrm>
            <a:off x="2124457" y="3182112"/>
            <a:ext cx="5897880"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220" b="0" dirty="0">
                <a:solidFill>
                  <a:srgbClr val="322319"/>
                </a:solidFill>
              </a:rPr>
              <a:t>Explains external pressures outside Basil’s control.</a:t>
            </a:r>
          </a:p>
        </p:txBody>
      </p:sp>
      <p:sp>
        <p:nvSpPr>
          <p:cNvPr id="172" name="Rounded Rectangle 14">
            <a:extLst>
              <a:ext uri="{FF2B5EF4-FFF2-40B4-BE49-F238E27FC236}">
                <a16:creationId xmlns:a16="http://schemas.microsoft.com/office/drawing/2014/main" id="{573420D2-DC0E-D445-2D82-CD7BA808E634}"/>
              </a:ext>
            </a:extLst>
          </p:cNvPr>
          <p:cNvSpPr/>
          <p:nvPr/>
        </p:nvSpPr>
        <p:spPr>
          <a:xfrm>
            <a:off x="8186929" y="3182112"/>
            <a:ext cx="3749039"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US" sz="1220" b="0" dirty="0">
                <a:solidFill>
                  <a:srgbClr val="322319"/>
                </a:solidFill>
              </a:rPr>
              <a:t>Does not rank factors or select a solution.</a:t>
            </a:r>
            <a:endParaRPr lang="en-GB" sz="1220" b="0" dirty="0">
              <a:solidFill>
                <a:srgbClr val="322319"/>
              </a:solidFill>
            </a:endParaRPr>
          </a:p>
        </p:txBody>
      </p:sp>
      <p:sp>
        <p:nvSpPr>
          <p:cNvPr id="174" name="Rounded Rectangle 15">
            <a:extLst>
              <a:ext uri="{FF2B5EF4-FFF2-40B4-BE49-F238E27FC236}">
                <a16:creationId xmlns:a16="http://schemas.microsoft.com/office/drawing/2014/main" id="{AC499E65-45F6-CF2D-9352-E517146D2F78}"/>
              </a:ext>
            </a:extLst>
          </p:cNvPr>
          <p:cNvSpPr/>
          <p:nvPr/>
        </p:nvSpPr>
        <p:spPr>
          <a:xfrm>
            <a:off x="633985" y="3959352"/>
            <a:ext cx="1325880"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350" b="1" dirty="0">
                <a:solidFill>
                  <a:srgbClr val="4F3018"/>
                </a:solidFill>
              </a:rPr>
              <a:t>SWOT</a:t>
            </a:r>
          </a:p>
        </p:txBody>
      </p:sp>
      <p:sp>
        <p:nvSpPr>
          <p:cNvPr id="176" name="Rounded Rectangle 16">
            <a:extLst>
              <a:ext uri="{FF2B5EF4-FFF2-40B4-BE49-F238E27FC236}">
                <a16:creationId xmlns:a16="http://schemas.microsoft.com/office/drawing/2014/main" id="{54BC5D4D-F21B-D3D5-2DA2-94352AF18C0D}"/>
              </a:ext>
            </a:extLst>
          </p:cNvPr>
          <p:cNvSpPr/>
          <p:nvPr/>
        </p:nvSpPr>
        <p:spPr>
          <a:xfrm>
            <a:off x="2124457" y="3959352"/>
            <a:ext cx="5897880"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220" b="0" dirty="0">
                <a:solidFill>
                  <a:srgbClr val="322319"/>
                </a:solidFill>
              </a:rPr>
              <a:t>Connects external change with Basil’s internal position.</a:t>
            </a:r>
          </a:p>
        </p:txBody>
      </p:sp>
      <p:sp>
        <p:nvSpPr>
          <p:cNvPr id="178" name="Rounded Rectangle 17">
            <a:extLst>
              <a:ext uri="{FF2B5EF4-FFF2-40B4-BE49-F238E27FC236}">
                <a16:creationId xmlns:a16="http://schemas.microsoft.com/office/drawing/2014/main" id="{072A1A88-5BC9-52B2-CA21-026D9A2ED9FE}"/>
              </a:ext>
            </a:extLst>
          </p:cNvPr>
          <p:cNvSpPr/>
          <p:nvPr/>
        </p:nvSpPr>
        <p:spPr>
          <a:xfrm>
            <a:off x="8186929" y="3959352"/>
            <a:ext cx="3749039" cy="612648"/>
          </a:xfrm>
          <a:prstGeom prst="roundRect">
            <a:avLst/>
          </a:prstGeom>
          <a:solidFill>
            <a:srgbClr val="FFFFFF"/>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US" sz="1220" b="0" dirty="0">
                <a:solidFill>
                  <a:srgbClr val="322319"/>
                </a:solidFill>
              </a:rPr>
              <a:t>Can oversimplify without case evidence.</a:t>
            </a:r>
            <a:endParaRPr lang="en-GB" sz="1220" b="0" dirty="0">
              <a:solidFill>
                <a:srgbClr val="322319"/>
              </a:solidFill>
            </a:endParaRPr>
          </a:p>
        </p:txBody>
      </p:sp>
      <p:sp>
        <p:nvSpPr>
          <p:cNvPr id="180" name="Rounded Rectangle 18">
            <a:extLst>
              <a:ext uri="{FF2B5EF4-FFF2-40B4-BE49-F238E27FC236}">
                <a16:creationId xmlns:a16="http://schemas.microsoft.com/office/drawing/2014/main" id="{2BE48422-C951-A9C2-7DFB-26DB4780C7D3}"/>
              </a:ext>
            </a:extLst>
          </p:cNvPr>
          <p:cNvSpPr/>
          <p:nvPr/>
        </p:nvSpPr>
        <p:spPr>
          <a:xfrm>
            <a:off x="633985" y="4736592"/>
            <a:ext cx="1325880"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350" b="1" dirty="0">
                <a:solidFill>
                  <a:srgbClr val="4F3018"/>
                </a:solidFill>
              </a:rPr>
              <a:t>Fishbone</a:t>
            </a:r>
          </a:p>
        </p:txBody>
      </p:sp>
      <p:sp>
        <p:nvSpPr>
          <p:cNvPr id="182" name="Rounded Rectangle 19">
            <a:extLst>
              <a:ext uri="{FF2B5EF4-FFF2-40B4-BE49-F238E27FC236}">
                <a16:creationId xmlns:a16="http://schemas.microsoft.com/office/drawing/2014/main" id="{D52F9309-8B4F-2333-D0B4-A0A2EE56FFAA}"/>
              </a:ext>
            </a:extLst>
          </p:cNvPr>
          <p:cNvSpPr/>
          <p:nvPr/>
        </p:nvSpPr>
        <p:spPr>
          <a:xfrm>
            <a:off x="2124457" y="4736592"/>
            <a:ext cx="5897880"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GB" sz="1220" b="0" dirty="0">
                <a:solidFill>
                  <a:srgbClr val="322319"/>
                </a:solidFill>
              </a:rPr>
              <a:t>Organises possible causes and separates </a:t>
            </a:r>
            <a:r>
              <a:rPr lang="en-GB" sz="1220" dirty="0">
                <a:solidFill>
                  <a:srgbClr val="322319"/>
                </a:solidFill>
              </a:rPr>
              <a:t>them from </a:t>
            </a:r>
            <a:r>
              <a:rPr lang="en-GB" sz="1220" b="0" dirty="0">
                <a:solidFill>
                  <a:srgbClr val="322319"/>
                </a:solidFill>
              </a:rPr>
              <a:t>symptoms.</a:t>
            </a:r>
          </a:p>
        </p:txBody>
      </p:sp>
      <p:sp>
        <p:nvSpPr>
          <p:cNvPr id="184" name="Rounded Rectangle 20">
            <a:extLst>
              <a:ext uri="{FF2B5EF4-FFF2-40B4-BE49-F238E27FC236}">
                <a16:creationId xmlns:a16="http://schemas.microsoft.com/office/drawing/2014/main" id="{A5A79A81-29D2-7588-EF0F-9FAD568213E4}"/>
              </a:ext>
            </a:extLst>
          </p:cNvPr>
          <p:cNvSpPr/>
          <p:nvPr/>
        </p:nvSpPr>
        <p:spPr>
          <a:xfrm>
            <a:off x="8186929" y="4736592"/>
            <a:ext cx="3749039" cy="612648"/>
          </a:xfrm>
          <a:prstGeom prst="roundRect">
            <a:avLst/>
          </a:prstGeom>
          <a:solidFill>
            <a:srgbClr val="FFFAF0"/>
          </a:solidFill>
          <a:ln w="9525">
            <a:solidFill>
              <a:srgbClr val="E6CDAA"/>
            </a:solidFill>
          </a:ln>
        </p:spPr>
        <p:style>
          <a:lnRef idx="1">
            <a:schemeClr val="accent1"/>
          </a:lnRef>
          <a:fillRef idx="3">
            <a:schemeClr val="accent1"/>
          </a:fillRef>
          <a:effectRef idx="2">
            <a:schemeClr val="accent1"/>
          </a:effectRef>
          <a:fontRef idx="minor">
            <a:schemeClr val="lt1"/>
          </a:fontRef>
        </p:style>
        <p:txBody>
          <a:bodyPr wrap="square" lIns="73152" rIns="73152" rtlCol="0" anchor="ctr"/>
          <a:lstStyle/>
          <a:p>
            <a:pPr algn="ctr"/>
            <a:r>
              <a:rPr lang="en-US" sz="1220" b="0" dirty="0">
                <a:solidFill>
                  <a:srgbClr val="322319"/>
                </a:solidFill>
              </a:rPr>
              <a:t>Further evidence is needed to confirm the strongest causes.</a:t>
            </a:r>
            <a:endParaRPr lang="en-GB" sz="1220" b="0" dirty="0">
              <a:solidFill>
                <a:srgbClr val="322319"/>
              </a:solidFill>
            </a:endParaRPr>
          </a:p>
        </p:txBody>
      </p:sp>
      <p:sp>
        <p:nvSpPr>
          <p:cNvPr id="186" name="Rounded Rectangle 21">
            <a:extLst>
              <a:ext uri="{FF2B5EF4-FFF2-40B4-BE49-F238E27FC236}">
                <a16:creationId xmlns:a16="http://schemas.microsoft.com/office/drawing/2014/main" id="{89760EDC-1078-C2DF-F5D8-E355D88ABC2C}"/>
              </a:ext>
            </a:extLst>
          </p:cNvPr>
          <p:cNvSpPr/>
          <p:nvPr/>
        </p:nvSpPr>
        <p:spPr>
          <a:xfrm>
            <a:off x="777240" y="5623560"/>
            <a:ext cx="10972800" cy="530352"/>
          </a:xfrm>
          <a:prstGeom prst="roundRect">
            <a:avLst/>
          </a:prstGeom>
          <a:solidFill>
            <a:srgbClr val="4F3018"/>
          </a:solidFill>
          <a:ln w="15875">
            <a:solidFill>
              <a:srgbClr val="C9973C"/>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lang="en-US" sz="1400" b="1" dirty="0">
                <a:solidFill>
                  <a:srgbClr val="FFFFFF"/>
                </a:solidFill>
              </a:rPr>
              <a:t>Key point: </a:t>
            </a:r>
            <a:r>
              <a:rPr lang="en-US" sz="1400" b="0" dirty="0">
                <a:solidFill>
                  <a:srgbClr val="FFFFFF"/>
                </a:solidFill>
              </a:rPr>
              <a:t>Using several tools provides a fuller diagnosis and reduces the risk of choosing a solution before understanding the problem.</a:t>
            </a:r>
            <a:endParaRPr lang="en-GB" sz="1400" b="0" dirty="0">
              <a:solidFill>
                <a:srgbClr val="FFFFFF"/>
              </a:solidFill>
            </a:endParaRPr>
          </a:p>
        </p:txBody>
      </p:sp>
    </p:spTree>
    <p:extLst>
      <p:ext uri="{BB962C8B-B14F-4D97-AF65-F5344CB8AC3E}">
        <p14:creationId xmlns:p14="http://schemas.microsoft.com/office/powerpoint/2010/main" val="3886250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Company background: Basil’s Bakery</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8" name="Shape 5"/>
          <p:cNvSpPr/>
          <p:nvPr/>
        </p:nvSpPr>
        <p:spPr>
          <a:xfrm>
            <a:off x="1146172" y="1659637"/>
            <a:ext cx="3794760" cy="3794760"/>
          </a:xfrm>
          <a:prstGeom prst="rect">
            <a:avLst/>
          </a:prstGeom>
          <a:solidFill>
            <a:srgbClr val="FFFFFF">
              <a:alpha val="0"/>
            </a:srgbClr>
          </a:solidFill>
          <a:ln w="19050">
            <a:solidFill>
              <a:srgbClr val="C8A96A"/>
            </a:solidFill>
            <a:prstDash val="solid"/>
          </a:ln>
        </p:spPr>
        <p:txBody>
          <a:bodyPr/>
          <a:lstStyle/>
          <a:p>
            <a:endParaRPr lang="en-GB" dirty="0"/>
          </a:p>
        </p:txBody>
      </p:sp>
      <p:sp>
        <p:nvSpPr>
          <p:cNvPr id="9" name="Text 6"/>
          <p:cNvSpPr/>
          <p:nvPr/>
        </p:nvSpPr>
        <p:spPr>
          <a:xfrm>
            <a:off x="5260972" y="1659637"/>
            <a:ext cx="2743200" cy="201168"/>
          </a:xfrm>
          <a:prstGeom prst="rect">
            <a:avLst/>
          </a:prstGeom>
          <a:noFill/>
          <a:ln/>
        </p:spPr>
        <p:txBody>
          <a:bodyPr wrap="square" lIns="0" tIns="0" rIns="0" bIns="0" rtlCol="0" anchor="ctr"/>
          <a:lstStyle/>
          <a:p>
            <a:pPr marL="0" indent="0">
              <a:buNone/>
            </a:pPr>
            <a:r>
              <a:rPr lang="en-GB" sz="1600" b="1" dirty="0">
                <a:solidFill>
                  <a:srgbClr val="4B2E2B"/>
                </a:solidFill>
              </a:rPr>
              <a:t>BUSINESS PROFILE</a:t>
            </a:r>
            <a:endParaRPr lang="en-GB" sz="1600" dirty="0"/>
          </a:p>
        </p:txBody>
      </p:sp>
      <p:sp>
        <p:nvSpPr>
          <p:cNvPr id="10" name="Text 7"/>
          <p:cNvSpPr/>
          <p:nvPr/>
        </p:nvSpPr>
        <p:spPr>
          <a:xfrm>
            <a:off x="5260972" y="2025397"/>
            <a:ext cx="6080760" cy="2103120"/>
          </a:xfrm>
          <a:prstGeom prst="rect">
            <a:avLst/>
          </a:prstGeom>
          <a:noFill/>
          <a:ln/>
        </p:spPr>
        <p:txBody>
          <a:bodyPr wrap="square" lIns="381" tIns="381" rIns="381" bIns="381" rtlCol="0" anchor="ctr">
            <a:normAutofit/>
          </a:bodyPr>
          <a:lstStyle/>
          <a:p>
            <a:r>
              <a:rPr lang="en-GB" sz="1750" dirty="0">
                <a:solidFill>
                  <a:srgbClr val="2A2A2A"/>
                </a:solidFill>
              </a:rPr>
              <a:t>Independent artisan bakery, opened in 2015</a:t>
            </a:r>
            <a:endParaRPr lang="en-GB" sz="1750" dirty="0"/>
          </a:p>
          <a:p>
            <a:r>
              <a:rPr lang="en-GB" sz="1750" dirty="0">
                <a:solidFill>
                  <a:srgbClr val="2A2A2A"/>
                </a:solidFill>
              </a:rPr>
              <a:t>Located in a Coventry shopping retail park</a:t>
            </a:r>
            <a:endParaRPr lang="en-GB" sz="1750" dirty="0"/>
          </a:p>
          <a:p>
            <a:r>
              <a:rPr lang="en-GB" sz="1750" dirty="0">
                <a:solidFill>
                  <a:srgbClr val="2A2A2A"/>
                </a:solidFill>
              </a:rPr>
              <a:t>Products: organic cakes, pastries and breads</a:t>
            </a:r>
            <a:endParaRPr lang="en-GB" sz="1750" dirty="0"/>
          </a:p>
          <a:p>
            <a:r>
              <a:rPr lang="en-GB" sz="1750" dirty="0">
                <a:solidFill>
                  <a:srgbClr val="2A2A2A"/>
                </a:solidFill>
              </a:rPr>
              <a:t>Customers: shoppers, retail workers, office and warehouse workers</a:t>
            </a:r>
            <a:endParaRPr lang="en-GB" sz="1750" dirty="0"/>
          </a:p>
          <a:p>
            <a:r>
              <a:rPr lang="en-GB" sz="1750" dirty="0">
                <a:solidFill>
                  <a:srgbClr val="2A2A2A"/>
                </a:solidFill>
              </a:rPr>
              <a:t>Sales grew year-on-year before 2020</a:t>
            </a:r>
            <a:endParaRPr lang="en-GB" sz="1750" dirty="0"/>
          </a:p>
        </p:txBody>
      </p:sp>
      <p:sp>
        <p:nvSpPr>
          <p:cNvPr id="11" name="Shape 8"/>
          <p:cNvSpPr/>
          <p:nvPr/>
        </p:nvSpPr>
        <p:spPr>
          <a:xfrm>
            <a:off x="5260972" y="4585717"/>
            <a:ext cx="5760720" cy="731520"/>
          </a:xfrm>
          <a:prstGeom prst="roundRect">
            <a:avLst>
              <a:gd name="adj" fmla="val 10000"/>
            </a:avLst>
          </a:prstGeom>
          <a:solidFill>
            <a:srgbClr val="FFF1D9"/>
          </a:solidFill>
          <a:ln w="15240">
            <a:solidFill>
              <a:srgbClr val="C8A96A"/>
            </a:solidFill>
            <a:prstDash val="solid"/>
          </a:ln>
        </p:spPr>
        <p:txBody>
          <a:bodyPr/>
          <a:lstStyle/>
          <a:p>
            <a:endParaRPr lang="en-GB" dirty="0"/>
          </a:p>
        </p:txBody>
      </p:sp>
      <p:sp>
        <p:nvSpPr>
          <p:cNvPr id="12" name="Text 9"/>
          <p:cNvSpPr/>
          <p:nvPr/>
        </p:nvSpPr>
        <p:spPr>
          <a:xfrm>
            <a:off x="5334124" y="4658869"/>
            <a:ext cx="5614416" cy="585216"/>
          </a:xfrm>
          <a:prstGeom prst="rect">
            <a:avLst/>
          </a:prstGeom>
          <a:noFill/>
          <a:ln/>
        </p:spPr>
        <p:txBody>
          <a:bodyPr wrap="square" lIns="254" tIns="254" rIns="254" bIns="254" rtlCol="0" anchor="ctr">
            <a:normAutofit/>
          </a:bodyPr>
          <a:lstStyle/>
          <a:p>
            <a:pPr marL="0" indent="0" algn="ctr">
              <a:buNone/>
            </a:pPr>
            <a:r>
              <a:rPr lang="en-GB" sz="1900" b="1" dirty="0">
                <a:solidFill>
                  <a:srgbClr val="4B2E2B"/>
                </a:solidFill>
              </a:rPr>
              <a:t>Core issue: since 2023–2025, sales average 25% below 2019 levels.</a:t>
            </a:r>
            <a:endParaRPr lang="en-GB" sz="1900" dirty="0"/>
          </a:p>
        </p:txBody>
      </p:sp>
      <p:pic>
        <p:nvPicPr>
          <p:cNvPr id="14" name="Picture 13">
            <a:extLst>
              <a:ext uri="{FF2B5EF4-FFF2-40B4-BE49-F238E27FC236}">
                <a16:creationId xmlns:a16="http://schemas.microsoft.com/office/drawing/2014/main" id="{11966A9C-852E-5E31-BB89-96031FE319C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43000" y="1659637"/>
            <a:ext cx="3797932" cy="3794760"/>
          </a:xfrm>
          <a:prstGeom prst="rect">
            <a:avLst/>
          </a:prstGeom>
          <a:effectLst>
            <a:softEdge rad="63500"/>
          </a:effectLst>
        </p:spPr>
      </p:pic>
      <p:sp>
        <p:nvSpPr>
          <p:cNvPr id="7" name="Text 28">
            <a:extLst>
              <a:ext uri="{FF2B5EF4-FFF2-40B4-BE49-F238E27FC236}">
                <a16:creationId xmlns:a16="http://schemas.microsoft.com/office/drawing/2014/main" id="{A6EBA354-F67A-013D-1CAC-3CD2F093CD1C}"/>
              </a:ext>
            </a:extLst>
          </p:cNvPr>
          <p:cNvSpPr/>
          <p:nvPr/>
        </p:nvSpPr>
        <p:spPr>
          <a:xfrm>
            <a:off x="1143000" y="6556061"/>
            <a:ext cx="5303520" cy="164592"/>
          </a:xfrm>
          <a:prstGeom prst="rect">
            <a:avLst/>
          </a:prstGeom>
          <a:noFill/>
          <a:ln/>
        </p:spPr>
        <p:txBody>
          <a:bodyPr wrap="square" lIns="0" tIns="0" rIns="0" bIns="0" rtlCol="0" anchor="ctr"/>
          <a:lstStyle/>
          <a:p>
            <a:r>
              <a:rPr lang="en-GB" sz="800" dirty="0">
                <a:latin typeface="Calibri"/>
              </a:rPr>
              <a:t>(UWTSD,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Problem: nature and scope</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Text 5"/>
          <p:cNvSpPr/>
          <p:nvPr/>
        </p:nvSpPr>
        <p:spPr>
          <a:xfrm>
            <a:off x="1234440" y="1325880"/>
            <a:ext cx="3474720" cy="274320"/>
          </a:xfrm>
          <a:prstGeom prst="rect">
            <a:avLst/>
          </a:prstGeom>
          <a:noFill/>
          <a:ln/>
        </p:spPr>
        <p:txBody>
          <a:bodyPr wrap="square" lIns="0" tIns="0" rIns="0" bIns="0" rtlCol="0" anchor="ctr"/>
          <a:lstStyle/>
          <a:p>
            <a:pPr marL="0" indent="0">
              <a:buNone/>
            </a:pPr>
            <a:r>
              <a:rPr lang="en-GB" sz="1800" b="1" dirty="0">
                <a:solidFill>
                  <a:srgbClr val="4B2E2B"/>
                </a:solidFill>
              </a:rPr>
              <a:t>Main problem statement</a:t>
            </a:r>
            <a:endParaRPr lang="en-GB" sz="1800" dirty="0"/>
          </a:p>
        </p:txBody>
      </p:sp>
      <p:sp>
        <p:nvSpPr>
          <p:cNvPr id="8" name="Shape 6"/>
          <p:cNvSpPr/>
          <p:nvPr/>
        </p:nvSpPr>
        <p:spPr>
          <a:xfrm>
            <a:off x="1143000" y="1700784"/>
            <a:ext cx="9966960" cy="731520"/>
          </a:xfrm>
          <a:prstGeom prst="roundRect">
            <a:avLst>
              <a:gd name="adj" fmla="val 10000"/>
            </a:avLst>
          </a:prstGeom>
          <a:solidFill>
            <a:srgbClr val="FFFFFF"/>
          </a:solidFill>
          <a:ln w="15240">
            <a:solidFill>
              <a:srgbClr val="C8A96A"/>
            </a:solidFill>
            <a:prstDash val="solid"/>
          </a:ln>
        </p:spPr>
        <p:txBody>
          <a:bodyPr/>
          <a:lstStyle/>
          <a:p>
            <a:endParaRPr lang="en-GB" dirty="0"/>
          </a:p>
        </p:txBody>
      </p:sp>
      <p:sp>
        <p:nvSpPr>
          <p:cNvPr id="9" name="Text 7"/>
          <p:cNvSpPr/>
          <p:nvPr/>
        </p:nvSpPr>
        <p:spPr>
          <a:xfrm>
            <a:off x="1307592" y="1764792"/>
            <a:ext cx="9820656" cy="585216"/>
          </a:xfrm>
          <a:prstGeom prst="rect">
            <a:avLst/>
          </a:prstGeom>
          <a:noFill/>
          <a:ln/>
        </p:spPr>
        <p:txBody>
          <a:bodyPr wrap="square" lIns="254" tIns="254" rIns="254" bIns="254" rtlCol="0" anchor="ctr">
            <a:normAutofit/>
          </a:bodyPr>
          <a:lstStyle/>
          <a:p>
            <a:pPr marL="0" indent="0" algn="ctr">
              <a:buNone/>
            </a:pPr>
            <a:r>
              <a:rPr lang="en-GB" sz="1900" b="1" dirty="0">
                <a:solidFill>
                  <a:srgbClr val="2A2A2A"/>
                </a:solidFill>
              </a:rPr>
              <a:t>Basil’s Bakery is experiencing sustained sales stagnation, with sales approximately 25% below 2019 figures despite the end of COVID restrictions.</a:t>
            </a:r>
            <a:endParaRPr lang="en-GB" sz="1900" dirty="0"/>
          </a:p>
        </p:txBody>
      </p:sp>
      <p:sp>
        <p:nvSpPr>
          <p:cNvPr id="10" name="Text 8"/>
          <p:cNvSpPr/>
          <p:nvPr/>
        </p:nvSpPr>
        <p:spPr>
          <a:xfrm>
            <a:off x="3038475" y="4551807"/>
            <a:ext cx="1828800" cy="274320"/>
          </a:xfrm>
          <a:prstGeom prst="rect">
            <a:avLst/>
          </a:prstGeom>
          <a:noFill/>
          <a:ln/>
        </p:spPr>
        <p:txBody>
          <a:bodyPr wrap="square" lIns="0" tIns="0" rIns="0" bIns="0" rtlCol="0" anchor="ctr"/>
          <a:lstStyle/>
          <a:p>
            <a:pPr marL="0" indent="0" algn="ctr">
              <a:buNone/>
            </a:pPr>
            <a:r>
              <a:rPr lang="en-GB" sz="2000" b="1" dirty="0">
                <a:solidFill>
                  <a:srgbClr val="4B2E2B"/>
                </a:solidFill>
              </a:rPr>
              <a:t>Sales position</a:t>
            </a:r>
            <a:endParaRPr lang="en-GB" sz="2000" dirty="0"/>
          </a:p>
        </p:txBody>
      </p:sp>
      <p:sp>
        <p:nvSpPr>
          <p:cNvPr id="11" name="Text 9"/>
          <p:cNvSpPr/>
          <p:nvPr/>
        </p:nvSpPr>
        <p:spPr>
          <a:xfrm>
            <a:off x="3038475" y="5009007"/>
            <a:ext cx="1554480" cy="228600"/>
          </a:xfrm>
          <a:prstGeom prst="rect">
            <a:avLst/>
          </a:prstGeom>
          <a:noFill/>
          <a:ln/>
        </p:spPr>
        <p:txBody>
          <a:bodyPr wrap="square" lIns="0" tIns="0" rIns="0" bIns="0" rtlCol="0" anchor="ctr"/>
          <a:lstStyle/>
          <a:p>
            <a:pPr marL="0" indent="0">
              <a:buNone/>
            </a:pPr>
            <a:r>
              <a:rPr lang="en-GB" sz="1600" dirty="0">
                <a:solidFill>
                  <a:srgbClr val="2A2A2A"/>
                </a:solidFill>
              </a:rPr>
              <a:t>2019 baseline</a:t>
            </a:r>
            <a:endParaRPr lang="en-GB" sz="1600" dirty="0"/>
          </a:p>
        </p:txBody>
      </p:sp>
      <p:sp>
        <p:nvSpPr>
          <p:cNvPr id="12" name="Shape 10"/>
          <p:cNvSpPr/>
          <p:nvPr/>
        </p:nvSpPr>
        <p:spPr>
          <a:xfrm>
            <a:off x="4730115" y="5009007"/>
            <a:ext cx="2926080" cy="219456"/>
          </a:xfrm>
          <a:prstGeom prst="rect">
            <a:avLst/>
          </a:prstGeom>
          <a:solidFill>
            <a:srgbClr val="0C83A4"/>
          </a:solidFill>
          <a:ln w="12700">
            <a:solidFill>
              <a:srgbClr val="0C83A4"/>
            </a:solidFill>
            <a:prstDash val="solid"/>
          </a:ln>
        </p:spPr>
        <p:txBody>
          <a:bodyPr/>
          <a:lstStyle/>
          <a:p>
            <a:endParaRPr lang="en-GB" dirty="0"/>
          </a:p>
        </p:txBody>
      </p:sp>
      <p:sp>
        <p:nvSpPr>
          <p:cNvPr id="13" name="Text 11"/>
          <p:cNvSpPr/>
          <p:nvPr/>
        </p:nvSpPr>
        <p:spPr>
          <a:xfrm>
            <a:off x="7747635" y="4963287"/>
            <a:ext cx="548640" cy="274320"/>
          </a:xfrm>
          <a:prstGeom prst="rect">
            <a:avLst/>
          </a:prstGeom>
          <a:noFill/>
          <a:ln/>
        </p:spPr>
        <p:txBody>
          <a:bodyPr wrap="square" lIns="0" tIns="0" rIns="0" bIns="0" rtlCol="0" anchor="ctr"/>
          <a:lstStyle/>
          <a:p>
            <a:pPr marL="0" indent="0">
              <a:buNone/>
            </a:pPr>
            <a:r>
              <a:rPr lang="en-GB" sz="1600" dirty="0">
                <a:solidFill>
                  <a:srgbClr val="2A2A2A"/>
                </a:solidFill>
              </a:rPr>
              <a:t>100%</a:t>
            </a:r>
            <a:endParaRPr lang="en-GB" sz="1600" dirty="0"/>
          </a:p>
        </p:txBody>
      </p:sp>
      <p:sp>
        <p:nvSpPr>
          <p:cNvPr id="14" name="Text 12"/>
          <p:cNvSpPr/>
          <p:nvPr/>
        </p:nvSpPr>
        <p:spPr>
          <a:xfrm>
            <a:off x="3038475" y="5466207"/>
            <a:ext cx="1554480" cy="228600"/>
          </a:xfrm>
          <a:prstGeom prst="rect">
            <a:avLst/>
          </a:prstGeom>
          <a:noFill/>
          <a:ln/>
        </p:spPr>
        <p:txBody>
          <a:bodyPr wrap="square" lIns="0" tIns="0" rIns="0" bIns="0" rtlCol="0" anchor="ctr"/>
          <a:lstStyle/>
          <a:p>
            <a:pPr marL="0" indent="0">
              <a:buNone/>
            </a:pPr>
            <a:r>
              <a:rPr lang="en-GB" sz="1600" dirty="0">
                <a:solidFill>
                  <a:srgbClr val="2A2A2A"/>
                </a:solidFill>
              </a:rPr>
              <a:t>2023–2025 avg.</a:t>
            </a:r>
            <a:endParaRPr lang="en-GB" sz="1600" dirty="0"/>
          </a:p>
        </p:txBody>
      </p:sp>
      <p:sp>
        <p:nvSpPr>
          <p:cNvPr id="15" name="Shape 13"/>
          <p:cNvSpPr/>
          <p:nvPr/>
        </p:nvSpPr>
        <p:spPr>
          <a:xfrm>
            <a:off x="4730115" y="5466207"/>
            <a:ext cx="2194560" cy="219456"/>
          </a:xfrm>
          <a:prstGeom prst="rect">
            <a:avLst/>
          </a:prstGeom>
          <a:solidFill>
            <a:srgbClr val="B5412A"/>
          </a:solidFill>
          <a:ln w="12700">
            <a:solidFill>
              <a:srgbClr val="B5412A"/>
            </a:solidFill>
            <a:prstDash val="solid"/>
          </a:ln>
        </p:spPr>
        <p:txBody>
          <a:bodyPr/>
          <a:lstStyle/>
          <a:p>
            <a:endParaRPr lang="en-GB" dirty="0"/>
          </a:p>
        </p:txBody>
      </p:sp>
      <p:sp>
        <p:nvSpPr>
          <p:cNvPr id="16" name="Text 14"/>
          <p:cNvSpPr/>
          <p:nvPr/>
        </p:nvSpPr>
        <p:spPr>
          <a:xfrm>
            <a:off x="7061835" y="5420487"/>
            <a:ext cx="548640" cy="274320"/>
          </a:xfrm>
          <a:prstGeom prst="rect">
            <a:avLst/>
          </a:prstGeom>
          <a:noFill/>
          <a:ln/>
        </p:spPr>
        <p:txBody>
          <a:bodyPr wrap="square" lIns="0" tIns="0" rIns="0" bIns="0" rtlCol="0" anchor="ctr"/>
          <a:lstStyle/>
          <a:p>
            <a:pPr marL="0" indent="0">
              <a:buNone/>
            </a:pPr>
            <a:r>
              <a:rPr lang="en-GB" sz="1600" dirty="0">
                <a:solidFill>
                  <a:srgbClr val="2A2A2A"/>
                </a:solidFill>
              </a:rPr>
              <a:t>75%</a:t>
            </a:r>
            <a:endParaRPr lang="en-GB" sz="1600" dirty="0"/>
          </a:p>
        </p:txBody>
      </p:sp>
      <p:sp>
        <p:nvSpPr>
          <p:cNvPr id="17" name="Text 15"/>
          <p:cNvSpPr/>
          <p:nvPr/>
        </p:nvSpPr>
        <p:spPr>
          <a:xfrm>
            <a:off x="2878455" y="2689860"/>
            <a:ext cx="1828800" cy="274320"/>
          </a:xfrm>
          <a:prstGeom prst="rect">
            <a:avLst/>
          </a:prstGeom>
          <a:noFill/>
          <a:ln/>
        </p:spPr>
        <p:txBody>
          <a:bodyPr wrap="square" lIns="0" tIns="0" rIns="0" bIns="0" rtlCol="0" anchor="ctr"/>
          <a:lstStyle/>
          <a:p>
            <a:pPr marL="0" indent="0" algn="ctr">
              <a:buNone/>
            </a:pPr>
            <a:r>
              <a:rPr lang="en-GB" sz="2000" b="1" dirty="0">
                <a:solidFill>
                  <a:srgbClr val="4B2E2B"/>
                </a:solidFill>
              </a:rPr>
              <a:t>Symptoms</a:t>
            </a:r>
            <a:endParaRPr lang="en-GB" sz="2000" dirty="0"/>
          </a:p>
        </p:txBody>
      </p:sp>
      <p:sp>
        <p:nvSpPr>
          <p:cNvPr id="18" name="Text 16"/>
          <p:cNvSpPr/>
          <p:nvPr/>
        </p:nvSpPr>
        <p:spPr>
          <a:xfrm>
            <a:off x="1438275" y="3076194"/>
            <a:ext cx="4754880" cy="1005840"/>
          </a:xfrm>
          <a:prstGeom prst="rect">
            <a:avLst/>
          </a:prstGeom>
          <a:noFill/>
          <a:ln/>
        </p:spPr>
        <p:txBody>
          <a:bodyPr wrap="square" lIns="381" tIns="381" rIns="381" bIns="381" rtlCol="0" anchor="ctr">
            <a:noAutofit/>
          </a:bodyPr>
          <a:lstStyle/>
          <a:p>
            <a:pPr algn="ctr"/>
            <a:r>
              <a:rPr lang="en-GB" dirty="0">
                <a:solidFill>
                  <a:srgbClr val="2A2A2A"/>
                </a:solidFill>
              </a:rPr>
              <a:t>Reduced customer footfall</a:t>
            </a:r>
            <a:endParaRPr lang="en-GB" dirty="0"/>
          </a:p>
          <a:p>
            <a:pPr algn="ctr"/>
            <a:r>
              <a:rPr lang="en-GB" dirty="0">
                <a:solidFill>
                  <a:srgbClr val="2A2A2A"/>
                </a:solidFill>
              </a:rPr>
              <a:t>Neighbouring shop closures</a:t>
            </a:r>
            <a:endParaRPr lang="en-GB" dirty="0"/>
          </a:p>
          <a:p>
            <a:pPr algn="ctr"/>
            <a:r>
              <a:rPr lang="en-GB" dirty="0">
                <a:solidFill>
                  <a:srgbClr val="2A2A2A"/>
                </a:solidFill>
              </a:rPr>
              <a:t>Remote working reduced lunch trade</a:t>
            </a:r>
            <a:endParaRPr lang="en-GB" dirty="0"/>
          </a:p>
          <a:p>
            <a:pPr algn="ctr"/>
            <a:r>
              <a:rPr lang="en-GB" dirty="0">
                <a:solidFill>
                  <a:srgbClr val="2A2A2A"/>
                </a:solidFill>
              </a:rPr>
              <a:t>Costs rising while sales remain lower</a:t>
            </a:r>
            <a:endParaRPr lang="en-GB" dirty="0"/>
          </a:p>
        </p:txBody>
      </p:sp>
      <p:sp>
        <p:nvSpPr>
          <p:cNvPr id="19" name="Text 17"/>
          <p:cNvSpPr/>
          <p:nvPr/>
        </p:nvSpPr>
        <p:spPr>
          <a:xfrm>
            <a:off x="6970395" y="2679573"/>
            <a:ext cx="2286000" cy="274320"/>
          </a:xfrm>
          <a:prstGeom prst="rect">
            <a:avLst/>
          </a:prstGeom>
          <a:noFill/>
          <a:ln/>
        </p:spPr>
        <p:txBody>
          <a:bodyPr wrap="square" lIns="0" tIns="0" rIns="0" bIns="0" rtlCol="0" anchor="ctr"/>
          <a:lstStyle/>
          <a:p>
            <a:pPr marL="0" indent="0" algn="ctr">
              <a:buNone/>
            </a:pPr>
            <a:r>
              <a:rPr lang="en-GB" sz="2000" b="1" dirty="0">
                <a:solidFill>
                  <a:srgbClr val="4B2E2B"/>
                </a:solidFill>
              </a:rPr>
              <a:t>Why it matters</a:t>
            </a:r>
            <a:endParaRPr lang="en-GB" sz="2000" dirty="0"/>
          </a:p>
        </p:txBody>
      </p:sp>
      <p:sp>
        <p:nvSpPr>
          <p:cNvPr id="20" name="Text 18"/>
          <p:cNvSpPr/>
          <p:nvPr/>
        </p:nvSpPr>
        <p:spPr>
          <a:xfrm>
            <a:off x="6193155" y="2984754"/>
            <a:ext cx="3941445" cy="1188720"/>
          </a:xfrm>
          <a:prstGeom prst="rect">
            <a:avLst/>
          </a:prstGeom>
          <a:noFill/>
          <a:ln/>
        </p:spPr>
        <p:txBody>
          <a:bodyPr wrap="square" lIns="381" tIns="381" rIns="381" bIns="381" rtlCol="0" anchor="ctr">
            <a:normAutofit/>
          </a:bodyPr>
          <a:lstStyle/>
          <a:p>
            <a:pPr algn="ctr"/>
            <a:r>
              <a:rPr lang="en-GB" dirty="0">
                <a:solidFill>
                  <a:srgbClr val="2A2A2A"/>
                </a:solidFill>
              </a:rPr>
              <a:t>Pressure on profitability</a:t>
            </a:r>
            <a:endParaRPr lang="en-GB" dirty="0"/>
          </a:p>
          <a:p>
            <a:pPr algn="ctr"/>
            <a:r>
              <a:rPr lang="en-GB" dirty="0">
                <a:solidFill>
                  <a:srgbClr val="2A2A2A"/>
                </a:solidFill>
              </a:rPr>
              <a:t>More difficult budgeting</a:t>
            </a:r>
            <a:endParaRPr lang="en-GB" dirty="0"/>
          </a:p>
          <a:p>
            <a:pPr algn="ctr"/>
            <a:r>
              <a:rPr lang="en-GB" dirty="0">
                <a:solidFill>
                  <a:srgbClr val="2A2A2A"/>
                </a:solidFill>
              </a:rPr>
              <a:t>Risk to current business format</a:t>
            </a:r>
            <a:endParaRPr lang="en-GB" dirty="0"/>
          </a:p>
          <a:p>
            <a:pPr algn="ctr"/>
            <a:r>
              <a:rPr lang="en-GB" dirty="0">
                <a:solidFill>
                  <a:srgbClr val="2A2A2A"/>
                </a:solidFill>
              </a:rPr>
              <a:t>Need for evidence before change</a:t>
            </a:r>
            <a:endParaRPr lang="en-GB" dirty="0"/>
          </a:p>
        </p:txBody>
      </p:sp>
      <p:sp>
        <p:nvSpPr>
          <p:cNvPr id="21" name="Text 28">
            <a:extLst>
              <a:ext uri="{FF2B5EF4-FFF2-40B4-BE49-F238E27FC236}">
                <a16:creationId xmlns:a16="http://schemas.microsoft.com/office/drawing/2014/main" id="{29C03C61-67D6-77D5-47AB-F198DCDDB490}"/>
              </a:ext>
            </a:extLst>
          </p:cNvPr>
          <p:cNvSpPr/>
          <p:nvPr/>
        </p:nvSpPr>
        <p:spPr>
          <a:xfrm>
            <a:off x="1143000" y="6556061"/>
            <a:ext cx="5303520" cy="164592"/>
          </a:xfrm>
          <a:prstGeom prst="rect">
            <a:avLst/>
          </a:prstGeom>
          <a:noFill/>
          <a:ln/>
        </p:spPr>
        <p:txBody>
          <a:bodyPr wrap="square" lIns="0" tIns="0" rIns="0" bIns="0" rtlCol="0" anchor="ctr"/>
          <a:lstStyle/>
          <a:p>
            <a:r>
              <a:rPr lang="en-GB" sz="800" dirty="0">
                <a:latin typeface="Calibri"/>
              </a:rPr>
              <a:t>(UWTSD, 2026; Proctor, 2018)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5W2H model: capturing the problem</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Shape 5"/>
          <p:cNvSpPr/>
          <p:nvPr/>
        </p:nvSpPr>
        <p:spPr>
          <a:xfrm>
            <a:off x="1143000" y="1325880"/>
            <a:ext cx="1371600" cy="576072"/>
          </a:xfrm>
          <a:prstGeom prst="rect">
            <a:avLst/>
          </a:prstGeom>
          <a:solidFill>
            <a:srgbClr val="4B2E2B"/>
          </a:solidFill>
          <a:ln w="12700">
            <a:solidFill>
              <a:srgbClr val="FFFFFF">
                <a:alpha val="0"/>
              </a:srgbClr>
            </a:solidFill>
            <a:prstDash val="solid"/>
          </a:ln>
        </p:spPr>
        <p:txBody>
          <a:bodyPr/>
          <a:lstStyle/>
          <a:p>
            <a:endParaRPr lang="en-GB" dirty="0"/>
          </a:p>
        </p:txBody>
      </p:sp>
      <p:sp>
        <p:nvSpPr>
          <p:cNvPr id="8" name="Text 6"/>
          <p:cNvSpPr/>
          <p:nvPr/>
        </p:nvSpPr>
        <p:spPr>
          <a:xfrm>
            <a:off x="1216152" y="1490472"/>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What?</a:t>
            </a:r>
            <a:endParaRPr lang="en-GB" sz="1600" dirty="0"/>
          </a:p>
        </p:txBody>
      </p:sp>
      <p:sp>
        <p:nvSpPr>
          <p:cNvPr id="9" name="Shape 7"/>
          <p:cNvSpPr/>
          <p:nvPr/>
        </p:nvSpPr>
        <p:spPr>
          <a:xfrm>
            <a:off x="2514600" y="1325880"/>
            <a:ext cx="8961120" cy="576072"/>
          </a:xfrm>
          <a:prstGeom prst="rect">
            <a:avLst/>
          </a:prstGeom>
          <a:solidFill>
            <a:srgbClr val="FFFFFF"/>
          </a:solidFill>
          <a:ln w="6350">
            <a:solidFill>
              <a:srgbClr val="EFE3D0"/>
            </a:solidFill>
            <a:prstDash val="solid"/>
          </a:ln>
        </p:spPr>
        <p:txBody>
          <a:bodyPr/>
          <a:lstStyle/>
          <a:p>
            <a:endParaRPr lang="en-GB" dirty="0"/>
          </a:p>
        </p:txBody>
      </p:sp>
      <p:sp>
        <p:nvSpPr>
          <p:cNvPr id="10" name="Text 8"/>
          <p:cNvSpPr/>
          <p:nvPr/>
        </p:nvSpPr>
        <p:spPr>
          <a:xfrm>
            <a:off x="2660904" y="1481328"/>
            <a:ext cx="8686800" cy="210312"/>
          </a:xfrm>
          <a:prstGeom prst="rect">
            <a:avLst/>
          </a:prstGeom>
          <a:noFill/>
          <a:ln/>
        </p:spPr>
        <p:txBody>
          <a:bodyPr wrap="square" lIns="0" tIns="0" rIns="0" bIns="0" rtlCol="0" anchor="ctr"/>
          <a:lstStyle/>
          <a:p>
            <a:pPr marL="0" indent="0">
              <a:buNone/>
            </a:pPr>
            <a:r>
              <a:rPr lang="en-GB" sz="1600" dirty="0">
                <a:solidFill>
                  <a:srgbClr val="2A2A2A"/>
                </a:solidFill>
              </a:rPr>
              <a:t>Sales stagnation below pre-2020 levels</a:t>
            </a:r>
            <a:endParaRPr lang="en-GB" sz="1600" dirty="0"/>
          </a:p>
        </p:txBody>
      </p:sp>
      <p:sp>
        <p:nvSpPr>
          <p:cNvPr id="11" name="Shape 9"/>
          <p:cNvSpPr/>
          <p:nvPr/>
        </p:nvSpPr>
        <p:spPr>
          <a:xfrm>
            <a:off x="1143000" y="1938528"/>
            <a:ext cx="1371600" cy="576072"/>
          </a:xfrm>
          <a:prstGeom prst="rect">
            <a:avLst/>
          </a:prstGeom>
          <a:solidFill>
            <a:srgbClr val="0C83A4"/>
          </a:solidFill>
          <a:ln w="12700">
            <a:solidFill>
              <a:srgbClr val="FFFFFF">
                <a:alpha val="0"/>
              </a:srgbClr>
            </a:solidFill>
            <a:prstDash val="solid"/>
          </a:ln>
        </p:spPr>
        <p:txBody>
          <a:bodyPr/>
          <a:lstStyle/>
          <a:p>
            <a:endParaRPr lang="en-GB" dirty="0"/>
          </a:p>
        </p:txBody>
      </p:sp>
      <p:sp>
        <p:nvSpPr>
          <p:cNvPr id="12" name="Text 10"/>
          <p:cNvSpPr/>
          <p:nvPr/>
        </p:nvSpPr>
        <p:spPr>
          <a:xfrm>
            <a:off x="1216152" y="2103120"/>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Where?</a:t>
            </a:r>
            <a:endParaRPr lang="en-GB" sz="1600" dirty="0"/>
          </a:p>
        </p:txBody>
      </p:sp>
      <p:sp>
        <p:nvSpPr>
          <p:cNvPr id="13" name="Shape 11"/>
          <p:cNvSpPr/>
          <p:nvPr/>
        </p:nvSpPr>
        <p:spPr>
          <a:xfrm>
            <a:off x="2514600" y="1938528"/>
            <a:ext cx="8961120" cy="576072"/>
          </a:xfrm>
          <a:prstGeom prst="rect">
            <a:avLst/>
          </a:prstGeom>
          <a:solidFill>
            <a:srgbClr val="F7EFE3"/>
          </a:solidFill>
          <a:ln w="6350">
            <a:solidFill>
              <a:srgbClr val="EFE3D0"/>
            </a:solidFill>
            <a:prstDash val="solid"/>
          </a:ln>
        </p:spPr>
        <p:txBody>
          <a:bodyPr/>
          <a:lstStyle/>
          <a:p>
            <a:endParaRPr lang="en-GB" dirty="0"/>
          </a:p>
        </p:txBody>
      </p:sp>
      <p:sp>
        <p:nvSpPr>
          <p:cNvPr id="14" name="Text 12"/>
          <p:cNvSpPr/>
          <p:nvPr/>
        </p:nvSpPr>
        <p:spPr>
          <a:xfrm>
            <a:off x="2660904" y="2093976"/>
            <a:ext cx="8686800" cy="210312"/>
          </a:xfrm>
          <a:prstGeom prst="rect">
            <a:avLst/>
          </a:prstGeom>
          <a:noFill/>
          <a:ln/>
        </p:spPr>
        <p:txBody>
          <a:bodyPr wrap="square" lIns="0" tIns="0" rIns="0" bIns="0" rtlCol="0" anchor="ctr"/>
          <a:lstStyle/>
          <a:p>
            <a:pPr marL="0" indent="0">
              <a:buNone/>
            </a:pPr>
            <a:r>
              <a:rPr lang="en-GB" sz="1600" dirty="0">
                <a:solidFill>
                  <a:srgbClr val="2A2A2A"/>
                </a:solidFill>
              </a:rPr>
              <a:t>Basil’s Bakery, Coventry retail park</a:t>
            </a:r>
            <a:endParaRPr lang="en-GB" sz="1600" dirty="0"/>
          </a:p>
        </p:txBody>
      </p:sp>
      <p:sp>
        <p:nvSpPr>
          <p:cNvPr id="15" name="Shape 13"/>
          <p:cNvSpPr/>
          <p:nvPr/>
        </p:nvSpPr>
        <p:spPr>
          <a:xfrm>
            <a:off x="1143000" y="2551176"/>
            <a:ext cx="1371600" cy="576072"/>
          </a:xfrm>
          <a:prstGeom prst="rect">
            <a:avLst/>
          </a:prstGeom>
          <a:solidFill>
            <a:srgbClr val="4B2E2B"/>
          </a:solidFill>
          <a:ln w="12700">
            <a:solidFill>
              <a:srgbClr val="FFFFFF">
                <a:alpha val="0"/>
              </a:srgbClr>
            </a:solidFill>
            <a:prstDash val="solid"/>
          </a:ln>
        </p:spPr>
        <p:txBody>
          <a:bodyPr/>
          <a:lstStyle/>
          <a:p>
            <a:endParaRPr lang="en-GB" dirty="0"/>
          </a:p>
        </p:txBody>
      </p:sp>
      <p:sp>
        <p:nvSpPr>
          <p:cNvPr id="16" name="Text 14"/>
          <p:cNvSpPr/>
          <p:nvPr/>
        </p:nvSpPr>
        <p:spPr>
          <a:xfrm>
            <a:off x="1216152" y="2715768"/>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When?</a:t>
            </a:r>
            <a:endParaRPr lang="en-GB" sz="1600" dirty="0"/>
          </a:p>
        </p:txBody>
      </p:sp>
      <p:sp>
        <p:nvSpPr>
          <p:cNvPr id="17" name="Shape 15"/>
          <p:cNvSpPr/>
          <p:nvPr/>
        </p:nvSpPr>
        <p:spPr>
          <a:xfrm>
            <a:off x="2514600" y="2551176"/>
            <a:ext cx="8961120" cy="576072"/>
          </a:xfrm>
          <a:prstGeom prst="rect">
            <a:avLst/>
          </a:prstGeom>
          <a:solidFill>
            <a:srgbClr val="FFFFFF"/>
          </a:solidFill>
          <a:ln w="6350">
            <a:solidFill>
              <a:srgbClr val="EFE3D0"/>
            </a:solidFill>
            <a:prstDash val="solid"/>
          </a:ln>
        </p:spPr>
        <p:txBody>
          <a:bodyPr/>
          <a:lstStyle/>
          <a:p>
            <a:endParaRPr lang="en-GB" dirty="0"/>
          </a:p>
        </p:txBody>
      </p:sp>
      <p:sp>
        <p:nvSpPr>
          <p:cNvPr id="18" name="Text 16"/>
          <p:cNvSpPr/>
          <p:nvPr/>
        </p:nvSpPr>
        <p:spPr>
          <a:xfrm>
            <a:off x="2660904" y="2706624"/>
            <a:ext cx="8686800" cy="210312"/>
          </a:xfrm>
          <a:prstGeom prst="rect">
            <a:avLst/>
          </a:prstGeom>
          <a:noFill/>
          <a:ln/>
        </p:spPr>
        <p:txBody>
          <a:bodyPr wrap="square" lIns="0" tIns="0" rIns="0" bIns="0" rtlCol="0" anchor="ctr"/>
          <a:lstStyle/>
          <a:p>
            <a:pPr marL="0" indent="0">
              <a:buNone/>
            </a:pPr>
            <a:r>
              <a:rPr lang="en-GB" sz="1600" dirty="0">
                <a:solidFill>
                  <a:srgbClr val="2A2A2A"/>
                </a:solidFill>
              </a:rPr>
              <a:t>Started 2020; persists 2023–2025</a:t>
            </a:r>
            <a:endParaRPr lang="en-GB" sz="1600" dirty="0"/>
          </a:p>
        </p:txBody>
      </p:sp>
      <p:sp>
        <p:nvSpPr>
          <p:cNvPr id="19" name="Shape 17"/>
          <p:cNvSpPr/>
          <p:nvPr/>
        </p:nvSpPr>
        <p:spPr>
          <a:xfrm>
            <a:off x="1143000" y="3163824"/>
            <a:ext cx="1371600" cy="576072"/>
          </a:xfrm>
          <a:prstGeom prst="rect">
            <a:avLst/>
          </a:prstGeom>
          <a:solidFill>
            <a:srgbClr val="0C83A4"/>
          </a:solidFill>
          <a:ln w="12700">
            <a:solidFill>
              <a:srgbClr val="FFFFFF">
                <a:alpha val="0"/>
              </a:srgbClr>
            </a:solidFill>
            <a:prstDash val="solid"/>
          </a:ln>
        </p:spPr>
        <p:txBody>
          <a:bodyPr/>
          <a:lstStyle/>
          <a:p>
            <a:endParaRPr lang="en-GB" dirty="0"/>
          </a:p>
        </p:txBody>
      </p:sp>
      <p:sp>
        <p:nvSpPr>
          <p:cNvPr id="20" name="Text 18"/>
          <p:cNvSpPr/>
          <p:nvPr/>
        </p:nvSpPr>
        <p:spPr>
          <a:xfrm>
            <a:off x="1216152" y="3328416"/>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Who?</a:t>
            </a:r>
            <a:endParaRPr lang="en-GB" sz="1600" dirty="0"/>
          </a:p>
        </p:txBody>
      </p:sp>
      <p:sp>
        <p:nvSpPr>
          <p:cNvPr id="21" name="Shape 19"/>
          <p:cNvSpPr/>
          <p:nvPr/>
        </p:nvSpPr>
        <p:spPr>
          <a:xfrm>
            <a:off x="2514600" y="3163824"/>
            <a:ext cx="8961120" cy="576072"/>
          </a:xfrm>
          <a:prstGeom prst="rect">
            <a:avLst/>
          </a:prstGeom>
          <a:solidFill>
            <a:srgbClr val="F7EFE3"/>
          </a:solidFill>
          <a:ln w="6350">
            <a:solidFill>
              <a:srgbClr val="EFE3D0"/>
            </a:solidFill>
            <a:prstDash val="solid"/>
          </a:ln>
        </p:spPr>
        <p:txBody>
          <a:bodyPr/>
          <a:lstStyle/>
          <a:p>
            <a:endParaRPr lang="en-GB" dirty="0"/>
          </a:p>
        </p:txBody>
      </p:sp>
      <p:sp>
        <p:nvSpPr>
          <p:cNvPr id="22" name="Text 20"/>
          <p:cNvSpPr/>
          <p:nvPr/>
        </p:nvSpPr>
        <p:spPr>
          <a:xfrm>
            <a:off x="2660904" y="3319272"/>
            <a:ext cx="8686800" cy="210312"/>
          </a:xfrm>
          <a:prstGeom prst="rect">
            <a:avLst/>
          </a:prstGeom>
          <a:noFill/>
          <a:ln/>
        </p:spPr>
        <p:txBody>
          <a:bodyPr wrap="square" lIns="0" tIns="0" rIns="0" bIns="0" rtlCol="0" anchor="ctr"/>
          <a:lstStyle/>
          <a:p>
            <a:pPr marL="0" indent="0">
              <a:buNone/>
            </a:pPr>
            <a:r>
              <a:rPr lang="en-GB" sz="1600" dirty="0">
                <a:solidFill>
                  <a:srgbClr val="2A2A2A"/>
                </a:solidFill>
              </a:rPr>
              <a:t>Basil, employees, customers, suppliers</a:t>
            </a:r>
            <a:endParaRPr lang="en-GB" sz="1600" dirty="0"/>
          </a:p>
        </p:txBody>
      </p:sp>
      <p:sp>
        <p:nvSpPr>
          <p:cNvPr id="23" name="Shape 21"/>
          <p:cNvSpPr/>
          <p:nvPr/>
        </p:nvSpPr>
        <p:spPr>
          <a:xfrm>
            <a:off x="1143000" y="3776472"/>
            <a:ext cx="1371600" cy="576072"/>
          </a:xfrm>
          <a:prstGeom prst="rect">
            <a:avLst/>
          </a:prstGeom>
          <a:solidFill>
            <a:srgbClr val="4B2E2B"/>
          </a:solidFill>
          <a:ln w="12700">
            <a:solidFill>
              <a:srgbClr val="FFFFFF">
                <a:alpha val="0"/>
              </a:srgbClr>
            </a:solidFill>
            <a:prstDash val="solid"/>
          </a:ln>
        </p:spPr>
        <p:txBody>
          <a:bodyPr/>
          <a:lstStyle/>
          <a:p>
            <a:endParaRPr lang="en-GB" dirty="0"/>
          </a:p>
        </p:txBody>
      </p:sp>
      <p:sp>
        <p:nvSpPr>
          <p:cNvPr id="24" name="Text 22"/>
          <p:cNvSpPr/>
          <p:nvPr/>
        </p:nvSpPr>
        <p:spPr>
          <a:xfrm>
            <a:off x="1216152" y="3941064"/>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Why?</a:t>
            </a:r>
            <a:endParaRPr lang="en-GB" sz="1600" dirty="0"/>
          </a:p>
        </p:txBody>
      </p:sp>
      <p:sp>
        <p:nvSpPr>
          <p:cNvPr id="25" name="Shape 23"/>
          <p:cNvSpPr/>
          <p:nvPr/>
        </p:nvSpPr>
        <p:spPr>
          <a:xfrm>
            <a:off x="2514600" y="3776472"/>
            <a:ext cx="8961120" cy="576072"/>
          </a:xfrm>
          <a:prstGeom prst="rect">
            <a:avLst/>
          </a:prstGeom>
          <a:solidFill>
            <a:srgbClr val="FFFFFF"/>
          </a:solidFill>
          <a:ln w="6350">
            <a:solidFill>
              <a:srgbClr val="EFE3D0"/>
            </a:solidFill>
            <a:prstDash val="solid"/>
          </a:ln>
        </p:spPr>
        <p:txBody>
          <a:bodyPr/>
          <a:lstStyle/>
          <a:p>
            <a:endParaRPr lang="en-GB" dirty="0"/>
          </a:p>
        </p:txBody>
      </p:sp>
      <p:sp>
        <p:nvSpPr>
          <p:cNvPr id="26" name="Text 24"/>
          <p:cNvSpPr/>
          <p:nvPr/>
        </p:nvSpPr>
        <p:spPr>
          <a:xfrm>
            <a:off x="2660904" y="3931920"/>
            <a:ext cx="8686800" cy="210312"/>
          </a:xfrm>
          <a:prstGeom prst="rect">
            <a:avLst/>
          </a:prstGeom>
          <a:noFill/>
          <a:ln/>
        </p:spPr>
        <p:txBody>
          <a:bodyPr wrap="square" lIns="0" tIns="0" rIns="0" bIns="0" rtlCol="0" anchor="ctr"/>
          <a:lstStyle/>
          <a:p>
            <a:pPr marL="0" indent="0">
              <a:buNone/>
            </a:pPr>
            <a:r>
              <a:rPr lang="en-GB" sz="1600" dirty="0">
                <a:solidFill>
                  <a:srgbClr val="2A2A2A"/>
                </a:solidFill>
              </a:rPr>
              <a:t>Lower footfall, hybrid working, closures, high costs</a:t>
            </a:r>
            <a:endParaRPr lang="en-GB" sz="1600" dirty="0"/>
          </a:p>
        </p:txBody>
      </p:sp>
      <p:sp>
        <p:nvSpPr>
          <p:cNvPr id="27" name="Shape 25"/>
          <p:cNvSpPr/>
          <p:nvPr/>
        </p:nvSpPr>
        <p:spPr>
          <a:xfrm>
            <a:off x="1143000" y="4389120"/>
            <a:ext cx="1371600" cy="576072"/>
          </a:xfrm>
          <a:prstGeom prst="rect">
            <a:avLst/>
          </a:prstGeom>
          <a:solidFill>
            <a:srgbClr val="0C83A4"/>
          </a:solidFill>
          <a:ln w="12700">
            <a:solidFill>
              <a:srgbClr val="FFFFFF">
                <a:alpha val="0"/>
              </a:srgbClr>
            </a:solidFill>
            <a:prstDash val="solid"/>
          </a:ln>
        </p:spPr>
        <p:txBody>
          <a:bodyPr/>
          <a:lstStyle/>
          <a:p>
            <a:endParaRPr lang="en-GB" dirty="0"/>
          </a:p>
        </p:txBody>
      </p:sp>
      <p:sp>
        <p:nvSpPr>
          <p:cNvPr id="28" name="Text 26"/>
          <p:cNvSpPr/>
          <p:nvPr/>
        </p:nvSpPr>
        <p:spPr>
          <a:xfrm>
            <a:off x="1216152" y="4553712"/>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How?</a:t>
            </a:r>
            <a:endParaRPr lang="en-GB" sz="1600" dirty="0"/>
          </a:p>
        </p:txBody>
      </p:sp>
      <p:sp>
        <p:nvSpPr>
          <p:cNvPr id="29" name="Shape 27"/>
          <p:cNvSpPr/>
          <p:nvPr/>
        </p:nvSpPr>
        <p:spPr>
          <a:xfrm>
            <a:off x="2514600" y="4389120"/>
            <a:ext cx="8961120" cy="576072"/>
          </a:xfrm>
          <a:prstGeom prst="rect">
            <a:avLst/>
          </a:prstGeom>
          <a:solidFill>
            <a:srgbClr val="F7EFE3"/>
          </a:solidFill>
          <a:ln w="6350">
            <a:solidFill>
              <a:srgbClr val="EFE3D0"/>
            </a:solidFill>
            <a:prstDash val="solid"/>
          </a:ln>
        </p:spPr>
        <p:txBody>
          <a:bodyPr/>
          <a:lstStyle/>
          <a:p>
            <a:endParaRPr lang="en-GB" dirty="0"/>
          </a:p>
        </p:txBody>
      </p:sp>
      <p:sp>
        <p:nvSpPr>
          <p:cNvPr id="30" name="Text 28"/>
          <p:cNvSpPr/>
          <p:nvPr/>
        </p:nvSpPr>
        <p:spPr>
          <a:xfrm>
            <a:off x="2660904" y="4544568"/>
            <a:ext cx="8686800" cy="210312"/>
          </a:xfrm>
          <a:prstGeom prst="rect">
            <a:avLst/>
          </a:prstGeom>
          <a:noFill/>
          <a:ln/>
        </p:spPr>
        <p:txBody>
          <a:bodyPr wrap="square" lIns="0" tIns="0" rIns="0" bIns="0" rtlCol="0" anchor="ctr"/>
          <a:lstStyle/>
          <a:p>
            <a:pPr marL="0" indent="0">
              <a:buNone/>
            </a:pPr>
            <a:r>
              <a:rPr lang="en-GB" sz="1600" dirty="0">
                <a:solidFill>
                  <a:srgbClr val="2A2A2A"/>
                </a:solidFill>
              </a:rPr>
              <a:t>Reduced revenue and business viability risk</a:t>
            </a:r>
            <a:endParaRPr lang="en-GB" sz="1600" dirty="0"/>
          </a:p>
        </p:txBody>
      </p:sp>
      <p:sp>
        <p:nvSpPr>
          <p:cNvPr id="31" name="Shape 29"/>
          <p:cNvSpPr/>
          <p:nvPr/>
        </p:nvSpPr>
        <p:spPr>
          <a:xfrm>
            <a:off x="1143000" y="5001768"/>
            <a:ext cx="1371600" cy="576072"/>
          </a:xfrm>
          <a:prstGeom prst="rect">
            <a:avLst/>
          </a:prstGeom>
          <a:solidFill>
            <a:srgbClr val="4B2E2B"/>
          </a:solidFill>
          <a:ln w="12700">
            <a:solidFill>
              <a:srgbClr val="FFFFFF">
                <a:alpha val="0"/>
              </a:srgbClr>
            </a:solidFill>
            <a:prstDash val="solid"/>
          </a:ln>
        </p:spPr>
        <p:txBody>
          <a:bodyPr/>
          <a:lstStyle/>
          <a:p>
            <a:endParaRPr lang="en-GB" dirty="0"/>
          </a:p>
        </p:txBody>
      </p:sp>
      <p:sp>
        <p:nvSpPr>
          <p:cNvPr id="32" name="Text 30"/>
          <p:cNvSpPr/>
          <p:nvPr/>
        </p:nvSpPr>
        <p:spPr>
          <a:xfrm>
            <a:off x="1216152" y="5166360"/>
            <a:ext cx="1261872" cy="201168"/>
          </a:xfrm>
          <a:prstGeom prst="rect">
            <a:avLst/>
          </a:prstGeom>
          <a:noFill/>
          <a:ln/>
        </p:spPr>
        <p:txBody>
          <a:bodyPr wrap="square" lIns="0" tIns="0" rIns="0" bIns="0" rtlCol="0" anchor="ctr"/>
          <a:lstStyle/>
          <a:p>
            <a:pPr marL="0" indent="0">
              <a:buNone/>
            </a:pPr>
            <a:r>
              <a:rPr lang="en-GB" sz="1600" b="1" dirty="0">
                <a:solidFill>
                  <a:srgbClr val="FFFFFF"/>
                </a:solidFill>
              </a:rPr>
              <a:t>How much?</a:t>
            </a:r>
            <a:endParaRPr lang="en-GB" sz="1600" dirty="0"/>
          </a:p>
        </p:txBody>
      </p:sp>
      <p:sp>
        <p:nvSpPr>
          <p:cNvPr id="33" name="Shape 31"/>
          <p:cNvSpPr/>
          <p:nvPr/>
        </p:nvSpPr>
        <p:spPr>
          <a:xfrm>
            <a:off x="2514600" y="5001768"/>
            <a:ext cx="8961120" cy="576072"/>
          </a:xfrm>
          <a:prstGeom prst="rect">
            <a:avLst/>
          </a:prstGeom>
          <a:solidFill>
            <a:srgbClr val="FFFFFF"/>
          </a:solidFill>
          <a:ln w="6350">
            <a:solidFill>
              <a:srgbClr val="EFE3D0"/>
            </a:solidFill>
            <a:prstDash val="solid"/>
          </a:ln>
        </p:spPr>
        <p:txBody>
          <a:bodyPr/>
          <a:lstStyle/>
          <a:p>
            <a:endParaRPr lang="en-GB" dirty="0"/>
          </a:p>
        </p:txBody>
      </p:sp>
      <p:sp>
        <p:nvSpPr>
          <p:cNvPr id="34" name="Text 32"/>
          <p:cNvSpPr/>
          <p:nvPr/>
        </p:nvSpPr>
        <p:spPr>
          <a:xfrm>
            <a:off x="2660904" y="5157216"/>
            <a:ext cx="8686800" cy="210312"/>
          </a:xfrm>
          <a:prstGeom prst="rect">
            <a:avLst/>
          </a:prstGeom>
          <a:noFill/>
          <a:ln/>
        </p:spPr>
        <p:txBody>
          <a:bodyPr wrap="square" lIns="0" tIns="0" rIns="0" bIns="0" rtlCol="0" anchor="ctr"/>
          <a:lstStyle/>
          <a:p>
            <a:pPr marL="0" indent="0">
              <a:buNone/>
            </a:pPr>
            <a:r>
              <a:rPr lang="en-GB" sz="1600" dirty="0">
                <a:solidFill>
                  <a:srgbClr val="2A2A2A"/>
                </a:solidFill>
              </a:rPr>
              <a:t>Approx. 25% below 2019 sales</a:t>
            </a:r>
            <a:endParaRPr lang="en-GB" sz="1600" dirty="0"/>
          </a:p>
        </p:txBody>
      </p:sp>
      <p:sp>
        <p:nvSpPr>
          <p:cNvPr id="35" name="Shape 33"/>
          <p:cNvSpPr/>
          <p:nvPr/>
        </p:nvSpPr>
        <p:spPr>
          <a:xfrm>
            <a:off x="1143000" y="5870448"/>
            <a:ext cx="10332720" cy="411480"/>
          </a:xfrm>
          <a:prstGeom prst="roundRect">
            <a:avLst>
              <a:gd name="adj" fmla="val 17778"/>
            </a:avLst>
          </a:prstGeom>
          <a:solidFill>
            <a:srgbClr val="FFF1D9"/>
          </a:solidFill>
          <a:ln w="15240">
            <a:solidFill>
              <a:srgbClr val="C8A96A"/>
            </a:solidFill>
            <a:prstDash val="solid"/>
          </a:ln>
        </p:spPr>
        <p:txBody>
          <a:bodyPr/>
          <a:lstStyle/>
          <a:p>
            <a:endParaRPr lang="en-GB" dirty="0"/>
          </a:p>
        </p:txBody>
      </p:sp>
      <p:sp>
        <p:nvSpPr>
          <p:cNvPr id="36" name="Text 34"/>
          <p:cNvSpPr/>
          <p:nvPr/>
        </p:nvSpPr>
        <p:spPr>
          <a:xfrm>
            <a:off x="1216152" y="5943600"/>
            <a:ext cx="10186416" cy="265176"/>
          </a:xfrm>
          <a:prstGeom prst="rect">
            <a:avLst/>
          </a:prstGeom>
          <a:noFill/>
          <a:ln/>
        </p:spPr>
        <p:txBody>
          <a:bodyPr wrap="square" lIns="254" tIns="254" rIns="254" bIns="254" rtlCol="0" anchor="ctr">
            <a:normAutofit/>
          </a:bodyPr>
          <a:lstStyle/>
          <a:p>
            <a:pPr marL="0" indent="0" algn="ctr">
              <a:buNone/>
            </a:pPr>
            <a:r>
              <a:rPr lang="en-US" sz="1400" b="1" dirty="0">
                <a:solidFill>
                  <a:srgbClr val="2A2A2A"/>
                </a:solidFill>
              </a:rPr>
              <a:t>Conclusion from 5W2H: this is a sustained business performance problem, not a short-term fluctuation.</a:t>
            </a:r>
            <a:endParaRPr lang="en-GB" sz="1400" dirty="0"/>
          </a:p>
        </p:txBody>
      </p:sp>
      <p:sp>
        <p:nvSpPr>
          <p:cNvPr id="37" name="Text 28">
            <a:extLst>
              <a:ext uri="{FF2B5EF4-FFF2-40B4-BE49-F238E27FC236}">
                <a16:creationId xmlns:a16="http://schemas.microsoft.com/office/drawing/2014/main" id="{89654CD4-01FF-251A-9F83-83BFB678144A}"/>
              </a:ext>
            </a:extLst>
          </p:cNvPr>
          <p:cNvSpPr/>
          <p:nvPr/>
        </p:nvSpPr>
        <p:spPr>
          <a:xfrm>
            <a:off x="1143000" y="6565392"/>
            <a:ext cx="5303520" cy="164592"/>
          </a:xfrm>
          <a:prstGeom prst="rect">
            <a:avLst/>
          </a:prstGeom>
          <a:noFill/>
          <a:ln/>
        </p:spPr>
        <p:txBody>
          <a:bodyPr wrap="square" lIns="0" tIns="0" rIns="0" bIns="0" rtlCol="0" anchor="ctr"/>
          <a:lstStyle/>
          <a:p>
            <a:r>
              <a:rPr lang="en-GB" sz="800" dirty="0">
                <a:latin typeface="Calibri"/>
              </a:rPr>
              <a:t>(UWTSD, 2026; Proctor,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PESTEL analysis: Basil’s Bakery</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7" name="Text 5"/>
          <p:cNvSpPr/>
          <p:nvPr/>
        </p:nvSpPr>
        <p:spPr>
          <a:xfrm>
            <a:off x="1143001" y="1537981"/>
            <a:ext cx="2011680" cy="274320"/>
          </a:xfrm>
          <a:prstGeom prst="rect">
            <a:avLst/>
          </a:prstGeom>
          <a:noFill/>
          <a:ln/>
        </p:spPr>
        <p:txBody>
          <a:bodyPr wrap="square" lIns="0" tIns="0" rIns="0" bIns="0" rtlCol="0" anchor="ctr"/>
          <a:lstStyle/>
          <a:p>
            <a:pPr marL="0" indent="0">
              <a:buNone/>
            </a:pPr>
            <a:r>
              <a:rPr lang="en-GB" sz="2000" b="1" dirty="0">
                <a:solidFill>
                  <a:srgbClr val="4B2E2B"/>
                </a:solidFill>
              </a:rPr>
              <a:t>Political</a:t>
            </a:r>
            <a:endParaRPr lang="en-GB" sz="2000" dirty="0"/>
          </a:p>
        </p:txBody>
      </p:sp>
      <p:sp>
        <p:nvSpPr>
          <p:cNvPr id="8" name="Shape 6"/>
          <p:cNvSpPr/>
          <p:nvPr/>
        </p:nvSpPr>
        <p:spPr>
          <a:xfrm>
            <a:off x="2829415" y="1610416"/>
            <a:ext cx="822960" cy="0"/>
          </a:xfrm>
          <a:prstGeom prst="line">
            <a:avLst/>
          </a:prstGeom>
          <a:noFill/>
          <a:ln w="25400">
            <a:solidFill>
              <a:srgbClr val="C8A96A"/>
            </a:solidFill>
            <a:prstDash val="solid"/>
          </a:ln>
        </p:spPr>
        <p:txBody>
          <a:bodyPr/>
          <a:lstStyle/>
          <a:p>
            <a:endParaRPr lang="en-GB" dirty="0"/>
          </a:p>
        </p:txBody>
      </p:sp>
      <p:sp>
        <p:nvSpPr>
          <p:cNvPr id="9" name="Text 7"/>
          <p:cNvSpPr/>
          <p:nvPr/>
        </p:nvSpPr>
        <p:spPr>
          <a:xfrm>
            <a:off x="4114801" y="1432732"/>
            <a:ext cx="6675120" cy="759138"/>
          </a:xfrm>
          <a:prstGeom prst="rect">
            <a:avLst/>
          </a:prstGeom>
          <a:noFill/>
          <a:ln/>
        </p:spPr>
        <p:txBody>
          <a:bodyPr wrap="square" lIns="254" tIns="254" rIns="254" bIns="254" rtlCol="0" anchor="ctr">
            <a:normAutofit/>
          </a:bodyPr>
          <a:lstStyle/>
          <a:p>
            <a:r>
              <a:rPr lang="en-GB" sz="1600" dirty="0"/>
              <a:t>• Business rates/taxation increase overheads</a:t>
            </a:r>
          </a:p>
          <a:p>
            <a:r>
              <a:rPr lang="en-GB" sz="1600" dirty="0"/>
              <a:t>• </a:t>
            </a:r>
            <a:r>
              <a:rPr lang="en-GB" sz="1600" dirty="0">
                <a:solidFill>
                  <a:srgbClr val="322319"/>
                </a:solidFill>
              </a:rPr>
              <a:t>SME grants/support may aid adaptation</a:t>
            </a:r>
          </a:p>
          <a:p>
            <a:r>
              <a:rPr lang="en-GB" sz="1600" dirty="0">
                <a:solidFill>
                  <a:srgbClr val="322319"/>
                </a:solidFill>
              </a:rPr>
              <a:t>• Local regeneration may influence retail-park recovery</a:t>
            </a:r>
          </a:p>
        </p:txBody>
      </p:sp>
      <p:sp>
        <p:nvSpPr>
          <p:cNvPr id="10" name="Text 8"/>
          <p:cNvSpPr/>
          <p:nvPr/>
        </p:nvSpPr>
        <p:spPr>
          <a:xfrm>
            <a:off x="1143001" y="2644312"/>
            <a:ext cx="2097895" cy="274320"/>
          </a:xfrm>
          <a:prstGeom prst="rect">
            <a:avLst/>
          </a:prstGeom>
          <a:noFill/>
          <a:ln/>
        </p:spPr>
        <p:txBody>
          <a:bodyPr wrap="square" lIns="0" tIns="0" rIns="0" bIns="0" rtlCol="0" anchor="ctr"/>
          <a:lstStyle/>
          <a:p>
            <a:pPr marL="0" indent="0">
              <a:buNone/>
            </a:pPr>
            <a:r>
              <a:rPr lang="en-GB" sz="2000" b="1" dirty="0">
                <a:solidFill>
                  <a:srgbClr val="B5412A"/>
                </a:solidFill>
              </a:rPr>
              <a:t>Economic</a:t>
            </a:r>
            <a:endParaRPr lang="en-GB" sz="2000" dirty="0"/>
          </a:p>
        </p:txBody>
      </p:sp>
      <p:sp>
        <p:nvSpPr>
          <p:cNvPr id="12" name="Text 10"/>
          <p:cNvSpPr/>
          <p:nvPr/>
        </p:nvSpPr>
        <p:spPr>
          <a:xfrm>
            <a:off x="4114801" y="2387379"/>
            <a:ext cx="6961197" cy="759138"/>
          </a:xfrm>
          <a:prstGeom prst="rect">
            <a:avLst/>
          </a:prstGeom>
          <a:noFill/>
          <a:ln/>
        </p:spPr>
        <p:txBody>
          <a:bodyPr wrap="square" lIns="254" tIns="254" rIns="254" bIns="254" rtlCol="0" anchor="ctr">
            <a:normAutofit/>
          </a:bodyPr>
          <a:lstStyle/>
          <a:p>
            <a:r>
              <a:rPr lang="en-GB" sz="1600" dirty="0"/>
              <a:t>• Inflation raises ingredients, rent, utilities and insurance</a:t>
            </a:r>
          </a:p>
          <a:p>
            <a:r>
              <a:rPr lang="en-GB" sz="1600" dirty="0"/>
              <a:t>• Cost-of-living pressure reduces discretionary spending</a:t>
            </a:r>
          </a:p>
          <a:p>
            <a:r>
              <a:rPr lang="en-GB" sz="1600" dirty="0">
                <a:solidFill>
                  <a:srgbClr val="322319"/>
                </a:solidFill>
              </a:rPr>
              <a:t>• Volatile organic ingredient prices affect budgeting</a:t>
            </a:r>
          </a:p>
        </p:txBody>
      </p:sp>
      <p:sp>
        <p:nvSpPr>
          <p:cNvPr id="13" name="Text 11"/>
          <p:cNvSpPr/>
          <p:nvPr/>
        </p:nvSpPr>
        <p:spPr>
          <a:xfrm>
            <a:off x="1143000" y="3526972"/>
            <a:ext cx="2097895" cy="274320"/>
          </a:xfrm>
          <a:prstGeom prst="rect">
            <a:avLst/>
          </a:prstGeom>
          <a:noFill/>
          <a:ln/>
        </p:spPr>
        <p:txBody>
          <a:bodyPr wrap="square" lIns="0" tIns="0" rIns="0" bIns="0" rtlCol="0" anchor="ctr"/>
          <a:lstStyle/>
          <a:p>
            <a:pPr marL="0" indent="0">
              <a:buNone/>
            </a:pPr>
            <a:r>
              <a:rPr lang="en-GB" sz="2000" b="1" dirty="0">
                <a:solidFill>
                  <a:srgbClr val="4B2E2B"/>
                </a:solidFill>
              </a:rPr>
              <a:t>Social</a:t>
            </a:r>
            <a:endParaRPr lang="en-GB" sz="2000" dirty="0"/>
          </a:p>
        </p:txBody>
      </p:sp>
      <p:sp>
        <p:nvSpPr>
          <p:cNvPr id="15" name="Text 13"/>
          <p:cNvSpPr/>
          <p:nvPr/>
        </p:nvSpPr>
        <p:spPr>
          <a:xfrm>
            <a:off x="4114800" y="3270039"/>
            <a:ext cx="6961197" cy="946380"/>
          </a:xfrm>
          <a:prstGeom prst="rect">
            <a:avLst/>
          </a:prstGeom>
          <a:noFill/>
          <a:ln/>
        </p:spPr>
        <p:txBody>
          <a:bodyPr wrap="square" lIns="254" tIns="254" rIns="254" bIns="254" rtlCol="0" anchor="ctr">
            <a:normAutofit/>
          </a:bodyPr>
          <a:lstStyle/>
          <a:p>
            <a:r>
              <a:rPr lang="en-GB" sz="1600" dirty="0"/>
              <a:t>• Hybrid working reduces lunch trade</a:t>
            </a:r>
          </a:p>
          <a:p>
            <a:r>
              <a:rPr lang="en-GB" sz="1600" dirty="0"/>
              <a:t>• Customers expect convenience and delivery</a:t>
            </a:r>
          </a:p>
          <a:p>
            <a:r>
              <a:rPr lang="en-GB" sz="1600" dirty="0">
                <a:solidFill>
                  <a:srgbClr val="322319"/>
                </a:solidFill>
              </a:rPr>
              <a:t>• Changed weekday routines reduce impulse visits</a:t>
            </a:r>
          </a:p>
        </p:txBody>
      </p:sp>
      <p:sp>
        <p:nvSpPr>
          <p:cNvPr id="16" name="Shape 14"/>
          <p:cNvSpPr/>
          <p:nvPr/>
        </p:nvSpPr>
        <p:spPr>
          <a:xfrm>
            <a:off x="1234440" y="5623560"/>
            <a:ext cx="9966960" cy="502920"/>
          </a:xfrm>
          <a:prstGeom prst="roundRect">
            <a:avLst>
              <a:gd name="adj" fmla="val 14545"/>
            </a:avLst>
          </a:prstGeom>
          <a:solidFill>
            <a:srgbClr val="FFF1D9"/>
          </a:solidFill>
          <a:ln w="15240">
            <a:solidFill>
              <a:srgbClr val="C8A96A"/>
            </a:solidFill>
            <a:prstDash val="solid"/>
          </a:ln>
        </p:spPr>
        <p:txBody>
          <a:bodyPr/>
          <a:lstStyle/>
          <a:p>
            <a:endParaRPr lang="en-GB" dirty="0"/>
          </a:p>
        </p:txBody>
      </p:sp>
      <p:sp>
        <p:nvSpPr>
          <p:cNvPr id="17" name="Text 15"/>
          <p:cNvSpPr/>
          <p:nvPr/>
        </p:nvSpPr>
        <p:spPr>
          <a:xfrm>
            <a:off x="1533526" y="5688877"/>
            <a:ext cx="9393554" cy="356616"/>
          </a:xfrm>
          <a:prstGeom prst="rect">
            <a:avLst/>
          </a:prstGeom>
          <a:noFill/>
          <a:ln/>
        </p:spPr>
        <p:txBody>
          <a:bodyPr wrap="square" lIns="254" tIns="254" rIns="254" bIns="254" rtlCol="0" anchor="ctr">
            <a:normAutofit fontScale="92500"/>
          </a:bodyPr>
          <a:lstStyle/>
          <a:p>
            <a:r>
              <a:rPr lang="en-US" sz="1400" b="1" dirty="0">
                <a:latin typeface="Calibri"/>
              </a:rPr>
              <a:t>Most significant factor: Economic pressure affects Basil twice by increasing operating costs while reducing customers’ spending power.</a:t>
            </a:r>
            <a:endParaRPr lang="en-GB" sz="1400" dirty="0">
              <a:latin typeface="Calibri"/>
            </a:endParaRPr>
          </a:p>
        </p:txBody>
      </p:sp>
      <p:sp>
        <p:nvSpPr>
          <p:cNvPr id="18" name="Text 28">
            <a:extLst>
              <a:ext uri="{FF2B5EF4-FFF2-40B4-BE49-F238E27FC236}">
                <a16:creationId xmlns:a16="http://schemas.microsoft.com/office/drawing/2014/main" id="{2157C2CD-647B-3D5A-4F2F-E44D5F85B588}"/>
              </a:ext>
            </a:extLst>
          </p:cNvPr>
          <p:cNvSpPr/>
          <p:nvPr/>
        </p:nvSpPr>
        <p:spPr>
          <a:xfrm>
            <a:off x="1143000" y="6556061"/>
            <a:ext cx="5303520" cy="164592"/>
          </a:xfrm>
          <a:prstGeom prst="rect">
            <a:avLst/>
          </a:prstGeom>
          <a:noFill/>
          <a:ln/>
        </p:spPr>
        <p:txBody>
          <a:bodyPr wrap="square" lIns="0" tIns="0" rIns="0" bIns="0" rtlCol="0" anchor="ctr"/>
          <a:lstStyle/>
          <a:p>
            <a:r>
              <a:rPr lang="en-GB" sz="800" dirty="0">
                <a:latin typeface="Calibri"/>
              </a:rPr>
              <a:t>(UWTSD, 2026; CIPD, 2025)</a:t>
            </a:r>
          </a:p>
        </p:txBody>
      </p:sp>
      <p:sp>
        <p:nvSpPr>
          <p:cNvPr id="19" name="Text 5">
            <a:extLst>
              <a:ext uri="{FF2B5EF4-FFF2-40B4-BE49-F238E27FC236}">
                <a16:creationId xmlns:a16="http://schemas.microsoft.com/office/drawing/2014/main" id="{ADEAFE96-1130-291E-7A01-D61FC707B880}"/>
              </a:ext>
            </a:extLst>
          </p:cNvPr>
          <p:cNvSpPr/>
          <p:nvPr/>
        </p:nvSpPr>
        <p:spPr>
          <a:xfrm>
            <a:off x="1167767" y="4593592"/>
            <a:ext cx="2670048" cy="274320"/>
          </a:xfrm>
          <a:prstGeom prst="rect">
            <a:avLst/>
          </a:prstGeom>
          <a:noFill/>
          <a:ln/>
        </p:spPr>
        <p:txBody>
          <a:bodyPr wrap="square" lIns="0" tIns="0" rIns="0" bIns="0" rtlCol="0" anchor="ctr"/>
          <a:lstStyle/>
          <a:p>
            <a:pPr marL="0" indent="0">
              <a:buNone/>
            </a:pPr>
            <a:r>
              <a:rPr lang="en-GB" sz="2000" b="1" dirty="0">
                <a:solidFill>
                  <a:srgbClr val="0C83A4"/>
                </a:solidFill>
              </a:rPr>
              <a:t>Technological</a:t>
            </a:r>
            <a:endParaRPr lang="en-GB" sz="2000" dirty="0"/>
          </a:p>
        </p:txBody>
      </p:sp>
      <p:sp>
        <p:nvSpPr>
          <p:cNvPr id="23" name="Text 7">
            <a:extLst>
              <a:ext uri="{FF2B5EF4-FFF2-40B4-BE49-F238E27FC236}">
                <a16:creationId xmlns:a16="http://schemas.microsoft.com/office/drawing/2014/main" id="{0882253D-39F8-E549-28BC-42A4AFBA5664}"/>
              </a:ext>
            </a:extLst>
          </p:cNvPr>
          <p:cNvSpPr/>
          <p:nvPr/>
        </p:nvSpPr>
        <p:spPr>
          <a:xfrm>
            <a:off x="4114801" y="4364090"/>
            <a:ext cx="7019925" cy="759135"/>
          </a:xfrm>
          <a:prstGeom prst="rect">
            <a:avLst/>
          </a:prstGeom>
          <a:noFill/>
          <a:ln/>
        </p:spPr>
        <p:txBody>
          <a:bodyPr wrap="square" lIns="254" tIns="254" rIns="254" bIns="254" rtlCol="0" anchor="ctr">
            <a:normAutofit/>
          </a:bodyPr>
          <a:lstStyle/>
          <a:p>
            <a:r>
              <a:rPr lang="en-GB" sz="1600" dirty="0"/>
              <a:t>• </a:t>
            </a:r>
            <a:r>
              <a:rPr lang="en-US" sz="1600" dirty="0"/>
              <a:t>Phone/pre-order process may miss orders</a:t>
            </a:r>
            <a:endParaRPr lang="en-GB" sz="1600" dirty="0"/>
          </a:p>
          <a:p>
            <a:r>
              <a:rPr lang="en-GB" sz="1600" dirty="0"/>
              <a:t>• </a:t>
            </a:r>
            <a:r>
              <a:rPr lang="en-US" sz="1600" dirty="0"/>
              <a:t>Online ordering/click-and-collect could reduce waits</a:t>
            </a:r>
          </a:p>
          <a:p>
            <a:r>
              <a:rPr lang="en-GB" sz="1600" dirty="0"/>
              <a:t>• Digital marketing reaches customers beyond footfall</a:t>
            </a:r>
          </a:p>
        </p:txBody>
      </p:sp>
      <p:sp>
        <p:nvSpPr>
          <p:cNvPr id="25" name="Shape 6">
            <a:extLst>
              <a:ext uri="{FF2B5EF4-FFF2-40B4-BE49-F238E27FC236}">
                <a16:creationId xmlns:a16="http://schemas.microsoft.com/office/drawing/2014/main" id="{643E801F-75E3-A65B-194F-1BD09DD5DDD0}"/>
              </a:ext>
            </a:extLst>
          </p:cNvPr>
          <p:cNvSpPr/>
          <p:nvPr/>
        </p:nvSpPr>
        <p:spPr>
          <a:xfrm>
            <a:off x="2829416" y="2719609"/>
            <a:ext cx="858230" cy="0"/>
          </a:xfrm>
          <a:prstGeom prst="line">
            <a:avLst/>
          </a:prstGeom>
          <a:noFill/>
          <a:ln w="25400">
            <a:solidFill>
              <a:srgbClr val="C8A96A"/>
            </a:solidFill>
            <a:prstDash val="solid"/>
          </a:ln>
        </p:spPr>
        <p:txBody>
          <a:bodyPr/>
          <a:lstStyle/>
          <a:p>
            <a:endParaRPr lang="en-GB" dirty="0"/>
          </a:p>
        </p:txBody>
      </p:sp>
      <p:sp>
        <p:nvSpPr>
          <p:cNvPr id="27" name="Shape 6">
            <a:extLst>
              <a:ext uri="{FF2B5EF4-FFF2-40B4-BE49-F238E27FC236}">
                <a16:creationId xmlns:a16="http://schemas.microsoft.com/office/drawing/2014/main" id="{3A9092AB-65F2-EC66-6447-FEAFB9128E56}"/>
              </a:ext>
            </a:extLst>
          </p:cNvPr>
          <p:cNvSpPr/>
          <p:nvPr/>
        </p:nvSpPr>
        <p:spPr>
          <a:xfrm>
            <a:off x="2829415" y="3675685"/>
            <a:ext cx="858230" cy="0"/>
          </a:xfrm>
          <a:prstGeom prst="line">
            <a:avLst/>
          </a:prstGeom>
          <a:noFill/>
          <a:ln w="25400">
            <a:solidFill>
              <a:srgbClr val="C8A96A"/>
            </a:solidFill>
            <a:prstDash val="solid"/>
          </a:ln>
        </p:spPr>
        <p:txBody>
          <a:bodyPr/>
          <a:lstStyle/>
          <a:p>
            <a:endParaRPr lang="en-GB" dirty="0"/>
          </a:p>
        </p:txBody>
      </p:sp>
      <p:sp>
        <p:nvSpPr>
          <p:cNvPr id="29" name="Shape 6">
            <a:extLst>
              <a:ext uri="{FF2B5EF4-FFF2-40B4-BE49-F238E27FC236}">
                <a16:creationId xmlns:a16="http://schemas.microsoft.com/office/drawing/2014/main" id="{AC6D39BD-CB9E-4669-1D74-65F6DB436D10}"/>
              </a:ext>
            </a:extLst>
          </p:cNvPr>
          <p:cNvSpPr/>
          <p:nvPr/>
        </p:nvSpPr>
        <p:spPr>
          <a:xfrm>
            <a:off x="2854181" y="4675171"/>
            <a:ext cx="858230" cy="0"/>
          </a:xfrm>
          <a:prstGeom prst="line">
            <a:avLst/>
          </a:prstGeom>
          <a:noFill/>
          <a:ln w="25400">
            <a:solidFill>
              <a:srgbClr val="C8A96A"/>
            </a:solidFill>
            <a:prstDash val="solid"/>
          </a:ln>
        </p:spPr>
        <p:txBody>
          <a:bodyPr/>
          <a:lstStyle/>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US" sz="2700" b="1">
                <a:solidFill>
                  <a:srgbClr val="0C83A4"/>
                </a:solidFill>
                <a:latin typeface="Calibri" pitchFamily="34" charset="0"/>
                <a:ea typeface="Calibri" pitchFamily="34" charset="-122"/>
                <a:cs typeface="Calibri" pitchFamily="34" charset="-120"/>
              </a:rPr>
              <a:t>PESTEL continued: Legal, Environmental, Ethical and International</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10" name="Text 8"/>
          <p:cNvSpPr/>
          <p:nvPr/>
        </p:nvSpPr>
        <p:spPr>
          <a:xfrm>
            <a:off x="1143000" y="2171333"/>
            <a:ext cx="256032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dirty="0">
                <a:ln>
                  <a:noFill/>
                </a:ln>
                <a:solidFill>
                  <a:srgbClr val="B5412A"/>
                </a:solidFill>
                <a:effectLst/>
                <a:uLnTx/>
                <a:uFillTx/>
                <a:ea typeface="+mn-ea"/>
                <a:cs typeface="+mn-cs"/>
              </a:rPr>
              <a:t>Legal</a:t>
            </a:r>
            <a:endParaRPr kumimoji="0" lang="en-GB" sz="2000" b="0" i="0" u="none" strike="noStrike" kern="1200" cap="none" spc="0" normalizeH="0" baseline="0" dirty="0">
              <a:ln>
                <a:noFill/>
              </a:ln>
              <a:solidFill>
                <a:prstClr val="black"/>
              </a:solidFill>
              <a:effectLst/>
              <a:uLnTx/>
              <a:uFillTx/>
              <a:ea typeface="+mn-ea"/>
              <a:cs typeface="+mn-cs"/>
            </a:endParaRPr>
          </a:p>
        </p:txBody>
      </p:sp>
      <p:sp>
        <p:nvSpPr>
          <p:cNvPr id="11" name="Shape 9"/>
          <p:cNvSpPr/>
          <p:nvPr/>
        </p:nvSpPr>
        <p:spPr>
          <a:xfrm>
            <a:off x="2962275" y="2345831"/>
            <a:ext cx="802005" cy="0"/>
          </a:xfrm>
          <a:prstGeom prst="line">
            <a:avLst/>
          </a:prstGeom>
          <a:noFill/>
          <a:ln w="25400">
            <a:solidFill>
              <a:srgbClr val="C8A96A"/>
            </a:solidFill>
            <a:prstDash val="solid"/>
          </a:ln>
        </p:spPr>
        <p:txBody>
          <a:bodyPr/>
          <a:lstStyle/>
          <a:p>
            <a:endParaRPr lang="en-GB" dirty="0"/>
          </a:p>
        </p:txBody>
      </p:sp>
      <p:sp>
        <p:nvSpPr>
          <p:cNvPr id="12" name="Text 10"/>
          <p:cNvSpPr/>
          <p:nvPr/>
        </p:nvSpPr>
        <p:spPr>
          <a:xfrm>
            <a:off x="4051935" y="2100142"/>
            <a:ext cx="6796028" cy="838577"/>
          </a:xfrm>
          <a:prstGeom prst="rect">
            <a:avLst/>
          </a:prstGeom>
          <a:noFill/>
          <a:ln/>
        </p:spPr>
        <p:txBody>
          <a:bodyPr wrap="square" lIns="254" tIns="254" rIns="254" bIns="254" rtlCol="0" anchor="ctr">
            <a:noAutofit/>
          </a:bodyPr>
          <a:lstStyle/>
          <a:p>
            <a:r>
              <a:rPr lang="en-GB" sz="1600" dirty="0"/>
              <a:t>• Food hygiene/allergen rules must be maintained</a:t>
            </a:r>
          </a:p>
          <a:p>
            <a:r>
              <a:rPr lang="en-GB" sz="1600" dirty="0"/>
              <a:t>• Employment and health &amp; safety duties continue</a:t>
            </a:r>
          </a:p>
          <a:p>
            <a:r>
              <a:rPr lang="en-GB" sz="1600" dirty="0"/>
              <a:t>• Data protection applies if ordering moves online</a:t>
            </a:r>
          </a:p>
        </p:txBody>
      </p:sp>
      <p:sp>
        <p:nvSpPr>
          <p:cNvPr id="13" name="Text 11"/>
          <p:cNvSpPr/>
          <p:nvPr/>
        </p:nvSpPr>
        <p:spPr>
          <a:xfrm>
            <a:off x="1143000" y="1351223"/>
            <a:ext cx="2560320" cy="274320"/>
          </a:xfrm>
          <a:prstGeom prst="rect">
            <a:avLst/>
          </a:prstGeom>
          <a:noFill/>
          <a:ln/>
        </p:spPr>
        <p:txBody>
          <a:bodyPr wrap="square" lIns="0" tIns="0" rIns="0" bIns="0" rtlCol="0" anchor="ctr"/>
          <a:lstStyle/>
          <a:p>
            <a:pPr marL="0" indent="0">
              <a:buNone/>
            </a:pPr>
            <a:r>
              <a:rPr lang="en-GB" sz="2000" b="1" dirty="0">
                <a:solidFill>
                  <a:srgbClr val="4B2E2B"/>
                </a:solidFill>
              </a:rPr>
              <a:t>Environmental</a:t>
            </a:r>
            <a:endParaRPr lang="en-GB" sz="2000" dirty="0"/>
          </a:p>
        </p:txBody>
      </p:sp>
      <p:sp>
        <p:nvSpPr>
          <p:cNvPr id="15" name="Text 13"/>
          <p:cNvSpPr/>
          <p:nvPr/>
        </p:nvSpPr>
        <p:spPr>
          <a:xfrm>
            <a:off x="4051935" y="1108719"/>
            <a:ext cx="6796028" cy="735703"/>
          </a:xfrm>
          <a:prstGeom prst="rect">
            <a:avLst/>
          </a:prstGeom>
          <a:noFill/>
          <a:ln/>
        </p:spPr>
        <p:txBody>
          <a:bodyPr wrap="square" lIns="254" tIns="254" rIns="254" bIns="254" rtlCol="0" anchor="ctr">
            <a:normAutofit/>
          </a:bodyPr>
          <a:lstStyle/>
          <a:p>
            <a:r>
              <a:rPr lang="en-GB" sz="1600" dirty="0">
                <a:solidFill>
                  <a:srgbClr val="322319"/>
                </a:solidFill>
              </a:rPr>
              <a:t>• Weather/crop failure affects organic ingredients</a:t>
            </a:r>
          </a:p>
          <a:p>
            <a:r>
              <a:rPr lang="en-GB" sz="1600" dirty="0">
                <a:solidFill>
                  <a:srgbClr val="322319"/>
                </a:solidFill>
              </a:rPr>
              <a:t>• Packaging, food waste and energy affect sustainability</a:t>
            </a:r>
          </a:p>
          <a:p>
            <a:r>
              <a:rPr lang="en-GB" sz="1600" dirty="0">
                <a:solidFill>
                  <a:srgbClr val="322319"/>
                </a:solidFill>
              </a:rPr>
              <a:t>• Sustainable packaging may raise costs but support reputation</a:t>
            </a:r>
          </a:p>
        </p:txBody>
      </p:sp>
      <p:sp>
        <p:nvSpPr>
          <p:cNvPr id="16" name="Shape 14"/>
          <p:cNvSpPr/>
          <p:nvPr/>
        </p:nvSpPr>
        <p:spPr>
          <a:xfrm>
            <a:off x="1143000" y="5674807"/>
            <a:ext cx="9966960" cy="502920"/>
          </a:xfrm>
          <a:prstGeom prst="roundRect">
            <a:avLst>
              <a:gd name="adj" fmla="val 14545"/>
            </a:avLst>
          </a:prstGeom>
          <a:solidFill>
            <a:srgbClr val="FFF1D9"/>
          </a:solidFill>
          <a:ln w="15240">
            <a:solidFill>
              <a:srgbClr val="C8A96A"/>
            </a:solidFill>
            <a:prstDash val="solid"/>
          </a:ln>
        </p:spPr>
        <p:txBody>
          <a:bodyPr/>
          <a:lstStyle/>
          <a:p>
            <a:endParaRPr lang="en-GB" dirty="0"/>
          </a:p>
        </p:txBody>
      </p:sp>
      <p:sp>
        <p:nvSpPr>
          <p:cNvPr id="18" name="Text 16"/>
          <p:cNvSpPr/>
          <p:nvPr/>
        </p:nvSpPr>
        <p:spPr>
          <a:xfrm>
            <a:off x="1143000" y="6565392"/>
            <a:ext cx="5303520" cy="164592"/>
          </a:xfrm>
          <a:prstGeom prst="rect">
            <a:avLst/>
          </a:prstGeom>
          <a:noFill/>
          <a:ln/>
        </p:spPr>
        <p:txBody>
          <a:bodyPr wrap="square" lIns="0" tIns="0" rIns="0" bIns="0" rtlCol="0" anchor="ctr"/>
          <a:lstStyle/>
          <a:p>
            <a:r>
              <a:rPr lang="en-GB" sz="800" dirty="0">
                <a:latin typeface="Calibri"/>
              </a:rPr>
              <a:t>(UWTSD, 2026; CIPD, 2025; Proctor, 2018)</a:t>
            </a:r>
          </a:p>
        </p:txBody>
      </p:sp>
      <p:sp>
        <p:nvSpPr>
          <p:cNvPr id="19" name="Text 8">
            <a:extLst>
              <a:ext uri="{FF2B5EF4-FFF2-40B4-BE49-F238E27FC236}">
                <a16:creationId xmlns:a16="http://schemas.microsoft.com/office/drawing/2014/main" id="{9CDA762B-4DBC-E7E7-BF63-A00CABB42377}"/>
              </a:ext>
            </a:extLst>
          </p:cNvPr>
          <p:cNvSpPr/>
          <p:nvPr/>
        </p:nvSpPr>
        <p:spPr>
          <a:xfrm>
            <a:off x="1143000" y="3172509"/>
            <a:ext cx="2560320" cy="274320"/>
          </a:xfrm>
          <a:prstGeom prst="rect">
            <a:avLst/>
          </a:prstGeom>
          <a:noFill/>
          <a:ln/>
        </p:spPr>
        <p:txBody>
          <a:bodyPr wrap="square" lIns="0" tIns="0" rIns="0" bIns="0" rtlCol="0" anchor="ctr"/>
          <a:lstStyle/>
          <a:p>
            <a:r>
              <a:rPr lang="en-GB" sz="2000" b="1" dirty="0">
                <a:solidFill>
                  <a:srgbClr val="0C83A4"/>
                </a:solidFill>
              </a:rPr>
              <a:t>Ethical</a:t>
            </a:r>
            <a:endParaRPr lang="en-GB" sz="2000" dirty="0"/>
          </a:p>
        </p:txBody>
      </p:sp>
      <p:sp>
        <p:nvSpPr>
          <p:cNvPr id="23" name="Text 10">
            <a:extLst>
              <a:ext uri="{FF2B5EF4-FFF2-40B4-BE49-F238E27FC236}">
                <a16:creationId xmlns:a16="http://schemas.microsoft.com/office/drawing/2014/main" id="{044BE42A-7BA4-B622-4581-470D95F8BBAA}"/>
              </a:ext>
            </a:extLst>
          </p:cNvPr>
          <p:cNvSpPr/>
          <p:nvPr/>
        </p:nvSpPr>
        <p:spPr>
          <a:xfrm>
            <a:off x="4051934" y="3101318"/>
            <a:ext cx="7416166" cy="838577"/>
          </a:xfrm>
          <a:prstGeom prst="rect">
            <a:avLst/>
          </a:prstGeom>
          <a:noFill/>
          <a:ln/>
        </p:spPr>
        <p:txBody>
          <a:bodyPr wrap="square" lIns="254" tIns="254" rIns="254" bIns="254" rtlCol="0" anchor="ctr">
            <a:noAutofit/>
          </a:bodyPr>
          <a:lstStyle/>
          <a:p>
            <a:pPr>
              <a:spcAft>
                <a:spcPts val="100"/>
              </a:spcAft>
              <a:defRPr sz="1300">
                <a:solidFill>
                  <a:srgbClr val="2A1F18"/>
                </a:solidFill>
              </a:defRPr>
            </a:pPr>
            <a:r>
              <a:rPr lang="en-GB" sz="1600" dirty="0">
                <a:solidFill>
                  <a:srgbClr val="322319"/>
                </a:solidFill>
              </a:rPr>
              <a:t>• Fair pricing balances affordability and costs</a:t>
            </a:r>
            <a:endParaRPr lang="en-GB" sz="1400" dirty="0"/>
          </a:p>
          <a:p>
            <a:r>
              <a:rPr lang="en-GB" sz="1600" dirty="0">
                <a:solidFill>
                  <a:srgbClr val="322319"/>
                </a:solidFill>
              </a:rPr>
              <a:t>• Responsible sourcing protects supplier/customer trust</a:t>
            </a:r>
          </a:p>
          <a:p>
            <a:r>
              <a:rPr lang="en-GB" sz="1600" dirty="0">
                <a:solidFill>
                  <a:srgbClr val="322319"/>
                </a:solidFill>
              </a:rPr>
              <a:t>• Food-waste reduction supports ethical reputation</a:t>
            </a:r>
          </a:p>
        </p:txBody>
      </p:sp>
      <p:sp>
        <p:nvSpPr>
          <p:cNvPr id="25" name="Text 11">
            <a:extLst>
              <a:ext uri="{FF2B5EF4-FFF2-40B4-BE49-F238E27FC236}">
                <a16:creationId xmlns:a16="http://schemas.microsoft.com/office/drawing/2014/main" id="{D1EBA2D2-3C4C-46FF-3419-CE5582F2B5EF}"/>
              </a:ext>
            </a:extLst>
          </p:cNvPr>
          <p:cNvSpPr/>
          <p:nvPr/>
        </p:nvSpPr>
        <p:spPr>
          <a:xfrm>
            <a:off x="1143000" y="4263850"/>
            <a:ext cx="2560320" cy="274320"/>
          </a:xfrm>
          <a:prstGeom prst="rect">
            <a:avLst/>
          </a:prstGeom>
          <a:noFill/>
          <a:ln/>
        </p:spPr>
        <p:txBody>
          <a:bodyPr wrap="square" lIns="0" tIns="0" rIns="0" bIns="0" rtlCol="0" anchor="ctr"/>
          <a:lstStyle/>
          <a:p>
            <a:pPr>
              <a:defRPr/>
            </a:pPr>
            <a:r>
              <a:rPr lang="en-GB" sz="2000" b="1" dirty="0">
                <a:solidFill>
                  <a:srgbClr val="0C83A4"/>
                </a:solidFill>
              </a:rPr>
              <a:t>International</a:t>
            </a:r>
            <a:endParaRPr lang="en-GB" sz="2000" dirty="0"/>
          </a:p>
        </p:txBody>
      </p:sp>
      <p:sp>
        <p:nvSpPr>
          <p:cNvPr id="29" name="Text 13">
            <a:extLst>
              <a:ext uri="{FF2B5EF4-FFF2-40B4-BE49-F238E27FC236}">
                <a16:creationId xmlns:a16="http://schemas.microsoft.com/office/drawing/2014/main" id="{315E0FD4-99F6-D082-22C5-EB226044A994}"/>
              </a:ext>
            </a:extLst>
          </p:cNvPr>
          <p:cNvSpPr/>
          <p:nvPr/>
        </p:nvSpPr>
        <p:spPr>
          <a:xfrm>
            <a:off x="4051935" y="4192659"/>
            <a:ext cx="6796028" cy="735703"/>
          </a:xfrm>
          <a:prstGeom prst="rect">
            <a:avLst/>
          </a:prstGeom>
          <a:noFill/>
          <a:ln/>
        </p:spPr>
        <p:txBody>
          <a:bodyPr wrap="square" lIns="254" tIns="254" rIns="254" bIns="254" rtlCol="0" anchor="ctr">
            <a:noAutofit/>
          </a:bodyPr>
          <a:lstStyle/>
          <a:p>
            <a:r>
              <a:rPr lang="en-GB" sz="1600" dirty="0">
                <a:solidFill>
                  <a:srgbClr val="322319"/>
                </a:solidFill>
              </a:rPr>
              <a:t>• Global food supply changes can raise ingredient prices</a:t>
            </a:r>
          </a:p>
          <a:p>
            <a:r>
              <a:rPr lang="en-GB" sz="1600" dirty="0">
                <a:solidFill>
                  <a:srgbClr val="322319"/>
                </a:solidFill>
              </a:rPr>
              <a:t>• Imports may face exchange-rate/supply delay risk</a:t>
            </a:r>
          </a:p>
          <a:p>
            <a:r>
              <a:rPr lang="en-GB" sz="1600" dirty="0">
                <a:solidFill>
                  <a:srgbClr val="322319"/>
                </a:solidFill>
              </a:rPr>
              <a:t>• International energy markets affect utility bills</a:t>
            </a:r>
          </a:p>
        </p:txBody>
      </p:sp>
      <p:sp>
        <p:nvSpPr>
          <p:cNvPr id="31" name="Shape 6">
            <a:extLst>
              <a:ext uri="{FF2B5EF4-FFF2-40B4-BE49-F238E27FC236}">
                <a16:creationId xmlns:a16="http://schemas.microsoft.com/office/drawing/2014/main" id="{F0EB9742-CC9B-3A70-3547-C17461BEF94F}"/>
              </a:ext>
            </a:extLst>
          </p:cNvPr>
          <p:cNvSpPr/>
          <p:nvPr/>
        </p:nvSpPr>
        <p:spPr>
          <a:xfrm>
            <a:off x="2971800" y="1488383"/>
            <a:ext cx="822960" cy="0"/>
          </a:xfrm>
          <a:prstGeom prst="line">
            <a:avLst/>
          </a:prstGeom>
          <a:noFill/>
          <a:ln w="25400">
            <a:solidFill>
              <a:srgbClr val="C8A96A"/>
            </a:solidFill>
            <a:prstDash val="solid"/>
          </a:ln>
        </p:spPr>
        <p:txBody>
          <a:bodyPr/>
          <a:lstStyle/>
          <a:p>
            <a:endParaRPr lang="en-GB" dirty="0"/>
          </a:p>
        </p:txBody>
      </p:sp>
      <p:sp>
        <p:nvSpPr>
          <p:cNvPr id="33" name="Shape 6">
            <a:extLst>
              <a:ext uri="{FF2B5EF4-FFF2-40B4-BE49-F238E27FC236}">
                <a16:creationId xmlns:a16="http://schemas.microsoft.com/office/drawing/2014/main" id="{EF22135C-F509-E6F1-97DA-7CCD20FEF547}"/>
              </a:ext>
            </a:extLst>
          </p:cNvPr>
          <p:cNvSpPr/>
          <p:nvPr/>
        </p:nvSpPr>
        <p:spPr>
          <a:xfrm>
            <a:off x="2962275" y="3256329"/>
            <a:ext cx="822960" cy="0"/>
          </a:xfrm>
          <a:prstGeom prst="line">
            <a:avLst/>
          </a:prstGeom>
          <a:noFill/>
          <a:ln w="25400">
            <a:solidFill>
              <a:srgbClr val="C8A96A"/>
            </a:solidFill>
            <a:prstDash val="solid"/>
          </a:ln>
        </p:spPr>
        <p:txBody>
          <a:bodyPr/>
          <a:lstStyle/>
          <a:p>
            <a:endParaRPr lang="en-GB" dirty="0"/>
          </a:p>
        </p:txBody>
      </p:sp>
      <p:sp>
        <p:nvSpPr>
          <p:cNvPr id="35" name="Shape 6">
            <a:extLst>
              <a:ext uri="{FF2B5EF4-FFF2-40B4-BE49-F238E27FC236}">
                <a16:creationId xmlns:a16="http://schemas.microsoft.com/office/drawing/2014/main" id="{2F76C570-0EBC-C70A-5039-D2C5E677BB5C}"/>
              </a:ext>
            </a:extLst>
          </p:cNvPr>
          <p:cNvSpPr/>
          <p:nvPr/>
        </p:nvSpPr>
        <p:spPr>
          <a:xfrm>
            <a:off x="2962275" y="4425948"/>
            <a:ext cx="822960" cy="0"/>
          </a:xfrm>
          <a:prstGeom prst="line">
            <a:avLst/>
          </a:prstGeom>
          <a:noFill/>
          <a:ln w="25400">
            <a:solidFill>
              <a:srgbClr val="C8A96A"/>
            </a:solidFill>
            <a:prstDash val="solid"/>
          </a:ln>
        </p:spPr>
        <p:txBody>
          <a:bodyPr/>
          <a:lstStyle/>
          <a:p>
            <a:endParaRPr lang="en-GB" dirty="0"/>
          </a:p>
        </p:txBody>
      </p:sp>
      <p:sp>
        <p:nvSpPr>
          <p:cNvPr id="36" name="TextBox 35">
            <a:extLst>
              <a:ext uri="{FF2B5EF4-FFF2-40B4-BE49-F238E27FC236}">
                <a16:creationId xmlns:a16="http://schemas.microsoft.com/office/drawing/2014/main" id="{65DE5618-0D19-2533-4257-25D1CA48541E}"/>
              </a:ext>
            </a:extLst>
          </p:cNvPr>
          <p:cNvSpPr txBox="1"/>
          <p:nvPr/>
        </p:nvSpPr>
        <p:spPr>
          <a:xfrm>
            <a:off x="2313991" y="5774865"/>
            <a:ext cx="9078686" cy="323165"/>
          </a:xfrm>
          <a:prstGeom prst="rect">
            <a:avLst/>
          </a:prstGeom>
          <a:noFill/>
        </p:spPr>
        <p:txBody>
          <a:bodyPr wrap="square" rtlCol="0">
            <a:spAutoFit/>
          </a:bodyPr>
          <a:lstStyle/>
          <a:p>
            <a:r>
              <a:rPr lang="en-GB" sz="1500" b="1" dirty="0"/>
              <a:t>Even a local bakery can be affected by ethical expectations and global supply pressures.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a:extLst>
            <a:ext uri="{FF2B5EF4-FFF2-40B4-BE49-F238E27FC236}">
              <a16:creationId xmlns:a16="http://schemas.microsoft.com/office/drawing/2014/main" id="{D4942370-CE67-C04A-F0B3-C7E6EAD6857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07DE7A46-B967-B086-4037-C0F4F4473E88}"/>
              </a:ext>
            </a:extLst>
          </p:cNvPr>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a:extLst>
              <a:ext uri="{FF2B5EF4-FFF2-40B4-BE49-F238E27FC236}">
                <a16:creationId xmlns:a16="http://schemas.microsoft.com/office/drawing/2014/main" id="{C2AC17C1-0359-7F49-7F77-13E98668AE69}"/>
              </a:ext>
            </a:extLst>
          </p:cNvPr>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19" name="TextBox 18">
            <a:extLst>
              <a:ext uri="{FF2B5EF4-FFF2-40B4-BE49-F238E27FC236}">
                <a16:creationId xmlns:a16="http://schemas.microsoft.com/office/drawing/2014/main" id="{942C63E6-04D8-7537-7B9F-75F54F2EB467}"/>
              </a:ext>
            </a:extLst>
          </p:cNvPr>
          <p:cNvSpPr txBox="1"/>
          <p:nvPr/>
        </p:nvSpPr>
        <p:spPr>
          <a:xfrm>
            <a:off x="1143000" y="320040"/>
            <a:ext cx="10469880" cy="420624"/>
          </a:xfrm>
          <a:prstGeom prst="rect">
            <a:avLst/>
          </a:prstGeom>
          <a:noFill/>
        </p:spPr>
        <p:txBody>
          <a:bodyPr wrap="none">
            <a:spAutoFit/>
          </a:bodyPr>
          <a:lstStyle/>
          <a:p>
            <a:r>
              <a:rPr lang="en-GB" sz="2700" b="1" dirty="0">
                <a:solidFill>
                  <a:srgbClr val="0C83A4"/>
                </a:solidFill>
                <a:latin typeface="Calibri"/>
              </a:rPr>
              <a:t>SWOT analysis: Basil’s Bakery</a:t>
            </a:r>
          </a:p>
        </p:txBody>
      </p:sp>
      <p:sp>
        <p:nvSpPr>
          <p:cNvPr id="21" name="Rectangle 20">
            <a:extLst>
              <a:ext uri="{FF2B5EF4-FFF2-40B4-BE49-F238E27FC236}">
                <a16:creationId xmlns:a16="http://schemas.microsoft.com/office/drawing/2014/main" id="{794FB553-E76A-17FF-1771-A56CB43255B6}"/>
              </a:ext>
            </a:extLst>
          </p:cNvPr>
          <p:cNvSpPr/>
          <p:nvPr/>
        </p:nvSpPr>
        <p:spPr>
          <a:xfrm>
            <a:off x="1143000" y="850392"/>
            <a:ext cx="9784080" cy="0"/>
          </a:xfrm>
          <a:prstGeom prst="rect">
            <a:avLst/>
          </a:prstGeom>
          <a:noFill/>
          <a:ln w="25400">
            <a:solidFill>
              <a:srgbClr val="C8A96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23" name="Rounded Rectangle 6">
            <a:extLst>
              <a:ext uri="{FF2B5EF4-FFF2-40B4-BE49-F238E27FC236}">
                <a16:creationId xmlns:a16="http://schemas.microsoft.com/office/drawing/2014/main" id="{4B0E6713-92A7-0F7A-5481-3D5ADE3FB377}"/>
              </a:ext>
            </a:extLst>
          </p:cNvPr>
          <p:cNvSpPr/>
          <p:nvPr/>
        </p:nvSpPr>
        <p:spPr>
          <a:xfrm>
            <a:off x="1143000" y="1340000"/>
            <a:ext cx="4700000" cy="1750000"/>
          </a:xfrm>
          <a:prstGeom prst="roundRect">
            <a:avLst/>
          </a:prstGeom>
          <a:solidFill>
            <a:srgbClr val="FFFFFF"/>
          </a:solidFill>
          <a:ln w="15240">
            <a:solidFill>
              <a:srgbClr val="DDC8AA"/>
            </a:solidFill>
          </a:ln>
        </p:spPr>
        <p:style>
          <a:lnRef idx="1">
            <a:schemeClr val="accent1"/>
          </a:lnRef>
          <a:fillRef idx="3">
            <a:schemeClr val="accent1"/>
          </a:fillRef>
          <a:effectRef idx="2">
            <a:schemeClr val="accent1"/>
          </a:effectRef>
          <a:fontRef idx="minor">
            <a:schemeClr val="lt1"/>
          </a:fontRef>
        </p:style>
        <p:txBody>
          <a:bodyPr lIns="120000" tIns="100000" rIns="120000" bIns="80000" rtlCol="0" anchor="ctr"/>
          <a:lstStyle/>
          <a:p>
            <a:pPr algn="ctr"/>
            <a:r>
              <a:rPr lang="en-GB" sz="2000" b="1" dirty="0">
                <a:solidFill>
                  <a:srgbClr val="4B2E2B"/>
                </a:solidFill>
                <a:latin typeface="Calibri"/>
              </a:rPr>
              <a:t>Strengths</a:t>
            </a:r>
            <a:endParaRPr lang="en-GB" sz="1800" b="1" dirty="0">
              <a:solidFill>
                <a:srgbClr val="4B2E2B"/>
              </a:solidFill>
              <a:latin typeface="Calibri"/>
            </a:endParaRPr>
          </a:p>
          <a:p>
            <a:pPr>
              <a:defRPr sz="1350">
                <a:solidFill>
                  <a:srgbClr val="2A2A2A"/>
                </a:solidFill>
                <a:latin typeface="Calibri"/>
              </a:defRPr>
            </a:pPr>
            <a:r>
              <a:rPr lang="en-GB" sz="1600" dirty="0"/>
              <a:t>• High-quality organic products</a:t>
            </a:r>
          </a:p>
          <a:p>
            <a:pPr>
              <a:defRPr sz="1350">
                <a:solidFill>
                  <a:srgbClr val="2A2A2A"/>
                </a:solidFill>
                <a:latin typeface="Calibri"/>
              </a:defRPr>
            </a:pPr>
            <a:r>
              <a:rPr lang="en-GB" sz="1600" dirty="0"/>
              <a:t>• Skilled artisan baker</a:t>
            </a:r>
          </a:p>
          <a:p>
            <a:pPr>
              <a:defRPr sz="1350">
                <a:solidFill>
                  <a:srgbClr val="2A2A2A"/>
                </a:solidFill>
                <a:latin typeface="Calibri"/>
              </a:defRPr>
            </a:pPr>
            <a:r>
              <a:rPr lang="en-GB" sz="1600" dirty="0"/>
              <a:t>• Loyal local customers</a:t>
            </a:r>
          </a:p>
        </p:txBody>
      </p:sp>
      <p:sp>
        <p:nvSpPr>
          <p:cNvPr id="25" name="Rounded Rectangle 7">
            <a:extLst>
              <a:ext uri="{FF2B5EF4-FFF2-40B4-BE49-F238E27FC236}">
                <a16:creationId xmlns:a16="http://schemas.microsoft.com/office/drawing/2014/main" id="{283EB259-8CAA-33DA-D6CD-F6033495C5FE}"/>
              </a:ext>
            </a:extLst>
          </p:cNvPr>
          <p:cNvSpPr/>
          <p:nvPr/>
        </p:nvSpPr>
        <p:spPr>
          <a:xfrm>
            <a:off x="6200000" y="1340000"/>
            <a:ext cx="4700000" cy="1750000"/>
          </a:xfrm>
          <a:prstGeom prst="roundRect">
            <a:avLst/>
          </a:prstGeom>
          <a:solidFill>
            <a:srgbClr val="FFFFFF"/>
          </a:solidFill>
          <a:ln w="15240">
            <a:solidFill>
              <a:srgbClr val="DDC8AA"/>
            </a:solidFill>
          </a:ln>
        </p:spPr>
        <p:style>
          <a:lnRef idx="1">
            <a:schemeClr val="accent1"/>
          </a:lnRef>
          <a:fillRef idx="3">
            <a:schemeClr val="accent1"/>
          </a:fillRef>
          <a:effectRef idx="2">
            <a:schemeClr val="accent1"/>
          </a:effectRef>
          <a:fontRef idx="minor">
            <a:schemeClr val="lt1"/>
          </a:fontRef>
        </p:style>
        <p:txBody>
          <a:bodyPr lIns="120000" tIns="100000" rIns="120000" bIns="80000" rtlCol="0" anchor="ctr"/>
          <a:lstStyle/>
          <a:p>
            <a:pPr algn="ctr"/>
            <a:r>
              <a:rPr lang="en-GB" sz="2000" b="1" dirty="0">
                <a:solidFill>
                  <a:srgbClr val="4B2E2B"/>
                </a:solidFill>
                <a:latin typeface="Calibri"/>
              </a:rPr>
              <a:t>Weaknesses</a:t>
            </a:r>
          </a:p>
          <a:p>
            <a:pPr>
              <a:defRPr sz="1350">
                <a:solidFill>
                  <a:srgbClr val="2A2A2A"/>
                </a:solidFill>
                <a:latin typeface="Calibri"/>
              </a:defRPr>
            </a:pPr>
            <a:r>
              <a:rPr lang="en-GB" sz="1600" dirty="0"/>
              <a:t>• No delivery service</a:t>
            </a:r>
          </a:p>
          <a:p>
            <a:pPr>
              <a:defRPr sz="1350">
                <a:solidFill>
                  <a:srgbClr val="2A2A2A"/>
                </a:solidFill>
                <a:latin typeface="Calibri"/>
              </a:defRPr>
            </a:pPr>
            <a:r>
              <a:rPr lang="en-GB" sz="1600" dirty="0"/>
              <a:t>• Limited pre-order system</a:t>
            </a:r>
          </a:p>
          <a:p>
            <a:pPr>
              <a:defRPr sz="1350">
                <a:solidFill>
                  <a:srgbClr val="2A2A2A"/>
                </a:solidFill>
                <a:latin typeface="Calibri"/>
              </a:defRPr>
            </a:pPr>
            <a:r>
              <a:rPr lang="en-GB" sz="1600" dirty="0"/>
              <a:t>• Dependent on retail park footfall</a:t>
            </a:r>
          </a:p>
        </p:txBody>
      </p:sp>
      <p:sp>
        <p:nvSpPr>
          <p:cNvPr id="27" name="Rounded Rectangle 8">
            <a:extLst>
              <a:ext uri="{FF2B5EF4-FFF2-40B4-BE49-F238E27FC236}">
                <a16:creationId xmlns:a16="http://schemas.microsoft.com/office/drawing/2014/main" id="{9CF18F62-9F86-F564-5A25-47EE5B93D8FC}"/>
              </a:ext>
            </a:extLst>
          </p:cNvPr>
          <p:cNvSpPr/>
          <p:nvPr/>
        </p:nvSpPr>
        <p:spPr>
          <a:xfrm>
            <a:off x="1143000" y="3450000"/>
            <a:ext cx="4700000" cy="1750000"/>
          </a:xfrm>
          <a:prstGeom prst="roundRect">
            <a:avLst/>
          </a:prstGeom>
          <a:solidFill>
            <a:srgbClr val="FFFFFF"/>
          </a:solidFill>
          <a:ln w="15240">
            <a:solidFill>
              <a:srgbClr val="DDC8AA"/>
            </a:solidFill>
          </a:ln>
        </p:spPr>
        <p:style>
          <a:lnRef idx="1">
            <a:schemeClr val="accent1"/>
          </a:lnRef>
          <a:fillRef idx="3">
            <a:schemeClr val="accent1"/>
          </a:fillRef>
          <a:effectRef idx="2">
            <a:schemeClr val="accent1"/>
          </a:effectRef>
          <a:fontRef idx="minor">
            <a:schemeClr val="lt1"/>
          </a:fontRef>
        </p:style>
        <p:txBody>
          <a:bodyPr lIns="120000" tIns="100000" rIns="120000" bIns="80000" rtlCol="0" anchor="ctr"/>
          <a:lstStyle/>
          <a:p>
            <a:pPr algn="ctr"/>
            <a:r>
              <a:rPr lang="en-GB" sz="2000" b="1" dirty="0">
                <a:solidFill>
                  <a:srgbClr val="0C83A4"/>
                </a:solidFill>
                <a:latin typeface="Calibri"/>
              </a:rPr>
              <a:t>Opportunities</a:t>
            </a:r>
          </a:p>
          <a:p>
            <a:pPr>
              <a:defRPr sz="1350">
                <a:solidFill>
                  <a:srgbClr val="2A2A2A"/>
                </a:solidFill>
                <a:latin typeface="Calibri"/>
              </a:defRPr>
            </a:pPr>
            <a:r>
              <a:rPr lang="en-GB" dirty="0"/>
              <a:t>• </a:t>
            </a:r>
            <a:r>
              <a:rPr lang="en-GB" sz="1600" dirty="0"/>
              <a:t>Online ordering</a:t>
            </a:r>
          </a:p>
          <a:p>
            <a:pPr>
              <a:defRPr sz="1350">
                <a:solidFill>
                  <a:srgbClr val="2A2A2A"/>
                </a:solidFill>
                <a:latin typeface="Calibri"/>
              </a:defRPr>
            </a:pPr>
            <a:r>
              <a:rPr lang="en-GB" sz="1600" dirty="0"/>
              <a:t>• Delivery service</a:t>
            </a:r>
          </a:p>
          <a:p>
            <a:pPr>
              <a:defRPr sz="1350">
                <a:solidFill>
                  <a:srgbClr val="2A2A2A"/>
                </a:solidFill>
                <a:latin typeface="Calibri"/>
              </a:defRPr>
            </a:pPr>
            <a:r>
              <a:rPr lang="en-GB" sz="1600" dirty="0"/>
              <a:t>• Digital marketing to reach new customers</a:t>
            </a:r>
          </a:p>
        </p:txBody>
      </p:sp>
      <p:sp>
        <p:nvSpPr>
          <p:cNvPr id="29" name="Rounded Rectangle 9">
            <a:extLst>
              <a:ext uri="{FF2B5EF4-FFF2-40B4-BE49-F238E27FC236}">
                <a16:creationId xmlns:a16="http://schemas.microsoft.com/office/drawing/2014/main" id="{1583C742-4EB6-AA25-B98F-222AE66E04D6}"/>
              </a:ext>
            </a:extLst>
          </p:cNvPr>
          <p:cNvSpPr/>
          <p:nvPr/>
        </p:nvSpPr>
        <p:spPr>
          <a:xfrm>
            <a:off x="6200000" y="3450000"/>
            <a:ext cx="4700000" cy="1750000"/>
          </a:xfrm>
          <a:prstGeom prst="roundRect">
            <a:avLst/>
          </a:prstGeom>
          <a:solidFill>
            <a:srgbClr val="FFFFFF"/>
          </a:solidFill>
          <a:ln w="15240">
            <a:solidFill>
              <a:srgbClr val="DDC8AA"/>
            </a:solidFill>
          </a:ln>
        </p:spPr>
        <p:style>
          <a:lnRef idx="1">
            <a:schemeClr val="accent1"/>
          </a:lnRef>
          <a:fillRef idx="3">
            <a:schemeClr val="accent1"/>
          </a:fillRef>
          <a:effectRef idx="2">
            <a:schemeClr val="accent1"/>
          </a:effectRef>
          <a:fontRef idx="minor">
            <a:schemeClr val="lt1"/>
          </a:fontRef>
        </p:style>
        <p:txBody>
          <a:bodyPr lIns="120000" tIns="100000" rIns="120000" bIns="80000" rtlCol="0" anchor="ctr"/>
          <a:lstStyle/>
          <a:p>
            <a:pPr algn="ctr"/>
            <a:r>
              <a:rPr lang="en-GB" sz="2000" b="1" dirty="0">
                <a:solidFill>
                  <a:srgbClr val="0C83A4"/>
                </a:solidFill>
                <a:latin typeface="Calibri"/>
              </a:rPr>
              <a:t>Threats</a:t>
            </a:r>
          </a:p>
          <a:p>
            <a:pPr>
              <a:defRPr sz="1350">
                <a:solidFill>
                  <a:srgbClr val="2A2A2A"/>
                </a:solidFill>
                <a:latin typeface="Calibri"/>
              </a:defRPr>
            </a:pPr>
            <a:r>
              <a:rPr lang="en-GB" sz="1600" dirty="0"/>
              <a:t>• Inflation and rising costs</a:t>
            </a:r>
          </a:p>
          <a:p>
            <a:pPr>
              <a:defRPr sz="1350">
                <a:solidFill>
                  <a:srgbClr val="2A2A2A"/>
                </a:solidFill>
                <a:latin typeface="Calibri"/>
              </a:defRPr>
            </a:pPr>
            <a:r>
              <a:rPr lang="en-GB" sz="1600" dirty="0"/>
              <a:t>• Reduced retail park footfall</a:t>
            </a:r>
          </a:p>
          <a:p>
            <a:pPr>
              <a:defRPr sz="1350">
                <a:solidFill>
                  <a:srgbClr val="2A2A2A"/>
                </a:solidFill>
                <a:latin typeface="Calibri"/>
              </a:defRPr>
            </a:pPr>
            <a:r>
              <a:rPr lang="en-GB" sz="1600" dirty="0"/>
              <a:t>• Remote working and shop closures</a:t>
            </a:r>
          </a:p>
        </p:txBody>
      </p:sp>
      <p:sp>
        <p:nvSpPr>
          <p:cNvPr id="31" name="Rounded Rectangle 10">
            <a:extLst>
              <a:ext uri="{FF2B5EF4-FFF2-40B4-BE49-F238E27FC236}">
                <a16:creationId xmlns:a16="http://schemas.microsoft.com/office/drawing/2014/main" id="{89789D23-7F89-86FB-52B5-AFEF05662CA4}"/>
              </a:ext>
            </a:extLst>
          </p:cNvPr>
          <p:cNvSpPr/>
          <p:nvPr/>
        </p:nvSpPr>
        <p:spPr>
          <a:xfrm>
            <a:off x="1234440" y="5480000"/>
            <a:ext cx="9966960" cy="560000"/>
          </a:xfrm>
          <a:prstGeom prst="roundRect">
            <a:avLst/>
          </a:prstGeom>
          <a:solidFill>
            <a:srgbClr val="FFF1D9"/>
          </a:solidFill>
          <a:ln>
            <a:solidFill>
              <a:srgbClr val="DDC8AA"/>
            </a:solidFill>
          </a:ln>
        </p:spPr>
        <p:style>
          <a:lnRef idx="1">
            <a:schemeClr val="accent1"/>
          </a:lnRef>
          <a:fillRef idx="3">
            <a:schemeClr val="accent1"/>
          </a:fillRef>
          <a:effectRef idx="2">
            <a:schemeClr val="accent1"/>
          </a:effectRef>
          <a:fontRef idx="minor">
            <a:schemeClr val="lt1"/>
          </a:fontRef>
        </p:style>
        <p:txBody>
          <a:bodyPr lIns="140000" tIns="60000" rIns="140000" rtlCol="0" anchor="ctr"/>
          <a:lstStyle/>
          <a:p>
            <a:pPr algn="ctr"/>
            <a:r>
              <a:rPr lang="en-GB" sz="1400" b="1" dirty="0">
                <a:solidFill>
                  <a:srgbClr val="4B2E2B"/>
                </a:solidFill>
                <a:latin typeface="Calibri"/>
              </a:rPr>
              <a:t>SWOT insight: Basil has strong products, but internal service limitations make the business vulnerable to external change.</a:t>
            </a:r>
          </a:p>
        </p:txBody>
      </p:sp>
      <p:sp>
        <p:nvSpPr>
          <p:cNvPr id="33" name="Text 16">
            <a:extLst>
              <a:ext uri="{FF2B5EF4-FFF2-40B4-BE49-F238E27FC236}">
                <a16:creationId xmlns:a16="http://schemas.microsoft.com/office/drawing/2014/main" id="{67994E89-41C9-C618-BEB2-D65F5499E973}"/>
              </a:ext>
            </a:extLst>
          </p:cNvPr>
          <p:cNvSpPr/>
          <p:nvPr/>
        </p:nvSpPr>
        <p:spPr>
          <a:xfrm>
            <a:off x="1143000" y="6565392"/>
            <a:ext cx="5303520" cy="164592"/>
          </a:xfrm>
          <a:prstGeom prst="rect">
            <a:avLst/>
          </a:prstGeom>
          <a:noFill/>
          <a:ln/>
        </p:spPr>
        <p:txBody>
          <a:bodyPr wrap="square" lIns="0" tIns="0" rIns="0" bIns="0" rtlCol="0" anchor="ctr"/>
          <a:lstStyle/>
          <a:p>
            <a:r>
              <a:rPr lang="en-GB" sz="800" dirty="0">
                <a:latin typeface="Calibri"/>
              </a:rPr>
              <a:t>(UWTSD, 2026; Proctor, 2018)</a:t>
            </a:r>
          </a:p>
        </p:txBody>
      </p:sp>
    </p:spTree>
    <p:extLst>
      <p:ext uri="{BB962C8B-B14F-4D97-AF65-F5344CB8AC3E}">
        <p14:creationId xmlns:p14="http://schemas.microsoft.com/office/powerpoint/2010/main" val="3729431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pPr marL="0" indent="0">
              <a:buNone/>
            </a:pPr>
            <a:r>
              <a:rPr lang="en-GB" sz="2700" b="1" dirty="0">
                <a:solidFill>
                  <a:srgbClr val="0C83A4"/>
                </a:solidFill>
                <a:latin typeface="Calibri" pitchFamily="34" charset="0"/>
                <a:ea typeface="Calibri" pitchFamily="34" charset="-122"/>
                <a:cs typeface="Calibri" pitchFamily="34" charset="-120"/>
              </a:rPr>
              <a:t>Cause and Effect analysis: Fishbone diagram</a:t>
            </a:r>
            <a:endParaRPr lang="en-GB" sz="270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dirty="0"/>
          </a:p>
        </p:txBody>
      </p:sp>
      <p:sp>
        <p:nvSpPr>
          <p:cNvPr id="30" name="Text 28"/>
          <p:cNvSpPr/>
          <p:nvPr/>
        </p:nvSpPr>
        <p:spPr>
          <a:xfrm>
            <a:off x="1143000" y="6565392"/>
            <a:ext cx="5303520" cy="164592"/>
          </a:xfrm>
          <a:prstGeom prst="rect">
            <a:avLst/>
          </a:prstGeom>
          <a:noFill/>
          <a:ln/>
        </p:spPr>
        <p:txBody>
          <a:bodyPr wrap="square" lIns="0" tIns="0" rIns="0" bIns="0" rtlCol="0" anchor="ctr"/>
          <a:lstStyle/>
          <a:p>
            <a:r>
              <a:rPr lang="en-GB" sz="800" dirty="0">
                <a:latin typeface="Calibri"/>
              </a:rPr>
              <a:t>(MindTools, 2024; Phillips and Simmonds, 2013; UWTSD, 2026)</a:t>
            </a:r>
          </a:p>
        </p:txBody>
      </p:sp>
      <p:cxnSp>
        <p:nvCxnSpPr>
          <p:cNvPr id="54" name="Connector 5">
            <a:extLst>
              <a:ext uri="{FF2B5EF4-FFF2-40B4-BE49-F238E27FC236}">
                <a16:creationId xmlns:a16="http://schemas.microsoft.com/office/drawing/2014/main" id="{96FEA168-F829-F8E3-263E-C5E7E27C4FE2}"/>
              </a:ext>
            </a:extLst>
          </p:cNvPr>
          <p:cNvCxnSpPr/>
          <p:nvPr/>
        </p:nvCxnSpPr>
        <p:spPr>
          <a:xfrm>
            <a:off x="1097280" y="3337560"/>
            <a:ext cx="8412480" cy="0"/>
          </a:xfrm>
          <a:prstGeom prst="line">
            <a:avLst/>
          </a:prstGeom>
          <a:ln w="31750">
            <a:solidFill>
              <a:srgbClr val="4F3018"/>
            </a:solidFill>
          </a:ln>
        </p:spPr>
        <p:style>
          <a:lnRef idx="2">
            <a:schemeClr val="accent1"/>
          </a:lnRef>
          <a:fillRef idx="0">
            <a:schemeClr val="accent1"/>
          </a:fillRef>
          <a:effectRef idx="1">
            <a:schemeClr val="accent1"/>
          </a:effectRef>
          <a:fontRef idx="minor">
            <a:schemeClr val="tx1"/>
          </a:fontRef>
        </p:style>
      </p:cxnSp>
      <p:sp>
        <p:nvSpPr>
          <p:cNvPr id="55" name="Rounded Rectangle 6">
            <a:extLst>
              <a:ext uri="{FF2B5EF4-FFF2-40B4-BE49-F238E27FC236}">
                <a16:creationId xmlns:a16="http://schemas.microsoft.com/office/drawing/2014/main" id="{FBC0923D-032C-4379-F64E-7914601D9544}"/>
              </a:ext>
            </a:extLst>
          </p:cNvPr>
          <p:cNvSpPr/>
          <p:nvPr/>
        </p:nvSpPr>
        <p:spPr>
          <a:xfrm>
            <a:off x="9509760" y="2679192"/>
            <a:ext cx="2563368" cy="1188720"/>
          </a:xfrm>
          <a:prstGeom prst="roundRect">
            <a:avLst/>
          </a:prstGeom>
          <a:solidFill>
            <a:srgbClr val="4F3018"/>
          </a:solidFill>
          <a:ln>
            <a:solidFill>
              <a:srgbClr val="4F3018"/>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600" b="1">
                <a:solidFill>
                  <a:srgbClr val="FFFFFF"/>
                </a:solidFill>
              </a:defRPr>
            </a:pPr>
            <a:r>
              <a:rPr lang="en-GB" dirty="0"/>
              <a:t>Sales stagnation</a:t>
            </a:r>
            <a:br>
              <a:rPr lang="en-GB" dirty="0"/>
            </a:br>
            <a:r>
              <a:rPr lang="en-GB" dirty="0"/>
              <a:t>25% below 2019</a:t>
            </a:r>
          </a:p>
        </p:txBody>
      </p:sp>
      <p:cxnSp>
        <p:nvCxnSpPr>
          <p:cNvPr id="56" name="Connector 7">
            <a:extLst>
              <a:ext uri="{FF2B5EF4-FFF2-40B4-BE49-F238E27FC236}">
                <a16:creationId xmlns:a16="http://schemas.microsoft.com/office/drawing/2014/main" id="{DFFDAB87-E018-B351-2D35-26123C5ACB03}"/>
              </a:ext>
            </a:extLst>
          </p:cNvPr>
          <p:cNvCxnSpPr/>
          <p:nvPr/>
        </p:nvCxnSpPr>
        <p:spPr>
          <a:xfrm>
            <a:off x="1920240" y="214884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57" name="Rounded Rectangle 8">
            <a:extLst>
              <a:ext uri="{FF2B5EF4-FFF2-40B4-BE49-F238E27FC236}">
                <a16:creationId xmlns:a16="http://schemas.microsoft.com/office/drawing/2014/main" id="{BA62794B-DA25-75D0-F2DD-6587D5832CFF}"/>
              </a:ext>
            </a:extLst>
          </p:cNvPr>
          <p:cNvSpPr/>
          <p:nvPr/>
        </p:nvSpPr>
        <p:spPr>
          <a:xfrm>
            <a:off x="914400" y="1289304"/>
            <a:ext cx="2057400" cy="996696"/>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PEOPLE</a:t>
            </a:r>
            <a:br>
              <a:rPr lang="en-GB" sz="1200" dirty="0"/>
            </a:br>
            <a:r>
              <a:rPr lang="en-GB" sz="1200" dirty="0"/>
              <a:t>Limited capacity</a:t>
            </a:r>
            <a:br>
              <a:rPr lang="en-GB" sz="1200" dirty="0"/>
            </a:br>
            <a:r>
              <a:rPr lang="en-GB" sz="1200" dirty="0"/>
              <a:t>Customer work routine changes</a:t>
            </a:r>
          </a:p>
        </p:txBody>
      </p:sp>
      <p:cxnSp>
        <p:nvCxnSpPr>
          <p:cNvPr id="58" name="Connector 9">
            <a:extLst>
              <a:ext uri="{FF2B5EF4-FFF2-40B4-BE49-F238E27FC236}">
                <a16:creationId xmlns:a16="http://schemas.microsoft.com/office/drawing/2014/main" id="{CCCB9E01-9420-49F5-3AE5-1E0A187E9BC1}"/>
              </a:ext>
            </a:extLst>
          </p:cNvPr>
          <p:cNvCxnSpPr/>
          <p:nvPr/>
        </p:nvCxnSpPr>
        <p:spPr>
          <a:xfrm>
            <a:off x="4069080" y="214884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59" name="Rounded Rectangle 10">
            <a:extLst>
              <a:ext uri="{FF2B5EF4-FFF2-40B4-BE49-F238E27FC236}">
                <a16:creationId xmlns:a16="http://schemas.microsoft.com/office/drawing/2014/main" id="{14DF4696-C283-8FF5-26EC-58453BE71FAA}"/>
              </a:ext>
            </a:extLst>
          </p:cNvPr>
          <p:cNvSpPr/>
          <p:nvPr/>
        </p:nvSpPr>
        <p:spPr>
          <a:xfrm>
            <a:off x="3063240" y="1289304"/>
            <a:ext cx="2057400" cy="996696"/>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PROCESS</a:t>
            </a:r>
            <a:br>
              <a:rPr lang="en-GB" sz="1200" dirty="0"/>
            </a:br>
            <a:r>
              <a:rPr lang="en-GB" sz="1200" dirty="0"/>
              <a:t>No delivery</a:t>
            </a:r>
            <a:br>
              <a:rPr lang="en-GB" sz="1200" dirty="0"/>
            </a:br>
            <a:r>
              <a:rPr lang="en-GB" sz="1200" dirty="0"/>
              <a:t>Orders missed while baking</a:t>
            </a:r>
          </a:p>
        </p:txBody>
      </p:sp>
      <p:cxnSp>
        <p:nvCxnSpPr>
          <p:cNvPr id="60" name="Connector 11">
            <a:extLst>
              <a:ext uri="{FF2B5EF4-FFF2-40B4-BE49-F238E27FC236}">
                <a16:creationId xmlns:a16="http://schemas.microsoft.com/office/drawing/2014/main" id="{62E9B7C0-6FE9-F753-67E7-87C2F0B898B7}"/>
              </a:ext>
            </a:extLst>
          </p:cNvPr>
          <p:cNvCxnSpPr/>
          <p:nvPr/>
        </p:nvCxnSpPr>
        <p:spPr>
          <a:xfrm>
            <a:off x="6217920" y="214884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61" name="Rounded Rectangle 12">
            <a:extLst>
              <a:ext uri="{FF2B5EF4-FFF2-40B4-BE49-F238E27FC236}">
                <a16:creationId xmlns:a16="http://schemas.microsoft.com/office/drawing/2014/main" id="{D409DAFB-318C-E718-57D5-397BE0E9505A}"/>
              </a:ext>
            </a:extLst>
          </p:cNvPr>
          <p:cNvSpPr/>
          <p:nvPr/>
        </p:nvSpPr>
        <p:spPr>
          <a:xfrm>
            <a:off x="5212080" y="1289304"/>
            <a:ext cx="2057400" cy="996696"/>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TECHNOLOGY</a:t>
            </a:r>
            <a:br>
              <a:rPr lang="en-GB" sz="1200" dirty="0"/>
            </a:br>
            <a:r>
              <a:rPr lang="en-GB" sz="1200" dirty="0"/>
              <a:t>No online ordering</a:t>
            </a:r>
            <a:br>
              <a:rPr lang="en-GB" sz="1200" dirty="0"/>
            </a:br>
            <a:r>
              <a:rPr lang="en-GB" sz="1200" dirty="0"/>
              <a:t>No integrated pre-order system</a:t>
            </a:r>
          </a:p>
        </p:txBody>
      </p:sp>
      <p:cxnSp>
        <p:nvCxnSpPr>
          <p:cNvPr id="62" name="Connector 13">
            <a:extLst>
              <a:ext uri="{FF2B5EF4-FFF2-40B4-BE49-F238E27FC236}">
                <a16:creationId xmlns:a16="http://schemas.microsoft.com/office/drawing/2014/main" id="{998FCEF1-4892-11BC-1E70-FFD4CFEC18C1}"/>
              </a:ext>
            </a:extLst>
          </p:cNvPr>
          <p:cNvCxnSpPr/>
          <p:nvPr/>
        </p:nvCxnSpPr>
        <p:spPr>
          <a:xfrm>
            <a:off x="8366760" y="214884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63" name="Rounded Rectangle 14">
            <a:extLst>
              <a:ext uri="{FF2B5EF4-FFF2-40B4-BE49-F238E27FC236}">
                <a16:creationId xmlns:a16="http://schemas.microsoft.com/office/drawing/2014/main" id="{39FC34B5-3443-90B3-2873-D30E895C6176}"/>
              </a:ext>
            </a:extLst>
          </p:cNvPr>
          <p:cNvSpPr/>
          <p:nvPr/>
        </p:nvSpPr>
        <p:spPr>
          <a:xfrm>
            <a:off x="7360920" y="1289304"/>
            <a:ext cx="2057400" cy="996696"/>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PROMOTION</a:t>
            </a:r>
            <a:br>
              <a:rPr lang="en-GB" sz="1200" dirty="0"/>
            </a:br>
            <a:r>
              <a:rPr lang="en-GB" sz="1200" dirty="0"/>
              <a:t>Limited reach beyond footfall</a:t>
            </a:r>
            <a:br>
              <a:rPr lang="en-GB" sz="1200" dirty="0"/>
            </a:br>
            <a:r>
              <a:rPr lang="en-GB" sz="1200" dirty="0"/>
              <a:t>Digital demand needs testing</a:t>
            </a:r>
          </a:p>
        </p:txBody>
      </p:sp>
      <p:cxnSp>
        <p:nvCxnSpPr>
          <p:cNvPr id="64" name="Connector 15">
            <a:extLst>
              <a:ext uri="{FF2B5EF4-FFF2-40B4-BE49-F238E27FC236}">
                <a16:creationId xmlns:a16="http://schemas.microsoft.com/office/drawing/2014/main" id="{35EDD5E0-5F80-18E2-5857-19D08C77CD82}"/>
              </a:ext>
            </a:extLst>
          </p:cNvPr>
          <p:cNvCxnSpPr/>
          <p:nvPr/>
        </p:nvCxnSpPr>
        <p:spPr>
          <a:xfrm flipV="1">
            <a:off x="1920240" y="333756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65" name="Rounded Rectangle 16">
            <a:extLst>
              <a:ext uri="{FF2B5EF4-FFF2-40B4-BE49-F238E27FC236}">
                <a16:creationId xmlns:a16="http://schemas.microsoft.com/office/drawing/2014/main" id="{C958D11F-BE0F-8BAE-A317-994798DAA2FF}"/>
              </a:ext>
            </a:extLst>
          </p:cNvPr>
          <p:cNvSpPr/>
          <p:nvPr/>
        </p:nvSpPr>
        <p:spPr>
          <a:xfrm>
            <a:off x="914400" y="4434839"/>
            <a:ext cx="2057400" cy="996695"/>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COSTS / PRICE</a:t>
            </a:r>
            <a:br>
              <a:rPr lang="en-GB" sz="1200" dirty="0"/>
            </a:br>
            <a:r>
              <a:rPr lang="en-GB" sz="1200" dirty="0"/>
              <a:t>Fixed costs rising</a:t>
            </a:r>
          </a:p>
          <a:p>
            <a:pPr algn="ctr">
              <a:defRPr sz="1050" b="0">
                <a:solidFill>
                  <a:srgbClr val="2A1F18"/>
                </a:solidFill>
              </a:defRPr>
            </a:pPr>
            <a:r>
              <a:rPr lang="en-GB" sz="1200" dirty="0"/>
              <a:t>Pricing flexibility reduced</a:t>
            </a:r>
          </a:p>
        </p:txBody>
      </p:sp>
      <p:cxnSp>
        <p:nvCxnSpPr>
          <p:cNvPr id="66" name="Connector 17">
            <a:extLst>
              <a:ext uri="{FF2B5EF4-FFF2-40B4-BE49-F238E27FC236}">
                <a16:creationId xmlns:a16="http://schemas.microsoft.com/office/drawing/2014/main" id="{9D35E437-0916-0619-664E-AA261D878FFD}"/>
              </a:ext>
            </a:extLst>
          </p:cNvPr>
          <p:cNvCxnSpPr/>
          <p:nvPr/>
        </p:nvCxnSpPr>
        <p:spPr>
          <a:xfrm flipV="1">
            <a:off x="4069080" y="333756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67" name="Rounded Rectangle 18">
            <a:extLst>
              <a:ext uri="{FF2B5EF4-FFF2-40B4-BE49-F238E27FC236}">
                <a16:creationId xmlns:a16="http://schemas.microsoft.com/office/drawing/2014/main" id="{22CCA171-0A62-5100-1C99-644C2EFF2193}"/>
              </a:ext>
            </a:extLst>
          </p:cNvPr>
          <p:cNvSpPr/>
          <p:nvPr/>
        </p:nvSpPr>
        <p:spPr>
          <a:xfrm>
            <a:off x="3063240" y="4434839"/>
            <a:ext cx="2057400" cy="996689"/>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PRODUCT / MATERIALS</a:t>
            </a:r>
            <a:br>
              <a:rPr lang="en-GB" sz="1200" dirty="0"/>
            </a:br>
            <a:r>
              <a:rPr lang="en-GB" sz="1200" dirty="0"/>
              <a:t>Costly organic ingredients</a:t>
            </a:r>
            <a:br>
              <a:rPr lang="en-GB" sz="1200" dirty="0"/>
            </a:br>
            <a:r>
              <a:rPr lang="en-GB" sz="1200" dirty="0"/>
              <a:t>Crop failure and supply-price volatility</a:t>
            </a:r>
          </a:p>
        </p:txBody>
      </p:sp>
      <p:cxnSp>
        <p:nvCxnSpPr>
          <p:cNvPr id="68" name="Connector 19">
            <a:extLst>
              <a:ext uri="{FF2B5EF4-FFF2-40B4-BE49-F238E27FC236}">
                <a16:creationId xmlns:a16="http://schemas.microsoft.com/office/drawing/2014/main" id="{7397B34F-B9B1-7C25-B3D5-A318CAA538DE}"/>
              </a:ext>
            </a:extLst>
          </p:cNvPr>
          <p:cNvCxnSpPr/>
          <p:nvPr/>
        </p:nvCxnSpPr>
        <p:spPr>
          <a:xfrm flipV="1">
            <a:off x="6217920" y="333756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69" name="Rounded Rectangle 20">
            <a:extLst>
              <a:ext uri="{FF2B5EF4-FFF2-40B4-BE49-F238E27FC236}">
                <a16:creationId xmlns:a16="http://schemas.microsoft.com/office/drawing/2014/main" id="{56E76980-C5D2-8986-0F8D-CA3DB8AA19C8}"/>
              </a:ext>
            </a:extLst>
          </p:cNvPr>
          <p:cNvSpPr/>
          <p:nvPr/>
        </p:nvSpPr>
        <p:spPr>
          <a:xfrm>
            <a:off x="5212080" y="4434839"/>
            <a:ext cx="2057400" cy="996681"/>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PLACE</a:t>
            </a:r>
            <a:br>
              <a:rPr lang="en-GB" sz="1200" dirty="0"/>
            </a:br>
            <a:r>
              <a:rPr lang="en-GB" sz="1200" dirty="0"/>
              <a:t>Reduced retail-park footfall</a:t>
            </a:r>
            <a:br>
              <a:rPr lang="en-GB" sz="1200" dirty="0"/>
            </a:br>
            <a:r>
              <a:rPr lang="en-GB" sz="1200" dirty="0"/>
              <a:t>Neighbouring shop closures</a:t>
            </a:r>
          </a:p>
        </p:txBody>
      </p:sp>
      <p:cxnSp>
        <p:nvCxnSpPr>
          <p:cNvPr id="70" name="Connector 21">
            <a:extLst>
              <a:ext uri="{FF2B5EF4-FFF2-40B4-BE49-F238E27FC236}">
                <a16:creationId xmlns:a16="http://schemas.microsoft.com/office/drawing/2014/main" id="{55CCA847-6C33-5BDC-A998-A5570B1A0BF1}"/>
              </a:ext>
            </a:extLst>
          </p:cNvPr>
          <p:cNvCxnSpPr/>
          <p:nvPr/>
        </p:nvCxnSpPr>
        <p:spPr>
          <a:xfrm flipV="1">
            <a:off x="8366760" y="3337560"/>
            <a:ext cx="502920" cy="1188720"/>
          </a:xfrm>
          <a:prstGeom prst="line">
            <a:avLst/>
          </a:prstGeom>
          <a:ln w="19050">
            <a:solidFill>
              <a:srgbClr val="B78735"/>
            </a:solidFill>
          </a:ln>
        </p:spPr>
        <p:style>
          <a:lnRef idx="2">
            <a:schemeClr val="accent1"/>
          </a:lnRef>
          <a:fillRef idx="0">
            <a:schemeClr val="accent1"/>
          </a:fillRef>
          <a:effectRef idx="1">
            <a:schemeClr val="accent1"/>
          </a:effectRef>
          <a:fontRef idx="minor">
            <a:schemeClr val="tx1"/>
          </a:fontRef>
        </p:style>
      </p:cxnSp>
      <p:sp>
        <p:nvSpPr>
          <p:cNvPr id="71" name="Rounded Rectangle 22">
            <a:extLst>
              <a:ext uri="{FF2B5EF4-FFF2-40B4-BE49-F238E27FC236}">
                <a16:creationId xmlns:a16="http://schemas.microsoft.com/office/drawing/2014/main" id="{F98BB725-FC18-41CF-1CA8-B04B594FF53E}"/>
              </a:ext>
            </a:extLst>
          </p:cNvPr>
          <p:cNvSpPr/>
          <p:nvPr/>
        </p:nvSpPr>
        <p:spPr>
          <a:xfrm>
            <a:off x="7360920" y="4434839"/>
            <a:ext cx="2057400" cy="996679"/>
          </a:xfrm>
          <a:prstGeom prst="roundRect">
            <a:avLst/>
          </a:prstGeom>
          <a:solidFill>
            <a:srgbClr val="FFFFFF"/>
          </a:solidFill>
          <a:ln>
            <a:solidFill>
              <a:srgbClr val="DDCFB2"/>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050" b="0">
                <a:solidFill>
                  <a:srgbClr val="2A1F18"/>
                </a:solidFill>
              </a:defRPr>
            </a:pPr>
            <a:r>
              <a:rPr lang="en-GB" sz="1200" b="1" dirty="0"/>
              <a:t>POLICY / LEGAL</a:t>
            </a:r>
            <a:br>
              <a:rPr lang="en-GB" sz="1200" dirty="0"/>
            </a:br>
            <a:r>
              <a:rPr lang="en-GB" sz="1200" dirty="0"/>
              <a:t>Business rates increase</a:t>
            </a:r>
            <a:br>
              <a:rPr lang="en-GB" sz="1200" dirty="0"/>
            </a:br>
            <a:r>
              <a:rPr lang="en-US" sz="1200" dirty="0"/>
              <a:t>Compliance requirements add pressure  </a:t>
            </a:r>
            <a:endParaRPr lang="en-GB" sz="1200" dirty="0"/>
          </a:p>
        </p:txBody>
      </p:sp>
      <p:sp>
        <p:nvSpPr>
          <p:cNvPr id="73" name="Rounded Rectangle 23">
            <a:extLst>
              <a:ext uri="{FF2B5EF4-FFF2-40B4-BE49-F238E27FC236}">
                <a16:creationId xmlns:a16="http://schemas.microsoft.com/office/drawing/2014/main" id="{B68CE707-B0CE-DD90-4EF1-2CED7A24766C}"/>
              </a:ext>
            </a:extLst>
          </p:cNvPr>
          <p:cNvSpPr/>
          <p:nvPr/>
        </p:nvSpPr>
        <p:spPr>
          <a:xfrm>
            <a:off x="685800" y="5806439"/>
            <a:ext cx="10881360" cy="548637"/>
          </a:xfrm>
          <a:prstGeom prst="roundRect">
            <a:avLst/>
          </a:prstGeom>
          <a:solidFill>
            <a:srgbClr val="B78735"/>
          </a:solidFill>
          <a:ln>
            <a:solidFill>
              <a:srgbClr val="B78735"/>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250" b="1">
                <a:solidFill>
                  <a:srgbClr val="FFFFFF"/>
                </a:solidFill>
              </a:defRPr>
            </a:pPr>
            <a:r>
              <a:rPr lang="en-US" sz="1400" b="1" dirty="0">
                <a:solidFill>
                  <a:srgbClr val="4F3018"/>
                </a:solidFill>
              </a:rPr>
              <a:t>The analysis indicates an interconnected pattern of reduced demand, limited customer access and rising cost pressure. Some causes require further evidence before they can be confirmed.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FF8EF"/>
        </a:solidFill>
        <a:effectLst/>
      </p:bgPr>
    </p:bg>
    <p:spTree>
      <p:nvGrpSpPr>
        <p:cNvPr id="1" name=""/>
        <p:cNvGrpSpPr/>
        <p:nvPr/>
      </p:nvGrpSpPr>
      <p:grpSpPr>
        <a:xfrm>
          <a:off x="0" y="0"/>
          <a:ext cx="0" cy="0"/>
          <a:chOff x="0" y="0"/>
          <a:chExt cx="0" cy="0"/>
        </a:xfrm>
      </p:grpSpPr>
      <p:sp>
        <p:nvSpPr>
          <p:cNvPr id="2" name="Shape 0"/>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noProof="0" dirty="0"/>
          </a:p>
        </p:txBody>
      </p:sp>
      <p:sp>
        <p:nvSpPr>
          <p:cNvPr id="3" name="Shape 1"/>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noProof="0" dirty="0"/>
          </a:p>
        </p:txBody>
      </p:sp>
      <p:sp>
        <p:nvSpPr>
          <p:cNvPr id="4" name="Text 2"/>
          <p:cNvSpPr/>
          <p:nvPr/>
        </p:nvSpPr>
        <p:spPr>
          <a:xfrm>
            <a:off x="1143000" y="320040"/>
            <a:ext cx="10469880" cy="420624"/>
          </a:xfrm>
          <a:prstGeom prst="rect">
            <a:avLst/>
          </a:prstGeom>
          <a:noFill/>
          <a:ln/>
        </p:spPr>
        <p:txBody>
          <a:bodyPr wrap="square" lIns="0" tIns="0" rIns="0" bIns="0" rtlCol="0" anchor="ctr"/>
          <a:lstStyle/>
          <a:p>
            <a:r>
              <a:rPr lang="en-GB" sz="2800" b="1" noProof="0" dirty="0">
                <a:solidFill>
                  <a:srgbClr val="0C83A4"/>
                </a:solidFill>
                <a:latin typeface="Calibri" pitchFamily="34" charset="0"/>
                <a:ea typeface="Calibri" pitchFamily="34" charset="-122"/>
                <a:cs typeface="Calibri" pitchFamily="34" charset="-120"/>
              </a:rPr>
              <a:t>Key findings</a:t>
            </a:r>
            <a:endParaRPr lang="en-GB" sz="2800" noProof="0" dirty="0"/>
          </a:p>
        </p:txBody>
      </p:sp>
      <p:sp>
        <p:nvSpPr>
          <p:cNvPr id="5" name="Shape 3"/>
          <p:cNvSpPr/>
          <p:nvPr/>
        </p:nvSpPr>
        <p:spPr>
          <a:xfrm>
            <a:off x="1143000" y="850392"/>
            <a:ext cx="9784080" cy="0"/>
          </a:xfrm>
          <a:prstGeom prst="line">
            <a:avLst/>
          </a:prstGeom>
          <a:noFill/>
          <a:ln w="15240">
            <a:solidFill>
              <a:srgbClr val="C8A96A"/>
            </a:solidFill>
            <a:prstDash val="solid"/>
          </a:ln>
        </p:spPr>
        <p:txBody>
          <a:bodyPr/>
          <a:lstStyle/>
          <a:p>
            <a:endParaRPr lang="en-GB" noProof="0" dirty="0"/>
          </a:p>
        </p:txBody>
      </p:sp>
      <p:sp>
        <p:nvSpPr>
          <p:cNvPr id="27" name="Shape 25"/>
          <p:cNvSpPr/>
          <p:nvPr/>
        </p:nvSpPr>
        <p:spPr>
          <a:xfrm>
            <a:off x="1234440" y="5783579"/>
            <a:ext cx="9875520" cy="628649"/>
          </a:xfrm>
          <a:prstGeom prst="roundRect">
            <a:avLst>
              <a:gd name="adj" fmla="val 16000"/>
            </a:avLst>
          </a:prstGeom>
          <a:solidFill>
            <a:srgbClr val="FFF1D9"/>
          </a:solidFill>
          <a:ln w="15240">
            <a:solidFill>
              <a:srgbClr val="C8A96A"/>
            </a:solidFill>
            <a:prstDash val="solid"/>
          </a:ln>
        </p:spPr>
        <p:txBody>
          <a:bodyPr/>
          <a:lstStyle/>
          <a:p>
            <a:endParaRPr lang="en-GB" sz="1400" noProof="0" dirty="0"/>
          </a:p>
        </p:txBody>
      </p:sp>
      <p:sp>
        <p:nvSpPr>
          <p:cNvPr id="28" name="Text 26"/>
          <p:cNvSpPr/>
          <p:nvPr/>
        </p:nvSpPr>
        <p:spPr>
          <a:xfrm>
            <a:off x="1307592" y="5783579"/>
            <a:ext cx="9729216" cy="637401"/>
          </a:xfrm>
          <a:prstGeom prst="rect">
            <a:avLst/>
          </a:prstGeom>
          <a:noFill/>
          <a:ln/>
        </p:spPr>
        <p:txBody>
          <a:bodyPr wrap="square" lIns="254" tIns="254" rIns="254" bIns="254" rtlCol="0" anchor="ctr">
            <a:normAutofit/>
          </a:bodyPr>
          <a:lstStyle/>
          <a:p>
            <a:pPr algn="ctr"/>
            <a:r>
              <a:rPr lang="en-US" sz="1400" b="1" noProof="0" dirty="0">
                <a:latin typeface="Calibri"/>
              </a:rPr>
              <a:t>Priority: test online pre-ordering because it directly reduces missed orders and provides evidence of customer demand. If demand is sufficient, Basil can then trial delivery. Monitor sales, order volume, customer feedback, workload and cost impact before scaling.</a:t>
            </a:r>
            <a:endParaRPr lang="en-GB" sz="1400" b="1" noProof="0" dirty="0">
              <a:latin typeface="Calibri"/>
            </a:endParaRPr>
          </a:p>
        </p:txBody>
      </p:sp>
      <p:sp>
        <p:nvSpPr>
          <p:cNvPr id="30" name="Text 28">
            <a:extLst>
              <a:ext uri="{FF2B5EF4-FFF2-40B4-BE49-F238E27FC236}">
                <a16:creationId xmlns:a16="http://schemas.microsoft.com/office/drawing/2014/main" id="{44F99CB0-6433-852B-6837-401295D2B4BB}"/>
              </a:ext>
            </a:extLst>
          </p:cNvPr>
          <p:cNvSpPr/>
          <p:nvPr/>
        </p:nvSpPr>
        <p:spPr>
          <a:xfrm>
            <a:off x="1143000" y="6528068"/>
            <a:ext cx="5303520" cy="164592"/>
          </a:xfrm>
          <a:prstGeom prst="rect">
            <a:avLst/>
          </a:prstGeom>
          <a:noFill/>
          <a:ln/>
        </p:spPr>
        <p:txBody>
          <a:bodyPr wrap="square" lIns="0" tIns="0" rIns="0" bIns="0" rtlCol="0" anchor="ctr"/>
          <a:lstStyle/>
          <a:p>
            <a:r>
              <a:rPr lang="nl-NL" sz="800" noProof="0" dirty="0">
                <a:latin typeface="Calibri"/>
              </a:rPr>
              <a:t>(UWTSD, 2026; CMI, 2015b; Adair, 2019)</a:t>
            </a:r>
            <a:endParaRPr lang="en-GB" sz="800" noProof="0" dirty="0">
              <a:latin typeface="Calibri"/>
            </a:endParaRPr>
          </a:p>
        </p:txBody>
      </p:sp>
      <p:sp>
        <p:nvSpPr>
          <p:cNvPr id="86" name="Shape 4">
            <a:extLst>
              <a:ext uri="{FF2B5EF4-FFF2-40B4-BE49-F238E27FC236}">
                <a16:creationId xmlns:a16="http://schemas.microsoft.com/office/drawing/2014/main" id="{E8C6AE72-D644-91F7-177A-3C969F48C397}"/>
              </a:ext>
            </a:extLst>
          </p:cNvPr>
          <p:cNvSpPr/>
          <p:nvPr/>
        </p:nvSpPr>
        <p:spPr>
          <a:xfrm>
            <a:off x="2362200" y="1151753"/>
            <a:ext cx="3657600" cy="1339593"/>
          </a:xfrm>
          <a:prstGeom prst="roundRect">
            <a:avLst>
              <a:gd name="adj" fmla="val 9322"/>
            </a:avLst>
          </a:prstGeom>
          <a:solidFill>
            <a:srgbClr val="FDF8F0"/>
          </a:solidFill>
          <a:ln w="10160">
            <a:solidFill>
              <a:srgbClr val="DFC7A9"/>
            </a:solidFill>
            <a:prstDash val="solid"/>
          </a:ln>
        </p:spPr>
        <p:txBody>
          <a:bodyPr/>
          <a:lstStyle/>
          <a:p>
            <a:endParaRPr lang="en-GB" sz="1200" noProof="0" dirty="0"/>
          </a:p>
        </p:txBody>
      </p:sp>
      <p:sp>
        <p:nvSpPr>
          <p:cNvPr id="88" name="Shape 5">
            <a:extLst>
              <a:ext uri="{FF2B5EF4-FFF2-40B4-BE49-F238E27FC236}">
                <a16:creationId xmlns:a16="http://schemas.microsoft.com/office/drawing/2014/main" id="{C361464E-9AA3-E816-1AD0-B533AFE7BD82}"/>
              </a:ext>
            </a:extLst>
          </p:cNvPr>
          <p:cNvSpPr/>
          <p:nvPr/>
        </p:nvSpPr>
        <p:spPr>
          <a:xfrm>
            <a:off x="2478024" y="1479042"/>
            <a:ext cx="402336" cy="402336"/>
          </a:xfrm>
          <a:prstGeom prst="ellipse">
            <a:avLst/>
          </a:prstGeom>
          <a:solidFill>
            <a:srgbClr val="4E2D1E"/>
          </a:solidFill>
          <a:ln w="12700">
            <a:solidFill>
              <a:srgbClr val="4E2D1E"/>
            </a:solidFill>
            <a:prstDash val="solid"/>
          </a:ln>
        </p:spPr>
        <p:txBody>
          <a:bodyPr/>
          <a:lstStyle/>
          <a:p>
            <a:endParaRPr lang="en-GB" sz="1200" noProof="0" dirty="0"/>
          </a:p>
        </p:txBody>
      </p:sp>
      <p:sp>
        <p:nvSpPr>
          <p:cNvPr id="90" name="Text 6">
            <a:extLst>
              <a:ext uri="{FF2B5EF4-FFF2-40B4-BE49-F238E27FC236}">
                <a16:creationId xmlns:a16="http://schemas.microsoft.com/office/drawing/2014/main" id="{580B23E9-C94A-A769-6548-7D213923213B}"/>
              </a:ext>
            </a:extLst>
          </p:cNvPr>
          <p:cNvSpPr/>
          <p:nvPr/>
        </p:nvSpPr>
        <p:spPr>
          <a:xfrm>
            <a:off x="2478024" y="1529334"/>
            <a:ext cx="402336" cy="182880"/>
          </a:xfrm>
          <a:prstGeom prst="rect">
            <a:avLst/>
          </a:prstGeom>
          <a:noFill/>
          <a:ln/>
        </p:spPr>
        <p:txBody>
          <a:bodyPr wrap="square" lIns="0" tIns="0" rIns="0" bIns="0" rtlCol="0" anchor="t">
            <a:normAutofit/>
          </a:bodyPr>
          <a:lstStyle/>
          <a:p>
            <a:pPr marL="0" indent="0" algn="ctr">
              <a:buNone/>
            </a:pPr>
            <a:r>
              <a:rPr lang="en-GB" sz="1200" b="1" noProof="0" dirty="0">
                <a:solidFill>
                  <a:srgbClr val="FFFFFF"/>
                </a:solidFill>
                <a:ea typeface="Aptos" pitchFamily="34" charset="-122"/>
                <a:cs typeface="Aptos" pitchFamily="34" charset="-120"/>
              </a:rPr>
              <a:t>1</a:t>
            </a:r>
            <a:endParaRPr lang="en-GB" sz="1200" noProof="0" dirty="0"/>
          </a:p>
        </p:txBody>
      </p:sp>
      <p:sp>
        <p:nvSpPr>
          <p:cNvPr id="92" name="Text 7">
            <a:extLst>
              <a:ext uri="{FF2B5EF4-FFF2-40B4-BE49-F238E27FC236}">
                <a16:creationId xmlns:a16="http://schemas.microsoft.com/office/drawing/2014/main" id="{320DD50E-BD49-2D07-B209-0DAF691DCE24}"/>
              </a:ext>
            </a:extLst>
          </p:cNvPr>
          <p:cNvSpPr/>
          <p:nvPr/>
        </p:nvSpPr>
        <p:spPr>
          <a:xfrm>
            <a:off x="2999232" y="1469898"/>
            <a:ext cx="2852928" cy="256032"/>
          </a:xfrm>
          <a:prstGeom prst="rect">
            <a:avLst/>
          </a:prstGeom>
          <a:noFill/>
          <a:ln/>
        </p:spPr>
        <p:txBody>
          <a:bodyPr wrap="square" lIns="635" tIns="635" rIns="635" bIns="635" rtlCol="0" anchor="ctr">
            <a:normAutofit/>
          </a:bodyPr>
          <a:lstStyle/>
          <a:p>
            <a:pPr marL="0" indent="0" algn="l">
              <a:buNone/>
            </a:pPr>
            <a:r>
              <a:rPr lang="en-GB" sz="1350" b="1" noProof="0" dirty="0">
                <a:solidFill>
                  <a:srgbClr val="4F3018"/>
                </a:solidFill>
              </a:rPr>
              <a:t>Scale &amp; persistence | 5W2H</a:t>
            </a:r>
            <a:endParaRPr lang="en-GB" sz="1200" noProof="0" dirty="0"/>
          </a:p>
        </p:txBody>
      </p:sp>
      <p:sp>
        <p:nvSpPr>
          <p:cNvPr id="94" name="Text 8">
            <a:extLst>
              <a:ext uri="{FF2B5EF4-FFF2-40B4-BE49-F238E27FC236}">
                <a16:creationId xmlns:a16="http://schemas.microsoft.com/office/drawing/2014/main" id="{A4436595-0E3C-8A6F-A978-FF785D9457EF}"/>
              </a:ext>
            </a:extLst>
          </p:cNvPr>
          <p:cNvSpPr/>
          <p:nvPr/>
        </p:nvSpPr>
        <p:spPr>
          <a:xfrm>
            <a:off x="2996184" y="1773163"/>
            <a:ext cx="2834640" cy="475488"/>
          </a:xfrm>
          <a:prstGeom prst="rect">
            <a:avLst/>
          </a:prstGeom>
          <a:noFill/>
          <a:ln/>
        </p:spPr>
        <p:txBody>
          <a:bodyPr wrap="square" lIns="635" tIns="635" rIns="635" bIns="635" rtlCol="0" anchor="ctr">
            <a:noAutofit/>
          </a:bodyPr>
          <a:lstStyle/>
          <a:p>
            <a:pPr marL="0" indent="0" algn="l">
              <a:buNone/>
            </a:pPr>
            <a:r>
              <a:rPr lang="en-GB" sz="1250" b="0" noProof="0" dirty="0">
                <a:solidFill>
                  <a:srgbClr val="322319"/>
                </a:solidFill>
              </a:rPr>
              <a:t>Sales remain approximately 25% below 2019, confirming a sustained rather than temporary performance problem.</a:t>
            </a:r>
            <a:endParaRPr lang="en-GB" sz="1200" noProof="0" dirty="0"/>
          </a:p>
        </p:txBody>
      </p:sp>
      <p:sp>
        <p:nvSpPr>
          <p:cNvPr id="96" name="Shape 9">
            <a:extLst>
              <a:ext uri="{FF2B5EF4-FFF2-40B4-BE49-F238E27FC236}">
                <a16:creationId xmlns:a16="http://schemas.microsoft.com/office/drawing/2014/main" id="{DAB8CD17-25A8-21B5-D9DE-43E63C1D2695}"/>
              </a:ext>
            </a:extLst>
          </p:cNvPr>
          <p:cNvSpPr/>
          <p:nvPr/>
        </p:nvSpPr>
        <p:spPr>
          <a:xfrm>
            <a:off x="6318504" y="1151753"/>
            <a:ext cx="3657600" cy="1339593"/>
          </a:xfrm>
          <a:prstGeom prst="roundRect">
            <a:avLst>
              <a:gd name="adj" fmla="val 9322"/>
            </a:avLst>
          </a:prstGeom>
          <a:solidFill>
            <a:srgbClr val="FDF8F0"/>
          </a:solidFill>
          <a:ln w="10160">
            <a:solidFill>
              <a:srgbClr val="DFC7A9"/>
            </a:solidFill>
            <a:prstDash val="solid"/>
          </a:ln>
        </p:spPr>
        <p:txBody>
          <a:bodyPr/>
          <a:lstStyle/>
          <a:p>
            <a:endParaRPr lang="en-GB" sz="1200" noProof="0" dirty="0"/>
          </a:p>
        </p:txBody>
      </p:sp>
      <p:sp>
        <p:nvSpPr>
          <p:cNvPr id="98" name="Shape 10">
            <a:extLst>
              <a:ext uri="{FF2B5EF4-FFF2-40B4-BE49-F238E27FC236}">
                <a16:creationId xmlns:a16="http://schemas.microsoft.com/office/drawing/2014/main" id="{90F71231-DA6B-A4EE-B242-D5ADCA27D2BA}"/>
              </a:ext>
            </a:extLst>
          </p:cNvPr>
          <p:cNvSpPr/>
          <p:nvPr/>
        </p:nvSpPr>
        <p:spPr>
          <a:xfrm>
            <a:off x="6464808" y="1479042"/>
            <a:ext cx="402336" cy="402336"/>
          </a:xfrm>
          <a:prstGeom prst="ellipse">
            <a:avLst/>
          </a:prstGeom>
          <a:solidFill>
            <a:srgbClr val="4E2D1E"/>
          </a:solidFill>
          <a:ln w="12700">
            <a:solidFill>
              <a:srgbClr val="4E2D1E"/>
            </a:solidFill>
            <a:prstDash val="solid"/>
          </a:ln>
        </p:spPr>
        <p:txBody>
          <a:bodyPr/>
          <a:lstStyle/>
          <a:p>
            <a:endParaRPr lang="en-GB" sz="1200" noProof="0" dirty="0"/>
          </a:p>
        </p:txBody>
      </p:sp>
      <p:sp>
        <p:nvSpPr>
          <p:cNvPr id="100" name="Text 11">
            <a:extLst>
              <a:ext uri="{FF2B5EF4-FFF2-40B4-BE49-F238E27FC236}">
                <a16:creationId xmlns:a16="http://schemas.microsoft.com/office/drawing/2014/main" id="{16992186-59A5-1E10-764B-52933D6AE175}"/>
              </a:ext>
            </a:extLst>
          </p:cNvPr>
          <p:cNvSpPr/>
          <p:nvPr/>
        </p:nvSpPr>
        <p:spPr>
          <a:xfrm>
            <a:off x="6464808" y="1529334"/>
            <a:ext cx="402336" cy="182880"/>
          </a:xfrm>
          <a:prstGeom prst="rect">
            <a:avLst/>
          </a:prstGeom>
          <a:noFill/>
          <a:ln/>
        </p:spPr>
        <p:txBody>
          <a:bodyPr wrap="square" lIns="0" tIns="0" rIns="0" bIns="0" rtlCol="0" anchor="t">
            <a:normAutofit/>
          </a:bodyPr>
          <a:lstStyle/>
          <a:p>
            <a:pPr marL="0" indent="0" algn="ctr">
              <a:buNone/>
            </a:pPr>
            <a:r>
              <a:rPr lang="en-GB" sz="1200" b="1" noProof="0" dirty="0">
                <a:solidFill>
                  <a:srgbClr val="FFFFFF"/>
                </a:solidFill>
                <a:ea typeface="Aptos" pitchFamily="34" charset="-122"/>
                <a:cs typeface="Aptos" pitchFamily="34" charset="-120"/>
              </a:rPr>
              <a:t>2</a:t>
            </a:r>
            <a:endParaRPr lang="en-GB" sz="1200" noProof="0" dirty="0"/>
          </a:p>
        </p:txBody>
      </p:sp>
      <p:sp>
        <p:nvSpPr>
          <p:cNvPr id="102" name="Text 12">
            <a:extLst>
              <a:ext uri="{FF2B5EF4-FFF2-40B4-BE49-F238E27FC236}">
                <a16:creationId xmlns:a16="http://schemas.microsoft.com/office/drawing/2014/main" id="{8ADCEA93-004F-17EC-4BD3-91B2C4E9537F}"/>
              </a:ext>
            </a:extLst>
          </p:cNvPr>
          <p:cNvSpPr/>
          <p:nvPr/>
        </p:nvSpPr>
        <p:spPr>
          <a:xfrm>
            <a:off x="6986016" y="1469898"/>
            <a:ext cx="2852928" cy="256032"/>
          </a:xfrm>
          <a:prstGeom prst="rect">
            <a:avLst/>
          </a:prstGeom>
          <a:noFill/>
          <a:ln/>
        </p:spPr>
        <p:txBody>
          <a:bodyPr wrap="square" lIns="635" tIns="635" rIns="635" bIns="635" rtlCol="0" anchor="ctr">
            <a:normAutofit/>
          </a:bodyPr>
          <a:lstStyle/>
          <a:p>
            <a:pPr marL="0" indent="0" algn="l">
              <a:buNone/>
            </a:pPr>
            <a:r>
              <a:rPr lang="en-GB" sz="1350" b="1" noProof="0" dirty="0">
                <a:solidFill>
                  <a:srgbClr val="4F3018"/>
                </a:solidFill>
              </a:rPr>
              <a:t>Strongest external issues | PESTEL</a:t>
            </a:r>
            <a:endParaRPr lang="en-GB" sz="1200" noProof="0" dirty="0"/>
          </a:p>
        </p:txBody>
      </p:sp>
      <p:sp>
        <p:nvSpPr>
          <p:cNvPr id="104" name="Text 13">
            <a:extLst>
              <a:ext uri="{FF2B5EF4-FFF2-40B4-BE49-F238E27FC236}">
                <a16:creationId xmlns:a16="http://schemas.microsoft.com/office/drawing/2014/main" id="{DA46E47A-30ED-8E30-F51E-79687ECB2C7E}"/>
              </a:ext>
            </a:extLst>
          </p:cNvPr>
          <p:cNvSpPr/>
          <p:nvPr/>
        </p:nvSpPr>
        <p:spPr>
          <a:xfrm>
            <a:off x="6995160" y="1779835"/>
            <a:ext cx="2834640" cy="475488"/>
          </a:xfrm>
          <a:prstGeom prst="rect">
            <a:avLst/>
          </a:prstGeom>
          <a:noFill/>
          <a:ln/>
        </p:spPr>
        <p:txBody>
          <a:bodyPr wrap="square" lIns="635" tIns="635" rIns="635" bIns="635" rtlCol="0" anchor="ctr">
            <a:noAutofit/>
          </a:bodyPr>
          <a:lstStyle/>
          <a:p>
            <a:pPr marL="0" indent="0" algn="l">
              <a:buNone/>
            </a:pPr>
            <a:r>
              <a:rPr lang="en-GB" sz="1250" b="0" noProof="0" dirty="0">
                <a:solidFill>
                  <a:srgbClr val="322319"/>
                </a:solidFill>
              </a:rPr>
              <a:t>Economic pressure and changing work and customer patterns affect both operating costs and demand.</a:t>
            </a:r>
            <a:endParaRPr lang="en-GB" sz="1200" noProof="0" dirty="0"/>
          </a:p>
        </p:txBody>
      </p:sp>
      <p:sp>
        <p:nvSpPr>
          <p:cNvPr id="106" name="Shape 14">
            <a:extLst>
              <a:ext uri="{FF2B5EF4-FFF2-40B4-BE49-F238E27FC236}">
                <a16:creationId xmlns:a16="http://schemas.microsoft.com/office/drawing/2014/main" id="{5C009DBB-0524-8F13-2B2A-542E332C9E35}"/>
              </a:ext>
            </a:extLst>
          </p:cNvPr>
          <p:cNvSpPr/>
          <p:nvPr/>
        </p:nvSpPr>
        <p:spPr>
          <a:xfrm>
            <a:off x="4160520" y="2743199"/>
            <a:ext cx="3657600" cy="1199399"/>
          </a:xfrm>
          <a:prstGeom prst="roundRect">
            <a:avLst>
              <a:gd name="adj" fmla="val 9322"/>
            </a:avLst>
          </a:prstGeom>
          <a:solidFill>
            <a:srgbClr val="FDF8F0"/>
          </a:solidFill>
          <a:ln w="10160">
            <a:solidFill>
              <a:srgbClr val="DFC7A9"/>
            </a:solidFill>
            <a:prstDash val="solid"/>
          </a:ln>
        </p:spPr>
        <p:txBody>
          <a:bodyPr/>
          <a:lstStyle/>
          <a:p>
            <a:endParaRPr lang="en-GB" noProof="0" dirty="0"/>
          </a:p>
        </p:txBody>
      </p:sp>
      <p:sp>
        <p:nvSpPr>
          <p:cNvPr id="108" name="Shape 15">
            <a:extLst>
              <a:ext uri="{FF2B5EF4-FFF2-40B4-BE49-F238E27FC236}">
                <a16:creationId xmlns:a16="http://schemas.microsoft.com/office/drawing/2014/main" id="{46BD357C-F971-4A7E-F877-90D15DF23F57}"/>
              </a:ext>
            </a:extLst>
          </p:cNvPr>
          <p:cNvSpPr/>
          <p:nvPr/>
        </p:nvSpPr>
        <p:spPr>
          <a:xfrm>
            <a:off x="4306824" y="2907792"/>
            <a:ext cx="402336" cy="402336"/>
          </a:xfrm>
          <a:prstGeom prst="ellipse">
            <a:avLst/>
          </a:prstGeom>
          <a:solidFill>
            <a:srgbClr val="4E2D1E"/>
          </a:solidFill>
          <a:ln w="12700">
            <a:solidFill>
              <a:srgbClr val="4E2D1E"/>
            </a:solidFill>
            <a:prstDash val="solid"/>
          </a:ln>
        </p:spPr>
        <p:txBody>
          <a:bodyPr/>
          <a:lstStyle/>
          <a:p>
            <a:endParaRPr lang="en-GB" sz="1200" noProof="0" dirty="0"/>
          </a:p>
        </p:txBody>
      </p:sp>
      <p:sp>
        <p:nvSpPr>
          <p:cNvPr id="110" name="Text 16">
            <a:extLst>
              <a:ext uri="{FF2B5EF4-FFF2-40B4-BE49-F238E27FC236}">
                <a16:creationId xmlns:a16="http://schemas.microsoft.com/office/drawing/2014/main" id="{4B2BEA42-91CA-DF13-995D-631C52725FED}"/>
              </a:ext>
            </a:extLst>
          </p:cNvPr>
          <p:cNvSpPr/>
          <p:nvPr/>
        </p:nvSpPr>
        <p:spPr>
          <a:xfrm>
            <a:off x="4306824" y="2958084"/>
            <a:ext cx="402336" cy="182880"/>
          </a:xfrm>
          <a:prstGeom prst="rect">
            <a:avLst/>
          </a:prstGeom>
          <a:noFill/>
          <a:ln/>
        </p:spPr>
        <p:txBody>
          <a:bodyPr wrap="square" lIns="0" tIns="0" rIns="0" bIns="0" rtlCol="0" anchor="t">
            <a:normAutofit/>
          </a:bodyPr>
          <a:lstStyle/>
          <a:p>
            <a:pPr marL="0" indent="0" algn="ctr">
              <a:buNone/>
            </a:pPr>
            <a:r>
              <a:rPr lang="en-GB" sz="1200" b="1" noProof="0" dirty="0">
                <a:solidFill>
                  <a:srgbClr val="FFFFFF"/>
                </a:solidFill>
                <a:ea typeface="Aptos" pitchFamily="34" charset="-122"/>
                <a:cs typeface="Aptos" pitchFamily="34" charset="-120"/>
              </a:rPr>
              <a:t>3</a:t>
            </a:r>
            <a:endParaRPr lang="en-GB" sz="1200" noProof="0" dirty="0"/>
          </a:p>
        </p:txBody>
      </p:sp>
      <p:sp>
        <p:nvSpPr>
          <p:cNvPr id="112" name="Text 17">
            <a:extLst>
              <a:ext uri="{FF2B5EF4-FFF2-40B4-BE49-F238E27FC236}">
                <a16:creationId xmlns:a16="http://schemas.microsoft.com/office/drawing/2014/main" id="{FE454ED3-F73A-9919-B26C-13BC9EB77403}"/>
              </a:ext>
            </a:extLst>
          </p:cNvPr>
          <p:cNvSpPr/>
          <p:nvPr/>
        </p:nvSpPr>
        <p:spPr>
          <a:xfrm>
            <a:off x="4828032" y="2898648"/>
            <a:ext cx="2852928" cy="256032"/>
          </a:xfrm>
          <a:prstGeom prst="rect">
            <a:avLst/>
          </a:prstGeom>
          <a:noFill/>
          <a:ln/>
        </p:spPr>
        <p:txBody>
          <a:bodyPr wrap="square" lIns="635" tIns="635" rIns="635" bIns="635" rtlCol="0" anchor="ctr">
            <a:normAutofit/>
          </a:bodyPr>
          <a:lstStyle/>
          <a:p>
            <a:pPr marL="0" indent="0" algn="l">
              <a:buNone/>
            </a:pPr>
            <a:r>
              <a:rPr lang="en-GB" sz="1350" b="1" noProof="0" dirty="0">
                <a:solidFill>
                  <a:srgbClr val="4F3018"/>
                </a:solidFill>
              </a:rPr>
              <a:t>Strategic gap | SWOT</a:t>
            </a:r>
            <a:endParaRPr lang="en-GB" sz="1200" noProof="0" dirty="0"/>
          </a:p>
        </p:txBody>
      </p:sp>
      <p:sp>
        <p:nvSpPr>
          <p:cNvPr id="114" name="Text 18">
            <a:extLst>
              <a:ext uri="{FF2B5EF4-FFF2-40B4-BE49-F238E27FC236}">
                <a16:creationId xmlns:a16="http://schemas.microsoft.com/office/drawing/2014/main" id="{8B3BBC66-F8E2-5467-2409-1E4B84B5B871}"/>
              </a:ext>
            </a:extLst>
          </p:cNvPr>
          <p:cNvSpPr/>
          <p:nvPr/>
        </p:nvSpPr>
        <p:spPr>
          <a:xfrm>
            <a:off x="4828032" y="3227833"/>
            <a:ext cx="2834640" cy="475488"/>
          </a:xfrm>
          <a:prstGeom prst="rect">
            <a:avLst/>
          </a:prstGeom>
          <a:noFill/>
          <a:ln/>
        </p:spPr>
        <p:txBody>
          <a:bodyPr wrap="square" lIns="635" tIns="635" rIns="635" bIns="635" rtlCol="0" anchor="ctr">
            <a:noAutofit/>
          </a:bodyPr>
          <a:lstStyle/>
          <a:p>
            <a:r>
              <a:rPr lang="en-GB" sz="1250" b="0" noProof="0" dirty="0">
                <a:solidFill>
                  <a:srgbClr val="322319"/>
                </a:solidFill>
              </a:rPr>
              <a:t>Basil has strong products, but weak digital access and dependence on physical footfall reduce resilience.</a:t>
            </a:r>
            <a:endParaRPr lang="en-GB" sz="1200" noProof="0" dirty="0"/>
          </a:p>
        </p:txBody>
      </p:sp>
      <p:sp>
        <p:nvSpPr>
          <p:cNvPr id="116" name="Shape 19">
            <a:extLst>
              <a:ext uri="{FF2B5EF4-FFF2-40B4-BE49-F238E27FC236}">
                <a16:creationId xmlns:a16="http://schemas.microsoft.com/office/drawing/2014/main" id="{9E18B718-9D04-CDE3-D743-C0037C9840F6}"/>
              </a:ext>
            </a:extLst>
          </p:cNvPr>
          <p:cNvSpPr/>
          <p:nvPr/>
        </p:nvSpPr>
        <p:spPr>
          <a:xfrm>
            <a:off x="2331720" y="4227575"/>
            <a:ext cx="3657600" cy="1283969"/>
          </a:xfrm>
          <a:prstGeom prst="roundRect">
            <a:avLst>
              <a:gd name="adj" fmla="val 9322"/>
            </a:avLst>
          </a:prstGeom>
          <a:solidFill>
            <a:srgbClr val="FDF8F0"/>
          </a:solidFill>
          <a:ln w="10160">
            <a:solidFill>
              <a:srgbClr val="DFC7A9"/>
            </a:solidFill>
            <a:prstDash val="solid"/>
          </a:ln>
        </p:spPr>
        <p:txBody>
          <a:bodyPr/>
          <a:lstStyle/>
          <a:p>
            <a:endParaRPr lang="en-GB" sz="1200" noProof="0" dirty="0"/>
          </a:p>
        </p:txBody>
      </p:sp>
      <p:sp>
        <p:nvSpPr>
          <p:cNvPr id="118" name="Shape 20">
            <a:extLst>
              <a:ext uri="{FF2B5EF4-FFF2-40B4-BE49-F238E27FC236}">
                <a16:creationId xmlns:a16="http://schemas.microsoft.com/office/drawing/2014/main" id="{20265368-1FD0-4A14-8C3E-1534CD85A766}"/>
              </a:ext>
            </a:extLst>
          </p:cNvPr>
          <p:cNvSpPr/>
          <p:nvPr/>
        </p:nvSpPr>
        <p:spPr>
          <a:xfrm>
            <a:off x="2478024" y="4392168"/>
            <a:ext cx="402336" cy="402336"/>
          </a:xfrm>
          <a:prstGeom prst="ellipse">
            <a:avLst/>
          </a:prstGeom>
          <a:solidFill>
            <a:srgbClr val="4E2D1E"/>
          </a:solidFill>
          <a:ln w="12700">
            <a:solidFill>
              <a:srgbClr val="4E2D1E"/>
            </a:solidFill>
            <a:prstDash val="solid"/>
          </a:ln>
        </p:spPr>
        <p:txBody>
          <a:bodyPr/>
          <a:lstStyle/>
          <a:p>
            <a:endParaRPr lang="en-GB" sz="1200" noProof="0" dirty="0"/>
          </a:p>
        </p:txBody>
      </p:sp>
      <p:sp>
        <p:nvSpPr>
          <p:cNvPr id="120" name="Text 21">
            <a:extLst>
              <a:ext uri="{FF2B5EF4-FFF2-40B4-BE49-F238E27FC236}">
                <a16:creationId xmlns:a16="http://schemas.microsoft.com/office/drawing/2014/main" id="{4119C86D-53A1-F988-E1B2-B9DB04A431DE}"/>
              </a:ext>
            </a:extLst>
          </p:cNvPr>
          <p:cNvSpPr/>
          <p:nvPr/>
        </p:nvSpPr>
        <p:spPr>
          <a:xfrm>
            <a:off x="2478024" y="4442460"/>
            <a:ext cx="402336" cy="182880"/>
          </a:xfrm>
          <a:prstGeom prst="rect">
            <a:avLst/>
          </a:prstGeom>
          <a:noFill/>
          <a:ln/>
        </p:spPr>
        <p:txBody>
          <a:bodyPr wrap="square" lIns="0" tIns="0" rIns="0" bIns="0" rtlCol="0" anchor="t">
            <a:normAutofit/>
          </a:bodyPr>
          <a:lstStyle/>
          <a:p>
            <a:pPr marL="0" indent="0" algn="ctr">
              <a:buNone/>
            </a:pPr>
            <a:r>
              <a:rPr lang="en-GB" sz="1200" b="1" noProof="0" dirty="0">
                <a:solidFill>
                  <a:srgbClr val="FFFFFF"/>
                </a:solidFill>
                <a:ea typeface="Aptos" pitchFamily="34" charset="-122"/>
                <a:cs typeface="Aptos" pitchFamily="34" charset="-120"/>
              </a:rPr>
              <a:t>4</a:t>
            </a:r>
            <a:endParaRPr lang="en-GB" sz="1200" noProof="0" dirty="0"/>
          </a:p>
        </p:txBody>
      </p:sp>
      <p:sp>
        <p:nvSpPr>
          <p:cNvPr id="122" name="Text 22">
            <a:extLst>
              <a:ext uri="{FF2B5EF4-FFF2-40B4-BE49-F238E27FC236}">
                <a16:creationId xmlns:a16="http://schemas.microsoft.com/office/drawing/2014/main" id="{A7BA8966-31B0-72F9-1B2E-FA328A88D2BC}"/>
              </a:ext>
            </a:extLst>
          </p:cNvPr>
          <p:cNvSpPr/>
          <p:nvPr/>
        </p:nvSpPr>
        <p:spPr>
          <a:xfrm>
            <a:off x="2999232" y="4383024"/>
            <a:ext cx="2852928" cy="256032"/>
          </a:xfrm>
          <a:prstGeom prst="rect">
            <a:avLst/>
          </a:prstGeom>
          <a:noFill/>
          <a:ln/>
        </p:spPr>
        <p:txBody>
          <a:bodyPr wrap="square" lIns="635" tIns="635" rIns="635" bIns="635" rtlCol="0" anchor="ctr">
            <a:normAutofit/>
          </a:bodyPr>
          <a:lstStyle/>
          <a:p>
            <a:r>
              <a:rPr lang="en-GB" sz="1350" b="1" noProof="0" dirty="0">
                <a:solidFill>
                  <a:srgbClr val="4F3018"/>
                </a:solidFill>
              </a:rPr>
              <a:t>Root-cause pattern | Fishbone</a:t>
            </a:r>
            <a:endParaRPr lang="en-GB" sz="1200" noProof="0" dirty="0"/>
          </a:p>
        </p:txBody>
      </p:sp>
      <p:sp>
        <p:nvSpPr>
          <p:cNvPr id="124" name="Text 23">
            <a:extLst>
              <a:ext uri="{FF2B5EF4-FFF2-40B4-BE49-F238E27FC236}">
                <a16:creationId xmlns:a16="http://schemas.microsoft.com/office/drawing/2014/main" id="{15DB45D5-5363-CAAF-9437-F6A7C7E0C3EA}"/>
              </a:ext>
            </a:extLst>
          </p:cNvPr>
          <p:cNvSpPr/>
          <p:nvPr/>
        </p:nvSpPr>
        <p:spPr>
          <a:xfrm>
            <a:off x="2999232" y="4823476"/>
            <a:ext cx="2834640" cy="475488"/>
          </a:xfrm>
          <a:prstGeom prst="rect">
            <a:avLst/>
          </a:prstGeom>
          <a:noFill/>
          <a:ln/>
        </p:spPr>
        <p:txBody>
          <a:bodyPr wrap="square" lIns="635" tIns="635" rIns="635" bIns="635" rtlCol="0" anchor="ctr">
            <a:noAutofit/>
          </a:bodyPr>
          <a:lstStyle/>
          <a:p>
            <a:r>
              <a:rPr lang="en-GB" sz="1250" b="0" noProof="0" dirty="0">
                <a:solidFill>
                  <a:srgbClr val="322319"/>
                </a:solidFill>
              </a:rPr>
              <a:t>The problem reflects interconnected causes: lower footfall, missed ordering opportunities, limited digital reach and rising cost pressures.</a:t>
            </a:r>
            <a:endParaRPr lang="en-GB" sz="1200" noProof="0" dirty="0"/>
          </a:p>
        </p:txBody>
      </p:sp>
      <p:sp>
        <p:nvSpPr>
          <p:cNvPr id="126" name="Shape 24">
            <a:extLst>
              <a:ext uri="{FF2B5EF4-FFF2-40B4-BE49-F238E27FC236}">
                <a16:creationId xmlns:a16="http://schemas.microsoft.com/office/drawing/2014/main" id="{A7C3CF5E-83CA-60D8-039A-947CEE560F16}"/>
              </a:ext>
            </a:extLst>
          </p:cNvPr>
          <p:cNvSpPr/>
          <p:nvPr/>
        </p:nvSpPr>
        <p:spPr>
          <a:xfrm>
            <a:off x="6318504" y="4227576"/>
            <a:ext cx="3657600" cy="1283968"/>
          </a:xfrm>
          <a:prstGeom prst="roundRect">
            <a:avLst>
              <a:gd name="adj" fmla="val 9322"/>
            </a:avLst>
          </a:prstGeom>
          <a:solidFill>
            <a:srgbClr val="FDF8F0"/>
          </a:solidFill>
          <a:ln w="10160">
            <a:solidFill>
              <a:srgbClr val="DFC7A9"/>
            </a:solidFill>
            <a:prstDash val="solid"/>
          </a:ln>
        </p:spPr>
        <p:txBody>
          <a:bodyPr/>
          <a:lstStyle/>
          <a:p>
            <a:endParaRPr lang="en-GB" sz="1200" noProof="0" dirty="0"/>
          </a:p>
        </p:txBody>
      </p:sp>
      <p:sp>
        <p:nvSpPr>
          <p:cNvPr id="128" name="Shape 25">
            <a:extLst>
              <a:ext uri="{FF2B5EF4-FFF2-40B4-BE49-F238E27FC236}">
                <a16:creationId xmlns:a16="http://schemas.microsoft.com/office/drawing/2014/main" id="{DD4D3E55-7E73-4A34-A432-46CD3668642D}"/>
              </a:ext>
            </a:extLst>
          </p:cNvPr>
          <p:cNvSpPr/>
          <p:nvPr/>
        </p:nvSpPr>
        <p:spPr>
          <a:xfrm>
            <a:off x="6464808" y="4392168"/>
            <a:ext cx="402336" cy="402336"/>
          </a:xfrm>
          <a:prstGeom prst="ellipse">
            <a:avLst/>
          </a:prstGeom>
          <a:solidFill>
            <a:srgbClr val="4E2D1E"/>
          </a:solidFill>
          <a:ln w="12700">
            <a:solidFill>
              <a:srgbClr val="4E2D1E"/>
            </a:solidFill>
            <a:prstDash val="solid"/>
          </a:ln>
        </p:spPr>
        <p:txBody>
          <a:bodyPr/>
          <a:lstStyle/>
          <a:p>
            <a:endParaRPr lang="en-GB" sz="1200" noProof="0" dirty="0"/>
          </a:p>
        </p:txBody>
      </p:sp>
      <p:sp>
        <p:nvSpPr>
          <p:cNvPr id="130" name="Text 26">
            <a:extLst>
              <a:ext uri="{FF2B5EF4-FFF2-40B4-BE49-F238E27FC236}">
                <a16:creationId xmlns:a16="http://schemas.microsoft.com/office/drawing/2014/main" id="{C93F98FD-6E8F-1D8B-021C-61182445F7EB}"/>
              </a:ext>
            </a:extLst>
          </p:cNvPr>
          <p:cNvSpPr/>
          <p:nvPr/>
        </p:nvSpPr>
        <p:spPr>
          <a:xfrm>
            <a:off x="6464808" y="4442460"/>
            <a:ext cx="402336" cy="182880"/>
          </a:xfrm>
          <a:prstGeom prst="rect">
            <a:avLst/>
          </a:prstGeom>
          <a:noFill/>
          <a:ln/>
        </p:spPr>
        <p:txBody>
          <a:bodyPr wrap="square" lIns="0" tIns="0" rIns="0" bIns="0" rtlCol="0" anchor="t">
            <a:normAutofit/>
          </a:bodyPr>
          <a:lstStyle/>
          <a:p>
            <a:pPr marL="0" indent="0" algn="ctr">
              <a:buNone/>
            </a:pPr>
            <a:r>
              <a:rPr lang="en-GB" sz="1200" b="1" noProof="0" dirty="0">
                <a:solidFill>
                  <a:srgbClr val="FFFFFF"/>
                </a:solidFill>
                <a:ea typeface="Aptos" pitchFamily="34" charset="-122"/>
                <a:cs typeface="Aptos" pitchFamily="34" charset="-120"/>
              </a:rPr>
              <a:t>5</a:t>
            </a:r>
            <a:endParaRPr lang="en-GB" sz="1200" noProof="0" dirty="0"/>
          </a:p>
        </p:txBody>
      </p:sp>
      <p:sp>
        <p:nvSpPr>
          <p:cNvPr id="132" name="Text 27">
            <a:extLst>
              <a:ext uri="{FF2B5EF4-FFF2-40B4-BE49-F238E27FC236}">
                <a16:creationId xmlns:a16="http://schemas.microsoft.com/office/drawing/2014/main" id="{A9662583-9A75-E7AB-B4FF-C7BE1455733C}"/>
              </a:ext>
            </a:extLst>
          </p:cNvPr>
          <p:cNvSpPr/>
          <p:nvPr/>
        </p:nvSpPr>
        <p:spPr>
          <a:xfrm>
            <a:off x="6986016" y="4383024"/>
            <a:ext cx="2852928" cy="256032"/>
          </a:xfrm>
          <a:prstGeom prst="rect">
            <a:avLst/>
          </a:prstGeom>
          <a:noFill/>
          <a:ln/>
        </p:spPr>
        <p:txBody>
          <a:bodyPr wrap="square" lIns="635" tIns="635" rIns="635" bIns="635" rtlCol="0" anchor="ctr">
            <a:normAutofit/>
          </a:bodyPr>
          <a:lstStyle/>
          <a:p>
            <a:pPr marL="0" indent="0" algn="l">
              <a:buNone/>
            </a:pPr>
            <a:r>
              <a:rPr lang="en-GB" sz="1350" b="1" noProof="0" dirty="0">
                <a:solidFill>
                  <a:srgbClr val="4F3018"/>
                </a:solidFill>
              </a:rPr>
              <a:t>Decision implication </a:t>
            </a:r>
            <a:endParaRPr lang="en-GB" sz="1200" noProof="0" dirty="0"/>
          </a:p>
        </p:txBody>
      </p:sp>
      <p:sp>
        <p:nvSpPr>
          <p:cNvPr id="134" name="Text 28">
            <a:extLst>
              <a:ext uri="{FF2B5EF4-FFF2-40B4-BE49-F238E27FC236}">
                <a16:creationId xmlns:a16="http://schemas.microsoft.com/office/drawing/2014/main" id="{EB28D2B5-57ED-C6C8-EF47-44EAC9B594FC}"/>
              </a:ext>
            </a:extLst>
          </p:cNvPr>
          <p:cNvSpPr/>
          <p:nvPr/>
        </p:nvSpPr>
        <p:spPr>
          <a:xfrm>
            <a:off x="6986016" y="4625340"/>
            <a:ext cx="2834640" cy="475488"/>
          </a:xfrm>
          <a:prstGeom prst="rect">
            <a:avLst/>
          </a:prstGeom>
          <a:noFill/>
          <a:ln/>
        </p:spPr>
        <p:txBody>
          <a:bodyPr wrap="square" lIns="635" tIns="635" rIns="635" bIns="635" rtlCol="0" anchor="ctr">
            <a:noAutofit/>
          </a:bodyPr>
          <a:lstStyle/>
          <a:p>
            <a:pPr marL="0" indent="0" algn="l">
              <a:buNone/>
            </a:pPr>
            <a:r>
              <a:rPr lang="en-GB" sz="1250" b="0" noProof="0" dirty="0">
                <a:solidFill>
                  <a:srgbClr val="322319"/>
                </a:solidFill>
              </a:rPr>
              <a:t>Basil’s traditional walk-in model no longer fully matches current customer behaviour.</a:t>
            </a:r>
            <a:endParaRPr lang="en-GB" sz="1200" noProof="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8F0"/>
        </a:solidFill>
        <a:effectLst/>
      </p:bgPr>
    </p:bg>
    <p:spTree>
      <p:nvGrpSpPr>
        <p:cNvPr id="1" name="">
          <a:extLst>
            <a:ext uri="{FF2B5EF4-FFF2-40B4-BE49-F238E27FC236}">
              <a16:creationId xmlns:a16="http://schemas.microsoft.com/office/drawing/2014/main" id="{BEAD0A22-4784-725E-E27B-30D74C4D843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328A8B0-E8B5-79AA-39A5-9912FB79E52A}"/>
              </a:ext>
            </a:extLst>
          </p:cNvPr>
          <p:cNvSpPr txBox="1"/>
          <p:nvPr/>
        </p:nvSpPr>
        <p:spPr>
          <a:xfrm>
            <a:off x="502920" y="137160"/>
            <a:ext cx="8229600" cy="461665"/>
          </a:xfrm>
          <a:prstGeom prst="rect">
            <a:avLst/>
          </a:prstGeom>
          <a:noFill/>
        </p:spPr>
        <p:txBody>
          <a:bodyPr wrap="square">
            <a:spAutoFit/>
          </a:bodyPr>
          <a:lstStyle/>
          <a:p>
            <a:r>
              <a:rPr lang="en-GB" sz="2400" b="1" dirty="0">
                <a:solidFill>
                  <a:srgbClr val="C8A96A"/>
                </a:solidFill>
              </a:rPr>
              <a:t>References: reading list and decision-making sources</a:t>
            </a:r>
            <a:endParaRPr lang="en-GB" sz="2400" dirty="0">
              <a:solidFill>
                <a:srgbClr val="FFFFFF"/>
              </a:solidFill>
              <a:latin typeface="Calibri"/>
            </a:endParaRPr>
          </a:p>
        </p:txBody>
      </p:sp>
      <p:sp>
        <p:nvSpPr>
          <p:cNvPr id="4" name="TextBox 3">
            <a:extLst>
              <a:ext uri="{FF2B5EF4-FFF2-40B4-BE49-F238E27FC236}">
                <a16:creationId xmlns:a16="http://schemas.microsoft.com/office/drawing/2014/main" id="{4BF2319C-106B-0116-BD1A-6B92DAFCC28E}"/>
              </a:ext>
            </a:extLst>
          </p:cNvPr>
          <p:cNvSpPr txBox="1"/>
          <p:nvPr/>
        </p:nvSpPr>
        <p:spPr>
          <a:xfrm>
            <a:off x="619125" y="1104586"/>
            <a:ext cx="8229600" cy="3293209"/>
          </a:xfrm>
          <a:prstGeom prst="rect">
            <a:avLst/>
          </a:prstGeom>
          <a:noFill/>
        </p:spPr>
        <p:txBody>
          <a:bodyPr wrap="square">
            <a:spAutoFit/>
          </a:bodyPr>
          <a:lstStyle/>
          <a:p>
            <a:r>
              <a:rPr lang="en-GB" sz="1300" dirty="0">
                <a:solidFill>
                  <a:srgbClr val="322319"/>
                </a:solidFill>
              </a:rPr>
              <a:t>Adair, J.E. (2019) Decision making and problem solving: break through barriers and banish uncertainty at work. 4th </a:t>
            </a:r>
            <a:r>
              <a:rPr lang="en-GB" sz="1300" dirty="0" err="1">
                <a:solidFill>
                  <a:srgbClr val="322319"/>
                </a:solidFill>
              </a:rPr>
              <a:t>edn</a:t>
            </a:r>
            <a:r>
              <a:rPr lang="en-GB" sz="1300" dirty="0">
                <a:solidFill>
                  <a:srgbClr val="322319"/>
                </a:solidFill>
              </a:rPr>
              <a:t>. London: Kogan Page.</a:t>
            </a:r>
          </a:p>
          <a:p>
            <a:endParaRPr lang="en-GB" sz="1300" dirty="0">
              <a:solidFill>
                <a:srgbClr val="322319"/>
              </a:solidFill>
            </a:endParaRPr>
          </a:p>
          <a:p>
            <a:r>
              <a:rPr lang="en-GB" sz="1300" dirty="0">
                <a:solidFill>
                  <a:srgbClr val="322319"/>
                </a:solidFill>
              </a:rPr>
              <a:t>Chartered Management Institute (2015a) Developing decision making skills. Checklist 277. Corby: Chartered Management Institute.</a:t>
            </a:r>
          </a:p>
          <a:p>
            <a:endParaRPr lang="en-GB" sz="1300" dirty="0">
              <a:solidFill>
                <a:srgbClr val="322319"/>
              </a:solidFill>
            </a:endParaRPr>
          </a:p>
          <a:p>
            <a:r>
              <a:rPr lang="en-GB" sz="1300" dirty="0">
                <a:solidFill>
                  <a:srgbClr val="322319"/>
                </a:solidFill>
              </a:rPr>
              <a:t>Chartered Management Institute (2015b) Rational decision-making: Kepner and Tregoe’s model. Checklist 015. Corby: Chartered Management Institute.</a:t>
            </a:r>
          </a:p>
          <a:p>
            <a:endParaRPr lang="en-GB" sz="1300" dirty="0">
              <a:solidFill>
                <a:srgbClr val="322319"/>
              </a:solidFill>
            </a:endParaRPr>
          </a:p>
          <a:p>
            <a:r>
              <a:rPr lang="en-GB" sz="1300" dirty="0">
                <a:solidFill>
                  <a:srgbClr val="322319"/>
                </a:solidFill>
              </a:rPr>
              <a:t>Chevallier, A. (2016) Strategic thinking in complex problem solving. Oxford: Oxford University Press.</a:t>
            </a:r>
          </a:p>
          <a:p>
            <a:endParaRPr lang="en-GB" sz="1300" dirty="0">
              <a:solidFill>
                <a:srgbClr val="322319"/>
              </a:solidFill>
            </a:endParaRPr>
          </a:p>
          <a:p>
            <a:r>
              <a:rPr lang="en-GB" sz="1300" dirty="0">
                <a:solidFill>
                  <a:srgbClr val="322319"/>
                </a:solidFill>
              </a:rPr>
              <a:t>Proctor, T. (2018) Creative problem solving for managers: developing skills for decision making and innovation. 5th </a:t>
            </a:r>
            <a:r>
              <a:rPr lang="en-GB" sz="1300" dirty="0" err="1">
                <a:solidFill>
                  <a:srgbClr val="322319"/>
                </a:solidFill>
              </a:rPr>
              <a:t>edn</a:t>
            </a:r>
            <a:r>
              <a:rPr lang="en-GB" sz="1300" dirty="0">
                <a:solidFill>
                  <a:srgbClr val="322319"/>
                </a:solidFill>
              </a:rPr>
              <a:t>. Boca Raton, FL: Routledge.</a:t>
            </a:r>
          </a:p>
          <a:p>
            <a:endParaRPr lang="en-GB" sz="1300" dirty="0">
              <a:solidFill>
                <a:srgbClr val="322319"/>
              </a:solidFill>
            </a:endParaRPr>
          </a:p>
          <a:p>
            <a:r>
              <a:rPr lang="en-US" sz="1300" dirty="0">
                <a:solidFill>
                  <a:srgbClr val="322319"/>
                </a:solidFill>
              </a:rPr>
              <a:t>Williams, S. (2002) Making better business decisions: understanding and improving critical thinking and problem-solving skills. SAGE.</a:t>
            </a:r>
            <a:endParaRPr lang="en-GB" sz="1300" dirty="0">
              <a:latin typeface="Calibri"/>
            </a:endParaRPr>
          </a:p>
        </p:txBody>
      </p:sp>
      <p:sp>
        <p:nvSpPr>
          <p:cNvPr id="6" name="Shape 0">
            <a:extLst>
              <a:ext uri="{FF2B5EF4-FFF2-40B4-BE49-F238E27FC236}">
                <a16:creationId xmlns:a16="http://schemas.microsoft.com/office/drawing/2014/main" id="{FCA860EF-1C06-9FCA-5C40-7A691181C11F}"/>
              </a:ext>
            </a:extLst>
          </p:cNvPr>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8" name="Shape 1">
            <a:extLst>
              <a:ext uri="{FF2B5EF4-FFF2-40B4-BE49-F238E27FC236}">
                <a16:creationId xmlns:a16="http://schemas.microsoft.com/office/drawing/2014/main" id="{DF43122C-FFD5-AEAC-977C-0B841F495C51}"/>
              </a:ext>
            </a:extLst>
          </p:cNvPr>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10" name="Shape 3">
            <a:extLst>
              <a:ext uri="{FF2B5EF4-FFF2-40B4-BE49-F238E27FC236}">
                <a16:creationId xmlns:a16="http://schemas.microsoft.com/office/drawing/2014/main" id="{BB52A81A-A96A-801F-1D75-504928087BC2}"/>
              </a:ext>
            </a:extLst>
          </p:cNvPr>
          <p:cNvSpPr/>
          <p:nvPr/>
        </p:nvSpPr>
        <p:spPr>
          <a:xfrm>
            <a:off x="619125" y="601492"/>
            <a:ext cx="9784080" cy="0"/>
          </a:xfrm>
          <a:prstGeom prst="line">
            <a:avLst/>
          </a:prstGeom>
          <a:noFill/>
          <a:ln w="15240">
            <a:solidFill>
              <a:srgbClr val="C8A96A"/>
            </a:solidFill>
            <a:prstDash val="solid"/>
          </a:ln>
        </p:spPr>
        <p:txBody>
          <a:bodyPr/>
          <a:lstStyle/>
          <a:p>
            <a:endParaRPr lang="en-GB" dirty="0"/>
          </a:p>
        </p:txBody>
      </p:sp>
    </p:spTree>
    <p:extLst>
      <p:ext uri="{BB962C8B-B14F-4D97-AF65-F5344CB8AC3E}">
        <p14:creationId xmlns:p14="http://schemas.microsoft.com/office/powerpoint/2010/main" val="1719402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8F0"/>
        </a:solidFill>
        <a:effectLst/>
      </p:bgPr>
    </p:bg>
    <p:spTree>
      <p:nvGrpSpPr>
        <p:cNvPr id="1" name=""/>
        <p:cNvGrpSpPr/>
        <p:nvPr/>
      </p:nvGrpSpPr>
      <p:grpSpPr>
        <a:xfrm>
          <a:off x="0" y="0"/>
          <a:ext cx="0" cy="0"/>
          <a:chOff x="0" y="0"/>
          <a:chExt cx="0" cy="0"/>
        </a:xfrm>
      </p:grpSpPr>
      <p:sp>
        <p:nvSpPr>
          <p:cNvPr id="3" name="TextBox 2"/>
          <p:cNvSpPr txBox="1"/>
          <p:nvPr/>
        </p:nvSpPr>
        <p:spPr>
          <a:xfrm>
            <a:off x="502920" y="137160"/>
            <a:ext cx="8229600" cy="457200"/>
          </a:xfrm>
          <a:prstGeom prst="rect">
            <a:avLst/>
          </a:prstGeom>
          <a:noFill/>
        </p:spPr>
        <p:txBody>
          <a:bodyPr wrap="square">
            <a:spAutoFit/>
          </a:bodyPr>
          <a:lstStyle/>
          <a:p>
            <a:r>
              <a:rPr lang="en-GB" sz="2400" b="1" dirty="0">
                <a:solidFill>
                  <a:srgbClr val="C8A96A"/>
                </a:solidFill>
              </a:rPr>
              <a:t>References: reading list and decision-making sources</a:t>
            </a:r>
            <a:endParaRPr lang="en-GB" sz="2400" dirty="0">
              <a:solidFill>
                <a:srgbClr val="FFFFFF"/>
              </a:solidFill>
            </a:endParaRPr>
          </a:p>
        </p:txBody>
      </p:sp>
      <p:sp>
        <p:nvSpPr>
          <p:cNvPr id="4" name="TextBox 3"/>
          <p:cNvSpPr txBox="1"/>
          <p:nvPr/>
        </p:nvSpPr>
        <p:spPr>
          <a:xfrm>
            <a:off x="609600" y="1107549"/>
            <a:ext cx="8229600" cy="2539157"/>
          </a:xfrm>
          <a:prstGeom prst="rect">
            <a:avLst/>
          </a:prstGeom>
          <a:noFill/>
        </p:spPr>
        <p:txBody>
          <a:bodyPr wrap="square">
            <a:spAutoFit/>
          </a:bodyPr>
          <a:lstStyle/>
          <a:p>
            <a:r>
              <a:rPr lang="en-GB" sz="1300" dirty="0">
                <a:solidFill>
                  <a:srgbClr val="322319"/>
                </a:solidFill>
              </a:rPr>
              <a:t>CIPD (2025) PESTLE analysis. Available at: </a:t>
            </a:r>
            <a:r>
              <a:rPr lang="en-GB" sz="1300" dirty="0">
                <a:solidFill>
                  <a:srgbClr val="322319"/>
                </a:solidFill>
                <a:hlinkClick r:id="rId2"/>
              </a:rPr>
              <a:t>https://www.cipd.org/uk/knowledge/factsheets/pestle-analysis-factsheet/</a:t>
            </a:r>
            <a:r>
              <a:rPr lang="en-GB" sz="1300" dirty="0">
                <a:solidFill>
                  <a:srgbClr val="322319"/>
                </a:solidFill>
              </a:rPr>
              <a:t> (Accessed: 14 July 2026).</a:t>
            </a:r>
          </a:p>
          <a:p>
            <a:endParaRPr lang="en-GB" sz="1300" dirty="0">
              <a:solidFill>
                <a:srgbClr val="322319"/>
              </a:solidFill>
            </a:endParaRPr>
          </a:p>
          <a:p>
            <a:r>
              <a:rPr lang="en-GB" sz="1300" dirty="0">
                <a:solidFill>
                  <a:srgbClr val="322319"/>
                </a:solidFill>
              </a:rPr>
              <a:t>MindTools (2024) Cause and Effect Analysis. Available at: </a:t>
            </a:r>
            <a:r>
              <a:rPr lang="en-GB" sz="1300" dirty="0">
                <a:solidFill>
                  <a:srgbClr val="322319"/>
                </a:solidFill>
                <a:hlinkClick r:id="rId3"/>
              </a:rPr>
              <a:t>https://www.mindtools.com/a25caig/cause-and-effect-analysis/</a:t>
            </a:r>
            <a:r>
              <a:rPr lang="en-GB" sz="1300" dirty="0">
                <a:solidFill>
                  <a:srgbClr val="322319"/>
                </a:solidFill>
              </a:rPr>
              <a:t> (Accessed: 14 July 2026).</a:t>
            </a:r>
          </a:p>
          <a:p>
            <a:endParaRPr lang="en-GB" sz="1300" dirty="0">
              <a:solidFill>
                <a:srgbClr val="322319"/>
              </a:solidFill>
            </a:endParaRPr>
          </a:p>
          <a:p>
            <a:r>
              <a:rPr lang="en-GB" sz="1300" dirty="0">
                <a:solidFill>
                  <a:srgbClr val="322319"/>
                </a:solidFill>
              </a:rPr>
              <a:t>Phillips, J. and Simmonds, L. (2013) ‘Using fishbone analysis to investigate problems’, Nursing Times, 109(15), pp. 18–20.</a:t>
            </a:r>
          </a:p>
          <a:p>
            <a:endParaRPr lang="en-GB" sz="1300" dirty="0">
              <a:solidFill>
                <a:srgbClr val="322319"/>
              </a:solidFill>
            </a:endParaRPr>
          </a:p>
          <a:p>
            <a:r>
              <a:rPr lang="en-GB" sz="1300" dirty="0">
                <a:solidFill>
                  <a:srgbClr val="322319"/>
                </a:solidFill>
              </a:rPr>
              <a:t>University of Wales Trinity Saint David (UWTSD) (2026) LCLM4004 Problem Solving and Decision Making: Assignment 1 – Basil’s Bakery case study and assessment brief [Assessment brief]. Unpublished internal module material.</a:t>
            </a:r>
          </a:p>
          <a:p>
            <a:endParaRPr lang="en-GB" sz="1600" dirty="0">
              <a:latin typeface="Calibri"/>
            </a:endParaRPr>
          </a:p>
        </p:txBody>
      </p:sp>
      <p:sp>
        <p:nvSpPr>
          <p:cNvPr id="6" name="Shape 0">
            <a:extLst>
              <a:ext uri="{FF2B5EF4-FFF2-40B4-BE49-F238E27FC236}">
                <a16:creationId xmlns:a16="http://schemas.microsoft.com/office/drawing/2014/main" id="{65C78F7E-EF7E-98A7-3F0C-6FFA69026E24}"/>
              </a:ext>
            </a:extLst>
          </p:cNvPr>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8" name="Shape 1">
            <a:extLst>
              <a:ext uri="{FF2B5EF4-FFF2-40B4-BE49-F238E27FC236}">
                <a16:creationId xmlns:a16="http://schemas.microsoft.com/office/drawing/2014/main" id="{167C1CE3-A292-DFA4-7C46-507E761ADFD4}"/>
              </a:ext>
            </a:extLst>
          </p:cNvPr>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
        <p:nvSpPr>
          <p:cNvPr id="10" name="Shape 3">
            <a:extLst>
              <a:ext uri="{FF2B5EF4-FFF2-40B4-BE49-F238E27FC236}">
                <a16:creationId xmlns:a16="http://schemas.microsoft.com/office/drawing/2014/main" id="{C720F2E7-0DD6-7187-BE2F-AA6A331387A6}"/>
              </a:ext>
            </a:extLst>
          </p:cNvPr>
          <p:cNvSpPr/>
          <p:nvPr/>
        </p:nvSpPr>
        <p:spPr>
          <a:xfrm>
            <a:off x="609600" y="588645"/>
            <a:ext cx="9784080" cy="0"/>
          </a:xfrm>
          <a:prstGeom prst="line">
            <a:avLst/>
          </a:prstGeom>
          <a:noFill/>
          <a:ln w="15240">
            <a:solidFill>
              <a:srgbClr val="C8A96A"/>
            </a:solidFill>
            <a:prstDash val="solid"/>
          </a:ln>
        </p:spPr>
        <p:txBody>
          <a:bodyPr/>
          <a:lstStyle/>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8F0"/>
        </a:solidFill>
        <a:effectLst/>
      </p:bgPr>
    </p:bg>
    <p:spTree>
      <p:nvGrpSpPr>
        <p:cNvPr id="1" name=""/>
        <p:cNvGrpSpPr/>
        <p:nvPr/>
      </p:nvGrpSpPr>
      <p:grpSpPr>
        <a:xfrm>
          <a:off x="0" y="0"/>
          <a:ext cx="0" cy="0"/>
          <a:chOff x="0" y="0"/>
          <a:chExt cx="0" cy="0"/>
        </a:xfrm>
      </p:grpSpPr>
      <p:sp>
        <p:nvSpPr>
          <p:cNvPr id="3" name="TextBox 2"/>
          <p:cNvSpPr txBox="1"/>
          <p:nvPr/>
        </p:nvSpPr>
        <p:spPr>
          <a:xfrm>
            <a:off x="641984" y="1508760"/>
            <a:ext cx="10908030" cy="923330"/>
          </a:xfrm>
          <a:prstGeom prst="rect">
            <a:avLst/>
          </a:prstGeom>
          <a:noFill/>
        </p:spPr>
        <p:txBody>
          <a:bodyPr wrap="square">
            <a:spAutoFit/>
          </a:bodyPr>
          <a:lstStyle/>
          <a:p>
            <a:pPr algn="ctr"/>
            <a:r>
              <a:rPr lang="en-GB" sz="5400" b="1" dirty="0">
                <a:solidFill>
                  <a:srgbClr val="C8A96A"/>
                </a:solidFill>
              </a:rPr>
              <a:t>Questions?</a:t>
            </a:r>
            <a:endParaRPr lang="en-GB" sz="5400" b="1" dirty="0">
              <a:solidFill>
                <a:schemeClr val="accent4">
                  <a:lumMod val="75000"/>
                </a:schemeClr>
              </a:solidFill>
            </a:endParaRPr>
          </a:p>
        </p:txBody>
      </p:sp>
      <p:sp>
        <p:nvSpPr>
          <p:cNvPr id="4" name="TextBox 3"/>
          <p:cNvSpPr txBox="1"/>
          <p:nvPr/>
        </p:nvSpPr>
        <p:spPr>
          <a:xfrm>
            <a:off x="5009066" y="3404305"/>
            <a:ext cx="2173865" cy="1200329"/>
          </a:xfrm>
          <a:prstGeom prst="rect">
            <a:avLst/>
          </a:prstGeom>
          <a:noFill/>
        </p:spPr>
        <p:txBody>
          <a:bodyPr wrap="none">
            <a:spAutoFit/>
          </a:bodyPr>
          <a:lstStyle/>
          <a:p>
            <a:pPr algn="ctr"/>
            <a:r>
              <a:rPr lang="en-GB" sz="3600" b="1" dirty="0">
                <a:solidFill>
                  <a:srgbClr val="4B2E2B"/>
                </a:solidFill>
              </a:rPr>
              <a:t>Thank you</a:t>
            </a:r>
          </a:p>
          <a:p>
            <a:pPr algn="ctr"/>
            <a:endParaRPr lang="en-GB" sz="3600" b="1" dirty="0">
              <a:solidFill>
                <a:srgbClr val="4B2E2B"/>
              </a:solidFill>
            </a:endParaRPr>
          </a:p>
        </p:txBody>
      </p:sp>
      <p:sp>
        <p:nvSpPr>
          <p:cNvPr id="6" name="Shape 0">
            <a:extLst>
              <a:ext uri="{FF2B5EF4-FFF2-40B4-BE49-F238E27FC236}">
                <a16:creationId xmlns:a16="http://schemas.microsoft.com/office/drawing/2014/main" id="{C14752E7-D1CE-EB66-8C14-1891246D1D5B}"/>
              </a:ext>
            </a:extLst>
          </p:cNvPr>
          <p:cNvSpPr/>
          <p:nvPr/>
        </p:nvSpPr>
        <p:spPr>
          <a:xfrm>
            <a:off x="0" y="0"/>
            <a:ext cx="256032" cy="6858000"/>
          </a:xfrm>
          <a:prstGeom prst="rect">
            <a:avLst/>
          </a:prstGeom>
          <a:solidFill>
            <a:srgbClr val="4B2E2B"/>
          </a:solidFill>
          <a:ln w="12700">
            <a:solidFill>
              <a:srgbClr val="4B2E2B"/>
            </a:solidFill>
            <a:prstDash val="solid"/>
          </a:ln>
        </p:spPr>
        <p:txBody>
          <a:bodyPr/>
          <a:lstStyle/>
          <a:p>
            <a:endParaRPr lang="en-GB" dirty="0"/>
          </a:p>
        </p:txBody>
      </p:sp>
      <p:sp>
        <p:nvSpPr>
          <p:cNvPr id="8" name="Shape 1">
            <a:extLst>
              <a:ext uri="{FF2B5EF4-FFF2-40B4-BE49-F238E27FC236}">
                <a16:creationId xmlns:a16="http://schemas.microsoft.com/office/drawing/2014/main" id="{D82903ED-23FB-77A2-9590-C6ECE10E8601}"/>
              </a:ext>
            </a:extLst>
          </p:cNvPr>
          <p:cNvSpPr/>
          <p:nvPr/>
        </p:nvSpPr>
        <p:spPr>
          <a:xfrm>
            <a:off x="256032" y="0"/>
            <a:ext cx="73152" cy="6858000"/>
          </a:xfrm>
          <a:prstGeom prst="rect">
            <a:avLst/>
          </a:prstGeom>
          <a:solidFill>
            <a:srgbClr val="C8A96A"/>
          </a:solidFill>
          <a:ln w="12700">
            <a:solidFill>
              <a:srgbClr val="C8A96A"/>
            </a:solidFill>
            <a:prstDash val="solid"/>
          </a:ln>
        </p:spPr>
        <p:txBody>
          <a:bodyPr/>
          <a:lstStyle/>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11184</TotalTime>
  <Words>1549</Words>
  <Application>Microsoft Office PowerPoint</Application>
  <PresentationFormat>Widescreen</PresentationFormat>
  <Paragraphs>225</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Basil's Bakery</dc:title>
  <dc:subject>LCLM4004 Problem Solving and Decision Making</dc:subject>
  <dc:creator>Nuria Carvalho</dc:creator>
  <cp:lastModifiedBy>Nuria Gracinda Cancelinha De Carvalho (2329357)</cp:lastModifiedBy>
  <cp:revision>35</cp:revision>
  <dcterms:created xsi:type="dcterms:W3CDTF">2026-06-30T00:23:46Z</dcterms:created>
  <dcterms:modified xsi:type="dcterms:W3CDTF">2026-07-15T10:22:14Z</dcterms:modified>
</cp:coreProperties>
</file>