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5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  <p:sldMasterId id="2147483680" r:id="rId5"/>
    <p:sldMasterId id="2147483686" r:id="rId6"/>
    <p:sldMasterId id="2147483694" r:id="rId7"/>
    <p:sldMasterId id="2147483697" r:id="rId8"/>
    <p:sldMasterId id="2147483701" r:id="rId9"/>
    <p:sldMasterId id="2147483705" r:id="rId10"/>
  </p:sldMasterIdLst>
  <p:notesMasterIdLst>
    <p:notesMasterId r:id="rId43"/>
  </p:notesMasterIdLst>
  <p:handoutMasterIdLst>
    <p:handoutMasterId r:id="rId44"/>
  </p:handoutMasterIdLst>
  <p:sldIdLst>
    <p:sldId id="404" r:id="rId11"/>
    <p:sldId id="314" r:id="rId12"/>
    <p:sldId id="291" r:id="rId13"/>
    <p:sldId id="262" r:id="rId14"/>
    <p:sldId id="266" r:id="rId15"/>
    <p:sldId id="263" r:id="rId16"/>
    <p:sldId id="264" r:id="rId17"/>
    <p:sldId id="405" r:id="rId18"/>
    <p:sldId id="265" r:id="rId19"/>
    <p:sldId id="406" r:id="rId20"/>
    <p:sldId id="269" r:id="rId21"/>
    <p:sldId id="407" r:id="rId22"/>
    <p:sldId id="268" r:id="rId23"/>
    <p:sldId id="270" r:id="rId24"/>
    <p:sldId id="271" r:id="rId25"/>
    <p:sldId id="272" r:id="rId26"/>
    <p:sldId id="273" r:id="rId27"/>
    <p:sldId id="274" r:id="rId28"/>
    <p:sldId id="275" r:id="rId29"/>
    <p:sldId id="289" r:id="rId30"/>
    <p:sldId id="276" r:id="rId31"/>
    <p:sldId id="277" r:id="rId32"/>
    <p:sldId id="286" r:id="rId33"/>
    <p:sldId id="279" r:id="rId34"/>
    <p:sldId id="280" r:id="rId35"/>
    <p:sldId id="281" r:id="rId36"/>
    <p:sldId id="283" r:id="rId37"/>
    <p:sldId id="288" r:id="rId38"/>
    <p:sldId id="284" r:id="rId39"/>
    <p:sldId id="285" r:id="rId40"/>
    <p:sldId id="287" r:id="rId41"/>
    <p:sldId id="290" r:id="rId4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EC0710-5EBD-956B-65F1-C7AA963FEC41}" v="5" dt="2024-02-19T13:35:57.0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slide" Target="slides/slide29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viewProps" Target="viewProps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Young" userId="S::n.young@uwtsd.ac.uk::450ac887-d51d-4f28-b5bb-9aa773a39bcf" providerId="AD" clId="Web-{B2EC0710-5EBD-956B-65F1-C7AA963FEC41}"/>
    <pc:docChg chg="modSld">
      <pc:chgData name="Natasha Young" userId="S::n.young@uwtsd.ac.uk::450ac887-d51d-4f28-b5bb-9aa773a39bcf" providerId="AD" clId="Web-{B2EC0710-5EBD-956B-65F1-C7AA963FEC41}" dt="2024-02-19T13:35:55.894" v="3" actId="20577"/>
      <pc:docMkLst>
        <pc:docMk/>
      </pc:docMkLst>
      <pc:sldChg chg="modSp">
        <pc:chgData name="Natasha Young" userId="S::n.young@uwtsd.ac.uk::450ac887-d51d-4f28-b5bb-9aa773a39bcf" providerId="AD" clId="Web-{B2EC0710-5EBD-956B-65F1-C7AA963FEC41}" dt="2024-02-19T13:35:55.894" v="3" actId="20577"/>
        <pc:sldMkLst>
          <pc:docMk/>
          <pc:sldMk cId="3916259843" sldId="314"/>
        </pc:sldMkLst>
        <pc:spChg chg="mod">
          <ac:chgData name="Natasha Young" userId="S::n.young@uwtsd.ac.uk::450ac887-d51d-4f28-b5bb-9aa773a39bcf" providerId="AD" clId="Web-{B2EC0710-5EBD-956B-65F1-C7AA963FEC41}" dt="2024-02-19T13:35:55.894" v="3" actId="20577"/>
          <ac:spMkLst>
            <pc:docMk/>
            <pc:sldMk cId="3916259843" sldId="314"/>
            <ac:spMk id="2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SLA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73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73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58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KEY AREA FOR FLYING START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9908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KEY AREA FOR FLYING START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692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50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RESEARCH RE: WORKFORCE</a:t>
            </a:r>
          </a:p>
          <a:p>
            <a:endParaRPr lang="en-GB"/>
          </a:p>
          <a:p>
            <a:r>
              <a:rPr lang="en-GB"/>
              <a:t>OPPORTUNITE SFOR TRAINING</a:t>
            </a:r>
          </a:p>
          <a:p>
            <a:r>
              <a:rPr lang="en-GB"/>
              <a:t>APPRAISAL SUPERVISON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2459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7987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HIGH QULAITY MEANS TO CHIDLREN: </a:t>
            </a:r>
          </a:p>
          <a:p>
            <a:endParaRPr lang="en-GB"/>
          </a:p>
          <a:p>
            <a:r>
              <a:rPr lang="en-GB"/>
              <a:t>STAFFING</a:t>
            </a:r>
          </a:p>
          <a:p>
            <a:r>
              <a:rPr lang="en-GB"/>
              <a:t>ENVIRONEMTN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4563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5631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PROCEDURES/BALANCE/DEVEPLANS/ETC TAKE COPIES.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9066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8846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150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 not need to translate acronyms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7924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7945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463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7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5970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66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95469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34646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363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269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6845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670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486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96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E5CDFB-3A4D-4B10-9290-081EE27167C6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3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29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0051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06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78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423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51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7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3820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551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546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96036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140638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2656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495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5784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648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89574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663260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64655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49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508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24949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2287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0317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0872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79402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795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3926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3040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7050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42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9892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0044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3500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88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8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5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20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5" Type="http://schemas.openxmlformats.org/officeDocument/2006/relationships/slideLayout" Target="../slideLayouts/slideLayout31.xml"/><Relationship Id="rId4" Type="http://schemas.openxmlformats.org/officeDocument/2006/relationships/slideLayout" Target="../slideLayouts/slideLayout30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8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73" r:id="rId6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741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207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121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7759678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472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5716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3.e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4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123" y="2008869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US" altLang="en-US" sz="4800" b="1" dirty="0"/>
              <a:t>ECEY6011/C</a:t>
            </a:r>
            <a:br>
              <a:rPr lang="en-US" altLang="en-US" sz="4800" b="1" dirty="0"/>
            </a:br>
            <a:r>
              <a:rPr lang="cy-GB" altLang="en-US" sz="4800" b="1" dirty="0"/>
              <a:t>Arweinyddiaeth ar gyfer systemau o ansawdd</a:t>
            </a:r>
            <a:br>
              <a:rPr lang="cy-GB" altLang="en-US" sz="4800" b="1" dirty="0">
                <a:solidFill>
                  <a:schemeClr val="bg1"/>
                </a:solidFill>
              </a:rPr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b="1" dirty="0"/>
            </a:br>
            <a:br>
              <a:rPr lang="en-GB" altLang="en-US" sz="4800" b="1" dirty="0"/>
            </a:br>
            <a:r>
              <a:rPr lang="en-GB" altLang="en-US" sz="4800" b="1" dirty="0" err="1"/>
              <a:t>Darlith</a:t>
            </a:r>
            <a:r>
              <a:rPr lang="en-GB" altLang="en-US" sz="4800" b="1" dirty="0"/>
              <a:t> 7</a:t>
            </a:r>
            <a:br>
              <a:rPr lang="en-US" dirty="0"/>
            </a:br>
            <a:r>
              <a:rPr lang="en-GB" altLang="en-US" sz="4800" b="1" dirty="0">
                <a:solidFill>
                  <a:schemeClr val="accent1">
                    <a:lumMod val="75000"/>
                  </a:schemeClr>
                </a:solidFill>
              </a:rPr>
              <a:t>Lecture 7 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395536" y="1628800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E026B1C-E93C-3093-4A01-879A57A7F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725841"/>
            <a:ext cx="8611385" cy="1325563"/>
          </a:xfrm>
        </p:spPr>
        <p:txBody>
          <a:bodyPr>
            <a:normAutofit fontScale="90000"/>
          </a:bodyPr>
          <a:lstStyle/>
          <a:p>
            <a:pPr marL="0" indent="0" algn="ctr"/>
            <a:r>
              <a:rPr lang="en-GB" altLang="en-US" sz="5300" b="1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altLang="en-US" sz="5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5300" b="1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br>
              <a:rPr lang="en-GB" altLang="en-US" sz="5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53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a Setting</a:t>
            </a:r>
            <a:br>
              <a:rPr lang="en-GB" alt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n-lt"/>
              </a:rPr>
              <a:t>T</a:t>
            </a:r>
            <a:r>
              <a:rPr lang="en-GB" sz="4400" b="1" dirty="0" err="1">
                <a:latin typeface="+mn-lt"/>
                <a:cs typeface="Calibri" panose="020F0502020204030204" pitchFamily="34" charset="0"/>
              </a:rPr>
              <a:t>îm</a:t>
            </a:r>
            <a:r>
              <a:rPr lang="en-GB" sz="4400" b="1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b="1" dirty="0" err="1">
                <a:latin typeface="+mn-lt"/>
                <a:cs typeface="Calibri" panose="020F0502020204030204" pitchFamily="34" charset="0"/>
              </a:rPr>
              <a:t>Lleol</a:t>
            </a:r>
            <a:r>
              <a:rPr lang="en-GB" sz="4400" b="1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b="1" dirty="0" err="1">
                <a:latin typeface="+mn-lt"/>
                <a:cs typeface="Calibri" panose="020F0502020204030204" pitchFamily="34" charset="0"/>
              </a:rPr>
              <a:t>Dechrau’n</a:t>
            </a:r>
            <a:r>
              <a:rPr lang="en-GB" sz="4400" b="1" dirty="0">
                <a:latin typeface="+mn-lt"/>
                <a:cs typeface="Calibri" panose="020F0502020204030204" pitchFamily="34" charset="0"/>
              </a:rPr>
              <a:t> </a:t>
            </a:r>
            <a:r>
              <a:rPr lang="en-GB" sz="4400" b="1" dirty="0" err="1">
                <a:latin typeface="+mn-lt"/>
                <a:cs typeface="Calibri" panose="020F0502020204030204" pitchFamily="34" charset="0"/>
              </a:rPr>
              <a:t>Deg</a:t>
            </a:r>
            <a:br>
              <a:rPr lang="en-GB" sz="4400" b="1" dirty="0">
                <a:latin typeface="+mn-lt"/>
                <a:cs typeface="Calibri" panose="020F0502020204030204" pitchFamily="34" charset="0"/>
              </a:rPr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Flying Start Local team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9714" y="1776765"/>
            <a:ext cx="4171979" cy="357593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Abide by terms of Service Level Agreement.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Follow Local guidance, policy and procedure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Attend meetings as required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Complete reports on impact, data collection and budget monitoring throughout the year.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Link with Advisory teacher to review setting development plan.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793FA-E1A8-431A-8753-7EE3A52ABDEA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8665" y="1776765"/>
            <a:ext cx="4205364" cy="3987800"/>
          </a:xfrm>
        </p:spPr>
        <p:txBody>
          <a:bodyPr>
            <a:normAutofit/>
          </a:bodyPr>
          <a:lstStyle/>
          <a:p>
            <a:r>
              <a:rPr lang="cy-GB" dirty="0">
                <a:latin typeface="+mj-lt"/>
              </a:rPr>
              <a:t>Cadw at delerau Cytundeb Lefel Gwasanaeth</a:t>
            </a:r>
          </a:p>
          <a:p>
            <a:r>
              <a:rPr lang="cy-GB" dirty="0">
                <a:latin typeface="+mj-lt"/>
              </a:rPr>
              <a:t>Dilyn canllawiau, polisi a gweithdrefn Lleol</a:t>
            </a:r>
          </a:p>
          <a:p>
            <a:r>
              <a:rPr lang="cy-GB" dirty="0">
                <a:latin typeface="+mj-lt"/>
              </a:rPr>
              <a:t>Mynychu cyfarfodydd yn </a:t>
            </a:r>
            <a:r>
              <a:rPr lang="cy-GB" dirty="0">
                <a:latin typeface="+mj-lt"/>
                <a:cs typeface="Calibri" panose="020F0502020204030204" pitchFamily="34" charset="0"/>
              </a:rPr>
              <a:t>ôl yr angen</a:t>
            </a:r>
          </a:p>
          <a:p>
            <a:r>
              <a:rPr lang="cy-GB" dirty="0">
                <a:latin typeface="+mj-lt"/>
                <a:cs typeface="Calibri" panose="020F0502020204030204" pitchFamily="34" charset="0"/>
              </a:rPr>
              <a:t>Cwblhau adroddiad ar effaith, casglu data a monitro cyllideb trwy gydol y flwyddyn.</a:t>
            </a:r>
          </a:p>
          <a:p>
            <a:r>
              <a:rPr lang="cy-GB" dirty="0">
                <a:latin typeface="+mj-lt"/>
                <a:cs typeface="Calibri" panose="020F0502020204030204" pitchFamily="34" charset="0"/>
              </a:rPr>
              <a:t>Cyswllt gydag athro Ymgynghorol i adolygu gosod cynllun datblygu.</a:t>
            </a:r>
            <a:endParaRPr lang="cy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9272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 err="1"/>
              <a:t>Sicrhau</a:t>
            </a:r>
            <a:r>
              <a:rPr lang="en-GB" sz="4400" b="1" dirty="0"/>
              <a:t> </a:t>
            </a:r>
            <a:r>
              <a:rPr lang="en-GB" sz="4400" b="1" dirty="0" err="1"/>
              <a:t>Ansawdd</a:t>
            </a:r>
            <a:r>
              <a:rPr lang="en-GB" sz="4400" b="1" dirty="0"/>
              <a:t>: BCC</a:t>
            </a:r>
            <a:br>
              <a:rPr lang="en-GB" sz="4400" b="1" dirty="0"/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Quality Assurance: EYW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5852" y="1825625"/>
            <a:ext cx="3984198" cy="3575934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Renew Membership each year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Complete relevant paperwork required for annual reaccreditation with Quality for All scheme.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Link with development worker and engage with events, forums etc.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D0A030-3A33-4F4B-B71D-EF79B03A198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90688"/>
            <a:ext cx="4248150" cy="3989387"/>
          </a:xfrm>
        </p:spPr>
        <p:txBody>
          <a:bodyPr>
            <a:normAutofit/>
          </a:bodyPr>
          <a:lstStyle/>
          <a:p>
            <a:r>
              <a:rPr lang="cy-GB" sz="2400" dirty="0"/>
              <a:t>Adnewyddu Aelodaeth bob blwyddyn</a:t>
            </a:r>
          </a:p>
          <a:p>
            <a:r>
              <a:rPr lang="cy-GB" sz="2400" dirty="0"/>
              <a:t>Cwblhau’r gwaith papur perthnasol sydd ei angen ar gyfer </a:t>
            </a:r>
            <a:r>
              <a:rPr lang="cy-GB" sz="2400" dirty="0" err="1"/>
              <a:t>ailachrediad</a:t>
            </a:r>
            <a:r>
              <a:rPr lang="cy-GB" sz="2400" dirty="0"/>
              <a:t> blynyddol gyda’r cynllun Ansawdd i Bawb</a:t>
            </a:r>
          </a:p>
          <a:p>
            <a:r>
              <a:rPr lang="cy-GB" sz="2400" dirty="0"/>
              <a:t>Cyswllt gyda gweithiwr datblygu ac ymgysylltu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â digwyddiadau, fforymau ayb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144086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/>
              <a:t>Ysgol </a:t>
            </a:r>
            <a:r>
              <a:rPr lang="en-GB" sz="4400" b="1" dirty="0" err="1"/>
              <a:t>Gynradd</a:t>
            </a:r>
            <a:br>
              <a:rPr lang="en-GB" sz="4400" b="1" dirty="0"/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Primary School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514" y="1763271"/>
            <a:ext cx="4166536" cy="3575934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‘The youngest class in the school’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Support positive Transition experiences for children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Be positive ambassadors for the school and build relationships with parents and the local community.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Take an active role in the life of the school.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0DBE02-6CE6-4278-85B0-C7FE22C63D6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557338"/>
            <a:ext cx="4098925" cy="3987800"/>
          </a:xfrm>
        </p:spPr>
        <p:txBody>
          <a:bodyPr>
            <a:noAutofit/>
          </a:bodyPr>
          <a:lstStyle/>
          <a:p>
            <a:r>
              <a:rPr lang="cy-GB" sz="2400" dirty="0"/>
              <a:t>‘Y dosbarth ieuangaf yn yr ysgol’</a:t>
            </a:r>
          </a:p>
          <a:p>
            <a:r>
              <a:rPr lang="cy-GB" sz="2400" dirty="0"/>
              <a:t>Cefnogi profiadau Trawsnewid positif ar gyfer plant</a:t>
            </a:r>
          </a:p>
          <a:p>
            <a:r>
              <a:rPr lang="cy-GB" sz="2400" dirty="0"/>
              <a:t>Bod yn llysgenhadon positif ar gyfer yr ysgol a meithrin perthnasoedd gyda rhieni a’r gymuned leol.</a:t>
            </a:r>
          </a:p>
          <a:p>
            <a:r>
              <a:rPr lang="cy-GB" sz="2400" dirty="0"/>
              <a:t>Cymryd r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ôl weithredol ym mywyd yr ysgol.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669397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Rhieni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Parents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0" y="1825625"/>
            <a:ext cx="4117550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Children to be safe.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children to be happy.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children to be cared for by qualified Staff that are cheerful, helpful and welcoming.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the setting to be clean and well maintained.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57539-82BE-4D22-9ABB-2F5D3EC9C1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63286" y="1894795"/>
            <a:ext cx="4038600" cy="3987800"/>
          </a:xfrm>
        </p:spPr>
        <p:txBody>
          <a:bodyPr>
            <a:normAutofit/>
          </a:bodyPr>
          <a:lstStyle/>
          <a:p>
            <a:r>
              <a:rPr lang="cy-GB" sz="2400" dirty="0"/>
              <a:t>Eisiau i blant fod yn saff.</a:t>
            </a:r>
          </a:p>
          <a:p>
            <a:r>
              <a:rPr lang="cy-GB" sz="2400" dirty="0"/>
              <a:t>Eisiau i blant fod yn hapus.</a:t>
            </a:r>
          </a:p>
          <a:p>
            <a:r>
              <a:rPr lang="cy-GB" sz="2400" dirty="0"/>
              <a:t>Eisiau i blant gael gofal gan Staff cymwys sy’n siriol, yn barod i helpu ac yn groesawgar.</a:t>
            </a:r>
          </a:p>
          <a:p>
            <a:r>
              <a:rPr lang="cy-GB" sz="2400" dirty="0"/>
              <a:t>Eisiau i’r </a:t>
            </a:r>
            <a:r>
              <a:rPr lang="cy-GB" sz="2400" dirty="0">
                <a:latin typeface="+mj-lt"/>
              </a:rPr>
              <a:t>lleoliad fod yn l</a:t>
            </a:r>
            <a:r>
              <a:rPr lang="cy-GB" sz="2400" dirty="0">
                <a:latin typeface="+mj-lt"/>
                <a:cs typeface="Calibri" panose="020F0502020204030204" pitchFamily="34" charset="0"/>
              </a:rPr>
              <a:t>ân ac wedi’i gynnal yn dda.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189700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Rhieni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Parents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2629" y="1825625"/>
            <a:ext cx="4177421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opportunities to discuss their child with staff if they have any concerns or complaints.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to have a say in development of the setting.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Want clear communication around events, INSET days etc.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57539-82BE-4D22-9ABB-2F5D3EC9C19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0" y="1825625"/>
            <a:ext cx="4038600" cy="3987800"/>
          </a:xfrm>
        </p:spPr>
        <p:txBody>
          <a:bodyPr>
            <a:normAutofit/>
          </a:bodyPr>
          <a:lstStyle/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cyfleoedd i drafod eu plentyn gyda staff os oes ganddynt unrhyw bryderon neu gwynion.</a:t>
            </a:r>
          </a:p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cael lleisio’u barn yn natblygiad y lleoliad.</a:t>
            </a:r>
          </a:p>
          <a:p>
            <a:r>
              <a:rPr lang="cy-GB" sz="2400" dirty="0">
                <a:latin typeface="+mj-lt"/>
                <a:cs typeface="Calibri" panose="020F0502020204030204" pitchFamily="34" charset="0"/>
              </a:rPr>
              <a:t>Eisiau cyfathrebu clir ynghylch digwyddiadau, diwrnodau HMS ayb.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768122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Staff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Staff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625" y="1825625"/>
            <a:ext cx="4162425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nice work environment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Good relationships with colleagues and managers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Fair pay 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Clear Vision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0D7EB-B5D0-4486-84A0-2699A1AF6EA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1" y="1845357"/>
            <a:ext cx="4162425" cy="3987800"/>
          </a:xfrm>
        </p:spPr>
        <p:txBody>
          <a:bodyPr>
            <a:noAutofit/>
          </a:bodyPr>
          <a:lstStyle/>
          <a:p>
            <a:r>
              <a:rPr lang="cy-GB" sz="2400" dirty="0"/>
              <a:t>Amgylchedd gwaith neis</a:t>
            </a:r>
          </a:p>
          <a:p>
            <a:r>
              <a:rPr lang="cy-GB" sz="2400" dirty="0"/>
              <a:t>Perthnasoedd da gyda chydweithwyr a rheolwyr</a:t>
            </a:r>
          </a:p>
          <a:p>
            <a:r>
              <a:rPr lang="cy-GB" sz="2400" dirty="0"/>
              <a:t>Cyflog teg</a:t>
            </a:r>
          </a:p>
          <a:p>
            <a:r>
              <a:rPr lang="cy-GB" sz="2400" dirty="0"/>
              <a:t>Gweledigaeth glir</a:t>
            </a:r>
          </a:p>
        </p:txBody>
      </p:sp>
    </p:spTree>
    <p:extLst>
      <p:ext uri="{BB962C8B-B14F-4D97-AF65-F5344CB8AC3E}">
        <p14:creationId xmlns:p14="http://schemas.microsoft.com/office/powerpoint/2010/main" val="1499067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/>
              <a:t>Staff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Staff</a:t>
            </a:r>
            <a:endParaRPr lang="en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7625" y="1825625"/>
            <a:ext cx="4162425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Opportunities to learn and develop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Access to additional training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Good communication particularly when changes made.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30D7EB-B5D0-4486-84A0-2699A1AF6EA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10243" y="1827893"/>
            <a:ext cx="4162425" cy="3989388"/>
          </a:xfrm>
        </p:spPr>
        <p:txBody>
          <a:bodyPr>
            <a:noAutofit/>
          </a:bodyPr>
          <a:lstStyle/>
          <a:p>
            <a:r>
              <a:rPr lang="cy-GB" sz="2400" dirty="0"/>
              <a:t>Cyfleoedd i ddysgu a datblygu</a:t>
            </a:r>
          </a:p>
          <a:p>
            <a:r>
              <a:rPr lang="cy-GB" sz="2400" dirty="0"/>
              <a:t>Mynediad i hyfforddiant ychwanegol</a:t>
            </a:r>
          </a:p>
          <a:p>
            <a:r>
              <a:rPr lang="cy-GB" sz="2400" dirty="0"/>
              <a:t>Cyfathrebu da yn arbennig pan gwneir newidiadau. </a:t>
            </a:r>
          </a:p>
        </p:txBody>
      </p:sp>
    </p:spTree>
    <p:extLst>
      <p:ext uri="{BB962C8B-B14F-4D97-AF65-F5344CB8AC3E}">
        <p14:creationId xmlns:p14="http://schemas.microsoft.com/office/powerpoint/2010/main" val="2841839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/>
              <a:t>Plant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Children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9779" y="2124982"/>
            <a:ext cx="4390421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Familiar adults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Familiar routines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Consistent boundaries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Praise and encouragement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Opportunities and experiences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29986" y="2124982"/>
            <a:ext cx="4038600" cy="3989387"/>
          </a:xfrm>
        </p:spPr>
        <p:txBody>
          <a:bodyPr>
            <a:normAutofit/>
          </a:bodyPr>
          <a:lstStyle/>
          <a:p>
            <a:r>
              <a:rPr lang="cy-GB" sz="2400" dirty="0"/>
              <a:t>Oedolion cyfarwydd</a:t>
            </a:r>
          </a:p>
          <a:p>
            <a:r>
              <a:rPr lang="cy-GB" sz="2400" dirty="0"/>
              <a:t>Arferion cyfarwydd</a:t>
            </a:r>
          </a:p>
          <a:p>
            <a:r>
              <a:rPr lang="cy-GB" sz="2400" dirty="0"/>
              <a:t>Ffiniau cyson</a:t>
            </a:r>
          </a:p>
          <a:p>
            <a:r>
              <a:rPr lang="cy-GB" sz="2400" dirty="0"/>
              <a:t>Canmoliaeth ac anogaeth</a:t>
            </a:r>
          </a:p>
          <a:p>
            <a:r>
              <a:rPr lang="cy-GB" sz="2400" dirty="0" err="1"/>
              <a:t>Cyfleuoedd</a:t>
            </a:r>
            <a:r>
              <a:rPr lang="cy-GB" sz="2400" dirty="0"/>
              <a:t> a profiadau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3815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/>
              <a:t>Plant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Children</a:t>
            </a:r>
            <a:r>
              <a:rPr lang="en-GB" sz="4800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500" y="1825625"/>
            <a:ext cx="4117550" cy="357593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Praise and encouragement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right balance of risk and safety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To have a say in the life of the setting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Access to experiences and materials they may not have at home.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91D25-6B4C-4116-988E-9C2D48042CF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263950" y="1825625"/>
            <a:ext cx="4038600" cy="3989388"/>
          </a:xfrm>
        </p:spPr>
        <p:txBody>
          <a:bodyPr>
            <a:normAutofit/>
          </a:bodyPr>
          <a:lstStyle/>
          <a:p>
            <a:r>
              <a:rPr lang="cy-GB" sz="2400" dirty="0"/>
              <a:t>Y cydbwysedd iawn o risg a diogelwch</a:t>
            </a:r>
          </a:p>
          <a:p>
            <a:r>
              <a:rPr lang="cy-GB" sz="2400" dirty="0"/>
              <a:t>Cael lleisio barn ym mywyd y lleoliad</a:t>
            </a:r>
          </a:p>
          <a:p>
            <a:r>
              <a:rPr lang="cy-GB" sz="2400" dirty="0"/>
              <a:t>Mynediad i brofiadau a deunyddiau nad oes ganddynt adref o bosibl.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71957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Sut?    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How? </a:t>
            </a:r>
          </a:p>
        </p:txBody>
      </p:sp>
      <p:pic>
        <p:nvPicPr>
          <p:cNvPr id="5128" name="Picture 8" descr="C:\Users\emma.battenbough\AppData\Local\Microsoft\Windows\Temporary Internet Files\Content.IE5\47HR9MYG\characters-2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01156" y="1825625"/>
            <a:ext cx="2546450" cy="3576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776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b="1" dirty="0" err="1"/>
              <a:t>Tasgau</a:t>
            </a:r>
            <a:r>
              <a:rPr lang="en-GB" sz="4400" b="1" dirty="0"/>
              <a:t> </a:t>
            </a:r>
            <a:r>
              <a:rPr lang="en-GB" sz="4400" b="1" dirty="0" err="1"/>
              <a:t>parhaus</a:t>
            </a:r>
            <a:br>
              <a:rPr lang="en-GB" sz="4400" b="1" dirty="0"/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On-going tasks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2093" y="1825625"/>
            <a:ext cx="6404576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19884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/>
              <a:t>Iechyd a </a:t>
            </a:r>
            <a:r>
              <a:rPr lang="en-GB" sz="4800" b="1" dirty="0" err="1"/>
              <a:t>diogelwch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4323" y="1969898"/>
            <a:ext cx="3889677" cy="3575934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Daily checks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Risk assessments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Policies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Food hygiene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Cleaning routines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Exclusion policies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Monthly meetings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endParaRPr lang="en-GB" dirty="0"/>
          </a:p>
        </p:txBody>
      </p:sp>
      <p:pic>
        <p:nvPicPr>
          <p:cNvPr id="1026" name="Picture 2" descr="C:\Users\emma.battenbough\AppData\Local\Microsoft\Windows\Temporary Internet Files\Content.IE5\47HR9MYG\logo[1]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1900" y="3947220"/>
            <a:ext cx="1600200" cy="159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ACF40C-C959-466A-BF1D-B014F658711E}"/>
              </a:ext>
            </a:extLst>
          </p:cNvPr>
          <p:cNvSpPr txBox="1">
            <a:spLocks/>
          </p:cNvSpPr>
          <p:nvPr/>
        </p:nvSpPr>
        <p:spPr>
          <a:xfrm>
            <a:off x="143474" y="1839820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Gwiriadau dyddiol</a:t>
            </a:r>
          </a:p>
          <a:p>
            <a:r>
              <a:rPr lang="cy-GB" dirty="0"/>
              <a:t>Asesiadau risg</a:t>
            </a:r>
          </a:p>
          <a:p>
            <a:r>
              <a:rPr lang="cy-GB" dirty="0"/>
              <a:t>Polisïau </a:t>
            </a:r>
          </a:p>
          <a:p>
            <a:r>
              <a:rPr lang="cy-GB" dirty="0"/>
              <a:t>Hylendid bwyd</a:t>
            </a:r>
          </a:p>
          <a:p>
            <a:r>
              <a:rPr lang="cy-GB" dirty="0"/>
              <a:t>Arferion glanhau</a:t>
            </a:r>
          </a:p>
          <a:p>
            <a:r>
              <a:rPr lang="cy-GB" dirty="0"/>
              <a:t>Polisïau eithrio</a:t>
            </a:r>
          </a:p>
          <a:p>
            <a:r>
              <a:rPr lang="cy-GB" dirty="0"/>
              <a:t>Cyfarfodydd misol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023947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Cyllideb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Budget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8108" y="1950811"/>
            <a:ext cx="3971321" cy="3575934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Monthly returns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Petty cash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Managing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Wish lists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Consulting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C:\Users\emma.battenbough\AppData\Local\Microsoft\Windows\Temporary Internet Files\Content.IE5\47HR9MYG\bag_of_money[1].pn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9525" y="3597932"/>
            <a:ext cx="1504950" cy="1928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4488078-8E42-426D-84D5-9C9E06E4B86C}"/>
              </a:ext>
            </a:extLst>
          </p:cNvPr>
          <p:cNvSpPr txBox="1">
            <a:spLocks/>
          </p:cNvSpPr>
          <p:nvPr/>
        </p:nvSpPr>
        <p:spPr>
          <a:xfrm>
            <a:off x="268665" y="1950811"/>
            <a:ext cx="3683044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Dychweliadau</a:t>
            </a:r>
            <a:r>
              <a:rPr lang="en-GB" dirty="0"/>
              <a:t> </a:t>
            </a:r>
            <a:r>
              <a:rPr lang="en-GB" dirty="0" err="1"/>
              <a:t>misol</a:t>
            </a:r>
            <a:endParaRPr lang="en-GB" dirty="0"/>
          </a:p>
          <a:p>
            <a:r>
              <a:rPr lang="en-GB" dirty="0"/>
              <a:t>Arian </a:t>
            </a:r>
            <a:r>
              <a:rPr lang="en-GB" dirty="0" err="1">
                <a:latin typeface="+mj-lt"/>
              </a:rPr>
              <a:t>m</a:t>
            </a:r>
            <a:r>
              <a:rPr lang="en-GB" dirty="0" err="1">
                <a:latin typeface="+mj-lt"/>
                <a:cs typeface="Calibri" panose="020F0502020204030204" pitchFamily="34" charset="0"/>
              </a:rPr>
              <a:t>ân</a:t>
            </a:r>
            <a:endParaRPr lang="en-GB" dirty="0">
              <a:latin typeface="+mj-lt"/>
            </a:endParaRPr>
          </a:p>
          <a:p>
            <a:r>
              <a:rPr lang="en-GB" dirty="0" err="1"/>
              <a:t>Rheoli</a:t>
            </a:r>
            <a:endParaRPr lang="en-GB" dirty="0"/>
          </a:p>
          <a:p>
            <a:r>
              <a:rPr lang="en-GB" dirty="0" err="1"/>
              <a:t>Rhestrau</a:t>
            </a:r>
            <a:r>
              <a:rPr lang="en-GB" dirty="0"/>
              <a:t> </a:t>
            </a:r>
            <a:r>
              <a:rPr lang="en-GB" dirty="0" err="1"/>
              <a:t>dymuniadau</a:t>
            </a:r>
            <a:r>
              <a:rPr lang="en-GB" dirty="0"/>
              <a:t> </a:t>
            </a:r>
          </a:p>
          <a:p>
            <a:r>
              <a:rPr lang="en-GB" dirty="0" err="1"/>
              <a:t>Ymgynghori</a:t>
            </a:r>
            <a:endParaRPr lang="en-GB" dirty="0"/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1810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130878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/>
              <a:t>Offer </a:t>
            </a:r>
            <a:r>
              <a:rPr lang="en-GB" sz="4800" b="1" dirty="0" err="1"/>
              <a:t>Ansawdd</a:t>
            </a:r>
            <a:r>
              <a:rPr lang="en-GB" sz="4800" b="1" dirty="0"/>
              <a:t> </a:t>
            </a:r>
            <a:r>
              <a:rPr lang="en-GB" sz="4800" b="1" dirty="0" err="1"/>
              <a:t>gofal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Quality of care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9329" y="1825625"/>
            <a:ext cx="3910721" cy="3575934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CIW: SASS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EYW: Reaccreditation annually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Own setting evaluations – ITERS, SDQ’s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Result based Accountability (RBA)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SSTEW, FPP data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0062D-5BAA-44C6-819A-AEA6EFF85750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557338"/>
            <a:ext cx="3568700" cy="3987800"/>
          </a:xfrm>
        </p:spPr>
        <p:txBody>
          <a:bodyPr>
            <a:normAutofit lnSpcReduction="10000"/>
          </a:bodyPr>
          <a:lstStyle/>
          <a:p>
            <a:r>
              <a:rPr lang="cy-GB" sz="2800" dirty="0"/>
              <a:t>AGC: SASS</a:t>
            </a:r>
          </a:p>
          <a:p>
            <a:r>
              <a:rPr lang="cy-GB" sz="2800" dirty="0"/>
              <a:t>BCC: </a:t>
            </a:r>
            <a:r>
              <a:rPr lang="cy-GB" sz="2800" dirty="0" err="1"/>
              <a:t>Ailachredu</a:t>
            </a:r>
            <a:r>
              <a:rPr lang="cy-GB" sz="2800" dirty="0"/>
              <a:t> bob blwyddyn</a:t>
            </a:r>
          </a:p>
          <a:p>
            <a:r>
              <a:rPr lang="cy-GB" sz="2800" dirty="0"/>
              <a:t>Gwerthusiadau eich lleoliad eich hun – ITERS, </a:t>
            </a:r>
            <a:r>
              <a:rPr lang="cy-GB" sz="2800" dirty="0" err="1"/>
              <a:t>SDQs</a:t>
            </a:r>
            <a:endParaRPr lang="cy-GB" sz="2800" dirty="0"/>
          </a:p>
          <a:p>
            <a:r>
              <a:rPr lang="cy-GB" sz="2800" dirty="0"/>
              <a:t>Atebolrwydd seiliedig ar ganlyniadau (RBA)</a:t>
            </a:r>
          </a:p>
          <a:p>
            <a:r>
              <a:rPr lang="cy-GB" sz="2800" dirty="0"/>
              <a:t>TEW, DATA FPP </a:t>
            </a:r>
          </a:p>
        </p:txBody>
      </p:sp>
      <p:pic>
        <p:nvPicPr>
          <p:cNvPr id="61442" name="Picture 2" descr="Wrench and Hammer Crossed Cross Tools Logo Sign Handyman image 1">
            <a:extLst>
              <a:ext uri="{FF2B5EF4-FFF2-40B4-BE49-F238E27FC236}">
                <a16:creationId xmlns:a16="http://schemas.microsoft.com/office/drawing/2014/main" id="{F0F4EC01-364F-F070-A89E-BC736DE206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65" t="10868" r="12090" b="12063"/>
          <a:stretch/>
        </p:blipFill>
        <p:spPr bwMode="auto">
          <a:xfrm>
            <a:off x="3488872" y="4127930"/>
            <a:ext cx="1480457" cy="127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8112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800" b="1" dirty="0"/>
              <a:t>Cyfarfodydd</a:t>
            </a:r>
            <a:br>
              <a:rPr lang="cy-GB" sz="4800" b="1" dirty="0"/>
            </a:br>
            <a:r>
              <a:rPr lang="cy-GB" sz="4800" b="1" dirty="0" err="1">
                <a:solidFill>
                  <a:schemeClr val="accent1">
                    <a:lumMod val="75000"/>
                  </a:schemeClr>
                </a:solidFill>
              </a:rPr>
              <a:t>Meetings</a:t>
            </a:r>
            <a:endParaRPr lang="cy-GB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2038" y="2016064"/>
            <a:ext cx="4080178" cy="3575934"/>
          </a:xfrm>
        </p:spPr>
        <p:txBody>
          <a:bodyPr/>
          <a:lstStyle/>
          <a:p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Multi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agency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Managers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Staff</a:t>
            </a:r>
          </a:p>
          <a:p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Early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years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Quality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Assurance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Share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good</a:t>
            </a:r>
            <a:r>
              <a:rPr lang="cy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2800" dirty="0" err="1">
                <a:solidFill>
                  <a:schemeClr val="accent1">
                    <a:lumMod val="75000"/>
                  </a:schemeClr>
                </a:solidFill>
              </a:rPr>
              <a:t>practice</a:t>
            </a:r>
            <a:endParaRPr lang="cy-GB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E5AE35-F85A-44C3-8AA1-D9EB9A4A7DD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0757" y="2016064"/>
            <a:ext cx="4038600" cy="3989387"/>
          </a:xfrm>
        </p:spPr>
        <p:txBody>
          <a:bodyPr>
            <a:normAutofit/>
          </a:bodyPr>
          <a:lstStyle/>
          <a:p>
            <a:r>
              <a:rPr lang="cy-GB" sz="2800" dirty="0"/>
              <a:t>Aml-asiantaeth</a:t>
            </a:r>
          </a:p>
          <a:p>
            <a:r>
              <a:rPr lang="cy-GB" sz="2800" dirty="0"/>
              <a:t>Rheolwyr</a:t>
            </a:r>
          </a:p>
          <a:p>
            <a:r>
              <a:rPr lang="cy-GB" sz="2800" dirty="0"/>
              <a:t>Staff</a:t>
            </a:r>
          </a:p>
          <a:p>
            <a:r>
              <a:rPr lang="cy-GB" sz="2800" dirty="0"/>
              <a:t>Blynyddoedd cynnar</a:t>
            </a:r>
          </a:p>
          <a:p>
            <a:r>
              <a:rPr lang="cy-GB" sz="2800" dirty="0"/>
              <a:t>Sicrhau Ansawdd</a:t>
            </a:r>
          </a:p>
          <a:p>
            <a:r>
              <a:rPr lang="cy-GB" sz="2800" dirty="0"/>
              <a:t>Rhannu arfer dda</a:t>
            </a:r>
          </a:p>
        </p:txBody>
      </p:sp>
      <p:pic>
        <p:nvPicPr>
          <p:cNvPr id="4099" name="Picture 3" descr="C:\Users\emma.battenbough\AppData\Local\Microsoft\Windows\Temporary Internet Files\Content.IE5\KCJ157QY\sbGroup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803" y="3989613"/>
            <a:ext cx="1618394" cy="1602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25837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Rheoli</a:t>
            </a:r>
            <a:r>
              <a:rPr lang="en-GB" sz="4800" b="1" dirty="0"/>
              <a:t> </a:t>
            </a:r>
            <a:r>
              <a:rPr lang="en-GB" sz="4800" b="1" dirty="0" err="1"/>
              <a:t>Perfformiad</a:t>
            </a:r>
            <a:r>
              <a:rPr lang="en-GB" sz="4800" b="1" dirty="0"/>
              <a:t> Staff</a:t>
            </a:r>
            <a:br>
              <a:rPr lang="en-GB" sz="4800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Staff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 Performance Management 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06167" y="2119539"/>
            <a:ext cx="4331665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72149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Hyfforddiant</a:t>
            </a:r>
            <a:r>
              <a:rPr lang="en-GB" sz="4800" b="1" dirty="0"/>
              <a:t> Staff</a:t>
            </a:r>
            <a:br>
              <a:rPr lang="en-GB" sz="4800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Staff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 Training </a:t>
            </a:r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288" y="2275230"/>
            <a:ext cx="8612187" cy="2677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7611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Presenoldeb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5399" y="1968275"/>
            <a:ext cx="4098471" cy="3575934"/>
          </a:xfrm>
        </p:spPr>
        <p:txBody>
          <a:bodyPr>
            <a:normAutofit lnSpcReduction="10000"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Sims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Monitoring (above 80%)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Discussion with parents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Discussion with agencies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Procedures for consistent poor attendance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AFD114-A8DC-413B-9C0C-8F6967B9700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628775"/>
            <a:ext cx="3638550" cy="3989388"/>
          </a:xfrm>
        </p:spPr>
        <p:txBody>
          <a:bodyPr>
            <a:normAutofit/>
          </a:bodyPr>
          <a:lstStyle/>
          <a:p>
            <a:r>
              <a:rPr lang="cy-GB" sz="2800" dirty="0" err="1"/>
              <a:t>Sims</a:t>
            </a:r>
            <a:endParaRPr lang="cy-GB" sz="2800" dirty="0"/>
          </a:p>
          <a:p>
            <a:r>
              <a:rPr lang="cy-GB" sz="2800" dirty="0"/>
              <a:t>Monitro (dros 80%)</a:t>
            </a:r>
          </a:p>
          <a:p>
            <a:r>
              <a:rPr lang="cy-GB" sz="2800" dirty="0"/>
              <a:t>Trafodaeth gyda rhieni</a:t>
            </a:r>
          </a:p>
          <a:p>
            <a:r>
              <a:rPr lang="cy-GB" sz="2800" dirty="0"/>
              <a:t>Trafodaeth gydag asiantaethau</a:t>
            </a:r>
          </a:p>
          <a:p>
            <a:r>
              <a:rPr lang="cy-GB" sz="2800" dirty="0"/>
              <a:t>Gweithdrefnau ar gyfer presenoldeb gwael cyson.</a:t>
            </a:r>
          </a:p>
        </p:txBody>
      </p:sp>
      <p:pic>
        <p:nvPicPr>
          <p:cNvPr id="62466" name="Picture 2" descr="When attendance is optional - Attendance Matters Magazine">
            <a:extLst>
              <a:ext uri="{FF2B5EF4-FFF2-40B4-BE49-F238E27FC236}">
                <a16:creationId xmlns:a16="http://schemas.microsoft.com/office/drawing/2014/main" id="{44F9DBC0-3465-B7DE-B5C5-39DF989D57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921" y="4346161"/>
            <a:ext cx="1911478" cy="127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8383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6"/>
            <a:ext cx="9258299" cy="1325563"/>
          </a:xfrm>
        </p:spPr>
        <p:txBody>
          <a:bodyPr>
            <a:noAutofit/>
          </a:bodyPr>
          <a:lstStyle/>
          <a:p>
            <a:pPr algn="ctr"/>
            <a:r>
              <a:rPr lang="en-GB" sz="4400" b="1" dirty="0" err="1"/>
              <a:t>Adolygu</a:t>
            </a:r>
            <a:r>
              <a:rPr lang="en-GB" sz="4400" b="1" dirty="0"/>
              <a:t> </a:t>
            </a:r>
            <a:r>
              <a:rPr lang="en-GB" sz="4400" b="1" dirty="0" err="1"/>
              <a:t>rhestr</a:t>
            </a:r>
            <a:r>
              <a:rPr lang="en-GB" sz="4400" b="1" dirty="0"/>
              <a:t> </a:t>
            </a:r>
            <a:r>
              <a:rPr lang="en-GB" sz="4400" b="1" dirty="0" err="1"/>
              <a:t>aros</a:t>
            </a:r>
            <a:r>
              <a:rPr lang="en-GB" sz="4400" b="1" dirty="0"/>
              <a:t> a </a:t>
            </a:r>
            <a:r>
              <a:rPr lang="en-GB" sz="4400" b="1" dirty="0" err="1"/>
              <a:t>dyrannu</a:t>
            </a:r>
            <a:r>
              <a:rPr lang="en-GB" sz="4400" b="1" dirty="0"/>
              <a:t> </a:t>
            </a:r>
            <a:r>
              <a:rPr lang="en-GB" sz="4400" b="1" dirty="0" err="1"/>
              <a:t>lle</a:t>
            </a:r>
            <a:br>
              <a:rPr lang="en-GB" sz="4400" b="1" dirty="0"/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Waiting list review and place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1407" y="1934482"/>
            <a:ext cx="3916892" cy="3575934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Childcare list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Allocate places and key workers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Registration meeting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Home visits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Settling in procedures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96F51-FC85-484C-A2A1-1BB5B487F30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46957" y="1873024"/>
            <a:ext cx="3717925" cy="3989387"/>
          </a:xfrm>
        </p:spPr>
        <p:txBody>
          <a:bodyPr>
            <a:normAutofit/>
          </a:bodyPr>
          <a:lstStyle/>
          <a:p>
            <a:r>
              <a:rPr lang="cy-GB" sz="2800" dirty="0">
                <a:latin typeface="+mj-lt"/>
              </a:rPr>
              <a:t>Rhestr gofal plant</a:t>
            </a:r>
          </a:p>
          <a:p>
            <a:r>
              <a:rPr lang="cy-GB" sz="2800" dirty="0">
                <a:latin typeface="+mj-lt"/>
              </a:rPr>
              <a:t>Clustnodi lleoedd a gweithwyr allweddol</a:t>
            </a:r>
          </a:p>
          <a:p>
            <a:r>
              <a:rPr lang="cy-GB" sz="2800" dirty="0">
                <a:latin typeface="+mj-lt"/>
              </a:rPr>
              <a:t>Cyfarfod cofrestru</a:t>
            </a:r>
          </a:p>
          <a:p>
            <a:r>
              <a:rPr lang="cy-GB" sz="2800" dirty="0">
                <a:latin typeface="+mj-lt"/>
              </a:rPr>
              <a:t>Ymweliadau 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â’r cartref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Gweithdrefnau ymgartrefu</a:t>
            </a:r>
            <a:endParaRPr lang="cy-GB" sz="2800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11" y="4256314"/>
            <a:ext cx="2098901" cy="1190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519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Trawsnewid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Transition</a:t>
            </a:r>
          </a:p>
        </p:txBody>
      </p:sp>
      <p:pic>
        <p:nvPicPr>
          <p:cNvPr id="7171" name="Picture 3" descr="C:\Users\emma.battenbough\AppData\Local\Microsoft\Windows\Temporary Internet Files\Content.IE5\Q67LK25S\SLAM-Bunny-Goes-to-School_Featured-Image-2j01yhv-1000x6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61465" y="2539524"/>
            <a:ext cx="3025833" cy="214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6087298" y="2068966"/>
            <a:ext cx="3252787" cy="4032250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On site v’s off site nursery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Weekly visits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Parent transition meetings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Transition Pack handover meeting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17D0DCAA-D73E-4422-91F4-60D464CDE5A3}"/>
              </a:ext>
            </a:extLst>
          </p:cNvPr>
          <p:cNvSpPr txBox="1">
            <a:spLocks/>
          </p:cNvSpPr>
          <p:nvPr/>
        </p:nvSpPr>
        <p:spPr>
          <a:xfrm>
            <a:off x="90432" y="1556792"/>
            <a:ext cx="3158954" cy="40324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dirty="0"/>
              <a:t>Meithrinfa ar y safle / oddi ar y safle</a:t>
            </a:r>
          </a:p>
          <a:p>
            <a:r>
              <a:rPr lang="cy-GB" sz="2400" dirty="0"/>
              <a:t>Ymweliadau wythnosol</a:t>
            </a:r>
          </a:p>
          <a:p>
            <a:r>
              <a:rPr lang="cy-GB" sz="2400" dirty="0"/>
              <a:t>Cyfarfodydd trawsnewid rheini</a:t>
            </a:r>
          </a:p>
          <a:p>
            <a:r>
              <a:rPr lang="cy-GB" sz="2400" dirty="0"/>
              <a:t>Cyfarfod trosglwyddo Pecyn Trawsnewid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775046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Wellcom</a:t>
            </a:r>
            <a:r>
              <a:rPr lang="en-GB" sz="4800" b="1" dirty="0"/>
              <a:t> ac SLT</a:t>
            </a:r>
            <a:br>
              <a:rPr lang="en-GB" sz="4800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Wellcom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 and SLT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F30B7-6B08-4E19-BD4C-F91ED47ED3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6" y="1825625"/>
            <a:ext cx="4096506" cy="3998232"/>
          </a:xfrm>
        </p:spPr>
        <p:txBody>
          <a:bodyPr>
            <a:normAutofit fontScale="85000" lnSpcReduction="10000"/>
          </a:bodyPr>
          <a:lstStyle/>
          <a:p>
            <a:r>
              <a:rPr lang="cy-GB" sz="2800" dirty="0"/>
              <a:t>Llwyth o waith ond werth bob munud!</a:t>
            </a:r>
          </a:p>
          <a:p>
            <a:r>
              <a:rPr lang="cy-GB" sz="2800" dirty="0">
                <a:latin typeface="+mj-lt"/>
              </a:rPr>
              <a:t>Sgr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în </a:t>
            </a:r>
            <a:r>
              <a:rPr lang="cy-GB" sz="28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 yn y mynediad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Cynllun Rhyngbroffesiynol, ELG neu </a:t>
            </a:r>
            <a:r>
              <a:rPr lang="cy-GB" sz="2800" dirty="0" err="1">
                <a:latin typeface="+mj-lt"/>
                <a:cs typeface="Calibri" panose="020F0502020204030204" pitchFamily="34" charset="0"/>
              </a:rPr>
              <a:t>atgyfeirio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 i UDA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Cynnydd yn cael ei fonitro bob tymor.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Sgrîn </a:t>
            </a:r>
            <a:r>
              <a:rPr lang="cy-GB" sz="28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 wrth adael</a:t>
            </a:r>
          </a:p>
          <a:p>
            <a:r>
              <a:rPr lang="cy-GB" sz="2800" dirty="0">
                <a:latin typeface="+mj-lt"/>
                <a:cs typeface="Calibri" panose="020F0502020204030204" pitchFamily="34" charset="0"/>
              </a:rPr>
              <a:t>Trosglwyddo i’r arweinydd </a:t>
            </a:r>
            <a:r>
              <a:rPr lang="cy-GB" sz="2800" dirty="0" err="1">
                <a:latin typeface="+mj-lt"/>
                <a:cs typeface="Calibri" panose="020F0502020204030204" pitchFamily="34" charset="0"/>
              </a:rPr>
              <a:t>Wellcom</a:t>
            </a:r>
            <a:r>
              <a:rPr lang="cy-GB" sz="2800" dirty="0">
                <a:latin typeface="+mj-lt"/>
                <a:cs typeface="Calibri" panose="020F0502020204030204" pitchFamily="34" charset="0"/>
              </a:rPr>
              <a:t> ysgol.</a:t>
            </a:r>
          </a:p>
          <a:p>
            <a:endParaRPr lang="en-GB" dirty="0">
              <a:latin typeface="+mj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4294967295"/>
          </p:nvPr>
        </p:nvSpPr>
        <p:spPr>
          <a:xfrm>
            <a:off x="5121729" y="1690689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Huge amount of work but worth it!</a:t>
            </a:r>
          </a:p>
          <a:p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 screen on entry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IPP, ELG or referral to SLT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Progress monitored each term.</a:t>
            </a:r>
          </a:p>
          <a:p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 screen on exit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Handover to school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</a:rPr>
              <a:t>Wellcom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 lead.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428229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Monitro</a:t>
            </a:r>
            <a:r>
              <a:rPr lang="en-GB" sz="4800" b="1" dirty="0"/>
              <a:t> FPP</a:t>
            </a:r>
            <a:br>
              <a:rPr lang="en-GB" sz="4800" b="1" dirty="0"/>
            </a:br>
            <a:r>
              <a:rPr lang="en-GB" sz="4800" b="1" dirty="0" err="1">
                <a:solidFill>
                  <a:schemeClr val="accent1">
                    <a:lumMod val="75000"/>
                  </a:schemeClr>
                </a:solidFill>
              </a:rPr>
              <a:t>FPP</a:t>
            </a: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 monitoring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288" y="2393197"/>
            <a:ext cx="8612187" cy="2441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5198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Cynnwys</a:t>
            </a:r>
            <a:r>
              <a:rPr lang="en-GB" sz="4800" b="1" dirty="0"/>
              <a:t> </a:t>
            </a:r>
            <a:r>
              <a:rPr lang="en-GB" sz="4800" b="1" dirty="0" err="1"/>
              <a:t>Rhieni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Parents Involvement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5442" y="1991535"/>
            <a:ext cx="3437921" cy="3575934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Evaluation forms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Class dojo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Apps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Parent evenings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Events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E147B-3601-4F06-93F5-1799949E6E1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65978" y="1892952"/>
            <a:ext cx="3525838" cy="3989388"/>
          </a:xfrm>
        </p:spPr>
        <p:txBody>
          <a:bodyPr>
            <a:normAutofit/>
          </a:bodyPr>
          <a:lstStyle/>
          <a:p>
            <a:r>
              <a:rPr lang="cy-GB" sz="2800" dirty="0"/>
              <a:t>Ffurflenni gwerthuso</a:t>
            </a:r>
          </a:p>
          <a:p>
            <a:r>
              <a:rPr lang="cy-GB" sz="2800" dirty="0"/>
              <a:t>‘</a:t>
            </a:r>
            <a:r>
              <a:rPr lang="cy-GB" sz="2800" dirty="0" err="1"/>
              <a:t>Class</a:t>
            </a:r>
            <a:r>
              <a:rPr lang="cy-GB" sz="2800" dirty="0"/>
              <a:t> </a:t>
            </a:r>
            <a:r>
              <a:rPr lang="cy-GB" sz="2800" dirty="0" err="1"/>
              <a:t>dojo</a:t>
            </a:r>
            <a:r>
              <a:rPr lang="cy-GB" sz="2800" dirty="0"/>
              <a:t>’</a:t>
            </a:r>
          </a:p>
          <a:p>
            <a:r>
              <a:rPr lang="cy-GB" sz="2800" dirty="0" err="1"/>
              <a:t>Apiau</a:t>
            </a:r>
            <a:endParaRPr lang="cy-GB" sz="2800" dirty="0"/>
          </a:p>
          <a:p>
            <a:r>
              <a:rPr lang="cy-GB" sz="2800" dirty="0"/>
              <a:t>Nosweithiau rhieni</a:t>
            </a:r>
          </a:p>
          <a:p>
            <a:r>
              <a:rPr lang="cy-GB" sz="2800" dirty="0"/>
              <a:t>Digwyddiadau</a:t>
            </a:r>
          </a:p>
        </p:txBody>
      </p:sp>
      <p:pic>
        <p:nvPicPr>
          <p:cNvPr id="12292" name="Picture 4" descr="C:\Users\emma.battenbough\AppData\Local\Microsoft\Windows\Temporary Internet Files\Content.IE5\KCJ157QY\parents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558" y="4268646"/>
            <a:ext cx="2626884" cy="1679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69943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0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/>
              <a:t>ADY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ALN</a:t>
            </a:r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2515560"/>
              </p:ext>
            </p:extLst>
          </p:nvPr>
        </p:nvGraphicFramePr>
        <p:xfrm>
          <a:off x="2183599" y="1668338"/>
          <a:ext cx="4968552" cy="48245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6618246" imgH="8051382" progId="Word.Document.12">
                  <p:embed/>
                </p:oleObj>
              </mc:Choice>
              <mc:Fallback>
                <p:oleObj name="Document" r:id="rId3" imgW="6618246" imgH="8051382" progId="Word.Document.12">
                  <p:embed/>
                  <p:pic>
                    <p:nvPicPr>
                      <p:cNvPr id="4" name="Object 3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83599" y="1668338"/>
                        <a:ext cx="4968552" cy="48245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8099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8665" y="58257"/>
            <a:ext cx="8611385" cy="132556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 err="1"/>
              <a:t>Diogelu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Safeguarding</a:t>
            </a:r>
            <a:r>
              <a:rPr lang="en-GB" sz="4800" b="1" dirty="0"/>
              <a:t> </a:t>
            </a:r>
          </a:p>
        </p:txBody>
      </p:sp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2267745" y="1628800"/>
          <a:ext cx="4752528" cy="46805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7004695" imgH="8051382" progId="Word.Document.12">
                  <p:embed/>
                </p:oleObj>
              </mc:Choice>
              <mc:Fallback>
                <p:oleObj name="Document" r:id="rId3" imgW="7004695" imgH="8051382" progId="Word.Document.12">
                  <p:embed/>
                  <p:pic>
                    <p:nvPicPr>
                      <p:cNvPr id="3" name="Object 2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5" y="1628800"/>
                        <a:ext cx="4752528" cy="46805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79342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Gosod</a:t>
            </a:r>
            <a:r>
              <a:rPr lang="en-GB" sz="4800" b="1" dirty="0"/>
              <a:t> </a:t>
            </a:r>
            <a:r>
              <a:rPr lang="en-GB" sz="4800" b="1" dirty="0" err="1"/>
              <a:t>Cynllun</a:t>
            </a:r>
            <a:r>
              <a:rPr lang="en-GB" sz="4800" b="1" dirty="0"/>
              <a:t> </a:t>
            </a:r>
            <a:r>
              <a:rPr lang="en-GB" sz="4800" b="1" dirty="0" err="1"/>
              <a:t>Datblygu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31253" y="1825625"/>
            <a:ext cx="5686257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00224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Gosod</a:t>
            </a:r>
            <a:r>
              <a:rPr lang="en-GB" sz="4800" b="1" dirty="0"/>
              <a:t> </a:t>
            </a:r>
            <a:r>
              <a:rPr lang="en-GB" sz="4800" b="1" dirty="0" err="1"/>
              <a:t>Cynllun</a:t>
            </a:r>
            <a:r>
              <a:rPr lang="en-GB" sz="4800" b="1" dirty="0"/>
              <a:t> </a:t>
            </a:r>
            <a:r>
              <a:rPr lang="en-GB" sz="4800" b="1" dirty="0" err="1"/>
              <a:t>Datblygu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Setting Development Plan 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497" y="1825625"/>
            <a:ext cx="5763769" cy="357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27580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/>
              <a:t>Plant </a:t>
            </a:r>
            <a:r>
              <a:rPr lang="en-GB" sz="4800" b="1" dirty="0" err="1"/>
              <a:t>yn</a:t>
            </a:r>
            <a:r>
              <a:rPr lang="en-GB" sz="4800" b="1" dirty="0"/>
              <a:t> </a:t>
            </a:r>
            <a:r>
              <a:rPr lang="en-GB" sz="4800" b="1" dirty="0" err="1"/>
              <a:t>gyntaf</a:t>
            </a:r>
            <a:r>
              <a:rPr lang="en-GB" sz="4800" b="1" dirty="0"/>
              <a:t>!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Children first!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4375" y="1798410"/>
            <a:ext cx="3814989" cy="357593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All processes lead to high quality environment for children in addition: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Observation and planning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Learning journals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Flexible routines 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Contemporaneous notes 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Multi agency planning around family needs</a:t>
            </a:r>
          </a:p>
          <a:p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Supportive, meaningful and caring relationships with adults.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C8B4F-D822-4306-A8E3-6AE52C30F70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5314" y="1690689"/>
            <a:ext cx="4778375" cy="3987800"/>
          </a:xfrm>
        </p:spPr>
        <p:txBody>
          <a:bodyPr>
            <a:noAutofit/>
          </a:bodyPr>
          <a:lstStyle/>
          <a:p>
            <a:r>
              <a:rPr lang="cy-GB" sz="2200" dirty="0"/>
              <a:t>Mae pob proses yn arwain at amgylchedd ansawdd uchel ar gyfer plant yn ogystal:</a:t>
            </a:r>
          </a:p>
          <a:p>
            <a:r>
              <a:rPr lang="cy-GB" sz="2200" dirty="0"/>
              <a:t>Arsylwi a chynllunio</a:t>
            </a:r>
          </a:p>
          <a:p>
            <a:r>
              <a:rPr lang="cy-GB" sz="2200" dirty="0"/>
              <a:t>Cyfnodolion dysgu</a:t>
            </a:r>
          </a:p>
          <a:p>
            <a:r>
              <a:rPr lang="cy-GB" sz="2200" dirty="0"/>
              <a:t>Arferion hyblyg</a:t>
            </a:r>
          </a:p>
          <a:p>
            <a:r>
              <a:rPr lang="cy-GB" sz="2200" dirty="0"/>
              <a:t>Nodiadau cyfoes</a:t>
            </a:r>
          </a:p>
          <a:p>
            <a:r>
              <a:rPr lang="cy-GB" sz="2200" dirty="0"/>
              <a:t>Cynllunio </a:t>
            </a:r>
            <a:r>
              <a:rPr lang="cy-GB" sz="2200" dirty="0" err="1"/>
              <a:t>amlasiantaeth</a:t>
            </a:r>
            <a:r>
              <a:rPr lang="cy-GB" sz="2200" dirty="0"/>
              <a:t> wedi’i seilio ar anghenion teuluoedd</a:t>
            </a:r>
          </a:p>
          <a:p>
            <a:r>
              <a:rPr lang="cy-GB" sz="2200" dirty="0"/>
              <a:t>Perthnasoedd cefnogol, ystyrlon a gofalgar gydag oedolion.</a:t>
            </a:r>
          </a:p>
        </p:txBody>
      </p:sp>
    </p:spTree>
    <p:extLst>
      <p:ext uri="{BB962C8B-B14F-4D97-AF65-F5344CB8AC3E}">
        <p14:creationId xmlns:p14="http://schemas.microsoft.com/office/powerpoint/2010/main" val="36685592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800" b="1" dirty="0" err="1"/>
              <a:t>Unrhyw</a:t>
            </a:r>
            <a:r>
              <a:rPr lang="en-GB" sz="4800" b="1" dirty="0"/>
              <a:t> </a:t>
            </a:r>
            <a:r>
              <a:rPr lang="en-GB" sz="4800" b="1" dirty="0" err="1"/>
              <a:t>gwestiynau</a:t>
            </a:r>
            <a:r>
              <a:rPr lang="en-GB" sz="4800" b="1" dirty="0"/>
              <a:t>?</a:t>
            </a:r>
            <a:br>
              <a:rPr lang="en-GB" sz="4800" b="1" dirty="0"/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12292" name="Picture 4" descr="C:\Users\emma.battenbough\AppData\Local\Microsoft\Windows\Temporary Internet Files\Content.IE5\47HR9MYG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Users\emma.battenbough\AppData\Local\Microsoft\Windows\Temporary Internet Files\Content.IE5\Q67LK25S\handcuff_question_mark_by_rmdraco84-d4z0182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190" y="3425190"/>
            <a:ext cx="7620" cy="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mma.battenbough\AppData\Local\Microsoft\Windows\Temporary Internet Files\Content.IE5\5UZ7UND3\Question_Mark_Icon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5145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6" ma:contentTypeDescription="Create a new document." ma:contentTypeScope="" ma:versionID="6f7fa8c4d3758573bbaca1a8f25a9e44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321a60e2ba4629a87b1845f21f2496f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F76083-4F59-473C-BD44-F34B3C6C9C8F}"/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1182</Words>
  <Application>Microsoft Office PowerPoint</Application>
  <PresentationFormat>On-screen Show (4:3)</PresentationFormat>
  <Paragraphs>268</Paragraphs>
  <Slides>32</Slides>
  <Notes>31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ECEY6011/C Arweinyddiaeth ar gyfer systemau o ansawdd Leadership for systems of quality  Darlith 7 Lecture 7 </vt:lpstr>
      <vt:lpstr>Rheoli Lleoliad Managing a Setting </vt:lpstr>
      <vt:lpstr>Tîm Lleol Dechrau’n Deg Flying Start Local team </vt:lpstr>
      <vt:lpstr>Sicrhau Ansawdd: BCC Quality Assurance: EYW </vt:lpstr>
      <vt:lpstr>Ysgol Gynradd Primary School </vt:lpstr>
      <vt:lpstr>Rhieni Parents </vt:lpstr>
      <vt:lpstr>Rhieni Parents </vt:lpstr>
      <vt:lpstr>Staff  Staff</vt:lpstr>
      <vt:lpstr>Staff  Staff</vt:lpstr>
      <vt:lpstr>Plant Children </vt:lpstr>
      <vt:lpstr>Plant Children </vt:lpstr>
      <vt:lpstr>Sut?    How? </vt:lpstr>
      <vt:lpstr>Tasgau parhaus On-going tasks</vt:lpstr>
      <vt:lpstr>Iechyd a diogelwch Health and safety</vt:lpstr>
      <vt:lpstr>Cyllideb Budget</vt:lpstr>
      <vt:lpstr>Offer Ansawdd gofal Quality of care Tools</vt:lpstr>
      <vt:lpstr>Cyfarfodydd Meetings</vt:lpstr>
      <vt:lpstr>Rheoli Perfformiad Staff Staff Performance Management </vt:lpstr>
      <vt:lpstr>Hyfforddiant Staff Staff Training </vt:lpstr>
      <vt:lpstr>Presenoldeb Attendance</vt:lpstr>
      <vt:lpstr>Adolygu rhestr aros a dyrannu lle Waiting list review and place allocation</vt:lpstr>
      <vt:lpstr>Trawsnewid Transition</vt:lpstr>
      <vt:lpstr>Wellcom ac SLT Wellcom and SLT</vt:lpstr>
      <vt:lpstr>Monitro FPP FPP monitoring</vt:lpstr>
      <vt:lpstr>Cynnwys Rhieni Parents Involvement</vt:lpstr>
      <vt:lpstr>ADY ALN</vt:lpstr>
      <vt:lpstr>Diogelu Safeguarding </vt:lpstr>
      <vt:lpstr>Gosod Cynllun Datblygu Setting Development Plan </vt:lpstr>
      <vt:lpstr>Gosod Cynllun Datblygu Setting Development Plan </vt:lpstr>
      <vt:lpstr>Plant yn gyntaf! Children first! </vt:lpstr>
      <vt:lpstr>Unrhyw gwestiynau?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Young</cp:lastModifiedBy>
  <cp:revision>6</cp:revision>
  <cp:lastPrinted>2019-02-26T08:29:18Z</cp:lastPrinted>
  <dcterms:created xsi:type="dcterms:W3CDTF">2015-04-14T15:21:28Z</dcterms:created>
  <dcterms:modified xsi:type="dcterms:W3CDTF">2024-02-19T13:35:58Z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Order">
    <vt:lpwstr>240700.000000000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xd_ProgID">
    <vt:lpwstr/>
  </property>
  <property fmtid="{D5CDD505-2E9C-101B-9397-08002B2CF9AE}" pid="10" name="TemplateUrl">
    <vt:lpwstr/>
  </property>
  <property fmtid="{D5CDD505-2E9C-101B-9397-08002B2CF9AE}" pid="11" name="xd_Signature">
    <vt:lpwstr/>
  </property>
</Properties>
</file>