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sldIdLst>
    <p:sldId id="269" r:id="rId2"/>
    <p:sldId id="257" r:id="rId3"/>
    <p:sldId id="256" r:id="rId4"/>
    <p:sldId id="258" r:id="rId5"/>
    <p:sldId id="271" r:id="rId6"/>
    <p:sldId id="260" r:id="rId7"/>
    <p:sldId id="261" r:id="rId8"/>
    <p:sldId id="262" r:id="rId9"/>
    <p:sldId id="263" r:id="rId10"/>
    <p:sldId id="270" r:id="rId11"/>
    <p:sldId id="259" r:id="rId12"/>
    <p:sldId id="272" r:id="rId13"/>
    <p:sldId id="273" r:id="rId14"/>
    <p:sldId id="274" r:id="rId15"/>
    <p:sldId id="266"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424744-E427-4E57-98D7-EFF927E40F0C}" type="datetimeFigureOut">
              <a:rPr lang="en-GB" smtClean="0"/>
              <a:t>17/08/2019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5250B9-403E-4F50-B7A6-0D54E7C94A43}" type="slidenum">
              <a:rPr lang="en-GB" smtClean="0"/>
              <a:t>‹#›</a:t>
            </a:fld>
            <a:endParaRPr lang="en-GB"/>
          </a:p>
        </p:txBody>
      </p:sp>
    </p:spTree>
    <p:extLst>
      <p:ext uri="{BB962C8B-B14F-4D97-AF65-F5344CB8AC3E}">
        <p14:creationId xmlns:p14="http://schemas.microsoft.com/office/powerpoint/2010/main" val="15986523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5250B9-403E-4F50-B7A6-0D54E7C94A43}" type="slidenum">
              <a:rPr lang="en-GB" smtClean="0"/>
              <a:t>10</a:t>
            </a:fld>
            <a:endParaRPr lang="en-GB"/>
          </a:p>
        </p:txBody>
      </p:sp>
    </p:spTree>
    <p:extLst>
      <p:ext uri="{BB962C8B-B14F-4D97-AF65-F5344CB8AC3E}">
        <p14:creationId xmlns:p14="http://schemas.microsoft.com/office/powerpoint/2010/main" val="15635231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AEF9B-0018-4D58-819B-4E1B0D0725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F030B0-6CEA-44CF-AB7B-5A7E4CC791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1D0CAC-6881-451C-9AC6-DC598D3692DA}"/>
              </a:ext>
            </a:extLst>
          </p:cNvPr>
          <p:cNvSpPr>
            <a:spLocks noGrp="1"/>
          </p:cNvSpPr>
          <p:nvPr>
            <p:ph type="dt" sz="half" idx="10"/>
          </p:nvPr>
        </p:nvSpPr>
        <p:spPr/>
        <p:txBody>
          <a:bodyPr/>
          <a:lstStyle/>
          <a:p>
            <a:fld id="{F3BDB3C8-FD1D-4135-BC08-9CBB4259C434}" type="datetimeFigureOut">
              <a:rPr lang="en-GB" smtClean="0"/>
              <a:t>17/08/2019</a:t>
            </a:fld>
            <a:endParaRPr lang="en-GB"/>
          </a:p>
        </p:txBody>
      </p:sp>
      <p:sp>
        <p:nvSpPr>
          <p:cNvPr id="5" name="Footer Placeholder 4">
            <a:extLst>
              <a:ext uri="{FF2B5EF4-FFF2-40B4-BE49-F238E27FC236}">
                <a16:creationId xmlns:a16="http://schemas.microsoft.com/office/drawing/2014/main" id="{DF1E7669-347E-4616-803E-9B3DC5AE4A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786FCB-BF9B-436C-AFD1-07301B8DEA9E}"/>
              </a:ext>
            </a:extLst>
          </p:cNvPr>
          <p:cNvSpPr>
            <a:spLocks noGrp="1"/>
          </p:cNvSpPr>
          <p:nvPr>
            <p:ph type="sldNum" sz="quarter" idx="12"/>
          </p:nvPr>
        </p:nvSpPr>
        <p:spPr/>
        <p:txBody>
          <a:bodyPr/>
          <a:lstStyle/>
          <a:p>
            <a:fld id="{7633D277-B9B9-438A-92BE-057FF317C53E}" type="slidenum">
              <a:rPr lang="en-GB" smtClean="0"/>
              <a:t>‹#›</a:t>
            </a:fld>
            <a:endParaRPr lang="en-GB"/>
          </a:p>
        </p:txBody>
      </p:sp>
    </p:spTree>
    <p:extLst>
      <p:ext uri="{BB962C8B-B14F-4D97-AF65-F5344CB8AC3E}">
        <p14:creationId xmlns:p14="http://schemas.microsoft.com/office/powerpoint/2010/main" val="1357751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2377A-DA5A-4DC9-9D8D-8BED153EBC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76EE7-3D5F-490B-8B5C-ADE07AA19C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BE4C81-757D-4C1C-975B-E81FCF67704D}"/>
              </a:ext>
            </a:extLst>
          </p:cNvPr>
          <p:cNvSpPr>
            <a:spLocks noGrp="1"/>
          </p:cNvSpPr>
          <p:nvPr>
            <p:ph type="dt" sz="half" idx="10"/>
          </p:nvPr>
        </p:nvSpPr>
        <p:spPr/>
        <p:txBody>
          <a:bodyPr/>
          <a:lstStyle/>
          <a:p>
            <a:fld id="{F3BDB3C8-FD1D-4135-BC08-9CBB4259C434}" type="datetimeFigureOut">
              <a:rPr lang="en-GB" smtClean="0"/>
              <a:t>17/08/2019</a:t>
            </a:fld>
            <a:endParaRPr lang="en-GB"/>
          </a:p>
        </p:txBody>
      </p:sp>
      <p:sp>
        <p:nvSpPr>
          <p:cNvPr id="5" name="Footer Placeholder 4">
            <a:extLst>
              <a:ext uri="{FF2B5EF4-FFF2-40B4-BE49-F238E27FC236}">
                <a16:creationId xmlns:a16="http://schemas.microsoft.com/office/drawing/2014/main" id="{D35B3E4B-AA32-46D3-B364-A59112587E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9B5EDB-4C6C-4D2B-8EC0-532C6D3579D0}"/>
              </a:ext>
            </a:extLst>
          </p:cNvPr>
          <p:cNvSpPr>
            <a:spLocks noGrp="1"/>
          </p:cNvSpPr>
          <p:nvPr>
            <p:ph type="sldNum" sz="quarter" idx="12"/>
          </p:nvPr>
        </p:nvSpPr>
        <p:spPr/>
        <p:txBody>
          <a:bodyPr/>
          <a:lstStyle/>
          <a:p>
            <a:fld id="{7633D277-B9B9-438A-92BE-057FF317C53E}" type="slidenum">
              <a:rPr lang="en-GB" smtClean="0"/>
              <a:t>‹#›</a:t>
            </a:fld>
            <a:endParaRPr lang="en-GB"/>
          </a:p>
        </p:txBody>
      </p:sp>
    </p:spTree>
    <p:extLst>
      <p:ext uri="{BB962C8B-B14F-4D97-AF65-F5344CB8AC3E}">
        <p14:creationId xmlns:p14="http://schemas.microsoft.com/office/powerpoint/2010/main" val="3788174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FDF65-15EE-406B-B639-C84AD27F45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12ED55-432C-4284-A8AD-2D616289AB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4643FA-2108-4CE7-9895-CF1C1C21C1EF}"/>
              </a:ext>
            </a:extLst>
          </p:cNvPr>
          <p:cNvSpPr>
            <a:spLocks noGrp="1"/>
          </p:cNvSpPr>
          <p:nvPr>
            <p:ph type="dt" sz="half" idx="10"/>
          </p:nvPr>
        </p:nvSpPr>
        <p:spPr/>
        <p:txBody>
          <a:bodyPr/>
          <a:lstStyle/>
          <a:p>
            <a:fld id="{F3BDB3C8-FD1D-4135-BC08-9CBB4259C434}" type="datetimeFigureOut">
              <a:rPr lang="en-GB" smtClean="0"/>
              <a:t>17/08/2019</a:t>
            </a:fld>
            <a:endParaRPr lang="en-GB"/>
          </a:p>
        </p:txBody>
      </p:sp>
      <p:sp>
        <p:nvSpPr>
          <p:cNvPr id="5" name="Footer Placeholder 4">
            <a:extLst>
              <a:ext uri="{FF2B5EF4-FFF2-40B4-BE49-F238E27FC236}">
                <a16:creationId xmlns:a16="http://schemas.microsoft.com/office/drawing/2014/main" id="{1DF561A8-DF26-4DDD-9A0E-E286DACDDA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2BF2C3-1509-4989-9FA7-D74E07B253CB}"/>
              </a:ext>
            </a:extLst>
          </p:cNvPr>
          <p:cNvSpPr>
            <a:spLocks noGrp="1"/>
          </p:cNvSpPr>
          <p:nvPr>
            <p:ph type="sldNum" sz="quarter" idx="12"/>
          </p:nvPr>
        </p:nvSpPr>
        <p:spPr/>
        <p:txBody>
          <a:bodyPr/>
          <a:lstStyle/>
          <a:p>
            <a:fld id="{7633D277-B9B9-438A-92BE-057FF317C53E}" type="slidenum">
              <a:rPr lang="en-GB" smtClean="0"/>
              <a:t>‹#›</a:t>
            </a:fld>
            <a:endParaRPr lang="en-GB"/>
          </a:p>
        </p:txBody>
      </p:sp>
    </p:spTree>
    <p:extLst>
      <p:ext uri="{BB962C8B-B14F-4D97-AF65-F5344CB8AC3E}">
        <p14:creationId xmlns:p14="http://schemas.microsoft.com/office/powerpoint/2010/main" val="3263461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5702A-FE79-4E61-8C35-10B7163628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46046D-5AC3-4C74-A0F3-2864501F4F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970EC98-DC9F-4486-8308-AEE02DEA7BE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072C46C-19C4-4A18-9162-7FC209D9E797}"/>
              </a:ext>
            </a:extLst>
          </p:cNvPr>
          <p:cNvSpPr>
            <a:spLocks noGrp="1"/>
          </p:cNvSpPr>
          <p:nvPr>
            <p:ph type="dt" sz="half" idx="10"/>
          </p:nvPr>
        </p:nvSpPr>
        <p:spPr/>
        <p:txBody>
          <a:bodyPr/>
          <a:lstStyle/>
          <a:p>
            <a:fld id="{F3BDB3C8-FD1D-4135-BC08-9CBB4259C434}" type="datetimeFigureOut">
              <a:rPr lang="en-GB" smtClean="0"/>
              <a:t>17/08/2019</a:t>
            </a:fld>
            <a:endParaRPr lang="en-GB"/>
          </a:p>
        </p:txBody>
      </p:sp>
      <p:sp>
        <p:nvSpPr>
          <p:cNvPr id="6" name="Footer Placeholder 5">
            <a:extLst>
              <a:ext uri="{FF2B5EF4-FFF2-40B4-BE49-F238E27FC236}">
                <a16:creationId xmlns:a16="http://schemas.microsoft.com/office/drawing/2014/main" id="{3D8732F2-017C-4C7E-8099-D9EEE3C69E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B0EAA-2730-4303-9BEF-20CDD5163646}"/>
              </a:ext>
            </a:extLst>
          </p:cNvPr>
          <p:cNvSpPr>
            <a:spLocks noGrp="1"/>
          </p:cNvSpPr>
          <p:nvPr>
            <p:ph type="sldNum" sz="quarter" idx="12"/>
          </p:nvPr>
        </p:nvSpPr>
        <p:spPr/>
        <p:txBody>
          <a:bodyPr/>
          <a:lstStyle/>
          <a:p>
            <a:fld id="{7633D277-B9B9-438A-92BE-057FF317C53E}" type="slidenum">
              <a:rPr lang="en-GB" smtClean="0"/>
              <a:t>‹#›</a:t>
            </a:fld>
            <a:endParaRPr lang="en-GB"/>
          </a:p>
        </p:txBody>
      </p:sp>
    </p:spTree>
    <p:extLst>
      <p:ext uri="{BB962C8B-B14F-4D97-AF65-F5344CB8AC3E}">
        <p14:creationId xmlns:p14="http://schemas.microsoft.com/office/powerpoint/2010/main" val="160037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9ACBF-F385-400B-BDCC-8495B1A703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4FFABF-E33F-4EEF-9C22-FDA05F5CD8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DE187A-BDE9-4D58-8983-F3026F8638D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168E39-9FE1-4173-9D69-9BD06BF8BA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AC188B-9AD7-455B-9978-8113911C0DB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52316C-E360-4471-ADF4-57B5493E0D00}"/>
              </a:ext>
            </a:extLst>
          </p:cNvPr>
          <p:cNvSpPr>
            <a:spLocks noGrp="1"/>
          </p:cNvSpPr>
          <p:nvPr>
            <p:ph type="dt" sz="half" idx="10"/>
          </p:nvPr>
        </p:nvSpPr>
        <p:spPr/>
        <p:txBody>
          <a:bodyPr/>
          <a:lstStyle/>
          <a:p>
            <a:fld id="{F3BDB3C8-FD1D-4135-BC08-9CBB4259C434}" type="datetimeFigureOut">
              <a:rPr lang="en-GB" smtClean="0"/>
              <a:t>17/08/2019</a:t>
            </a:fld>
            <a:endParaRPr lang="en-GB"/>
          </a:p>
        </p:txBody>
      </p:sp>
      <p:sp>
        <p:nvSpPr>
          <p:cNvPr id="8" name="Footer Placeholder 7">
            <a:extLst>
              <a:ext uri="{FF2B5EF4-FFF2-40B4-BE49-F238E27FC236}">
                <a16:creationId xmlns:a16="http://schemas.microsoft.com/office/drawing/2014/main" id="{F80249D9-C20A-4D4C-BDF7-018FB11EBD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77FE84-9961-4950-9785-F37A429AFDB0}"/>
              </a:ext>
            </a:extLst>
          </p:cNvPr>
          <p:cNvSpPr>
            <a:spLocks noGrp="1"/>
          </p:cNvSpPr>
          <p:nvPr>
            <p:ph type="sldNum" sz="quarter" idx="12"/>
          </p:nvPr>
        </p:nvSpPr>
        <p:spPr/>
        <p:txBody>
          <a:bodyPr/>
          <a:lstStyle/>
          <a:p>
            <a:fld id="{7633D277-B9B9-438A-92BE-057FF317C53E}" type="slidenum">
              <a:rPr lang="en-GB" smtClean="0"/>
              <a:t>‹#›</a:t>
            </a:fld>
            <a:endParaRPr lang="en-GB"/>
          </a:p>
        </p:txBody>
      </p:sp>
    </p:spTree>
    <p:extLst>
      <p:ext uri="{BB962C8B-B14F-4D97-AF65-F5344CB8AC3E}">
        <p14:creationId xmlns:p14="http://schemas.microsoft.com/office/powerpoint/2010/main" val="3706692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147CD-34C2-4AF9-85DF-6A62950526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80DBFF-27BD-4EBA-AF5F-7F78BAA0FB19}"/>
              </a:ext>
            </a:extLst>
          </p:cNvPr>
          <p:cNvSpPr>
            <a:spLocks noGrp="1"/>
          </p:cNvSpPr>
          <p:nvPr>
            <p:ph type="dt" sz="half" idx="10"/>
          </p:nvPr>
        </p:nvSpPr>
        <p:spPr/>
        <p:txBody>
          <a:bodyPr/>
          <a:lstStyle/>
          <a:p>
            <a:fld id="{F3BDB3C8-FD1D-4135-BC08-9CBB4259C434}" type="datetimeFigureOut">
              <a:rPr lang="en-GB" smtClean="0"/>
              <a:t>17/08/2019</a:t>
            </a:fld>
            <a:endParaRPr lang="en-GB"/>
          </a:p>
        </p:txBody>
      </p:sp>
      <p:sp>
        <p:nvSpPr>
          <p:cNvPr id="4" name="Footer Placeholder 3">
            <a:extLst>
              <a:ext uri="{FF2B5EF4-FFF2-40B4-BE49-F238E27FC236}">
                <a16:creationId xmlns:a16="http://schemas.microsoft.com/office/drawing/2014/main" id="{668FD84F-A9F8-41CD-A784-713423721E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636567-6171-4A22-9482-42C5C6DAFB08}"/>
              </a:ext>
            </a:extLst>
          </p:cNvPr>
          <p:cNvSpPr>
            <a:spLocks noGrp="1"/>
          </p:cNvSpPr>
          <p:nvPr>
            <p:ph type="sldNum" sz="quarter" idx="12"/>
          </p:nvPr>
        </p:nvSpPr>
        <p:spPr/>
        <p:txBody>
          <a:bodyPr/>
          <a:lstStyle/>
          <a:p>
            <a:fld id="{7633D277-B9B9-438A-92BE-057FF317C53E}" type="slidenum">
              <a:rPr lang="en-GB" smtClean="0"/>
              <a:t>‹#›</a:t>
            </a:fld>
            <a:endParaRPr lang="en-GB"/>
          </a:p>
        </p:txBody>
      </p:sp>
    </p:spTree>
    <p:extLst>
      <p:ext uri="{BB962C8B-B14F-4D97-AF65-F5344CB8AC3E}">
        <p14:creationId xmlns:p14="http://schemas.microsoft.com/office/powerpoint/2010/main" val="3262921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CDBB51-1704-4C91-B8AF-4EE64B7A99F4}"/>
              </a:ext>
            </a:extLst>
          </p:cNvPr>
          <p:cNvSpPr>
            <a:spLocks noGrp="1"/>
          </p:cNvSpPr>
          <p:nvPr>
            <p:ph type="dt" sz="half" idx="10"/>
          </p:nvPr>
        </p:nvSpPr>
        <p:spPr/>
        <p:txBody>
          <a:bodyPr/>
          <a:lstStyle/>
          <a:p>
            <a:fld id="{F3BDB3C8-FD1D-4135-BC08-9CBB4259C434}" type="datetimeFigureOut">
              <a:rPr lang="en-GB" smtClean="0"/>
              <a:t>17/08/2019</a:t>
            </a:fld>
            <a:endParaRPr lang="en-GB"/>
          </a:p>
        </p:txBody>
      </p:sp>
      <p:sp>
        <p:nvSpPr>
          <p:cNvPr id="3" name="Footer Placeholder 2">
            <a:extLst>
              <a:ext uri="{FF2B5EF4-FFF2-40B4-BE49-F238E27FC236}">
                <a16:creationId xmlns:a16="http://schemas.microsoft.com/office/drawing/2014/main" id="{FD4E19C2-17C0-4414-9007-0B47B46A7C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5C4B15-ABA6-4B3C-842A-D9DD4470A3FD}"/>
              </a:ext>
            </a:extLst>
          </p:cNvPr>
          <p:cNvSpPr>
            <a:spLocks noGrp="1"/>
          </p:cNvSpPr>
          <p:nvPr>
            <p:ph type="sldNum" sz="quarter" idx="12"/>
          </p:nvPr>
        </p:nvSpPr>
        <p:spPr/>
        <p:txBody>
          <a:bodyPr/>
          <a:lstStyle/>
          <a:p>
            <a:fld id="{7633D277-B9B9-438A-92BE-057FF317C53E}" type="slidenum">
              <a:rPr lang="en-GB" smtClean="0"/>
              <a:t>‹#›</a:t>
            </a:fld>
            <a:endParaRPr lang="en-GB"/>
          </a:p>
        </p:txBody>
      </p:sp>
    </p:spTree>
    <p:extLst>
      <p:ext uri="{BB962C8B-B14F-4D97-AF65-F5344CB8AC3E}">
        <p14:creationId xmlns:p14="http://schemas.microsoft.com/office/powerpoint/2010/main" val="2975104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83FF6-50D4-4631-ACF0-37B18A39E4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E5C091-D7B7-4EC1-A2EB-93F8A3D413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7D322D-8D1C-4B51-8A90-C5392FEE59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ABD733-328C-4132-B741-5A01DCA235B3}"/>
              </a:ext>
            </a:extLst>
          </p:cNvPr>
          <p:cNvSpPr>
            <a:spLocks noGrp="1"/>
          </p:cNvSpPr>
          <p:nvPr>
            <p:ph type="dt" sz="half" idx="10"/>
          </p:nvPr>
        </p:nvSpPr>
        <p:spPr/>
        <p:txBody>
          <a:bodyPr/>
          <a:lstStyle/>
          <a:p>
            <a:fld id="{F3BDB3C8-FD1D-4135-BC08-9CBB4259C434}" type="datetimeFigureOut">
              <a:rPr lang="en-GB" smtClean="0"/>
              <a:t>17/08/2019</a:t>
            </a:fld>
            <a:endParaRPr lang="en-GB"/>
          </a:p>
        </p:txBody>
      </p:sp>
      <p:sp>
        <p:nvSpPr>
          <p:cNvPr id="6" name="Footer Placeholder 5">
            <a:extLst>
              <a:ext uri="{FF2B5EF4-FFF2-40B4-BE49-F238E27FC236}">
                <a16:creationId xmlns:a16="http://schemas.microsoft.com/office/drawing/2014/main" id="{8049A079-D10E-4874-8CD0-AD12437A2F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6A7D97-7B17-4982-BDB4-3302CE576213}"/>
              </a:ext>
            </a:extLst>
          </p:cNvPr>
          <p:cNvSpPr>
            <a:spLocks noGrp="1"/>
          </p:cNvSpPr>
          <p:nvPr>
            <p:ph type="sldNum" sz="quarter" idx="12"/>
          </p:nvPr>
        </p:nvSpPr>
        <p:spPr/>
        <p:txBody>
          <a:bodyPr/>
          <a:lstStyle/>
          <a:p>
            <a:fld id="{7633D277-B9B9-438A-92BE-057FF317C53E}" type="slidenum">
              <a:rPr lang="en-GB" smtClean="0"/>
              <a:t>‹#›</a:t>
            </a:fld>
            <a:endParaRPr lang="en-GB"/>
          </a:p>
        </p:txBody>
      </p:sp>
    </p:spTree>
    <p:extLst>
      <p:ext uri="{BB962C8B-B14F-4D97-AF65-F5344CB8AC3E}">
        <p14:creationId xmlns:p14="http://schemas.microsoft.com/office/powerpoint/2010/main" val="2876836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D55A9-11A4-491B-9279-F00A8DADB0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CC0E88-59CE-47B9-BD6E-C47045FA2D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DC3B40-4812-4F20-99A4-0BEE6E011B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DF7FDB-14A6-40CE-BD46-C411E8C37259}"/>
              </a:ext>
            </a:extLst>
          </p:cNvPr>
          <p:cNvSpPr>
            <a:spLocks noGrp="1"/>
          </p:cNvSpPr>
          <p:nvPr>
            <p:ph type="dt" sz="half" idx="10"/>
          </p:nvPr>
        </p:nvSpPr>
        <p:spPr/>
        <p:txBody>
          <a:bodyPr/>
          <a:lstStyle/>
          <a:p>
            <a:fld id="{F3BDB3C8-FD1D-4135-BC08-9CBB4259C434}" type="datetimeFigureOut">
              <a:rPr lang="en-GB" smtClean="0"/>
              <a:t>17/08/2019</a:t>
            </a:fld>
            <a:endParaRPr lang="en-GB"/>
          </a:p>
        </p:txBody>
      </p:sp>
      <p:sp>
        <p:nvSpPr>
          <p:cNvPr id="6" name="Footer Placeholder 5">
            <a:extLst>
              <a:ext uri="{FF2B5EF4-FFF2-40B4-BE49-F238E27FC236}">
                <a16:creationId xmlns:a16="http://schemas.microsoft.com/office/drawing/2014/main" id="{31E498F1-3B87-41AC-BE5E-AE62F8346A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A32706-A777-4512-82DE-2C0D42F4B8BB}"/>
              </a:ext>
            </a:extLst>
          </p:cNvPr>
          <p:cNvSpPr>
            <a:spLocks noGrp="1"/>
          </p:cNvSpPr>
          <p:nvPr>
            <p:ph type="sldNum" sz="quarter" idx="12"/>
          </p:nvPr>
        </p:nvSpPr>
        <p:spPr/>
        <p:txBody>
          <a:bodyPr/>
          <a:lstStyle/>
          <a:p>
            <a:fld id="{7633D277-B9B9-438A-92BE-057FF317C53E}" type="slidenum">
              <a:rPr lang="en-GB" smtClean="0"/>
              <a:t>‹#›</a:t>
            </a:fld>
            <a:endParaRPr lang="en-GB"/>
          </a:p>
        </p:txBody>
      </p:sp>
    </p:spTree>
    <p:extLst>
      <p:ext uri="{BB962C8B-B14F-4D97-AF65-F5344CB8AC3E}">
        <p14:creationId xmlns:p14="http://schemas.microsoft.com/office/powerpoint/2010/main" val="4173754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946C3-715C-44BF-A0CD-FDC71A7E92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363D05-F43F-4086-B4D3-580E8D2D9F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95AC83-0FF5-4144-9326-B6D3A81F6939}"/>
              </a:ext>
            </a:extLst>
          </p:cNvPr>
          <p:cNvSpPr>
            <a:spLocks noGrp="1"/>
          </p:cNvSpPr>
          <p:nvPr>
            <p:ph type="dt" sz="half" idx="10"/>
          </p:nvPr>
        </p:nvSpPr>
        <p:spPr/>
        <p:txBody>
          <a:bodyPr/>
          <a:lstStyle/>
          <a:p>
            <a:fld id="{F3BDB3C8-FD1D-4135-BC08-9CBB4259C434}" type="datetimeFigureOut">
              <a:rPr lang="en-GB" smtClean="0"/>
              <a:t>17/08/2019</a:t>
            </a:fld>
            <a:endParaRPr lang="en-GB"/>
          </a:p>
        </p:txBody>
      </p:sp>
      <p:sp>
        <p:nvSpPr>
          <p:cNvPr id="5" name="Footer Placeholder 4">
            <a:extLst>
              <a:ext uri="{FF2B5EF4-FFF2-40B4-BE49-F238E27FC236}">
                <a16:creationId xmlns:a16="http://schemas.microsoft.com/office/drawing/2014/main" id="{687A31C3-8330-4790-8E6B-80EFA15CD3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E3CD40-4091-4380-AC07-C4CDD6C646EA}"/>
              </a:ext>
            </a:extLst>
          </p:cNvPr>
          <p:cNvSpPr>
            <a:spLocks noGrp="1"/>
          </p:cNvSpPr>
          <p:nvPr>
            <p:ph type="sldNum" sz="quarter" idx="12"/>
          </p:nvPr>
        </p:nvSpPr>
        <p:spPr/>
        <p:txBody>
          <a:bodyPr/>
          <a:lstStyle/>
          <a:p>
            <a:fld id="{7633D277-B9B9-438A-92BE-057FF317C53E}" type="slidenum">
              <a:rPr lang="en-GB" smtClean="0"/>
              <a:t>‹#›</a:t>
            </a:fld>
            <a:endParaRPr lang="en-GB"/>
          </a:p>
        </p:txBody>
      </p:sp>
    </p:spTree>
    <p:extLst>
      <p:ext uri="{BB962C8B-B14F-4D97-AF65-F5344CB8AC3E}">
        <p14:creationId xmlns:p14="http://schemas.microsoft.com/office/powerpoint/2010/main" val="222741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EFCD7F-4203-45C8-AFAA-E8692914F8B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3E4DB2-6C62-4FD3-9637-58FD5ADAD55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7A263C-0D0E-488C-AFD6-612E6EA3CE79}"/>
              </a:ext>
            </a:extLst>
          </p:cNvPr>
          <p:cNvSpPr>
            <a:spLocks noGrp="1"/>
          </p:cNvSpPr>
          <p:nvPr>
            <p:ph type="dt" sz="half" idx="10"/>
          </p:nvPr>
        </p:nvSpPr>
        <p:spPr/>
        <p:txBody>
          <a:bodyPr/>
          <a:lstStyle/>
          <a:p>
            <a:fld id="{F3BDB3C8-FD1D-4135-BC08-9CBB4259C434}" type="datetimeFigureOut">
              <a:rPr lang="en-GB" smtClean="0"/>
              <a:t>17/08/2019</a:t>
            </a:fld>
            <a:endParaRPr lang="en-GB"/>
          </a:p>
        </p:txBody>
      </p:sp>
      <p:sp>
        <p:nvSpPr>
          <p:cNvPr id="5" name="Footer Placeholder 4">
            <a:extLst>
              <a:ext uri="{FF2B5EF4-FFF2-40B4-BE49-F238E27FC236}">
                <a16:creationId xmlns:a16="http://schemas.microsoft.com/office/drawing/2014/main" id="{CE00E4E6-5BF1-4BF8-B9C5-1C1139466D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9A884A-B1C8-49FF-BB23-21D8D612ADC7}"/>
              </a:ext>
            </a:extLst>
          </p:cNvPr>
          <p:cNvSpPr>
            <a:spLocks noGrp="1"/>
          </p:cNvSpPr>
          <p:nvPr>
            <p:ph type="sldNum" sz="quarter" idx="12"/>
          </p:nvPr>
        </p:nvSpPr>
        <p:spPr/>
        <p:txBody>
          <a:bodyPr/>
          <a:lstStyle/>
          <a:p>
            <a:fld id="{7633D277-B9B9-438A-92BE-057FF317C53E}" type="slidenum">
              <a:rPr lang="en-GB" smtClean="0"/>
              <a:t>‹#›</a:t>
            </a:fld>
            <a:endParaRPr lang="en-GB"/>
          </a:p>
        </p:txBody>
      </p:sp>
    </p:spTree>
    <p:extLst>
      <p:ext uri="{BB962C8B-B14F-4D97-AF65-F5344CB8AC3E}">
        <p14:creationId xmlns:p14="http://schemas.microsoft.com/office/powerpoint/2010/main" val="4206429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2D2C72-9BE9-4ABF-820E-750079B7A0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6DED52-FE40-4BC6-8DD0-7D4991E6D0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2F47F5-FC22-4984-8662-11E441782B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BDB3C8-FD1D-4135-BC08-9CBB4259C434}" type="datetimeFigureOut">
              <a:rPr lang="en-GB" smtClean="0"/>
              <a:t>17/08/2019</a:t>
            </a:fld>
            <a:endParaRPr lang="en-GB"/>
          </a:p>
        </p:txBody>
      </p:sp>
      <p:sp>
        <p:nvSpPr>
          <p:cNvPr id="5" name="Footer Placeholder 4">
            <a:extLst>
              <a:ext uri="{FF2B5EF4-FFF2-40B4-BE49-F238E27FC236}">
                <a16:creationId xmlns:a16="http://schemas.microsoft.com/office/drawing/2014/main" id="{7253B2F9-5E46-4639-A502-B66B456A4E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C73A902-693F-4DEF-A746-54B21CDDEF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33D277-B9B9-438A-92BE-057FF317C53E}" type="slidenum">
              <a:rPr lang="en-GB" smtClean="0"/>
              <a:t>‹#›</a:t>
            </a:fld>
            <a:endParaRPr lang="en-GB"/>
          </a:p>
        </p:txBody>
      </p:sp>
    </p:spTree>
    <p:extLst>
      <p:ext uri="{BB962C8B-B14F-4D97-AF65-F5344CB8AC3E}">
        <p14:creationId xmlns:p14="http://schemas.microsoft.com/office/powerpoint/2010/main" val="67499023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E42D4-970C-4A8B-B280-00802B2A3E94}"/>
              </a:ext>
            </a:extLst>
          </p:cNvPr>
          <p:cNvSpPr>
            <a:spLocks noGrp="1"/>
          </p:cNvSpPr>
          <p:nvPr>
            <p:ph type="title"/>
          </p:nvPr>
        </p:nvSpPr>
        <p:spPr>
          <a:xfrm>
            <a:off x="1151115" y="4721548"/>
            <a:ext cx="8288032" cy="1096316"/>
          </a:xfrm>
        </p:spPr>
        <p:txBody>
          <a:bodyPr vert="horz" lIns="91440" tIns="45720" rIns="91440" bIns="45720" rtlCol="0" anchor="b">
            <a:normAutofit/>
          </a:bodyPr>
          <a:lstStyle/>
          <a:p>
            <a:pPr algn="ctr">
              <a:lnSpc>
                <a:spcPct val="90000"/>
              </a:lnSpc>
            </a:pPr>
            <a:r>
              <a:rPr lang="en-US" sz="2300" b="1" kern="1200">
                <a:solidFill>
                  <a:schemeClr val="tx1"/>
                </a:solidFill>
                <a:latin typeface="+mj-lt"/>
                <a:ea typeface="+mj-ea"/>
                <a:cs typeface="+mj-cs"/>
              </a:rPr>
              <a:t>MATTEO RUBOLINO 1715315</a:t>
            </a:r>
            <a:br>
              <a:rPr lang="en-US" sz="2300" b="1" kern="1200" dirty="0">
                <a:solidFill>
                  <a:schemeClr val="tx1"/>
                </a:solidFill>
                <a:latin typeface="+mj-lt"/>
                <a:ea typeface="+mj-ea"/>
                <a:cs typeface="+mj-cs"/>
              </a:rPr>
            </a:br>
            <a:r>
              <a:rPr lang="en-US" sz="2300" b="1" kern="1200" dirty="0">
                <a:solidFill>
                  <a:schemeClr val="tx1"/>
                </a:solidFill>
                <a:latin typeface="+mj-lt"/>
                <a:ea typeface="+mj-ea"/>
                <a:cs typeface="+mj-cs"/>
              </a:rPr>
              <a:t>HRM STRATEGY POLICIES</a:t>
            </a:r>
            <a:br>
              <a:rPr lang="en-US" sz="2300" b="1" kern="1200" dirty="0">
                <a:solidFill>
                  <a:schemeClr val="tx1"/>
                </a:solidFill>
                <a:latin typeface="+mj-lt"/>
                <a:ea typeface="+mj-ea"/>
                <a:cs typeface="+mj-cs"/>
              </a:rPr>
            </a:br>
            <a:r>
              <a:rPr lang="en-US" sz="2300" b="1" kern="1200" dirty="0">
                <a:solidFill>
                  <a:schemeClr val="tx1"/>
                </a:solidFill>
                <a:latin typeface="+mj-lt"/>
                <a:ea typeface="+mj-ea"/>
                <a:cs typeface="+mj-cs"/>
              </a:rPr>
              <a:t>Trinity Saint David University</a:t>
            </a:r>
          </a:p>
        </p:txBody>
      </p:sp>
      <p:pic>
        <p:nvPicPr>
          <p:cNvPr id="5" name="Picture 4">
            <a:extLst>
              <a:ext uri="{FF2B5EF4-FFF2-40B4-BE49-F238E27FC236}">
                <a16:creationId xmlns:a16="http://schemas.microsoft.com/office/drawing/2014/main" id="{6D3F4D7F-DC79-4F13-8EFD-D23A5EEB59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30534" y="934222"/>
            <a:ext cx="6598900" cy="3299450"/>
          </a:xfrm>
          <a:prstGeom prst="rect">
            <a:avLst/>
          </a:prstGeom>
        </p:spPr>
      </p:pic>
    </p:spTree>
    <p:extLst>
      <p:ext uri="{BB962C8B-B14F-4D97-AF65-F5344CB8AC3E}">
        <p14:creationId xmlns:p14="http://schemas.microsoft.com/office/powerpoint/2010/main" val="16507306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CBED8CD-8876-4DAE-9F62-277C2C64F977}"/>
              </a:ext>
            </a:extLst>
          </p:cNvPr>
          <p:cNvSpPr/>
          <p:nvPr/>
        </p:nvSpPr>
        <p:spPr>
          <a:xfrm>
            <a:off x="391906" y="801763"/>
            <a:ext cx="11408188" cy="769441"/>
          </a:xfrm>
          <a:prstGeom prst="rect">
            <a:avLst/>
          </a:prstGeom>
          <a:noFill/>
        </p:spPr>
        <p:txBody>
          <a:bodyPr wrap="none" lIns="91440" tIns="45720" rIns="91440" bIns="45720">
            <a:spAutoFit/>
          </a:bodyPr>
          <a:lstStyle/>
          <a:p>
            <a:pPr algn="ctr"/>
            <a:r>
              <a:rPr lang="en-US" sz="4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WHAT IS THE PURPOSE OF HRM STRATEGY?</a:t>
            </a:r>
          </a:p>
        </p:txBody>
      </p:sp>
      <p:sp>
        <p:nvSpPr>
          <p:cNvPr id="2" name="TextBox 1">
            <a:extLst>
              <a:ext uri="{FF2B5EF4-FFF2-40B4-BE49-F238E27FC236}">
                <a16:creationId xmlns:a16="http://schemas.microsoft.com/office/drawing/2014/main" id="{894CD391-F25E-4C0F-BCB4-6BA67EC6A49C}"/>
              </a:ext>
            </a:extLst>
          </p:cNvPr>
          <p:cNvSpPr txBox="1"/>
          <p:nvPr/>
        </p:nvSpPr>
        <p:spPr>
          <a:xfrm>
            <a:off x="841432" y="2374986"/>
            <a:ext cx="6437302" cy="2677656"/>
          </a:xfrm>
          <a:prstGeom prst="rect">
            <a:avLst/>
          </a:prstGeom>
          <a:noFill/>
        </p:spPr>
        <p:txBody>
          <a:bodyPr wrap="square" rtlCol="0">
            <a:spAutoFit/>
          </a:bodyPr>
          <a:lstStyle/>
          <a:p>
            <a:r>
              <a:rPr lang="en-GB" sz="2400" b="1" dirty="0"/>
              <a:t>ACCORDING TO  (Armstrong 2012 ) DESCRIBING THE MEANING OF HRM, HUMAN RESOURCE MANAGEMENT, IS DEFINED AS “THE STRATEGIC, COHERENT AND INTEGRATED APPROACH TO THE DEVLOPMENT, EMPLOYMENT AND WELLBEING OF ALL THE PEOPLE WORKING INSIDE AN ORGANIZATION.”</a:t>
            </a:r>
          </a:p>
        </p:txBody>
      </p:sp>
      <p:pic>
        <p:nvPicPr>
          <p:cNvPr id="6" name="Picture 5">
            <a:extLst>
              <a:ext uri="{FF2B5EF4-FFF2-40B4-BE49-F238E27FC236}">
                <a16:creationId xmlns:a16="http://schemas.microsoft.com/office/drawing/2014/main" id="{35BA6675-137C-42D1-A6C2-D10A16C9F1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78734" y="3028015"/>
            <a:ext cx="4129454" cy="3357796"/>
          </a:xfrm>
          <a:prstGeom prst="rect">
            <a:avLst/>
          </a:prstGeom>
        </p:spPr>
      </p:pic>
    </p:spTree>
    <p:extLst>
      <p:ext uri="{BB962C8B-B14F-4D97-AF65-F5344CB8AC3E}">
        <p14:creationId xmlns:p14="http://schemas.microsoft.com/office/powerpoint/2010/main" val="406202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5862F44-87F9-414F-B230-47B15FC7D076}"/>
              </a:ext>
            </a:extLst>
          </p:cNvPr>
          <p:cNvSpPr/>
          <p:nvPr/>
        </p:nvSpPr>
        <p:spPr>
          <a:xfrm>
            <a:off x="1293083" y="523883"/>
            <a:ext cx="9420950" cy="707886"/>
          </a:xfrm>
          <a:prstGeom prst="rect">
            <a:avLst/>
          </a:prstGeom>
          <a:noFill/>
        </p:spPr>
        <p:txBody>
          <a:bodyPr wrap="square" lIns="91440" tIns="45720" rIns="91440" bIns="45720">
            <a:spAutoFit/>
          </a:bodyPr>
          <a:lstStyle/>
          <a:p>
            <a:pPr algn="ctr"/>
            <a:r>
              <a:rPr lang="en-US" sz="4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WHY DO WE NEED ROBUST POLICIES?</a:t>
            </a:r>
          </a:p>
        </p:txBody>
      </p:sp>
      <p:sp>
        <p:nvSpPr>
          <p:cNvPr id="3" name="TextBox 2">
            <a:extLst>
              <a:ext uri="{FF2B5EF4-FFF2-40B4-BE49-F238E27FC236}">
                <a16:creationId xmlns:a16="http://schemas.microsoft.com/office/drawing/2014/main" id="{F2AA9697-106D-449E-80B0-09E162BAA770}"/>
              </a:ext>
            </a:extLst>
          </p:cNvPr>
          <p:cNvSpPr txBox="1"/>
          <p:nvPr/>
        </p:nvSpPr>
        <p:spPr>
          <a:xfrm>
            <a:off x="5546360" y="2975547"/>
            <a:ext cx="914400" cy="91440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A6DB31D0-4BF9-4649-AD72-B546479E2E7C}"/>
              </a:ext>
            </a:extLst>
          </p:cNvPr>
          <p:cNvSpPr txBox="1"/>
          <p:nvPr/>
        </p:nvSpPr>
        <p:spPr>
          <a:xfrm>
            <a:off x="5546360" y="2975547"/>
            <a:ext cx="914400" cy="914400"/>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90F998CF-57BD-4AD8-A4DC-34BEA43A1586}"/>
              </a:ext>
            </a:extLst>
          </p:cNvPr>
          <p:cNvSpPr txBox="1"/>
          <p:nvPr/>
        </p:nvSpPr>
        <p:spPr>
          <a:xfrm>
            <a:off x="2192713" y="1861283"/>
            <a:ext cx="8850883" cy="3416320"/>
          </a:xfrm>
          <a:prstGeom prst="rect">
            <a:avLst/>
          </a:prstGeom>
          <a:noFill/>
        </p:spPr>
        <p:txBody>
          <a:bodyPr wrap="square" rtlCol="0">
            <a:spAutoFit/>
          </a:bodyPr>
          <a:lstStyle/>
          <a:p>
            <a:pPr marL="285750" indent="-285750">
              <a:buFont typeface="Arial" panose="020B0604020202020204" pitchFamily="34" charset="0"/>
              <a:buChar char="•"/>
            </a:pPr>
            <a:r>
              <a:rPr lang="en-GB" sz="2400" b="1" dirty="0"/>
              <a:t>KEEP HIGH PERFORMANCE INSIDE THE ORGANISATION.</a:t>
            </a:r>
          </a:p>
          <a:p>
            <a:pPr marL="285750" indent="-285750">
              <a:buFont typeface="Arial" panose="020B0604020202020204" pitchFamily="34" charset="0"/>
              <a:buChar char="•"/>
            </a:pPr>
            <a:r>
              <a:rPr lang="en-GB" sz="2400" b="1" dirty="0"/>
              <a:t>ATTRACT WORKFORCE TO OUR COMPANY.</a:t>
            </a:r>
          </a:p>
          <a:p>
            <a:pPr marL="285750" indent="-285750">
              <a:buFont typeface="Arial" panose="020B0604020202020204" pitchFamily="34" charset="0"/>
              <a:buChar char="•"/>
            </a:pPr>
            <a:r>
              <a:rPr lang="en-GB" sz="2400" b="1" dirty="0"/>
              <a:t>SATISFY THE EMPLOYEES IN ORDER TO KEEP THEM IN OUR ORGANISATION.</a:t>
            </a:r>
          </a:p>
          <a:p>
            <a:pPr marL="285750" indent="-285750">
              <a:buFont typeface="Arial" panose="020B0604020202020204" pitchFamily="34" charset="0"/>
              <a:buChar char="•"/>
            </a:pPr>
            <a:r>
              <a:rPr lang="en-GB" sz="2400" b="1" dirty="0"/>
              <a:t>CREATE A VALUE OF THE ORGANISATION.</a:t>
            </a:r>
          </a:p>
          <a:p>
            <a:pPr marL="285750" indent="-285750">
              <a:buFont typeface="Arial" panose="020B0604020202020204" pitchFamily="34" charset="0"/>
              <a:buChar char="•"/>
            </a:pPr>
            <a:r>
              <a:rPr lang="en-GB" sz="2400" b="1" dirty="0"/>
              <a:t>DIFFERENTIATE OURSELF FROM THE COMPETITORS.</a:t>
            </a:r>
          </a:p>
          <a:p>
            <a:pPr marL="285750" indent="-285750">
              <a:buFont typeface="Arial" panose="020B0604020202020204" pitchFamily="34" charset="0"/>
              <a:buChar char="•"/>
            </a:pPr>
            <a:r>
              <a:rPr lang="en-GB" sz="2400" b="1" dirty="0"/>
              <a:t>DEFINE AIM AND IDENTITY OF THE COMPANY.</a:t>
            </a:r>
          </a:p>
          <a:p>
            <a:pPr marL="285750" indent="-285750">
              <a:buFont typeface="Arial" panose="020B0604020202020204" pitchFamily="34" charset="0"/>
              <a:buChar char="•"/>
            </a:pPr>
            <a:r>
              <a:rPr lang="en-GB" sz="2400" b="1" dirty="0"/>
              <a:t>TRY TO AVOID FUTURE ISSUES ABOUT INTERNAL OR ESTERNAL ASPECTS OF THE FIRM</a:t>
            </a:r>
            <a:r>
              <a:rPr lang="en-GB" b="1" dirty="0"/>
              <a:t>.</a:t>
            </a:r>
          </a:p>
        </p:txBody>
      </p:sp>
    </p:spTree>
    <p:extLst>
      <p:ext uri="{BB962C8B-B14F-4D97-AF65-F5344CB8AC3E}">
        <p14:creationId xmlns:p14="http://schemas.microsoft.com/office/powerpoint/2010/main" val="3321234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E9A7571-DE03-4B13-ADD1-0E8A7DEC2F54}"/>
              </a:ext>
            </a:extLst>
          </p:cNvPr>
          <p:cNvSpPr/>
          <p:nvPr/>
        </p:nvSpPr>
        <p:spPr>
          <a:xfrm>
            <a:off x="1315084" y="-69609"/>
            <a:ext cx="9278911" cy="1569660"/>
          </a:xfrm>
          <a:prstGeom prst="rect">
            <a:avLst/>
          </a:prstGeom>
          <a:noFill/>
        </p:spPr>
        <p:txBody>
          <a:bodyPr wrap="square" lIns="91440" tIns="45720" rIns="91440" bIns="45720">
            <a:spAutoFit/>
          </a:bodyPr>
          <a:lstStyle/>
          <a:p>
            <a:pPr algn="ctr"/>
            <a:r>
              <a:rPr lang="en-US" sz="48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WHAT IS THE MAIN AIM OF HRM POLICIES?</a:t>
            </a:r>
          </a:p>
        </p:txBody>
      </p:sp>
      <p:sp>
        <p:nvSpPr>
          <p:cNvPr id="2" name="TextBox 1">
            <a:extLst>
              <a:ext uri="{FF2B5EF4-FFF2-40B4-BE49-F238E27FC236}">
                <a16:creationId xmlns:a16="http://schemas.microsoft.com/office/drawing/2014/main" id="{CEA9A4F5-46B0-4F21-8D0C-35CEA25506D7}"/>
              </a:ext>
            </a:extLst>
          </p:cNvPr>
          <p:cNvSpPr txBox="1"/>
          <p:nvPr/>
        </p:nvSpPr>
        <p:spPr>
          <a:xfrm>
            <a:off x="145851" y="1569660"/>
            <a:ext cx="12192002" cy="5293757"/>
          </a:xfrm>
          <a:prstGeom prst="rect">
            <a:avLst/>
          </a:prstGeom>
          <a:noFill/>
        </p:spPr>
        <p:txBody>
          <a:bodyPr wrap="square" rtlCol="0">
            <a:spAutoFit/>
          </a:bodyPr>
          <a:lstStyle/>
          <a:p>
            <a:r>
              <a:rPr lang="en-GB" sz="2400" b="1" dirty="0"/>
              <a:t>THE MAIN AIM OF THE HRM POLICIES INSIDE THE ORGANISATION IS TO SECURE AND REINFORCE THE CULTURE OF THE COMPANY IN ORDER TO EVALUATE THE HUMAN RESOURCE AND GET COMPETITIVE ADVANTAGES FROM THE OTHER ORGANISATION. (Armstrong 2012).</a:t>
            </a:r>
          </a:p>
          <a:p>
            <a:r>
              <a:rPr lang="en-GB" sz="2400" b="1" dirty="0"/>
              <a:t>THIS POLICIES INCLUDES:</a:t>
            </a:r>
            <a:endParaRPr lang="en-GB" dirty="0"/>
          </a:p>
          <a:p>
            <a:pPr marL="285750" indent="-285750" algn="ctr">
              <a:buFont typeface="Arial" panose="020B0604020202020204" pitchFamily="34" charset="0"/>
              <a:buChar char="•"/>
            </a:pPr>
            <a:r>
              <a:rPr lang="en-GB" sz="2800" b="1" dirty="0"/>
              <a:t>Compensation and benefits.</a:t>
            </a:r>
          </a:p>
          <a:p>
            <a:pPr marL="285750" indent="-285750" algn="ctr">
              <a:buFont typeface="Arial" panose="020B0604020202020204" pitchFamily="34" charset="0"/>
              <a:buChar char="•"/>
            </a:pPr>
            <a:r>
              <a:rPr lang="en-GB" sz="2800" b="1" dirty="0"/>
              <a:t>Labour management relations.</a:t>
            </a:r>
          </a:p>
          <a:p>
            <a:pPr marL="285750" indent="-285750" algn="ctr">
              <a:buFont typeface="Arial" panose="020B0604020202020204" pitchFamily="34" charset="0"/>
              <a:buChar char="•"/>
            </a:pPr>
            <a:r>
              <a:rPr lang="en-GB" sz="2800" b="1" dirty="0"/>
              <a:t>Employment practices and placement.</a:t>
            </a:r>
          </a:p>
          <a:p>
            <a:pPr marL="285750" indent="-285750" algn="ctr">
              <a:buFont typeface="Arial" panose="020B0604020202020204" pitchFamily="34" charset="0"/>
              <a:buChar char="•"/>
            </a:pPr>
            <a:r>
              <a:rPr lang="en-GB" sz="2800" b="1" dirty="0"/>
              <a:t>Workplace diversity.</a:t>
            </a:r>
          </a:p>
          <a:p>
            <a:pPr marL="285750" indent="-285750" algn="ctr">
              <a:buFont typeface="Arial" panose="020B0604020202020204" pitchFamily="34" charset="0"/>
              <a:buChar char="•"/>
            </a:pPr>
            <a:r>
              <a:rPr lang="en-GB" sz="2800" b="1" dirty="0"/>
              <a:t>Health, safety and security.</a:t>
            </a:r>
          </a:p>
          <a:p>
            <a:pPr marL="285750" indent="-285750" algn="ctr">
              <a:buFont typeface="Arial" panose="020B0604020202020204" pitchFamily="34" charset="0"/>
              <a:buChar char="•"/>
            </a:pPr>
            <a:r>
              <a:rPr lang="en-GB" sz="2800" b="1" dirty="0"/>
              <a:t>Human resources information systems.</a:t>
            </a:r>
          </a:p>
          <a:p>
            <a:pPr marL="285750" indent="-285750" algn="ctr">
              <a:buFont typeface="Arial" panose="020B0604020202020204" pitchFamily="34" charset="0"/>
              <a:buChar char="•"/>
            </a:pPr>
            <a:r>
              <a:rPr lang="en-GB" sz="2800" b="1" dirty="0"/>
              <a:t>Human resource research.</a:t>
            </a:r>
          </a:p>
          <a:p>
            <a:pPr marL="285750" indent="-285750" algn="ctr">
              <a:buFont typeface="Arial" panose="020B0604020202020204" pitchFamily="34" charset="0"/>
              <a:buChar char="•"/>
            </a:pPr>
            <a:r>
              <a:rPr lang="en-GB" sz="2800" b="1" dirty="0"/>
              <a:t>Training and development.</a:t>
            </a:r>
          </a:p>
          <a:p>
            <a:endParaRPr lang="en-GB" dirty="0"/>
          </a:p>
        </p:txBody>
      </p:sp>
      <p:sp>
        <p:nvSpPr>
          <p:cNvPr id="5" name="Arrow: Curved Right 4">
            <a:extLst>
              <a:ext uri="{FF2B5EF4-FFF2-40B4-BE49-F238E27FC236}">
                <a16:creationId xmlns:a16="http://schemas.microsoft.com/office/drawing/2014/main" id="{DA3B0DFC-3633-4E7B-8FEC-39258895CC14}"/>
              </a:ext>
            </a:extLst>
          </p:cNvPr>
          <p:cNvSpPr/>
          <p:nvPr/>
        </p:nvSpPr>
        <p:spPr>
          <a:xfrm rot="19244136">
            <a:off x="1315084" y="3204148"/>
            <a:ext cx="1304144" cy="2806908"/>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436921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225C9A0-5C8E-4661-9F89-7064FECD6B03}"/>
              </a:ext>
            </a:extLst>
          </p:cNvPr>
          <p:cNvSpPr/>
          <p:nvPr/>
        </p:nvSpPr>
        <p:spPr>
          <a:xfrm>
            <a:off x="3624297" y="239126"/>
            <a:ext cx="4403770"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HR PLANNING </a:t>
            </a:r>
          </a:p>
        </p:txBody>
      </p:sp>
      <p:sp>
        <p:nvSpPr>
          <p:cNvPr id="5" name="TextBox 4">
            <a:extLst>
              <a:ext uri="{FF2B5EF4-FFF2-40B4-BE49-F238E27FC236}">
                <a16:creationId xmlns:a16="http://schemas.microsoft.com/office/drawing/2014/main" id="{352E0E67-A99E-49A3-ABE2-9AE0FC74A85A}"/>
              </a:ext>
            </a:extLst>
          </p:cNvPr>
          <p:cNvSpPr txBox="1"/>
          <p:nvPr/>
        </p:nvSpPr>
        <p:spPr>
          <a:xfrm>
            <a:off x="1063056" y="1446780"/>
            <a:ext cx="9995941" cy="1569660"/>
          </a:xfrm>
          <a:prstGeom prst="rect">
            <a:avLst/>
          </a:prstGeom>
          <a:noFill/>
        </p:spPr>
        <p:txBody>
          <a:bodyPr wrap="square" rtlCol="0">
            <a:spAutoFit/>
          </a:bodyPr>
          <a:lstStyle/>
          <a:p>
            <a:r>
              <a:rPr lang="en-GB" sz="2400" b="1" dirty="0"/>
              <a:t>HR planning is the process that anticipate and forecast future needs of the business in order to prevent and identify employment gaps, action staffing plan is very important if we want the  best performance inside the Business. (Derrek Torrington,2017)</a:t>
            </a:r>
          </a:p>
        </p:txBody>
      </p:sp>
      <p:sp>
        <p:nvSpPr>
          <p:cNvPr id="6" name="TextBox 5">
            <a:extLst>
              <a:ext uri="{FF2B5EF4-FFF2-40B4-BE49-F238E27FC236}">
                <a16:creationId xmlns:a16="http://schemas.microsoft.com/office/drawing/2014/main" id="{6E4009CE-924D-477D-BBF1-445456FEB112}"/>
              </a:ext>
            </a:extLst>
          </p:cNvPr>
          <p:cNvSpPr txBox="1"/>
          <p:nvPr/>
        </p:nvSpPr>
        <p:spPr>
          <a:xfrm>
            <a:off x="6105994" y="2863387"/>
            <a:ext cx="6086006" cy="1569660"/>
          </a:xfrm>
          <a:prstGeom prst="rect">
            <a:avLst/>
          </a:prstGeom>
          <a:noFill/>
        </p:spPr>
        <p:txBody>
          <a:bodyPr wrap="square" rtlCol="0">
            <a:spAutoFit/>
          </a:bodyPr>
          <a:lstStyle/>
          <a:p>
            <a:r>
              <a:rPr lang="en-GB" sz="2400" b="1" dirty="0"/>
              <a:t>Capability gaps</a:t>
            </a:r>
          </a:p>
          <a:p>
            <a:r>
              <a:rPr lang="en-GB" sz="2400" b="1" dirty="0"/>
              <a:t>Capability surpluses</a:t>
            </a:r>
          </a:p>
          <a:p>
            <a:r>
              <a:rPr lang="en-GB" sz="2400" b="1" dirty="0"/>
              <a:t>Poor workforce utilisation</a:t>
            </a:r>
          </a:p>
          <a:p>
            <a:r>
              <a:rPr lang="en-GB" sz="2400" b="1" dirty="0"/>
              <a:t>Talent pool development</a:t>
            </a:r>
          </a:p>
        </p:txBody>
      </p:sp>
      <p:sp>
        <p:nvSpPr>
          <p:cNvPr id="7" name="Callout: Right Arrow 6">
            <a:extLst>
              <a:ext uri="{FF2B5EF4-FFF2-40B4-BE49-F238E27FC236}">
                <a16:creationId xmlns:a16="http://schemas.microsoft.com/office/drawing/2014/main" id="{F19E9804-3B76-49AA-ACC3-0BBD80510E0F}"/>
              </a:ext>
            </a:extLst>
          </p:cNvPr>
          <p:cNvSpPr/>
          <p:nvPr/>
        </p:nvSpPr>
        <p:spPr>
          <a:xfrm>
            <a:off x="2228543" y="3473958"/>
            <a:ext cx="3597639" cy="554636"/>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DIFFERENT WAYS OF PLANNING</a:t>
            </a:r>
          </a:p>
        </p:txBody>
      </p:sp>
      <p:sp>
        <p:nvSpPr>
          <p:cNvPr id="8" name="Rectangle 7">
            <a:extLst>
              <a:ext uri="{FF2B5EF4-FFF2-40B4-BE49-F238E27FC236}">
                <a16:creationId xmlns:a16="http://schemas.microsoft.com/office/drawing/2014/main" id="{C8BD8A16-5AFD-4C8B-8154-CE5CC5B29D09}"/>
              </a:ext>
            </a:extLst>
          </p:cNvPr>
          <p:cNvSpPr/>
          <p:nvPr/>
        </p:nvSpPr>
        <p:spPr>
          <a:xfrm>
            <a:off x="1392609" y="4786407"/>
            <a:ext cx="9336836" cy="1384995"/>
          </a:xfrm>
          <a:prstGeom prst="rect">
            <a:avLst/>
          </a:prstGeom>
          <a:noFill/>
        </p:spPr>
        <p:txBody>
          <a:bodyPr wrap="square" lIns="91440" tIns="45720" rIns="91440" bIns="45720">
            <a:spAutoFit/>
          </a:bodyPr>
          <a:lstStyle/>
          <a:p>
            <a:pPr algn="ctr"/>
            <a:r>
              <a:rPr lang="en-US" sz="2800" b="1" cap="none" spc="0" dirty="0">
                <a:ln w="6600">
                  <a:solidFill>
                    <a:schemeClr val="accent2"/>
                  </a:solidFill>
                  <a:prstDash val="solid"/>
                </a:ln>
                <a:solidFill>
                  <a:srgbClr val="FFFFFF"/>
                </a:solidFill>
                <a:effectLst>
                  <a:outerShdw dist="38100" dir="2700000" algn="tl" rotWithShape="0">
                    <a:schemeClr val="accent2"/>
                  </a:outerShdw>
                </a:effectLst>
              </a:rPr>
              <a:t>THIS PROCESS GIVE A CLEAR VISION ON HOW TO MAXIMIZE THE PRODUCTION AND MAKE THE BEST USE OF OUR WORKFORCE INSIDE THE BUSINESS.</a:t>
            </a:r>
          </a:p>
        </p:txBody>
      </p:sp>
    </p:spTree>
    <p:extLst>
      <p:ext uri="{BB962C8B-B14F-4D97-AF65-F5344CB8AC3E}">
        <p14:creationId xmlns:p14="http://schemas.microsoft.com/office/powerpoint/2010/main" val="3047221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6987AB8-607A-4844-9019-F5476CEC939A}"/>
              </a:ext>
            </a:extLst>
          </p:cNvPr>
          <p:cNvSpPr/>
          <p:nvPr/>
        </p:nvSpPr>
        <p:spPr>
          <a:xfrm>
            <a:off x="1018480" y="48977"/>
            <a:ext cx="10359053" cy="830997"/>
          </a:xfrm>
          <a:prstGeom prst="rect">
            <a:avLst/>
          </a:prstGeom>
          <a:noFill/>
        </p:spPr>
        <p:txBody>
          <a:bodyPr wrap="none" lIns="91440" tIns="45720" rIns="91440" bIns="45720">
            <a:spAutoFit/>
          </a:bodyPr>
          <a:lstStyle/>
          <a:p>
            <a:pPr algn="ctr"/>
            <a:r>
              <a:rPr lang="en-US" sz="4800" b="1" cap="none" spc="0" dirty="0">
                <a:ln w="12700">
                  <a:solidFill>
                    <a:schemeClr val="accent3">
                      <a:lumMod val="50000"/>
                    </a:schemeClr>
                  </a:solidFill>
                  <a:prstDash val="solid"/>
                </a:ln>
                <a:solidFill>
                  <a:schemeClr val="accent2">
                    <a:lumMod val="40000"/>
                    <a:lumOff val="60000"/>
                  </a:schemeClr>
                </a:solidFill>
                <a:effectLst>
                  <a:innerShdw blurRad="177800">
                    <a:schemeClr val="accent3">
                      <a:lumMod val="50000"/>
                    </a:schemeClr>
                  </a:innerShdw>
                </a:effectLst>
              </a:rPr>
              <a:t>RECRUITMENT PROCESS DEFINITION</a:t>
            </a:r>
          </a:p>
        </p:txBody>
      </p:sp>
      <p:sp>
        <p:nvSpPr>
          <p:cNvPr id="2" name="TextBox 1">
            <a:extLst>
              <a:ext uri="{FF2B5EF4-FFF2-40B4-BE49-F238E27FC236}">
                <a16:creationId xmlns:a16="http://schemas.microsoft.com/office/drawing/2014/main" id="{517AEC2E-CAF3-4FBA-9F1A-7FA50F7AF4EF}"/>
              </a:ext>
            </a:extLst>
          </p:cNvPr>
          <p:cNvSpPr txBox="1"/>
          <p:nvPr/>
        </p:nvSpPr>
        <p:spPr>
          <a:xfrm>
            <a:off x="1214884" y="924239"/>
            <a:ext cx="10359053" cy="1938992"/>
          </a:xfrm>
          <a:prstGeom prst="rect">
            <a:avLst/>
          </a:prstGeom>
          <a:noFill/>
        </p:spPr>
        <p:txBody>
          <a:bodyPr wrap="square" rtlCol="0">
            <a:spAutoFit/>
          </a:bodyPr>
          <a:lstStyle/>
          <a:p>
            <a:r>
              <a:rPr lang="en-GB" sz="2400" b="1" dirty="0"/>
              <a:t>ACCORDING TO (ARMSTRONG 2012) THE RECRUITMENT ACTIVITY INSIDE THE ORGANISATION IS THE PROCESS OF FINDING AND ENGAGING THE PEOPLE NEEDED IN THE ORGANISATION, THIS ACTIVITY CAN BE COSTLY AND IF WE DON’T HAVE THE RIGHT STRATEGY CAN TAKE A LOT OF TIME AND EFFORT FIND THE RIGHT PERSON IN THE RIGHT MOMENT WITH THE RIGH QUALITY.</a:t>
            </a:r>
          </a:p>
        </p:txBody>
      </p:sp>
      <p:pic>
        <p:nvPicPr>
          <p:cNvPr id="5" name="Picture 4" descr="A screenshot of a cell phone&#10;&#10;Description automatically generated">
            <a:extLst>
              <a:ext uri="{FF2B5EF4-FFF2-40B4-BE49-F238E27FC236}">
                <a16:creationId xmlns:a16="http://schemas.microsoft.com/office/drawing/2014/main" id="{1AEC49BA-AA3E-40AC-AF1B-CCA5A58D36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4884" y="3481689"/>
            <a:ext cx="9922808" cy="2362946"/>
          </a:xfrm>
          <a:prstGeom prst="rect">
            <a:avLst/>
          </a:prstGeom>
        </p:spPr>
      </p:pic>
    </p:spTree>
    <p:extLst>
      <p:ext uri="{BB962C8B-B14F-4D97-AF65-F5344CB8AC3E}">
        <p14:creationId xmlns:p14="http://schemas.microsoft.com/office/powerpoint/2010/main" val="3687993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3856456-2046-420A-A0DC-517152169850}"/>
              </a:ext>
            </a:extLst>
          </p:cNvPr>
          <p:cNvSpPr/>
          <p:nvPr/>
        </p:nvSpPr>
        <p:spPr>
          <a:xfrm>
            <a:off x="857436" y="91890"/>
            <a:ext cx="11044753" cy="1446550"/>
          </a:xfrm>
          <a:prstGeom prst="rect">
            <a:avLst/>
          </a:prstGeom>
          <a:noFill/>
        </p:spPr>
        <p:txBody>
          <a:bodyPr wrap="square" lIns="91440" tIns="45720" rIns="91440" bIns="45720">
            <a:spAutoFit/>
          </a:bodyPr>
          <a:lstStyle/>
          <a:p>
            <a:pPr algn="ctr"/>
            <a:r>
              <a:rPr lang="en-US" sz="4400" b="1" dirty="0">
                <a:ln w="9525">
                  <a:solidFill>
                    <a:schemeClr val="bg1"/>
                  </a:solidFill>
                  <a:prstDash val="solid"/>
                </a:ln>
                <a:solidFill>
                  <a:schemeClr val="accent1">
                    <a:lumMod val="40000"/>
                    <a:lumOff val="60000"/>
                  </a:schemeClr>
                </a:solidFill>
                <a:effectLst>
                  <a:outerShdw blurRad="12700" dist="38100" dir="2700000" algn="tl" rotWithShape="0">
                    <a:schemeClr val="bg1">
                      <a:lumMod val="50000"/>
                    </a:schemeClr>
                  </a:outerShdw>
                </a:effectLst>
              </a:rPr>
              <a:t>WHAT ARE THE KEY POINTS FOR RECRUITMENT PLANNING TO BE EFFECTIVE ??</a:t>
            </a:r>
          </a:p>
        </p:txBody>
      </p:sp>
      <p:sp>
        <p:nvSpPr>
          <p:cNvPr id="2" name="TextBox 1">
            <a:extLst>
              <a:ext uri="{FF2B5EF4-FFF2-40B4-BE49-F238E27FC236}">
                <a16:creationId xmlns:a16="http://schemas.microsoft.com/office/drawing/2014/main" id="{B1405EEE-3470-4951-A397-79AC7666BD41}"/>
              </a:ext>
            </a:extLst>
          </p:cNvPr>
          <p:cNvSpPr txBox="1"/>
          <p:nvPr/>
        </p:nvSpPr>
        <p:spPr>
          <a:xfrm>
            <a:off x="3732552" y="1547883"/>
            <a:ext cx="5966085" cy="5016758"/>
          </a:xfrm>
          <a:prstGeom prst="rect">
            <a:avLst/>
          </a:prstGeom>
          <a:noFill/>
        </p:spPr>
        <p:txBody>
          <a:bodyPr wrap="square" rtlCol="0">
            <a:spAutoFit/>
          </a:bodyPr>
          <a:lstStyle/>
          <a:p>
            <a:pPr marL="285750" indent="-285750">
              <a:buFont typeface="Arial" panose="020B0604020202020204" pitchFamily="34" charset="0"/>
              <a:buChar char="•"/>
            </a:pPr>
            <a:r>
              <a:rPr lang="en-GB" sz="3200" dirty="0"/>
              <a:t>DEFINE THE REQUIREMENTS</a:t>
            </a:r>
          </a:p>
          <a:p>
            <a:pPr marL="285750" indent="-285750">
              <a:buFont typeface="Arial" panose="020B0604020202020204" pitchFamily="34" charset="0"/>
              <a:buChar char="•"/>
            </a:pPr>
            <a:r>
              <a:rPr lang="en-GB" sz="3200" dirty="0"/>
              <a:t>ATTRACT CANDIDATES</a:t>
            </a:r>
          </a:p>
          <a:p>
            <a:pPr marL="285750" indent="-285750">
              <a:buFont typeface="Arial" panose="020B0604020202020204" pitchFamily="34" charset="0"/>
              <a:buChar char="•"/>
            </a:pPr>
            <a:r>
              <a:rPr lang="en-GB" sz="3200" dirty="0"/>
              <a:t>SIFTING APPLICATIONS</a:t>
            </a:r>
          </a:p>
          <a:p>
            <a:pPr marL="285750" indent="-285750">
              <a:buFont typeface="Arial" panose="020B0604020202020204" pitchFamily="34" charset="0"/>
              <a:buChar char="•"/>
            </a:pPr>
            <a:r>
              <a:rPr lang="en-GB" sz="3200" dirty="0"/>
              <a:t>INTERVIEWING</a:t>
            </a:r>
          </a:p>
          <a:p>
            <a:pPr marL="285750" indent="-285750">
              <a:buFont typeface="Arial" panose="020B0604020202020204" pitchFamily="34" charset="0"/>
              <a:buChar char="•"/>
            </a:pPr>
            <a:r>
              <a:rPr lang="en-GB" sz="3200" dirty="0"/>
              <a:t>TESTING</a:t>
            </a:r>
          </a:p>
          <a:p>
            <a:pPr marL="285750" indent="-285750">
              <a:buFont typeface="Arial" panose="020B0604020202020204" pitchFamily="34" charset="0"/>
              <a:buChar char="•"/>
            </a:pPr>
            <a:r>
              <a:rPr lang="en-GB" sz="3200" dirty="0"/>
              <a:t>ASSESSING CANDIDATES.</a:t>
            </a:r>
          </a:p>
          <a:p>
            <a:pPr marL="285750" indent="-285750">
              <a:buFont typeface="Arial" panose="020B0604020202020204" pitchFamily="34" charset="0"/>
              <a:buChar char="•"/>
            </a:pPr>
            <a:r>
              <a:rPr lang="en-GB" sz="3200" dirty="0"/>
              <a:t>OBTAINING REFERENCE</a:t>
            </a:r>
          </a:p>
          <a:p>
            <a:pPr marL="285750" indent="-285750">
              <a:buFont typeface="Arial" panose="020B0604020202020204" pitchFamily="34" charset="0"/>
              <a:buChar char="•"/>
            </a:pPr>
            <a:r>
              <a:rPr lang="en-GB" sz="3200" dirty="0"/>
              <a:t>CHECKING APPLICATIONS</a:t>
            </a:r>
          </a:p>
          <a:p>
            <a:pPr marL="285750" indent="-285750">
              <a:buFont typeface="Arial" panose="020B0604020202020204" pitchFamily="34" charset="0"/>
              <a:buChar char="•"/>
            </a:pPr>
            <a:r>
              <a:rPr lang="en-GB" sz="3200" dirty="0"/>
              <a:t>OFFERING EMPLOYMENT </a:t>
            </a:r>
          </a:p>
          <a:p>
            <a:pPr marL="285750" indent="-285750">
              <a:buFont typeface="Arial" panose="020B0604020202020204" pitchFamily="34" charset="0"/>
              <a:buChar char="•"/>
            </a:pPr>
            <a:r>
              <a:rPr lang="en-GB" sz="3200" dirty="0"/>
              <a:t>FOLLOWING UP</a:t>
            </a:r>
          </a:p>
        </p:txBody>
      </p:sp>
    </p:spTree>
    <p:extLst>
      <p:ext uri="{BB962C8B-B14F-4D97-AF65-F5344CB8AC3E}">
        <p14:creationId xmlns:p14="http://schemas.microsoft.com/office/powerpoint/2010/main" val="3597632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F3ACE82-878E-4756-B060-75422A0E8D9E}"/>
              </a:ext>
            </a:extLst>
          </p:cNvPr>
          <p:cNvSpPr/>
          <p:nvPr/>
        </p:nvSpPr>
        <p:spPr>
          <a:xfrm>
            <a:off x="1770544" y="134912"/>
            <a:ext cx="8650911" cy="1446550"/>
          </a:xfrm>
          <a:prstGeom prst="rect">
            <a:avLst/>
          </a:prstGeom>
          <a:noFill/>
        </p:spPr>
        <p:txBody>
          <a:bodyPr wrap="square" lIns="91440" tIns="45720" rIns="91440" bIns="45720">
            <a:spAutoFit/>
          </a:bodyPr>
          <a:lstStyle/>
          <a:p>
            <a:pPr algn="ctr"/>
            <a:r>
              <a:rPr lang="en-US" sz="4400" b="1" dirty="0">
                <a:ln w="6600">
                  <a:solidFill>
                    <a:schemeClr val="accent2"/>
                  </a:solidFill>
                  <a:prstDash val="solid"/>
                </a:ln>
                <a:solidFill>
                  <a:schemeClr val="accent4">
                    <a:lumMod val="20000"/>
                    <a:lumOff val="80000"/>
                  </a:schemeClr>
                </a:solidFill>
                <a:effectLst>
                  <a:outerShdw dist="38100" dir="2700000" algn="tl" rotWithShape="0">
                    <a:schemeClr val="accent2"/>
                  </a:outerShdw>
                </a:effectLst>
              </a:rPr>
              <a:t>WHAT IS THE MAIN AIM IN THE PROCESS OF SELECTION?</a:t>
            </a:r>
          </a:p>
        </p:txBody>
      </p:sp>
      <p:sp>
        <p:nvSpPr>
          <p:cNvPr id="3" name="TextBox 2">
            <a:extLst>
              <a:ext uri="{FF2B5EF4-FFF2-40B4-BE49-F238E27FC236}">
                <a16:creationId xmlns:a16="http://schemas.microsoft.com/office/drawing/2014/main" id="{DF95B51C-0B13-492C-A016-6B2A4E09F1D4}"/>
              </a:ext>
            </a:extLst>
          </p:cNvPr>
          <p:cNvSpPr txBox="1"/>
          <p:nvPr/>
        </p:nvSpPr>
        <p:spPr>
          <a:xfrm>
            <a:off x="860288" y="1836295"/>
            <a:ext cx="10471424" cy="4678204"/>
          </a:xfrm>
          <a:prstGeom prst="rect">
            <a:avLst/>
          </a:prstGeom>
          <a:noFill/>
        </p:spPr>
        <p:txBody>
          <a:bodyPr wrap="square" rtlCol="0">
            <a:spAutoFit/>
          </a:bodyPr>
          <a:lstStyle/>
          <a:p>
            <a:r>
              <a:rPr lang="en-GB" sz="2400" b="1" dirty="0"/>
              <a:t>THE AIM OF SELECTION PROCESS IS THE CAPACITY OF PREDICT FOR HOW LONG THE CANDIDATE WILL BE ABLE TO CARRY OUT THE ROLE SUCCESSFULLY, LOOKING AT INFORMATION SUCH AS:  COMPETENCIES, EXPERIENCE, QUALIFICATION, EDUCATION, TRAINING. (ARMSTRONG, 2012)</a:t>
            </a:r>
          </a:p>
          <a:p>
            <a:r>
              <a:rPr lang="en-GB" sz="2400" b="1" dirty="0"/>
              <a:t>USUALLY TO GO TROUGH THIS PROCESS WE USE THIS COMMON METHODS:</a:t>
            </a:r>
          </a:p>
          <a:p>
            <a:endParaRPr lang="en-GB" dirty="0"/>
          </a:p>
          <a:p>
            <a:pPr marL="285750" indent="-285750" algn="ctr">
              <a:buFont typeface="Arial" panose="020B0604020202020204" pitchFamily="34" charset="0"/>
              <a:buChar char="•"/>
            </a:pPr>
            <a:r>
              <a:rPr lang="en-GB" sz="3200" b="1" dirty="0"/>
              <a:t>APPLICATION FORM</a:t>
            </a:r>
          </a:p>
          <a:p>
            <a:pPr marL="285750" indent="-285750" algn="ctr">
              <a:buFont typeface="Arial" panose="020B0604020202020204" pitchFamily="34" charset="0"/>
              <a:buChar char="•"/>
            </a:pPr>
            <a:r>
              <a:rPr lang="en-GB" sz="3200" b="1" dirty="0"/>
              <a:t>INTERVIEW</a:t>
            </a:r>
          </a:p>
          <a:p>
            <a:pPr marL="285750" indent="-285750" algn="ctr">
              <a:buFont typeface="Arial" panose="020B0604020202020204" pitchFamily="34" charset="0"/>
              <a:buChar char="•"/>
            </a:pPr>
            <a:r>
              <a:rPr lang="en-GB" sz="3200" b="1" dirty="0"/>
              <a:t>REFERENCES</a:t>
            </a:r>
          </a:p>
          <a:p>
            <a:pPr marL="285750" indent="-285750" algn="ctr">
              <a:buFont typeface="Arial" panose="020B0604020202020204" pitchFamily="34" charset="0"/>
              <a:buChar char="•"/>
            </a:pPr>
            <a:r>
              <a:rPr lang="en-GB" sz="3200" b="1" dirty="0"/>
              <a:t>SELECTION TESTS</a:t>
            </a:r>
          </a:p>
          <a:p>
            <a:pPr marL="285750" indent="-285750" algn="ctr">
              <a:buFont typeface="Arial" panose="020B0604020202020204" pitchFamily="34" charset="0"/>
              <a:buChar char="•"/>
            </a:pPr>
            <a:r>
              <a:rPr lang="en-GB" sz="3200" b="1" dirty="0"/>
              <a:t>ASSESSMENT CENTRE</a:t>
            </a:r>
          </a:p>
        </p:txBody>
      </p:sp>
    </p:spTree>
    <p:extLst>
      <p:ext uri="{BB962C8B-B14F-4D97-AF65-F5344CB8AC3E}">
        <p14:creationId xmlns:p14="http://schemas.microsoft.com/office/powerpoint/2010/main" val="3325203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209CDFB-D1A1-4264-9E7B-366E5DD75B28}"/>
              </a:ext>
            </a:extLst>
          </p:cNvPr>
          <p:cNvSpPr/>
          <p:nvPr/>
        </p:nvSpPr>
        <p:spPr>
          <a:xfrm>
            <a:off x="1045353" y="4304"/>
            <a:ext cx="9501687" cy="1323439"/>
          </a:xfrm>
          <a:prstGeom prst="rect">
            <a:avLst/>
          </a:prstGeom>
        </p:spPr>
        <p:txBody>
          <a:bodyPr wrap="square">
            <a:spAutoFit/>
          </a:bodyPr>
          <a:lstStyle/>
          <a:p>
            <a:pPr algn="ctr"/>
            <a:r>
              <a:rPr lang="en-US" sz="4000" dirty="0">
                <a:ln w="0"/>
                <a:solidFill>
                  <a:schemeClr val="accent2">
                    <a:lumMod val="75000"/>
                  </a:schemeClr>
                </a:solidFill>
                <a:effectLst>
                  <a:outerShdw blurRad="38100" dist="25400" dir="5400000" algn="ctr" rotWithShape="0">
                    <a:srgbClr val="6E747A">
                      <a:alpha val="43000"/>
                    </a:srgbClr>
                  </a:outerShdw>
                </a:effectLst>
              </a:rPr>
              <a:t>HOW DO WE MAKE THE RIGHT DECISION IN TERMS OF SELECTION PROCESS ?</a:t>
            </a:r>
          </a:p>
        </p:txBody>
      </p:sp>
      <p:sp>
        <p:nvSpPr>
          <p:cNvPr id="2" name="TextBox 1">
            <a:extLst>
              <a:ext uri="{FF2B5EF4-FFF2-40B4-BE49-F238E27FC236}">
                <a16:creationId xmlns:a16="http://schemas.microsoft.com/office/drawing/2014/main" id="{D9DCB99E-DCDA-40EA-A0DE-DD6E5C0A73A3}"/>
              </a:ext>
            </a:extLst>
          </p:cNvPr>
          <p:cNvSpPr txBox="1"/>
          <p:nvPr/>
        </p:nvSpPr>
        <p:spPr>
          <a:xfrm>
            <a:off x="1126761" y="1391772"/>
            <a:ext cx="9938478" cy="1938992"/>
          </a:xfrm>
          <a:prstGeom prst="rect">
            <a:avLst/>
          </a:prstGeom>
          <a:noFill/>
        </p:spPr>
        <p:txBody>
          <a:bodyPr wrap="square" rtlCol="0">
            <a:spAutoFit/>
          </a:bodyPr>
          <a:lstStyle/>
          <a:p>
            <a:r>
              <a:rPr lang="en-GB" sz="2400" b="1" dirty="0">
                <a:latin typeface="+mj-lt"/>
              </a:rPr>
              <a:t>IS NOT EASY FOR THE HRM PREDICT THE FUTURE PERFORMANCE OF THE CANDIDATE BEFORE THEY START THE JOB BUT USING THE SELECTION METHODS WE CAN HAVE A BETTER IDEA OF THE MINDSET, PERSONALITY AND ABILITY, THERE ARE VARIOUS TEST SUITABLE FOR ANY KIND OF CANDIDATE OR JOB BUT LET’S TALK ABOUT THIS:</a:t>
            </a:r>
            <a:endParaRPr lang="en-GB" sz="2000" dirty="0"/>
          </a:p>
        </p:txBody>
      </p:sp>
      <p:sp>
        <p:nvSpPr>
          <p:cNvPr id="6" name="TextBox 5">
            <a:extLst>
              <a:ext uri="{FF2B5EF4-FFF2-40B4-BE49-F238E27FC236}">
                <a16:creationId xmlns:a16="http://schemas.microsoft.com/office/drawing/2014/main" id="{EF79FC8E-4A5A-4531-98F9-166CE54484F2}"/>
              </a:ext>
            </a:extLst>
          </p:cNvPr>
          <p:cNvSpPr txBox="1"/>
          <p:nvPr/>
        </p:nvSpPr>
        <p:spPr>
          <a:xfrm>
            <a:off x="5416445" y="3906773"/>
            <a:ext cx="5130595" cy="2062103"/>
          </a:xfrm>
          <a:prstGeom prst="rect">
            <a:avLst/>
          </a:prstGeom>
          <a:noFill/>
        </p:spPr>
        <p:txBody>
          <a:bodyPr wrap="square" rtlCol="0">
            <a:spAutoFit/>
          </a:bodyPr>
          <a:lstStyle/>
          <a:p>
            <a:pPr marL="285750" indent="-285750">
              <a:buFont typeface="Arial" panose="020B0604020202020204" pitchFamily="34" charset="0"/>
              <a:buChar char="•"/>
            </a:pPr>
            <a:r>
              <a:rPr lang="en-GB" sz="3200" b="1" dirty="0"/>
              <a:t>INTELLIGENCE TEST</a:t>
            </a:r>
          </a:p>
          <a:p>
            <a:pPr marL="285750" indent="-285750">
              <a:buFont typeface="Arial" panose="020B0604020202020204" pitchFamily="34" charset="0"/>
              <a:buChar char="•"/>
            </a:pPr>
            <a:r>
              <a:rPr lang="en-GB" sz="3200" b="1" dirty="0"/>
              <a:t>APTITUDE TEST</a:t>
            </a:r>
          </a:p>
          <a:p>
            <a:pPr marL="285750" indent="-285750">
              <a:buFont typeface="Arial" panose="020B0604020202020204" pitchFamily="34" charset="0"/>
              <a:buChar char="•"/>
            </a:pPr>
            <a:r>
              <a:rPr lang="en-GB" sz="3200" b="1" dirty="0"/>
              <a:t>PERSONALITY TEST</a:t>
            </a:r>
          </a:p>
          <a:p>
            <a:pPr marL="285750" indent="-285750">
              <a:buFont typeface="Arial" panose="020B0604020202020204" pitchFamily="34" charset="0"/>
              <a:buChar char="•"/>
            </a:pPr>
            <a:r>
              <a:rPr lang="en-GB" sz="3200" b="1" dirty="0"/>
              <a:t>ABILITY TEST</a:t>
            </a:r>
          </a:p>
        </p:txBody>
      </p:sp>
      <p:sp>
        <p:nvSpPr>
          <p:cNvPr id="3" name="Arrow: Bent-Up 2">
            <a:extLst>
              <a:ext uri="{FF2B5EF4-FFF2-40B4-BE49-F238E27FC236}">
                <a16:creationId xmlns:a16="http://schemas.microsoft.com/office/drawing/2014/main" id="{6C80920D-47DF-4115-9C94-0185EEE4090B}"/>
              </a:ext>
            </a:extLst>
          </p:cNvPr>
          <p:cNvSpPr/>
          <p:nvPr/>
        </p:nvSpPr>
        <p:spPr>
          <a:xfrm rot="6225454">
            <a:off x="3597690" y="3504612"/>
            <a:ext cx="1349114" cy="1778648"/>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16558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CF490F7-DFAD-47FD-B994-B2C7F72F1401}"/>
              </a:ext>
            </a:extLst>
          </p:cNvPr>
          <p:cNvSpPr/>
          <p:nvPr/>
        </p:nvSpPr>
        <p:spPr>
          <a:xfrm>
            <a:off x="2208689" y="47824"/>
            <a:ext cx="7554761"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OFFERING EMPLOYMENT </a:t>
            </a:r>
          </a:p>
        </p:txBody>
      </p:sp>
      <p:sp>
        <p:nvSpPr>
          <p:cNvPr id="5" name="TextBox 4">
            <a:extLst>
              <a:ext uri="{FF2B5EF4-FFF2-40B4-BE49-F238E27FC236}">
                <a16:creationId xmlns:a16="http://schemas.microsoft.com/office/drawing/2014/main" id="{ADC43CF1-FC1E-4207-B96E-1D88AD752C50}"/>
              </a:ext>
            </a:extLst>
          </p:cNvPr>
          <p:cNvSpPr txBox="1"/>
          <p:nvPr/>
        </p:nvSpPr>
        <p:spPr>
          <a:xfrm>
            <a:off x="4137284" y="1507629"/>
            <a:ext cx="8204617" cy="1631216"/>
          </a:xfrm>
          <a:prstGeom prst="rect">
            <a:avLst/>
          </a:prstGeom>
          <a:noFill/>
        </p:spPr>
        <p:txBody>
          <a:bodyPr wrap="square" rtlCol="0">
            <a:spAutoFit/>
          </a:bodyPr>
          <a:lstStyle/>
          <a:p>
            <a:r>
              <a:rPr lang="en-GB" sz="2000" b="1" dirty="0"/>
              <a:t>THE FINAL STAGE OF THE RECRUITMENT PROCESS IS THE EMPLOYMENT OFFER TO THE RIGHT CANDIDATE, AFTER WE COLLECTED HIS REFERENCE AND ULTIMATE THE PROCEDURES IS THE STEP THAT PRECEDES THE FOLLOWING UP STAGE, WHERE WE BRING THE NEW EMPLOYER THROUGH THE INDUCTION AND ALL THE IMPORTANT TRAINING WE HAVE TO GIVE .</a:t>
            </a:r>
          </a:p>
        </p:txBody>
      </p:sp>
      <p:sp>
        <p:nvSpPr>
          <p:cNvPr id="6" name="TextBox 5">
            <a:extLst>
              <a:ext uri="{FF2B5EF4-FFF2-40B4-BE49-F238E27FC236}">
                <a16:creationId xmlns:a16="http://schemas.microsoft.com/office/drawing/2014/main" id="{5B80E8F3-535B-4472-8F9A-E2DEF2063C5D}"/>
              </a:ext>
            </a:extLst>
          </p:cNvPr>
          <p:cNvSpPr txBox="1"/>
          <p:nvPr/>
        </p:nvSpPr>
        <p:spPr>
          <a:xfrm>
            <a:off x="303813" y="4208666"/>
            <a:ext cx="5476408" cy="1938992"/>
          </a:xfrm>
          <a:prstGeom prst="rect">
            <a:avLst/>
          </a:prstGeom>
          <a:noFill/>
        </p:spPr>
        <p:txBody>
          <a:bodyPr wrap="square" rtlCol="0">
            <a:spAutoFit/>
          </a:bodyPr>
          <a:lstStyle/>
          <a:p>
            <a:r>
              <a:rPr lang="en-GB" sz="2000" b="1" dirty="0"/>
              <a:t>WE CAN KNOW UNDERSTAND HOW MUCH THE HRM STRATEGY IS CONNECTED TO THE RECRUITMENT PROCESS ABOUT THE NEEDS OF THE COMPANY, SEVERAL STAGE AND PROCESS PRECEDE THE FINAL DECISION.</a:t>
            </a:r>
          </a:p>
          <a:p>
            <a:r>
              <a:rPr lang="en-GB" sz="2000" b="1" dirty="0"/>
              <a:t>. (</a:t>
            </a:r>
            <a:r>
              <a:rPr lang="en-US" altLang="en-US" sz="2000" b="1" dirty="0">
                <a:latin typeface="Calibri" panose="020F0502020204030204" pitchFamily="34" charset="0"/>
                <a:ea typeface="Calibri" panose="020F0502020204030204" pitchFamily="34" charset="0"/>
                <a:cs typeface="Times New Roman" panose="02020603050405020304" pitchFamily="18" charset="0"/>
              </a:rPr>
              <a:t>BUŞE, M., 2009)</a:t>
            </a:r>
            <a:endParaRPr lang="en-GB" sz="2000" b="1" dirty="0"/>
          </a:p>
        </p:txBody>
      </p:sp>
      <p:pic>
        <p:nvPicPr>
          <p:cNvPr id="8" name="Picture 7" descr="A close up of a logo&#10;&#10;Description automatically generated">
            <a:extLst>
              <a:ext uri="{FF2B5EF4-FFF2-40B4-BE49-F238E27FC236}">
                <a16:creationId xmlns:a16="http://schemas.microsoft.com/office/drawing/2014/main" id="{2CAEB6EB-CE06-4254-8029-B8140A8AAE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86070" y="4208666"/>
            <a:ext cx="5607307" cy="1775378"/>
          </a:xfrm>
          <a:prstGeom prst="rect">
            <a:avLst/>
          </a:prstGeom>
        </p:spPr>
      </p:pic>
      <p:pic>
        <p:nvPicPr>
          <p:cNvPr id="3" name="Picture 2" descr="A picture containing clipart&#10;&#10;Description automatically generated">
            <a:extLst>
              <a:ext uri="{FF2B5EF4-FFF2-40B4-BE49-F238E27FC236}">
                <a16:creationId xmlns:a16="http://schemas.microsoft.com/office/drawing/2014/main" id="{0392A0AB-5AD8-4389-9FD6-F6E570984B3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8694" y="1289154"/>
            <a:ext cx="3153214" cy="2463450"/>
          </a:xfrm>
          <a:prstGeom prst="rect">
            <a:avLst/>
          </a:prstGeom>
        </p:spPr>
      </p:pic>
    </p:spTree>
    <p:extLst>
      <p:ext uri="{BB962C8B-B14F-4D97-AF65-F5344CB8AC3E}">
        <p14:creationId xmlns:p14="http://schemas.microsoft.com/office/powerpoint/2010/main" val="16057621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7D93D65-AA4B-4013-9F7F-67536ABE71D0}"/>
              </a:ext>
            </a:extLst>
          </p:cNvPr>
          <p:cNvSpPr/>
          <p:nvPr/>
        </p:nvSpPr>
        <p:spPr>
          <a:xfrm>
            <a:off x="1591273" y="-83044"/>
            <a:ext cx="9009453"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MY PERSONAL EXPERIENCE.</a:t>
            </a:r>
          </a:p>
        </p:txBody>
      </p:sp>
      <p:sp>
        <p:nvSpPr>
          <p:cNvPr id="2" name="TextBox 1">
            <a:extLst>
              <a:ext uri="{FF2B5EF4-FFF2-40B4-BE49-F238E27FC236}">
                <a16:creationId xmlns:a16="http://schemas.microsoft.com/office/drawing/2014/main" id="{15A3FB7A-73C3-4219-AAE5-138EC8080CDC}"/>
              </a:ext>
            </a:extLst>
          </p:cNvPr>
          <p:cNvSpPr txBox="1"/>
          <p:nvPr/>
        </p:nvSpPr>
        <p:spPr>
          <a:xfrm>
            <a:off x="1380483" y="1091213"/>
            <a:ext cx="9862140" cy="1200329"/>
          </a:xfrm>
          <a:prstGeom prst="rect">
            <a:avLst/>
          </a:prstGeom>
          <a:noFill/>
        </p:spPr>
        <p:txBody>
          <a:bodyPr wrap="square" rtlCol="0">
            <a:spAutoFit/>
          </a:bodyPr>
          <a:lstStyle/>
          <a:p>
            <a:r>
              <a:rPr lang="en-GB" b="1" dirty="0"/>
              <a:t>MY PERSONAL EXPERIENCE WILL DESCRIBE HOW EFFECTIVE CAN BECAME THE GOOD FUNCTIONING OF THE HRM STRATEGY ALLIGNED WITH THE BUSINESS STRATEGY, THIS KEY FACTORS SHOWS THE DIFFERENT PERFORMANCE INSIDE TWO BUSINESS, TWO RESTAURANT, WITH TWO DIFFERENTE HR POLICIES.</a:t>
            </a:r>
          </a:p>
        </p:txBody>
      </p:sp>
      <p:sp>
        <p:nvSpPr>
          <p:cNvPr id="3" name="TextBox 2">
            <a:extLst>
              <a:ext uri="{FF2B5EF4-FFF2-40B4-BE49-F238E27FC236}">
                <a16:creationId xmlns:a16="http://schemas.microsoft.com/office/drawing/2014/main" id="{E9EA6D6C-57DE-4A56-B6F7-6EB40B4FC95E}"/>
              </a:ext>
            </a:extLst>
          </p:cNvPr>
          <p:cNvSpPr txBox="1"/>
          <p:nvPr/>
        </p:nvSpPr>
        <p:spPr>
          <a:xfrm>
            <a:off x="7229164" y="3986389"/>
            <a:ext cx="4427095" cy="2031325"/>
          </a:xfrm>
          <a:prstGeom prst="rect">
            <a:avLst/>
          </a:prstGeom>
          <a:noFill/>
        </p:spPr>
        <p:txBody>
          <a:bodyPr wrap="square" rtlCol="0">
            <a:spAutoFit/>
          </a:bodyPr>
          <a:lstStyle/>
          <a:p>
            <a:r>
              <a:rPr lang="en-GB" dirty="0"/>
              <a:t>    </a:t>
            </a:r>
            <a:r>
              <a:rPr lang="en-GB" b="1" dirty="0"/>
              <a:t>The Petersham</a:t>
            </a:r>
          </a:p>
          <a:p>
            <a:endParaRPr lang="en-GB" dirty="0"/>
          </a:p>
          <a:p>
            <a:pPr marL="285750" indent="-285750">
              <a:buFont typeface="Arial" panose="020B0604020202020204" pitchFamily="34" charset="0"/>
              <a:buChar char="•"/>
            </a:pPr>
            <a:r>
              <a:rPr lang="en-GB" dirty="0"/>
              <a:t>HRM WITHOUT PLANNING THE FUTURE REQUIREMENTS FOR THE BUSINESS</a:t>
            </a:r>
          </a:p>
          <a:p>
            <a:pPr marL="285750" indent="-285750">
              <a:buFont typeface="Arial" panose="020B0604020202020204" pitchFamily="34" charset="0"/>
              <a:buChar char="•"/>
            </a:pPr>
            <a:r>
              <a:rPr lang="en-GB" dirty="0"/>
              <a:t>WITHOUT STRATEGIC RECRUITMENT</a:t>
            </a:r>
          </a:p>
          <a:p>
            <a:pPr marL="285750" indent="-285750">
              <a:buFont typeface="Arial" panose="020B0604020202020204" pitchFamily="34" charset="0"/>
              <a:buChar char="•"/>
            </a:pPr>
            <a:r>
              <a:rPr lang="en-GB" dirty="0"/>
              <a:t>POOR SELECTION TECHNIQUES</a:t>
            </a:r>
          </a:p>
          <a:p>
            <a:pPr marL="285750" indent="-285750">
              <a:buFont typeface="Arial" panose="020B0604020202020204" pitchFamily="34" charset="0"/>
              <a:buChar char="•"/>
            </a:pPr>
            <a:r>
              <a:rPr lang="en-GB" dirty="0"/>
              <a:t>NOT EXCELLENT SELECTION METHODS</a:t>
            </a:r>
          </a:p>
        </p:txBody>
      </p:sp>
      <p:sp>
        <p:nvSpPr>
          <p:cNvPr id="5" name="TextBox 4">
            <a:extLst>
              <a:ext uri="{FF2B5EF4-FFF2-40B4-BE49-F238E27FC236}">
                <a16:creationId xmlns:a16="http://schemas.microsoft.com/office/drawing/2014/main" id="{A88D4AE6-1B84-4406-BFEB-784CF6A9C79F}"/>
              </a:ext>
            </a:extLst>
          </p:cNvPr>
          <p:cNvSpPr txBox="1"/>
          <p:nvPr/>
        </p:nvSpPr>
        <p:spPr>
          <a:xfrm>
            <a:off x="535741" y="4012461"/>
            <a:ext cx="4740037" cy="1754326"/>
          </a:xfrm>
          <a:prstGeom prst="rect">
            <a:avLst/>
          </a:prstGeom>
          <a:noFill/>
        </p:spPr>
        <p:txBody>
          <a:bodyPr wrap="square" rtlCol="0">
            <a:spAutoFit/>
          </a:bodyPr>
          <a:lstStyle/>
          <a:p>
            <a:r>
              <a:rPr lang="en-GB" b="1" dirty="0"/>
              <a:t>                Chiltern Firehouse</a:t>
            </a:r>
          </a:p>
          <a:p>
            <a:endParaRPr lang="en-GB" dirty="0"/>
          </a:p>
          <a:p>
            <a:pPr marL="285750" indent="-285750">
              <a:buFont typeface="Arial" panose="020B0604020202020204" pitchFamily="34" charset="0"/>
              <a:buChar char="•"/>
            </a:pPr>
            <a:r>
              <a:rPr lang="en-GB" dirty="0"/>
              <a:t>HRM PLANNING THE FUTURE REQUIREMENTS STRATEGIC RECRUITMENT </a:t>
            </a:r>
          </a:p>
          <a:p>
            <a:pPr marL="285750" indent="-285750">
              <a:buFont typeface="Arial" panose="020B0604020202020204" pitchFamily="34" charset="0"/>
              <a:buChar char="•"/>
            </a:pPr>
            <a:r>
              <a:rPr lang="en-GB" dirty="0"/>
              <a:t>EXCELLENT SELECTION TECHNIQUES</a:t>
            </a:r>
          </a:p>
          <a:p>
            <a:pPr marL="285750" indent="-285750">
              <a:buFont typeface="Arial" panose="020B0604020202020204" pitchFamily="34" charset="0"/>
              <a:buChar char="•"/>
            </a:pPr>
            <a:r>
              <a:rPr lang="en-GB" dirty="0"/>
              <a:t>EXCELLENT SELECTION METHODS</a:t>
            </a:r>
          </a:p>
        </p:txBody>
      </p:sp>
      <p:pic>
        <p:nvPicPr>
          <p:cNvPr id="7" name="Picture 6" descr="A picture containing clipart&#10;&#10;Description automatically generated">
            <a:extLst>
              <a:ext uri="{FF2B5EF4-FFF2-40B4-BE49-F238E27FC236}">
                <a16:creationId xmlns:a16="http://schemas.microsoft.com/office/drawing/2014/main" id="{6FB92FC2-E6C6-44D3-B4EE-B45A3AFD1A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2998" y="2618236"/>
            <a:ext cx="5281533" cy="941789"/>
          </a:xfrm>
          <a:prstGeom prst="rect">
            <a:avLst/>
          </a:prstGeom>
        </p:spPr>
      </p:pic>
      <p:sp>
        <p:nvSpPr>
          <p:cNvPr id="6" name="TextBox 5">
            <a:extLst>
              <a:ext uri="{FF2B5EF4-FFF2-40B4-BE49-F238E27FC236}">
                <a16:creationId xmlns:a16="http://schemas.microsoft.com/office/drawing/2014/main" id="{AFFB5643-E728-4C3D-82ED-1BC60FC5FB06}"/>
              </a:ext>
            </a:extLst>
          </p:cNvPr>
          <p:cNvSpPr txBox="1"/>
          <p:nvPr/>
        </p:nvSpPr>
        <p:spPr>
          <a:xfrm>
            <a:off x="1124262" y="4152275"/>
            <a:ext cx="2428407" cy="369332"/>
          </a:xfrm>
          <a:prstGeom prst="rect">
            <a:avLst/>
          </a:prstGeom>
          <a:noFill/>
        </p:spPr>
        <p:txBody>
          <a:bodyPr wrap="square" rtlCol="0">
            <a:spAutoFit/>
          </a:bodyPr>
          <a:lstStyle/>
          <a:p>
            <a:r>
              <a:rPr lang="en-GB" dirty="0"/>
              <a:t> </a:t>
            </a:r>
          </a:p>
        </p:txBody>
      </p:sp>
    </p:spTree>
    <p:extLst>
      <p:ext uri="{BB962C8B-B14F-4D97-AF65-F5344CB8AC3E}">
        <p14:creationId xmlns:p14="http://schemas.microsoft.com/office/powerpoint/2010/main" val="761816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79BB6A7-9EC0-4C24-8544-E0FE8567A12A}"/>
              </a:ext>
            </a:extLst>
          </p:cNvPr>
          <p:cNvSpPr/>
          <p:nvPr/>
        </p:nvSpPr>
        <p:spPr>
          <a:xfrm>
            <a:off x="3528525" y="269106"/>
            <a:ext cx="4745210"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HRM PLANNING</a:t>
            </a:r>
          </a:p>
        </p:txBody>
      </p:sp>
      <p:sp>
        <p:nvSpPr>
          <p:cNvPr id="5" name="TextBox 4">
            <a:extLst>
              <a:ext uri="{FF2B5EF4-FFF2-40B4-BE49-F238E27FC236}">
                <a16:creationId xmlns:a16="http://schemas.microsoft.com/office/drawing/2014/main" id="{DCA2B268-9554-45B9-B9D9-DE3A738FBC9E}"/>
              </a:ext>
            </a:extLst>
          </p:cNvPr>
          <p:cNvSpPr txBox="1"/>
          <p:nvPr/>
        </p:nvSpPr>
        <p:spPr>
          <a:xfrm>
            <a:off x="267323" y="1484026"/>
            <a:ext cx="5501390" cy="1200329"/>
          </a:xfrm>
          <a:prstGeom prst="rect">
            <a:avLst/>
          </a:prstGeom>
          <a:noFill/>
        </p:spPr>
        <p:txBody>
          <a:bodyPr wrap="square" rtlCol="0">
            <a:spAutoFit/>
          </a:bodyPr>
          <a:lstStyle/>
          <a:p>
            <a:r>
              <a:rPr lang="en-GB" dirty="0"/>
              <a:t>IF WE HAVE A GOOD PLANNING ACTIVITY, OUR BUSINESS WILL NEVER SOFFER OF SHORTAGE OF STAFF OR MAYBE THE NEED OF A CERTAIN SKILLS THAT WE ARE MISSING IN THE MOMENT THAT WE NEED.</a:t>
            </a:r>
          </a:p>
        </p:txBody>
      </p:sp>
      <p:sp>
        <p:nvSpPr>
          <p:cNvPr id="6" name="TextBox 5">
            <a:extLst>
              <a:ext uri="{FF2B5EF4-FFF2-40B4-BE49-F238E27FC236}">
                <a16:creationId xmlns:a16="http://schemas.microsoft.com/office/drawing/2014/main" id="{B4091941-2EC3-4F8D-A632-658EB36AF74E}"/>
              </a:ext>
            </a:extLst>
          </p:cNvPr>
          <p:cNvSpPr txBox="1"/>
          <p:nvPr/>
        </p:nvSpPr>
        <p:spPr>
          <a:xfrm>
            <a:off x="524655" y="4522168"/>
            <a:ext cx="3312827" cy="1754326"/>
          </a:xfrm>
          <a:prstGeom prst="rect">
            <a:avLst/>
          </a:prstGeom>
          <a:noFill/>
        </p:spPr>
        <p:txBody>
          <a:bodyPr wrap="square" rtlCol="0">
            <a:spAutoFit/>
          </a:bodyPr>
          <a:lstStyle/>
          <a:p>
            <a:r>
              <a:rPr lang="en-GB" dirty="0"/>
              <a:t>WITH PLANNING NOW CAN ALSO MAKE A BETTER ORGANISATION OF WORKFORCE, WITHOUT OVERFORCE PEOPLE OR HAVE MANY PEOPLE INSIDE THE PLACE WITHOUT USING THEM.</a:t>
            </a:r>
          </a:p>
        </p:txBody>
      </p:sp>
      <p:sp>
        <p:nvSpPr>
          <p:cNvPr id="7" name="TextBox 6">
            <a:extLst>
              <a:ext uri="{FF2B5EF4-FFF2-40B4-BE49-F238E27FC236}">
                <a16:creationId xmlns:a16="http://schemas.microsoft.com/office/drawing/2014/main" id="{4B441F6D-0460-4D93-8268-FEB96FE2057B}"/>
              </a:ext>
            </a:extLst>
          </p:cNvPr>
          <p:cNvSpPr txBox="1"/>
          <p:nvPr/>
        </p:nvSpPr>
        <p:spPr>
          <a:xfrm>
            <a:off x="8844197" y="2383992"/>
            <a:ext cx="3057994" cy="3139321"/>
          </a:xfrm>
          <a:prstGeom prst="rect">
            <a:avLst/>
          </a:prstGeom>
          <a:noFill/>
        </p:spPr>
        <p:txBody>
          <a:bodyPr wrap="square" rtlCol="0">
            <a:spAutoFit/>
          </a:bodyPr>
          <a:lstStyle/>
          <a:p>
            <a:r>
              <a:rPr lang="en-GB" dirty="0"/>
              <a:t>WITHOUT PLANNING WILL BE VERY EASY BE IN SHORTAGE OF EMPLOYERS, OR HAVE SO MANY EMPLOYERS WORKING WHEN WE DON’T NEED THEM.</a:t>
            </a:r>
          </a:p>
          <a:p>
            <a:r>
              <a:rPr lang="en-GB" dirty="0"/>
              <a:t>WE CAN ALSO SUFFER IN PERIODS WHEM WE NEED WORKFORCE BUT WE HAVEN’T RECRUITED YET, THIS CAN AFFECT THE BUSINESS PERFORMANCE .</a:t>
            </a:r>
          </a:p>
        </p:txBody>
      </p:sp>
      <p:pic>
        <p:nvPicPr>
          <p:cNvPr id="9" name="Picture 8">
            <a:extLst>
              <a:ext uri="{FF2B5EF4-FFF2-40B4-BE49-F238E27FC236}">
                <a16:creationId xmlns:a16="http://schemas.microsoft.com/office/drawing/2014/main" id="{F68125C0-5177-4E3C-9D0B-08F6B924B1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6625" y="2973317"/>
            <a:ext cx="1331393" cy="1200329"/>
          </a:xfrm>
          <a:prstGeom prst="rect">
            <a:avLst/>
          </a:prstGeom>
        </p:spPr>
      </p:pic>
      <p:pic>
        <p:nvPicPr>
          <p:cNvPr id="11" name="Picture 10" descr="A close up of a sign&#10;&#10;Description automatically generated">
            <a:extLst>
              <a:ext uri="{FF2B5EF4-FFF2-40B4-BE49-F238E27FC236}">
                <a16:creationId xmlns:a16="http://schemas.microsoft.com/office/drawing/2014/main" id="{C64B226A-7C3F-4725-A76A-7811F9A938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58309" y="1335242"/>
            <a:ext cx="2771775" cy="1125371"/>
          </a:xfrm>
          <a:prstGeom prst="rect">
            <a:avLst/>
          </a:prstGeom>
        </p:spPr>
      </p:pic>
      <p:pic>
        <p:nvPicPr>
          <p:cNvPr id="13" name="Picture 12" descr="A person preparing food on a table&#10;&#10;Description automatically generated">
            <a:extLst>
              <a:ext uri="{FF2B5EF4-FFF2-40B4-BE49-F238E27FC236}">
                <a16:creationId xmlns:a16="http://schemas.microsoft.com/office/drawing/2014/main" id="{1F205C8F-B29A-49A6-88B2-61AFD60905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96957" y="3153552"/>
            <a:ext cx="3832446" cy="3122942"/>
          </a:xfrm>
          <a:prstGeom prst="rect">
            <a:avLst/>
          </a:prstGeom>
        </p:spPr>
      </p:pic>
    </p:spTree>
    <p:extLst>
      <p:ext uri="{BB962C8B-B14F-4D97-AF65-F5344CB8AC3E}">
        <p14:creationId xmlns:p14="http://schemas.microsoft.com/office/powerpoint/2010/main" val="9418290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10DE01D-C157-4EB0-9A1F-05138BB3B4B9}"/>
              </a:ext>
            </a:extLst>
          </p:cNvPr>
          <p:cNvSpPr/>
          <p:nvPr/>
        </p:nvSpPr>
        <p:spPr>
          <a:xfrm>
            <a:off x="415908" y="722035"/>
            <a:ext cx="3908678" cy="830997"/>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4800" b="1" cap="none" spc="0" dirty="0">
                <a:ln/>
                <a:solidFill>
                  <a:schemeClr val="accent2">
                    <a:lumMod val="75000"/>
                  </a:schemeClr>
                </a:solidFill>
                <a:effectLst/>
              </a:rPr>
              <a:t>RECRUITMENT</a:t>
            </a:r>
            <a:r>
              <a:rPr lang="en-US" sz="4800" b="1" cap="none" spc="0" dirty="0">
                <a:ln/>
                <a:solidFill>
                  <a:schemeClr val="accent3"/>
                </a:solidFill>
                <a:effectLst/>
              </a:rPr>
              <a:t> </a:t>
            </a:r>
          </a:p>
        </p:txBody>
      </p:sp>
      <p:sp>
        <p:nvSpPr>
          <p:cNvPr id="5" name="Rectangle 4">
            <a:extLst>
              <a:ext uri="{FF2B5EF4-FFF2-40B4-BE49-F238E27FC236}">
                <a16:creationId xmlns:a16="http://schemas.microsoft.com/office/drawing/2014/main" id="{8A540C36-237F-4B81-AD71-108BB333C56E}"/>
              </a:ext>
            </a:extLst>
          </p:cNvPr>
          <p:cNvSpPr/>
          <p:nvPr/>
        </p:nvSpPr>
        <p:spPr>
          <a:xfrm>
            <a:off x="238357" y="3503773"/>
            <a:ext cx="3801416" cy="92333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chemeClr val="accent2">
                    <a:lumMod val="75000"/>
                  </a:schemeClr>
                </a:solidFill>
                <a:effectLst/>
              </a:rPr>
              <a:t>SELECTION</a:t>
            </a:r>
          </a:p>
        </p:txBody>
      </p:sp>
      <p:pic>
        <p:nvPicPr>
          <p:cNvPr id="7" name="Picture 6" descr="A picture containing clipart&#10;&#10;Description automatically generated">
            <a:extLst>
              <a:ext uri="{FF2B5EF4-FFF2-40B4-BE49-F238E27FC236}">
                <a16:creationId xmlns:a16="http://schemas.microsoft.com/office/drawing/2014/main" id="{30F28FA5-3E7A-46E7-8109-DA3F580057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24586" y="796746"/>
            <a:ext cx="4112454" cy="756286"/>
          </a:xfrm>
          <a:prstGeom prst="rect">
            <a:avLst/>
          </a:prstGeom>
        </p:spPr>
      </p:pic>
      <p:pic>
        <p:nvPicPr>
          <p:cNvPr id="9" name="Picture 8" descr="A picture containing clipart&#10;&#10;Description automatically generated">
            <a:extLst>
              <a:ext uri="{FF2B5EF4-FFF2-40B4-BE49-F238E27FC236}">
                <a16:creationId xmlns:a16="http://schemas.microsoft.com/office/drawing/2014/main" id="{EDB4C6F5-287F-441E-B739-2D6AFB8A3D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84941" y="3574767"/>
            <a:ext cx="4112454" cy="756286"/>
          </a:xfrm>
          <a:prstGeom prst="rect">
            <a:avLst/>
          </a:prstGeom>
        </p:spPr>
      </p:pic>
      <p:sp>
        <p:nvSpPr>
          <p:cNvPr id="10" name="TextBox 9">
            <a:extLst>
              <a:ext uri="{FF2B5EF4-FFF2-40B4-BE49-F238E27FC236}">
                <a16:creationId xmlns:a16="http://schemas.microsoft.com/office/drawing/2014/main" id="{3347D6A6-4025-4851-A82E-86094B084543}"/>
              </a:ext>
            </a:extLst>
          </p:cNvPr>
          <p:cNvSpPr txBox="1"/>
          <p:nvPr/>
        </p:nvSpPr>
        <p:spPr>
          <a:xfrm>
            <a:off x="475868" y="1850591"/>
            <a:ext cx="4539512" cy="1477328"/>
          </a:xfrm>
          <a:prstGeom prst="rect">
            <a:avLst/>
          </a:prstGeom>
          <a:noFill/>
        </p:spPr>
        <p:txBody>
          <a:bodyPr wrap="square" rtlCol="0">
            <a:spAutoFit/>
          </a:bodyPr>
          <a:lstStyle/>
          <a:p>
            <a:r>
              <a:rPr lang="en-GB" b="1" dirty="0"/>
              <a:t>IS IMPORTANT HAVE A RECRUITMENT PLAN EFFECTIVE, TO REDUCE THE TIME WE NEED TO GO THROUGH THIS PROCESS AND TO SOLVE EASILY OUR NEEDS AS A BUSINESS IN TERMS OF WORKFORCE.</a:t>
            </a:r>
          </a:p>
        </p:txBody>
      </p:sp>
      <p:sp>
        <p:nvSpPr>
          <p:cNvPr id="11" name="TextBox 10">
            <a:extLst>
              <a:ext uri="{FF2B5EF4-FFF2-40B4-BE49-F238E27FC236}">
                <a16:creationId xmlns:a16="http://schemas.microsoft.com/office/drawing/2014/main" id="{4531748D-66E9-414E-B625-0F287BD30D46}"/>
              </a:ext>
            </a:extLst>
          </p:cNvPr>
          <p:cNvSpPr txBox="1"/>
          <p:nvPr/>
        </p:nvSpPr>
        <p:spPr>
          <a:xfrm>
            <a:off x="7273981" y="1827843"/>
            <a:ext cx="4242216" cy="1754326"/>
          </a:xfrm>
          <a:prstGeom prst="rect">
            <a:avLst/>
          </a:prstGeom>
          <a:noFill/>
        </p:spPr>
        <p:txBody>
          <a:bodyPr wrap="square" rtlCol="0">
            <a:spAutoFit/>
          </a:bodyPr>
          <a:lstStyle/>
          <a:p>
            <a:r>
              <a:rPr lang="en-GB" b="1" dirty="0"/>
              <a:t>WITHOUT ANY RECRUITMENT PLANNING IS VERY EASY WASTE A LOT OF TIME AND ENERGY, THE MARKET IS HUGE, THE APPLICANTS ARE SO MANY AND WE RISK TO FIND THE RIGHT PERSON IF WE DON’T HAVE THE RIGHT STRATEGY</a:t>
            </a:r>
          </a:p>
        </p:txBody>
      </p:sp>
      <p:sp>
        <p:nvSpPr>
          <p:cNvPr id="13" name="TextBox 12">
            <a:extLst>
              <a:ext uri="{FF2B5EF4-FFF2-40B4-BE49-F238E27FC236}">
                <a16:creationId xmlns:a16="http://schemas.microsoft.com/office/drawing/2014/main" id="{78DF0E7C-E8F7-4811-8AA7-575FBEDAA2AC}"/>
              </a:ext>
            </a:extLst>
          </p:cNvPr>
          <p:cNvSpPr txBox="1"/>
          <p:nvPr/>
        </p:nvSpPr>
        <p:spPr>
          <a:xfrm rot="10800000" flipH="1" flipV="1">
            <a:off x="378509" y="4478898"/>
            <a:ext cx="5080417" cy="2031325"/>
          </a:xfrm>
          <a:prstGeom prst="rect">
            <a:avLst/>
          </a:prstGeom>
          <a:noFill/>
        </p:spPr>
        <p:txBody>
          <a:bodyPr wrap="square" rtlCol="0">
            <a:spAutoFit/>
          </a:bodyPr>
          <a:lstStyle/>
          <a:p>
            <a:r>
              <a:rPr lang="en-GB" b="1" dirty="0"/>
              <a:t>DURING THE SELECTION IS VERY IMPORTANT TO HAVE A STRATEGY, LIKE FOR EXAMPLE CHALLENGE THE CANDIDATE IN ORDER TO SEE HOW IS HE REACTING AND TEST HIM, FOR EXAMPLE ASKING “ CAN YOU MAKE YOUR FAVOURITE DISH FOR A TASTE?” WE NEED TO FIND THE RIGHT WAY TO HET THE RIGHT INFORMATION FROM THE CANDIDATES.</a:t>
            </a:r>
          </a:p>
        </p:txBody>
      </p:sp>
      <p:sp>
        <p:nvSpPr>
          <p:cNvPr id="14" name="TextBox 13">
            <a:extLst>
              <a:ext uri="{FF2B5EF4-FFF2-40B4-BE49-F238E27FC236}">
                <a16:creationId xmlns:a16="http://schemas.microsoft.com/office/drawing/2014/main" id="{4266CC2C-FF68-4E35-B778-5A7DE65E5656}"/>
              </a:ext>
            </a:extLst>
          </p:cNvPr>
          <p:cNvSpPr txBox="1"/>
          <p:nvPr/>
        </p:nvSpPr>
        <p:spPr>
          <a:xfrm>
            <a:off x="6816926" y="4478898"/>
            <a:ext cx="4918019" cy="2031325"/>
          </a:xfrm>
          <a:prstGeom prst="rect">
            <a:avLst/>
          </a:prstGeom>
          <a:noFill/>
        </p:spPr>
        <p:txBody>
          <a:bodyPr wrap="square" rtlCol="0">
            <a:spAutoFit/>
          </a:bodyPr>
          <a:lstStyle/>
          <a:p>
            <a:r>
              <a:rPr lang="en-GB" b="1" dirty="0"/>
              <a:t>WITHOUT ANY SELECTION PLAN WILL BE HARD TO DECIDE IF THE CANDIDATS REALLY FITS IN OUR DESCRIPTION, WITHOUT A SELECTION STRATEGY THE RESTAURANT RISK TO LOST MORE EMPLOYERS IF THE CANDIDATE DON’T GIVE ANY EFFORT TO THE TEAM , THIS PROCESS WITHOUT A STRATEGY IS VERY RISKY </a:t>
            </a:r>
          </a:p>
        </p:txBody>
      </p:sp>
    </p:spTree>
    <p:extLst>
      <p:ext uri="{BB962C8B-B14F-4D97-AF65-F5344CB8AC3E}">
        <p14:creationId xmlns:p14="http://schemas.microsoft.com/office/powerpoint/2010/main" val="2298061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91028FA-1AC7-4257-B52D-1C8C27F1AE3D}"/>
              </a:ext>
            </a:extLst>
          </p:cNvPr>
          <p:cNvSpPr/>
          <p:nvPr/>
        </p:nvSpPr>
        <p:spPr>
          <a:xfrm>
            <a:off x="3188652" y="82211"/>
            <a:ext cx="5432449" cy="1200329"/>
          </a:xfrm>
          <a:prstGeom prst="rect">
            <a:avLst/>
          </a:prstGeom>
          <a:noFill/>
        </p:spPr>
        <p:txBody>
          <a:bodyPr wrap="none" lIns="91440" tIns="45720" rIns="91440" bIns="45720">
            <a:spAutoFit/>
          </a:bodyPr>
          <a:lstStyle/>
          <a:p>
            <a:pPr algn="ctr"/>
            <a:r>
              <a:rPr lang="en-US" sz="72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CONCLUSION</a:t>
            </a: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p>
        </p:txBody>
      </p:sp>
      <p:sp>
        <p:nvSpPr>
          <p:cNvPr id="5" name="TextBox 4">
            <a:extLst>
              <a:ext uri="{FF2B5EF4-FFF2-40B4-BE49-F238E27FC236}">
                <a16:creationId xmlns:a16="http://schemas.microsoft.com/office/drawing/2014/main" id="{CB337359-6084-40D1-88B6-2672B1E5BABD}"/>
              </a:ext>
            </a:extLst>
          </p:cNvPr>
          <p:cNvSpPr txBox="1"/>
          <p:nvPr/>
        </p:nvSpPr>
        <p:spPr>
          <a:xfrm>
            <a:off x="1856282" y="1477408"/>
            <a:ext cx="8696794" cy="4893647"/>
          </a:xfrm>
          <a:prstGeom prst="rect">
            <a:avLst/>
          </a:prstGeom>
          <a:noFill/>
        </p:spPr>
        <p:txBody>
          <a:bodyPr wrap="square" rtlCol="0">
            <a:spAutoFit/>
          </a:bodyPr>
          <a:lstStyle/>
          <a:p>
            <a:r>
              <a:rPr lang="en-GB" sz="2400" dirty="0"/>
              <a:t>IN CONCLUSION I WANT TO HIGHLIGHT THE IMPORTANCE OF THE HR PLANNING INSIDE THE PROCESS OF RECRUITMENT AND SELECTION OF THE BUSINESS, IF WE DON’T HAVE A GOOD STRATEGY WILL BE EASY LOST TIME WITHOUT FINDING THE CANDIDATE WE ARE SEARCHING, ALSO WE DON’T WANT TO ASK HELP TO ANY AGENCIES, THIS PROCESS IS REALLY EXPENSIVE AND WE HAVE TO DEVELOP A STRATEGY THAT WILL HELP THE COMPANY ESPECIALLY TO PREVENT THIS KIND OF SITUATIONS. </a:t>
            </a:r>
          </a:p>
          <a:p>
            <a:r>
              <a:rPr lang="en-GB" sz="2400" dirty="0"/>
              <a:t>NOW  WE ALL KNOW THERE ARE DIFERENT METHODS AND STRATEGY, THIS AFFECT OUR PERFORMANCE AND THE PERFORMANCE OF OUR EMPLOYEES SO IS REALLY IMPORTANT TO DEVELOP AN INTERNAL PLAN OF RECRUITMENT AND SELECTION TO BRING INTO THE BUSINESS MORE EFFICIENCY.</a:t>
            </a:r>
          </a:p>
        </p:txBody>
      </p:sp>
    </p:spTree>
    <p:extLst>
      <p:ext uri="{BB962C8B-B14F-4D97-AF65-F5344CB8AC3E}">
        <p14:creationId xmlns:p14="http://schemas.microsoft.com/office/powerpoint/2010/main" val="11152871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F29E32B-26D2-489D-903E-BD393776B23A}"/>
              </a:ext>
            </a:extLst>
          </p:cNvPr>
          <p:cNvSpPr/>
          <p:nvPr/>
        </p:nvSpPr>
        <p:spPr>
          <a:xfrm>
            <a:off x="3717945" y="0"/>
            <a:ext cx="4756110"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REFERENCE LIST</a:t>
            </a:r>
          </a:p>
        </p:txBody>
      </p:sp>
      <p:sp>
        <p:nvSpPr>
          <p:cNvPr id="3" name="Rectangle 1">
            <a:extLst>
              <a:ext uri="{FF2B5EF4-FFF2-40B4-BE49-F238E27FC236}">
                <a16:creationId xmlns:a16="http://schemas.microsoft.com/office/drawing/2014/main" id="{2A93D22B-4CD8-4A1A-AB58-F44ABB81339D}"/>
              </a:ext>
            </a:extLst>
          </p:cNvPr>
          <p:cNvSpPr>
            <a:spLocks noChangeArrowheads="1"/>
          </p:cNvSpPr>
          <p:nvPr/>
        </p:nvSpPr>
        <p:spPr bwMode="auto">
          <a:xfrm>
            <a:off x="1064302" y="1419945"/>
            <a:ext cx="9308891" cy="43703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sz="2000" dirty="0">
                <a:latin typeface="Calibri" panose="020F0502020204030204" pitchFamily="34" charset="0"/>
                <a:ea typeface="Calibri" panose="020F0502020204030204" pitchFamily="34" charset="0"/>
                <a:cs typeface="Times New Roman" panose="02020603050405020304" pitchFamily="18" charset="0"/>
              </a:rPr>
              <a:t>Armstrong </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2012. HR strategies and management. In: </a:t>
            </a: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Armstrong's handbook of human resource management practice. </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s.l.:London : Kogan Page, pp. pag 3-109.</a:t>
            </a:r>
            <a:endParaRPr kumimoji="0" lang="en-GB" altLang="en-US" sz="2000" b="0" i="0" u="none" strike="noStrike" cap="none" normalizeH="0" baseline="0" dirty="0">
              <a:ln>
                <a:noFill/>
              </a:ln>
              <a:solidFill>
                <a:schemeClr val="tx1"/>
              </a:solidFill>
              <a:effectLs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BUŞE, M., 2009. STAFF RECRUITMENT - A QUALITATIVE ASPECT OF THE HUMAN RESOURCE MANAGEMENT.. </a:t>
            </a: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Annals of the University of Petrosani Economics, </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Volume vol.9 (3), pp. pag. 107-115.</a:t>
            </a:r>
            <a:endParaRPr kumimoji="0" lang="en-GB" altLang="en-US" sz="2000" b="0" i="0" u="none" strike="noStrike" cap="none" normalizeH="0" baseline="0" dirty="0">
              <a:ln>
                <a:noFill/>
              </a:ln>
              <a:solidFill>
                <a:schemeClr val="tx1"/>
              </a:solidFill>
              <a:effectLs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 C.-T. &amp; Yang, T.-M., 2015. Hoshin Kanri planning process in human resource management: recruitment in a high-tech firm.. </a:t>
            </a: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Total Quality Management &amp; Business Excellence, </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Volume vol.26(1/2), pp. pag.140-157.</a:t>
            </a:r>
          </a:p>
          <a:p>
            <a:pPr marL="342900" indent="-342900" eaLnBrk="0" fontAlgn="base" hangingPunct="0">
              <a:spcBef>
                <a:spcPct val="0"/>
              </a:spcBef>
              <a:spcAft>
                <a:spcPct val="0"/>
              </a:spcAft>
              <a:buFont typeface="Arial" panose="020B0604020202020204" pitchFamily="34" charset="0"/>
              <a:buChar char="•"/>
            </a:pPr>
            <a:r>
              <a:rPr lang="en-US" sz="2000" dirty="0"/>
              <a:t>Torrington, D., 2012. </a:t>
            </a:r>
            <a:r>
              <a:rPr lang="en-US" sz="2000" i="1" dirty="0"/>
              <a:t>Human resource management. </a:t>
            </a:r>
            <a:r>
              <a:rPr lang="en-US" sz="2000" dirty="0"/>
              <a:t>s.l.:Harlow, England : Pearson.</a:t>
            </a:r>
            <a:endParaRPr kumimoji="0" lang="en-GB" altLang="en-US" sz="2400" b="0" i="0" u="none" strike="noStrike" cap="none" normalizeH="0" baseline="0" dirty="0">
              <a:ln>
                <a:noFill/>
              </a:ln>
              <a:solidFill>
                <a:schemeClr val="tx1"/>
              </a:solidFill>
              <a:effectLs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Wright, P. M., Snell, S. A. &amp; Jacobsen, P. H. H., 2004. Current Approaches to HR Strategies: Inside-Out Versus Outside-In.. </a:t>
            </a: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Human Resource Planning, 2004, </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Volume vol.27 (4), pp. pag.36-47.</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839883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C8A317B-2269-4C13-8FE9-C4A6AB6B0709}"/>
              </a:ext>
            </a:extLst>
          </p:cNvPr>
          <p:cNvSpPr/>
          <p:nvPr/>
        </p:nvSpPr>
        <p:spPr>
          <a:xfrm>
            <a:off x="191599" y="2247807"/>
            <a:ext cx="12000401" cy="1862048"/>
          </a:xfrm>
          <a:prstGeom prst="rect">
            <a:avLst/>
          </a:prstGeom>
          <a:noFill/>
        </p:spPr>
        <p:txBody>
          <a:bodyPr wrap="none" lIns="91440" tIns="45720" rIns="91440" bIns="45720">
            <a:spAutoFit/>
          </a:bodyPr>
          <a:lstStyle/>
          <a:p>
            <a:pPr algn="ctr"/>
            <a:r>
              <a:rPr lang="en-US" sz="115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ANY QUESTIONS ??</a:t>
            </a:r>
          </a:p>
        </p:txBody>
      </p:sp>
    </p:spTree>
    <p:extLst>
      <p:ext uri="{BB962C8B-B14F-4D97-AF65-F5344CB8AC3E}">
        <p14:creationId xmlns:p14="http://schemas.microsoft.com/office/powerpoint/2010/main" val="38990633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385</TotalTime>
  <Words>1309</Words>
  <Application>Microsoft Office PowerPoint</Application>
  <PresentationFormat>Widescreen</PresentationFormat>
  <Paragraphs>99</Paragraphs>
  <Slides>16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MATTEO RUBOLINO 1715315 HRM STRATEGY POLICIES Trinity Saint David University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MATTEO RUBOLINO HRM STRATEGY POLICIES Trinity Saint Davis University</dc:title>
  <dc:creator>matteo rubolino</dc:creator>
  <cp:lastModifiedBy>matteo rubolino</cp:lastModifiedBy>
  <cp:revision>42</cp:revision>
  <dcterms:created xsi:type="dcterms:W3CDTF">2019-08-07T11:41:46Z</dcterms:created>
  <dcterms:modified xsi:type="dcterms:W3CDTF">2019-08-17T12:49:06Z</dcterms:modified>
</cp:coreProperties>
</file>