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  <p:sldMasterId id="2147483816" r:id="rId5"/>
    <p:sldMasterId id="2147483828" r:id="rId6"/>
    <p:sldMasterId id="2147483840" r:id="rId7"/>
    <p:sldMasterId id="2147483852" r:id="rId8"/>
    <p:sldMasterId id="2147483864" r:id="rId9"/>
  </p:sldMasterIdLst>
  <p:notesMasterIdLst>
    <p:notesMasterId r:id="rId34"/>
  </p:notesMasterIdLst>
  <p:handoutMasterIdLst>
    <p:handoutMasterId r:id="rId35"/>
  </p:handoutMasterIdLst>
  <p:sldIdLst>
    <p:sldId id="256" r:id="rId10"/>
    <p:sldId id="267" r:id="rId11"/>
    <p:sldId id="268" r:id="rId12"/>
    <p:sldId id="283" r:id="rId13"/>
    <p:sldId id="269" r:id="rId14"/>
    <p:sldId id="270" r:id="rId15"/>
    <p:sldId id="285" r:id="rId16"/>
    <p:sldId id="284" r:id="rId17"/>
    <p:sldId id="271" r:id="rId18"/>
    <p:sldId id="286" r:id="rId19"/>
    <p:sldId id="272" r:id="rId20"/>
    <p:sldId id="273" r:id="rId21"/>
    <p:sldId id="274" r:id="rId22"/>
    <p:sldId id="275" r:id="rId23"/>
    <p:sldId id="276" r:id="rId24"/>
    <p:sldId id="287" r:id="rId25"/>
    <p:sldId id="277" r:id="rId26"/>
    <p:sldId id="278" r:id="rId27"/>
    <p:sldId id="288" r:id="rId28"/>
    <p:sldId id="279" r:id="rId29"/>
    <p:sldId id="280" r:id="rId30"/>
    <p:sldId id="289" r:id="rId31"/>
    <p:sldId id="281" r:id="rId32"/>
    <p:sldId id="282" r:id="rId33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46"/>
    <a:srgbClr val="00CC00"/>
    <a:srgbClr val="FF9900"/>
    <a:srgbClr val="FFFF66"/>
    <a:srgbClr val="80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0850" autoAdjust="0"/>
  </p:normalViewPr>
  <p:slideViewPr>
    <p:cSldViewPr>
      <p:cViewPr>
        <p:scale>
          <a:sx n="100" d="100"/>
          <a:sy n="100" d="100"/>
        </p:scale>
        <p:origin x="2106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heme" Target="theme/theme1.xml"/><Relationship Id="rId21" Type="http://schemas.openxmlformats.org/officeDocument/2006/relationships/slide" Target="slides/slide12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tags" Target="tags/tag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4903CD-FCCC-4FC0-9966-9444F692D80E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D8732-DA2D-4588-B717-363D6187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4276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5B7CD-052F-43AF-9589-E9C0B2708D40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4F88D-5672-4D13-9F93-5210D3BC4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6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3A1FA-96EE-DC3D-3737-F1B8B53D3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A0FED2-4A6E-95D4-4E18-CF5EDA9329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F91E81-D97E-CCA4-2042-9407FA2667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C74D9-7746-F59A-95DC-B4E013BC4F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94F88D-5672-4D13-9F93-5210D3BC47F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774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542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51515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9064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3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24998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1342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56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6632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4632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218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13805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dirty="0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200"/>
            <a:ext cx="8290800" cy="1371600"/>
          </a:xfrm>
        </p:spPr>
        <p:txBody>
          <a:bodyPr anchor="ctr" anchorCtr="0"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5144700"/>
          </a:xfrm>
        </p:spPr>
        <p:txBody>
          <a:bodyPr vert="horz">
            <a:normAutofit/>
          </a:bodyPr>
          <a:lstStyle>
            <a:lvl1pPr>
              <a:lnSpc>
                <a:spcPct val="100000"/>
              </a:lnSpc>
              <a:defRPr sz="3200"/>
            </a:lvl1pPr>
            <a:lvl2pPr marL="548640" indent="-228600">
              <a:lnSpc>
                <a:spcPct val="100000"/>
              </a:lnSpc>
              <a:buSzPct val="75000"/>
              <a:buFont typeface="Wingdings" panose="05000000000000000000" pitchFamily="2" charset="2"/>
              <a:buChar char="Ø"/>
              <a:defRPr sz="2800"/>
            </a:lvl2pPr>
            <a:lvl3pPr marL="822960" indent="-228600">
              <a:lnSpc>
                <a:spcPct val="100000"/>
              </a:lnSpc>
              <a:buClr>
                <a:schemeClr val="accent2">
                  <a:lumMod val="60000"/>
                  <a:lumOff val="40000"/>
                </a:schemeClr>
              </a:buClr>
              <a:buSzPct val="70000"/>
              <a:buFont typeface="Wingdings" panose="05000000000000000000" pitchFamily="2" charset="2"/>
              <a:buChar char="ü"/>
              <a:defRPr sz="2400"/>
            </a:lvl3pPr>
            <a:lvl4pPr marL="1097280" indent="-228600">
              <a:lnSpc>
                <a:spcPct val="100000"/>
              </a:lnSpc>
              <a:buSzPct val="65000"/>
              <a:buFont typeface="Courier New" panose="02070309020205020404" pitchFamily="49" charset="0"/>
              <a:buChar char="o"/>
              <a:defRPr sz="2400"/>
            </a:lvl4pPr>
            <a:lvl5pPr>
              <a:lnSpc>
                <a:spcPct val="100000"/>
              </a:lnSpc>
              <a:defRPr sz="2400"/>
            </a:lvl5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8454" y="1412776"/>
            <a:ext cx="896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September 22,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6976-A7D5-4AC9-B4C0-1455D2CC0CF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0199-F09D-4888-AF36-92E4F4A2B2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2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52197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September 22, 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5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spcAft>
          <a:spcPts val="300"/>
        </a:spcAft>
        <a:buClr>
          <a:schemeClr val="accent1"/>
        </a:buClr>
        <a:buSzPct val="85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Week 5 - Strategic Thinking: Enhanced Advantage</a:t>
            </a:r>
            <a:endParaRPr lang="en-GB" sz="4800" i="1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2892896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r>
              <a:rPr lang="en-GB" dirty="0"/>
              <a:t>Integrating Sun Tzu's </a:t>
            </a:r>
            <a:r>
              <a:rPr lang="en-GB" i="1" dirty="0"/>
              <a:t>Art of War</a:t>
            </a:r>
            <a:r>
              <a:rPr lang="en-GB" dirty="0"/>
              <a:t> with Porter's Competitive Strategy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Xicheng Liu</a:t>
            </a:r>
          </a:p>
          <a:p>
            <a:r>
              <a:rPr lang="en-GB" dirty="0" err="1"/>
              <a:t>X.Liu</a:t>
            </a:r>
            <a:r>
              <a:rPr lang="en-GB" dirty="0"/>
              <a:t>@</a:t>
            </a:r>
            <a:r>
              <a:rPr lang="en-US" altLang="zh-CN" dirty="0" err="1"/>
              <a:t>uwtsd</a:t>
            </a:r>
            <a:r>
              <a:rPr lang="en-GB" dirty="0"/>
              <a:t>.ac.uk</a:t>
            </a:r>
          </a:p>
        </p:txBody>
      </p:sp>
    </p:spTree>
    <p:extLst>
      <p:ext uri="{BB962C8B-B14F-4D97-AF65-F5344CB8AC3E}">
        <p14:creationId xmlns:p14="http://schemas.microsoft.com/office/powerpoint/2010/main" val="3522473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8EF43-1582-B036-1603-9CC23ACBA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9C1D8-5A93-CF5E-690F-F2462CBB8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8435280" cy="1371600"/>
          </a:xfrm>
        </p:spPr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C82DD-FD64-4AA8-0C7E-E06E7807A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67A791-55F2-EBA1-121E-705F9547626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4318"/>
            <a:ext cx="7772400" cy="5145042"/>
          </a:xfrm>
        </p:spPr>
        <p:txBody>
          <a:bodyPr>
            <a:normAutofit/>
          </a:bodyPr>
          <a:lstStyle/>
          <a:p>
            <a:r>
              <a:rPr lang="en-GB" dirty="0"/>
              <a:t>Core Idea: Fighting is a means to an end, not the end itself.</a:t>
            </a:r>
          </a:p>
          <a:p>
            <a:r>
              <a:rPr lang="en-GB" altLang="en-US" i="1" dirty="0"/>
              <a:t>Shih</a:t>
            </a:r>
            <a:r>
              <a:rPr lang="en-GB" altLang="en-US" dirty="0"/>
              <a:t> </a:t>
            </a:r>
            <a:r>
              <a:rPr lang="zh-CN" altLang="en-US" dirty="0"/>
              <a:t>势</a:t>
            </a:r>
            <a:r>
              <a:rPr lang="en-GB" altLang="zh-CN" dirty="0"/>
              <a:t> — Enhanced Energy; Power</a:t>
            </a:r>
          </a:p>
          <a:p>
            <a:r>
              <a:rPr lang="en-GB" altLang="en-US" dirty="0"/>
              <a:t>Porter: Operational Effectiveness and Strategic Positioning</a:t>
            </a:r>
          </a:p>
        </p:txBody>
      </p:sp>
    </p:spTree>
    <p:extLst>
      <p:ext uri="{BB962C8B-B14F-4D97-AF65-F5344CB8AC3E}">
        <p14:creationId xmlns:p14="http://schemas.microsoft.com/office/powerpoint/2010/main" val="2107813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38AB4-7673-AC77-F35B-73833CF92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Sun Tzu's Concept of "Shih" (Enhanced Energy)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71C73F-04A3-C51C-9BD6-8B40CF1B0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FDE570-00E0-7AEB-5FF3-7F73BE250EA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What is "Shih"?</a:t>
            </a:r>
            <a:endParaRPr lang="en-GB" dirty="0"/>
          </a:p>
          <a:p>
            <a:pPr lvl="1"/>
            <a:r>
              <a:rPr lang="en-GB" dirty="0"/>
              <a:t> The title of the chapter "Enhanced Energy" in </a:t>
            </a:r>
            <a:r>
              <a:rPr lang="en-GB" i="1" dirty="0"/>
              <a:t>The Art of War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Can be interpreted as "situation" or "power".</a:t>
            </a:r>
          </a:p>
          <a:p>
            <a:pPr lvl="1"/>
            <a:r>
              <a:rPr lang="en-GB" dirty="0"/>
              <a:t>Sun Tzu's Analogy:</a:t>
            </a:r>
          </a:p>
          <a:p>
            <a:pPr lvl="2"/>
            <a:r>
              <a:rPr lang="en-GB" dirty="0"/>
              <a:t>"The onrush of pent-up water tumbling stones along " and "the momentum of a round stone, which rolls down a mountain from thousands of feet in height".</a:t>
            </a:r>
          </a:p>
        </p:txBody>
      </p:sp>
    </p:spTree>
    <p:extLst>
      <p:ext uri="{BB962C8B-B14F-4D97-AF65-F5344CB8AC3E}">
        <p14:creationId xmlns:p14="http://schemas.microsoft.com/office/powerpoint/2010/main" val="2290651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19239-7DD9-8AC3-0BD1-64260B13C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2588F-FFD8-E8C5-72C1-CC2AFB0FB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Sun Tzu's Concept of "Shih" (Enhanced Energy)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E8CF449-8ACF-2D37-3291-2693037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B8BCAB-18A6-077A-D76E-C4DF8F4B3DF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5290576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en-US" altLang="zh-CN" dirty="0"/>
          </a:p>
          <a:p>
            <a:pPr lvl="1"/>
            <a:r>
              <a:rPr lang="en-US" altLang="zh-CN" dirty="0"/>
              <a:t>Shih r</a:t>
            </a:r>
            <a:r>
              <a:rPr lang="en-GB" dirty="0" err="1"/>
              <a:t>epresents</a:t>
            </a:r>
            <a:r>
              <a:rPr lang="en-GB" dirty="0"/>
              <a:t> a self-intensifying power that grows when used, like a snowball effect.</a:t>
            </a:r>
          </a:p>
          <a:p>
            <a:r>
              <a:rPr lang="en-GB" b="1" dirty="0"/>
              <a:t>Example:</a:t>
            </a:r>
            <a:endParaRPr lang="en-GB" dirty="0"/>
          </a:p>
          <a:p>
            <a:pPr lvl="1"/>
            <a:r>
              <a:rPr lang="en-GB" dirty="0"/>
              <a:t>The psychological unity and high morale of an army creates a self-reinforcing system of </a:t>
            </a:r>
            <a:r>
              <a:rPr lang="en-GB" i="1" dirty="0"/>
              <a:t>Shih</a:t>
            </a:r>
            <a:r>
              <a:rPr lang="en-GB" dirty="0"/>
              <a:t>, allowing a smaller army to defeat a larger one.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0A1788F-8A33-EB42-7886-3E850343D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62113"/>
            <a:ext cx="5261811" cy="295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8924C1-A669-4B25-A70F-317FA4BC7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5416" y="1452104"/>
            <a:ext cx="2725420" cy="313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41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F83588-0260-05C4-3A73-7D5144169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F39F2-D768-8D51-DAEC-0B34DBB6A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Duality of "Hsing" and "Shih"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F4A6B1C-6336-3E5C-4D01-FC76282B8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53D43D-6569-1949-8E57-44B2C360880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/>
              <a:t>Hsing (Tactical Disposition) </a:t>
            </a:r>
            <a:r>
              <a:rPr lang="zh-CN" altLang="en-US" b="1" dirty="0"/>
              <a:t>形</a:t>
            </a:r>
            <a:endParaRPr lang="en-GB" dirty="0"/>
          </a:p>
          <a:p>
            <a:pPr lvl="1"/>
            <a:r>
              <a:rPr lang="en-GB" dirty="0"/>
              <a:t>Pertains to </a:t>
            </a:r>
            <a:r>
              <a:rPr lang="en-GB" b="1" dirty="0"/>
              <a:t>physical capability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Maximized by the clever arrangement and disposition of troops.</a:t>
            </a:r>
          </a:p>
          <a:p>
            <a:pPr lvl="1"/>
            <a:r>
              <a:rPr lang="en-GB" dirty="0"/>
              <a:t>It is the </a:t>
            </a:r>
            <a:r>
              <a:rPr lang="en-GB" i="1" dirty="0"/>
              <a:t>object</a:t>
            </a:r>
            <a:r>
              <a:rPr lang="en-GB" dirty="0"/>
              <a:t> that is moving.</a:t>
            </a:r>
          </a:p>
          <a:p>
            <a:r>
              <a:rPr lang="en-GB" b="1" dirty="0"/>
              <a:t>Shih (Enhanced Energy) </a:t>
            </a:r>
            <a:r>
              <a:rPr lang="zh-CN" altLang="en-US" b="1" dirty="0"/>
              <a:t>势</a:t>
            </a:r>
            <a:endParaRPr lang="en-GB" dirty="0"/>
          </a:p>
          <a:p>
            <a:pPr lvl="1"/>
            <a:r>
              <a:rPr lang="en-GB" dirty="0"/>
              <a:t>Enhances performance by utilizing the </a:t>
            </a:r>
            <a:r>
              <a:rPr lang="en-GB" b="1" dirty="0"/>
              <a:t>psychological element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It is the </a:t>
            </a:r>
            <a:r>
              <a:rPr lang="en-GB" i="1" dirty="0"/>
              <a:t>movement</a:t>
            </a:r>
            <a:r>
              <a:rPr lang="en-GB" dirty="0"/>
              <a:t> and revealed power of Hsing.</a:t>
            </a:r>
          </a:p>
          <a:p>
            <a:r>
              <a:rPr lang="en-GB" b="1" dirty="0"/>
              <a:t>Interdependence</a:t>
            </a:r>
            <a:endParaRPr lang="en-GB" dirty="0"/>
          </a:p>
          <a:p>
            <a:pPr lvl="1"/>
            <a:r>
              <a:rPr lang="en-GB" dirty="0"/>
              <a:t>Hsing is the basis of Shih. Shih is the effect of moving Hsing.</a:t>
            </a:r>
          </a:p>
          <a:p>
            <a:pPr lvl="1"/>
            <a:r>
              <a:rPr lang="en-GB" dirty="0"/>
              <a:t>The creation of </a:t>
            </a:r>
            <a:r>
              <a:rPr lang="en-GB" i="1" dirty="0"/>
              <a:t>Shih</a:t>
            </a:r>
            <a:r>
              <a:rPr lang="en-GB" dirty="0"/>
              <a:t> depends on the general‘s ability to combine two other forces: </a:t>
            </a:r>
            <a:r>
              <a:rPr lang="en-GB" b="1" dirty="0"/>
              <a:t>Cheng (normal/direct) </a:t>
            </a:r>
            <a:r>
              <a:rPr lang="zh-CN" altLang="en-US" b="1" dirty="0"/>
              <a:t>正</a:t>
            </a:r>
            <a:r>
              <a:rPr lang="en-GB" dirty="0"/>
              <a:t> and </a:t>
            </a:r>
            <a:r>
              <a:rPr lang="en-GB" b="1" dirty="0"/>
              <a:t>Chi (abnormal/indirect) </a:t>
            </a:r>
            <a:r>
              <a:rPr lang="zh-CN" altLang="en-US" b="1" dirty="0"/>
              <a:t>奇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4380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756715-9B95-5D15-A7B6-34ED05D43E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C52DE-2606-AB72-939C-B6548AA9F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Introducing Cheng (Normal) &amp; Chi (Abnormal)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785F1B-8FB3-29A8-06E2-180784471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DD0BB-1AF4-F693-4020-0E6697FCD89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226624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Philosophical Roots</a:t>
            </a:r>
            <a:endParaRPr lang="en-GB" dirty="0"/>
          </a:p>
          <a:p>
            <a:pPr lvl="1"/>
            <a:r>
              <a:rPr lang="en-GB" dirty="0"/>
              <a:t>Sun Tzu's military thinking is deeply rooted in Daoism, which explores concepts of paradoxes and counterbalances (yin and yang).</a:t>
            </a:r>
          </a:p>
          <a:p>
            <a:pPr lvl="1"/>
            <a:r>
              <a:rPr lang="en-GB" dirty="0"/>
              <a:t> The theory of Cheng and Chi is a perfect example of this philosophy.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F6595EE-2D24-EFB5-9E15-334157B418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317944"/>
              </p:ext>
            </p:extLst>
          </p:nvPr>
        </p:nvGraphicFramePr>
        <p:xfrm>
          <a:off x="768152" y="3789040"/>
          <a:ext cx="8064896" cy="283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0286">
                  <a:extLst>
                    <a:ext uri="{9D8B030D-6E8A-4147-A177-3AD203B41FA5}">
                      <a16:colId xmlns:a16="http://schemas.microsoft.com/office/drawing/2014/main" val="3622034628"/>
                    </a:ext>
                  </a:extLst>
                </a:gridCol>
                <a:gridCol w="3916311">
                  <a:extLst>
                    <a:ext uri="{9D8B030D-6E8A-4147-A177-3AD203B41FA5}">
                      <a16:colId xmlns:a16="http://schemas.microsoft.com/office/drawing/2014/main" val="1342951522"/>
                    </a:ext>
                  </a:extLst>
                </a:gridCol>
                <a:gridCol w="2688299">
                  <a:extLst>
                    <a:ext uri="{9D8B030D-6E8A-4147-A177-3AD203B41FA5}">
                      <a16:colId xmlns:a16="http://schemas.microsoft.com/office/drawing/2014/main" val="3433555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Study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Explanation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Translation (</a:t>
                      </a:r>
                      <a:r>
                        <a:rPr lang="en-GB" i="1" dirty="0"/>
                        <a:t>Cheng</a:t>
                      </a:r>
                      <a:r>
                        <a:rPr lang="en-GB" dirty="0"/>
                        <a:t> vs </a:t>
                      </a:r>
                      <a:r>
                        <a:rPr lang="en-GB" i="1" dirty="0"/>
                        <a:t>Chi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057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Li </a:t>
                      </a:r>
                      <a:r>
                        <a:rPr lang="en-GB" dirty="0" err="1"/>
                        <a:t>Ch’uan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Facing the enemy is Cheng; whereas making lateral diversion is Chi.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Straight forwardness vs. Lateral diversion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999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Chia Lin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 presence of the enemy, your troops should be arrayed in normal fashion, but in order to secure victory abnormal </a:t>
                      </a:r>
                      <a:r>
                        <a:rPr lang="en-GB" dirty="0" err="1"/>
                        <a:t>maneuvers</a:t>
                      </a:r>
                      <a:r>
                        <a:rPr lang="en-GB" dirty="0"/>
                        <a:t> must be employed.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Normal vs. Abnormal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5626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Mei Yao-</a:t>
                      </a:r>
                      <a:r>
                        <a:rPr lang="en-GB" dirty="0" err="1"/>
                        <a:t>ch’en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Chi is active, whereas Cheng is passive; passivity means waiting for an opportunity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Passive vs. Active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24369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8977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22942-DA93-BAF0-F18A-EDB09D091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44840-1768-B84D-3A4A-4DDEAFEA1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Introducing Cheng (Normal) &amp; Chi (Abnormal)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9FBF4-6D39-07A2-0C89-FBD03BA42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CD8B76C-39C1-179D-5C68-4527F0E60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334948"/>
              </p:ext>
            </p:extLst>
          </p:nvPr>
        </p:nvGraphicFramePr>
        <p:xfrm>
          <a:off x="683104" y="1673944"/>
          <a:ext cx="8064896" cy="485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0286">
                  <a:extLst>
                    <a:ext uri="{9D8B030D-6E8A-4147-A177-3AD203B41FA5}">
                      <a16:colId xmlns:a16="http://schemas.microsoft.com/office/drawing/2014/main" val="3622034628"/>
                    </a:ext>
                  </a:extLst>
                </a:gridCol>
                <a:gridCol w="3916311">
                  <a:extLst>
                    <a:ext uri="{9D8B030D-6E8A-4147-A177-3AD203B41FA5}">
                      <a16:colId xmlns:a16="http://schemas.microsoft.com/office/drawing/2014/main" val="1342951522"/>
                    </a:ext>
                  </a:extLst>
                </a:gridCol>
                <a:gridCol w="2688299">
                  <a:extLst>
                    <a:ext uri="{9D8B030D-6E8A-4147-A177-3AD203B41FA5}">
                      <a16:colId xmlns:a16="http://schemas.microsoft.com/office/drawing/2014/main" val="34335558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Study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Explanation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Translation (</a:t>
                      </a:r>
                      <a:r>
                        <a:rPr lang="en-GB" i="1" dirty="0"/>
                        <a:t>Cheng</a:t>
                      </a:r>
                      <a:r>
                        <a:rPr lang="en-GB" dirty="0"/>
                        <a:t> vs </a:t>
                      </a:r>
                      <a:r>
                        <a:rPr lang="en-GB" i="1" dirty="0"/>
                        <a:t>Chi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057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Ho Shih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 must cause the enemy to regard our straightforward attack as one that is secretly designed, and vice versa; thus Cheng may also be Chi, Chi may also be Cheng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Straightforward vs. Secret (unexpected)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1614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Wei Liao Tzu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Direct warfare </a:t>
                      </a:r>
                      <a:r>
                        <a:rPr lang="en-GB" dirty="0" err="1"/>
                        <a:t>favors</a:t>
                      </a:r>
                      <a:r>
                        <a:rPr lang="en-GB" dirty="0"/>
                        <a:t> frontal attacks, whereas indirect warfare attacks from the rear.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Direct vs. Indirect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7834493"/>
                  </a:ext>
                </a:extLst>
              </a:tr>
              <a:tr h="312783">
                <a:tc>
                  <a:txBody>
                    <a:bodyPr/>
                    <a:lstStyle/>
                    <a:p>
                      <a:r>
                        <a:rPr lang="en-GB" dirty="0"/>
                        <a:t>Cao </a:t>
                      </a:r>
                      <a:r>
                        <a:rPr lang="en-GB" dirty="0" err="1"/>
                        <a:t>Cao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Going straight out to join a battle is a direct operation; appearing on the enemy’s rear is an indirect</a:t>
                      </a:r>
                    </a:p>
                    <a:p>
                      <a:r>
                        <a:rPr lang="en-GB" dirty="0" err="1"/>
                        <a:t>maneuver</a:t>
                      </a:r>
                      <a:r>
                        <a:rPr lang="en-GB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Direct vs. Indirect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6706838"/>
                  </a:ext>
                </a:extLst>
              </a:tr>
              <a:tr h="259806">
                <a:tc>
                  <a:txBody>
                    <a:bodyPr/>
                    <a:lstStyle/>
                    <a:p>
                      <a:r>
                        <a:rPr lang="en-GB" dirty="0"/>
                        <a:t>Sawyer (2005)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“Orthodox” tactics employ troops in normal, conventional, and therefore predictable ways; “unorthodox” tactics stress ﬂexibility, imagination, and surprise.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Orthodox vs. Unorthodox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7007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70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01615-49B8-5D69-E6BF-1B4E18289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41EC4-918E-538E-C747-CB2EA0E00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Introducing Cheng (Normal) &amp; Chi (Abnormal)</a:t>
            </a:r>
            <a:endParaRPr lang="en-GB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1BFE2F-83A3-84EC-18AB-2089E536C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211A24-C9DF-FA97-F44A-5B288999A22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Core Definition</a:t>
            </a:r>
            <a:endParaRPr lang="en-GB" dirty="0"/>
          </a:p>
          <a:p>
            <a:pPr lvl="1"/>
            <a:r>
              <a:rPr lang="en-GB" b="1" dirty="0"/>
              <a:t>Cheng (Normal):</a:t>
            </a:r>
            <a:r>
              <a:rPr lang="en-GB" dirty="0"/>
              <a:t> Refers to normal, regular, or general military methods for handling the enemy. It's the conventional, expected approach.</a:t>
            </a:r>
          </a:p>
          <a:p>
            <a:pPr lvl="1"/>
            <a:r>
              <a:rPr lang="en-GB" b="1" dirty="0"/>
              <a:t>Chi (Abnormal):</a:t>
            </a:r>
            <a:r>
              <a:rPr lang="en-GB" dirty="0"/>
              <a:t> Refers to special, unusual, or irregular methods aimed at confusing the enemy. It's the unconventional, surprising approach.</a:t>
            </a:r>
          </a:p>
          <a:p>
            <a:r>
              <a:rPr lang="en-GB" b="1" dirty="0"/>
              <a:t>The Goal:</a:t>
            </a:r>
            <a:endParaRPr lang="en-GB" dirty="0"/>
          </a:p>
          <a:p>
            <a:pPr lvl="1"/>
            <a:r>
              <a:rPr lang="en-GB" dirty="0"/>
              <a:t>To win, one must appropriately combine Cheng and Chi to create and exploit the vital force of </a:t>
            </a:r>
            <a:r>
              <a:rPr lang="en-GB" i="1" dirty="0"/>
              <a:t>Shih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4652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D33E9-6A39-1774-5886-C5C764752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D3DA1-2BD1-A81F-84A3-035118353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Dynamic Relationship of Cheng &amp; Chi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13D5360-27B0-8BE1-D5A6-60C0AEFD3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86BA4-61AD-1A00-72F0-58A957BFC44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/>
              <a:t>Interdependency</a:t>
            </a:r>
            <a:endParaRPr lang="en-GB" dirty="0"/>
          </a:p>
          <a:p>
            <a:pPr lvl="1"/>
            <a:r>
              <a:rPr lang="en-GB" dirty="0"/>
              <a:t>Sun Tzu: "Generally in a battle, one engages with the normal (Cheng) and gains victory through the abnormal (Chi)".</a:t>
            </a:r>
          </a:p>
          <a:p>
            <a:pPr lvl="1"/>
            <a:r>
              <a:rPr lang="en-GB" dirty="0"/>
              <a:t>This does not mean Chi is superior; it highlights their deep interdependency.</a:t>
            </a:r>
          </a:p>
          <a:p>
            <a:pPr lvl="1"/>
            <a:r>
              <a:rPr lang="en-GB" dirty="0"/>
              <a:t>A weak Cheng (conventional force) will weaken the effect of Chi (surprise manoeuvres).</a:t>
            </a:r>
          </a:p>
          <a:p>
            <a:r>
              <a:rPr lang="en-GB" b="1" dirty="0"/>
              <a:t>Mutual Interchangeability</a:t>
            </a:r>
            <a:endParaRPr lang="en-GB" dirty="0"/>
          </a:p>
          <a:p>
            <a:pPr lvl="1"/>
            <a:r>
              <a:rPr lang="en-GB" dirty="0"/>
              <a:t>Cheng can become Chi, and Chi can become Cheng.</a:t>
            </a:r>
          </a:p>
          <a:p>
            <a:pPr lvl="1"/>
            <a:r>
              <a:rPr lang="en-GB" dirty="0"/>
              <a:t>The secret lies in confusing the enemy about your true intentions.</a:t>
            </a:r>
          </a:p>
          <a:p>
            <a:r>
              <a:rPr lang="en-GB" b="1" dirty="0"/>
              <a:t>Example: Zhuge Liang's "Empty Fort Strategy"</a:t>
            </a:r>
            <a:endParaRPr lang="en-GB" dirty="0"/>
          </a:p>
          <a:p>
            <a:pPr lvl="1"/>
            <a:r>
              <a:rPr lang="en-GB" dirty="0"/>
              <a:t>Facing a much larger army, Zhuge Liang opened the town gates and calmly played music on the city wall.</a:t>
            </a:r>
          </a:p>
          <a:p>
            <a:pPr lvl="1"/>
            <a:r>
              <a:rPr lang="en-GB" dirty="0"/>
              <a:t>The enemy, fearing an ambush (a conventional trap), retreated.</a:t>
            </a:r>
          </a:p>
          <a:p>
            <a:pPr lvl="1"/>
            <a:r>
              <a:rPr lang="en-GB" dirty="0"/>
              <a:t>A </a:t>
            </a:r>
            <a:r>
              <a:rPr lang="en-GB" i="1" dirty="0"/>
              <a:t>Chi</a:t>
            </a:r>
            <a:r>
              <a:rPr lang="en-GB" dirty="0"/>
              <a:t> (abnormal) strategy was perceived by the enemy as a </a:t>
            </a:r>
            <a:r>
              <a:rPr lang="en-GB" i="1" dirty="0"/>
              <a:t>Cheng</a:t>
            </a:r>
            <a:r>
              <a:rPr lang="en-GB" dirty="0"/>
              <a:t> (normal trap) manoeuvre, showcasing their interchangeability.</a:t>
            </a:r>
          </a:p>
        </p:txBody>
      </p:sp>
    </p:spTree>
    <p:extLst>
      <p:ext uri="{BB962C8B-B14F-4D97-AF65-F5344CB8AC3E}">
        <p14:creationId xmlns:p14="http://schemas.microsoft.com/office/powerpoint/2010/main" val="26680717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D6C4AF-1CDF-85CB-CB8B-606F05368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2050" name="Picture 2" descr="空城计_新浪图集_新浪网">
            <a:extLst>
              <a:ext uri="{FF2B5EF4-FFF2-40B4-BE49-F238E27FC236}">
                <a16:creationId xmlns:a16="http://schemas.microsoft.com/office/drawing/2014/main" id="{AA917896-9D4B-89A1-769B-79B9E80DB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28" y="190500"/>
            <a:ext cx="5534953" cy="3670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FFBBFD5B-6E44-B96F-D9E3-14BC731E2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647" y="3789040"/>
            <a:ext cx="5073625" cy="285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742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2585A1-17CC-1169-245E-2E0D78D31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C36B0-4B98-4ACA-F07F-5BCB4DF3B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Limitless Combinations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246F731-360E-E241-9DD2-65E5674E5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9464B-5E1F-BB70-736A-126A69B9972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Sun Tzu asserted that combining Cheng and Chi can create countless variations, meaning there is no fixed principle to follow rigidly in a campaign.</a:t>
            </a:r>
          </a:p>
          <a:p>
            <a:r>
              <a:rPr lang="en-GB" b="1" dirty="0"/>
              <a:t>Sun Tzu's Analogies for Infinite Possibilities:</a:t>
            </a:r>
            <a:endParaRPr lang="en-GB" dirty="0"/>
          </a:p>
          <a:p>
            <a:pPr lvl="1"/>
            <a:r>
              <a:rPr lang="en-GB" i="1" dirty="0"/>
              <a:t>"The musical notes do not exceed five, but the changes of the five musical notes can never be fully heard"</a:t>
            </a:r>
            <a:r>
              <a:rPr lang="en-GB" dirty="0"/>
              <a:t>.</a:t>
            </a:r>
          </a:p>
          <a:p>
            <a:pPr lvl="1"/>
            <a:r>
              <a:rPr lang="en-GB" i="1" dirty="0"/>
              <a:t>"The </a:t>
            </a:r>
            <a:r>
              <a:rPr lang="en-GB" i="1" dirty="0" err="1"/>
              <a:t>colors</a:t>
            </a:r>
            <a:r>
              <a:rPr lang="en-GB" i="1" dirty="0"/>
              <a:t> do not exceed five, but the changes of the five </a:t>
            </a:r>
            <a:r>
              <a:rPr lang="en-GB" i="1" dirty="0" err="1"/>
              <a:t>colors</a:t>
            </a:r>
            <a:r>
              <a:rPr lang="en-GB" i="1" dirty="0"/>
              <a:t> can never be completely seen"</a:t>
            </a:r>
            <a:r>
              <a:rPr lang="en-GB" dirty="0"/>
              <a:t>.</a:t>
            </a:r>
          </a:p>
          <a:p>
            <a:pPr lvl="1"/>
            <a:r>
              <a:rPr lang="en-GB" i="1" dirty="0"/>
              <a:t>"The </a:t>
            </a:r>
            <a:r>
              <a:rPr lang="en-GB" i="1" dirty="0" err="1"/>
              <a:t>flavors</a:t>
            </a:r>
            <a:r>
              <a:rPr lang="en-GB" i="1" dirty="0"/>
              <a:t> do not exceed five, but the changes of the five can never be completely tasted"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0401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EFC6A-F74F-80BA-2973-DC52E6A2B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BBE06-FC9D-314D-81DD-9493044F2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Pivot to Business: Porter's OE &amp; SP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384CCB0-8FEB-45FD-3878-FA80BC813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B0F114-87C8-55D1-6158-8BD7F820A03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/>
              <a:t>Michael Porter's "What is Strategy?" (1996)</a:t>
            </a:r>
            <a:endParaRPr lang="en-GB" dirty="0"/>
          </a:p>
          <a:p>
            <a:pPr lvl="1"/>
            <a:r>
              <a:rPr lang="en-GB" dirty="0"/>
              <a:t>Introduced two concepts that have shaped modern business strategy: Operational Effectiveness (OE) and Strategic Positioning (SP).</a:t>
            </a:r>
          </a:p>
          <a:p>
            <a:r>
              <a:rPr lang="en-GB" b="1" dirty="0"/>
              <a:t>Operational Effectiveness (OE)</a:t>
            </a:r>
            <a:endParaRPr lang="en-GB" dirty="0"/>
          </a:p>
          <a:p>
            <a:pPr lvl="1"/>
            <a:r>
              <a:rPr lang="en-GB" b="1" dirty="0"/>
              <a:t>Definition:</a:t>
            </a:r>
            <a:r>
              <a:rPr lang="en-GB" dirty="0"/>
              <a:t> Conducting activities </a:t>
            </a:r>
            <a:r>
              <a:rPr lang="en-GB" i="1" dirty="0"/>
              <a:t>similar</a:t>
            </a:r>
            <a:r>
              <a:rPr lang="en-GB" dirty="0"/>
              <a:t> to rivals, but doing them </a:t>
            </a:r>
            <a:r>
              <a:rPr lang="en-GB" i="1" dirty="0"/>
              <a:t>more efficiently</a:t>
            </a:r>
            <a:r>
              <a:rPr lang="en-GB" dirty="0"/>
              <a:t>.</a:t>
            </a:r>
          </a:p>
          <a:p>
            <a:pPr lvl="1"/>
            <a:r>
              <a:rPr lang="en-GB" b="1" dirty="0"/>
              <a:t>Focus:</a:t>
            </a:r>
            <a:r>
              <a:rPr lang="en-GB" dirty="0"/>
              <a:t> Better utilization of materials, reducing defects, developing products faster.</a:t>
            </a:r>
          </a:p>
          <a:p>
            <a:pPr lvl="1"/>
            <a:r>
              <a:rPr lang="en-GB" b="1" dirty="0"/>
              <a:t>Example:</a:t>
            </a:r>
            <a:r>
              <a:rPr lang="en-GB" dirty="0"/>
              <a:t> Toyota's just-in-time (JIT) production system.</a:t>
            </a:r>
          </a:p>
          <a:p>
            <a:r>
              <a:rPr lang="en-GB" b="1" dirty="0"/>
              <a:t>Strategic Positioning (SP)</a:t>
            </a:r>
            <a:endParaRPr lang="en-GB" dirty="0"/>
          </a:p>
          <a:p>
            <a:pPr lvl="1"/>
            <a:r>
              <a:rPr lang="en-GB" b="1" dirty="0"/>
              <a:t>Definition:</a:t>
            </a:r>
            <a:r>
              <a:rPr lang="en-GB" dirty="0"/>
              <a:t> Performing </a:t>
            </a:r>
            <a:r>
              <a:rPr lang="en-GB" i="1" dirty="0"/>
              <a:t>different</a:t>
            </a:r>
            <a:r>
              <a:rPr lang="en-GB" dirty="0"/>
              <a:t> activities from rivals, or performing </a:t>
            </a:r>
            <a:r>
              <a:rPr lang="en-GB" i="1" dirty="0"/>
              <a:t>similar</a:t>
            </a:r>
            <a:r>
              <a:rPr lang="en-GB" dirty="0"/>
              <a:t> activities in </a:t>
            </a:r>
            <a:r>
              <a:rPr lang="en-GB" i="1" dirty="0"/>
              <a:t>different ways</a:t>
            </a:r>
            <a:r>
              <a:rPr lang="en-GB" dirty="0"/>
              <a:t>.</a:t>
            </a:r>
          </a:p>
          <a:p>
            <a:pPr lvl="1"/>
            <a:r>
              <a:rPr lang="en-GB" b="1" dirty="0"/>
              <a:t>Focus:</a:t>
            </a:r>
            <a:r>
              <a:rPr lang="en-GB" dirty="0"/>
              <a:t> Being different and delivering unique value to consumers.</a:t>
            </a:r>
          </a:p>
          <a:p>
            <a:pPr lvl="1"/>
            <a:r>
              <a:rPr lang="en-GB" b="1" dirty="0"/>
              <a:t>Example:</a:t>
            </a:r>
            <a:r>
              <a:rPr lang="en-GB" dirty="0"/>
              <a:t> Tesla Motors using electricity for cars, unlike conventional fuel-based automakers.</a:t>
            </a:r>
          </a:p>
        </p:txBody>
      </p:sp>
    </p:spTree>
    <p:extLst>
      <p:ext uri="{BB962C8B-B14F-4D97-AF65-F5344CB8AC3E}">
        <p14:creationId xmlns:p14="http://schemas.microsoft.com/office/powerpoint/2010/main" val="2044958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E5D3B-A0DD-5AAB-9E87-8267CF52A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D62EF-6A6D-C1EC-45EC-8DD40DAAB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Limits of Operational Effectiveness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35D095-F6B1-EF40-25DC-E9AF52C17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AED921-6A5D-FC73-59DE-1B746505A0A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/>
              <a:t>Porter's Argument:</a:t>
            </a:r>
            <a:endParaRPr lang="en-GB" dirty="0"/>
          </a:p>
          <a:p>
            <a:pPr lvl="1"/>
            <a:r>
              <a:rPr lang="en-GB" dirty="0"/>
              <a:t>OE is </a:t>
            </a:r>
            <a:r>
              <a:rPr lang="en-GB" b="1" dirty="0"/>
              <a:t>necessary</a:t>
            </a:r>
            <a:r>
              <a:rPr lang="en-GB" dirty="0"/>
              <a:t> for a company to outperform rivals, but it is </a:t>
            </a:r>
            <a:r>
              <a:rPr lang="en-GB" b="1" dirty="0"/>
              <a:t>not sufficient</a:t>
            </a:r>
            <a:r>
              <a:rPr lang="en-GB" dirty="0"/>
              <a:t> for long-term advantage.</a:t>
            </a:r>
          </a:p>
          <a:p>
            <a:r>
              <a:rPr lang="en-GB" b="1" dirty="0"/>
              <a:t>Why isn't OE enough?</a:t>
            </a:r>
            <a:endParaRPr lang="en-GB" dirty="0"/>
          </a:p>
          <a:p>
            <a:pPr lvl="1"/>
            <a:r>
              <a:rPr lang="en-GB" b="1" dirty="0"/>
              <a:t>Imitation:</a:t>
            </a:r>
            <a:r>
              <a:rPr lang="en-GB" dirty="0"/>
              <a:t> Best practices are easily imitated by rivals and spread quickly throughout an industry.</a:t>
            </a:r>
          </a:p>
          <a:p>
            <a:pPr lvl="1"/>
            <a:r>
              <a:rPr lang="en-GB" b="1" dirty="0"/>
              <a:t>Convergence:</a:t>
            </a:r>
            <a:r>
              <a:rPr lang="en-GB" dirty="0"/>
              <a:t> This imitation makes firms increasingly similar, leading to destructive price competition.</a:t>
            </a:r>
          </a:p>
          <a:p>
            <a:pPr lvl="1"/>
            <a:r>
              <a:rPr lang="en-GB" b="1" dirty="0"/>
              <a:t>Beneficiaries:</a:t>
            </a:r>
            <a:r>
              <a:rPr lang="en-GB" dirty="0"/>
              <a:t> The ultimate long-term beneficiaries of OE are often customers and suppliers, not the firms themselves.</a:t>
            </a:r>
          </a:p>
        </p:txBody>
      </p:sp>
    </p:spTree>
    <p:extLst>
      <p:ext uri="{BB962C8B-B14F-4D97-AF65-F5344CB8AC3E}">
        <p14:creationId xmlns:p14="http://schemas.microsoft.com/office/powerpoint/2010/main" val="23767109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1ADFE-5807-0AE7-DF00-0FF7AD41F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304CF-F29B-B4C2-F082-BFE814E3A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Integrating Sun Tzu and Porter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354D95-B23E-9CAC-D6A6-96BAD7465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6C068-CAA5-4508-F77F-77C6C15D1B20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2626280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The Core Connection</a:t>
            </a:r>
            <a:endParaRPr lang="en-GB" dirty="0"/>
          </a:p>
          <a:p>
            <a:pPr lvl="1"/>
            <a:r>
              <a:rPr lang="en-GB" dirty="0"/>
              <a:t>Just as </a:t>
            </a:r>
            <a:r>
              <a:rPr lang="en-GB" b="1" dirty="0"/>
              <a:t>Cheng</a:t>
            </a:r>
            <a:r>
              <a:rPr lang="en-GB" dirty="0"/>
              <a:t> and </a:t>
            </a:r>
            <a:r>
              <a:rPr lang="en-GB" b="1" dirty="0"/>
              <a:t>Chi</a:t>
            </a:r>
            <a:r>
              <a:rPr lang="en-GB" dirty="0"/>
              <a:t> are the tools for generating </a:t>
            </a:r>
            <a:r>
              <a:rPr lang="en-GB" i="1" dirty="0"/>
              <a:t>Shih</a:t>
            </a:r>
            <a:r>
              <a:rPr lang="en-GB" dirty="0"/>
              <a:t> in battle, </a:t>
            </a:r>
            <a:r>
              <a:rPr lang="en-GB" b="1" dirty="0"/>
              <a:t>OE</a:t>
            </a:r>
            <a:r>
              <a:rPr lang="en-GB" dirty="0"/>
              <a:t> and </a:t>
            </a:r>
            <a:r>
              <a:rPr lang="en-GB" b="1" dirty="0"/>
              <a:t>SP</a:t>
            </a:r>
            <a:r>
              <a:rPr lang="en-GB" dirty="0"/>
              <a:t> are the methods for generating competitive advantage in business.</a:t>
            </a:r>
          </a:p>
          <a:p>
            <a:r>
              <a:rPr lang="en-GB" dirty="0"/>
              <a:t>A direct relationship can be drawn:</a:t>
            </a:r>
          </a:p>
          <a:p>
            <a:pPr lvl="1"/>
            <a:r>
              <a:rPr lang="en-GB" b="1" dirty="0"/>
              <a:t>Cheng (Normal) ↔ Operational Effectiveness (OE)</a:t>
            </a:r>
            <a:endParaRPr lang="en-GB" dirty="0"/>
          </a:p>
          <a:p>
            <a:pPr lvl="1"/>
            <a:r>
              <a:rPr lang="en-GB" b="1" dirty="0"/>
              <a:t>Chi (Abnormal) ↔ Strategic Positioning (SP)</a:t>
            </a: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DCEDFF3-7E6C-6F07-9300-8C3EDE2619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470378"/>
              </p:ext>
            </p:extLst>
          </p:nvPr>
        </p:nvGraphicFramePr>
        <p:xfrm>
          <a:off x="732148" y="4084433"/>
          <a:ext cx="8136903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235996889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240602047"/>
                    </a:ext>
                  </a:extLst>
                </a:gridCol>
                <a:gridCol w="3528391">
                  <a:extLst>
                    <a:ext uri="{9D8B030D-6E8A-4147-A177-3AD203B41FA5}">
                      <a16:colId xmlns:a16="http://schemas.microsoft.com/office/drawing/2014/main" val="42050123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dirty="0">
                          <a:effectLst/>
                        </a:rPr>
                        <a:t>Military Strategy (Sun Tzu)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>
                          <a:effectLst/>
                        </a:rPr>
                        <a:t>Business Strategy (Porter)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>
                          <a:effectLst/>
                        </a:rPr>
                        <a:t>Key Characteristic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849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1">
                          <a:effectLst/>
                        </a:rPr>
                        <a:t>Cheng</a:t>
                      </a:r>
                      <a:r>
                        <a:rPr lang="en-GB">
                          <a:effectLst/>
                        </a:rPr>
                        <a:t> (Normal)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1">
                          <a:effectLst/>
                        </a:rPr>
                        <a:t>Operational Effectiveness (OE)</a:t>
                      </a:r>
                      <a:endParaRPr lang="en-GB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dirty="0">
                          <a:effectLst/>
                        </a:rPr>
                        <a:t>Direct confrontation/competition; performing similar activities, but better.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1731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1">
                          <a:effectLst/>
                        </a:rPr>
                        <a:t>Chi</a:t>
                      </a:r>
                      <a:r>
                        <a:rPr lang="en-GB">
                          <a:effectLst/>
                        </a:rPr>
                        <a:t> (Abnormal)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1">
                          <a:effectLst/>
                        </a:rPr>
                        <a:t>Strategic Positioning (SP)</a:t>
                      </a:r>
                      <a:endParaRPr lang="en-GB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dirty="0">
                          <a:effectLst/>
                        </a:rPr>
                        <a:t>Irregular/unexpected </a:t>
                      </a:r>
                      <a:r>
                        <a:rPr lang="en-GB" dirty="0" err="1">
                          <a:effectLst/>
                        </a:rPr>
                        <a:t>maneuvers</a:t>
                      </a:r>
                      <a:r>
                        <a:rPr lang="en-GB" dirty="0">
                          <a:effectLst/>
                        </a:rPr>
                        <a:t>; performing different activities or similar activities differently.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97587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6135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00C1C-29E9-6A8E-13AA-802DCCDFC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9D707-56D9-5B23-C39E-A7C558123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Dynamic Relationships &amp; Contrasting Views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C1BD71A-FED8-E79E-5943-75469CCAA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9F9E50-5CD4-FB46-BAD3-6BD6331D83E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Dynamic Nature</a:t>
            </a:r>
            <a:endParaRPr lang="en-GB" dirty="0"/>
          </a:p>
          <a:p>
            <a:pPr lvl="1"/>
            <a:r>
              <a:rPr lang="en-GB" dirty="0"/>
              <a:t>Just as Cheng and Chi are interchangeable, an SP strategy, once widely imitated, can become OE. It loses its uniqueness.</a:t>
            </a:r>
          </a:p>
          <a:p>
            <a:pPr lvl="1"/>
            <a:r>
              <a:rPr lang="en-GB" dirty="0"/>
              <a:t>Sun Tzu stresses the </a:t>
            </a:r>
            <a:r>
              <a:rPr lang="en-GB" b="1" dirty="0"/>
              <a:t>combination</a:t>
            </a:r>
            <a:r>
              <a:rPr lang="en-GB" dirty="0"/>
              <a:t> of Cheng and Chi for enhanced advantage.</a:t>
            </a:r>
          </a:p>
          <a:p>
            <a:r>
              <a:rPr lang="en-GB" b="1" dirty="0"/>
              <a:t>Porter's Preference</a:t>
            </a:r>
            <a:endParaRPr lang="en-GB" dirty="0"/>
          </a:p>
          <a:p>
            <a:pPr lvl="1"/>
            <a:r>
              <a:rPr lang="en-GB" dirty="0"/>
              <a:t>Porter argued firms should primarily secure </a:t>
            </a:r>
            <a:r>
              <a:rPr lang="en-GB" b="1" dirty="0"/>
              <a:t>SP</a:t>
            </a:r>
            <a:r>
              <a:rPr lang="en-GB" dirty="0"/>
              <a:t> for long-term advantage, viewing it as "true strategy".</a:t>
            </a:r>
          </a:p>
          <a:p>
            <a:pPr lvl="1"/>
            <a:r>
              <a:rPr lang="en-GB" dirty="0"/>
              <a:t>He believed relying on OE leads to destructive competition.</a:t>
            </a:r>
          </a:p>
        </p:txBody>
      </p:sp>
    </p:spTree>
    <p:extLst>
      <p:ext uri="{BB962C8B-B14F-4D97-AF65-F5344CB8AC3E}">
        <p14:creationId xmlns:p14="http://schemas.microsoft.com/office/powerpoint/2010/main" val="1548251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CC5DB-109A-674C-E167-13EA9F885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50C2C-9205-2CD2-9DD2-0D4360C65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Dynamic Relationships &amp; Contrasting Views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602A84-CCA9-6300-0DF4-91F9D632B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79B0C3-0779-FA14-1882-A1CE9DF6677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2554272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A More Integrated View</a:t>
            </a:r>
            <a:endParaRPr lang="en-GB" dirty="0"/>
          </a:p>
          <a:p>
            <a:pPr lvl="1"/>
            <a:r>
              <a:rPr lang="en-GB" dirty="0"/>
              <a:t>Firms, especially followers, can adopt OE first to build competencies, then secure SP later.</a:t>
            </a:r>
          </a:p>
          <a:p>
            <a:pPr lvl="1"/>
            <a:r>
              <a:rPr lang="en-GB" dirty="0"/>
              <a:t>Firms can also pursue OE and SP </a:t>
            </a:r>
            <a:r>
              <a:rPr lang="en-GB" b="1" dirty="0"/>
              <a:t>simultaneously</a:t>
            </a:r>
            <a:r>
              <a:rPr lang="en-GB" dirty="0"/>
              <a:t>.</a:t>
            </a:r>
          </a:p>
          <a:p>
            <a:pPr lvl="1"/>
            <a:r>
              <a:rPr lang="en-GB" b="1" dirty="0"/>
              <a:t>Example: Xiaomi</a:t>
            </a:r>
            <a:r>
              <a:rPr lang="en-GB" dirty="0"/>
              <a:t> uses SP in its online-only distribution and unique business model, while using OE to benchmark Apple's hardware at a lower cost.</a:t>
            </a:r>
          </a:p>
        </p:txBody>
      </p:sp>
      <p:pic>
        <p:nvPicPr>
          <p:cNvPr id="3074" name="Picture 2" descr="Redmi Note 11系列亮相 四机款仅一款支持5G - SoyaCincau">
            <a:extLst>
              <a:ext uri="{FF2B5EF4-FFF2-40B4-BE49-F238E27FC236}">
                <a16:creationId xmlns:a16="http://schemas.microsoft.com/office/drawing/2014/main" id="{269E0811-059D-C3A8-5D06-776180CE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630" y="3870880"/>
            <a:ext cx="4861234" cy="273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DB41C0-B5D2-C8A0-1840-AFF30B6D035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70"/>
          <a:stretch>
            <a:fillRect/>
          </a:stretch>
        </p:blipFill>
        <p:spPr>
          <a:xfrm>
            <a:off x="623774" y="3971072"/>
            <a:ext cx="3444170" cy="255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42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1885E-BADC-B3E4-9461-7009EE28E3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380E2-054C-D64A-ED0F-EBF16B404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Business Case: Walmart's Cost Leadership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F1C547D-BD1B-A338-D9B8-E9EFFFDEB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51F990-BADD-DC9B-195D-34DFBC4581A8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4498488"/>
          </a:xfrm>
        </p:spPr>
        <p:txBody>
          <a:bodyPr/>
          <a:lstStyle/>
          <a:p>
            <a:r>
              <a:rPr lang="en-GB" b="1" dirty="0"/>
              <a:t>The Question:</a:t>
            </a:r>
            <a:r>
              <a:rPr lang="en-GB" dirty="0"/>
              <a:t> How did Walmart maintain its incredible cost advantage over such a long period?</a:t>
            </a:r>
          </a:p>
          <a:p>
            <a:r>
              <a:rPr lang="en-GB" dirty="0"/>
              <a:t>We will </a:t>
            </a:r>
            <a:r>
              <a:rPr lang="en-GB" dirty="0" err="1"/>
              <a:t>analyze</a:t>
            </a:r>
            <a:r>
              <a:rPr lang="en-GB" dirty="0"/>
              <a:t> Walmart's journey in three distinct stages of development.</a:t>
            </a:r>
          </a:p>
        </p:txBody>
      </p:sp>
    </p:spTree>
    <p:extLst>
      <p:ext uri="{BB962C8B-B14F-4D97-AF65-F5344CB8AC3E}">
        <p14:creationId xmlns:p14="http://schemas.microsoft.com/office/powerpoint/2010/main" val="3495111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683019-B868-8C12-FFC8-DA1906C43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4CBD-4EC6-70E3-5AA1-C283F7CB7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Walmart: Stage 1 (1962 – 1992)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52C27B-EDCF-1301-5E9B-0AEAC64F9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9A2805-B972-D298-D469-F9609E62D61F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2698288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Initial Goal:</a:t>
            </a:r>
            <a:r>
              <a:rPr lang="en-GB" dirty="0"/>
              <a:t> "Offering consumers a wide selection of goods at a discounted price".</a:t>
            </a:r>
          </a:p>
          <a:p>
            <a:r>
              <a:rPr lang="en-GB" b="1" dirty="0"/>
              <a:t>Strategy:</a:t>
            </a:r>
            <a:endParaRPr lang="en-GB" dirty="0"/>
          </a:p>
          <a:p>
            <a:pPr lvl="1"/>
            <a:r>
              <a:rPr lang="en-GB" dirty="0"/>
              <a:t>Located stores in small towns with few retail options, avoiding direct competition with established retailers.</a:t>
            </a:r>
          </a:p>
          <a:p>
            <a:pPr lvl="1"/>
            <a:r>
              <a:rPr lang="en-GB" dirty="0"/>
              <a:t>Benefited from lower land prices and created its own economies of scale.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DE22CB0-05AF-5C59-4DD9-8F82C08B22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879" b="20485"/>
          <a:stretch>
            <a:fillRect/>
          </a:stretch>
        </p:blipFill>
        <p:spPr>
          <a:xfrm>
            <a:off x="2627784" y="3843860"/>
            <a:ext cx="5482952" cy="2825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F6C58A-DB49-C1E9-32B5-CF5EA79FA80D}"/>
              </a:ext>
            </a:extLst>
          </p:cNvPr>
          <p:cNvSpPr txBox="1"/>
          <p:nvPr/>
        </p:nvSpPr>
        <p:spPr>
          <a:xfrm>
            <a:off x="603504" y="4669358"/>
            <a:ext cx="1912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First Walmart store opened in Rogers, Arkansas in 1962.</a:t>
            </a:r>
          </a:p>
        </p:txBody>
      </p:sp>
    </p:spTree>
    <p:extLst>
      <p:ext uri="{BB962C8B-B14F-4D97-AF65-F5344CB8AC3E}">
        <p14:creationId xmlns:p14="http://schemas.microsoft.com/office/powerpoint/2010/main" val="1517012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BD2656-8261-5C71-3BF8-09DD0447F0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AD8B3-7001-D873-D162-22740B78D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Walmart: Stage 1 (1962 – 1992)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BBC114-4EB2-0E16-1D48-95C0F3E95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D9DEF4-87BB-D6A3-465E-B5BBDF6808D5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Analysis:</a:t>
            </a:r>
            <a:endParaRPr lang="en-GB" dirty="0"/>
          </a:p>
          <a:p>
            <a:pPr lvl="1"/>
            <a:r>
              <a:rPr lang="en-GB" dirty="0"/>
              <a:t>Primarily an </a:t>
            </a:r>
            <a:r>
              <a:rPr lang="en-GB" b="1" dirty="0"/>
              <a:t>Operational Effectiveness (OE)</a:t>
            </a:r>
            <a:r>
              <a:rPr lang="en-GB" dirty="0"/>
              <a:t> strategy.</a:t>
            </a:r>
          </a:p>
          <a:p>
            <a:pPr lvl="1"/>
            <a:r>
              <a:rPr lang="en-GB" dirty="0"/>
              <a:t>As a latecomer, Walmart benchmarked competitors to offer cheap goods more efficiently.</a:t>
            </a:r>
          </a:p>
          <a:p>
            <a:pPr lvl="1"/>
            <a:r>
              <a:rPr lang="en-GB" dirty="0"/>
              <a:t>While the location choice avoided competition, its target customers (low-income, price-conscious) were not fundamentally different from rivals, so it wasn't a full SP strategy.</a:t>
            </a:r>
          </a:p>
        </p:txBody>
      </p:sp>
    </p:spTree>
    <p:extLst>
      <p:ext uri="{BB962C8B-B14F-4D97-AF65-F5344CB8AC3E}">
        <p14:creationId xmlns:p14="http://schemas.microsoft.com/office/powerpoint/2010/main" val="23631209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D90177-09CC-1A09-36CB-4322AAFA08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642B6-E977-BC6F-E89C-57D96ABB7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Walmart: Stage 2 (1993 – 2006)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2B59C4-4FA9-ACB4-2822-C2A721954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FC6A75-BADA-A659-433B-FE3AA44D6A5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/>
              <a:t>Motto:</a:t>
            </a:r>
            <a:r>
              <a:rPr lang="en-GB" dirty="0"/>
              <a:t> "Always low price".</a:t>
            </a:r>
          </a:p>
          <a:p>
            <a:r>
              <a:rPr lang="en-GB" b="1" dirty="0"/>
              <a:t>The Twist:</a:t>
            </a:r>
            <a:r>
              <a:rPr lang="en-GB" dirty="0"/>
              <a:t> During this period, only 15-20% of Walmart's items were actually priced lower than competitors.</a:t>
            </a:r>
          </a:p>
          <a:p>
            <a:r>
              <a:rPr lang="en-GB" b="1" dirty="0"/>
              <a:t>Strategy:</a:t>
            </a:r>
            <a:endParaRPr lang="en-GB" dirty="0"/>
          </a:p>
          <a:p>
            <a:pPr lvl="1"/>
            <a:r>
              <a:rPr lang="en-GB" dirty="0"/>
              <a:t>Masterfully manipulated </a:t>
            </a:r>
            <a:r>
              <a:rPr lang="en-GB" b="1" dirty="0"/>
              <a:t>public perception</a:t>
            </a:r>
            <a:r>
              <a:rPr lang="en-GB" dirty="0"/>
              <a:t> to maintain its low-price image.</a:t>
            </a:r>
          </a:p>
          <a:p>
            <a:pPr lvl="1"/>
            <a:r>
              <a:rPr lang="en-GB" dirty="0"/>
              <a:t>Focused on satisfying customers' </a:t>
            </a:r>
            <a:r>
              <a:rPr lang="en-GB" i="1" dirty="0"/>
              <a:t>core needs</a:t>
            </a:r>
            <a:r>
              <a:rPr lang="en-GB" dirty="0"/>
              <a:t> by keeping prices of </a:t>
            </a:r>
            <a:r>
              <a:rPr lang="en-GB" i="1" dirty="0"/>
              <a:t>key goods</a:t>
            </a:r>
            <a:r>
              <a:rPr lang="en-GB" dirty="0"/>
              <a:t> extremely low.</a:t>
            </a:r>
          </a:p>
          <a:p>
            <a:pPr lvl="1"/>
            <a:r>
              <a:rPr lang="en-GB" dirty="0"/>
              <a:t>Customers, satisfied with key prices and convenience, overlooked poorer service or slightly higher prices on other items.</a:t>
            </a:r>
          </a:p>
          <a:p>
            <a:r>
              <a:rPr lang="en-GB" b="1" dirty="0"/>
              <a:t>Analysis:</a:t>
            </a:r>
            <a:endParaRPr lang="en-GB" dirty="0"/>
          </a:p>
          <a:p>
            <a:pPr lvl="1"/>
            <a:r>
              <a:rPr lang="en-GB" dirty="0"/>
              <a:t>Still largely a strategy of </a:t>
            </a:r>
            <a:r>
              <a:rPr lang="en-GB" b="1" dirty="0"/>
              <a:t>Operational Effectiveness (OE)</a:t>
            </a:r>
            <a:r>
              <a:rPr lang="en-GB" dirty="0"/>
              <a:t>, refining processes and managing customer perception within the existing retail landscape.</a:t>
            </a:r>
          </a:p>
        </p:txBody>
      </p:sp>
    </p:spTree>
    <p:extLst>
      <p:ext uri="{BB962C8B-B14F-4D97-AF65-F5344CB8AC3E}">
        <p14:creationId xmlns:p14="http://schemas.microsoft.com/office/powerpoint/2010/main" val="1671575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2221D9-A7A6-B799-78FC-ED4C36EC3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F985D-9019-BCA7-AC2C-4342AB44C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Walmart: Stage 3 (2007 – Present)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1DD7CB-5A24-9F56-3042-06228455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F7B949-177C-4C9D-10C2-6014D97DCCF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914400" y="1522800"/>
            <a:ext cx="7772400" cy="137160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The Shift:</a:t>
            </a:r>
            <a:r>
              <a:rPr lang="en-GB" dirty="0"/>
              <a:t> Facing new pressures, Walmart evolved its strategy.</a:t>
            </a:r>
          </a:p>
          <a:p>
            <a:r>
              <a:rPr lang="en-GB" b="1" dirty="0"/>
              <a:t>New Slogan (2007):</a:t>
            </a:r>
            <a:r>
              <a:rPr lang="en-GB" dirty="0"/>
              <a:t> "Save Money, Live Better".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F3F7BA-8BC5-36CC-2462-233FABE5A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622" y="2929052"/>
            <a:ext cx="5229955" cy="372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87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AEB9B-A70B-25B8-DAA7-DDC89DA6C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317F6-0357-E51B-1735-D7CC6B348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Walmart: Stage 3 (2007 – Present)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3E4608-9CC8-1207-797B-5151759C9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34E5B7-CCBD-596E-DA91-7087C9DFE2E3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New Initiatives:</a:t>
            </a:r>
            <a:endParaRPr lang="en-GB" dirty="0"/>
          </a:p>
          <a:p>
            <a:pPr lvl="1"/>
            <a:r>
              <a:rPr lang="en-GB" b="1" dirty="0"/>
              <a:t>2011:</a:t>
            </a:r>
            <a:r>
              <a:rPr lang="en-GB" dirty="0"/>
              <a:t> Launched an initiative for healthier food at economical prices to help reduce sodium, sugar, and trans fats.</a:t>
            </a:r>
          </a:p>
          <a:p>
            <a:pPr lvl="1"/>
            <a:r>
              <a:rPr lang="en-GB" b="1" dirty="0"/>
              <a:t>2013:</a:t>
            </a:r>
            <a:r>
              <a:rPr lang="en-GB" dirty="0"/>
              <a:t> Set a goal to reduce packaging by 5%, which protected the environment and lowered business costs (purchasing, transport, waste).</a:t>
            </a:r>
          </a:p>
          <a:p>
            <a:r>
              <a:rPr lang="en-GB" b="1" dirty="0"/>
              <a:t>Analysis:</a:t>
            </a:r>
            <a:endParaRPr lang="en-GB" dirty="0"/>
          </a:p>
          <a:p>
            <a:pPr lvl="1"/>
            <a:r>
              <a:rPr lang="en-GB" dirty="0"/>
              <a:t>A shift from primarily OE to incorporating </a:t>
            </a:r>
            <a:r>
              <a:rPr lang="en-GB" b="1" dirty="0"/>
              <a:t>Strategic Positioning (SP)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Changed its position from just a low-cost provider to a provider of </a:t>
            </a:r>
            <a:r>
              <a:rPr lang="en-GB" b="1" dirty="0"/>
              <a:t>wellness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Target group shifted towards those demanding healthier goods, a "needs-based SP".</a:t>
            </a:r>
          </a:p>
        </p:txBody>
      </p:sp>
    </p:spTree>
    <p:extLst>
      <p:ext uri="{BB962C8B-B14F-4D97-AF65-F5344CB8AC3E}">
        <p14:creationId xmlns:p14="http://schemas.microsoft.com/office/powerpoint/2010/main" val="10810668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1C72B-3FBC-6FEA-C00B-57987B698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B6E59-E464-95BC-8667-5CFF3B1FC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Walmart's Success: The Power of Combination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59888FF-401A-37B9-1FCB-C0D5853E3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DE53A-A159-D0F5-4103-7060E3E9984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/>
              <a:t>The Key Insight:</a:t>
            </a:r>
            <a:endParaRPr lang="en-GB" dirty="0"/>
          </a:p>
          <a:p>
            <a:pPr lvl="1"/>
            <a:r>
              <a:rPr lang="en-GB" dirty="0"/>
              <a:t>While pursuing its new </a:t>
            </a:r>
            <a:r>
              <a:rPr lang="en-GB" b="1" dirty="0"/>
              <a:t>SP</a:t>
            </a:r>
            <a:r>
              <a:rPr lang="en-GB" dirty="0"/>
              <a:t> (wellness, healthier foods), Walmart </a:t>
            </a:r>
            <a:r>
              <a:rPr lang="en-GB" b="1" dirty="0"/>
              <a:t>did not give up its OE </a:t>
            </a:r>
            <a:r>
              <a:rPr lang="en-GB" b="1" dirty="0" err="1"/>
              <a:t>endeavors</a:t>
            </a:r>
            <a:r>
              <a:rPr lang="en-GB" dirty="0"/>
              <a:t> (e.g., reducing packaging costs).</a:t>
            </a:r>
          </a:p>
          <a:p>
            <a:pPr lvl="1"/>
            <a:r>
              <a:rPr lang="en-GB" dirty="0"/>
              <a:t>Walmart's success shows that </a:t>
            </a:r>
            <a:r>
              <a:rPr lang="en-GB" b="1" dirty="0"/>
              <a:t>OE and SP are complementary, not conflicting</a:t>
            </a:r>
            <a:r>
              <a:rPr lang="en-GB" dirty="0"/>
              <a:t>.</a:t>
            </a:r>
          </a:p>
          <a:p>
            <a:r>
              <a:rPr lang="en-GB" b="1" dirty="0"/>
              <a:t>Sun Tzu's Wisdom:</a:t>
            </a:r>
            <a:endParaRPr lang="en-GB" dirty="0"/>
          </a:p>
          <a:p>
            <a:pPr lvl="1"/>
            <a:r>
              <a:rPr lang="en-GB" dirty="0"/>
              <a:t>Walmart's story is better explained by Sun Tzu's claim that enhanced advantages (</a:t>
            </a:r>
            <a:r>
              <a:rPr lang="en-GB" i="1" dirty="0"/>
              <a:t>Shih</a:t>
            </a:r>
            <a:r>
              <a:rPr lang="en-GB" dirty="0"/>
              <a:t>) are achieved by jointly employing </a:t>
            </a:r>
            <a:r>
              <a:rPr lang="en-GB" b="1" dirty="0"/>
              <a:t>Cheng (OE)</a:t>
            </a:r>
            <a:r>
              <a:rPr lang="en-GB" dirty="0"/>
              <a:t> and </a:t>
            </a:r>
            <a:r>
              <a:rPr lang="en-GB" b="1" dirty="0"/>
              <a:t>Chi (SP)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This combination overcomes the disadvantage of OE (direct competition) by creating a unique, defensible position.</a:t>
            </a:r>
          </a:p>
          <a:p>
            <a:r>
              <a:rPr lang="en-GB" b="1" dirty="0"/>
              <a:t>A Caveat:</a:t>
            </a:r>
            <a:endParaRPr lang="en-GB" dirty="0"/>
          </a:p>
          <a:p>
            <a:pPr lvl="1"/>
            <a:r>
              <a:rPr lang="en-GB" dirty="0"/>
              <a:t>This strategy failed in some foreign markets (South Korea, Japan, Germany) where Walmart failed to offer a compelling value proposition compared to local competitors, highlighting the need to adapt the OE/SP mix to the local environment.</a:t>
            </a:r>
          </a:p>
        </p:txBody>
      </p:sp>
    </p:spTree>
    <p:extLst>
      <p:ext uri="{BB962C8B-B14F-4D97-AF65-F5344CB8AC3E}">
        <p14:creationId xmlns:p14="http://schemas.microsoft.com/office/powerpoint/2010/main" val="34018829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472AD-3901-DB79-CD11-4D3FBA3912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3C156-EA30-907B-9E05-8D5298FDF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&amp; Key Takeaways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5A56AA-9CEE-B8BE-52B9-BEDE89D80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61834D-571C-7B01-CF32-37634961BFA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/>
              <a:t>Sun Tzu's Core Message:</a:t>
            </a:r>
            <a:r>
              <a:rPr lang="en-GB" dirty="0"/>
              <a:t> Enhanced advantage (</a:t>
            </a:r>
            <a:r>
              <a:rPr lang="en-GB" i="1" dirty="0"/>
              <a:t>Shih</a:t>
            </a:r>
            <a:r>
              <a:rPr lang="en-GB" dirty="0"/>
              <a:t>) is created by combining </a:t>
            </a:r>
            <a:r>
              <a:rPr lang="en-GB" b="1" dirty="0"/>
              <a:t>Cheng (normal)</a:t>
            </a:r>
            <a:r>
              <a:rPr lang="en-GB" dirty="0"/>
              <a:t> and </a:t>
            </a:r>
            <a:r>
              <a:rPr lang="en-GB" b="1" dirty="0"/>
              <a:t>Chi (abnormal)</a:t>
            </a:r>
            <a:r>
              <a:rPr lang="en-GB" dirty="0"/>
              <a:t> strategies.</a:t>
            </a:r>
          </a:p>
          <a:p>
            <a:r>
              <a:rPr lang="en-GB" b="1" dirty="0"/>
              <a:t>The Business Parallel:</a:t>
            </a:r>
            <a:r>
              <a:rPr lang="en-GB" dirty="0"/>
              <a:t> Competitive advantage is generated from </a:t>
            </a:r>
            <a:r>
              <a:rPr lang="en-GB" b="1" dirty="0"/>
              <a:t>Operational Effectiveness (OE)</a:t>
            </a:r>
            <a:r>
              <a:rPr lang="en-GB" dirty="0"/>
              <a:t> and </a:t>
            </a:r>
            <a:r>
              <a:rPr lang="en-GB" b="1" dirty="0"/>
              <a:t>Strategic Positioning (SP)</a:t>
            </a:r>
            <a:r>
              <a:rPr lang="en-GB" dirty="0"/>
              <a:t>.</a:t>
            </a:r>
          </a:p>
          <a:p>
            <a:pPr lvl="1"/>
            <a:r>
              <a:rPr lang="en-GB" b="1" dirty="0"/>
              <a:t>Cheng ≈ OE</a:t>
            </a:r>
            <a:r>
              <a:rPr lang="en-GB" dirty="0"/>
              <a:t> (Direct competition)</a:t>
            </a:r>
          </a:p>
          <a:p>
            <a:pPr lvl="1"/>
            <a:r>
              <a:rPr lang="en-GB" b="1" dirty="0"/>
              <a:t>Chi ≈ SP</a:t>
            </a:r>
            <a:r>
              <a:rPr lang="en-GB" dirty="0"/>
              <a:t> (Different activities, less direct competition)</a:t>
            </a:r>
          </a:p>
          <a:p>
            <a:r>
              <a:rPr lang="en-GB" b="1" dirty="0"/>
              <a:t>The Walmart Case:</a:t>
            </a:r>
            <a:r>
              <a:rPr lang="en-GB" dirty="0"/>
              <a:t> Demonstrates that a firm can start with OE and later adopt SP, using them in combination to strengthen its long-term leadership position.</a:t>
            </a:r>
          </a:p>
          <a:p>
            <a:r>
              <a:rPr lang="en-GB" b="1" dirty="0"/>
              <a:t>The Big Takeaway:</a:t>
            </a:r>
            <a:r>
              <a:rPr lang="en-GB" dirty="0"/>
              <a:t> True strategic advantage comes not from choosing one path, but from the </a:t>
            </a:r>
            <a:r>
              <a:rPr lang="en-GB" b="1" dirty="0"/>
              <a:t>dynamic, flexible, and synergistic combination</a:t>
            </a:r>
            <a:r>
              <a:rPr lang="en-GB" dirty="0"/>
              <a:t> of both conventional (Cheng/OE) and unconventional (Chi/SP) approaches.</a:t>
            </a:r>
          </a:p>
        </p:txBody>
      </p:sp>
    </p:spTree>
    <p:extLst>
      <p:ext uri="{BB962C8B-B14F-4D97-AF65-F5344CB8AC3E}">
        <p14:creationId xmlns:p14="http://schemas.microsoft.com/office/powerpoint/2010/main" val="229733736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3.1.3337"/>
  <p:tag name="PPTVERSION" val="14"/>
  <p:tag name="TPOS" val="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32820</TotalTime>
  <Words>2111</Words>
  <Application>Microsoft Office PowerPoint</Application>
  <PresentationFormat>On-screen Show (4:3)</PresentationFormat>
  <Paragraphs>216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24</vt:i4>
      </vt:variant>
    </vt:vector>
  </HeadingPairs>
  <TitlesOfParts>
    <vt:vector size="42" baseType="lpstr">
      <vt:lpstr>Arial</vt:lpstr>
      <vt:lpstr>Arial Black</vt:lpstr>
      <vt:lpstr>Calibri</vt:lpstr>
      <vt:lpstr>Courier New</vt:lpstr>
      <vt:lpstr>Franklin Gothic Book</vt:lpstr>
      <vt:lpstr>Franklin Gothic Medium</vt:lpstr>
      <vt:lpstr>Perpetua</vt:lpstr>
      <vt:lpstr>Wingdings</vt:lpstr>
      <vt:lpstr>Wingdings 2</vt:lpstr>
      <vt:lpstr>Essential</vt:lpstr>
      <vt:lpstr>1_Essential</vt:lpstr>
      <vt:lpstr>1_Office Theme</vt:lpstr>
      <vt:lpstr>2_Essential</vt:lpstr>
      <vt:lpstr>2_Office Theme</vt:lpstr>
      <vt:lpstr>Angles</vt:lpstr>
      <vt:lpstr>1_Angles</vt:lpstr>
      <vt:lpstr>Clarity</vt:lpstr>
      <vt:lpstr>Equity</vt:lpstr>
      <vt:lpstr>Week 5 - Strategic Thinking: Enhanced Advantage</vt:lpstr>
      <vt:lpstr>Introduction</vt:lpstr>
      <vt:lpstr>Sun Tzu's Concept of "Shih" (Enhanced Energy)</vt:lpstr>
      <vt:lpstr>Sun Tzu's Concept of "Shih" (Enhanced Energy)</vt:lpstr>
      <vt:lpstr>The Duality of "Hsing" and "Shih"</vt:lpstr>
      <vt:lpstr>Introducing Cheng (Normal) &amp; Chi (Abnormal)</vt:lpstr>
      <vt:lpstr>Introducing Cheng (Normal) &amp; Chi (Abnormal)</vt:lpstr>
      <vt:lpstr>Introducing Cheng (Normal) &amp; Chi (Abnormal)</vt:lpstr>
      <vt:lpstr>The Dynamic Relationship of Cheng &amp; Chi</vt:lpstr>
      <vt:lpstr>PowerPoint Presentation</vt:lpstr>
      <vt:lpstr>Limitless Combinations</vt:lpstr>
      <vt:lpstr>Pivot to Business: Porter's OE &amp; SP</vt:lpstr>
      <vt:lpstr>The Limits of Operational Effectiveness</vt:lpstr>
      <vt:lpstr>Integrating Sun Tzu and Porter</vt:lpstr>
      <vt:lpstr>Dynamic Relationships &amp; Contrasting Views</vt:lpstr>
      <vt:lpstr>Dynamic Relationships &amp; Contrasting Views</vt:lpstr>
      <vt:lpstr>Business Case: Walmart's Cost Leadership</vt:lpstr>
      <vt:lpstr>Walmart: Stage 1 (1962 – 1992)</vt:lpstr>
      <vt:lpstr>Walmart: Stage 1 (1962 – 1992)</vt:lpstr>
      <vt:lpstr>Walmart: Stage 2 (1993 – 2006)</vt:lpstr>
      <vt:lpstr>Walmart: Stage 3 (2007 – Present)</vt:lpstr>
      <vt:lpstr>Walmart: Stage 3 (2007 – Present)</vt:lpstr>
      <vt:lpstr>Walmart's Success: The Power of Combination</vt:lpstr>
      <vt:lpstr>Conclusion &amp; Key Takeaways</vt:lpstr>
    </vt:vector>
  </TitlesOfParts>
  <Company>University of Bristol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Financial Markets</dc:title>
  <dc:creator>X Liu</dc:creator>
  <cp:lastModifiedBy>Xicheng Liu</cp:lastModifiedBy>
  <cp:revision>2329</cp:revision>
  <dcterms:created xsi:type="dcterms:W3CDTF">2014-09-10T15:36:00Z</dcterms:created>
  <dcterms:modified xsi:type="dcterms:W3CDTF">2025-09-22T13:07:01Z</dcterms:modified>
</cp:coreProperties>
</file>