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8" r:id="rId3"/>
    <p:sldId id="257" r:id="rId4"/>
    <p:sldId id="259" r:id="rId5"/>
    <p:sldId id="260" r:id="rId6"/>
    <p:sldId id="261" r:id="rId7"/>
    <p:sldId id="262" r:id="rId8"/>
    <p:sldId id="263" r:id="rId9"/>
    <p:sldId id="266" r:id="rId10"/>
    <p:sldId id="267" r:id="rId11"/>
    <p:sldId id="269" r:id="rId12"/>
    <p:sldId id="270" r:id="rId13"/>
    <p:sldId id="271" r:id="rId14"/>
    <p:sldId id="272" r:id="rId15"/>
    <p:sldId id="268"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629" y="8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F10EB-1416-450D-80B1-55E932E5A97C}" type="datetimeFigureOut">
              <a:rPr lang="en-GB" smtClean="0"/>
              <a:t>07/10/2019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58FB45-D26E-458F-B94A-BD6629DB5D58}" type="slidenum">
              <a:rPr lang="en-GB" smtClean="0"/>
              <a:t>‹#›</a:t>
            </a:fld>
            <a:endParaRPr lang="en-GB"/>
          </a:p>
        </p:txBody>
      </p:sp>
    </p:spTree>
    <p:extLst>
      <p:ext uri="{BB962C8B-B14F-4D97-AF65-F5344CB8AC3E}">
        <p14:creationId xmlns:p14="http://schemas.microsoft.com/office/powerpoint/2010/main" val="697754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58FB45-D26E-458F-B94A-BD6629DB5D58}" type="slidenum">
              <a:rPr lang="en-GB" smtClean="0"/>
              <a:t>1</a:t>
            </a:fld>
            <a:endParaRPr lang="en-GB"/>
          </a:p>
        </p:txBody>
      </p:sp>
    </p:spTree>
    <p:extLst>
      <p:ext uri="{BB962C8B-B14F-4D97-AF65-F5344CB8AC3E}">
        <p14:creationId xmlns:p14="http://schemas.microsoft.com/office/powerpoint/2010/main" val="10517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0C9EEF-78F8-4684-9497-90B842A5F943}" type="datetime1">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3532133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0EB8228-D085-4B0A-AC86-989CF5952C56}" type="datetime1">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67654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FBB81BB-FC1E-48E5-AE9D-1863F276DE52}" type="datetime1">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4159581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F84E5D8-38DB-472B-AE8B-2CF9A60EC827}" type="datetime1">
              <a:rPr lang="en-GB" smtClean="0"/>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3925286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D218C9-9A3A-4475-A901-BD86733613ED}" type="datetime1">
              <a:rPr lang="en-GB" smtClean="0"/>
              <a:t>07/10/2019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1623536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958F421-7D68-4C7D-9903-89416E73A22E}" type="datetime1">
              <a:rPr lang="en-GB" smtClean="0"/>
              <a:t>07/10/2019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776821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273812-9C5A-4CFC-9AC3-231DCA131C37}" type="datetime1">
              <a:rPr lang="en-GB" smtClean="0"/>
              <a:t>07/10/2019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4003219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93021E-A77F-4804-B7EB-3BA7001EE2CD}" type="datetime1">
              <a:rPr lang="en-GB" smtClean="0"/>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3479993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A119A1-9D32-4875-9C6D-846E47B535AA}" type="datetime1">
              <a:rPr lang="en-GB" smtClean="0"/>
              <a:t>07/10/2019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192122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CD280D-796C-4DDE-A283-7A58BDE01B57}" type="datetime1">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3985259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2FC1D3-893B-4064-AD8A-D7461FDCAE53}" type="datetime1">
              <a:rPr lang="en-GB" smtClean="0"/>
              <a:t>07/10/2019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4BA20B-F06D-4F4A-B0CA-F9105B1EB4B0}" type="slidenum">
              <a:rPr lang="en-GB" smtClean="0"/>
              <a:t>‹#›</a:t>
            </a:fld>
            <a:endParaRPr lang="en-GB"/>
          </a:p>
        </p:txBody>
      </p:sp>
    </p:spTree>
    <p:extLst>
      <p:ext uri="{BB962C8B-B14F-4D97-AF65-F5344CB8AC3E}">
        <p14:creationId xmlns:p14="http://schemas.microsoft.com/office/powerpoint/2010/main" val="1305622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3BA43B-D090-465E-992E-3DA0E6CF1EC7}" type="datetime1">
              <a:rPr lang="en-GB" smtClean="0"/>
              <a:t>07/10/2019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4BA20B-F06D-4F4A-B0CA-F9105B1EB4B0}" type="slidenum">
              <a:rPr lang="en-GB" smtClean="0"/>
              <a:t>‹#›</a:t>
            </a:fld>
            <a:endParaRPr lang="en-GB"/>
          </a:p>
        </p:txBody>
      </p:sp>
    </p:spTree>
    <p:extLst>
      <p:ext uri="{BB962C8B-B14F-4D97-AF65-F5344CB8AC3E}">
        <p14:creationId xmlns:p14="http://schemas.microsoft.com/office/powerpoint/2010/main" val="17188196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v.uk/government/policies/helping-troubled-families-turn-their-lives-aroun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Troubled Families Programme </a:t>
            </a:r>
            <a:r>
              <a:rPr lang="en-GB" smtClean="0"/>
              <a:t>in England</a:t>
            </a:r>
            <a:endParaRPr lang="en-GB" dirty="0"/>
          </a:p>
        </p:txBody>
      </p:sp>
      <p:sp>
        <p:nvSpPr>
          <p:cNvPr id="3" name="Subtitle 2"/>
          <p:cNvSpPr>
            <a:spLocks noGrp="1"/>
          </p:cNvSpPr>
          <p:nvPr>
            <p:ph type="subTitle" idx="1"/>
          </p:nvPr>
        </p:nvSpPr>
        <p:spPr/>
        <p:txBody>
          <a:bodyPr/>
          <a:lstStyle/>
          <a:p>
            <a:endParaRPr lang="en-GB" dirty="0"/>
          </a:p>
        </p:txBody>
      </p:sp>
      <p:sp>
        <p:nvSpPr>
          <p:cNvPr id="4" name="Slide Number Placeholder 3"/>
          <p:cNvSpPr>
            <a:spLocks noGrp="1"/>
          </p:cNvSpPr>
          <p:nvPr>
            <p:ph type="sldNum" sz="quarter" idx="12"/>
          </p:nvPr>
        </p:nvSpPr>
        <p:spPr/>
        <p:txBody>
          <a:bodyPr/>
          <a:lstStyle/>
          <a:p>
            <a:fld id="{024BA20B-F06D-4F4A-B0CA-F9105B1EB4B0}" type="slidenum">
              <a:rPr lang="en-GB" smtClean="0"/>
              <a:t>1</a:t>
            </a:fld>
            <a:endParaRPr lang="en-GB"/>
          </a:p>
        </p:txBody>
      </p:sp>
    </p:spTree>
    <p:extLst>
      <p:ext uri="{BB962C8B-B14F-4D97-AF65-F5344CB8AC3E}">
        <p14:creationId xmlns:p14="http://schemas.microsoft.com/office/powerpoint/2010/main" val="15124304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a:t>
            </a:r>
            <a:endParaRPr lang="en-GB" dirty="0"/>
          </a:p>
        </p:txBody>
      </p:sp>
      <p:sp>
        <p:nvSpPr>
          <p:cNvPr id="3" name="Content Placeholder 2"/>
          <p:cNvSpPr>
            <a:spLocks noGrp="1"/>
          </p:cNvSpPr>
          <p:nvPr>
            <p:ph idx="1"/>
          </p:nvPr>
        </p:nvSpPr>
        <p:spPr/>
        <p:txBody>
          <a:bodyPr/>
          <a:lstStyle/>
          <a:p>
            <a:r>
              <a:rPr lang="en-GB" dirty="0" smtClean="0"/>
              <a:t>Troubled families are those that have problems and cause problems to the community around them, putting high costs on the public sector. </a:t>
            </a:r>
          </a:p>
          <a:p>
            <a:r>
              <a:rPr lang="en-GB" dirty="0" smtClean="0"/>
              <a:t>The government is committed to working with local authorities and their partners to help 120,000 troubled families in England turn their lives around by 2015. </a:t>
            </a:r>
          </a:p>
          <a:p>
            <a:r>
              <a:rPr lang="en-GB" dirty="0" smtClean="0"/>
              <a:t>We want to ensure the children in these families have the chance of a better life, and at the same time bring down the cost to the taxpayer.</a:t>
            </a:r>
            <a:endParaRPr lang="en-GB" dirty="0"/>
          </a:p>
        </p:txBody>
      </p:sp>
      <p:sp>
        <p:nvSpPr>
          <p:cNvPr id="4" name="Slide Number Placeholder 3"/>
          <p:cNvSpPr>
            <a:spLocks noGrp="1"/>
          </p:cNvSpPr>
          <p:nvPr>
            <p:ph type="sldNum" sz="quarter" idx="12"/>
          </p:nvPr>
        </p:nvSpPr>
        <p:spPr/>
        <p:txBody>
          <a:bodyPr/>
          <a:lstStyle/>
          <a:p>
            <a:fld id="{024BA20B-F06D-4F4A-B0CA-F9105B1EB4B0}" type="slidenum">
              <a:rPr lang="en-GB" smtClean="0"/>
              <a:t>2</a:t>
            </a:fld>
            <a:endParaRPr lang="en-GB"/>
          </a:p>
        </p:txBody>
      </p:sp>
    </p:spTree>
    <p:extLst>
      <p:ext uri="{BB962C8B-B14F-4D97-AF65-F5344CB8AC3E}">
        <p14:creationId xmlns:p14="http://schemas.microsoft.com/office/powerpoint/2010/main" val="1781943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Original Troubled </a:t>
            </a:r>
            <a:r>
              <a:rPr lang="en-GB" dirty="0" smtClean="0"/>
              <a:t>Families’ Actions</a:t>
            </a:r>
            <a:endParaRPr lang="en-GB" dirty="0"/>
          </a:p>
        </p:txBody>
      </p:sp>
      <p:sp>
        <p:nvSpPr>
          <p:cNvPr id="3" name="Content Placeholder 2"/>
          <p:cNvSpPr>
            <a:spLocks noGrp="1"/>
          </p:cNvSpPr>
          <p:nvPr>
            <p:ph idx="1"/>
          </p:nvPr>
        </p:nvSpPr>
        <p:spPr>
          <a:xfrm>
            <a:off x="838200" y="1825625"/>
            <a:ext cx="7089742" cy="4351338"/>
          </a:xfrm>
        </p:spPr>
        <p:txBody>
          <a:bodyPr/>
          <a:lstStyle/>
          <a:p>
            <a:pPr marL="0" indent="0">
              <a:buNone/>
            </a:pPr>
            <a:r>
              <a:rPr lang="en-GB" dirty="0" smtClean="0"/>
              <a:t>Government will work alongside local authorities to:</a:t>
            </a:r>
          </a:p>
          <a:p>
            <a:pPr marL="0" indent="0">
              <a:buNone/>
            </a:pPr>
            <a:endParaRPr lang="en-GB" dirty="0" smtClean="0"/>
          </a:p>
          <a:p>
            <a:r>
              <a:rPr lang="en-GB" dirty="0" smtClean="0"/>
              <a:t>get children back into school</a:t>
            </a:r>
          </a:p>
          <a:p>
            <a:r>
              <a:rPr lang="en-GB" dirty="0" smtClean="0"/>
              <a:t>reduce youth crime and anti-social behaviour</a:t>
            </a:r>
          </a:p>
          <a:p>
            <a:r>
              <a:rPr lang="en-GB" dirty="0" smtClean="0"/>
              <a:t>put adults on a path back to work</a:t>
            </a:r>
          </a:p>
          <a:p>
            <a:r>
              <a:rPr lang="en-GB" dirty="0" smtClean="0"/>
              <a:t>reduce the high costs these families place on the public sector each year</a:t>
            </a:r>
            <a:endParaRPr lang="en-GB" dirty="0"/>
          </a:p>
        </p:txBody>
      </p:sp>
      <p:pic>
        <p:nvPicPr>
          <p:cNvPr id="6" name="Picture 5"/>
          <p:cNvPicPr>
            <a:picLocks noChangeAspect="1"/>
          </p:cNvPicPr>
          <p:nvPr/>
        </p:nvPicPr>
        <p:blipFill>
          <a:blip r:embed="rId2"/>
          <a:stretch>
            <a:fillRect/>
          </a:stretch>
        </p:blipFill>
        <p:spPr>
          <a:xfrm>
            <a:off x="8419608" y="2383509"/>
            <a:ext cx="3213067" cy="1927840"/>
          </a:xfrm>
          <a:prstGeom prst="rect">
            <a:avLst/>
          </a:prstGeom>
        </p:spPr>
      </p:pic>
      <p:sp>
        <p:nvSpPr>
          <p:cNvPr id="4" name="Slide Number Placeholder 3"/>
          <p:cNvSpPr>
            <a:spLocks noGrp="1"/>
          </p:cNvSpPr>
          <p:nvPr>
            <p:ph type="sldNum" sz="quarter" idx="12"/>
          </p:nvPr>
        </p:nvSpPr>
        <p:spPr/>
        <p:txBody>
          <a:bodyPr/>
          <a:lstStyle/>
          <a:p>
            <a:fld id="{024BA20B-F06D-4F4A-B0CA-F9105B1EB4B0}" type="slidenum">
              <a:rPr lang="en-GB" smtClean="0"/>
              <a:t>3</a:t>
            </a:fld>
            <a:endParaRPr lang="en-GB"/>
          </a:p>
        </p:txBody>
      </p:sp>
    </p:spTree>
    <p:extLst>
      <p:ext uri="{BB962C8B-B14F-4D97-AF65-F5344CB8AC3E}">
        <p14:creationId xmlns:p14="http://schemas.microsoft.com/office/powerpoint/2010/main" val="4047561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effective working by:</a:t>
            </a:r>
            <a:endParaRPr lang="en-GB" dirty="0"/>
          </a:p>
        </p:txBody>
      </p:sp>
      <p:sp>
        <p:nvSpPr>
          <p:cNvPr id="3" name="Content Placeholder 2"/>
          <p:cNvSpPr>
            <a:spLocks noGrp="1"/>
          </p:cNvSpPr>
          <p:nvPr>
            <p:ph idx="1"/>
          </p:nvPr>
        </p:nvSpPr>
        <p:spPr>
          <a:xfrm>
            <a:off x="838200" y="1825625"/>
            <a:ext cx="7099169" cy="4351338"/>
          </a:xfrm>
        </p:spPr>
        <p:txBody>
          <a:bodyPr/>
          <a:lstStyle/>
          <a:p>
            <a:r>
              <a:rPr lang="en-GB" dirty="0" smtClean="0"/>
              <a:t>joining up local services</a:t>
            </a:r>
          </a:p>
          <a:p>
            <a:r>
              <a:rPr lang="en-GB" dirty="0" smtClean="0"/>
              <a:t>dealing with each family’s problems as a whole rather than responding to each problem, or person, separately</a:t>
            </a:r>
          </a:p>
          <a:p>
            <a:r>
              <a:rPr lang="en-GB" dirty="0" smtClean="0"/>
              <a:t>appointing a single key worker to get to grips with the family’s problems and work intensively with them to change their lives for the better for the long term</a:t>
            </a:r>
          </a:p>
          <a:p>
            <a:r>
              <a:rPr lang="en-GB" dirty="0" smtClean="0"/>
              <a:t>using a mix of methods that support families and challenge poor behaviour</a:t>
            </a:r>
            <a:endParaRPr lang="en-GB" dirty="0"/>
          </a:p>
        </p:txBody>
      </p:sp>
      <p:pic>
        <p:nvPicPr>
          <p:cNvPr id="5" name="Picture 4"/>
          <p:cNvPicPr>
            <a:picLocks noChangeAspect="1"/>
          </p:cNvPicPr>
          <p:nvPr/>
        </p:nvPicPr>
        <p:blipFill>
          <a:blip r:embed="rId2"/>
          <a:stretch>
            <a:fillRect/>
          </a:stretch>
        </p:blipFill>
        <p:spPr>
          <a:xfrm>
            <a:off x="8078722" y="1690688"/>
            <a:ext cx="3572808" cy="3572808"/>
          </a:xfrm>
          <a:prstGeom prst="rect">
            <a:avLst/>
          </a:prstGeom>
        </p:spPr>
      </p:pic>
      <p:sp>
        <p:nvSpPr>
          <p:cNvPr id="4" name="Slide Number Placeholder 3"/>
          <p:cNvSpPr>
            <a:spLocks noGrp="1"/>
          </p:cNvSpPr>
          <p:nvPr>
            <p:ph type="sldNum" sz="quarter" idx="12"/>
          </p:nvPr>
        </p:nvSpPr>
        <p:spPr/>
        <p:txBody>
          <a:bodyPr/>
          <a:lstStyle/>
          <a:p>
            <a:fld id="{024BA20B-F06D-4F4A-B0CA-F9105B1EB4B0}" type="slidenum">
              <a:rPr lang="en-GB" smtClean="0"/>
              <a:t>4</a:t>
            </a:fld>
            <a:endParaRPr lang="en-GB"/>
          </a:p>
        </p:txBody>
      </p:sp>
    </p:spTree>
    <p:extLst>
      <p:ext uri="{BB962C8B-B14F-4D97-AF65-F5344CB8AC3E}">
        <p14:creationId xmlns:p14="http://schemas.microsoft.com/office/powerpoint/2010/main" val="3124263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a:xfrm>
            <a:off x="4854804" y="1825625"/>
            <a:ext cx="6498996" cy="4351338"/>
          </a:xfrm>
        </p:spPr>
        <p:txBody>
          <a:bodyPr>
            <a:normAutofit lnSpcReduction="10000"/>
          </a:bodyPr>
          <a:lstStyle/>
          <a:p>
            <a:r>
              <a:rPr lang="en-GB" dirty="0" smtClean="0"/>
              <a:t>The Troubled Families programme was launched by the Prime Minister in 2011 and is led by Louise Casey CBE</a:t>
            </a:r>
          </a:p>
          <a:p>
            <a:endParaRPr lang="en-GB" dirty="0" smtClean="0"/>
          </a:p>
          <a:p>
            <a:r>
              <a:rPr lang="en-GB" dirty="0" smtClean="0"/>
              <a:t>A Troubled Families team, based in </a:t>
            </a:r>
            <a:r>
              <a:rPr lang="en-GB" dirty="0" smtClean="0"/>
              <a:t>the Department Communities and Local Government (DCLG), </a:t>
            </a:r>
            <a:r>
              <a:rPr lang="en-GB" dirty="0" smtClean="0"/>
              <a:t>was</a:t>
            </a:r>
            <a:r>
              <a:rPr lang="en-GB" dirty="0" smtClean="0"/>
              <a:t> </a:t>
            </a:r>
            <a:r>
              <a:rPr lang="en-GB" dirty="0" smtClean="0"/>
              <a:t>established to join up efforts across the whole of government and to provide expert help to local authorities to drive forward the programme.</a:t>
            </a:r>
          </a:p>
          <a:p>
            <a:endParaRPr lang="en-GB" dirty="0"/>
          </a:p>
          <a:p>
            <a:endParaRPr lang="en-GB" dirty="0"/>
          </a:p>
        </p:txBody>
      </p:sp>
      <p:pic>
        <p:nvPicPr>
          <p:cNvPr id="4" name="Picture 3"/>
          <p:cNvPicPr>
            <a:picLocks noChangeAspect="1"/>
          </p:cNvPicPr>
          <p:nvPr/>
        </p:nvPicPr>
        <p:blipFill>
          <a:blip r:embed="rId2"/>
          <a:stretch>
            <a:fillRect/>
          </a:stretch>
        </p:blipFill>
        <p:spPr>
          <a:xfrm>
            <a:off x="838200" y="2389731"/>
            <a:ext cx="3595607" cy="2157364"/>
          </a:xfrm>
          <a:prstGeom prst="rect">
            <a:avLst/>
          </a:prstGeom>
        </p:spPr>
      </p:pic>
      <p:sp>
        <p:nvSpPr>
          <p:cNvPr id="5" name="Slide Number Placeholder 4"/>
          <p:cNvSpPr>
            <a:spLocks noGrp="1"/>
          </p:cNvSpPr>
          <p:nvPr>
            <p:ph type="sldNum" sz="quarter" idx="12"/>
          </p:nvPr>
        </p:nvSpPr>
        <p:spPr/>
        <p:txBody>
          <a:bodyPr/>
          <a:lstStyle/>
          <a:p>
            <a:fld id="{024BA20B-F06D-4F4A-B0CA-F9105B1EB4B0}" type="slidenum">
              <a:rPr lang="en-GB" smtClean="0"/>
              <a:t>5</a:t>
            </a:fld>
            <a:endParaRPr lang="en-GB"/>
          </a:p>
        </p:txBody>
      </p:sp>
    </p:spTree>
    <p:extLst>
      <p:ext uri="{BB962C8B-B14F-4D97-AF65-F5344CB8AC3E}">
        <p14:creationId xmlns:p14="http://schemas.microsoft.com/office/powerpoint/2010/main" val="3500755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892510" y="641023"/>
            <a:ext cx="6461289" cy="5535940"/>
          </a:xfrm>
        </p:spPr>
        <p:txBody>
          <a:bodyPr>
            <a:normAutofit/>
          </a:bodyPr>
          <a:lstStyle/>
          <a:p>
            <a:r>
              <a:rPr lang="en-GB" dirty="0" smtClean="0"/>
              <a:t>The team has been drawn from across government departments and includes a Director of Children’s Services with wide experience of family intervention on secondment from local government, as well as staff with a background in other areas of local government.</a:t>
            </a:r>
          </a:p>
          <a:p>
            <a:endParaRPr lang="en-GB" dirty="0"/>
          </a:p>
          <a:p>
            <a:r>
              <a:rPr lang="en-GB" dirty="0" smtClean="0"/>
              <a:t>Government data collected in October and November 2011 estimated that £9 billion is spent annually on troubled families – an average of £75,000 per family each year. </a:t>
            </a:r>
          </a:p>
          <a:p>
            <a:endParaRPr lang="en-GB" dirty="0"/>
          </a:p>
        </p:txBody>
      </p:sp>
      <p:pic>
        <p:nvPicPr>
          <p:cNvPr id="4" name="Picture 3"/>
          <p:cNvPicPr>
            <a:picLocks noChangeAspect="1"/>
          </p:cNvPicPr>
          <p:nvPr/>
        </p:nvPicPr>
        <p:blipFill>
          <a:blip r:embed="rId2"/>
          <a:stretch>
            <a:fillRect/>
          </a:stretch>
        </p:blipFill>
        <p:spPr>
          <a:xfrm>
            <a:off x="959816" y="2109149"/>
            <a:ext cx="3728516" cy="2792788"/>
          </a:xfrm>
          <a:prstGeom prst="rect">
            <a:avLst/>
          </a:prstGeom>
        </p:spPr>
      </p:pic>
      <p:sp>
        <p:nvSpPr>
          <p:cNvPr id="5" name="Slide Number Placeholder 4"/>
          <p:cNvSpPr>
            <a:spLocks noGrp="1"/>
          </p:cNvSpPr>
          <p:nvPr>
            <p:ph type="sldNum" sz="quarter" idx="12"/>
          </p:nvPr>
        </p:nvSpPr>
        <p:spPr/>
        <p:txBody>
          <a:bodyPr/>
          <a:lstStyle/>
          <a:p>
            <a:fld id="{024BA20B-F06D-4F4A-B0CA-F9105B1EB4B0}" type="slidenum">
              <a:rPr lang="en-GB" smtClean="0"/>
              <a:t>6</a:t>
            </a:fld>
            <a:endParaRPr lang="en-GB"/>
          </a:p>
        </p:txBody>
      </p:sp>
    </p:spTree>
    <p:extLst>
      <p:ext uri="{BB962C8B-B14F-4D97-AF65-F5344CB8AC3E}">
        <p14:creationId xmlns:p14="http://schemas.microsoft.com/office/powerpoint/2010/main" val="415961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432873"/>
            <a:ext cx="10515599" cy="4744089"/>
          </a:xfrm>
        </p:spPr>
        <p:txBody>
          <a:bodyPr>
            <a:normAutofit/>
          </a:bodyPr>
          <a:lstStyle/>
          <a:p>
            <a:endParaRPr lang="en-GB" dirty="0"/>
          </a:p>
          <a:p>
            <a:r>
              <a:rPr lang="en-GB" dirty="0" smtClean="0"/>
              <a:t>Of this, an estimated £8 billion </a:t>
            </a:r>
            <a:r>
              <a:rPr lang="en-GB" dirty="0" smtClean="0"/>
              <a:t>was </a:t>
            </a:r>
            <a:r>
              <a:rPr lang="en-GB" dirty="0" smtClean="0"/>
              <a:t>spent reacting to the problems these families have and cause with just £1 billion being spent on helping families to solve and prevent problems in the longer term.</a:t>
            </a:r>
          </a:p>
          <a:p>
            <a:endParaRPr lang="en-GB" dirty="0"/>
          </a:p>
          <a:p>
            <a:r>
              <a:rPr lang="en-GB" dirty="0" smtClean="0"/>
              <a:t>In July 2012 Louise Casey CBE published a report highlighting the chaotic personal histories of the kinds of families who are eligible as part of the government’s commitment to turn around the lives of 120,000 troubled families by 2015.</a:t>
            </a:r>
            <a:endParaRPr lang="en-GB" dirty="0"/>
          </a:p>
        </p:txBody>
      </p:sp>
      <p:sp>
        <p:nvSpPr>
          <p:cNvPr id="4" name="Slide Number Placeholder 3"/>
          <p:cNvSpPr>
            <a:spLocks noGrp="1"/>
          </p:cNvSpPr>
          <p:nvPr>
            <p:ph type="sldNum" sz="quarter" idx="12"/>
          </p:nvPr>
        </p:nvSpPr>
        <p:spPr/>
        <p:txBody>
          <a:bodyPr/>
          <a:lstStyle/>
          <a:p>
            <a:fld id="{024BA20B-F06D-4F4A-B0CA-F9105B1EB4B0}" type="slidenum">
              <a:rPr lang="en-GB" smtClean="0"/>
              <a:t>7</a:t>
            </a:fld>
            <a:endParaRPr lang="en-GB" dirty="0"/>
          </a:p>
        </p:txBody>
      </p:sp>
    </p:spTree>
    <p:extLst>
      <p:ext uri="{BB962C8B-B14F-4D97-AF65-F5344CB8AC3E}">
        <p14:creationId xmlns:p14="http://schemas.microsoft.com/office/powerpoint/2010/main" val="33885425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58384" y="706087"/>
            <a:ext cx="6473952" cy="5885009"/>
          </a:xfrm>
        </p:spPr>
        <p:txBody>
          <a:bodyPr>
            <a:normAutofit/>
          </a:bodyPr>
          <a:lstStyle/>
          <a:p>
            <a:r>
              <a:rPr lang="en-GB" dirty="0" smtClean="0"/>
              <a:t>An evaluation report by the National Centre for Social Research </a:t>
            </a:r>
            <a:r>
              <a:rPr lang="en-GB" dirty="0" smtClean="0"/>
              <a:t>showed </a:t>
            </a:r>
            <a:r>
              <a:rPr lang="en-GB" dirty="0" smtClean="0"/>
              <a:t>that intensive intervention to support and challenge troubled families </a:t>
            </a:r>
            <a:r>
              <a:rPr lang="en-GB" dirty="0" smtClean="0"/>
              <a:t>was </a:t>
            </a:r>
            <a:r>
              <a:rPr lang="en-GB" dirty="0" smtClean="0"/>
              <a:t>effective in turning round their lives – a family getting intensive support and challenge is twice as likely to stop anti-social behaviour as one not getting the intervention.</a:t>
            </a:r>
          </a:p>
          <a:p>
            <a:r>
              <a:rPr lang="en-GB" dirty="0"/>
              <a:t>In December 2012 the Troubled Families team published a report which looked at the academic evidence underpinning family intervention techniques and how effective they can be</a:t>
            </a:r>
            <a:r>
              <a:rPr lang="en-GB" dirty="0" smtClean="0"/>
              <a:t>.</a:t>
            </a:r>
            <a:endParaRPr lang="en-GB" dirty="0" smtClean="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838200" y="2182368"/>
            <a:ext cx="4520184" cy="2932449"/>
          </a:xfrm>
          <a:prstGeom prst="rect">
            <a:avLst/>
          </a:prstGeom>
        </p:spPr>
      </p:pic>
      <p:sp>
        <p:nvSpPr>
          <p:cNvPr id="5" name="Slide Number Placeholder 4"/>
          <p:cNvSpPr>
            <a:spLocks noGrp="1"/>
          </p:cNvSpPr>
          <p:nvPr>
            <p:ph type="sldNum" sz="quarter" idx="12"/>
          </p:nvPr>
        </p:nvSpPr>
        <p:spPr/>
        <p:txBody>
          <a:bodyPr/>
          <a:lstStyle/>
          <a:p>
            <a:fld id="{024BA20B-F06D-4F4A-B0CA-F9105B1EB4B0}" type="slidenum">
              <a:rPr lang="en-GB" smtClean="0"/>
              <a:t>8</a:t>
            </a:fld>
            <a:endParaRPr lang="en-GB"/>
          </a:p>
        </p:txBody>
      </p:sp>
    </p:spTree>
    <p:extLst>
      <p:ext uri="{BB962C8B-B14F-4D97-AF65-F5344CB8AC3E}">
        <p14:creationId xmlns:p14="http://schemas.microsoft.com/office/powerpoint/2010/main" val="2484341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t>Troubled Families Phases</a:t>
            </a:r>
            <a:endParaRPr lang="en-GB" sz="5400" dirty="0"/>
          </a:p>
        </p:txBody>
      </p:sp>
      <p:sp>
        <p:nvSpPr>
          <p:cNvPr id="3" name="Content Placeholder 2"/>
          <p:cNvSpPr>
            <a:spLocks noGrp="1"/>
          </p:cNvSpPr>
          <p:nvPr>
            <p:ph idx="1"/>
          </p:nvPr>
        </p:nvSpPr>
        <p:spPr/>
        <p:txBody>
          <a:bodyPr>
            <a:normAutofit lnSpcReduction="10000"/>
          </a:bodyPr>
          <a:lstStyle/>
          <a:p>
            <a:pPr marL="0" indent="0" fontAlgn="base">
              <a:buNone/>
            </a:pPr>
            <a:r>
              <a:rPr lang="en-GB" sz="4000" dirty="0"/>
              <a:t>F</a:t>
            </a:r>
            <a:r>
              <a:rPr lang="en-GB" sz="4000" dirty="0" smtClean="0"/>
              <a:t>irst phase between 2012 and 2015</a:t>
            </a:r>
          </a:p>
          <a:p>
            <a:pPr fontAlgn="base"/>
            <a:r>
              <a:rPr lang="en-GB" dirty="0"/>
              <a:t>S</a:t>
            </a:r>
            <a:r>
              <a:rPr lang="en-GB" dirty="0" smtClean="0"/>
              <a:t>aw £</a:t>
            </a:r>
            <a:r>
              <a:rPr lang="en-GB" dirty="0"/>
              <a:t>448 million </a:t>
            </a:r>
            <a:r>
              <a:rPr lang="en-GB" dirty="0" smtClean="0"/>
              <a:t> invested between 2012 and 2015</a:t>
            </a:r>
          </a:p>
          <a:p>
            <a:pPr fontAlgn="base"/>
            <a:r>
              <a:rPr lang="en-GB" dirty="0" smtClean="0"/>
              <a:t>Local </a:t>
            </a:r>
            <a:r>
              <a:rPr lang="en-GB" dirty="0"/>
              <a:t>authorities worked with around 120,000 families, </a:t>
            </a:r>
            <a:r>
              <a:rPr lang="en-GB" dirty="0" smtClean="0"/>
              <a:t>and it was claimed </a:t>
            </a:r>
            <a:r>
              <a:rPr lang="en-GB" dirty="0"/>
              <a:t>‘turned around’ </a:t>
            </a:r>
            <a:r>
              <a:rPr lang="en-GB" dirty="0" smtClean="0"/>
              <a:t>99% of them</a:t>
            </a:r>
          </a:p>
          <a:p>
            <a:pPr fontAlgn="base"/>
            <a:r>
              <a:rPr lang="en-GB" dirty="0" smtClean="0"/>
              <a:t>This </a:t>
            </a:r>
            <a:r>
              <a:rPr lang="en-GB" dirty="0"/>
              <a:t>figure was later disputed when an independent evaluation of the Programme (published in October 2016) found no evidence that it had made any significant impact across its key objectives. </a:t>
            </a:r>
            <a:endParaRPr lang="en-GB" dirty="0" smtClean="0"/>
          </a:p>
          <a:p>
            <a:pPr fontAlgn="base"/>
            <a:r>
              <a:rPr lang="en-GB" dirty="0" smtClean="0"/>
              <a:t>The </a:t>
            </a:r>
            <a:r>
              <a:rPr lang="en-GB" dirty="0"/>
              <a:t>Government subsequently committed to carrying out a more robust evaluation of the Programme’s impact during its second phase, alongside statutory annual reports.</a:t>
            </a:r>
          </a:p>
          <a:p>
            <a:endParaRPr lang="en-GB" dirty="0"/>
          </a:p>
        </p:txBody>
      </p:sp>
      <p:sp>
        <p:nvSpPr>
          <p:cNvPr id="4" name="Slide Number Placeholder 3"/>
          <p:cNvSpPr>
            <a:spLocks noGrp="1"/>
          </p:cNvSpPr>
          <p:nvPr>
            <p:ph type="sldNum" sz="quarter" idx="12"/>
          </p:nvPr>
        </p:nvSpPr>
        <p:spPr/>
        <p:txBody>
          <a:bodyPr/>
          <a:lstStyle/>
          <a:p>
            <a:fld id="{024BA20B-F06D-4F4A-B0CA-F9105B1EB4B0}" type="slidenum">
              <a:rPr lang="en-GB" smtClean="0"/>
              <a:t>9</a:t>
            </a:fld>
            <a:endParaRPr lang="en-GB"/>
          </a:p>
        </p:txBody>
      </p:sp>
      <p:sp>
        <p:nvSpPr>
          <p:cNvPr id="6" name="TextBox 5"/>
          <p:cNvSpPr txBox="1"/>
          <p:nvPr/>
        </p:nvSpPr>
        <p:spPr>
          <a:xfrm>
            <a:off x="7882128" y="6071616"/>
            <a:ext cx="2770632" cy="369332"/>
          </a:xfrm>
          <a:prstGeom prst="rect">
            <a:avLst/>
          </a:prstGeom>
          <a:noFill/>
        </p:spPr>
        <p:txBody>
          <a:bodyPr wrap="square" rtlCol="0">
            <a:spAutoFit/>
          </a:bodyPr>
          <a:lstStyle/>
          <a:p>
            <a:r>
              <a:rPr lang="en-GB" dirty="0" smtClean="0"/>
              <a:t>Bate &amp; Bellis 2019</a:t>
            </a:r>
            <a:endParaRPr lang="en-GB" dirty="0"/>
          </a:p>
        </p:txBody>
      </p:sp>
    </p:spTree>
    <p:extLst>
      <p:ext uri="{BB962C8B-B14F-4D97-AF65-F5344CB8AC3E}">
        <p14:creationId xmlns:p14="http://schemas.microsoft.com/office/powerpoint/2010/main" val="127711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7824" y="228600"/>
            <a:ext cx="5769864" cy="1280160"/>
          </a:xfrm>
        </p:spPr>
        <p:txBody>
          <a:bodyPr>
            <a:normAutofit fontScale="90000"/>
          </a:bodyPr>
          <a:lstStyle/>
          <a:p>
            <a:r>
              <a:rPr lang="en-GB" dirty="0" smtClean="0"/>
              <a:t/>
            </a:r>
            <a:br>
              <a:rPr lang="en-GB" dirty="0" smtClean="0"/>
            </a:br>
            <a:r>
              <a:rPr lang="en-GB" dirty="0" smtClean="0">
                <a:latin typeface="Calibri" panose="020F0502020204030204" pitchFamily="34" charset="0"/>
              </a:rPr>
              <a:t>Second </a:t>
            </a:r>
            <a:r>
              <a:rPr lang="en-GB" dirty="0">
                <a:latin typeface="Calibri" panose="020F0502020204030204" pitchFamily="34" charset="0"/>
              </a:rPr>
              <a:t>phase between 2015 - 2020</a:t>
            </a:r>
            <a:r>
              <a:rPr lang="en-GB" dirty="0"/>
              <a:t/>
            </a:r>
            <a:br>
              <a:rPr lang="en-GB" dirty="0"/>
            </a:br>
            <a:endParaRPr lang="en-GB" dirty="0"/>
          </a:p>
        </p:txBody>
      </p:sp>
      <p:sp>
        <p:nvSpPr>
          <p:cNvPr id="3" name="Content Placeholder 2"/>
          <p:cNvSpPr>
            <a:spLocks noGrp="1"/>
          </p:cNvSpPr>
          <p:nvPr>
            <p:ph idx="1"/>
          </p:nvPr>
        </p:nvSpPr>
        <p:spPr>
          <a:xfrm>
            <a:off x="877824" y="1508760"/>
            <a:ext cx="6199632" cy="5038344"/>
          </a:xfrm>
        </p:spPr>
        <p:txBody>
          <a:bodyPr>
            <a:normAutofit/>
          </a:bodyPr>
          <a:lstStyle/>
          <a:p>
            <a:pPr fontAlgn="base"/>
            <a:r>
              <a:rPr lang="en-GB" dirty="0" smtClean="0"/>
              <a:t>£920 </a:t>
            </a:r>
            <a:r>
              <a:rPr lang="en-GB" dirty="0"/>
              <a:t>million allocated to help an additional 400,000 families. </a:t>
            </a:r>
            <a:endParaRPr lang="en-GB" dirty="0" smtClean="0"/>
          </a:p>
          <a:p>
            <a:pPr fontAlgn="base"/>
            <a:r>
              <a:rPr lang="en-GB" dirty="0" smtClean="0"/>
              <a:t>Annual </a:t>
            </a:r>
            <a:r>
              <a:rPr lang="en-GB" dirty="0"/>
              <a:t>progress reporting until 2022. </a:t>
            </a:r>
            <a:endParaRPr lang="en-GB" dirty="0" smtClean="0"/>
          </a:p>
          <a:p>
            <a:pPr fontAlgn="base"/>
            <a:r>
              <a:rPr lang="en-GB" dirty="0"/>
              <a:t>An impact evaluation, supported by a Technical Advisory Group, is assessing the impact of the Programme in phase </a:t>
            </a:r>
            <a:r>
              <a:rPr lang="en-GB" dirty="0" smtClean="0"/>
              <a:t>two</a:t>
            </a:r>
          </a:p>
          <a:p>
            <a:pPr fontAlgn="base"/>
            <a:r>
              <a:rPr lang="en-GB" dirty="0" smtClean="0"/>
              <a:t>Independent </a:t>
            </a:r>
            <a:r>
              <a:rPr lang="en-GB" dirty="0"/>
              <a:t>qualitative study is also being undertaken by </a:t>
            </a:r>
            <a:r>
              <a:rPr lang="en-GB" dirty="0" err="1"/>
              <a:t>Ipsos</a:t>
            </a:r>
            <a:r>
              <a:rPr lang="en-GB" dirty="0"/>
              <a:t> </a:t>
            </a:r>
            <a:r>
              <a:rPr lang="en-GB" dirty="0" smtClean="0"/>
              <a:t>MORI</a:t>
            </a:r>
          </a:p>
          <a:p>
            <a:pPr fontAlgn="base"/>
            <a:r>
              <a:rPr lang="en-GB" dirty="0" smtClean="0"/>
              <a:t>Effective </a:t>
            </a:r>
            <a:r>
              <a:rPr lang="en-GB" dirty="0"/>
              <a:t>in initiating change at a local level</a:t>
            </a:r>
            <a:endParaRPr lang="en-GB" dirty="0" smtClean="0"/>
          </a:p>
          <a:p>
            <a:pPr marL="0" indent="0">
              <a:buNone/>
            </a:pPr>
            <a:endParaRPr lang="en-GB" dirty="0"/>
          </a:p>
        </p:txBody>
      </p:sp>
      <p:sp>
        <p:nvSpPr>
          <p:cNvPr id="4" name="Slide Number Placeholder 3"/>
          <p:cNvSpPr>
            <a:spLocks noGrp="1"/>
          </p:cNvSpPr>
          <p:nvPr>
            <p:ph type="sldNum" sz="quarter" idx="12"/>
          </p:nvPr>
        </p:nvSpPr>
        <p:spPr/>
        <p:txBody>
          <a:bodyPr/>
          <a:lstStyle/>
          <a:p>
            <a:fld id="{024BA20B-F06D-4F4A-B0CA-F9105B1EB4B0}" type="slidenum">
              <a:rPr lang="en-GB" smtClean="0">
                <a:solidFill>
                  <a:prstClr val="black">
                    <a:tint val="75000"/>
                  </a:prstClr>
                </a:solidFill>
              </a:rPr>
              <a:pPr/>
              <a:t>10</a:t>
            </a:fld>
            <a:endParaRPr lang="en-GB">
              <a:solidFill>
                <a:prstClr val="black">
                  <a:tint val="75000"/>
                </a:prstClr>
              </a:solidFill>
            </a:endParaRPr>
          </a:p>
        </p:txBody>
      </p:sp>
      <p:pic>
        <p:nvPicPr>
          <p:cNvPr id="7" name="Picture 6"/>
          <p:cNvPicPr>
            <a:picLocks noChangeAspect="1"/>
          </p:cNvPicPr>
          <p:nvPr/>
        </p:nvPicPr>
        <p:blipFill>
          <a:blip r:embed="rId2"/>
          <a:stretch>
            <a:fillRect/>
          </a:stretch>
        </p:blipFill>
        <p:spPr>
          <a:xfrm>
            <a:off x="7352566" y="258495"/>
            <a:ext cx="4435466" cy="6247135"/>
          </a:xfrm>
          <a:prstGeom prst="rect">
            <a:avLst/>
          </a:prstGeom>
        </p:spPr>
      </p:pic>
      <p:sp>
        <p:nvSpPr>
          <p:cNvPr id="8" name="TextBox 7"/>
          <p:cNvSpPr txBox="1"/>
          <p:nvPr/>
        </p:nvSpPr>
        <p:spPr>
          <a:xfrm>
            <a:off x="4928616" y="6362438"/>
            <a:ext cx="2770632" cy="369332"/>
          </a:xfrm>
          <a:prstGeom prst="rect">
            <a:avLst/>
          </a:prstGeom>
          <a:noFill/>
        </p:spPr>
        <p:txBody>
          <a:bodyPr wrap="square" rtlCol="0">
            <a:spAutoFit/>
          </a:bodyPr>
          <a:lstStyle/>
          <a:p>
            <a:r>
              <a:rPr lang="en-GB" dirty="0" smtClean="0"/>
              <a:t>Bate &amp; Bellis 2019</a:t>
            </a:r>
            <a:endParaRPr lang="en-GB" dirty="0"/>
          </a:p>
        </p:txBody>
      </p:sp>
    </p:spTree>
    <p:extLst>
      <p:ext uri="{BB962C8B-B14F-4D97-AF65-F5344CB8AC3E}">
        <p14:creationId xmlns:p14="http://schemas.microsoft.com/office/powerpoint/2010/main" val="3220057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circle(in)">
                                      <p:cBhvr>
                                        <p:cTn id="3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24BA20B-F06D-4F4A-B0CA-F9105B1EB4B0}" type="slidenum">
              <a:rPr lang="en-GB" smtClean="0"/>
              <a:t>11</a:t>
            </a:fld>
            <a:endParaRPr lang="en-GB"/>
          </a:p>
        </p:txBody>
      </p:sp>
      <p:pic>
        <p:nvPicPr>
          <p:cNvPr id="3" name="Picture 2"/>
          <p:cNvPicPr>
            <a:picLocks noChangeAspect="1"/>
          </p:cNvPicPr>
          <p:nvPr/>
        </p:nvPicPr>
        <p:blipFill>
          <a:blip r:embed="rId2"/>
          <a:stretch>
            <a:fillRect/>
          </a:stretch>
        </p:blipFill>
        <p:spPr>
          <a:xfrm>
            <a:off x="354164" y="466345"/>
            <a:ext cx="6403252" cy="3586370"/>
          </a:xfrm>
          <a:prstGeom prst="rect">
            <a:avLst/>
          </a:prstGeom>
        </p:spPr>
      </p:pic>
      <p:pic>
        <p:nvPicPr>
          <p:cNvPr id="4" name="Picture 3"/>
          <p:cNvPicPr>
            <a:picLocks noChangeAspect="1"/>
          </p:cNvPicPr>
          <p:nvPr/>
        </p:nvPicPr>
        <p:blipFill>
          <a:blip r:embed="rId3"/>
          <a:stretch>
            <a:fillRect/>
          </a:stretch>
        </p:blipFill>
        <p:spPr>
          <a:xfrm>
            <a:off x="4504182" y="4256912"/>
            <a:ext cx="7293334" cy="1778127"/>
          </a:xfrm>
          <a:prstGeom prst="rect">
            <a:avLst/>
          </a:prstGeom>
        </p:spPr>
      </p:pic>
    </p:spTree>
    <p:extLst>
      <p:ext uri="{BB962C8B-B14F-4D97-AF65-F5344CB8AC3E}">
        <p14:creationId xmlns:p14="http://schemas.microsoft.com/office/powerpoint/2010/main" val="326425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024BA20B-F06D-4F4A-B0CA-F9105B1EB4B0}" type="slidenum">
              <a:rPr lang="en-GB" smtClean="0"/>
              <a:t>12</a:t>
            </a:fld>
            <a:endParaRPr lang="en-GB"/>
          </a:p>
        </p:txBody>
      </p:sp>
      <p:pic>
        <p:nvPicPr>
          <p:cNvPr id="3" name="Picture 2"/>
          <p:cNvPicPr>
            <a:picLocks noChangeAspect="1"/>
          </p:cNvPicPr>
          <p:nvPr/>
        </p:nvPicPr>
        <p:blipFill>
          <a:blip r:embed="rId2"/>
          <a:stretch>
            <a:fillRect/>
          </a:stretch>
        </p:blipFill>
        <p:spPr>
          <a:xfrm>
            <a:off x="643128" y="731520"/>
            <a:ext cx="7344918" cy="2407158"/>
          </a:xfrm>
          <a:prstGeom prst="rect">
            <a:avLst/>
          </a:prstGeom>
        </p:spPr>
      </p:pic>
      <p:pic>
        <p:nvPicPr>
          <p:cNvPr id="4" name="Picture 3"/>
          <p:cNvPicPr>
            <a:picLocks noChangeAspect="1"/>
          </p:cNvPicPr>
          <p:nvPr/>
        </p:nvPicPr>
        <p:blipFill>
          <a:blip r:embed="rId3"/>
          <a:stretch>
            <a:fillRect/>
          </a:stretch>
        </p:blipFill>
        <p:spPr>
          <a:xfrm>
            <a:off x="1030605" y="3600450"/>
            <a:ext cx="10035276" cy="2516886"/>
          </a:xfrm>
          <a:prstGeom prst="rect">
            <a:avLst/>
          </a:prstGeom>
        </p:spPr>
      </p:pic>
    </p:spTree>
    <p:extLst>
      <p:ext uri="{BB962C8B-B14F-4D97-AF65-F5344CB8AC3E}">
        <p14:creationId xmlns:p14="http://schemas.microsoft.com/office/powerpoint/2010/main" val="2101765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Keyworker: a highly flexible role</a:t>
            </a:r>
            <a:endParaRPr lang="en-GB" dirty="0"/>
          </a:p>
        </p:txBody>
      </p:sp>
      <p:sp>
        <p:nvSpPr>
          <p:cNvPr id="4" name="Content Placeholder 3"/>
          <p:cNvSpPr>
            <a:spLocks noGrp="1"/>
          </p:cNvSpPr>
          <p:nvPr>
            <p:ph idx="1"/>
          </p:nvPr>
        </p:nvSpPr>
        <p:spPr>
          <a:xfrm>
            <a:off x="838200" y="1825625"/>
            <a:ext cx="6321552" cy="4351338"/>
          </a:xfrm>
        </p:spPr>
        <p:txBody>
          <a:bodyPr>
            <a:normAutofit/>
          </a:bodyPr>
          <a:lstStyle/>
          <a:p>
            <a:pPr marL="0" indent="0">
              <a:buNone/>
            </a:pPr>
            <a:r>
              <a:rPr lang="en-GB" sz="3200" dirty="0" smtClean="0"/>
              <a:t>Almost all keyworkers </a:t>
            </a:r>
            <a:r>
              <a:rPr lang="en-GB" sz="3200" dirty="0"/>
              <a:t>report carrying out the following tasks:</a:t>
            </a:r>
          </a:p>
          <a:p>
            <a:r>
              <a:rPr lang="en-GB" sz="3200" dirty="0" smtClean="0"/>
              <a:t>building </a:t>
            </a:r>
            <a:r>
              <a:rPr lang="en-GB" sz="3200" dirty="0"/>
              <a:t>a trusting relationship with the family;</a:t>
            </a:r>
            <a:endParaRPr lang="en-GB" sz="3200" dirty="0" smtClean="0"/>
          </a:p>
          <a:p>
            <a:r>
              <a:rPr lang="en-GB" sz="3200" dirty="0"/>
              <a:t>developing action plans;</a:t>
            </a:r>
          </a:p>
          <a:p>
            <a:r>
              <a:rPr lang="en-GB" sz="3200" dirty="0" smtClean="0"/>
              <a:t>making </a:t>
            </a:r>
            <a:r>
              <a:rPr lang="en-GB" sz="3200" dirty="0"/>
              <a:t>referrals to other services and agencies; and</a:t>
            </a:r>
          </a:p>
          <a:p>
            <a:r>
              <a:rPr lang="en-GB" sz="3200" dirty="0" smtClean="0"/>
              <a:t>advocating </a:t>
            </a:r>
            <a:r>
              <a:rPr lang="en-GB" sz="3200" dirty="0"/>
              <a:t>for the family.</a:t>
            </a:r>
          </a:p>
        </p:txBody>
      </p:sp>
      <p:sp>
        <p:nvSpPr>
          <p:cNvPr id="2" name="Slide Number Placeholder 1"/>
          <p:cNvSpPr>
            <a:spLocks noGrp="1"/>
          </p:cNvSpPr>
          <p:nvPr>
            <p:ph type="sldNum" sz="quarter" idx="12"/>
          </p:nvPr>
        </p:nvSpPr>
        <p:spPr/>
        <p:txBody>
          <a:bodyPr/>
          <a:lstStyle/>
          <a:p>
            <a:fld id="{024BA20B-F06D-4F4A-B0CA-F9105B1EB4B0}" type="slidenum">
              <a:rPr lang="en-GB" smtClean="0"/>
              <a:t>13</a:t>
            </a:fld>
            <a:endParaRPr lang="en-GB"/>
          </a:p>
        </p:txBody>
      </p:sp>
      <p:pic>
        <p:nvPicPr>
          <p:cNvPr id="5" name="Picture 4"/>
          <p:cNvPicPr>
            <a:picLocks noChangeAspect="1"/>
          </p:cNvPicPr>
          <p:nvPr/>
        </p:nvPicPr>
        <p:blipFill>
          <a:blip r:embed="rId2"/>
          <a:stretch>
            <a:fillRect/>
          </a:stretch>
        </p:blipFill>
        <p:spPr>
          <a:xfrm>
            <a:off x="7047166" y="2227707"/>
            <a:ext cx="4931474" cy="2568806"/>
          </a:xfrm>
          <a:prstGeom prst="rect">
            <a:avLst/>
          </a:prstGeom>
        </p:spPr>
      </p:pic>
    </p:spTree>
    <p:extLst>
      <p:ext uri="{BB962C8B-B14F-4D97-AF65-F5344CB8AC3E}">
        <p14:creationId xmlns:p14="http://schemas.microsoft.com/office/powerpoint/2010/main" val="166389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 March 2019</a:t>
            </a:r>
            <a:endParaRPr lang="en-GB" dirty="0"/>
          </a:p>
        </p:txBody>
      </p:sp>
      <p:sp>
        <p:nvSpPr>
          <p:cNvPr id="3" name="Content Placeholder 2"/>
          <p:cNvSpPr>
            <a:spLocks noGrp="1"/>
          </p:cNvSpPr>
          <p:nvPr>
            <p:ph idx="1"/>
          </p:nvPr>
        </p:nvSpPr>
        <p:spPr/>
        <p:txBody>
          <a:bodyPr>
            <a:normAutofit/>
          </a:bodyPr>
          <a:lstStyle/>
          <a:p>
            <a:r>
              <a:rPr lang="en-GB" dirty="0"/>
              <a:t>The Third Annual Report on the TF Programme was published in March </a:t>
            </a:r>
            <a:r>
              <a:rPr lang="en-GB" dirty="0" smtClean="0"/>
              <a:t>2019</a:t>
            </a:r>
          </a:p>
          <a:p>
            <a:r>
              <a:rPr lang="en-GB" dirty="0" smtClean="0"/>
              <a:t>Some </a:t>
            </a:r>
            <a:r>
              <a:rPr lang="en-GB" dirty="0"/>
              <a:t>statistically significant positive outcomes were found that were attributable to the </a:t>
            </a:r>
            <a:r>
              <a:rPr lang="en-GB" dirty="0" smtClean="0"/>
              <a:t>TF Programme</a:t>
            </a:r>
            <a:r>
              <a:rPr lang="en-GB" dirty="0"/>
              <a:t>: data suggested that the Programme reduced the number of Looked After Children</a:t>
            </a:r>
            <a:r>
              <a:rPr lang="en-GB" dirty="0" smtClean="0"/>
              <a:t>, custodial </a:t>
            </a:r>
            <a:r>
              <a:rPr lang="en-GB" dirty="0"/>
              <a:t>sentences and juvenile convictions amongst participant families.</a:t>
            </a:r>
          </a:p>
          <a:p>
            <a:r>
              <a:rPr lang="en-GB" dirty="0" smtClean="0"/>
              <a:t>Evidence </a:t>
            </a:r>
            <a:r>
              <a:rPr lang="en-GB" dirty="0"/>
              <a:t>was mixed for employment outcomes. It had so far not been possible to </a:t>
            </a:r>
            <a:r>
              <a:rPr lang="en-GB" dirty="0" smtClean="0"/>
              <a:t>compare health </a:t>
            </a:r>
            <a:r>
              <a:rPr lang="en-GB" dirty="0"/>
              <a:t>and school attendance outcomes</a:t>
            </a:r>
            <a:r>
              <a:rPr lang="en-GB" dirty="0" smtClean="0"/>
              <a:t>.</a:t>
            </a:r>
            <a:endParaRPr lang="en-GB" dirty="0"/>
          </a:p>
        </p:txBody>
      </p:sp>
      <p:sp>
        <p:nvSpPr>
          <p:cNvPr id="4" name="Slide Number Placeholder 3"/>
          <p:cNvSpPr>
            <a:spLocks noGrp="1"/>
          </p:cNvSpPr>
          <p:nvPr>
            <p:ph type="sldNum" sz="quarter" idx="12"/>
          </p:nvPr>
        </p:nvSpPr>
        <p:spPr/>
        <p:txBody>
          <a:bodyPr/>
          <a:lstStyle/>
          <a:p>
            <a:fld id="{024BA20B-F06D-4F4A-B0CA-F9105B1EB4B0}" type="slidenum">
              <a:rPr lang="en-GB" smtClean="0"/>
              <a:t>14</a:t>
            </a:fld>
            <a:endParaRPr lang="en-GB"/>
          </a:p>
        </p:txBody>
      </p:sp>
    </p:spTree>
    <p:extLst>
      <p:ext uri="{BB962C8B-B14F-4D97-AF65-F5344CB8AC3E}">
        <p14:creationId xmlns:p14="http://schemas.microsoft.com/office/powerpoint/2010/main" val="4279462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 March 2019</a:t>
            </a:r>
            <a:endParaRPr lang="en-GB" dirty="0"/>
          </a:p>
        </p:txBody>
      </p:sp>
      <p:sp>
        <p:nvSpPr>
          <p:cNvPr id="3" name="Content Placeholder 2"/>
          <p:cNvSpPr>
            <a:spLocks noGrp="1"/>
          </p:cNvSpPr>
          <p:nvPr>
            <p:ph idx="1"/>
          </p:nvPr>
        </p:nvSpPr>
        <p:spPr/>
        <p:txBody>
          <a:bodyPr>
            <a:normAutofit fontScale="92500" lnSpcReduction="10000"/>
          </a:bodyPr>
          <a:lstStyle/>
          <a:p>
            <a:r>
              <a:rPr lang="en-GB" dirty="0"/>
              <a:t>Commentators welcomed the more robust analysis but noted that the positive impacts </a:t>
            </a:r>
            <a:r>
              <a:rPr lang="en-GB" dirty="0" smtClean="0"/>
              <a:t>identified so </a:t>
            </a:r>
            <a:r>
              <a:rPr lang="en-GB" dirty="0"/>
              <a:t>far may only affect a very small number of families.</a:t>
            </a:r>
          </a:p>
          <a:p>
            <a:r>
              <a:rPr lang="en-GB" dirty="0" smtClean="0"/>
              <a:t>A </a:t>
            </a:r>
            <a:r>
              <a:rPr lang="en-GB" dirty="0"/>
              <a:t>cost-benefit analysis also found both fiscal and economic benefits as a result of </a:t>
            </a:r>
            <a:r>
              <a:rPr lang="en-GB" dirty="0" smtClean="0"/>
              <a:t>the Programme</a:t>
            </a:r>
            <a:r>
              <a:rPr lang="en-GB" dirty="0"/>
              <a:t>, chiefly from reduced numbers of Looked After Children and youth offending.</a:t>
            </a:r>
          </a:p>
          <a:p>
            <a:r>
              <a:rPr lang="en-GB" dirty="0" smtClean="0"/>
              <a:t>Survey </a:t>
            </a:r>
            <a:r>
              <a:rPr lang="en-GB" dirty="0"/>
              <a:t>data, as emphasised in earlier reports form 2017 and 2018 (see Appendix A), </a:t>
            </a:r>
            <a:r>
              <a:rPr lang="en-GB" dirty="0" smtClean="0"/>
              <a:t>have consistently </a:t>
            </a:r>
            <a:r>
              <a:rPr lang="en-GB" dirty="0"/>
              <a:t>suggested approval for the TF Programme from both participating families and staff.</a:t>
            </a:r>
          </a:p>
          <a:p>
            <a:r>
              <a:rPr lang="en-GB" dirty="0"/>
              <a:t>It has also found evidence of wider systemic change, whilst identifying barriers </a:t>
            </a:r>
            <a:r>
              <a:rPr lang="en-GB" dirty="0" smtClean="0"/>
              <a:t>to implementation </a:t>
            </a:r>
            <a:r>
              <a:rPr lang="en-GB" dirty="0"/>
              <a:t>and reform.</a:t>
            </a:r>
          </a:p>
        </p:txBody>
      </p:sp>
      <p:sp>
        <p:nvSpPr>
          <p:cNvPr id="4" name="Slide Number Placeholder 3"/>
          <p:cNvSpPr>
            <a:spLocks noGrp="1"/>
          </p:cNvSpPr>
          <p:nvPr>
            <p:ph type="sldNum" sz="quarter" idx="12"/>
          </p:nvPr>
        </p:nvSpPr>
        <p:spPr/>
        <p:txBody>
          <a:bodyPr/>
          <a:lstStyle/>
          <a:p>
            <a:fld id="{024BA20B-F06D-4F4A-B0CA-F9105B1EB4B0}" type="slidenum">
              <a:rPr lang="en-GB" smtClean="0"/>
              <a:t>15</a:t>
            </a:fld>
            <a:endParaRPr lang="en-GB"/>
          </a:p>
        </p:txBody>
      </p:sp>
    </p:spTree>
    <p:extLst>
      <p:ext uri="{BB962C8B-B14F-4D97-AF65-F5344CB8AC3E}">
        <p14:creationId xmlns:p14="http://schemas.microsoft.com/office/powerpoint/2010/main" val="1226643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400" dirty="0" smtClean="0">
                <a:solidFill>
                  <a:prstClr val="black"/>
                </a:solidFill>
              </a:rPr>
              <a:t>Bate A and Bellis A (2019) The Troubled Families Programme, House of Commons </a:t>
            </a:r>
            <a:r>
              <a:rPr lang="en-GB" sz="2400" dirty="0">
                <a:solidFill>
                  <a:prstClr val="black"/>
                </a:solidFill>
              </a:rPr>
              <a:t>Library Briefing Paper Number 07585, 8 August </a:t>
            </a:r>
            <a:r>
              <a:rPr lang="en-GB" sz="2400" dirty="0" smtClean="0">
                <a:solidFill>
                  <a:prstClr val="black"/>
                </a:solidFill>
              </a:rPr>
              <a:t>2019.</a:t>
            </a:r>
            <a:endParaRPr lang="en-GB" sz="2400" dirty="0">
              <a:solidFill>
                <a:prstClr val="black"/>
              </a:solidFill>
            </a:endParaRPr>
          </a:p>
          <a:p>
            <a:r>
              <a:rPr lang="en-GB" sz="2400" dirty="0" smtClean="0">
                <a:solidFill>
                  <a:prstClr val="black"/>
                </a:solidFill>
              </a:rPr>
              <a:t>Casey </a:t>
            </a:r>
            <a:r>
              <a:rPr lang="en-GB" sz="2400" dirty="0">
                <a:solidFill>
                  <a:prstClr val="black"/>
                </a:solidFill>
              </a:rPr>
              <a:t>L (2014) ‘Helping Troubled Families Turn Their Lives Around’ available at </a:t>
            </a:r>
            <a:r>
              <a:rPr lang="en-GB" sz="2400" dirty="0">
                <a:solidFill>
                  <a:prstClr val="black"/>
                </a:solidFill>
                <a:hlinkClick r:id="rId2"/>
              </a:rPr>
              <a:t>https://www.gov.uk/government/policies/helping-troubled-families-turn-their-lives-around</a:t>
            </a:r>
            <a:r>
              <a:rPr lang="en-GB" sz="2400" dirty="0">
                <a:solidFill>
                  <a:prstClr val="black"/>
                </a:solidFill>
              </a:rPr>
              <a:t> accessed on 26th October 2014</a:t>
            </a:r>
            <a:r>
              <a:rPr lang="en-GB" sz="2400" dirty="0" smtClean="0">
                <a:solidFill>
                  <a:prstClr val="black"/>
                </a:solidFill>
              </a:rPr>
              <a:t>.</a:t>
            </a:r>
          </a:p>
          <a:p>
            <a:endParaRPr lang="en-GB" sz="2400" dirty="0">
              <a:solidFill>
                <a:prstClr val="black"/>
              </a:solidFill>
            </a:endParaRPr>
          </a:p>
          <a:p>
            <a:endParaRPr lang="en-GB" dirty="0"/>
          </a:p>
        </p:txBody>
      </p:sp>
      <p:sp>
        <p:nvSpPr>
          <p:cNvPr id="4" name="Slide Number Placeholder 3"/>
          <p:cNvSpPr>
            <a:spLocks noGrp="1"/>
          </p:cNvSpPr>
          <p:nvPr>
            <p:ph type="sldNum" sz="quarter" idx="12"/>
          </p:nvPr>
        </p:nvSpPr>
        <p:spPr/>
        <p:txBody>
          <a:bodyPr/>
          <a:lstStyle/>
          <a:p>
            <a:fld id="{024BA20B-F06D-4F4A-B0CA-F9105B1EB4B0}" type="slidenum">
              <a:rPr lang="en-GB" smtClean="0"/>
              <a:t>16</a:t>
            </a:fld>
            <a:endParaRPr lang="en-GB"/>
          </a:p>
        </p:txBody>
      </p:sp>
    </p:spTree>
    <p:extLst>
      <p:ext uri="{BB962C8B-B14F-4D97-AF65-F5344CB8AC3E}">
        <p14:creationId xmlns:p14="http://schemas.microsoft.com/office/powerpoint/2010/main" val="44295144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255</TotalTime>
  <Words>945</Words>
  <Application>Microsoft Office PowerPoint</Application>
  <PresentationFormat>Widescreen</PresentationFormat>
  <Paragraphs>78</Paragraphs>
  <Slides>16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The Troubled Families Programme in England</vt:lpstr>
      <vt:lpstr>Issue</vt:lpstr>
      <vt:lpstr>Original Troubled Families’ Actions</vt:lpstr>
      <vt:lpstr>More effective working by:</vt:lpstr>
      <vt:lpstr>Background</vt:lpstr>
      <vt:lpstr>PowerPoint Presentation</vt:lpstr>
      <vt:lpstr>PowerPoint Presentation</vt:lpstr>
      <vt:lpstr>PowerPoint Presentation</vt:lpstr>
      <vt:lpstr>Troubled Families Phases</vt:lpstr>
      <vt:lpstr> Second phase between 2015 - 2020 </vt:lpstr>
      <vt:lpstr>PowerPoint Presentation</vt:lpstr>
      <vt:lpstr>PowerPoint Presentation</vt:lpstr>
      <vt:lpstr>The Keyworker: a highly flexible role</vt:lpstr>
      <vt:lpstr>Progress: March 2019</vt:lpstr>
      <vt:lpstr>Progress: March 2019</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Troubled Families Programme</dc:title>
  <dc:creator>Mike</dc:creator>
  <cp:lastModifiedBy>Mike Durke</cp:lastModifiedBy>
  <cp:revision>8</cp:revision>
  <dcterms:created xsi:type="dcterms:W3CDTF">2014-10-27T07:46:04Z</dcterms:created>
  <dcterms:modified xsi:type="dcterms:W3CDTF">2019-10-07T10:34:22Z</dcterms:modified>
</cp:coreProperties>
</file>