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9"/>
  </p:notesMasterIdLst>
  <p:sldIdLst>
    <p:sldId id="256" r:id="rId2"/>
    <p:sldId id="257" r:id="rId3"/>
    <p:sldId id="263" r:id="rId4"/>
    <p:sldId id="262" r:id="rId5"/>
    <p:sldId id="266" r:id="rId6"/>
    <p:sldId id="265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3969" autoAdjust="0"/>
  </p:normalViewPr>
  <p:slideViewPr>
    <p:cSldViewPr snapToGrid="0">
      <p:cViewPr varScale="1">
        <p:scale>
          <a:sx n="64" d="100"/>
          <a:sy n="64" d="100"/>
        </p:scale>
        <p:origin x="216" y="78"/>
      </p:cViewPr>
      <p:guideLst/>
    </p:cSldViewPr>
  </p:slideViewPr>
  <p:outlineViewPr>
    <p:cViewPr>
      <p:scale>
        <a:sx n="33" d="100"/>
        <a:sy n="33" d="100"/>
      </p:scale>
      <p:origin x="0" y="-528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2" d="100"/>
          <a:sy n="52" d="100"/>
        </p:scale>
        <p:origin x="2046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hyperlink" Target="file:///C:/Users/zerro/OneDrive%20-%20University%20of%20Wales%20Trinity%20Saint%20David/INTRODUCTION%20INTO%20HEALTH%20AAND%20SOCIAL%20CARE%20LCHS4003/PSYCHOLOGY%20IN%20HEALTH%20AND%20SOCIAL%20LCHS4006/Piaget's%20Stages_%204%20Stages%20of%20Cognitive%20Development%20&amp;%20Theory.html" TargetMode="Externa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file:///C:/Users/zerro/OneDrive%20-%20University%20of%20Wales%20Trinity%20Saint%20David/INTRODUCTION%20INTO%20HEALTH%20AAND%20SOCIAL%20CARE%20LCHS4003/PSYCHOLOGY%20IN%20HEALTH%20AND%20SOCIAL%20LCHS4006/Piaget's%20Stages_%204%20Stages%20of%20Cognitive%20Development%20&amp;%20Theory.html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32D030-4B7F-4809-83CE-671741C43475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A18781E-DA27-4B14-A128-63DD83088410}">
      <dgm:prSet/>
      <dgm:spPr/>
      <dgm:t>
        <a:bodyPr/>
        <a:lstStyle/>
        <a:p>
          <a:r>
            <a:rPr lang="en-GB" dirty="0"/>
            <a:t>Improve cognitive abilities such as demonstrating the ability to focus while improving memory skills.</a:t>
          </a:r>
        </a:p>
        <a:p>
          <a:r>
            <a:rPr lang="en-GB" dirty="0"/>
            <a:t> </a:t>
          </a:r>
          <a:endParaRPr lang="en-US" dirty="0"/>
        </a:p>
      </dgm:t>
    </dgm:pt>
    <dgm:pt modelId="{405DA119-C31C-4832-AFCF-0C00C415E819}" type="parTrans" cxnId="{D4BF242E-520A-49B0-A841-A684AD473942}">
      <dgm:prSet/>
      <dgm:spPr/>
      <dgm:t>
        <a:bodyPr/>
        <a:lstStyle/>
        <a:p>
          <a:endParaRPr lang="en-US"/>
        </a:p>
      </dgm:t>
    </dgm:pt>
    <dgm:pt modelId="{73D0B3BF-91DA-40AA-9D1D-6A30007E8CAF}" type="sibTrans" cxnId="{D4BF242E-520A-49B0-A841-A684AD473942}">
      <dgm:prSet/>
      <dgm:spPr/>
      <dgm:t>
        <a:bodyPr/>
        <a:lstStyle/>
        <a:p>
          <a:endParaRPr lang="en-US"/>
        </a:p>
      </dgm:t>
    </dgm:pt>
    <dgm:pt modelId="{5EAAC3E5-9BFE-46A4-95AE-434AD7F6623E}">
      <dgm:prSet/>
      <dgm:spPr/>
      <dgm:t>
        <a:bodyPr/>
        <a:lstStyle/>
        <a:p>
          <a:r>
            <a:rPr lang="en-GB" dirty="0"/>
            <a:t>Help the children feel engaged. </a:t>
          </a:r>
          <a:endParaRPr lang="en-US" dirty="0"/>
        </a:p>
      </dgm:t>
    </dgm:pt>
    <dgm:pt modelId="{1A87BBC2-52E9-48A3-A096-77594DD946B2}" type="parTrans" cxnId="{E51DAB09-BF82-4C4A-9D0E-CDFFE187886C}">
      <dgm:prSet/>
      <dgm:spPr/>
      <dgm:t>
        <a:bodyPr/>
        <a:lstStyle/>
        <a:p>
          <a:endParaRPr lang="en-US"/>
        </a:p>
      </dgm:t>
    </dgm:pt>
    <dgm:pt modelId="{8AE284E1-23B0-4801-94DB-E56DF0F03E38}" type="sibTrans" cxnId="{E51DAB09-BF82-4C4A-9D0E-CDFFE187886C}">
      <dgm:prSet/>
      <dgm:spPr/>
      <dgm:t>
        <a:bodyPr/>
        <a:lstStyle/>
        <a:p>
          <a:endParaRPr lang="en-US"/>
        </a:p>
      </dgm:t>
    </dgm:pt>
    <dgm:pt modelId="{15B6EFFB-32BB-43CD-9E61-014217F65CE4}">
      <dgm:prSet/>
      <dgm:spPr/>
      <dgm:t>
        <a:bodyPr/>
        <a:lstStyle/>
        <a:p>
          <a:r>
            <a:rPr lang="en-GB" dirty="0"/>
            <a:t>Using easy simple movements will help the children naturally  imitate the behaviour.</a:t>
          </a:r>
          <a:endParaRPr lang="en-US" dirty="0"/>
        </a:p>
      </dgm:t>
    </dgm:pt>
    <dgm:pt modelId="{BF7F2B82-512B-4398-8DEF-B8089932DB29}" type="parTrans" cxnId="{2E34CF15-90AB-47B5-A676-E3F55E6DE712}">
      <dgm:prSet/>
      <dgm:spPr/>
      <dgm:t>
        <a:bodyPr/>
        <a:lstStyle/>
        <a:p>
          <a:endParaRPr lang="en-US"/>
        </a:p>
      </dgm:t>
    </dgm:pt>
    <dgm:pt modelId="{9157B265-75C3-4D97-864B-82DD91A50F63}" type="sibTrans" cxnId="{2E34CF15-90AB-47B5-A676-E3F55E6DE712}">
      <dgm:prSet/>
      <dgm:spPr/>
      <dgm:t>
        <a:bodyPr/>
        <a:lstStyle/>
        <a:p>
          <a:endParaRPr lang="en-US"/>
        </a:p>
      </dgm:t>
    </dgm:pt>
    <dgm:pt modelId="{B762B29F-F71F-4ECE-947E-AC11987C0852}">
      <dgm:prSet/>
      <dgm:spPr/>
      <dgm:t>
        <a:bodyPr/>
        <a:lstStyle/>
        <a:p>
          <a:r>
            <a:rPr lang="en-GB" dirty="0"/>
            <a:t>As many theories like Erikson's and Piaget's suggest that children develop through learning and experience.</a:t>
          </a:r>
          <a:endParaRPr lang="en-US" dirty="0"/>
        </a:p>
      </dgm:t>
    </dgm:pt>
    <dgm:pt modelId="{06E73FE0-BE32-4301-8EFF-8C013BD71D54}" type="parTrans" cxnId="{207040C1-A796-4DD5-B4DD-0E4F61781A5E}">
      <dgm:prSet/>
      <dgm:spPr/>
      <dgm:t>
        <a:bodyPr/>
        <a:lstStyle/>
        <a:p>
          <a:endParaRPr lang="en-GB"/>
        </a:p>
      </dgm:t>
    </dgm:pt>
    <dgm:pt modelId="{6F0C777D-00B7-4AB6-8809-4953567968D4}" type="sibTrans" cxnId="{207040C1-A796-4DD5-B4DD-0E4F61781A5E}">
      <dgm:prSet/>
      <dgm:spPr/>
      <dgm:t>
        <a:bodyPr/>
        <a:lstStyle/>
        <a:p>
          <a:endParaRPr lang="en-GB"/>
        </a:p>
      </dgm:t>
    </dgm:pt>
    <dgm:pt modelId="{F416C298-7CC2-4BDB-A754-CA358377ECE0}">
      <dgm:prSet/>
      <dgm:spPr/>
      <dgm:t>
        <a:bodyPr/>
        <a:lstStyle/>
        <a:p>
          <a:r>
            <a:rPr lang="en-GB" dirty="0"/>
            <a:t>Perform different movements, developing  though the sensory motor stage.</a:t>
          </a:r>
          <a:endParaRPr lang="en-US" dirty="0"/>
        </a:p>
      </dgm:t>
    </dgm:pt>
    <dgm:pt modelId="{75313314-D4CB-472A-A2EF-F0951BFD6631}" type="parTrans" cxnId="{62899601-5E4E-40F3-AC15-9FDEEA856ECD}">
      <dgm:prSet/>
      <dgm:spPr/>
      <dgm:t>
        <a:bodyPr/>
        <a:lstStyle/>
        <a:p>
          <a:endParaRPr lang="en-GB"/>
        </a:p>
      </dgm:t>
    </dgm:pt>
    <dgm:pt modelId="{4F28AAA9-447E-4815-9F6D-FCB60651BCD8}" type="sibTrans" cxnId="{62899601-5E4E-40F3-AC15-9FDEEA856ECD}">
      <dgm:prSet/>
      <dgm:spPr/>
      <dgm:t>
        <a:bodyPr/>
        <a:lstStyle/>
        <a:p>
          <a:endParaRPr lang="en-GB"/>
        </a:p>
      </dgm:t>
    </dgm:pt>
    <dgm:pt modelId="{12993FE3-14B4-40A6-BE99-65E40D9BD591}" type="pres">
      <dgm:prSet presAssocID="{E432D030-4B7F-4809-83CE-671741C43475}" presName="diagram" presStyleCnt="0">
        <dgm:presLayoutVars>
          <dgm:dir/>
          <dgm:resizeHandles val="exact"/>
        </dgm:presLayoutVars>
      </dgm:prSet>
      <dgm:spPr/>
    </dgm:pt>
    <dgm:pt modelId="{5D72FCF5-DE8B-43F8-85AE-F58744B91B2B}" type="pres">
      <dgm:prSet presAssocID="{0A18781E-DA27-4B14-A128-63DD83088410}" presName="node" presStyleLbl="node1" presStyleIdx="0" presStyleCnt="5">
        <dgm:presLayoutVars>
          <dgm:bulletEnabled val="1"/>
        </dgm:presLayoutVars>
      </dgm:prSet>
      <dgm:spPr/>
    </dgm:pt>
    <dgm:pt modelId="{57B425B4-6E67-4865-8461-917B9998AA67}" type="pres">
      <dgm:prSet presAssocID="{73D0B3BF-91DA-40AA-9D1D-6A30007E8CAF}" presName="sibTrans" presStyleCnt="0"/>
      <dgm:spPr/>
    </dgm:pt>
    <dgm:pt modelId="{04B1B8C6-430F-41DB-8192-DF3F9A9278EE}" type="pres">
      <dgm:prSet presAssocID="{5EAAC3E5-9BFE-46A4-95AE-434AD7F6623E}" presName="node" presStyleLbl="node1" presStyleIdx="1" presStyleCnt="5">
        <dgm:presLayoutVars>
          <dgm:bulletEnabled val="1"/>
        </dgm:presLayoutVars>
      </dgm:prSet>
      <dgm:spPr/>
    </dgm:pt>
    <dgm:pt modelId="{C8200602-48ED-4513-B0AC-E6D40F767C5C}" type="pres">
      <dgm:prSet presAssocID="{8AE284E1-23B0-4801-94DB-E56DF0F03E38}" presName="sibTrans" presStyleCnt="0"/>
      <dgm:spPr/>
    </dgm:pt>
    <dgm:pt modelId="{318051F4-8D33-4553-A492-CDA597676BA9}" type="pres">
      <dgm:prSet presAssocID="{15B6EFFB-32BB-43CD-9E61-014217F65CE4}" presName="node" presStyleLbl="node1" presStyleIdx="2" presStyleCnt="5">
        <dgm:presLayoutVars>
          <dgm:bulletEnabled val="1"/>
        </dgm:presLayoutVars>
      </dgm:prSet>
      <dgm:spPr/>
    </dgm:pt>
    <dgm:pt modelId="{6F1297E1-F40E-4241-A349-898C1C7443B0}" type="pres">
      <dgm:prSet presAssocID="{9157B265-75C3-4D97-864B-82DD91A50F63}" presName="sibTrans" presStyleCnt="0"/>
      <dgm:spPr/>
    </dgm:pt>
    <dgm:pt modelId="{D2631887-31DE-40A7-B092-92105A16D003}" type="pres">
      <dgm:prSet presAssocID="{F416C298-7CC2-4BDB-A754-CA358377ECE0}" presName="node" presStyleLbl="node1" presStyleIdx="3" presStyleCnt="5">
        <dgm:presLayoutVars>
          <dgm:bulletEnabled val="1"/>
        </dgm:presLayoutVars>
      </dgm:prSet>
      <dgm:spPr/>
    </dgm:pt>
    <dgm:pt modelId="{223ABEFF-22C0-4FBD-9804-B8EDBCE34659}" type="pres">
      <dgm:prSet presAssocID="{4F28AAA9-447E-4815-9F6D-FCB60651BCD8}" presName="sibTrans" presStyleCnt="0"/>
      <dgm:spPr/>
    </dgm:pt>
    <dgm:pt modelId="{F91364A2-E8BC-4AB5-AEF2-05C6B14CC034}" type="pres">
      <dgm:prSet presAssocID="{B762B29F-F71F-4ECE-947E-AC11987C0852}" presName="node" presStyleLbl="node1" presStyleIdx="4" presStyleCnt="5">
        <dgm:presLayoutVars>
          <dgm:bulletEnabled val="1"/>
        </dgm:presLayoutVars>
      </dgm:prSet>
      <dgm:spPr/>
    </dgm:pt>
  </dgm:ptLst>
  <dgm:cxnLst>
    <dgm:cxn modelId="{62899601-5E4E-40F3-AC15-9FDEEA856ECD}" srcId="{E432D030-4B7F-4809-83CE-671741C43475}" destId="{F416C298-7CC2-4BDB-A754-CA358377ECE0}" srcOrd="3" destOrd="0" parTransId="{75313314-D4CB-472A-A2EF-F0951BFD6631}" sibTransId="{4F28AAA9-447E-4815-9F6D-FCB60651BCD8}"/>
    <dgm:cxn modelId="{E51DAB09-BF82-4C4A-9D0E-CDFFE187886C}" srcId="{E432D030-4B7F-4809-83CE-671741C43475}" destId="{5EAAC3E5-9BFE-46A4-95AE-434AD7F6623E}" srcOrd="1" destOrd="0" parTransId="{1A87BBC2-52E9-48A3-A096-77594DD946B2}" sibTransId="{8AE284E1-23B0-4801-94DB-E56DF0F03E38}"/>
    <dgm:cxn modelId="{45ADC70C-4185-4314-A045-E2CFFE693DA2}" type="presOf" srcId="{F416C298-7CC2-4BDB-A754-CA358377ECE0}" destId="{D2631887-31DE-40A7-B092-92105A16D003}" srcOrd="0" destOrd="0" presId="urn:microsoft.com/office/officeart/2005/8/layout/default"/>
    <dgm:cxn modelId="{2E34CF15-90AB-47B5-A676-E3F55E6DE712}" srcId="{E432D030-4B7F-4809-83CE-671741C43475}" destId="{15B6EFFB-32BB-43CD-9E61-014217F65CE4}" srcOrd="2" destOrd="0" parTransId="{BF7F2B82-512B-4398-8DEF-B8089932DB29}" sibTransId="{9157B265-75C3-4D97-864B-82DD91A50F63}"/>
    <dgm:cxn modelId="{CEB67429-873C-450A-8DF5-37378D2E053E}" type="presOf" srcId="{B762B29F-F71F-4ECE-947E-AC11987C0852}" destId="{F91364A2-E8BC-4AB5-AEF2-05C6B14CC034}" srcOrd="0" destOrd="0" presId="urn:microsoft.com/office/officeart/2005/8/layout/default"/>
    <dgm:cxn modelId="{D4BF242E-520A-49B0-A841-A684AD473942}" srcId="{E432D030-4B7F-4809-83CE-671741C43475}" destId="{0A18781E-DA27-4B14-A128-63DD83088410}" srcOrd="0" destOrd="0" parTransId="{405DA119-C31C-4832-AFCF-0C00C415E819}" sibTransId="{73D0B3BF-91DA-40AA-9D1D-6A30007E8CAF}"/>
    <dgm:cxn modelId="{95DCCA90-390E-413A-9D09-2259FE9EF860}" type="presOf" srcId="{5EAAC3E5-9BFE-46A4-95AE-434AD7F6623E}" destId="{04B1B8C6-430F-41DB-8192-DF3F9A9278EE}" srcOrd="0" destOrd="0" presId="urn:microsoft.com/office/officeart/2005/8/layout/default"/>
    <dgm:cxn modelId="{E99482B7-BF17-4678-9D0F-C95B86251E04}" type="presOf" srcId="{E432D030-4B7F-4809-83CE-671741C43475}" destId="{12993FE3-14B4-40A6-BE99-65E40D9BD591}" srcOrd="0" destOrd="0" presId="urn:microsoft.com/office/officeart/2005/8/layout/default"/>
    <dgm:cxn modelId="{207040C1-A796-4DD5-B4DD-0E4F61781A5E}" srcId="{E432D030-4B7F-4809-83CE-671741C43475}" destId="{B762B29F-F71F-4ECE-947E-AC11987C0852}" srcOrd="4" destOrd="0" parTransId="{06E73FE0-BE32-4301-8EFF-8C013BD71D54}" sibTransId="{6F0C777D-00B7-4AB6-8809-4953567968D4}"/>
    <dgm:cxn modelId="{312722CE-E34B-45CC-98A6-8EF94CE7B4C1}" type="presOf" srcId="{0A18781E-DA27-4B14-A128-63DD83088410}" destId="{5D72FCF5-DE8B-43F8-85AE-F58744B91B2B}" srcOrd="0" destOrd="0" presId="urn:microsoft.com/office/officeart/2005/8/layout/default"/>
    <dgm:cxn modelId="{5354C0EA-38B3-442C-AB6A-9F61A6000F3B}" type="presOf" srcId="{15B6EFFB-32BB-43CD-9E61-014217F65CE4}" destId="{318051F4-8D33-4553-A492-CDA597676BA9}" srcOrd="0" destOrd="0" presId="urn:microsoft.com/office/officeart/2005/8/layout/default"/>
    <dgm:cxn modelId="{3F7D3BDF-D656-4006-AACF-2885D04AE333}" type="presParOf" srcId="{12993FE3-14B4-40A6-BE99-65E40D9BD591}" destId="{5D72FCF5-DE8B-43F8-85AE-F58744B91B2B}" srcOrd="0" destOrd="0" presId="urn:microsoft.com/office/officeart/2005/8/layout/default"/>
    <dgm:cxn modelId="{E974983E-58CA-453D-9168-DA7572305F8B}" type="presParOf" srcId="{12993FE3-14B4-40A6-BE99-65E40D9BD591}" destId="{57B425B4-6E67-4865-8461-917B9998AA67}" srcOrd="1" destOrd="0" presId="urn:microsoft.com/office/officeart/2005/8/layout/default"/>
    <dgm:cxn modelId="{DA0F37E4-4C2C-458F-A3A4-D36BB763187F}" type="presParOf" srcId="{12993FE3-14B4-40A6-BE99-65E40D9BD591}" destId="{04B1B8C6-430F-41DB-8192-DF3F9A9278EE}" srcOrd="2" destOrd="0" presId="urn:microsoft.com/office/officeart/2005/8/layout/default"/>
    <dgm:cxn modelId="{17F5BE7F-ABCC-4BED-A727-E621A59CBE1B}" type="presParOf" srcId="{12993FE3-14B4-40A6-BE99-65E40D9BD591}" destId="{C8200602-48ED-4513-B0AC-E6D40F767C5C}" srcOrd="3" destOrd="0" presId="urn:microsoft.com/office/officeart/2005/8/layout/default"/>
    <dgm:cxn modelId="{D2ABEA4B-B73F-43F5-AB46-796ADC2AEC5E}" type="presParOf" srcId="{12993FE3-14B4-40A6-BE99-65E40D9BD591}" destId="{318051F4-8D33-4553-A492-CDA597676BA9}" srcOrd="4" destOrd="0" presId="urn:microsoft.com/office/officeart/2005/8/layout/default"/>
    <dgm:cxn modelId="{1246AE4A-2981-44A8-8FA9-50037370F52D}" type="presParOf" srcId="{12993FE3-14B4-40A6-BE99-65E40D9BD591}" destId="{6F1297E1-F40E-4241-A349-898C1C7443B0}" srcOrd="5" destOrd="0" presId="urn:microsoft.com/office/officeart/2005/8/layout/default"/>
    <dgm:cxn modelId="{652279B6-9981-4D4C-823C-3E159A2719A5}" type="presParOf" srcId="{12993FE3-14B4-40A6-BE99-65E40D9BD591}" destId="{D2631887-31DE-40A7-B092-92105A16D003}" srcOrd="6" destOrd="0" presId="urn:microsoft.com/office/officeart/2005/8/layout/default"/>
    <dgm:cxn modelId="{7C17D3A3-2D3E-4715-93F0-2338865A5493}" type="presParOf" srcId="{12993FE3-14B4-40A6-BE99-65E40D9BD591}" destId="{223ABEFF-22C0-4FBD-9804-B8EDBCE34659}" srcOrd="7" destOrd="0" presId="urn:microsoft.com/office/officeart/2005/8/layout/default"/>
    <dgm:cxn modelId="{516A8919-B588-4053-901D-7331D1CDED5B}" type="presParOf" srcId="{12993FE3-14B4-40A6-BE99-65E40D9BD591}" destId="{F91364A2-E8BC-4AB5-AEF2-05C6B14CC034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3CA72EE-F90D-42F0-8EBA-6F60CA3A1852}" type="doc">
      <dgm:prSet loTypeId="urn:microsoft.com/office/officeart/2005/8/layout/default" loCatId="list" qsTypeId="urn:microsoft.com/office/officeart/2005/8/quickstyle/simple1" qsCatId="simple" csTypeId="urn:microsoft.com/office/officeart/2005/8/colors/accent5_5" csCatId="accent5" phldr="1"/>
      <dgm:spPr/>
      <dgm:t>
        <a:bodyPr/>
        <a:lstStyle/>
        <a:p>
          <a:endParaRPr lang="en-US"/>
        </a:p>
      </dgm:t>
    </dgm:pt>
    <dgm:pt modelId="{2F656C9E-B2A0-45B5-95FF-C86F4C12D43C}">
      <dgm:prSet/>
      <dgm:spPr/>
      <dgm:t>
        <a:bodyPr/>
        <a:lstStyle/>
        <a:p>
          <a:r>
            <a:rPr lang="en-US" dirty="0"/>
            <a:t>Piaget’s theory states that in the sensory motor stage children begin to explore their motor skills in order to develop their cognitive skills.  </a:t>
          </a:r>
          <a:r>
            <a:rPr lang="en-US" dirty="0">
              <a:hlinkClick xmlns:r="http://schemas.openxmlformats.org/officeDocument/2006/relationships" r:id="rId1"/>
            </a:rPr>
            <a:t>(Nortje, 2021)</a:t>
          </a:r>
          <a:endParaRPr lang="en-US" dirty="0"/>
        </a:p>
      </dgm:t>
    </dgm:pt>
    <dgm:pt modelId="{7982A998-AACD-4B68-958D-17BF0B1DE371}" type="parTrans" cxnId="{050A5D4E-BF1C-4660-A807-B17F850A24B8}">
      <dgm:prSet/>
      <dgm:spPr/>
      <dgm:t>
        <a:bodyPr/>
        <a:lstStyle/>
        <a:p>
          <a:endParaRPr lang="en-US"/>
        </a:p>
      </dgm:t>
    </dgm:pt>
    <dgm:pt modelId="{F06FAB12-C7E0-46D8-8B84-680121A6A74B}" type="sibTrans" cxnId="{050A5D4E-BF1C-4660-A807-B17F850A24B8}">
      <dgm:prSet/>
      <dgm:spPr/>
      <dgm:t>
        <a:bodyPr/>
        <a:lstStyle/>
        <a:p>
          <a:endParaRPr lang="en-US"/>
        </a:p>
      </dgm:t>
    </dgm:pt>
    <dgm:pt modelId="{D7F6F045-62E4-4397-B221-7A03F65F3879}">
      <dgm:prSet/>
      <dgm:spPr/>
      <dgm:t>
        <a:bodyPr/>
        <a:lstStyle/>
        <a:p>
          <a:r>
            <a:rPr lang="en-US" dirty="0"/>
            <a:t>Erikson proposed that it’s in how we interact with others is what affects our sense of self.</a:t>
          </a:r>
        </a:p>
        <a:p>
          <a:r>
            <a:rPr lang="en-US" dirty="0"/>
            <a:t>  </a:t>
          </a:r>
        </a:p>
      </dgm:t>
    </dgm:pt>
    <dgm:pt modelId="{3B8E6455-1D1F-4CD1-99C9-FB9B9E114B53}" type="parTrans" cxnId="{221017A4-CE97-4A84-9A34-467B3C3D9BB1}">
      <dgm:prSet/>
      <dgm:spPr/>
      <dgm:t>
        <a:bodyPr/>
        <a:lstStyle/>
        <a:p>
          <a:endParaRPr lang="en-US"/>
        </a:p>
      </dgm:t>
    </dgm:pt>
    <dgm:pt modelId="{0EF32643-8D7A-4834-8A1B-C785A8169CF7}" type="sibTrans" cxnId="{221017A4-CE97-4A84-9A34-467B3C3D9BB1}">
      <dgm:prSet/>
      <dgm:spPr/>
      <dgm:t>
        <a:bodyPr/>
        <a:lstStyle/>
        <a:p>
          <a:endParaRPr lang="en-US"/>
        </a:p>
      </dgm:t>
    </dgm:pt>
    <dgm:pt modelId="{2BE2ABF1-797B-44AC-A246-688B1F4E3414}">
      <dgm:prSet/>
      <dgm:spPr/>
      <dgm:t>
        <a:bodyPr/>
        <a:lstStyle/>
        <a:p>
          <a:r>
            <a:rPr lang="en-US" dirty="0"/>
            <a:t>This activity  is about demonstrating the ability to develop socially and emotionally (</a:t>
          </a:r>
          <a:r>
            <a:rPr lang="en-US" dirty="0">
              <a:hlinkClick xmlns:r="http://schemas.openxmlformats.org/officeDocument/2006/relationships" r:id="rId2" action="ppaction://hlinksldjump"/>
            </a:rPr>
            <a:t>Zapata, 2020</a:t>
          </a:r>
          <a:r>
            <a:rPr lang="en-US" dirty="0"/>
            <a:t>)</a:t>
          </a:r>
        </a:p>
      </dgm:t>
    </dgm:pt>
    <dgm:pt modelId="{A7666BC9-6C3D-49ED-A87B-46C7D15876B8}" type="parTrans" cxnId="{78F69DF5-9226-4CA5-BFCA-1271C7015987}">
      <dgm:prSet/>
      <dgm:spPr/>
      <dgm:t>
        <a:bodyPr/>
        <a:lstStyle/>
        <a:p>
          <a:endParaRPr lang="en-US"/>
        </a:p>
      </dgm:t>
    </dgm:pt>
    <dgm:pt modelId="{F6C63165-EDFD-4BF8-BE30-100008187442}" type="sibTrans" cxnId="{78F69DF5-9226-4CA5-BFCA-1271C7015987}">
      <dgm:prSet/>
      <dgm:spPr/>
      <dgm:t>
        <a:bodyPr/>
        <a:lstStyle/>
        <a:p>
          <a:endParaRPr lang="en-US"/>
        </a:p>
      </dgm:t>
    </dgm:pt>
    <dgm:pt modelId="{8AE72A91-7476-45DA-A379-CB76CEEB72BA}">
      <dgm:prSet/>
      <dgm:spPr/>
      <dgm:t>
        <a:bodyPr/>
        <a:lstStyle/>
        <a:p>
          <a:r>
            <a:rPr lang="en-US" dirty="0"/>
            <a:t>Forming better cognitive skills and motor skills to move around using observational learning.</a:t>
          </a:r>
        </a:p>
        <a:p>
          <a:r>
            <a:rPr lang="en-US" dirty="0"/>
            <a:t> Music can even help children to feel range of different emotions</a:t>
          </a:r>
        </a:p>
      </dgm:t>
    </dgm:pt>
    <dgm:pt modelId="{1037D5DF-F42A-489E-8A54-392FA203D29B}" type="parTrans" cxnId="{84B9DECA-00C2-47A8-BB31-6F110417B3E6}">
      <dgm:prSet/>
      <dgm:spPr/>
      <dgm:t>
        <a:bodyPr/>
        <a:lstStyle/>
        <a:p>
          <a:endParaRPr lang="en-US"/>
        </a:p>
      </dgm:t>
    </dgm:pt>
    <dgm:pt modelId="{A706DE84-82E7-4FB4-B96D-01C2E5E2E8DE}" type="sibTrans" cxnId="{84B9DECA-00C2-47A8-BB31-6F110417B3E6}">
      <dgm:prSet/>
      <dgm:spPr/>
      <dgm:t>
        <a:bodyPr/>
        <a:lstStyle/>
        <a:p>
          <a:endParaRPr lang="en-US"/>
        </a:p>
      </dgm:t>
    </dgm:pt>
    <dgm:pt modelId="{A87DCBD3-5467-4840-9BD8-B940F98B4A1D}">
      <dgm:prSet/>
      <dgm:spPr/>
      <dgm:t>
        <a:bodyPr/>
        <a:lstStyle/>
        <a:p>
          <a:r>
            <a:rPr lang="en-US" dirty="0"/>
            <a:t> According to his theory at the ages of 0-2 years, (early childhood) children can show signs and preferences for certain elements of the environment, while learning to be independent </a:t>
          </a:r>
          <a:r>
            <a:rPr lang="en-US" dirty="0">
              <a:hlinkClick xmlns:r="http://schemas.openxmlformats.org/officeDocument/2006/relationships" r:id="" action="ppaction://noaction"/>
            </a:rPr>
            <a:t>(Stevens, 2020)</a:t>
          </a:r>
          <a:endParaRPr lang="en-US" dirty="0"/>
        </a:p>
      </dgm:t>
    </dgm:pt>
    <dgm:pt modelId="{4E38C74F-F8BC-4831-B50F-701B3B5B7310}" type="parTrans" cxnId="{74BC3DC9-9B6F-4BFC-9394-0D3BEB83F1C4}">
      <dgm:prSet/>
      <dgm:spPr/>
      <dgm:t>
        <a:bodyPr/>
        <a:lstStyle/>
        <a:p>
          <a:endParaRPr lang="en-US"/>
        </a:p>
      </dgm:t>
    </dgm:pt>
    <dgm:pt modelId="{8F7EAA36-BE32-47DB-BF15-02B7A9B4B964}" type="sibTrans" cxnId="{74BC3DC9-9B6F-4BFC-9394-0D3BEB83F1C4}">
      <dgm:prSet/>
      <dgm:spPr/>
      <dgm:t>
        <a:bodyPr/>
        <a:lstStyle/>
        <a:p>
          <a:endParaRPr lang="en-US"/>
        </a:p>
      </dgm:t>
    </dgm:pt>
    <dgm:pt modelId="{EF71169F-C25F-4180-A5F9-3E4B8E6A9F69}">
      <dgm:prSet/>
      <dgm:spPr/>
      <dgm:t>
        <a:bodyPr/>
        <a:lstStyle/>
        <a:p>
          <a:r>
            <a:rPr lang="en-US" dirty="0"/>
            <a:t>Expressing their personality presenting the ability to engage and communicate further with others easily (Erikson)</a:t>
          </a:r>
        </a:p>
      </dgm:t>
    </dgm:pt>
    <dgm:pt modelId="{38B489D4-AD76-45DE-8962-79A4FD5A5452}" type="parTrans" cxnId="{B0DF4125-3788-4347-BDA6-32E9BC23556B}">
      <dgm:prSet/>
      <dgm:spPr/>
      <dgm:t>
        <a:bodyPr/>
        <a:lstStyle/>
        <a:p>
          <a:endParaRPr lang="en-US"/>
        </a:p>
      </dgm:t>
    </dgm:pt>
    <dgm:pt modelId="{8B33DB1E-7DB5-4306-AEE0-10A26A17638B}" type="sibTrans" cxnId="{B0DF4125-3788-4347-BDA6-32E9BC23556B}">
      <dgm:prSet/>
      <dgm:spPr/>
      <dgm:t>
        <a:bodyPr/>
        <a:lstStyle/>
        <a:p>
          <a:endParaRPr lang="en-US"/>
        </a:p>
      </dgm:t>
    </dgm:pt>
    <dgm:pt modelId="{050A4E4B-4814-4E4F-B38E-6DEDD7157A5B}" type="pres">
      <dgm:prSet presAssocID="{63CA72EE-F90D-42F0-8EBA-6F60CA3A1852}" presName="diagram" presStyleCnt="0">
        <dgm:presLayoutVars>
          <dgm:dir/>
          <dgm:resizeHandles val="exact"/>
        </dgm:presLayoutVars>
      </dgm:prSet>
      <dgm:spPr/>
    </dgm:pt>
    <dgm:pt modelId="{6375F415-297E-429C-84A4-6D00DD4A9739}" type="pres">
      <dgm:prSet presAssocID="{2F656C9E-B2A0-45B5-95FF-C86F4C12D43C}" presName="node" presStyleLbl="node1" presStyleIdx="0" presStyleCnt="6">
        <dgm:presLayoutVars>
          <dgm:bulletEnabled val="1"/>
        </dgm:presLayoutVars>
      </dgm:prSet>
      <dgm:spPr/>
    </dgm:pt>
    <dgm:pt modelId="{DC60046D-42C9-4181-BCD5-6837008EBEDA}" type="pres">
      <dgm:prSet presAssocID="{F06FAB12-C7E0-46D8-8B84-680121A6A74B}" presName="sibTrans" presStyleCnt="0"/>
      <dgm:spPr/>
    </dgm:pt>
    <dgm:pt modelId="{48CC37A1-0033-4344-AD01-F1368F94A4E5}" type="pres">
      <dgm:prSet presAssocID="{D7F6F045-62E4-4397-B221-7A03F65F3879}" presName="node" presStyleLbl="node1" presStyleIdx="1" presStyleCnt="6">
        <dgm:presLayoutVars>
          <dgm:bulletEnabled val="1"/>
        </dgm:presLayoutVars>
      </dgm:prSet>
      <dgm:spPr/>
    </dgm:pt>
    <dgm:pt modelId="{B69693B6-E951-4BA7-80DD-59638F3B1AB0}" type="pres">
      <dgm:prSet presAssocID="{0EF32643-8D7A-4834-8A1B-C785A8169CF7}" presName="sibTrans" presStyleCnt="0"/>
      <dgm:spPr/>
    </dgm:pt>
    <dgm:pt modelId="{05C0DE40-6362-477E-9287-61EA7F8C9747}" type="pres">
      <dgm:prSet presAssocID="{2BE2ABF1-797B-44AC-A246-688B1F4E3414}" presName="node" presStyleLbl="node1" presStyleIdx="2" presStyleCnt="6">
        <dgm:presLayoutVars>
          <dgm:bulletEnabled val="1"/>
        </dgm:presLayoutVars>
      </dgm:prSet>
      <dgm:spPr/>
    </dgm:pt>
    <dgm:pt modelId="{A216B0D1-B4F7-486E-B262-5BF8B165E8CF}" type="pres">
      <dgm:prSet presAssocID="{F6C63165-EDFD-4BF8-BE30-100008187442}" presName="sibTrans" presStyleCnt="0"/>
      <dgm:spPr/>
    </dgm:pt>
    <dgm:pt modelId="{165CC4FF-4DA8-4C9A-9317-2236E5F16014}" type="pres">
      <dgm:prSet presAssocID="{8AE72A91-7476-45DA-A379-CB76CEEB72BA}" presName="node" presStyleLbl="node1" presStyleIdx="3" presStyleCnt="6">
        <dgm:presLayoutVars>
          <dgm:bulletEnabled val="1"/>
        </dgm:presLayoutVars>
      </dgm:prSet>
      <dgm:spPr/>
    </dgm:pt>
    <dgm:pt modelId="{E97CAD0F-6EB7-4071-9B22-B809458D7D09}" type="pres">
      <dgm:prSet presAssocID="{A706DE84-82E7-4FB4-B96D-01C2E5E2E8DE}" presName="sibTrans" presStyleCnt="0"/>
      <dgm:spPr/>
    </dgm:pt>
    <dgm:pt modelId="{87AC9EEA-46B8-413C-B618-B996C0975779}" type="pres">
      <dgm:prSet presAssocID="{A87DCBD3-5467-4840-9BD8-B940F98B4A1D}" presName="node" presStyleLbl="node1" presStyleIdx="4" presStyleCnt="6">
        <dgm:presLayoutVars>
          <dgm:bulletEnabled val="1"/>
        </dgm:presLayoutVars>
      </dgm:prSet>
      <dgm:spPr/>
    </dgm:pt>
    <dgm:pt modelId="{9448C5E6-9ACC-4516-93B3-61A03228E8B2}" type="pres">
      <dgm:prSet presAssocID="{8F7EAA36-BE32-47DB-BF15-02B7A9B4B964}" presName="sibTrans" presStyleCnt="0"/>
      <dgm:spPr/>
    </dgm:pt>
    <dgm:pt modelId="{AEE22F77-5549-43B8-85E9-CFBF10316019}" type="pres">
      <dgm:prSet presAssocID="{EF71169F-C25F-4180-A5F9-3E4B8E6A9F69}" presName="node" presStyleLbl="node1" presStyleIdx="5" presStyleCnt="6">
        <dgm:presLayoutVars>
          <dgm:bulletEnabled val="1"/>
        </dgm:presLayoutVars>
      </dgm:prSet>
      <dgm:spPr/>
    </dgm:pt>
  </dgm:ptLst>
  <dgm:cxnLst>
    <dgm:cxn modelId="{B0DF4125-3788-4347-BDA6-32E9BC23556B}" srcId="{63CA72EE-F90D-42F0-8EBA-6F60CA3A1852}" destId="{EF71169F-C25F-4180-A5F9-3E4B8E6A9F69}" srcOrd="5" destOrd="0" parTransId="{38B489D4-AD76-45DE-8962-79A4FD5A5452}" sibTransId="{8B33DB1E-7DB5-4306-AEE0-10A26A17638B}"/>
    <dgm:cxn modelId="{050A5D4E-BF1C-4660-A807-B17F850A24B8}" srcId="{63CA72EE-F90D-42F0-8EBA-6F60CA3A1852}" destId="{2F656C9E-B2A0-45B5-95FF-C86F4C12D43C}" srcOrd="0" destOrd="0" parTransId="{7982A998-AACD-4B68-958D-17BF0B1DE371}" sibTransId="{F06FAB12-C7E0-46D8-8B84-680121A6A74B}"/>
    <dgm:cxn modelId="{2EEE2B55-BBC0-4118-A1FB-EAF9967F9A14}" type="presOf" srcId="{8AE72A91-7476-45DA-A379-CB76CEEB72BA}" destId="{165CC4FF-4DA8-4C9A-9317-2236E5F16014}" srcOrd="0" destOrd="0" presId="urn:microsoft.com/office/officeart/2005/8/layout/default"/>
    <dgm:cxn modelId="{86F52A5C-A011-4C39-BAF4-451069A03799}" type="presOf" srcId="{2BE2ABF1-797B-44AC-A246-688B1F4E3414}" destId="{05C0DE40-6362-477E-9287-61EA7F8C9747}" srcOrd="0" destOrd="0" presId="urn:microsoft.com/office/officeart/2005/8/layout/default"/>
    <dgm:cxn modelId="{2750E179-99D4-43B9-B448-F532610422FE}" type="presOf" srcId="{63CA72EE-F90D-42F0-8EBA-6F60CA3A1852}" destId="{050A4E4B-4814-4E4F-B38E-6DEDD7157A5B}" srcOrd="0" destOrd="0" presId="urn:microsoft.com/office/officeart/2005/8/layout/default"/>
    <dgm:cxn modelId="{70DA117C-5FEF-4F65-B752-D4D8C5146872}" type="presOf" srcId="{A87DCBD3-5467-4840-9BD8-B940F98B4A1D}" destId="{87AC9EEA-46B8-413C-B618-B996C0975779}" srcOrd="0" destOrd="0" presId="urn:microsoft.com/office/officeart/2005/8/layout/default"/>
    <dgm:cxn modelId="{FCE4CE8E-F35C-4501-8767-3BCC789BE8D4}" type="presOf" srcId="{2F656C9E-B2A0-45B5-95FF-C86F4C12D43C}" destId="{6375F415-297E-429C-84A4-6D00DD4A9739}" srcOrd="0" destOrd="0" presId="urn:microsoft.com/office/officeart/2005/8/layout/default"/>
    <dgm:cxn modelId="{60F6BDA0-AA2F-4322-B3C1-AD6965A15375}" type="presOf" srcId="{D7F6F045-62E4-4397-B221-7A03F65F3879}" destId="{48CC37A1-0033-4344-AD01-F1368F94A4E5}" srcOrd="0" destOrd="0" presId="urn:microsoft.com/office/officeart/2005/8/layout/default"/>
    <dgm:cxn modelId="{221017A4-CE97-4A84-9A34-467B3C3D9BB1}" srcId="{63CA72EE-F90D-42F0-8EBA-6F60CA3A1852}" destId="{D7F6F045-62E4-4397-B221-7A03F65F3879}" srcOrd="1" destOrd="0" parTransId="{3B8E6455-1D1F-4CD1-99C9-FB9B9E114B53}" sibTransId="{0EF32643-8D7A-4834-8A1B-C785A8169CF7}"/>
    <dgm:cxn modelId="{87553CB9-B881-4291-8E65-8CF65A75467A}" type="presOf" srcId="{EF71169F-C25F-4180-A5F9-3E4B8E6A9F69}" destId="{AEE22F77-5549-43B8-85E9-CFBF10316019}" srcOrd="0" destOrd="0" presId="urn:microsoft.com/office/officeart/2005/8/layout/default"/>
    <dgm:cxn modelId="{74BC3DC9-9B6F-4BFC-9394-0D3BEB83F1C4}" srcId="{63CA72EE-F90D-42F0-8EBA-6F60CA3A1852}" destId="{A87DCBD3-5467-4840-9BD8-B940F98B4A1D}" srcOrd="4" destOrd="0" parTransId="{4E38C74F-F8BC-4831-B50F-701B3B5B7310}" sibTransId="{8F7EAA36-BE32-47DB-BF15-02B7A9B4B964}"/>
    <dgm:cxn modelId="{84B9DECA-00C2-47A8-BB31-6F110417B3E6}" srcId="{63CA72EE-F90D-42F0-8EBA-6F60CA3A1852}" destId="{8AE72A91-7476-45DA-A379-CB76CEEB72BA}" srcOrd="3" destOrd="0" parTransId="{1037D5DF-F42A-489E-8A54-392FA203D29B}" sibTransId="{A706DE84-82E7-4FB4-B96D-01C2E5E2E8DE}"/>
    <dgm:cxn modelId="{78F69DF5-9226-4CA5-BFCA-1271C7015987}" srcId="{63CA72EE-F90D-42F0-8EBA-6F60CA3A1852}" destId="{2BE2ABF1-797B-44AC-A246-688B1F4E3414}" srcOrd="2" destOrd="0" parTransId="{A7666BC9-6C3D-49ED-A87B-46C7D15876B8}" sibTransId="{F6C63165-EDFD-4BF8-BE30-100008187442}"/>
    <dgm:cxn modelId="{35904B9B-8A99-4E85-B2DD-812041087063}" type="presParOf" srcId="{050A4E4B-4814-4E4F-B38E-6DEDD7157A5B}" destId="{6375F415-297E-429C-84A4-6D00DD4A9739}" srcOrd="0" destOrd="0" presId="urn:microsoft.com/office/officeart/2005/8/layout/default"/>
    <dgm:cxn modelId="{2F5A63F0-02F6-4A74-B9AF-1FAE5727E54B}" type="presParOf" srcId="{050A4E4B-4814-4E4F-B38E-6DEDD7157A5B}" destId="{DC60046D-42C9-4181-BCD5-6837008EBEDA}" srcOrd="1" destOrd="0" presId="urn:microsoft.com/office/officeart/2005/8/layout/default"/>
    <dgm:cxn modelId="{4DD952C9-1715-490B-8365-073EEDE3C049}" type="presParOf" srcId="{050A4E4B-4814-4E4F-B38E-6DEDD7157A5B}" destId="{48CC37A1-0033-4344-AD01-F1368F94A4E5}" srcOrd="2" destOrd="0" presId="urn:microsoft.com/office/officeart/2005/8/layout/default"/>
    <dgm:cxn modelId="{F8D47BB2-DC36-4B8A-873E-89B1D6F2119C}" type="presParOf" srcId="{050A4E4B-4814-4E4F-B38E-6DEDD7157A5B}" destId="{B69693B6-E951-4BA7-80DD-59638F3B1AB0}" srcOrd="3" destOrd="0" presId="urn:microsoft.com/office/officeart/2005/8/layout/default"/>
    <dgm:cxn modelId="{5EE2D818-A21F-4DD2-9C70-69B25EBD2F8E}" type="presParOf" srcId="{050A4E4B-4814-4E4F-B38E-6DEDD7157A5B}" destId="{05C0DE40-6362-477E-9287-61EA7F8C9747}" srcOrd="4" destOrd="0" presId="urn:microsoft.com/office/officeart/2005/8/layout/default"/>
    <dgm:cxn modelId="{08A59C9E-E37B-4674-B4A2-BCD2B490E86F}" type="presParOf" srcId="{050A4E4B-4814-4E4F-B38E-6DEDD7157A5B}" destId="{A216B0D1-B4F7-486E-B262-5BF8B165E8CF}" srcOrd="5" destOrd="0" presId="urn:microsoft.com/office/officeart/2005/8/layout/default"/>
    <dgm:cxn modelId="{A52BEBE8-8322-49B0-BA06-86AA0DFBFDAF}" type="presParOf" srcId="{050A4E4B-4814-4E4F-B38E-6DEDD7157A5B}" destId="{165CC4FF-4DA8-4C9A-9317-2236E5F16014}" srcOrd="6" destOrd="0" presId="urn:microsoft.com/office/officeart/2005/8/layout/default"/>
    <dgm:cxn modelId="{DEACB129-C2AE-467E-8867-B567348E404D}" type="presParOf" srcId="{050A4E4B-4814-4E4F-B38E-6DEDD7157A5B}" destId="{E97CAD0F-6EB7-4071-9B22-B809458D7D09}" srcOrd="7" destOrd="0" presId="urn:microsoft.com/office/officeart/2005/8/layout/default"/>
    <dgm:cxn modelId="{C65ABCFC-5B15-401C-8714-C4067B719A2C}" type="presParOf" srcId="{050A4E4B-4814-4E4F-B38E-6DEDD7157A5B}" destId="{87AC9EEA-46B8-413C-B618-B996C0975779}" srcOrd="8" destOrd="0" presId="urn:microsoft.com/office/officeart/2005/8/layout/default"/>
    <dgm:cxn modelId="{79648149-4261-447E-8409-9C7943DA3383}" type="presParOf" srcId="{050A4E4B-4814-4E4F-B38E-6DEDD7157A5B}" destId="{9448C5E6-9ACC-4516-93B3-61A03228E8B2}" srcOrd="9" destOrd="0" presId="urn:microsoft.com/office/officeart/2005/8/layout/default"/>
    <dgm:cxn modelId="{CE387663-A3AE-426F-8F04-0EBE5320168A}" type="presParOf" srcId="{050A4E4B-4814-4E4F-B38E-6DEDD7157A5B}" destId="{AEE22F77-5549-43B8-85E9-CFBF1031601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72FCF5-DE8B-43F8-85AE-F58744B91B2B}">
      <dsp:nvSpPr>
        <dsp:cNvPr id="0" name=""/>
        <dsp:cNvSpPr/>
      </dsp:nvSpPr>
      <dsp:spPr>
        <a:xfrm>
          <a:off x="218485" y="767"/>
          <a:ext cx="2489079" cy="149344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Improve cognitive abilities such as demonstrating the ability to focus while improving memory skills.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 </a:t>
          </a:r>
          <a:endParaRPr lang="en-US" sz="1500" kern="1200" dirty="0"/>
        </a:p>
      </dsp:txBody>
      <dsp:txXfrm>
        <a:off x="218485" y="767"/>
        <a:ext cx="2489079" cy="1493447"/>
      </dsp:txXfrm>
    </dsp:sp>
    <dsp:sp modelId="{04B1B8C6-430F-41DB-8192-DF3F9A9278EE}">
      <dsp:nvSpPr>
        <dsp:cNvPr id="0" name=""/>
        <dsp:cNvSpPr/>
      </dsp:nvSpPr>
      <dsp:spPr>
        <a:xfrm>
          <a:off x="2956472" y="767"/>
          <a:ext cx="2489079" cy="149344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Help the children feel engaged. </a:t>
          </a:r>
          <a:endParaRPr lang="en-US" sz="1500" kern="1200" dirty="0"/>
        </a:p>
      </dsp:txBody>
      <dsp:txXfrm>
        <a:off x="2956472" y="767"/>
        <a:ext cx="2489079" cy="1493447"/>
      </dsp:txXfrm>
    </dsp:sp>
    <dsp:sp modelId="{318051F4-8D33-4553-A492-CDA597676BA9}">
      <dsp:nvSpPr>
        <dsp:cNvPr id="0" name=""/>
        <dsp:cNvSpPr/>
      </dsp:nvSpPr>
      <dsp:spPr>
        <a:xfrm>
          <a:off x="218485" y="1743123"/>
          <a:ext cx="2489079" cy="149344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Using easy simple movements will help the children naturally  imitate the behaviour.</a:t>
          </a:r>
          <a:endParaRPr lang="en-US" sz="1500" kern="1200" dirty="0"/>
        </a:p>
      </dsp:txBody>
      <dsp:txXfrm>
        <a:off x="218485" y="1743123"/>
        <a:ext cx="2489079" cy="1493447"/>
      </dsp:txXfrm>
    </dsp:sp>
    <dsp:sp modelId="{D2631887-31DE-40A7-B092-92105A16D003}">
      <dsp:nvSpPr>
        <dsp:cNvPr id="0" name=""/>
        <dsp:cNvSpPr/>
      </dsp:nvSpPr>
      <dsp:spPr>
        <a:xfrm>
          <a:off x="2956472" y="1743123"/>
          <a:ext cx="2489079" cy="149344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Perform different movements, developing  though the sensory motor stage.</a:t>
          </a:r>
          <a:endParaRPr lang="en-US" sz="1500" kern="1200" dirty="0"/>
        </a:p>
      </dsp:txBody>
      <dsp:txXfrm>
        <a:off x="2956472" y="1743123"/>
        <a:ext cx="2489079" cy="1493447"/>
      </dsp:txXfrm>
    </dsp:sp>
    <dsp:sp modelId="{F91364A2-E8BC-4AB5-AEF2-05C6B14CC034}">
      <dsp:nvSpPr>
        <dsp:cNvPr id="0" name=""/>
        <dsp:cNvSpPr/>
      </dsp:nvSpPr>
      <dsp:spPr>
        <a:xfrm>
          <a:off x="1587479" y="3485478"/>
          <a:ext cx="2489079" cy="149344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As many theories like Erikson's and Piaget's suggest that children develop through learning and experience.</a:t>
          </a:r>
          <a:endParaRPr lang="en-US" sz="1500" kern="1200" dirty="0"/>
        </a:p>
      </dsp:txBody>
      <dsp:txXfrm>
        <a:off x="1587479" y="3485478"/>
        <a:ext cx="2489079" cy="14934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75F415-297E-429C-84A4-6D00DD4A9739}">
      <dsp:nvSpPr>
        <dsp:cNvPr id="0" name=""/>
        <dsp:cNvSpPr/>
      </dsp:nvSpPr>
      <dsp:spPr>
        <a:xfrm>
          <a:off x="10107" y="290"/>
          <a:ext cx="2015248" cy="1209149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Piaget’s theory states that in the sensory motor stage children begin to explore their motor skills in order to develop their cognitive skills.  </a:t>
          </a:r>
          <a:r>
            <a:rPr lang="en-US" sz="1000" kern="1200" dirty="0">
              <a:hlinkClick xmlns:r="http://schemas.openxmlformats.org/officeDocument/2006/relationships" r:id="rId1"/>
            </a:rPr>
            <a:t>(Nortje, 2021)</a:t>
          </a:r>
          <a:endParaRPr lang="en-US" sz="1000" kern="1200" dirty="0"/>
        </a:p>
      </dsp:txBody>
      <dsp:txXfrm>
        <a:off x="10107" y="290"/>
        <a:ext cx="2015248" cy="1209149"/>
      </dsp:txXfrm>
    </dsp:sp>
    <dsp:sp modelId="{48CC37A1-0033-4344-AD01-F1368F94A4E5}">
      <dsp:nvSpPr>
        <dsp:cNvPr id="0" name=""/>
        <dsp:cNvSpPr/>
      </dsp:nvSpPr>
      <dsp:spPr>
        <a:xfrm>
          <a:off x="2226881" y="290"/>
          <a:ext cx="2015248" cy="1209149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8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Erikson proposed that it’s in how we interact with others is what affects our sense of self.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  </a:t>
          </a:r>
        </a:p>
      </dsp:txBody>
      <dsp:txXfrm>
        <a:off x="2226881" y="290"/>
        <a:ext cx="2015248" cy="1209149"/>
      </dsp:txXfrm>
    </dsp:sp>
    <dsp:sp modelId="{05C0DE40-6362-477E-9287-61EA7F8C9747}">
      <dsp:nvSpPr>
        <dsp:cNvPr id="0" name=""/>
        <dsp:cNvSpPr/>
      </dsp:nvSpPr>
      <dsp:spPr>
        <a:xfrm>
          <a:off x="4443655" y="290"/>
          <a:ext cx="2015248" cy="1209149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16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This activity  is about demonstrating the ability to develop socially and emotionally (</a:t>
          </a:r>
          <a:r>
            <a:rPr lang="en-US" sz="1000" kern="1200" dirty="0">
              <a:hlinkClick xmlns:r="http://schemas.openxmlformats.org/officeDocument/2006/relationships" r:id="" action="ppaction://hlinksldjump"/>
            </a:rPr>
            <a:t>Zapata, 2020</a:t>
          </a:r>
          <a:r>
            <a:rPr lang="en-US" sz="1000" kern="1200" dirty="0"/>
            <a:t>)</a:t>
          </a:r>
        </a:p>
      </dsp:txBody>
      <dsp:txXfrm>
        <a:off x="4443655" y="290"/>
        <a:ext cx="2015248" cy="1209149"/>
      </dsp:txXfrm>
    </dsp:sp>
    <dsp:sp modelId="{165CC4FF-4DA8-4C9A-9317-2236E5F16014}">
      <dsp:nvSpPr>
        <dsp:cNvPr id="0" name=""/>
        <dsp:cNvSpPr/>
      </dsp:nvSpPr>
      <dsp:spPr>
        <a:xfrm>
          <a:off x="10107" y="1410964"/>
          <a:ext cx="2015248" cy="1209149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24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Forming better cognitive skills and motor skills to move around using observational learning.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 Music can even help children to feel range of different emotions</a:t>
          </a:r>
        </a:p>
      </dsp:txBody>
      <dsp:txXfrm>
        <a:off x="10107" y="1410964"/>
        <a:ext cx="2015248" cy="1209149"/>
      </dsp:txXfrm>
    </dsp:sp>
    <dsp:sp modelId="{87AC9EEA-46B8-413C-B618-B996C0975779}">
      <dsp:nvSpPr>
        <dsp:cNvPr id="0" name=""/>
        <dsp:cNvSpPr/>
      </dsp:nvSpPr>
      <dsp:spPr>
        <a:xfrm>
          <a:off x="2226881" y="1410964"/>
          <a:ext cx="2015248" cy="1209149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32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 According to his theory at the ages of 0-2 years, (early childhood) children can show signs and preferences for certain elements of the environment, while learning to be independent </a:t>
          </a:r>
          <a:r>
            <a:rPr lang="en-US" sz="1000" kern="1200" dirty="0">
              <a:hlinkClick xmlns:r="http://schemas.openxmlformats.org/officeDocument/2006/relationships" r:id="" action="ppaction://noaction"/>
            </a:rPr>
            <a:t>(Stevens, 2020)</a:t>
          </a:r>
          <a:endParaRPr lang="en-US" sz="1000" kern="1200" dirty="0"/>
        </a:p>
      </dsp:txBody>
      <dsp:txXfrm>
        <a:off x="2226881" y="1410964"/>
        <a:ext cx="2015248" cy="1209149"/>
      </dsp:txXfrm>
    </dsp:sp>
    <dsp:sp modelId="{AEE22F77-5549-43B8-85E9-CFBF10316019}">
      <dsp:nvSpPr>
        <dsp:cNvPr id="0" name=""/>
        <dsp:cNvSpPr/>
      </dsp:nvSpPr>
      <dsp:spPr>
        <a:xfrm>
          <a:off x="4443655" y="1410964"/>
          <a:ext cx="2015248" cy="1209149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Expressing their personality presenting the ability to engage and communicate further with others easily (Erikson)</a:t>
          </a:r>
        </a:p>
      </dsp:txBody>
      <dsp:txXfrm>
        <a:off x="4443655" y="1410964"/>
        <a:ext cx="2015248" cy="12091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4EFB56-CF50-45D0-9C36-3DD3D95D38AF}" type="datetimeFigureOut">
              <a:rPr lang="en-GB" smtClean="0"/>
              <a:t>26/02/2023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D76D5-1A00-46CE-B4D8-EA72D92EB87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6780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2/26/23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5013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2/26/23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7806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2/26/23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043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2/26/23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1573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2/26/23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4889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2/26/23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0949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2/26/23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2380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2/26/23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102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2/26/23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3111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2/26/23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417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2/26/23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886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7000">
              <a:schemeClr val="tx1">
                <a:lumMod val="85000"/>
                <a:lumOff val="15000"/>
              </a:schemeClr>
            </a:gs>
            <a:gs pos="88000">
              <a:schemeClr val="accent1">
                <a:lumMod val="45000"/>
                <a:lumOff val="55000"/>
              </a:schemeClr>
            </a:gs>
            <a:gs pos="20000">
              <a:schemeClr val="accent1">
                <a:lumMod val="45000"/>
                <a:lumOff val="55000"/>
              </a:schemeClr>
            </a:gs>
            <a:gs pos="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2/26/23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775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2" r:id="rId6"/>
    <p:sldLayoutId id="2147483738" r:id="rId7"/>
    <p:sldLayoutId id="2147483739" r:id="rId8"/>
    <p:sldLayoutId id="2147483740" r:id="rId9"/>
    <p:sldLayoutId id="2147483741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scpl.org/parents/think-big-start-small-unplug-under-2" TargetMode="Externa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preschools.sa.gov.au/ocean-view-college-childrens-centre/our-services/community-engagement" TargetMode="Externa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ethsnotesplus.com/2015/03/the-wheels-on-the-bus.html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4.png"/><Relationship Id="rId12" Type="http://schemas.openxmlformats.org/officeDocument/2006/relationships/hyperlink" Target="https://creativecommons.org/licenses/by-nc-nd/3.0/" TargetMode="Externa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openxmlformats.org/officeDocument/2006/relationships/hyperlink" Target="https://creativecommons.org/licenses/by/3.0/" TargetMode="External"/><Relationship Id="rId5" Type="http://schemas.openxmlformats.org/officeDocument/2006/relationships/diagramColors" Target="../diagrams/colors2.xml"/><Relationship Id="rId10" Type="http://schemas.openxmlformats.org/officeDocument/2006/relationships/hyperlink" Target="https://www.flickr.com/photos/thedza/3314205419/" TargetMode="Externa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editions.library.dal.ca/intropsychneuro/chapter/lifespan-theories/" TargetMode="External"/><Relationship Id="rId2" Type="http://schemas.openxmlformats.org/officeDocument/2006/relationships/hyperlink" Target="https://www.healthline.com/health/childrens-health/activities-for-one-year-olds#developmental-pla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scpl.org/parents/think-big-start-small-unplug-under-2" TargetMode="External"/><Relationship Id="rId4" Type="http://schemas.openxmlformats.org/officeDocument/2006/relationships/hyperlink" Target="https://positivepsychology.com/piaget-stages-theory/#sensorimoto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sp useBgFill="1">
        <p:nvSpPr>
          <p:cNvPr id="64" name="Rectangle 57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53574B-2E54-FA85-D530-1DA37BE333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77532" y="1063255"/>
            <a:ext cx="5312254" cy="18067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Working with children in a social care setting </a:t>
            </a:r>
          </a:p>
        </p:txBody>
      </p:sp>
      <p:pic>
        <p:nvPicPr>
          <p:cNvPr id="4" name="Picture 3" descr="Colored pencils inside a pencil holder which is on top of a wood table">
            <a:extLst>
              <a:ext uri="{FF2B5EF4-FFF2-40B4-BE49-F238E27FC236}">
                <a16:creationId xmlns:a16="http://schemas.microsoft.com/office/drawing/2014/main" id="{4CE7B0A7-C5C1-A66A-9D93-CF25E21743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809" r="2431" b="-1"/>
          <a:stretch/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cxnSp>
        <p:nvCxnSpPr>
          <p:cNvPr id="65" name="Straight Connector 59">
            <a:extLst>
              <a:ext uri="{FF2B5EF4-FFF2-40B4-BE49-F238E27FC236}">
                <a16:creationId xmlns:a16="http://schemas.microsoft.com/office/drawing/2014/main" id="{C1FC086D-39EC-448D-97E7-FF232355A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86332" y="3088919"/>
            <a:ext cx="52120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E42FAF26-DE60-7779-F8E8-20784C04C9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77532" y="3309582"/>
            <a:ext cx="5312254" cy="2485157"/>
          </a:xfrm>
        </p:spPr>
        <p:txBody>
          <a:bodyPr vert="horz" lIns="91440" tIns="45720" rIns="91440" bIns="45720" rtlCol="0">
            <a:normAutofit/>
          </a:bodyPr>
          <a:lstStyle/>
          <a:p>
            <a:pPr marL="182880">
              <a:lnSpc>
                <a:spcPct val="110000"/>
              </a:lnSpc>
            </a:pPr>
            <a:r>
              <a:rPr lang="en-US" dirty="0"/>
              <a:t>Zerron Williams-Hankey </a:t>
            </a:r>
          </a:p>
          <a:p>
            <a:pPr marL="182880">
              <a:lnSpc>
                <a:spcPct val="110000"/>
              </a:lnSpc>
            </a:pPr>
            <a:r>
              <a:rPr lang="en-US" dirty="0"/>
              <a:t>2028383/ LCHS4006</a:t>
            </a:r>
          </a:p>
          <a:p>
            <a:pPr marL="182880">
              <a:lnSpc>
                <a:spcPct val="110000"/>
              </a:lnSpc>
            </a:pPr>
            <a:r>
              <a:rPr lang="en-US" dirty="0"/>
              <a:t>Lecturer Emmanuel Asanti</a:t>
            </a:r>
          </a:p>
          <a:p>
            <a:pPr marL="182880">
              <a:lnSpc>
                <a:spcPct val="110000"/>
              </a:lnSpc>
            </a:pPr>
            <a:r>
              <a:rPr lang="en-US" dirty="0"/>
              <a:t>University of Wales Trinity Saint David </a:t>
            </a:r>
          </a:p>
          <a:p>
            <a:pPr marL="182880">
              <a:lnSpc>
                <a:spcPct val="110000"/>
              </a:lnSpc>
            </a:pPr>
            <a:endParaRPr lang="en-US" dirty="0"/>
          </a:p>
        </p:txBody>
      </p:sp>
      <p:sp>
        <p:nvSpPr>
          <p:cNvPr id="62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3163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4C001B0-E5AF-BF51-A61C-27B0BDC4B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143001"/>
            <a:ext cx="5920896" cy="2286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Motor movement activity - </a:t>
            </a:r>
            <a:br>
              <a:rPr lang="en-US" sz="72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3600" i="0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Dance along </a:t>
            </a:r>
            <a:endParaRPr lang="en-US" sz="7200" i="0" kern="1200" spc="100" baseline="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B1508C34-FFC7-06A9-2778-01C434BFBA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2434" y="6592960"/>
            <a:ext cx="5920894" cy="70408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000" dirty="0">
                <a:hlinkClick r:id="" action="ppaction://noaction"/>
              </a:rPr>
              <a:t>(P.Hautauer)</a:t>
            </a:r>
            <a:endParaRPr lang="en-US" sz="1000" dirty="0"/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D81E42A3-743C-4C15-9DA8-93AA9AEBF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BAA8D6C-D99B-5021-FEE4-86A99E12D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66" r="-2" b="-2"/>
          <a:stretch/>
        </p:blipFill>
        <p:spPr>
          <a:xfrm>
            <a:off x="7556686" y="10"/>
            <a:ext cx="4635314" cy="3428990"/>
          </a:xfrm>
          <a:prstGeom prst="rect">
            <a:avLst/>
          </a:prstGeom>
        </p:spPr>
      </p:pic>
      <p:sp>
        <p:nvSpPr>
          <p:cNvPr id="69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4329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pic>
        <p:nvPicPr>
          <p:cNvPr id="7" name="Picture 6" descr="A picture containing grass, outdoor, person, child&#10;&#10;Description automatically generated">
            <a:extLst>
              <a:ext uri="{FF2B5EF4-FFF2-40B4-BE49-F238E27FC236}">
                <a16:creationId xmlns:a16="http://schemas.microsoft.com/office/drawing/2014/main" id="{FBAB6611-13D8-877F-E922-3362EE2497F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0148" r="47263" b="-1"/>
          <a:stretch/>
        </p:blipFill>
        <p:spPr>
          <a:xfrm>
            <a:off x="7555992" y="3429000"/>
            <a:ext cx="4636008" cy="3429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5246B6-B035-44AB-47B0-3F3CA08A3C5C}"/>
              </a:ext>
            </a:extLst>
          </p:cNvPr>
          <p:cNvSpPr txBox="1"/>
          <p:nvPr/>
        </p:nvSpPr>
        <p:spPr>
          <a:xfrm>
            <a:off x="7525762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tscpl.org/parents/think-big-start-small-unplug-under-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0ABF53-036A-7599-3427-F1446CDC6459}"/>
              </a:ext>
            </a:extLst>
          </p:cNvPr>
          <p:cNvSpPr txBox="1"/>
          <p:nvPr/>
        </p:nvSpPr>
        <p:spPr>
          <a:xfrm>
            <a:off x="10005183" y="6657945"/>
            <a:ext cx="21868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5" tooltip="https://www.preschools.sa.gov.au/ocean-view-college-childrens-centre/our-services/community-engagemen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86A8B3B-BE45-9F6D-F3D7-DA422D5EE961}"/>
              </a:ext>
            </a:extLst>
          </p:cNvPr>
          <p:cNvSpPr txBox="1"/>
          <p:nvPr/>
        </p:nvSpPr>
        <p:spPr>
          <a:xfrm>
            <a:off x="1364775" y="3603009"/>
            <a:ext cx="550004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activity is a great way to stimulate a child's muscles and memory, using cheerful facial expressions to encourage the children to dance along and interact with others. </a:t>
            </a:r>
          </a:p>
          <a:p>
            <a:endParaRPr lang="en-GB" dirty="0"/>
          </a:p>
          <a:p>
            <a:r>
              <a:rPr lang="en-GB" dirty="0"/>
              <a:t> Here are some ideas: </a:t>
            </a:r>
          </a:p>
          <a:p>
            <a:pPr marL="285750" indent="-285750">
              <a:buFontTx/>
              <a:buChar char="-"/>
            </a:pPr>
            <a:r>
              <a:rPr lang="en-GB" dirty="0"/>
              <a:t>The Wheels on the Bus </a:t>
            </a:r>
          </a:p>
          <a:p>
            <a:pPr marL="285750" indent="-285750">
              <a:buFontTx/>
              <a:buChar char="-"/>
            </a:pPr>
            <a:r>
              <a:rPr lang="en-GB" dirty="0"/>
              <a:t>Round and round a Garden </a:t>
            </a:r>
          </a:p>
          <a:p>
            <a:pPr marL="285750" indent="-285750">
              <a:buFontTx/>
              <a:buChar char="-"/>
            </a:pPr>
            <a:r>
              <a:rPr lang="en-GB" dirty="0"/>
              <a:t>Animal Alphabet song </a:t>
            </a:r>
          </a:p>
        </p:txBody>
      </p:sp>
    </p:spTree>
    <p:extLst>
      <p:ext uri="{BB962C8B-B14F-4D97-AF65-F5344CB8AC3E}">
        <p14:creationId xmlns:p14="http://schemas.microsoft.com/office/powerpoint/2010/main" val="624987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sp useBgFill="1">
        <p:nvSpPr>
          <p:cNvPr id="32" name="Rectangle 22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B0AFF1D-C277-5974-94CD-579BC6501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6" y="1063255"/>
            <a:ext cx="4049407" cy="48075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The aim of this activity </a:t>
            </a:r>
          </a:p>
        </p:txBody>
      </p:sp>
      <p:cxnSp>
        <p:nvCxnSpPr>
          <p:cNvPr id="33" name="Straight Connector 24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reeform: Shape 26">
            <a:extLst>
              <a:ext uri="{FF2B5EF4-FFF2-40B4-BE49-F238E27FC236}">
                <a16:creationId xmlns:a16="http://schemas.microsoft.com/office/drawing/2014/main" id="{7BB25A96-E96A-4D45-AA98-5275E81FA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6956" y="0"/>
            <a:ext cx="7615044" cy="6858000"/>
          </a:xfrm>
          <a:custGeom>
            <a:avLst/>
            <a:gdLst>
              <a:gd name="connsiteX0" fmla="*/ 2017353 w 7615044"/>
              <a:gd name="connsiteY0" fmla="*/ 0 h 6858000"/>
              <a:gd name="connsiteX1" fmla="*/ 3903088 w 7615044"/>
              <a:gd name="connsiteY1" fmla="*/ 0 h 6858000"/>
              <a:gd name="connsiteX2" fmla="*/ 5215066 w 7615044"/>
              <a:gd name="connsiteY2" fmla="*/ 0 h 6858000"/>
              <a:gd name="connsiteX3" fmla="*/ 7615044 w 7615044"/>
              <a:gd name="connsiteY3" fmla="*/ 0 h 6858000"/>
              <a:gd name="connsiteX4" fmla="*/ 7615044 w 7615044"/>
              <a:gd name="connsiteY4" fmla="*/ 6858000 h 6858000"/>
              <a:gd name="connsiteX5" fmla="*/ 5215066 w 7615044"/>
              <a:gd name="connsiteY5" fmla="*/ 6858000 h 6858000"/>
              <a:gd name="connsiteX6" fmla="*/ 3903088 w 7615044"/>
              <a:gd name="connsiteY6" fmla="*/ 6858000 h 6858000"/>
              <a:gd name="connsiteX7" fmla="*/ 1292431 w 7615044"/>
              <a:gd name="connsiteY7" fmla="*/ 6858000 h 6858000"/>
              <a:gd name="connsiteX8" fmla="*/ 1012702 w 7615044"/>
              <a:gd name="connsiteY8" fmla="*/ 6549681 h 6858000"/>
              <a:gd name="connsiteX9" fmla="*/ 0 w 7615044"/>
              <a:gd name="connsiteY9" fmla="*/ 3723759 h 6858000"/>
              <a:gd name="connsiteX10" fmla="*/ 1955279 w 7615044"/>
              <a:gd name="connsiteY10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15044" h="6858000">
                <a:moveTo>
                  <a:pt x="2017353" y="0"/>
                </a:moveTo>
                <a:lnTo>
                  <a:pt x="3903088" y="0"/>
                </a:lnTo>
                <a:lnTo>
                  <a:pt x="5215066" y="0"/>
                </a:lnTo>
                <a:lnTo>
                  <a:pt x="7615044" y="0"/>
                </a:lnTo>
                <a:lnTo>
                  <a:pt x="7615044" y="6858000"/>
                </a:lnTo>
                <a:lnTo>
                  <a:pt x="5215066" y="6858000"/>
                </a:lnTo>
                <a:lnTo>
                  <a:pt x="3903088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graphicFrame>
        <p:nvGraphicFramePr>
          <p:cNvPr id="6" name="Content Placeholder 1">
            <a:extLst>
              <a:ext uri="{FF2B5EF4-FFF2-40B4-BE49-F238E27FC236}">
                <a16:creationId xmlns:a16="http://schemas.microsoft.com/office/drawing/2014/main" id="{BFF7508D-E282-2751-A6E4-CAB0721FF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72507523"/>
              </p:ext>
            </p:extLst>
          </p:nvPr>
        </p:nvGraphicFramePr>
        <p:xfrm>
          <a:off x="5765962" y="972642"/>
          <a:ext cx="5664038" cy="49796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6989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D72FCF5-DE8B-43F8-85AE-F58744B91B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5D72FCF5-DE8B-43F8-85AE-F58744B91B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5D72FCF5-DE8B-43F8-85AE-F58744B91B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4B1B8C6-430F-41DB-8192-DF3F9A9278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04B1B8C6-430F-41DB-8192-DF3F9A9278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04B1B8C6-430F-41DB-8192-DF3F9A9278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18051F4-8D33-4553-A492-CDA597676B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318051F4-8D33-4553-A492-CDA597676B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318051F4-8D33-4553-A492-CDA597676B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631887-31DE-40A7-B092-92105A16D0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D2631887-31DE-40A7-B092-92105A16D0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D2631887-31DE-40A7-B092-92105A16D0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91364A2-E8BC-4AB5-AEF2-05C6B14CC0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F91364A2-E8BC-4AB5-AEF2-05C6B14CC0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F91364A2-E8BC-4AB5-AEF2-05C6B14CC0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6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sp useBgFill="1">
        <p:nvSpPr>
          <p:cNvPr id="49" name="Rectangle 17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34FF006-BF97-CE4F-1FDB-5DE8BD95A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62287"/>
            <a:ext cx="5100197" cy="19667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Why you choose this?</a:t>
            </a:r>
            <a:br>
              <a:rPr lang="en-US" sz="42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42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Dance along</a:t>
            </a:r>
            <a:r>
              <a:rPr lang="en-US" sz="4200" i="1" kern="1200" spc="1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2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activity </a:t>
            </a:r>
          </a:p>
        </p:txBody>
      </p:sp>
      <p:sp>
        <p:nvSpPr>
          <p:cNvPr id="50" name="Freeform: Shape 19">
            <a:extLst>
              <a:ext uri="{FF2B5EF4-FFF2-40B4-BE49-F238E27FC236}">
                <a16:creationId xmlns:a16="http://schemas.microsoft.com/office/drawing/2014/main" id="{4801A65E-633F-4588-97B1-BC706470A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5392" y="0"/>
            <a:ext cx="3658681" cy="271011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1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0391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cxnSp>
        <p:nvCxnSpPr>
          <p:cNvPr id="52" name="Straight Connector 23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3" name="Content Placeholder 1">
            <a:extLst>
              <a:ext uri="{FF2B5EF4-FFF2-40B4-BE49-F238E27FC236}">
                <a16:creationId xmlns:a16="http://schemas.microsoft.com/office/drawing/2014/main" id="{3D7A9B29-E815-5571-07D8-0A51035D9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170786107"/>
              </p:ext>
            </p:extLst>
          </p:nvPr>
        </p:nvGraphicFramePr>
        <p:xfrm>
          <a:off x="758952" y="3351756"/>
          <a:ext cx="6469012" cy="2620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4" name="Freeform: Shape 25">
            <a:extLst>
              <a:ext uri="{FF2B5EF4-FFF2-40B4-BE49-F238E27FC236}">
                <a16:creationId xmlns:a16="http://schemas.microsoft.com/office/drawing/2014/main" id="{C590FD21-1685-4680-874A-40AF25D92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42217" y="2217687"/>
            <a:ext cx="3849783" cy="4640313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86638B3-C5B8-DEB0-53D8-D5D2109DC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/>
        </p:blipFill>
        <p:spPr>
          <a:xfrm>
            <a:off x="7186384" y="38197"/>
            <a:ext cx="2092527" cy="209252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7575752-9316-2474-4E63-332A95E8E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/>
          <a:stretch/>
        </p:blipFill>
        <p:spPr>
          <a:xfrm>
            <a:off x="8904858" y="3783190"/>
            <a:ext cx="3021114" cy="200915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FF261D7-6A3C-8946-92E6-5FC4E4CE399F}"/>
              </a:ext>
            </a:extLst>
          </p:cNvPr>
          <p:cNvSpPr txBox="1"/>
          <p:nvPr/>
        </p:nvSpPr>
        <p:spPr>
          <a:xfrm>
            <a:off x="8904858" y="5826615"/>
            <a:ext cx="2960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0" tooltip="https://www.flickr.com/photos/thedza/3314205419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1" tooltip="https://creativecommons.org/licenses/by/3.0/"/>
              </a:rPr>
              <a:t>CC BY</a:t>
            </a:r>
            <a:endParaRPr lang="en-GB" sz="9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6E2008-10BE-80AD-9324-F2EE5155B84F}"/>
              </a:ext>
            </a:extLst>
          </p:cNvPr>
          <p:cNvSpPr txBox="1"/>
          <p:nvPr/>
        </p:nvSpPr>
        <p:spPr>
          <a:xfrm>
            <a:off x="7227963" y="2130724"/>
            <a:ext cx="2519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8" tooltip="https://www.bethsnotesplus.com/2015/03/the-wheels-on-the-bus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2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924591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graphicEl>
                                              <a:dgm id="{6375F415-297E-429C-84A4-6D00DD4A97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3">
                                            <p:graphicEl>
                                              <a:dgm id="{6375F415-297E-429C-84A4-6D00DD4A97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3">
                                            <p:graphicEl>
                                              <a:dgm id="{6375F415-297E-429C-84A4-6D00DD4A97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3">
                                            <p:graphicEl>
                                              <a:dgm id="{6375F415-297E-429C-84A4-6D00DD4A97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graphicEl>
                                              <a:dgm id="{48CC37A1-0033-4344-AD01-F1368F94A4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3">
                                            <p:graphicEl>
                                              <a:dgm id="{48CC37A1-0033-4344-AD01-F1368F94A4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3">
                                            <p:graphicEl>
                                              <a:dgm id="{48CC37A1-0033-4344-AD01-F1368F94A4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3">
                                            <p:graphicEl>
                                              <a:dgm id="{48CC37A1-0033-4344-AD01-F1368F94A4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graphicEl>
                                              <a:dgm id="{05C0DE40-6362-477E-9287-61EA7F8C97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3">
                                            <p:graphicEl>
                                              <a:dgm id="{05C0DE40-6362-477E-9287-61EA7F8C97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3">
                                            <p:graphicEl>
                                              <a:dgm id="{05C0DE40-6362-477E-9287-61EA7F8C97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3">
                                            <p:graphicEl>
                                              <a:dgm id="{05C0DE40-6362-477E-9287-61EA7F8C97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graphicEl>
                                              <a:dgm id="{165CC4FF-4DA8-4C9A-9317-2236E5F160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3">
                                            <p:graphicEl>
                                              <a:dgm id="{165CC4FF-4DA8-4C9A-9317-2236E5F160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3">
                                            <p:graphicEl>
                                              <a:dgm id="{165CC4FF-4DA8-4C9A-9317-2236E5F160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3">
                                            <p:graphicEl>
                                              <a:dgm id="{165CC4FF-4DA8-4C9A-9317-2236E5F160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graphicEl>
                                              <a:dgm id="{87AC9EEA-46B8-413C-B618-B996C0975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3">
                                            <p:graphicEl>
                                              <a:dgm id="{87AC9EEA-46B8-413C-B618-B996C09757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3">
                                            <p:graphicEl>
                                              <a:dgm id="{87AC9EEA-46B8-413C-B618-B996C0975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3">
                                            <p:graphicEl>
                                              <a:dgm id="{87AC9EEA-46B8-413C-B618-B996C0975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graphicEl>
                                              <a:dgm id="{AEE22F77-5549-43B8-85E9-CFBF103160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3">
                                            <p:graphicEl>
                                              <a:dgm id="{AEE22F77-5549-43B8-85E9-CFBF103160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3">
                                            <p:graphicEl>
                                              <a:dgm id="{AEE22F77-5549-43B8-85E9-CFBF103160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3">
                                            <p:graphicEl>
                                              <a:dgm id="{AEE22F77-5549-43B8-85E9-CFBF103160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3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2962CAB-2A4E-C385-2BD5-7E521B78D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5480" y="758952"/>
            <a:ext cx="8321040" cy="18554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2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Piaget </a:t>
            </a:r>
            <a:r>
              <a:rPr lang="en-US" sz="4200" dirty="0"/>
              <a:t>- Psychologist</a:t>
            </a:r>
            <a:br>
              <a:rPr lang="en-US" sz="42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2400" dirty="0"/>
              <a:t>C</a:t>
            </a:r>
            <a:r>
              <a:rPr lang="en-US" sz="24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ontributed to understanding children’s </a:t>
            </a:r>
            <a:r>
              <a:rPr lang="en-US" sz="2400" dirty="0"/>
              <a:t>C</a:t>
            </a:r>
            <a:r>
              <a:rPr lang="en-US" sz="24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ognitive </a:t>
            </a:r>
            <a:r>
              <a:rPr lang="en-US" sz="2400" dirty="0"/>
              <a:t>D</a:t>
            </a:r>
            <a:r>
              <a:rPr lang="en-US" sz="24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evelopment </a:t>
            </a:r>
            <a:endParaRPr lang="en-US" sz="4200" i="1" kern="1200" spc="100" baseline="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BD593FB-2EA4-4795-AC37-1F9E8954E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981200" y="2936160"/>
            <a:ext cx="822960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7A267F7-670B-694F-284D-273A462B17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68839" y="3257894"/>
            <a:ext cx="8487745" cy="3067955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algn="ctr"/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Sensory motor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- (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0-2 years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) –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Stage 1</a:t>
            </a:r>
          </a:p>
          <a:p>
            <a:pPr algn="ctr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-Children learn about their environment through using their senses and motor skills </a:t>
            </a:r>
          </a:p>
          <a:p>
            <a:pPr algn="ctr"/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Pre-operational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- (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2-7 years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Stage 2</a:t>
            </a:r>
          </a:p>
          <a:p>
            <a:pPr algn="ctr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Engaging in conversation and ‘pretend’ play becoming more independent  </a:t>
            </a:r>
          </a:p>
          <a:p>
            <a:pPr algn="ctr"/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Concrete operational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- (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7-12 years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Stage 3 </a:t>
            </a:r>
          </a:p>
          <a:p>
            <a:pPr algn="ctr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Can apply logic to concrete events using memory .</a:t>
            </a:r>
          </a:p>
          <a:p>
            <a:pPr algn="ctr"/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Formal operational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- (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12 years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+)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Stage 4</a:t>
            </a:r>
          </a:p>
          <a:p>
            <a:pPr algn="ctr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Children can deal with hypothetical situations and ideally be able to solve problems </a:t>
            </a:r>
          </a:p>
          <a:p>
            <a:pPr algn="ctr"/>
            <a:endParaRPr lang="en-US" dirty="0"/>
          </a:p>
        </p:txBody>
      </p:sp>
      <p:sp>
        <p:nvSpPr>
          <p:cNvPr id="1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1D4F36-262C-3288-389B-3FA01FD440BA}"/>
              </a:ext>
            </a:extLst>
          </p:cNvPr>
          <p:cNvSpPr txBox="1"/>
          <p:nvPr/>
        </p:nvSpPr>
        <p:spPr>
          <a:xfrm>
            <a:off x="10256520" y="6573673"/>
            <a:ext cx="35252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 action="ppaction://hlinksldjump"/>
              </a:rPr>
              <a:t>(Stevens, 2020</a:t>
            </a:r>
            <a:r>
              <a:rPr lang="en-GB" sz="1400" dirty="0">
                <a:solidFill>
                  <a:schemeClr val="tx2">
                    <a:lumMod val="50000"/>
                    <a:lumOff val="50000"/>
                  </a:schemeClr>
                </a:solidFill>
                <a:hlinkClick r:id="rId2" action="ppaction://hlinksldjump"/>
              </a:rPr>
              <a:t>)</a:t>
            </a:r>
            <a:endParaRPr lang="en-GB" sz="1400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54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861BBD1-27D7-04E2-CF45-8A142351B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5480" y="758952"/>
            <a:ext cx="8321040" cy="18554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Erik Erikson  </a:t>
            </a:r>
            <a:br>
              <a:rPr lang="en-US" sz="3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3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Psychosocial Development </a:t>
            </a:r>
            <a:br>
              <a:rPr lang="en-US" sz="3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3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8 Stages across the lifespan. development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8BD593FB-2EA4-4795-AC37-1F9E8954E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981200" y="2936160"/>
            <a:ext cx="822960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6F66446-A140-32B0-14E0-2BA37BF73E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1747" y="3032794"/>
            <a:ext cx="10828506" cy="1855476"/>
          </a:xfrm>
        </p:spPr>
        <p:txBody>
          <a:bodyPr vert="horz" lIns="91440" tIns="45720" rIns="91440" bIns="45720" numCol="2" rtlCol="0">
            <a:normAutofit/>
          </a:bodyPr>
          <a:lstStyle/>
          <a:p>
            <a:pPr algn="just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Infancy 0-1 years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(Trust vs. Mistrust)</a:t>
            </a:r>
          </a:p>
          <a:p>
            <a:pPr algn="just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Early childhood 1-3 years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(Autonomy vs. Shame and Doubt)</a:t>
            </a:r>
          </a:p>
          <a:p>
            <a:pPr algn="just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Pre-school 3-5 years 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(Initiative vs. Guilt)</a:t>
            </a:r>
          </a:p>
          <a:p>
            <a:pPr algn="just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School age 6-11 years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(Industry vs. Inferiority)</a:t>
            </a:r>
          </a:p>
          <a:p>
            <a:pPr algn="just">
              <a:lnSpc>
                <a:spcPct val="10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Adolesce 12-18 years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(Identity vs. Role Confusion)</a:t>
            </a:r>
          </a:p>
          <a:p>
            <a:pPr algn="just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Young adulthood 18-35 years 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(Intimacy vs. Isolation)</a:t>
            </a:r>
          </a:p>
          <a:p>
            <a:pPr algn="just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Middle adulthood 35-55 years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(Generativity vs. Stagnation)</a:t>
            </a:r>
          </a:p>
          <a:p>
            <a:pPr algn="just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Maturity 55+ years 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(Ego Integrity vs. Despair)</a:t>
            </a:r>
          </a:p>
          <a:p>
            <a:pPr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0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DBDDA43-F53D-4C30-912A-38B88E5F9E25}"/>
              </a:ext>
            </a:extLst>
          </p:cNvPr>
          <p:cNvSpPr txBox="1"/>
          <p:nvPr/>
        </p:nvSpPr>
        <p:spPr>
          <a:xfrm>
            <a:off x="955505" y="4984903"/>
            <a:ext cx="10249307" cy="9541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-. Erikson took Freuds theory of psychosexual and focused more on the social nature than sexual nature. (</a:t>
            </a: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Stevens, 2020</a:t>
            </a: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ctr"/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Erikson Believe that each stage of development can be linked to social experiences though a person's life. </a:t>
            </a:r>
          </a:p>
          <a:p>
            <a:pPr algn="ctr"/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humans pass through each stage,  they will successfully of unsuccessfully cope, being more likely to succeed or less likely able to adapt to problems later in life</a:t>
            </a:r>
          </a:p>
        </p:txBody>
      </p:sp>
    </p:spTree>
    <p:extLst>
      <p:ext uri="{BB962C8B-B14F-4D97-AF65-F5344CB8AC3E}">
        <p14:creationId xmlns:p14="http://schemas.microsoft.com/office/powerpoint/2010/main" val="2878102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build="p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D0B22-4892-59B0-6F4B-03240B974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9037" y="0"/>
            <a:ext cx="3831336" cy="1422774"/>
          </a:xfrm>
        </p:spPr>
        <p:txBody>
          <a:bodyPr>
            <a:noAutofit/>
          </a:bodyPr>
          <a:lstStyle/>
          <a:p>
            <a:r>
              <a:rPr lang="en-GB" sz="6600" dirty="0"/>
              <a:t>References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AFA3F05-F590-6121-1EAF-9984D99E0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759" y="1422774"/>
            <a:ext cx="11802482" cy="4754880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Zapata, K. (2020). </a:t>
            </a:r>
            <a:r>
              <a:rPr lang="en-GB" sz="1600" i="1" dirty="0"/>
              <a:t>25 Fun and Engaging Activities for 1-Year-Olds</a:t>
            </a:r>
            <a:r>
              <a:rPr lang="en-GB" sz="1600" dirty="0"/>
              <a:t>. [online] healthline.com. Available at: 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https://www.healthline.com/health/childrens-health/activities-for-one-year-olds#developmental-play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  </a:t>
            </a:r>
            <a:r>
              <a:rPr lang="en-GB" sz="1600" dirty="0"/>
              <a:t>[Accessed 1 Jan. 1970].</a:t>
            </a:r>
            <a:br>
              <a:rPr lang="en-GB" sz="1600" dirty="0"/>
            </a:br>
            <a:endParaRPr lang="en-GB" sz="1600" dirty="0"/>
          </a:p>
          <a:p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Stevens, L. (2020</a:t>
            </a:r>
            <a:r>
              <a:rPr lang="en-GB" sz="1600" i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). </a:t>
            </a:r>
            <a:r>
              <a:rPr lang="en-GB" sz="1600" i="1" dirty="0"/>
              <a:t>Lifespan Theories – Introduction to Psychology &amp; Neuroscience</a:t>
            </a:r>
            <a:r>
              <a:rPr lang="en-GB" sz="1600" dirty="0"/>
              <a:t>.  , [online]. Available at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: 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https://digitaleditions.library.dal.ca/intropsychneuro/chapter/lifespan-theories/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/>
              <a:t>. [Accessed 1 Jan. 1970].</a:t>
            </a:r>
            <a:br>
              <a:rPr lang="en-GB" sz="1600" dirty="0"/>
            </a:br>
            <a:endParaRPr lang="en-GB" sz="1600" dirty="0"/>
          </a:p>
          <a:p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Nortje, A. (2021). </a:t>
            </a:r>
            <a:r>
              <a:rPr lang="en-GB" sz="1600" i="1" dirty="0"/>
              <a:t>Piaget's Stages: 4 Stages of Cognitive Development &amp; Theory</a:t>
            </a:r>
            <a:r>
              <a:rPr lang="en-GB" sz="1600" dirty="0"/>
              <a:t>. [online] positivepsychology.com. Available at: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https://positivepsychology.com/piaget-stages-theory/#sensorimotor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  </a:t>
            </a:r>
            <a:r>
              <a:rPr lang="en-GB" sz="1600" dirty="0"/>
              <a:t>[Accessed 1 Jan. 1970].</a:t>
            </a:r>
          </a:p>
          <a:p>
            <a:endParaRPr lang="en-GB" sz="1600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Moreland, N. (2016). </a:t>
            </a:r>
            <a:r>
              <a:rPr lang="en-GB" sz="1600" i="1" dirty="0"/>
              <a:t>Think Big, Start Small: Unplug Under 2 - Topeka &amp; Shawnee County Public Library.</a:t>
            </a:r>
            <a:r>
              <a:rPr lang="en-GB" sz="1600" dirty="0"/>
              <a:t> [online] tscpl.org. Available at: 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https://tscpl.org/parents/think-big-start-small-unplug-under-2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  </a:t>
            </a:r>
            <a:r>
              <a:rPr lang="en-GB" sz="1600" dirty="0"/>
              <a:t>[Accessed 1 Jan. 1970].</a:t>
            </a:r>
          </a:p>
        </p:txBody>
      </p:sp>
    </p:spTree>
    <p:extLst>
      <p:ext uri="{BB962C8B-B14F-4D97-AF65-F5344CB8AC3E}">
        <p14:creationId xmlns:p14="http://schemas.microsoft.com/office/powerpoint/2010/main" val="2992587208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9239</TotalTime>
  <Words>800</Words>
  <Application>Microsoft Office PowerPoint</Application>
  <PresentationFormat>Widescreen</PresentationFormat>
  <Paragraphs>63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HeadlinesVTI</vt:lpstr>
      <vt:lpstr>Working with children in a social care setting </vt:lpstr>
      <vt:lpstr>Motor movement activity -  Dance along </vt:lpstr>
      <vt:lpstr>The aim of this activity </vt:lpstr>
      <vt:lpstr>Why you choose this? Dance along activity </vt:lpstr>
      <vt:lpstr>Piaget - Psychologist Contributed to understanding children’s Cognitive Development </vt:lpstr>
      <vt:lpstr>Erik Erikson   Psychosocial Development  8 Stages across the lifespan. development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children in a social care setting </dc:title>
  <dc:creator>Zerron William-Hankey</dc:creator>
  <cp:lastModifiedBy>Zerron Williams-Hankey (2028383)</cp:lastModifiedBy>
  <cp:revision>3</cp:revision>
  <dcterms:created xsi:type="dcterms:W3CDTF">2023-01-30T02:14:20Z</dcterms:created>
  <dcterms:modified xsi:type="dcterms:W3CDTF">2023-02-26T07:15:26Z</dcterms:modified>
</cp:coreProperties>
</file>