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0"/>
  </p:notesMasterIdLst>
  <p:sldIdLst>
    <p:sldId id="256" r:id="rId2"/>
    <p:sldId id="258" r:id="rId3"/>
    <p:sldId id="259" r:id="rId4"/>
    <p:sldId id="260" r:id="rId5"/>
    <p:sldId id="261" r:id="rId6"/>
    <p:sldId id="263" r:id="rId7"/>
    <p:sldId id="295" r:id="rId8"/>
    <p:sldId id="264" r:id="rId9"/>
    <p:sldId id="265" r:id="rId10"/>
    <p:sldId id="271" r:id="rId11"/>
    <p:sldId id="273" r:id="rId12"/>
    <p:sldId id="266" r:id="rId13"/>
    <p:sldId id="269" r:id="rId14"/>
    <p:sldId id="272" r:id="rId15"/>
    <p:sldId id="268" r:id="rId16"/>
    <p:sldId id="267" r:id="rId17"/>
    <p:sldId id="301" r:id="rId18"/>
    <p:sldId id="304" r:id="rId19"/>
    <p:sldId id="307" r:id="rId20"/>
    <p:sldId id="308" r:id="rId21"/>
    <p:sldId id="306" r:id="rId22"/>
    <p:sldId id="274" r:id="rId23"/>
    <p:sldId id="275" r:id="rId24"/>
    <p:sldId id="276" r:id="rId25"/>
    <p:sldId id="277" r:id="rId26"/>
    <p:sldId id="278" r:id="rId27"/>
    <p:sldId id="294" r:id="rId28"/>
    <p:sldId id="279" r:id="rId29"/>
    <p:sldId id="280" r:id="rId30"/>
    <p:sldId id="281" r:id="rId31"/>
    <p:sldId id="282" r:id="rId32"/>
    <p:sldId id="287" r:id="rId33"/>
    <p:sldId id="286" r:id="rId34"/>
    <p:sldId id="298" r:id="rId35"/>
    <p:sldId id="292" r:id="rId36"/>
    <p:sldId id="283" r:id="rId37"/>
    <p:sldId id="293" r:id="rId38"/>
    <p:sldId id="289" r:id="rId39"/>
    <p:sldId id="284" r:id="rId40"/>
    <p:sldId id="299" r:id="rId41"/>
    <p:sldId id="290" r:id="rId42"/>
    <p:sldId id="291" r:id="rId43"/>
    <p:sldId id="297" r:id="rId44"/>
    <p:sldId id="305" r:id="rId45"/>
    <p:sldId id="296" r:id="rId46"/>
    <p:sldId id="309" r:id="rId47"/>
    <p:sldId id="302" r:id="rId48"/>
    <p:sldId id="26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C73D09-EC4F-DE31-59A4-C8B3934AA241}" v="1" dt="2026-05-07T21:25:38.012"/>
    <p1510:client id="{17C9CEC6-179F-4FD1-952E-B357FE3A5270}" v="3005" dt="2026-05-07T14:33:51.512"/>
    <p1510:client id="{2E9BF425-CB8A-F545-BB36-4CD37B08C8F0}" v="205" dt="2026-05-07T14:16:41.203"/>
    <p1510:client id="{365512B4-3530-9016-78BA-85BF681685A7}" v="38" dt="2026-05-07T16:28:46.223"/>
    <p1510:client id="{37C7B9C5-EFCE-4F28-A795-E857B42CDBC3}" v="2936" dt="2026-05-07T14:16:32.668"/>
    <p1510:client id="{40216A17-E34A-64BF-1E04-658493A23A08}" v="37" dt="2026-05-07T00:54:50.727"/>
    <p1510:client id="{4BD04A21-FBA9-B7AC-9824-589DADE96091}" v="238" dt="2026-05-07T02:07:40.767"/>
    <p1510:client id="{6BEC1EB2-7949-B32C-1E68-AE678685165A}" v="1572" dt="2026-05-07T14:17:05.362"/>
    <p1510:client id="{7CBBCC5C-6490-A2DD-939F-DF08DA37D88C}" v="758" dt="2026-05-07T12:59:37.132"/>
    <p1510:client id="{A8F18283-3DE6-C60A-03C6-3AA768323AA2}" v="373" dt="2026-05-07T13:38:50.163"/>
    <p1510:client id="{CD321300-D1B0-4A07-A0C2-D736CFA17F5D}" v="288" dt="2026-05-07T12:04:48.418"/>
    <p1510:client id="{CEE8A49E-72E6-47D9-BE07-BC9CD3F7DBE4}" v="321" dt="2026-05-07T22:07:12.086"/>
    <p1510:client id="{D77147F1-B040-4552-81D9-AE02B915C01B}" v="481" dt="2026-05-07T12:00:01.405"/>
    <p1510:client id="{D9272A74-7A0D-06CF-FE06-309DFF252E5D}" v="24" dt="2026-05-07T12:19:26.397"/>
    <p1510:client id="{E74E199D-7310-4459-88D5-A1193990E0B0}" v="327" dt="2026-05-07T12:04:37.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436" autoAdjust="0"/>
  </p:normalViewPr>
  <p:slideViewPr>
    <p:cSldViewPr snapToGrid="0">
      <p:cViewPr varScale="1">
        <p:scale>
          <a:sx n="100" d="100"/>
          <a:sy n="100" d="100"/>
        </p:scale>
        <p:origin x="95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8D44F-E87F-426F-AB34-2748B7EA8371}" type="datetimeFigureOut">
              <a:rPr lang="en-GB" smtClean="0"/>
              <a:t>07/05/2026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2A07D1-A6FB-4829-A7FC-F974245F3339}" type="slidenum">
              <a:rPr lang="en-GB" smtClean="0"/>
              <a:t>‹#›</a:t>
            </a:fld>
            <a:endParaRPr lang="en-GB"/>
          </a:p>
        </p:txBody>
      </p:sp>
    </p:spTree>
    <p:extLst>
      <p:ext uri="{BB962C8B-B14F-4D97-AF65-F5344CB8AC3E}">
        <p14:creationId xmlns:p14="http://schemas.microsoft.com/office/powerpoint/2010/main" val="50684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42A07D1-A6FB-4829-A7FC-F974245F3339}" type="slidenum">
              <a:rPr lang="en-GB" smtClean="0"/>
              <a:t>1</a:t>
            </a:fld>
            <a:endParaRPr lang="en-GB"/>
          </a:p>
        </p:txBody>
      </p:sp>
    </p:spTree>
    <p:extLst>
      <p:ext uri="{BB962C8B-B14F-4D97-AF65-F5344CB8AC3E}">
        <p14:creationId xmlns:p14="http://schemas.microsoft.com/office/powerpoint/2010/main" val="1217642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a:t>
            </a:r>
          </a:p>
        </p:txBody>
      </p:sp>
      <p:sp>
        <p:nvSpPr>
          <p:cNvPr id="4" name="Slide Number Placeholder 3"/>
          <p:cNvSpPr>
            <a:spLocks noGrp="1"/>
          </p:cNvSpPr>
          <p:nvPr>
            <p:ph type="sldNum" sz="quarter" idx="5"/>
          </p:nvPr>
        </p:nvSpPr>
        <p:spPr/>
        <p:txBody>
          <a:bodyPr/>
          <a:lstStyle/>
          <a:p>
            <a:fld id="{A42A07D1-A6FB-4829-A7FC-F974245F3339}" type="slidenum">
              <a:rPr lang="en-GB" smtClean="0"/>
              <a:t>2</a:t>
            </a:fld>
            <a:endParaRPr lang="en-GB"/>
          </a:p>
        </p:txBody>
      </p:sp>
    </p:spTree>
    <p:extLst>
      <p:ext uri="{BB962C8B-B14F-4D97-AF65-F5344CB8AC3E}">
        <p14:creationId xmlns:p14="http://schemas.microsoft.com/office/powerpoint/2010/main" val="4112186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3</a:t>
            </a:fld>
            <a:endParaRPr lang="en-GB"/>
          </a:p>
        </p:txBody>
      </p:sp>
    </p:spTree>
    <p:extLst>
      <p:ext uri="{BB962C8B-B14F-4D97-AF65-F5344CB8AC3E}">
        <p14:creationId xmlns:p14="http://schemas.microsoft.com/office/powerpoint/2010/main" val="3082264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4</a:t>
            </a:fld>
            <a:endParaRPr lang="en-GB"/>
          </a:p>
        </p:txBody>
      </p:sp>
    </p:spTree>
    <p:extLst>
      <p:ext uri="{BB962C8B-B14F-4D97-AF65-F5344CB8AC3E}">
        <p14:creationId xmlns:p14="http://schemas.microsoft.com/office/powerpoint/2010/main" val="3205552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5</a:t>
            </a:fld>
            <a:endParaRPr lang="en-GB"/>
          </a:p>
        </p:txBody>
      </p:sp>
    </p:spTree>
    <p:extLst>
      <p:ext uri="{BB962C8B-B14F-4D97-AF65-F5344CB8AC3E}">
        <p14:creationId xmlns:p14="http://schemas.microsoft.com/office/powerpoint/2010/main" val="890501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James T</a:t>
            </a:r>
          </a:p>
        </p:txBody>
      </p:sp>
      <p:sp>
        <p:nvSpPr>
          <p:cNvPr id="4" name="Slide Number Placeholder 3"/>
          <p:cNvSpPr>
            <a:spLocks noGrp="1"/>
          </p:cNvSpPr>
          <p:nvPr>
            <p:ph type="sldNum" sz="quarter" idx="5"/>
          </p:nvPr>
        </p:nvSpPr>
        <p:spPr/>
        <p:txBody>
          <a:bodyPr/>
          <a:lstStyle/>
          <a:p>
            <a:fld id="{A42A07D1-A6FB-4829-A7FC-F974245F3339}" type="slidenum">
              <a:rPr lang="en-GB" smtClean="0"/>
              <a:t>6</a:t>
            </a:fld>
            <a:endParaRPr lang="en-GB"/>
          </a:p>
        </p:txBody>
      </p:sp>
    </p:spTree>
    <p:extLst>
      <p:ext uri="{BB962C8B-B14F-4D97-AF65-F5344CB8AC3E}">
        <p14:creationId xmlns:p14="http://schemas.microsoft.com/office/powerpoint/2010/main" val="3410710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Sans-Serif"/>
              <a:buChar char="•"/>
            </a:pPr>
            <a:r>
              <a:rPr lang="en-US">
                <a:solidFill>
                  <a:srgbClr val="000000"/>
                </a:solidFill>
              </a:rPr>
              <a:t>James T</a:t>
            </a:r>
          </a:p>
          <a:p>
            <a:pPr marL="285750" indent="-285750">
              <a:lnSpc>
                <a:spcPct val="120000"/>
              </a:lnSpc>
              <a:spcBef>
                <a:spcPts val="1000"/>
              </a:spcBef>
              <a:buFont typeface="Arial,Sans-Serif"/>
              <a:buChar char="•"/>
            </a:pPr>
            <a:r>
              <a:rPr lang="en-US">
                <a:solidFill>
                  <a:srgbClr val="000000"/>
                </a:solidFill>
              </a:rPr>
              <a:t>Text-to-speech bypasses reading difficulties, focus on comprehension and the content provided. Leads to increased retention, faster reading pace, increased independence.</a:t>
            </a:r>
            <a:endParaRPr lang="en-US"/>
          </a:p>
          <a:p>
            <a:pPr marL="285750" indent="-285750">
              <a:lnSpc>
                <a:spcPct val="120000"/>
              </a:lnSpc>
              <a:spcBef>
                <a:spcPts val="1000"/>
              </a:spcBef>
              <a:buFont typeface="Arial,Sans-Serif"/>
              <a:buChar char="•"/>
            </a:pPr>
            <a:r>
              <a:rPr lang="en-US">
                <a:latin typeface="Aptos"/>
                <a:ea typeface="Calibri"/>
                <a:cs typeface="Calibri"/>
              </a:rPr>
              <a:t>Both listening and reading has been shown to help, and can adapt the reading rate which can boost independence</a:t>
            </a:r>
          </a:p>
          <a:p>
            <a:pPr marL="285750" indent="-285750">
              <a:lnSpc>
                <a:spcPct val="120000"/>
              </a:lnSpc>
              <a:spcBef>
                <a:spcPts val="1000"/>
              </a:spcBef>
              <a:buFont typeface="Arial,Sans-Serif"/>
              <a:buChar char="•"/>
            </a:pPr>
            <a:r>
              <a:rPr lang="en-US">
                <a:latin typeface="Aptos"/>
                <a:ea typeface="Calibri"/>
                <a:cs typeface="Calibri"/>
              </a:rPr>
              <a:t>Speech to text allows ideas to not be lost due to a mismatched typing/writing speeds, offers benefits to ADHD students.</a:t>
            </a:r>
          </a:p>
          <a:p>
            <a:pPr marL="285750" indent="-285750">
              <a:lnSpc>
                <a:spcPct val="120000"/>
              </a:lnSpc>
              <a:spcBef>
                <a:spcPts val="1000"/>
              </a:spcBef>
              <a:buFont typeface="Arial,Sans-Serif"/>
              <a:buChar char="•"/>
            </a:pPr>
            <a:r>
              <a:rPr lang="en-US">
                <a:latin typeface="Aptos"/>
                <a:ea typeface="Calibri"/>
                <a:cs typeface="Calibri"/>
              </a:rPr>
              <a:t>Focus on students being able to demonstrate their knowledge without the stress of keeping up typing/writing wise.</a:t>
            </a:r>
          </a:p>
          <a:p>
            <a:pPr marL="285750" indent="-285750">
              <a:lnSpc>
                <a:spcPct val="120000"/>
              </a:lnSpc>
              <a:spcBef>
                <a:spcPts val="1000"/>
              </a:spcBef>
              <a:buFont typeface="Arial,Sans-Serif"/>
              <a:buChar char="•"/>
            </a:pPr>
            <a:r>
              <a:rPr lang="en-US">
                <a:latin typeface="Aptos"/>
                <a:ea typeface="Calibri"/>
                <a:cs typeface="Calibri"/>
              </a:rPr>
              <a:t>Both can be used together</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A42A07D1-A6FB-4829-A7FC-F974245F3339}" type="slidenum">
              <a:rPr lang="en-GB" smtClean="0"/>
              <a:t>7</a:t>
            </a:fld>
            <a:endParaRPr lang="en-GB"/>
          </a:p>
        </p:txBody>
      </p:sp>
    </p:spTree>
    <p:extLst>
      <p:ext uri="{BB962C8B-B14F-4D97-AF65-F5344CB8AC3E}">
        <p14:creationId xmlns:p14="http://schemas.microsoft.com/office/powerpoint/2010/main" val="1005285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James T</a:t>
            </a:r>
          </a:p>
          <a:p>
            <a:endParaRPr lang="en-US">
              <a:latin typeface="Calibri"/>
              <a:ea typeface="Calibri"/>
              <a:cs typeface="Calibri"/>
            </a:endParaRPr>
          </a:p>
          <a:p>
            <a:r>
              <a:rPr lang="en-US">
                <a:latin typeface="Calibri"/>
                <a:ea typeface="Calibri"/>
                <a:cs typeface="Calibri"/>
              </a:rPr>
              <a:t>Competition – What already exists out there, what did they do well, what not so well, what can we do better</a:t>
            </a:r>
          </a:p>
          <a:p>
            <a:r>
              <a:rPr lang="en-US">
                <a:latin typeface="Calibri"/>
                <a:ea typeface="Calibri"/>
                <a:cs typeface="Calibri"/>
              </a:rPr>
              <a:t>Text-to-speech methods – How human sounding the voices are, how much data it might use</a:t>
            </a:r>
          </a:p>
          <a:p>
            <a:r>
              <a:rPr lang="en-US">
                <a:latin typeface="Calibri"/>
                <a:ea typeface="Calibri"/>
                <a:cs typeface="Calibri"/>
              </a:rPr>
              <a:t>Input from industry – Need to know how potential users might react to the solution. Do not want to create something that people feel is not useable</a:t>
            </a:r>
          </a:p>
          <a:p>
            <a:r>
              <a:rPr lang="en-US">
                <a:latin typeface="Calibri"/>
                <a:ea typeface="Calibri"/>
                <a:cs typeface="Calibri"/>
              </a:rPr>
              <a:t>Scope – Make sure the scope is consistent throughout the project. Need to make sure we know where things might be too much to expect</a:t>
            </a:r>
          </a:p>
          <a:p>
            <a:r>
              <a:rPr lang="en-US">
                <a:latin typeface="Calibri"/>
                <a:ea typeface="Calibri"/>
                <a:cs typeface="Calibri"/>
              </a:rPr>
              <a:t>AI platform – Emerging trends link. This is what gives us the link to the module name</a:t>
            </a:r>
          </a:p>
          <a:p>
            <a:r>
              <a:rPr lang="en-US">
                <a:latin typeface="Calibri"/>
                <a:ea typeface="Calibri"/>
                <a:cs typeface="Calibri"/>
              </a:rPr>
              <a:t>Design methodology – Need to be consistent with design methodology, otherwise can cause issues with collaboration if people are not on the same page</a:t>
            </a:r>
          </a:p>
        </p:txBody>
      </p:sp>
      <p:sp>
        <p:nvSpPr>
          <p:cNvPr id="4" name="Slide Number Placeholder 3"/>
          <p:cNvSpPr>
            <a:spLocks noGrp="1"/>
          </p:cNvSpPr>
          <p:nvPr>
            <p:ph type="sldNum" sz="quarter" idx="5"/>
          </p:nvPr>
        </p:nvSpPr>
        <p:spPr/>
        <p:txBody>
          <a:bodyPr/>
          <a:lstStyle/>
          <a:p>
            <a:fld id="{A42A07D1-A6FB-4829-A7FC-F974245F3339}" type="slidenum">
              <a:rPr lang="en-GB" smtClean="0"/>
              <a:t>8</a:t>
            </a:fld>
            <a:endParaRPr lang="en-GB"/>
          </a:p>
        </p:txBody>
      </p:sp>
    </p:spTree>
    <p:extLst>
      <p:ext uri="{BB962C8B-B14F-4D97-AF65-F5344CB8AC3E}">
        <p14:creationId xmlns:p14="http://schemas.microsoft.com/office/powerpoint/2010/main" val="976349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1000"/>
              </a:spcBef>
            </a:pPr>
            <a:r>
              <a:rPr lang="en-GB"/>
              <a:t>James T</a:t>
            </a:r>
          </a:p>
        </p:txBody>
      </p:sp>
      <p:sp>
        <p:nvSpPr>
          <p:cNvPr id="4" name="Slide Number Placeholder 3"/>
          <p:cNvSpPr>
            <a:spLocks noGrp="1"/>
          </p:cNvSpPr>
          <p:nvPr>
            <p:ph type="sldNum" sz="quarter" idx="5"/>
          </p:nvPr>
        </p:nvSpPr>
        <p:spPr/>
        <p:txBody>
          <a:bodyPr/>
          <a:lstStyle/>
          <a:p>
            <a:fld id="{A42A07D1-A6FB-4829-A7FC-F974245F3339}" type="slidenum">
              <a:rPr lang="en-GB" smtClean="0"/>
              <a:t>9</a:t>
            </a:fld>
            <a:endParaRPr lang="en-GB"/>
          </a:p>
        </p:txBody>
      </p:sp>
    </p:spTree>
    <p:extLst>
      <p:ext uri="{BB962C8B-B14F-4D97-AF65-F5344CB8AC3E}">
        <p14:creationId xmlns:p14="http://schemas.microsoft.com/office/powerpoint/2010/main" val="2731660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James T</a:t>
            </a:r>
          </a:p>
        </p:txBody>
      </p:sp>
      <p:sp>
        <p:nvSpPr>
          <p:cNvPr id="4" name="Slide Number Placeholder 3"/>
          <p:cNvSpPr>
            <a:spLocks noGrp="1"/>
          </p:cNvSpPr>
          <p:nvPr>
            <p:ph type="sldNum" sz="quarter" idx="5"/>
          </p:nvPr>
        </p:nvSpPr>
        <p:spPr/>
        <p:txBody>
          <a:bodyPr/>
          <a:lstStyle/>
          <a:p>
            <a:fld id="{A42A07D1-A6FB-4829-A7FC-F974245F3339}" type="slidenum">
              <a:rPr lang="en-GB" smtClean="0"/>
              <a:t>10</a:t>
            </a:fld>
            <a:endParaRPr lang="en-GB"/>
          </a:p>
        </p:txBody>
      </p:sp>
    </p:spTree>
    <p:extLst>
      <p:ext uri="{BB962C8B-B14F-4D97-AF65-F5344CB8AC3E}">
        <p14:creationId xmlns:p14="http://schemas.microsoft.com/office/powerpoint/2010/main" val="31810527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James T</a:t>
            </a:r>
          </a:p>
          <a:p>
            <a:r>
              <a:rPr lang="en-US">
                <a:latin typeface="Calibri"/>
                <a:ea typeface="Calibri"/>
                <a:cs typeface="Calibri"/>
              </a:rPr>
              <a:t>Reading List.) Research already shows that reading along with a voice is very beneficial, and being able to change the speed depending on the student's level will bring a level of needed flexibility</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11</a:t>
            </a:fld>
            <a:endParaRPr lang="en-GB"/>
          </a:p>
        </p:txBody>
      </p:sp>
    </p:spTree>
    <p:extLst>
      <p:ext uri="{BB962C8B-B14F-4D97-AF65-F5344CB8AC3E}">
        <p14:creationId xmlns:p14="http://schemas.microsoft.com/office/powerpoint/2010/main" val="1426150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a:t>
            </a:r>
          </a:p>
          <a:p>
            <a:endParaRPr lang="en-GB" b="1" dirty="0"/>
          </a:p>
          <a:p>
            <a:r>
              <a:rPr lang="en-GB" b="1" dirty="0"/>
              <a:t>We mentioned that this project will focus on the use of TTS and STT, but what is the best way to go about this.</a:t>
            </a:r>
          </a:p>
          <a:p>
            <a:endParaRPr lang="en-GB" b="1" dirty="0"/>
          </a:p>
          <a:p>
            <a:r>
              <a:rPr lang="en-GB" b="1" dirty="0"/>
              <a:t>The emerging trend is doing this through the use of AI </a:t>
            </a:r>
            <a:r>
              <a:rPr lang="en-GB" b="1" dirty="0" err="1"/>
              <a:t>modles</a:t>
            </a:r>
            <a:r>
              <a:rPr lang="en-GB" b="1" dirty="0"/>
              <a:t>.</a:t>
            </a:r>
          </a:p>
        </p:txBody>
      </p:sp>
      <p:sp>
        <p:nvSpPr>
          <p:cNvPr id="4" name="Slide Number Placeholder 3"/>
          <p:cNvSpPr>
            <a:spLocks noGrp="1"/>
          </p:cNvSpPr>
          <p:nvPr>
            <p:ph type="sldNum" sz="quarter" idx="5"/>
          </p:nvPr>
        </p:nvSpPr>
        <p:spPr/>
        <p:txBody>
          <a:bodyPr/>
          <a:lstStyle/>
          <a:p>
            <a:fld id="{A42A07D1-A6FB-4829-A7FC-F974245F3339}" type="slidenum">
              <a:rPr lang="en-GB" smtClean="0"/>
              <a:t>12</a:t>
            </a:fld>
            <a:endParaRPr lang="en-GB"/>
          </a:p>
        </p:txBody>
      </p:sp>
    </p:spTree>
    <p:extLst>
      <p:ext uri="{BB962C8B-B14F-4D97-AF65-F5344CB8AC3E}">
        <p14:creationId xmlns:p14="http://schemas.microsoft.com/office/powerpoint/2010/main" val="38703869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Max</a:t>
            </a:r>
          </a:p>
        </p:txBody>
      </p:sp>
      <p:sp>
        <p:nvSpPr>
          <p:cNvPr id="4" name="Slide Number Placeholder 3"/>
          <p:cNvSpPr>
            <a:spLocks noGrp="1"/>
          </p:cNvSpPr>
          <p:nvPr>
            <p:ph type="sldNum" sz="quarter" idx="5"/>
          </p:nvPr>
        </p:nvSpPr>
        <p:spPr/>
        <p:txBody>
          <a:bodyPr/>
          <a:lstStyle/>
          <a:p>
            <a:fld id="{A42A07D1-A6FB-4829-A7FC-F974245F3339}" type="slidenum">
              <a:rPr lang="en-GB" smtClean="0"/>
              <a:t>13</a:t>
            </a:fld>
            <a:endParaRPr lang="en-GB"/>
          </a:p>
        </p:txBody>
      </p:sp>
    </p:spTree>
    <p:extLst>
      <p:ext uri="{BB962C8B-B14F-4D97-AF65-F5344CB8AC3E}">
        <p14:creationId xmlns:p14="http://schemas.microsoft.com/office/powerpoint/2010/main" val="20550704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Max</a:t>
            </a:r>
          </a:p>
        </p:txBody>
      </p:sp>
      <p:sp>
        <p:nvSpPr>
          <p:cNvPr id="4" name="Slide Number Placeholder 3"/>
          <p:cNvSpPr>
            <a:spLocks noGrp="1"/>
          </p:cNvSpPr>
          <p:nvPr>
            <p:ph type="sldNum" sz="quarter" idx="5"/>
          </p:nvPr>
        </p:nvSpPr>
        <p:spPr/>
        <p:txBody>
          <a:bodyPr/>
          <a:lstStyle/>
          <a:p>
            <a:fld id="{A42A07D1-A6FB-4829-A7FC-F974245F3339}" type="slidenum">
              <a:rPr lang="en-GB" smtClean="0"/>
              <a:t>14</a:t>
            </a:fld>
            <a:endParaRPr lang="en-GB"/>
          </a:p>
        </p:txBody>
      </p:sp>
    </p:spTree>
    <p:extLst>
      <p:ext uri="{BB962C8B-B14F-4D97-AF65-F5344CB8AC3E}">
        <p14:creationId xmlns:p14="http://schemas.microsoft.com/office/powerpoint/2010/main" val="41689260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Max</a:t>
            </a:r>
          </a:p>
        </p:txBody>
      </p:sp>
      <p:sp>
        <p:nvSpPr>
          <p:cNvPr id="4" name="Slide Number Placeholder 3"/>
          <p:cNvSpPr>
            <a:spLocks noGrp="1"/>
          </p:cNvSpPr>
          <p:nvPr>
            <p:ph type="sldNum" sz="quarter" idx="5"/>
          </p:nvPr>
        </p:nvSpPr>
        <p:spPr/>
        <p:txBody>
          <a:bodyPr/>
          <a:lstStyle/>
          <a:p>
            <a:fld id="{A42A07D1-A6FB-4829-A7FC-F974245F3339}" type="slidenum">
              <a:rPr lang="en-GB" smtClean="0"/>
              <a:t>15</a:t>
            </a:fld>
            <a:endParaRPr lang="en-GB"/>
          </a:p>
        </p:txBody>
      </p:sp>
    </p:spTree>
    <p:extLst>
      <p:ext uri="{BB962C8B-B14F-4D97-AF65-F5344CB8AC3E}">
        <p14:creationId xmlns:p14="http://schemas.microsoft.com/office/powerpoint/2010/main" val="19557377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Max</a:t>
            </a:r>
          </a:p>
        </p:txBody>
      </p:sp>
      <p:sp>
        <p:nvSpPr>
          <p:cNvPr id="4" name="Slide Number Placeholder 3"/>
          <p:cNvSpPr>
            <a:spLocks noGrp="1"/>
          </p:cNvSpPr>
          <p:nvPr>
            <p:ph type="sldNum" sz="quarter" idx="5"/>
          </p:nvPr>
        </p:nvSpPr>
        <p:spPr/>
        <p:txBody>
          <a:bodyPr/>
          <a:lstStyle/>
          <a:p>
            <a:fld id="{A42A07D1-A6FB-4829-A7FC-F974245F3339}" type="slidenum">
              <a:rPr lang="en-GB" smtClean="0"/>
              <a:t>16</a:t>
            </a:fld>
            <a:endParaRPr lang="en-GB"/>
          </a:p>
        </p:txBody>
      </p:sp>
    </p:spTree>
    <p:extLst>
      <p:ext uri="{BB962C8B-B14F-4D97-AF65-F5344CB8AC3E}">
        <p14:creationId xmlns:p14="http://schemas.microsoft.com/office/powerpoint/2010/main" val="35922445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scope of the project established and the main features chosen, we needed to establish our development approach.</a:t>
            </a:r>
          </a:p>
          <a:p>
            <a:endParaRPr lang="en-GB" dirty="0"/>
          </a:p>
          <a:p>
            <a:r>
              <a:rPr lang="en-GB" dirty="0"/>
              <a:t>We have been working with small tasks which get developed by the team and then reviewed.</a:t>
            </a:r>
          </a:p>
          <a:p>
            <a:r>
              <a:rPr lang="en-GB" b="1" dirty="0"/>
              <a:t>Max</a:t>
            </a:r>
          </a:p>
        </p:txBody>
      </p:sp>
      <p:sp>
        <p:nvSpPr>
          <p:cNvPr id="4" name="Slide Number Placeholder 3"/>
          <p:cNvSpPr>
            <a:spLocks noGrp="1"/>
          </p:cNvSpPr>
          <p:nvPr>
            <p:ph type="sldNum" sz="quarter" idx="5"/>
          </p:nvPr>
        </p:nvSpPr>
        <p:spPr/>
        <p:txBody>
          <a:bodyPr/>
          <a:lstStyle/>
          <a:p>
            <a:fld id="{A42A07D1-A6FB-4829-A7FC-F974245F3339}" type="slidenum">
              <a:rPr lang="en-GB" smtClean="0"/>
              <a:t>17</a:t>
            </a:fld>
            <a:endParaRPr lang="en-GB"/>
          </a:p>
        </p:txBody>
      </p:sp>
    </p:spTree>
    <p:extLst>
      <p:ext uri="{BB962C8B-B14F-4D97-AF65-F5344CB8AC3E}">
        <p14:creationId xmlns:p14="http://schemas.microsoft.com/office/powerpoint/2010/main" val="1883325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00212-21D8-2F02-8E9B-9D3FE13D66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CDBEAE-1CFD-547F-EDF8-CA799D63B7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A2D379-BD14-6177-CF20-CE51ECCD1D0B}"/>
              </a:ext>
            </a:extLst>
          </p:cNvPr>
          <p:cNvSpPr>
            <a:spLocks noGrp="1"/>
          </p:cNvSpPr>
          <p:nvPr>
            <p:ph type="body" idx="1"/>
          </p:nvPr>
        </p:nvSpPr>
        <p:spPr/>
        <p:txBody>
          <a:bodyPr/>
          <a:lstStyle/>
          <a:p>
            <a:r>
              <a:rPr lang="en-GB" b="1" dirty="0"/>
              <a:t>Max</a:t>
            </a:r>
          </a:p>
        </p:txBody>
      </p:sp>
      <p:sp>
        <p:nvSpPr>
          <p:cNvPr id="4" name="Slide Number Placeholder 3">
            <a:extLst>
              <a:ext uri="{FF2B5EF4-FFF2-40B4-BE49-F238E27FC236}">
                <a16:creationId xmlns:a16="http://schemas.microsoft.com/office/drawing/2014/main" id="{DD6A5AF2-C2D8-B5AA-B61F-F4E78C98BD60}"/>
              </a:ext>
            </a:extLst>
          </p:cNvPr>
          <p:cNvSpPr>
            <a:spLocks noGrp="1"/>
          </p:cNvSpPr>
          <p:nvPr>
            <p:ph type="sldNum" sz="quarter" idx="5"/>
          </p:nvPr>
        </p:nvSpPr>
        <p:spPr/>
        <p:txBody>
          <a:bodyPr/>
          <a:lstStyle/>
          <a:p>
            <a:fld id="{A42A07D1-A6FB-4829-A7FC-F974245F3339}" type="slidenum">
              <a:rPr lang="en-GB" smtClean="0"/>
              <a:t>18</a:t>
            </a:fld>
            <a:endParaRPr lang="en-GB"/>
          </a:p>
        </p:txBody>
      </p:sp>
    </p:spTree>
    <p:extLst>
      <p:ext uri="{BB962C8B-B14F-4D97-AF65-F5344CB8AC3E}">
        <p14:creationId xmlns:p14="http://schemas.microsoft.com/office/powerpoint/2010/main" val="40209362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22</a:t>
            </a:fld>
            <a:endParaRPr lang="en-GB"/>
          </a:p>
        </p:txBody>
      </p:sp>
    </p:spTree>
    <p:extLst>
      <p:ext uri="{BB962C8B-B14F-4D97-AF65-F5344CB8AC3E}">
        <p14:creationId xmlns:p14="http://schemas.microsoft.com/office/powerpoint/2010/main" val="1181127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23</a:t>
            </a:fld>
            <a:endParaRPr lang="en-GB"/>
          </a:p>
        </p:txBody>
      </p:sp>
    </p:spTree>
    <p:extLst>
      <p:ext uri="{BB962C8B-B14F-4D97-AF65-F5344CB8AC3E}">
        <p14:creationId xmlns:p14="http://schemas.microsoft.com/office/powerpoint/2010/main" val="5369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24</a:t>
            </a:fld>
            <a:endParaRPr lang="en-GB"/>
          </a:p>
        </p:txBody>
      </p:sp>
    </p:spTree>
    <p:extLst>
      <p:ext uri="{BB962C8B-B14F-4D97-AF65-F5344CB8AC3E}">
        <p14:creationId xmlns:p14="http://schemas.microsoft.com/office/powerpoint/2010/main" val="6048444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25</a:t>
            </a:fld>
            <a:endParaRPr lang="en-GB"/>
          </a:p>
        </p:txBody>
      </p:sp>
    </p:spTree>
    <p:extLst>
      <p:ext uri="{BB962C8B-B14F-4D97-AF65-F5344CB8AC3E}">
        <p14:creationId xmlns:p14="http://schemas.microsoft.com/office/powerpoint/2010/main" val="16905806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26</a:t>
            </a:fld>
            <a:endParaRPr lang="en-GB"/>
          </a:p>
        </p:txBody>
      </p:sp>
    </p:spTree>
    <p:extLst>
      <p:ext uri="{BB962C8B-B14F-4D97-AF65-F5344CB8AC3E}">
        <p14:creationId xmlns:p14="http://schemas.microsoft.com/office/powerpoint/2010/main" val="40875651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27</a:t>
            </a:fld>
            <a:endParaRPr lang="en-GB"/>
          </a:p>
        </p:txBody>
      </p:sp>
    </p:spTree>
    <p:extLst>
      <p:ext uri="{BB962C8B-B14F-4D97-AF65-F5344CB8AC3E}">
        <p14:creationId xmlns:p14="http://schemas.microsoft.com/office/powerpoint/2010/main" val="26514472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28</a:t>
            </a:fld>
            <a:endParaRPr lang="en-GB"/>
          </a:p>
        </p:txBody>
      </p:sp>
    </p:spTree>
    <p:extLst>
      <p:ext uri="{BB962C8B-B14F-4D97-AF65-F5344CB8AC3E}">
        <p14:creationId xmlns:p14="http://schemas.microsoft.com/office/powerpoint/2010/main" val="27424351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29</a:t>
            </a:fld>
            <a:endParaRPr lang="en-GB"/>
          </a:p>
        </p:txBody>
      </p:sp>
    </p:spTree>
    <p:extLst>
      <p:ext uri="{BB962C8B-B14F-4D97-AF65-F5344CB8AC3E}">
        <p14:creationId xmlns:p14="http://schemas.microsoft.com/office/powerpoint/2010/main" val="1248745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Thomas</a:t>
            </a:r>
          </a:p>
        </p:txBody>
      </p:sp>
      <p:sp>
        <p:nvSpPr>
          <p:cNvPr id="4" name="Slide Number Placeholder 3"/>
          <p:cNvSpPr>
            <a:spLocks noGrp="1"/>
          </p:cNvSpPr>
          <p:nvPr>
            <p:ph type="sldNum" sz="quarter" idx="5"/>
          </p:nvPr>
        </p:nvSpPr>
        <p:spPr/>
        <p:txBody>
          <a:bodyPr/>
          <a:lstStyle/>
          <a:p>
            <a:fld id="{A42A07D1-A6FB-4829-A7FC-F974245F3339}" type="slidenum">
              <a:rPr lang="en-GB" smtClean="0"/>
              <a:t>30</a:t>
            </a:fld>
            <a:endParaRPr lang="en-GB"/>
          </a:p>
        </p:txBody>
      </p:sp>
    </p:spTree>
    <p:extLst>
      <p:ext uri="{BB962C8B-B14F-4D97-AF65-F5344CB8AC3E}">
        <p14:creationId xmlns:p14="http://schemas.microsoft.com/office/powerpoint/2010/main" val="37050671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Caleb</a:t>
            </a:r>
          </a:p>
        </p:txBody>
      </p:sp>
      <p:sp>
        <p:nvSpPr>
          <p:cNvPr id="4" name="Slide Number Placeholder 3"/>
          <p:cNvSpPr>
            <a:spLocks noGrp="1"/>
          </p:cNvSpPr>
          <p:nvPr>
            <p:ph type="sldNum" sz="quarter" idx="5"/>
          </p:nvPr>
        </p:nvSpPr>
        <p:spPr/>
        <p:txBody>
          <a:bodyPr/>
          <a:lstStyle/>
          <a:p>
            <a:fld id="{A42A07D1-A6FB-4829-A7FC-F974245F3339}" type="slidenum">
              <a:rPr lang="en-GB" smtClean="0"/>
              <a:t>31</a:t>
            </a:fld>
            <a:endParaRPr lang="en-GB"/>
          </a:p>
        </p:txBody>
      </p:sp>
    </p:spTree>
    <p:extLst>
      <p:ext uri="{BB962C8B-B14F-4D97-AF65-F5344CB8AC3E}">
        <p14:creationId xmlns:p14="http://schemas.microsoft.com/office/powerpoint/2010/main" val="23886233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Caleb</a:t>
            </a:r>
          </a:p>
          <a:p>
            <a:r>
              <a:rPr lang="en-US">
                <a:latin typeface="Calibri"/>
                <a:ea typeface="Calibri"/>
                <a:cs typeface="Calibri"/>
              </a:rPr>
              <a:t>Python is being used for the audio to text component as it has a wide range of libraires that can be used and has API support.</a:t>
            </a:r>
          </a:p>
          <a:p>
            <a:endParaRPr lang="en-US">
              <a:latin typeface="Calibri"/>
              <a:ea typeface="Calibri"/>
              <a:cs typeface="Calibri"/>
            </a:endParaRPr>
          </a:p>
          <a:p>
            <a:r>
              <a:rPr lang="en-US">
                <a:latin typeface="Calibri"/>
                <a:ea typeface="Calibri"/>
                <a:cs typeface="Calibri"/>
              </a:rPr>
              <a:t>Speech recognition module is sued as it provides a lot of support for speech </a:t>
            </a:r>
            <a:r>
              <a:rPr lang="en-GB"/>
              <a:t>recognition</a:t>
            </a:r>
            <a:r>
              <a:rPr lang="en-US">
                <a:latin typeface="Calibri"/>
                <a:ea typeface="Calibri"/>
                <a:cs typeface="Calibri"/>
              </a:rPr>
              <a:t> APIs.</a:t>
            </a:r>
            <a:endParaRPr lang="en-US"/>
          </a:p>
          <a:p>
            <a:endParaRPr lang="en-US">
              <a:latin typeface="Calibri"/>
              <a:ea typeface="Calibri"/>
              <a:cs typeface="Calibri"/>
            </a:endParaRPr>
          </a:p>
          <a:p>
            <a:r>
              <a:rPr lang="en-US">
                <a:latin typeface="Calibri"/>
                <a:ea typeface="Calibri"/>
                <a:cs typeface="Calibri"/>
              </a:rPr>
              <a:t>The </a:t>
            </a:r>
            <a:r>
              <a:rPr lang="en-US" err="1">
                <a:latin typeface="Calibri"/>
                <a:ea typeface="Calibri"/>
                <a:cs typeface="Calibri"/>
              </a:rPr>
              <a:t>PyDub</a:t>
            </a:r>
            <a:r>
              <a:rPr lang="en-US">
                <a:latin typeface="Calibri"/>
                <a:ea typeface="Calibri"/>
                <a:cs typeface="Calibri"/>
              </a:rPr>
              <a:t> library is used as it allows for the use of WAV files to be manipulated. </a:t>
            </a:r>
          </a:p>
          <a:p>
            <a:endParaRPr lang="en-US">
              <a:latin typeface="Calibri"/>
              <a:ea typeface="Calibri"/>
              <a:cs typeface="Calibri"/>
            </a:endParaRPr>
          </a:p>
          <a:p>
            <a:r>
              <a:rPr lang="en-US">
                <a:latin typeface="Calibri"/>
                <a:ea typeface="Calibri"/>
                <a:cs typeface="Calibri"/>
              </a:rPr>
              <a:t>The Integrated Development Environment used to edit the code is Visual Studio Code</a:t>
            </a:r>
          </a:p>
          <a:p>
            <a:endParaRPr lang="en-US">
              <a:latin typeface="Calibri"/>
              <a:ea typeface="Calibri"/>
              <a:cs typeface="Calibri"/>
            </a:endParaRPr>
          </a:p>
          <a:p>
            <a:r>
              <a:rPr lang="en-US">
                <a:latin typeface="Calibri"/>
                <a:ea typeface="Calibri"/>
                <a:cs typeface="Calibri"/>
              </a:rPr>
              <a:t>Since the last progress presentation </a:t>
            </a:r>
          </a:p>
          <a:p>
            <a:endParaRPr lang="en-US">
              <a:latin typeface="Calibri"/>
              <a:ea typeface="Calibri"/>
              <a:cs typeface="Calibri"/>
            </a:endParaRPr>
          </a:p>
          <a:p>
            <a:r>
              <a:rPr lang="en-US">
                <a:latin typeface="Calibri"/>
                <a:ea typeface="Calibri"/>
                <a:cs typeface="Calibri"/>
              </a:rPr>
              <a:t>MP3 support has been added using </a:t>
            </a:r>
            <a:r>
              <a:rPr lang="en-US" err="1">
                <a:latin typeface="Calibri"/>
                <a:ea typeface="Calibri"/>
                <a:cs typeface="Calibri"/>
              </a:rPr>
              <a:t>ffmpeg</a:t>
            </a:r>
            <a:r>
              <a:rPr lang="en-US">
                <a:latin typeface="Calibri"/>
                <a:ea typeface="Calibri"/>
                <a:cs typeface="Calibri"/>
              </a:rPr>
              <a:t> module</a:t>
            </a:r>
          </a:p>
          <a:p>
            <a:endParaRPr lang="en-US">
              <a:latin typeface="Calibri"/>
              <a:ea typeface="Calibri"/>
              <a:cs typeface="Calibri"/>
            </a:endParaRPr>
          </a:p>
          <a:p>
            <a:r>
              <a:rPr lang="en-US">
                <a:latin typeface="Calibri"/>
                <a:ea typeface="Calibri"/>
                <a:cs typeface="Calibri"/>
              </a:rPr>
              <a:t>And alterations to the code have allowed for longer duration audio files to be transcribed</a:t>
            </a:r>
          </a:p>
        </p:txBody>
      </p:sp>
      <p:sp>
        <p:nvSpPr>
          <p:cNvPr id="4" name="Slide Number Placeholder 3"/>
          <p:cNvSpPr>
            <a:spLocks noGrp="1"/>
          </p:cNvSpPr>
          <p:nvPr>
            <p:ph type="sldNum" sz="quarter" idx="5"/>
          </p:nvPr>
        </p:nvSpPr>
        <p:spPr/>
        <p:txBody>
          <a:bodyPr/>
          <a:lstStyle/>
          <a:p>
            <a:fld id="{A42A07D1-A6FB-4829-A7FC-F974245F3339}" type="slidenum">
              <a:rPr lang="en-GB" smtClean="0"/>
              <a:t>32</a:t>
            </a:fld>
            <a:endParaRPr lang="en-GB"/>
          </a:p>
        </p:txBody>
      </p:sp>
    </p:spTree>
    <p:extLst>
      <p:ext uri="{BB962C8B-B14F-4D97-AF65-F5344CB8AC3E}">
        <p14:creationId xmlns:p14="http://schemas.microsoft.com/office/powerpoint/2010/main" val="15140907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Caleb</a:t>
            </a:r>
          </a:p>
        </p:txBody>
      </p:sp>
      <p:sp>
        <p:nvSpPr>
          <p:cNvPr id="4" name="Slide Number Placeholder 3"/>
          <p:cNvSpPr>
            <a:spLocks noGrp="1"/>
          </p:cNvSpPr>
          <p:nvPr>
            <p:ph type="sldNum" sz="quarter" idx="5"/>
          </p:nvPr>
        </p:nvSpPr>
        <p:spPr/>
        <p:txBody>
          <a:bodyPr/>
          <a:lstStyle/>
          <a:p>
            <a:fld id="{A42A07D1-A6FB-4829-A7FC-F974245F3339}" type="slidenum">
              <a:rPr lang="en-GB" smtClean="0"/>
              <a:t>33</a:t>
            </a:fld>
            <a:endParaRPr lang="en-GB"/>
          </a:p>
        </p:txBody>
      </p:sp>
    </p:spTree>
    <p:extLst>
      <p:ext uri="{BB962C8B-B14F-4D97-AF65-F5344CB8AC3E}">
        <p14:creationId xmlns:p14="http://schemas.microsoft.com/office/powerpoint/2010/main" val="15218043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Caleb</a:t>
            </a:r>
          </a:p>
          <a:p>
            <a:r>
              <a:rPr lang="en-GB"/>
              <a:t>The filename is specified before the program is executed</a:t>
            </a:r>
          </a:p>
          <a:p>
            <a:r>
              <a:rPr lang="en-GB"/>
              <a:t>Then once it's run the terminal will output the transcription of the audio file (which in this case is RedBull.WAV)</a:t>
            </a:r>
          </a:p>
        </p:txBody>
      </p:sp>
      <p:sp>
        <p:nvSpPr>
          <p:cNvPr id="4" name="Slide Number Placeholder 3"/>
          <p:cNvSpPr>
            <a:spLocks noGrp="1"/>
          </p:cNvSpPr>
          <p:nvPr>
            <p:ph type="sldNum" sz="quarter" idx="5"/>
          </p:nvPr>
        </p:nvSpPr>
        <p:spPr/>
        <p:txBody>
          <a:bodyPr/>
          <a:lstStyle/>
          <a:p>
            <a:fld id="{A42A07D1-A6FB-4829-A7FC-F974245F3339}" type="slidenum">
              <a:rPr lang="en-GB" smtClean="0"/>
              <a:t>34</a:t>
            </a:fld>
            <a:endParaRPr lang="en-GB"/>
          </a:p>
        </p:txBody>
      </p:sp>
    </p:spTree>
    <p:extLst>
      <p:ext uri="{BB962C8B-B14F-4D97-AF65-F5344CB8AC3E}">
        <p14:creationId xmlns:p14="http://schemas.microsoft.com/office/powerpoint/2010/main" val="3368905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a:t>Caleb</a:t>
            </a:r>
          </a:p>
          <a:p>
            <a:pPr marL="0" indent="0">
              <a:buNone/>
            </a:pPr>
            <a:r>
              <a:rPr lang="en-US" b="1"/>
              <a:t>Loading in the variable “filename” to access audio file. </a:t>
            </a:r>
          </a:p>
          <a:p>
            <a:pPr marL="0" indent="0">
              <a:buNone/>
            </a:pPr>
            <a:r>
              <a:rPr lang="en-US" b="1"/>
              <a:t>Currently an efficient</a:t>
            </a:r>
            <a:r>
              <a:rPr lang="en-US"/>
              <a:t> method of loading in the audio file as it is </a:t>
            </a:r>
            <a:r>
              <a:rPr lang="en-US" b="1"/>
              <a:t>quick</a:t>
            </a:r>
            <a:r>
              <a:rPr lang="en-US"/>
              <a:t> and once correctly established in the code future user error is not a factor to worried about.</a:t>
            </a:r>
          </a:p>
          <a:p>
            <a:pPr marL="0" indent="0">
              <a:buNone/>
            </a:pPr>
            <a:r>
              <a:rPr lang="en-US" b="1"/>
              <a:t>Improvement</a:t>
            </a:r>
            <a:r>
              <a:rPr lang="en-US"/>
              <a:t>: However, the current method is not a permanent The input function needs to be established with data validation (to account for user error such as mistyping) to allow for users to choose what audio file they want to transcribe while running the software.</a:t>
            </a:r>
            <a:endParaRPr lang="en-GB"/>
          </a:p>
          <a:p>
            <a:endParaRPr lang="en-US"/>
          </a:p>
          <a:p>
            <a:endParaRPr lang="en-US"/>
          </a:p>
          <a:p>
            <a:pPr marL="0" indent="0">
              <a:buNone/>
            </a:pPr>
            <a:r>
              <a:rPr lang="en-US"/>
              <a:t>To carry out the transcription using the </a:t>
            </a:r>
            <a:r>
              <a:rPr lang="en-US" b="1"/>
              <a:t>Google Speech Recognition API </a:t>
            </a:r>
            <a:r>
              <a:rPr lang="en-US"/>
              <a:t>it </a:t>
            </a:r>
            <a:r>
              <a:rPr lang="en-US" b="1"/>
              <a:t>converts</a:t>
            </a:r>
            <a:r>
              <a:rPr lang="en-US"/>
              <a:t> the </a:t>
            </a:r>
            <a:r>
              <a:rPr lang="en-US" b="1"/>
              <a:t>audio file’s contents </a:t>
            </a:r>
            <a:r>
              <a:rPr lang="en-US"/>
              <a:t>into </a:t>
            </a:r>
            <a:r>
              <a:rPr lang="en-US" b="1"/>
              <a:t>text</a:t>
            </a:r>
            <a:r>
              <a:rPr lang="en-US"/>
              <a:t> and then </a:t>
            </a:r>
            <a:r>
              <a:rPr lang="en-US" b="1"/>
              <a:t>outputs</a:t>
            </a:r>
            <a:r>
              <a:rPr lang="en-US"/>
              <a:t> it into the </a:t>
            </a:r>
            <a:r>
              <a:rPr lang="en-US" b="1"/>
              <a:t>terminal.</a:t>
            </a:r>
          </a:p>
        </p:txBody>
      </p:sp>
      <p:sp>
        <p:nvSpPr>
          <p:cNvPr id="4" name="Slide Number Placeholder 3"/>
          <p:cNvSpPr>
            <a:spLocks noGrp="1"/>
          </p:cNvSpPr>
          <p:nvPr>
            <p:ph type="sldNum" sz="quarter" idx="5"/>
          </p:nvPr>
        </p:nvSpPr>
        <p:spPr/>
        <p:txBody>
          <a:bodyPr/>
          <a:lstStyle/>
          <a:p>
            <a:fld id="{A42A07D1-A6FB-4829-A7FC-F974245F3339}" type="slidenum">
              <a:rPr lang="en-GB" smtClean="0"/>
              <a:t>35</a:t>
            </a:fld>
            <a:endParaRPr lang="en-GB"/>
          </a:p>
        </p:txBody>
      </p:sp>
    </p:spTree>
    <p:extLst>
      <p:ext uri="{BB962C8B-B14F-4D97-AF65-F5344CB8AC3E}">
        <p14:creationId xmlns:p14="http://schemas.microsoft.com/office/powerpoint/2010/main" val="23232532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Caleb</a:t>
            </a:r>
          </a:p>
          <a:p>
            <a:r>
              <a:rPr lang="en-US"/>
              <a:t>The main improvement to carry out is to incorporate a graphical user interface as this will allow users to with less technically experience to use the program with ease. When incorporating the code into the website’s html </a:t>
            </a:r>
            <a:r>
              <a:rPr lang="en-US" err="1"/>
              <a:t>pyscript</a:t>
            </a:r>
            <a:r>
              <a:rPr lang="en-US"/>
              <a:t> will be used to assist with the process.  This could also provide as a solution to the previously mentioned validation issue as a GUI would allow users to drag and drop files instead of manual input.</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Another realistic goal is to implement Microphone support into the code with the use of </a:t>
            </a:r>
            <a:r>
              <a:rPr lang="en-US" err="1"/>
              <a:t>PyAudio</a:t>
            </a:r>
            <a:r>
              <a:rPr lang="en-US"/>
              <a:t>. </a:t>
            </a:r>
            <a:r>
              <a:rPr lang="en-US" err="1"/>
              <a:t>PyAudio</a:t>
            </a:r>
            <a:r>
              <a:rPr lang="en-US"/>
              <a:t> allows for microphone input and is available on Windows, Mac, and Linux allowing for it to be a flexible option to receive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Adding onto that programming features that allow for microphone audio to be cleaned up (such as removing any unwanted background noise and upscaling the quality of the audio).</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a:t>Finally looking into </a:t>
            </a:r>
            <a:r>
              <a:rPr lang="en-US"/>
              <a:t>being able to support user’s desires to transcribe a Welsh audio file.</a:t>
            </a:r>
          </a:p>
          <a:p>
            <a:endParaRPr lang="en-GB"/>
          </a:p>
        </p:txBody>
      </p:sp>
      <p:sp>
        <p:nvSpPr>
          <p:cNvPr id="4" name="Slide Number Placeholder 3"/>
          <p:cNvSpPr>
            <a:spLocks noGrp="1"/>
          </p:cNvSpPr>
          <p:nvPr>
            <p:ph type="sldNum" sz="quarter" idx="5"/>
          </p:nvPr>
        </p:nvSpPr>
        <p:spPr/>
        <p:txBody>
          <a:bodyPr/>
          <a:lstStyle/>
          <a:p>
            <a:fld id="{A42A07D1-A6FB-4829-A7FC-F974245F3339}" type="slidenum">
              <a:rPr lang="en-GB" smtClean="0"/>
              <a:t>36</a:t>
            </a:fld>
            <a:endParaRPr lang="en-GB"/>
          </a:p>
        </p:txBody>
      </p:sp>
    </p:spTree>
    <p:extLst>
      <p:ext uri="{BB962C8B-B14F-4D97-AF65-F5344CB8AC3E}">
        <p14:creationId xmlns:p14="http://schemas.microsoft.com/office/powerpoint/2010/main" val="17341865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37</a:t>
            </a:fld>
            <a:endParaRPr lang="en-GB"/>
          </a:p>
        </p:txBody>
      </p:sp>
    </p:spTree>
    <p:extLst>
      <p:ext uri="{BB962C8B-B14F-4D97-AF65-F5344CB8AC3E}">
        <p14:creationId xmlns:p14="http://schemas.microsoft.com/office/powerpoint/2010/main" val="25767378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38</a:t>
            </a:fld>
            <a:endParaRPr lang="en-GB"/>
          </a:p>
        </p:txBody>
      </p:sp>
    </p:spTree>
    <p:extLst>
      <p:ext uri="{BB962C8B-B14F-4D97-AF65-F5344CB8AC3E}">
        <p14:creationId xmlns:p14="http://schemas.microsoft.com/office/powerpoint/2010/main" val="37034518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39</a:t>
            </a:fld>
            <a:endParaRPr lang="en-GB"/>
          </a:p>
        </p:txBody>
      </p:sp>
    </p:spTree>
    <p:extLst>
      <p:ext uri="{BB962C8B-B14F-4D97-AF65-F5344CB8AC3E}">
        <p14:creationId xmlns:p14="http://schemas.microsoft.com/office/powerpoint/2010/main" val="28049554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40</a:t>
            </a:fld>
            <a:endParaRPr lang="en-GB"/>
          </a:p>
        </p:txBody>
      </p:sp>
    </p:spTree>
    <p:extLst>
      <p:ext uri="{BB962C8B-B14F-4D97-AF65-F5344CB8AC3E}">
        <p14:creationId xmlns:p14="http://schemas.microsoft.com/office/powerpoint/2010/main" val="38152182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41</a:t>
            </a:fld>
            <a:endParaRPr lang="en-GB"/>
          </a:p>
        </p:txBody>
      </p:sp>
    </p:spTree>
    <p:extLst>
      <p:ext uri="{BB962C8B-B14F-4D97-AF65-F5344CB8AC3E}">
        <p14:creationId xmlns:p14="http://schemas.microsoft.com/office/powerpoint/2010/main" val="40125339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James D</a:t>
            </a:r>
            <a:endParaRPr lang="en-US"/>
          </a:p>
        </p:txBody>
      </p:sp>
      <p:sp>
        <p:nvSpPr>
          <p:cNvPr id="4" name="Slide Number Placeholder 3"/>
          <p:cNvSpPr>
            <a:spLocks noGrp="1"/>
          </p:cNvSpPr>
          <p:nvPr>
            <p:ph type="sldNum" sz="quarter" idx="5"/>
          </p:nvPr>
        </p:nvSpPr>
        <p:spPr/>
        <p:txBody>
          <a:bodyPr/>
          <a:lstStyle/>
          <a:p>
            <a:fld id="{A42A07D1-A6FB-4829-A7FC-F974245F3339}" type="slidenum">
              <a:rPr lang="en-GB" smtClean="0"/>
              <a:t>42</a:t>
            </a:fld>
            <a:endParaRPr lang="en-GB"/>
          </a:p>
        </p:txBody>
      </p:sp>
    </p:spTree>
    <p:extLst>
      <p:ext uri="{BB962C8B-B14F-4D97-AF65-F5344CB8AC3E}">
        <p14:creationId xmlns:p14="http://schemas.microsoft.com/office/powerpoint/2010/main" val="31060229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James T</a:t>
            </a:r>
          </a:p>
        </p:txBody>
      </p:sp>
      <p:sp>
        <p:nvSpPr>
          <p:cNvPr id="4" name="Slide Number Placeholder 3"/>
          <p:cNvSpPr>
            <a:spLocks noGrp="1"/>
          </p:cNvSpPr>
          <p:nvPr>
            <p:ph type="sldNum" sz="quarter" idx="5"/>
          </p:nvPr>
        </p:nvSpPr>
        <p:spPr/>
        <p:txBody>
          <a:bodyPr/>
          <a:lstStyle/>
          <a:p>
            <a:fld id="{A42A07D1-A6FB-4829-A7FC-F974245F3339}" type="slidenum">
              <a:rPr lang="en-GB" smtClean="0"/>
              <a:t>43</a:t>
            </a:fld>
            <a:endParaRPr lang="en-GB"/>
          </a:p>
        </p:txBody>
      </p:sp>
    </p:spTree>
    <p:extLst>
      <p:ext uri="{BB962C8B-B14F-4D97-AF65-F5344CB8AC3E}">
        <p14:creationId xmlns:p14="http://schemas.microsoft.com/office/powerpoint/2010/main" val="312808847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Max</a:t>
            </a:r>
          </a:p>
        </p:txBody>
      </p:sp>
      <p:sp>
        <p:nvSpPr>
          <p:cNvPr id="4" name="Slide Number Placeholder 3"/>
          <p:cNvSpPr>
            <a:spLocks noGrp="1"/>
          </p:cNvSpPr>
          <p:nvPr>
            <p:ph type="sldNum" sz="quarter" idx="5"/>
          </p:nvPr>
        </p:nvSpPr>
        <p:spPr/>
        <p:txBody>
          <a:bodyPr/>
          <a:lstStyle/>
          <a:p>
            <a:fld id="{A42A07D1-A6FB-4829-A7FC-F974245F3339}" type="slidenum">
              <a:rPr lang="en-GB" smtClean="0"/>
              <a:t>44</a:t>
            </a:fld>
            <a:endParaRPr lang="en-GB"/>
          </a:p>
        </p:txBody>
      </p:sp>
    </p:spTree>
    <p:extLst>
      <p:ext uri="{BB962C8B-B14F-4D97-AF65-F5344CB8AC3E}">
        <p14:creationId xmlns:p14="http://schemas.microsoft.com/office/powerpoint/2010/main" val="11591526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Max</a:t>
            </a:r>
          </a:p>
          <a:p>
            <a:endParaRPr lang="en-GB" b="1"/>
          </a:p>
          <a:p>
            <a:r>
              <a:rPr lang="en-GB" b="0"/>
              <a:t>Web hosting varies.</a:t>
            </a:r>
          </a:p>
          <a:p>
            <a:endParaRPr lang="en-GB" b="0"/>
          </a:p>
          <a:p>
            <a:r>
              <a:rPr lang="en-GB" b="0"/>
              <a:t>Depends on provider and scales based on bandwidth and storage, many provide unlimited storage. </a:t>
            </a:r>
          </a:p>
        </p:txBody>
      </p:sp>
      <p:sp>
        <p:nvSpPr>
          <p:cNvPr id="4" name="Slide Number Placeholder 3"/>
          <p:cNvSpPr>
            <a:spLocks noGrp="1"/>
          </p:cNvSpPr>
          <p:nvPr>
            <p:ph type="sldNum" sz="quarter" idx="5"/>
          </p:nvPr>
        </p:nvSpPr>
        <p:spPr/>
        <p:txBody>
          <a:bodyPr/>
          <a:lstStyle/>
          <a:p>
            <a:fld id="{A42A07D1-A6FB-4829-A7FC-F974245F3339}" type="slidenum">
              <a:rPr lang="en-GB" smtClean="0"/>
              <a:t>45</a:t>
            </a:fld>
            <a:endParaRPr lang="en-GB"/>
          </a:p>
        </p:txBody>
      </p:sp>
    </p:spTree>
    <p:extLst>
      <p:ext uri="{BB962C8B-B14F-4D97-AF65-F5344CB8AC3E}">
        <p14:creationId xmlns:p14="http://schemas.microsoft.com/office/powerpoint/2010/main" val="47116229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Max</a:t>
            </a:r>
          </a:p>
        </p:txBody>
      </p:sp>
      <p:sp>
        <p:nvSpPr>
          <p:cNvPr id="4" name="Slide Number Placeholder 3"/>
          <p:cNvSpPr>
            <a:spLocks noGrp="1"/>
          </p:cNvSpPr>
          <p:nvPr>
            <p:ph type="sldNum" sz="quarter" idx="5"/>
          </p:nvPr>
        </p:nvSpPr>
        <p:spPr/>
        <p:txBody>
          <a:bodyPr/>
          <a:lstStyle/>
          <a:p>
            <a:fld id="{A42A07D1-A6FB-4829-A7FC-F974245F3339}" type="slidenum">
              <a:rPr lang="en-GB" smtClean="0"/>
              <a:t>46</a:t>
            </a:fld>
            <a:endParaRPr lang="en-GB"/>
          </a:p>
        </p:txBody>
      </p:sp>
    </p:spTree>
    <p:extLst>
      <p:ext uri="{BB962C8B-B14F-4D97-AF65-F5344CB8AC3E}">
        <p14:creationId xmlns:p14="http://schemas.microsoft.com/office/powerpoint/2010/main" val="2405205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E9FE12B-175E-453B-8D22-E1A28DD3C5FB}" type="datetime1">
              <a:rPr lang="en-GB" smtClean="0"/>
              <a:t>07/05/2026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43227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577270-F499-4A8F-AC17-9C9B3869BB03}" type="datetime1">
              <a:rPr lang="en-GB" smtClean="0"/>
              <a:t>07/05/2026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14010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DD514E11-5C38-4CED-BA86-CCF31D59B10B}" type="datetime1">
              <a:rPr lang="en-GB" smtClean="0"/>
              <a:t>07/05/2026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61040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2DF7B6D-CAD9-40D2-859F-CD6328BEE138}" type="datetime1">
              <a:rPr lang="en-GB" smtClean="0"/>
              <a:t>07/05/2026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357930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0EE7C2F-BCD2-49DA-AD1D-7E9987E89C16}" type="datetime1">
              <a:rPr lang="en-GB" smtClean="0"/>
              <a:t>07/05/2026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46971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49F4E1B4-9D2C-4ABD-87DB-7A2802135EC9}" type="datetime1">
              <a:rPr lang="en-GB" smtClean="0"/>
              <a:t>07/05/2026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84769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7A389DE-DA37-409B-B26F-723F20EC584E}" type="datetime1">
              <a:rPr lang="en-GB" smtClean="0"/>
              <a:t>07/05/2026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70553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634F318-67F5-45B6-97C7-C546AD1378B5}" type="datetime1">
              <a:rPr lang="en-GB" smtClean="0"/>
              <a:t>07/05/2026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92469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40BB1C92-4353-4FC1-9F6E-43BBB1649E35}" type="datetime1">
              <a:rPr lang="en-GB" smtClean="0"/>
              <a:t>07/05/2026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25365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5910F99-52E3-484B-B6F9-5BF103B68661}" type="datetime1">
              <a:rPr lang="en-GB" smtClean="0"/>
              <a:t>07/05/2026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10593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E23AE35C-220F-44F7-81FE-F19042B5BDF8}" type="datetime1">
              <a:rPr lang="en-GB" smtClean="0"/>
              <a:t>07/05/2026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44087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CF9891E6-19FF-463B-A6DE-F950F0BC3C27}" type="datetime1">
              <a:rPr lang="en-GB" smtClean="0"/>
              <a:t>07/05/2026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91663414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28.png"/><Relationship Id="rId4" Type="http://schemas.openxmlformats.org/officeDocument/2006/relationships/notesSlide" Target="../notesSlides/notesSlide30.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31.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4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jpe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5.png"/><Relationship Id="rId4" Type="http://schemas.openxmlformats.org/officeDocument/2006/relationships/notesSlide" Target="../notesSlides/notesSlide39.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48.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s://manage.wix.com/dashboard/596ce78c-676b-43d4-842e-5372b41c70bc/setup" TargetMode="External"/><Relationship Id="rId3" Type="http://schemas.openxmlformats.org/officeDocument/2006/relationships/hyperlink" Target="https://doi.org/10.1111/jcal.12624" TargetMode="External"/><Relationship Id="rId7" Type="http://schemas.openxmlformats.org/officeDocument/2006/relationships/hyperlink" Target="https://community.articulate.com/blog/articles/5-popular-e-learning-color-schemes/1110145" TargetMode="External"/><Relationship Id="rId2" Type="http://schemas.openxmlformats.org/officeDocument/2006/relationships/hyperlink" Target="https://educationinspection.blog.gov.uk/2022/09/05/thousands-of-year-7s-struggle-with-reading/" TargetMode="External"/><Relationship Id="rId1" Type="http://schemas.openxmlformats.org/officeDocument/2006/relationships/slideLayout" Target="../slideLayouts/slideLayout2.xml"/><Relationship Id="rId6" Type="http://schemas.openxmlformats.org/officeDocument/2006/relationships/hyperlink" Target="https://littlebird.ai/features/meeting-notes?comet_source=google&amp;comet_network=g&amp;comet_campaign=23597424656&amp;comet_ad_group=194636216058&amp;comet_ad_id=804620808458&amp;comet_keyword=note%20taking%20apps&amp;utm_adgroup=194636216058&amp;utm_keyword=note%20taking%20apps&amp;utm_matchtype=e&amp;utm_device=c&amp;utm_network=g&amp;utm_placement=&amp;utm_targetid=kwd-337885076861&amp;utm_ad=%7badid%7d&amp;utm_term=note%20taking%20apps&amp;utm_campaign=23597424656&amp;utm_source=google&amp;utm_medium=ppc&amp;utm_content=804620808458&amp;hsa_acc=8270744721&amp;hsa_cam=23597424656&amp;hsa_grp=194636216058&amp;hsa_ad=804620808458&amp;hsa_src=g&amp;hsa_tgt=kwd-337885076861&amp;hsa_kw=note%20taking%20apps&amp;hsa_mt=e&amp;hsa_net=adwords&amp;hsa_ver=3&amp;gad_source=1&amp;gad_campaignid=23597424656&amp;gclid=CjwKCAjwqubPBhBOEiwAzgZX2kStLrm-fCOnAzc5yXORtbw1ZSWY_GVMCJTOLVn1Ck6g_zE5OhbfShoCh9kQAvD_BwE" TargetMode="External"/><Relationship Id="rId5" Type="http://schemas.openxmlformats.org/officeDocument/2006/relationships/hyperlink" Target="https://wisprflow.ai/?utm_source=google&amp;utm_medium=cpc&amp;utm_campaign=pmax&amp;dub_id=l6nsU2O9mk5xeux4&amp;gad_source=1&amp;gad_campaignid=23654524948&amp;gclid=CjwKCAjwqubPBhBOEiwAzgZX2m79zIs0iuh6ebmaBRf4P2YzbEX3zH2P3shXW6FmsNKEqetEv48pjRoCJS8QAvD_BwE" TargetMode="External"/><Relationship Id="rId10" Type="http://schemas.openxmlformats.org/officeDocument/2006/relationships/hyperlink" Target="https://www.cambridge.org/core/journals/bjpsych-open/article/attentiondeficit-hyperactivity-disorder-diagnoses-and-prescriptions-in-uk-primary-care-20002018-populationbased-cohort-study/E0818CCAE895FF273C7448756CFB0066" TargetMode="External"/><Relationship Id="rId4" Type="http://schemas.openxmlformats.org/officeDocument/2006/relationships/hyperlink" Target="https://www.atia.org/wp-content/uploads/2020/06/ATOB-V14-A2-Keelor_etal.pdf." TargetMode="External"/><Relationship Id="rId9" Type="http://schemas.openxmlformats.org/officeDocument/2006/relationships/hyperlink" Target="https://sawfish-antelope-ntyf.squarespace.com/config/blueprint?entrypoint=survey-entryp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99168" y="1506411"/>
            <a:ext cx="7588155" cy="2621154"/>
          </a:xfrm>
        </p:spPr>
        <p:txBody>
          <a:bodyPr/>
          <a:lstStyle/>
          <a:p>
            <a:r>
              <a:rPr lang="en-GB" b="0" noProof="0"/>
              <a:t>Hackathon 2026</a:t>
            </a:r>
            <a:br>
              <a:rPr lang="en-GB" b="0" noProof="0"/>
            </a:br>
            <a:r>
              <a:rPr lang="en-GB" b="0" noProof="0"/>
              <a:t>presentation</a:t>
            </a:r>
            <a:br>
              <a:rPr lang="en-GB" noProof="0"/>
            </a:br>
            <a:endParaRPr lang="en-GB" noProof="0"/>
          </a:p>
        </p:txBody>
      </p:sp>
      <p:sp>
        <p:nvSpPr>
          <p:cNvPr id="3" name="Subtitle 2"/>
          <p:cNvSpPr>
            <a:spLocks noGrp="1"/>
          </p:cNvSpPr>
          <p:nvPr>
            <p:ph type="subTitle" idx="1"/>
          </p:nvPr>
        </p:nvSpPr>
        <p:spPr>
          <a:xfrm>
            <a:off x="2301922" y="4300305"/>
            <a:ext cx="7588155" cy="1414091"/>
          </a:xfrm>
        </p:spPr>
        <p:txBody>
          <a:bodyPr/>
          <a:lstStyle/>
          <a:p>
            <a:r>
              <a:rPr lang="en-GB" noProof="0"/>
              <a:t>Emerging Trends (ACCB6019) – Final presentation</a:t>
            </a:r>
          </a:p>
        </p:txBody>
      </p:sp>
      <p:sp>
        <p:nvSpPr>
          <p:cNvPr id="4" name="Date Placeholder 3">
            <a:extLst>
              <a:ext uri="{FF2B5EF4-FFF2-40B4-BE49-F238E27FC236}">
                <a16:creationId xmlns:a16="http://schemas.microsoft.com/office/drawing/2014/main" id="{1E81AE30-78EF-F8C3-7417-3F39FD7C74D0}"/>
              </a:ext>
            </a:extLst>
          </p:cNvPr>
          <p:cNvSpPr>
            <a:spLocks noGrp="1"/>
          </p:cNvSpPr>
          <p:nvPr>
            <p:ph type="dt" sz="half" idx="10"/>
          </p:nvPr>
        </p:nvSpPr>
        <p:spPr/>
        <p:txBody>
          <a:bodyPr/>
          <a:lstStyle/>
          <a:p>
            <a:fld id="{DA3046FC-0827-42EB-A3B3-F289CF779702}" type="datetime1">
              <a:rPr lang="en-GB" b="1" noProof="0" smtClean="0"/>
              <a:t>07/05/2026</a:t>
            </a:fld>
            <a:endParaRPr lang="en-GB" b="1" noProof="0"/>
          </a:p>
        </p:txBody>
      </p:sp>
      <p:sp>
        <p:nvSpPr>
          <p:cNvPr id="5" name="Slide Number Placeholder 4">
            <a:extLst>
              <a:ext uri="{FF2B5EF4-FFF2-40B4-BE49-F238E27FC236}">
                <a16:creationId xmlns:a16="http://schemas.microsoft.com/office/drawing/2014/main" id="{6442265E-5EBC-8A3C-22F5-CA0B0ADE9BF6}"/>
              </a:ext>
            </a:extLst>
          </p:cNvPr>
          <p:cNvSpPr>
            <a:spLocks noGrp="1"/>
          </p:cNvSpPr>
          <p:nvPr>
            <p:ph type="sldNum" sz="quarter" idx="12"/>
          </p:nvPr>
        </p:nvSpPr>
        <p:spPr/>
        <p:txBody>
          <a:bodyPr/>
          <a:lstStyle/>
          <a:p>
            <a:fld id="{CC057153-B650-4DEB-B370-79DDCFDCE934}" type="slidenum">
              <a:rPr lang="en-GB" b="1" noProof="0" smtClean="0"/>
              <a:t>1</a:t>
            </a:fld>
            <a:endParaRPr lang="en-GB" b="1" noProof="0"/>
          </a:p>
        </p:txBody>
      </p:sp>
      <p:sp>
        <p:nvSpPr>
          <p:cNvPr id="9" name="Rectangle 8">
            <a:extLst>
              <a:ext uri="{FF2B5EF4-FFF2-40B4-BE49-F238E27FC236}">
                <a16:creationId xmlns:a16="http://schemas.microsoft.com/office/drawing/2014/main" id="{6A2CD51D-99EA-0B73-5DA4-AF437174643D}"/>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A5E083-5E7E-7AC9-79AC-F52FCB0EA85B}"/>
              </a:ext>
            </a:extLst>
          </p:cNvPr>
          <p:cNvSpPr/>
          <p:nvPr/>
        </p:nvSpPr>
        <p:spPr>
          <a:xfrm>
            <a:off x="0" y="-2928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3519C0E2-8F1B-9FF3-0F44-B10C24698CFE}"/>
              </a:ext>
            </a:extLst>
          </p:cNvPr>
          <p:cNvSpPr/>
          <p:nvPr/>
        </p:nvSpPr>
        <p:spPr>
          <a:xfrm>
            <a:off x="0" y="646316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5DB7ADF0-FFEE-CB90-74DE-FBF4A2308248}"/>
              </a:ext>
            </a:extLst>
          </p:cNvPr>
          <p:cNvSpPr>
            <a:spLocks noGrp="1"/>
          </p:cNvSpPr>
          <p:nvPr>
            <p:ph type="title"/>
          </p:nvPr>
        </p:nvSpPr>
        <p:spPr>
          <a:xfrm>
            <a:off x="0" y="-29281"/>
            <a:ext cx="10653578" cy="1132258"/>
          </a:xfrm>
        </p:spPr>
        <p:txBody>
          <a:bodyPr/>
          <a:lstStyle/>
          <a:p>
            <a:r>
              <a:rPr lang="en-GB" noProof="0"/>
              <a:t>The Team</a:t>
            </a:r>
          </a:p>
        </p:txBody>
      </p:sp>
      <p:sp>
        <p:nvSpPr>
          <p:cNvPr id="9" name="TextBox 8">
            <a:extLst>
              <a:ext uri="{FF2B5EF4-FFF2-40B4-BE49-F238E27FC236}">
                <a16:creationId xmlns:a16="http://schemas.microsoft.com/office/drawing/2014/main" id="{5A02D9FE-4EF4-D85F-3C82-57C51CBD547E}"/>
              </a:ext>
            </a:extLst>
          </p:cNvPr>
          <p:cNvSpPr txBox="1"/>
          <p:nvPr/>
        </p:nvSpPr>
        <p:spPr>
          <a:xfrm>
            <a:off x="310658" y="4387015"/>
            <a:ext cx="1954683" cy="646331"/>
          </a:xfrm>
          <a:prstGeom prst="rect">
            <a:avLst/>
          </a:prstGeom>
          <a:noFill/>
        </p:spPr>
        <p:txBody>
          <a:bodyPr wrap="square" rtlCol="0">
            <a:spAutoFit/>
          </a:bodyPr>
          <a:lstStyle/>
          <a:p>
            <a:r>
              <a:rPr lang="en-GB" noProof="0"/>
              <a:t>Max Beasley</a:t>
            </a:r>
          </a:p>
          <a:p>
            <a:endParaRPr lang="en-GB" noProof="0"/>
          </a:p>
        </p:txBody>
      </p:sp>
      <p:sp>
        <p:nvSpPr>
          <p:cNvPr id="10" name="TextBox 9">
            <a:extLst>
              <a:ext uri="{FF2B5EF4-FFF2-40B4-BE49-F238E27FC236}">
                <a16:creationId xmlns:a16="http://schemas.microsoft.com/office/drawing/2014/main" id="{5221C6D0-E623-7C42-8D6E-E46386D8B5BE}"/>
              </a:ext>
            </a:extLst>
          </p:cNvPr>
          <p:cNvSpPr txBox="1"/>
          <p:nvPr/>
        </p:nvSpPr>
        <p:spPr>
          <a:xfrm>
            <a:off x="5083739" y="4396614"/>
            <a:ext cx="2250543" cy="646331"/>
          </a:xfrm>
          <a:prstGeom prst="rect">
            <a:avLst/>
          </a:prstGeom>
          <a:noFill/>
        </p:spPr>
        <p:txBody>
          <a:bodyPr wrap="square" rtlCol="0">
            <a:spAutoFit/>
          </a:bodyPr>
          <a:lstStyle/>
          <a:p>
            <a:r>
              <a:rPr lang="en-GB" noProof="0"/>
              <a:t>James Doward</a:t>
            </a:r>
          </a:p>
          <a:p>
            <a:endParaRPr lang="en-GB" noProof="0"/>
          </a:p>
        </p:txBody>
      </p:sp>
      <p:sp>
        <p:nvSpPr>
          <p:cNvPr id="11" name="TextBox 10">
            <a:extLst>
              <a:ext uri="{FF2B5EF4-FFF2-40B4-BE49-F238E27FC236}">
                <a16:creationId xmlns:a16="http://schemas.microsoft.com/office/drawing/2014/main" id="{4D37A3A5-4B1F-9EEC-1C7F-73DC3DD91AEC}"/>
              </a:ext>
            </a:extLst>
          </p:cNvPr>
          <p:cNvSpPr txBox="1"/>
          <p:nvPr/>
        </p:nvSpPr>
        <p:spPr>
          <a:xfrm>
            <a:off x="9813166" y="4387015"/>
            <a:ext cx="2099595" cy="646331"/>
          </a:xfrm>
          <a:prstGeom prst="rect">
            <a:avLst/>
          </a:prstGeom>
          <a:noFill/>
        </p:spPr>
        <p:txBody>
          <a:bodyPr wrap="square" rtlCol="0">
            <a:spAutoFit/>
          </a:bodyPr>
          <a:lstStyle/>
          <a:p>
            <a:r>
              <a:rPr lang="en-GB" noProof="0"/>
              <a:t>James Turner</a:t>
            </a:r>
          </a:p>
          <a:p>
            <a:endParaRPr lang="en-GB" noProof="0"/>
          </a:p>
        </p:txBody>
      </p:sp>
      <p:sp>
        <p:nvSpPr>
          <p:cNvPr id="12" name="TextBox 11">
            <a:extLst>
              <a:ext uri="{FF2B5EF4-FFF2-40B4-BE49-F238E27FC236}">
                <a16:creationId xmlns:a16="http://schemas.microsoft.com/office/drawing/2014/main" id="{B86FF800-6E38-CFDA-BFAB-B9AD23EC74E0}"/>
              </a:ext>
            </a:extLst>
          </p:cNvPr>
          <p:cNvSpPr txBox="1"/>
          <p:nvPr/>
        </p:nvSpPr>
        <p:spPr>
          <a:xfrm>
            <a:off x="2680816" y="4396614"/>
            <a:ext cx="2186139" cy="646331"/>
          </a:xfrm>
          <a:prstGeom prst="rect">
            <a:avLst/>
          </a:prstGeom>
          <a:noFill/>
        </p:spPr>
        <p:txBody>
          <a:bodyPr wrap="square" rtlCol="0">
            <a:spAutoFit/>
          </a:bodyPr>
          <a:lstStyle/>
          <a:p>
            <a:r>
              <a:rPr lang="en-GB" noProof="0"/>
              <a:t>Caleb Thomas</a:t>
            </a:r>
          </a:p>
          <a:p>
            <a:endParaRPr lang="en-GB" noProof="0"/>
          </a:p>
        </p:txBody>
      </p:sp>
      <p:sp>
        <p:nvSpPr>
          <p:cNvPr id="13" name="TextBox 12">
            <a:extLst>
              <a:ext uri="{FF2B5EF4-FFF2-40B4-BE49-F238E27FC236}">
                <a16:creationId xmlns:a16="http://schemas.microsoft.com/office/drawing/2014/main" id="{7BAD5548-3FFA-AFD9-AF64-3A71A2642359}"/>
              </a:ext>
            </a:extLst>
          </p:cNvPr>
          <p:cNvSpPr txBox="1"/>
          <p:nvPr/>
        </p:nvSpPr>
        <p:spPr>
          <a:xfrm>
            <a:off x="7334282" y="4397409"/>
            <a:ext cx="2647034" cy="369332"/>
          </a:xfrm>
          <a:prstGeom prst="rect">
            <a:avLst/>
          </a:prstGeom>
          <a:noFill/>
        </p:spPr>
        <p:txBody>
          <a:bodyPr wrap="square" rtlCol="0">
            <a:spAutoFit/>
          </a:bodyPr>
          <a:lstStyle/>
          <a:p>
            <a:r>
              <a:rPr lang="en-GB" noProof="0"/>
              <a:t>Thomas Reynolds</a:t>
            </a:r>
          </a:p>
        </p:txBody>
      </p:sp>
      <p:sp>
        <p:nvSpPr>
          <p:cNvPr id="16" name="Date Placeholder 15">
            <a:extLst>
              <a:ext uri="{FF2B5EF4-FFF2-40B4-BE49-F238E27FC236}">
                <a16:creationId xmlns:a16="http://schemas.microsoft.com/office/drawing/2014/main" id="{3BE03D56-2E8E-605F-7845-6FEF3447659C}"/>
              </a:ext>
            </a:extLst>
          </p:cNvPr>
          <p:cNvSpPr>
            <a:spLocks noGrp="1"/>
          </p:cNvSpPr>
          <p:nvPr>
            <p:ph type="dt" sz="half" idx="10"/>
          </p:nvPr>
        </p:nvSpPr>
        <p:spPr/>
        <p:txBody>
          <a:bodyPr/>
          <a:lstStyle/>
          <a:p>
            <a:fld id="{2592E1D7-FFA9-4775-804F-C35C0E7561EB}" type="datetime1">
              <a:rPr lang="en-GB" b="1" noProof="0" smtClean="0"/>
              <a:t>07/05/2026</a:t>
            </a:fld>
            <a:endParaRPr lang="en-GB" b="1" noProof="0"/>
          </a:p>
        </p:txBody>
      </p:sp>
      <p:sp>
        <p:nvSpPr>
          <p:cNvPr id="17" name="Slide Number Placeholder 16">
            <a:extLst>
              <a:ext uri="{FF2B5EF4-FFF2-40B4-BE49-F238E27FC236}">
                <a16:creationId xmlns:a16="http://schemas.microsoft.com/office/drawing/2014/main" id="{1368E462-A229-9184-DA19-A294C8BACC8B}"/>
              </a:ext>
            </a:extLst>
          </p:cNvPr>
          <p:cNvSpPr>
            <a:spLocks noGrp="1"/>
          </p:cNvSpPr>
          <p:nvPr>
            <p:ph type="sldNum" sz="quarter" idx="12"/>
          </p:nvPr>
        </p:nvSpPr>
        <p:spPr/>
        <p:txBody>
          <a:bodyPr/>
          <a:lstStyle/>
          <a:p>
            <a:fld id="{CC057153-B650-4DEB-B370-79DDCFDCE934}" type="slidenum">
              <a:rPr lang="en-GB" b="1" noProof="0" smtClean="0"/>
              <a:t>2</a:t>
            </a:fld>
            <a:endParaRPr lang="en-GB" b="1" noProof="0"/>
          </a:p>
        </p:txBody>
      </p:sp>
      <p:pic>
        <p:nvPicPr>
          <p:cNvPr id="30" name="Picture 29">
            <a:extLst>
              <a:ext uri="{FF2B5EF4-FFF2-40B4-BE49-F238E27FC236}">
                <a16:creationId xmlns:a16="http://schemas.microsoft.com/office/drawing/2014/main" id="{FF6A5C4F-8D29-5F9E-5E11-B280129AA3FE}"/>
              </a:ext>
            </a:extLst>
          </p:cNvPr>
          <p:cNvPicPr>
            <a:picLocks noChangeAspect="1"/>
          </p:cNvPicPr>
          <p:nvPr/>
        </p:nvPicPr>
        <p:blipFill>
          <a:blip r:embed="rId3" cstate="print">
            <a:extLst>
              <a:ext uri="{28A0092B-C50C-407E-A947-70E740481C1C}">
                <a14:useLocalDpi xmlns:a14="http://schemas.microsoft.com/office/drawing/2010/main" val="0"/>
              </a:ext>
            </a:extLst>
          </a:blip>
          <a:srcRect l="18119" r="28033"/>
          <a:stretch>
            <a:fillRect/>
          </a:stretch>
        </p:blipFill>
        <p:spPr>
          <a:xfrm rot="5400000">
            <a:off x="9656777" y="2224297"/>
            <a:ext cx="2202273" cy="1889494"/>
          </a:xfrm>
          <a:prstGeom prst="rect">
            <a:avLst/>
          </a:prstGeom>
        </p:spPr>
      </p:pic>
      <p:pic>
        <p:nvPicPr>
          <p:cNvPr id="33" name="Picture 32">
            <a:extLst>
              <a:ext uri="{FF2B5EF4-FFF2-40B4-BE49-F238E27FC236}">
                <a16:creationId xmlns:a16="http://schemas.microsoft.com/office/drawing/2014/main" id="{078B9498-5F30-A094-FC1E-EF24620A3AEF}"/>
              </a:ext>
            </a:extLst>
          </p:cNvPr>
          <p:cNvPicPr>
            <a:picLocks noChangeAspect="1"/>
          </p:cNvPicPr>
          <p:nvPr/>
        </p:nvPicPr>
        <p:blipFill>
          <a:blip r:embed="rId4" cstate="print">
            <a:extLst>
              <a:ext uri="{28A0092B-C50C-407E-A947-70E740481C1C}">
                <a14:useLocalDpi xmlns:a14="http://schemas.microsoft.com/office/drawing/2010/main" val="0"/>
              </a:ext>
            </a:extLst>
          </a:blip>
          <a:srcRect l="17585" r="28567"/>
          <a:stretch>
            <a:fillRect/>
          </a:stretch>
        </p:blipFill>
        <p:spPr>
          <a:xfrm rot="5400000">
            <a:off x="4924177" y="2207337"/>
            <a:ext cx="2202273" cy="1889494"/>
          </a:xfrm>
          <a:prstGeom prst="rect">
            <a:avLst/>
          </a:prstGeom>
        </p:spPr>
      </p:pic>
      <p:pic>
        <p:nvPicPr>
          <p:cNvPr id="34" name="Picture 33">
            <a:extLst>
              <a:ext uri="{FF2B5EF4-FFF2-40B4-BE49-F238E27FC236}">
                <a16:creationId xmlns:a16="http://schemas.microsoft.com/office/drawing/2014/main" id="{F50B3EB9-AB4C-D20B-FE89-18A307E9AC66}"/>
              </a:ext>
            </a:extLst>
          </p:cNvPr>
          <p:cNvPicPr>
            <a:picLocks noChangeAspect="1"/>
          </p:cNvPicPr>
          <p:nvPr/>
        </p:nvPicPr>
        <p:blipFill>
          <a:blip r:embed="rId5" cstate="print">
            <a:extLst>
              <a:ext uri="{28A0092B-C50C-407E-A947-70E740481C1C}">
                <a14:useLocalDpi xmlns:a14="http://schemas.microsoft.com/office/drawing/2010/main" val="0"/>
              </a:ext>
            </a:extLst>
          </a:blip>
          <a:srcRect l="13669" r="41079"/>
          <a:stretch>
            <a:fillRect/>
          </a:stretch>
        </p:blipFill>
        <p:spPr>
          <a:xfrm rot="5400000">
            <a:off x="2489402" y="2156680"/>
            <a:ext cx="2202273" cy="1990808"/>
          </a:xfrm>
          <a:prstGeom prst="rect">
            <a:avLst/>
          </a:prstGeom>
        </p:spPr>
      </p:pic>
      <p:pic>
        <p:nvPicPr>
          <p:cNvPr id="35" name="Picture 34">
            <a:extLst>
              <a:ext uri="{FF2B5EF4-FFF2-40B4-BE49-F238E27FC236}">
                <a16:creationId xmlns:a16="http://schemas.microsoft.com/office/drawing/2014/main" id="{4CFAC194-83E2-8C7C-DDD2-CB905D83D5C2}"/>
              </a:ext>
            </a:extLst>
          </p:cNvPr>
          <p:cNvPicPr>
            <a:picLocks noChangeAspect="1"/>
          </p:cNvPicPr>
          <p:nvPr/>
        </p:nvPicPr>
        <p:blipFill>
          <a:blip r:embed="rId6" cstate="print">
            <a:extLst>
              <a:ext uri="{28A0092B-C50C-407E-A947-70E740481C1C}">
                <a14:useLocalDpi xmlns:a14="http://schemas.microsoft.com/office/drawing/2010/main" val="0"/>
              </a:ext>
            </a:extLst>
          </a:blip>
          <a:srcRect l="12445" r="33758"/>
          <a:stretch>
            <a:fillRect/>
          </a:stretch>
        </p:blipFill>
        <p:spPr>
          <a:xfrm rot="5400000">
            <a:off x="7337506" y="2206272"/>
            <a:ext cx="2200144" cy="1889494"/>
          </a:xfrm>
          <a:prstGeom prst="rect">
            <a:avLst/>
          </a:prstGeom>
        </p:spPr>
      </p:pic>
      <p:pic>
        <p:nvPicPr>
          <p:cNvPr id="36" name="Picture 35">
            <a:extLst>
              <a:ext uri="{FF2B5EF4-FFF2-40B4-BE49-F238E27FC236}">
                <a16:creationId xmlns:a16="http://schemas.microsoft.com/office/drawing/2014/main" id="{55E3EFEC-362E-DE58-F364-E79CD4AA5894}"/>
              </a:ext>
            </a:extLst>
          </p:cNvPr>
          <p:cNvPicPr>
            <a:picLocks noChangeAspect="1"/>
          </p:cNvPicPr>
          <p:nvPr/>
        </p:nvPicPr>
        <p:blipFill>
          <a:blip r:embed="rId7" cstate="print">
            <a:extLst>
              <a:ext uri="{28A0092B-C50C-407E-A947-70E740481C1C}">
                <a14:useLocalDpi xmlns:a14="http://schemas.microsoft.com/office/drawing/2010/main" val="0"/>
              </a:ext>
            </a:extLst>
          </a:blip>
          <a:srcRect l="19390" r="26762"/>
          <a:stretch>
            <a:fillRect/>
          </a:stretch>
        </p:blipFill>
        <p:spPr>
          <a:xfrm rot="5400000">
            <a:off x="11231" y="2168518"/>
            <a:ext cx="2202271" cy="1889494"/>
          </a:xfrm>
          <a:prstGeom prst="rect">
            <a:avLst/>
          </a:prstGeom>
        </p:spPr>
      </p:pic>
    </p:spTree>
    <p:extLst>
      <p:ext uri="{BB962C8B-B14F-4D97-AF65-F5344CB8AC3E}">
        <p14:creationId xmlns:p14="http://schemas.microsoft.com/office/powerpoint/2010/main" val="3423571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C3C45C-13DC-431A-C121-3212F6FE92AC}"/>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B7B0029C-A485-AB33-1807-C797E55FD7B1}"/>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87864EF3-371F-8BD8-9CE7-A170E0068327}"/>
              </a:ext>
            </a:extLst>
          </p:cNvPr>
          <p:cNvSpPr>
            <a:spLocks noGrp="1"/>
          </p:cNvSpPr>
          <p:nvPr>
            <p:ph type="title"/>
          </p:nvPr>
        </p:nvSpPr>
        <p:spPr>
          <a:xfrm>
            <a:off x="0" y="-17489"/>
            <a:ext cx="10653578" cy="1132258"/>
          </a:xfrm>
        </p:spPr>
        <p:txBody>
          <a:bodyPr/>
          <a:lstStyle/>
          <a:p>
            <a:r>
              <a:rPr lang="en-GB" noProof="0"/>
              <a:t>The challenge </a:t>
            </a:r>
          </a:p>
        </p:txBody>
      </p:sp>
      <p:sp>
        <p:nvSpPr>
          <p:cNvPr id="3" name="Content Placeholder 2">
            <a:extLst>
              <a:ext uri="{FF2B5EF4-FFF2-40B4-BE49-F238E27FC236}">
                <a16:creationId xmlns:a16="http://schemas.microsoft.com/office/drawing/2014/main" id="{17EDC965-ED2A-7B23-F73F-252C3E0B4F5A}"/>
              </a:ext>
            </a:extLst>
          </p:cNvPr>
          <p:cNvSpPr>
            <a:spLocks noGrp="1"/>
          </p:cNvSpPr>
          <p:nvPr>
            <p:ph idx="1"/>
          </p:nvPr>
        </p:nvSpPr>
        <p:spPr>
          <a:xfrm>
            <a:off x="612647" y="1341630"/>
            <a:ext cx="10653579" cy="4593828"/>
          </a:xfrm>
        </p:spPr>
        <p:txBody>
          <a:bodyPr vert="horz" lIns="91440" tIns="45720" rIns="91440" bIns="45720" rtlCol="0" anchor="t">
            <a:normAutofit/>
          </a:bodyPr>
          <a:lstStyle/>
          <a:p>
            <a:r>
              <a:rPr lang="en-GB" sz="2400" noProof="0">
                <a:latin typeface="Aptos"/>
              </a:rPr>
              <a:t>For the emerging trends module, we were tasked to form a team and find a real-time problem that could be solved using emerging trends in technology.</a:t>
            </a:r>
          </a:p>
          <a:p>
            <a:endParaRPr lang="en-GB" sz="2400" noProof="0">
              <a:latin typeface="Aptos"/>
            </a:endParaRPr>
          </a:p>
          <a:p>
            <a:r>
              <a:rPr lang="en-GB" sz="2400" noProof="0">
                <a:latin typeface="Aptos"/>
              </a:rPr>
              <a:t>The problem we decided to tackle was a concerning trend of a growing number of students in the UK who were below their age groups reading/literacy level.</a:t>
            </a:r>
          </a:p>
          <a:p>
            <a:endParaRPr lang="en-GB" sz="2400" noProof="0">
              <a:latin typeface="Aptos"/>
            </a:endParaRPr>
          </a:p>
          <a:p>
            <a:r>
              <a:rPr lang="en-GB" sz="2400" noProof="0">
                <a:latin typeface="Aptos"/>
              </a:rPr>
              <a:t>Once we chose our area to address, we first moved on to finding the core problem and start working on a suitable solution.</a:t>
            </a:r>
          </a:p>
        </p:txBody>
      </p:sp>
      <p:sp>
        <p:nvSpPr>
          <p:cNvPr id="6" name="Date Placeholder 5">
            <a:extLst>
              <a:ext uri="{FF2B5EF4-FFF2-40B4-BE49-F238E27FC236}">
                <a16:creationId xmlns:a16="http://schemas.microsoft.com/office/drawing/2014/main" id="{33176D55-F708-79DF-CA3C-1D61D77BC199}"/>
              </a:ext>
            </a:extLst>
          </p:cNvPr>
          <p:cNvSpPr>
            <a:spLocks noGrp="1"/>
          </p:cNvSpPr>
          <p:nvPr>
            <p:ph type="dt" sz="half" idx="10"/>
          </p:nvPr>
        </p:nvSpPr>
        <p:spPr/>
        <p:txBody>
          <a:bodyPr/>
          <a:lstStyle/>
          <a:p>
            <a:fld id="{1CA32716-114E-4ECF-AD3E-499A9573CF4C}"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EA852080-AB76-94CE-8CC7-BF4FF61BC28A}"/>
              </a:ext>
            </a:extLst>
          </p:cNvPr>
          <p:cNvSpPr>
            <a:spLocks noGrp="1"/>
          </p:cNvSpPr>
          <p:nvPr>
            <p:ph type="sldNum" sz="quarter" idx="12"/>
          </p:nvPr>
        </p:nvSpPr>
        <p:spPr>
          <a:xfrm>
            <a:off x="11632162" y="6453003"/>
            <a:ext cx="429207" cy="283078"/>
          </a:xfrm>
        </p:spPr>
        <p:txBody>
          <a:bodyPr/>
          <a:lstStyle/>
          <a:p>
            <a:fld id="{CC057153-B650-4DEB-B370-79DDCFDCE934}" type="slidenum">
              <a:rPr lang="en-GB" b="1" noProof="0" smtClean="0"/>
              <a:t>3</a:t>
            </a:fld>
            <a:endParaRPr lang="en-GB" b="1" noProof="0"/>
          </a:p>
        </p:txBody>
      </p:sp>
    </p:spTree>
    <p:extLst>
      <p:ext uri="{BB962C8B-B14F-4D97-AF65-F5344CB8AC3E}">
        <p14:creationId xmlns:p14="http://schemas.microsoft.com/office/powerpoint/2010/main" val="3462222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A52C01C-C42C-01C5-C267-2FE2A4E7D3CF}"/>
              </a:ext>
            </a:extLst>
          </p:cNvPr>
          <p:cNvSpPr/>
          <p:nvPr/>
        </p:nvSpPr>
        <p:spPr>
          <a:xfrm>
            <a:off x="0" y="-2928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57675CAC-B97F-51EB-A923-A9FF6CE87EEC}"/>
              </a:ext>
            </a:extLst>
          </p:cNvPr>
          <p:cNvSpPr/>
          <p:nvPr/>
        </p:nvSpPr>
        <p:spPr>
          <a:xfrm>
            <a:off x="0" y="646316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9E4FF112-F32D-528E-63E8-4F8CD29C014E}"/>
              </a:ext>
            </a:extLst>
          </p:cNvPr>
          <p:cNvSpPr>
            <a:spLocks noGrp="1"/>
          </p:cNvSpPr>
          <p:nvPr>
            <p:ph type="title"/>
          </p:nvPr>
        </p:nvSpPr>
        <p:spPr>
          <a:xfrm>
            <a:off x="0" y="-17489"/>
            <a:ext cx="10653578" cy="1132258"/>
          </a:xfrm>
        </p:spPr>
        <p:txBody>
          <a:bodyPr/>
          <a:lstStyle/>
          <a:p>
            <a:r>
              <a:rPr lang="en-GB" noProof="0"/>
              <a:t>The problem </a:t>
            </a:r>
          </a:p>
        </p:txBody>
      </p:sp>
      <p:sp>
        <p:nvSpPr>
          <p:cNvPr id="3" name="Content Placeholder 2">
            <a:extLst>
              <a:ext uri="{FF2B5EF4-FFF2-40B4-BE49-F238E27FC236}">
                <a16:creationId xmlns:a16="http://schemas.microsoft.com/office/drawing/2014/main" id="{64F5EE4E-F9EB-D358-6A00-1A6AAE123B63}"/>
              </a:ext>
            </a:extLst>
          </p:cNvPr>
          <p:cNvSpPr>
            <a:spLocks noGrp="1"/>
          </p:cNvSpPr>
          <p:nvPr>
            <p:ph idx="1"/>
          </p:nvPr>
        </p:nvSpPr>
        <p:spPr>
          <a:xfrm>
            <a:off x="557783" y="1235004"/>
            <a:ext cx="10653579" cy="5087604"/>
          </a:xfrm>
        </p:spPr>
        <p:txBody>
          <a:bodyPr vert="horz" lIns="91440" tIns="45720" rIns="91440" bIns="45720" rtlCol="0" anchor="t">
            <a:normAutofit/>
          </a:bodyPr>
          <a:lstStyle/>
          <a:p>
            <a:pPr marL="0" indent="0">
              <a:lnSpc>
                <a:spcPct val="100000"/>
              </a:lnSpc>
              <a:buNone/>
            </a:pPr>
            <a:r>
              <a:rPr lang="en-GB" sz="2300" noProof="0">
                <a:solidFill>
                  <a:srgbClr val="262626"/>
                </a:solidFill>
                <a:latin typeface="Aptos"/>
              </a:rPr>
              <a:t>After much research we found the following problem.</a:t>
            </a:r>
          </a:p>
          <a:p>
            <a:pPr>
              <a:lnSpc>
                <a:spcPct val="100000"/>
              </a:lnSpc>
            </a:pPr>
            <a:r>
              <a:rPr lang="en-GB" sz="2300" noProof="0">
                <a:solidFill>
                  <a:srgbClr val="262626"/>
                </a:solidFill>
                <a:latin typeface="Aptos"/>
              </a:rPr>
              <a:t>In 2022 it was found that nearly 175,000 year 7 pupils did not meet the standard reading level for their age, meaning that those pupils had a reading age below 11years old.  If this is not addressed and accommodated for then those pupils will likely underperform when they come to doing their GCSE’s. [1]</a:t>
            </a:r>
          </a:p>
          <a:p>
            <a:pPr marL="0" indent="0">
              <a:lnSpc>
                <a:spcPct val="100000"/>
              </a:lnSpc>
              <a:buNone/>
            </a:pPr>
            <a:endParaRPr lang="en-GB" sz="2300" noProof="0">
              <a:latin typeface="Aptos"/>
            </a:endParaRPr>
          </a:p>
          <a:p>
            <a:pPr>
              <a:lnSpc>
                <a:spcPct val="100000"/>
              </a:lnSpc>
            </a:pPr>
            <a:r>
              <a:rPr lang="en-GB" sz="2300" noProof="0">
                <a:latin typeface="Aptos"/>
              </a:rPr>
              <a:t>It is estimated that around 10% of the population have dyslexia, with 40% of those cases being severe dyslexia [</a:t>
            </a:r>
            <a:r>
              <a:rPr lang="en-GB" sz="2300" noProof="0">
                <a:latin typeface="Aptos"/>
                <a:ea typeface="+mn-lt"/>
                <a:cs typeface="+mn-lt"/>
              </a:rPr>
              <a:t>2]</a:t>
            </a:r>
          </a:p>
          <a:p>
            <a:pPr>
              <a:lnSpc>
                <a:spcPct val="100000"/>
              </a:lnSpc>
            </a:pPr>
            <a:endParaRPr lang="en-GB" sz="2300" noProof="0">
              <a:latin typeface="Aptos"/>
            </a:endParaRPr>
          </a:p>
          <a:p>
            <a:pPr>
              <a:lnSpc>
                <a:spcPct val="100000"/>
              </a:lnSpc>
            </a:pPr>
            <a:r>
              <a:rPr lang="en-GB" sz="2300" noProof="0">
                <a:solidFill>
                  <a:srgbClr val="000000"/>
                </a:solidFill>
                <a:latin typeface="Aptos"/>
              </a:rPr>
              <a:t>Children being diagnosed with ADHD is also increasing, meaning more students than ever are needing additional support [10</a:t>
            </a:r>
            <a:r>
              <a:rPr lang="en-GB" sz="2300" noProof="0">
                <a:solidFill>
                  <a:srgbClr val="000000"/>
                </a:solidFill>
                <a:ea typeface="+mn-lt"/>
                <a:cs typeface="+mn-lt"/>
              </a:rPr>
              <a:t>]</a:t>
            </a:r>
            <a:endParaRPr lang="en-GB" sz="2300" noProof="0">
              <a:solidFill>
                <a:srgbClr val="000000"/>
              </a:solidFill>
              <a:latin typeface="Aptos"/>
            </a:endParaRPr>
          </a:p>
          <a:p>
            <a:pPr lvl="1">
              <a:lnSpc>
                <a:spcPct val="100000"/>
              </a:lnSpc>
            </a:pPr>
            <a:endParaRPr lang="en-GB" sz="2600" noProof="0">
              <a:solidFill>
                <a:srgbClr val="262626"/>
              </a:solidFill>
              <a:latin typeface="Gill Sans MT"/>
            </a:endParaRPr>
          </a:p>
        </p:txBody>
      </p:sp>
      <p:sp>
        <p:nvSpPr>
          <p:cNvPr id="6" name="Date Placeholder 5">
            <a:extLst>
              <a:ext uri="{FF2B5EF4-FFF2-40B4-BE49-F238E27FC236}">
                <a16:creationId xmlns:a16="http://schemas.microsoft.com/office/drawing/2014/main" id="{86AF1378-641D-12B6-1637-1FB9E35A16D3}"/>
              </a:ext>
            </a:extLst>
          </p:cNvPr>
          <p:cNvSpPr>
            <a:spLocks noGrp="1"/>
          </p:cNvSpPr>
          <p:nvPr>
            <p:ph type="dt" sz="half" idx="10"/>
          </p:nvPr>
        </p:nvSpPr>
        <p:spPr/>
        <p:txBody>
          <a:bodyPr/>
          <a:lstStyle/>
          <a:p>
            <a:fld id="{84C9DF56-1C2A-4833-B7FE-C85EC48AAB6F}"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BAF27032-AB0F-2C84-E3E7-E70AFB653CFE}"/>
              </a:ext>
            </a:extLst>
          </p:cNvPr>
          <p:cNvSpPr>
            <a:spLocks noGrp="1"/>
          </p:cNvSpPr>
          <p:nvPr>
            <p:ph type="sldNum" sz="quarter" idx="12"/>
          </p:nvPr>
        </p:nvSpPr>
        <p:spPr/>
        <p:txBody>
          <a:bodyPr/>
          <a:lstStyle/>
          <a:p>
            <a:fld id="{CC057153-B650-4DEB-B370-79DDCFDCE934}" type="slidenum">
              <a:rPr lang="en-GB" b="1" noProof="0" smtClean="0"/>
              <a:t>4</a:t>
            </a:fld>
            <a:endParaRPr lang="en-GB" b="1" noProof="0"/>
          </a:p>
        </p:txBody>
      </p:sp>
    </p:spTree>
    <p:extLst>
      <p:ext uri="{BB962C8B-B14F-4D97-AF65-F5344CB8AC3E}">
        <p14:creationId xmlns:p14="http://schemas.microsoft.com/office/powerpoint/2010/main" val="2119901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0F2859-D1C8-82E4-A432-87F25314519A}"/>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612945E0-66C6-A182-F6C1-EC3E8971DF16}"/>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05FFCB54-1DAB-0A84-2EDA-4221E3587F34}"/>
              </a:ext>
            </a:extLst>
          </p:cNvPr>
          <p:cNvSpPr>
            <a:spLocks noGrp="1"/>
          </p:cNvSpPr>
          <p:nvPr>
            <p:ph type="title"/>
          </p:nvPr>
        </p:nvSpPr>
        <p:spPr>
          <a:xfrm>
            <a:off x="0" y="-17489"/>
            <a:ext cx="10653578" cy="1132258"/>
          </a:xfrm>
        </p:spPr>
        <p:txBody>
          <a:bodyPr/>
          <a:lstStyle/>
          <a:p>
            <a:r>
              <a:rPr lang="en-GB" noProof="0"/>
              <a:t>The solution </a:t>
            </a:r>
          </a:p>
        </p:txBody>
      </p:sp>
      <p:sp>
        <p:nvSpPr>
          <p:cNvPr id="3" name="Content Placeholder 2">
            <a:extLst>
              <a:ext uri="{FF2B5EF4-FFF2-40B4-BE49-F238E27FC236}">
                <a16:creationId xmlns:a16="http://schemas.microsoft.com/office/drawing/2014/main" id="{1ED89C55-1BD7-D8B5-C021-877306D260EC}"/>
              </a:ext>
            </a:extLst>
          </p:cNvPr>
          <p:cNvSpPr>
            <a:spLocks noGrp="1"/>
          </p:cNvSpPr>
          <p:nvPr>
            <p:ph idx="1"/>
          </p:nvPr>
        </p:nvSpPr>
        <p:spPr>
          <a:xfrm>
            <a:off x="493775" y="969426"/>
            <a:ext cx="10653579" cy="5221061"/>
          </a:xfrm>
        </p:spPr>
        <p:txBody>
          <a:bodyPr vert="horz" lIns="91440" tIns="45720" rIns="91440" bIns="45720" rtlCol="0" anchor="t">
            <a:normAutofit lnSpcReduction="10000"/>
          </a:bodyPr>
          <a:lstStyle/>
          <a:p>
            <a:pPr marL="0" indent="0">
              <a:lnSpc>
                <a:spcPct val="100000"/>
              </a:lnSpc>
              <a:buNone/>
            </a:pPr>
            <a:r>
              <a:rPr lang="en-GB" sz="2400" noProof="0" dirty="0">
                <a:solidFill>
                  <a:srgbClr val="262626"/>
                </a:solidFill>
                <a:latin typeface="Aptos"/>
              </a:rPr>
              <a:t>develop a speech to text / text to speech software that can be used by them to help develop these skills. This will leverage the emergence of enhanced </a:t>
            </a:r>
            <a:r>
              <a:rPr lang="en-GB" sz="2400" b="1" noProof="0" dirty="0">
                <a:solidFill>
                  <a:srgbClr val="262626"/>
                </a:solidFill>
                <a:latin typeface="Aptos"/>
              </a:rPr>
              <a:t>AI</a:t>
            </a:r>
            <a:r>
              <a:rPr lang="en-GB" sz="2400" noProof="0" dirty="0">
                <a:solidFill>
                  <a:srgbClr val="262626"/>
                </a:solidFill>
                <a:latin typeface="Aptos"/>
              </a:rPr>
              <a:t> features.</a:t>
            </a:r>
            <a:endParaRPr lang="en-GB" sz="2400" noProof="0" dirty="0">
              <a:latin typeface="Aptos"/>
            </a:endParaRPr>
          </a:p>
          <a:p>
            <a:pPr>
              <a:lnSpc>
                <a:spcPct val="100000"/>
              </a:lnSpc>
              <a:buFont typeface="Calibri,Sans-Serif"/>
              <a:buChar char="-"/>
            </a:pPr>
            <a:endParaRPr lang="en-GB" sz="1050" noProof="0" dirty="0">
              <a:latin typeface="Aptos"/>
            </a:endParaRPr>
          </a:p>
          <a:p>
            <a:pPr marL="0" indent="0">
              <a:lnSpc>
                <a:spcPct val="100000"/>
              </a:lnSpc>
              <a:buNone/>
            </a:pPr>
            <a:r>
              <a:rPr lang="en-GB" sz="2400" b="1" noProof="0" dirty="0">
                <a:solidFill>
                  <a:srgbClr val="262626"/>
                </a:solidFill>
                <a:latin typeface="Aptos"/>
              </a:rPr>
              <a:t>Features of our software.</a:t>
            </a:r>
            <a:endParaRPr lang="en-GB" sz="2400" b="1" noProof="0" dirty="0">
              <a:latin typeface="Aptos"/>
            </a:endParaRPr>
          </a:p>
          <a:p>
            <a:pPr marL="971550" lvl="1" indent="-285750">
              <a:lnSpc>
                <a:spcPct val="100000"/>
              </a:lnSpc>
              <a:spcBef>
                <a:spcPts val="1000"/>
              </a:spcBef>
              <a:buFont typeface="Arial"/>
            </a:pPr>
            <a:r>
              <a:rPr lang="en-GB" sz="2400" noProof="0" dirty="0">
                <a:solidFill>
                  <a:srgbClr val="262626"/>
                </a:solidFill>
                <a:latin typeface="Aptos"/>
              </a:rPr>
              <a:t>To be able to take written notes using speech to text.</a:t>
            </a:r>
            <a:endParaRPr lang="en-GB" sz="2400" noProof="0" dirty="0">
              <a:latin typeface="Aptos"/>
            </a:endParaRPr>
          </a:p>
          <a:p>
            <a:pPr marL="228600" lvl="1" indent="0">
              <a:lnSpc>
                <a:spcPct val="100000"/>
              </a:lnSpc>
              <a:spcBef>
                <a:spcPts val="1000"/>
              </a:spcBef>
              <a:buNone/>
            </a:pPr>
            <a:endParaRPr lang="en-GB" sz="2400" noProof="0" dirty="0">
              <a:latin typeface="Aptos"/>
            </a:endParaRPr>
          </a:p>
          <a:p>
            <a:pPr marL="971550" lvl="1" indent="-285750">
              <a:lnSpc>
                <a:spcPct val="100000"/>
              </a:lnSpc>
              <a:spcBef>
                <a:spcPts val="1000"/>
              </a:spcBef>
              <a:buFont typeface="Arial"/>
            </a:pPr>
            <a:r>
              <a:rPr lang="en-GB" sz="2400" noProof="0" dirty="0">
                <a:solidFill>
                  <a:srgbClr val="262626"/>
                </a:solidFill>
                <a:latin typeface="Aptos"/>
              </a:rPr>
              <a:t>To be able to recall those notes using text to speech.</a:t>
            </a:r>
            <a:endParaRPr lang="en-GB" sz="2400" noProof="0" dirty="0">
              <a:latin typeface="Aptos"/>
            </a:endParaRPr>
          </a:p>
          <a:p>
            <a:pPr marL="228600" lvl="1" indent="0">
              <a:lnSpc>
                <a:spcPct val="100000"/>
              </a:lnSpc>
              <a:spcBef>
                <a:spcPts val="1000"/>
              </a:spcBef>
              <a:buNone/>
            </a:pPr>
            <a:endParaRPr lang="en-GB" sz="2400" noProof="0" dirty="0">
              <a:latin typeface="Aptos"/>
            </a:endParaRPr>
          </a:p>
          <a:p>
            <a:pPr marL="971550" lvl="1" indent="-285750">
              <a:lnSpc>
                <a:spcPct val="100000"/>
              </a:lnSpc>
              <a:spcBef>
                <a:spcPts val="1000"/>
              </a:spcBef>
              <a:buFont typeface="Arial"/>
            </a:pPr>
            <a:r>
              <a:rPr lang="en-GB" sz="2400" noProof="0" dirty="0">
                <a:solidFill>
                  <a:srgbClr val="262626"/>
                </a:solidFill>
                <a:latin typeface="Aptos"/>
              </a:rPr>
              <a:t>Manually write notes and have the software read it out. </a:t>
            </a:r>
            <a:endParaRPr lang="en-GB" sz="2400" noProof="0" dirty="0">
              <a:latin typeface="Aptos"/>
            </a:endParaRPr>
          </a:p>
          <a:p>
            <a:pPr marL="971550" lvl="1" indent="-285750">
              <a:lnSpc>
                <a:spcPct val="100000"/>
              </a:lnSpc>
              <a:spcBef>
                <a:spcPts val="1000"/>
              </a:spcBef>
              <a:buFont typeface="Arial"/>
            </a:pPr>
            <a:endParaRPr lang="en-GB" sz="2400" noProof="0" dirty="0">
              <a:latin typeface="Aptos"/>
            </a:endParaRPr>
          </a:p>
          <a:p>
            <a:pPr marL="971550" lvl="1" indent="-285750">
              <a:lnSpc>
                <a:spcPct val="100000"/>
              </a:lnSpc>
              <a:spcBef>
                <a:spcPts val="1000"/>
              </a:spcBef>
              <a:buFont typeface="Arial"/>
            </a:pPr>
            <a:r>
              <a:rPr lang="en-GB" sz="2400" noProof="0" dirty="0">
                <a:solidFill>
                  <a:srgbClr val="262626"/>
                </a:solidFill>
                <a:latin typeface="Aptos"/>
              </a:rPr>
              <a:t>To recall specific words and aid the user with pronunciation.</a:t>
            </a:r>
            <a:endParaRPr lang="en-GB" noProof="0" dirty="0">
              <a:latin typeface="Aptos"/>
            </a:endParaRPr>
          </a:p>
        </p:txBody>
      </p:sp>
      <p:sp>
        <p:nvSpPr>
          <p:cNvPr id="6" name="Date Placeholder 5">
            <a:extLst>
              <a:ext uri="{FF2B5EF4-FFF2-40B4-BE49-F238E27FC236}">
                <a16:creationId xmlns:a16="http://schemas.microsoft.com/office/drawing/2014/main" id="{030CF2A7-0F16-8FC8-6971-E7C8F41ED293}"/>
              </a:ext>
            </a:extLst>
          </p:cNvPr>
          <p:cNvSpPr>
            <a:spLocks noGrp="1"/>
          </p:cNvSpPr>
          <p:nvPr>
            <p:ph type="dt" sz="half" idx="10"/>
          </p:nvPr>
        </p:nvSpPr>
        <p:spPr/>
        <p:txBody>
          <a:bodyPr/>
          <a:lstStyle/>
          <a:p>
            <a:fld id="{1AC4C173-1D24-4DBC-B70B-5F1CB7077BC0}"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E8BBB600-F89D-6B68-2049-A6B1DFE7E692}"/>
              </a:ext>
            </a:extLst>
          </p:cNvPr>
          <p:cNvSpPr>
            <a:spLocks noGrp="1"/>
          </p:cNvSpPr>
          <p:nvPr>
            <p:ph type="sldNum" sz="quarter" idx="12"/>
          </p:nvPr>
        </p:nvSpPr>
        <p:spPr/>
        <p:txBody>
          <a:bodyPr/>
          <a:lstStyle/>
          <a:p>
            <a:fld id="{CC057153-B650-4DEB-B370-79DDCFDCE934}" type="slidenum">
              <a:rPr lang="en-GB" b="1" noProof="0" smtClean="0"/>
              <a:t>5</a:t>
            </a:fld>
            <a:endParaRPr lang="en-GB" b="1" noProof="0"/>
          </a:p>
        </p:txBody>
      </p:sp>
    </p:spTree>
    <p:extLst>
      <p:ext uri="{BB962C8B-B14F-4D97-AF65-F5344CB8AC3E}">
        <p14:creationId xmlns:p14="http://schemas.microsoft.com/office/powerpoint/2010/main" val="4026207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418C08-38E3-28A0-E591-5270EEAA1537}"/>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E5E950A2-4F3F-1AA0-1067-801810B9DF8A}"/>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F9E7862C-13E5-35CE-5BDE-1A07667F47B9}"/>
              </a:ext>
            </a:extLst>
          </p:cNvPr>
          <p:cNvSpPr>
            <a:spLocks noGrp="1"/>
          </p:cNvSpPr>
          <p:nvPr>
            <p:ph type="title"/>
          </p:nvPr>
        </p:nvSpPr>
        <p:spPr>
          <a:xfrm>
            <a:off x="0" y="-5384"/>
            <a:ext cx="10653578" cy="1132258"/>
          </a:xfrm>
        </p:spPr>
        <p:txBody>
          <a:bodyPr/>
          <a:lstStyle/>
          <a:p>
            <a:r>
              <a:rPr lang="en-GB" noProof="0"/>
              <a:t>The Benefits</a:t>
            </a:r>
          </a:p>
        </p:txBody>
      </p:sp>
      <p:sp>
        <p:nvSpPr>
          <p:cNvPr id="3" name="Content Placeholder 2">
            <a:extLst>
              <a:ext uri="{FF2B5EF4-FFF2-40B4-BE49-F238E27FC236}">
                <a16:creationId xmlns:a16="http://schemas.microsoft.com/office/drawing/2014/main" id="{E784FAEF-53BB-3568-466F-EF864586637F}"/>
              </a:ext>
            </a:extLst>
          </p:cNvPr>
          <p:cNvSpPr>
            <a:spLocks noGrp="1"/>
          </p:cNvSpPr>
          <p:nvPr>
            <p:ph idx="1"/>
          </p:nvPr>
        </p:nvSpPr>
        <p:spPr>
          <a:xfrm>
            <a:off x="769210" y="1126874"/>
            <a:ext cx="10653579" cy="4593828"/>
          </a:xfrm>
        </p:spPr>
        <p:txBody>
          <a:bodyPr vert="horz" lIns="91440" tIns="45720" rIns="91440" bIns="45720" rtlCol="0" anchor="t">
            <a:noAutofit/>
          </a:bodyPr>
          <a:lstStyle/>
          <a:p>
            <a:pPr marL="0" indent="0">
              <a:lnSpc>
                <a:spcPct val="100000"/>
              </a:lnSpc>
              <a:buNone/>
            </a:pPr>
            <a:r>
              <a:rPr lang="en-GB" noProof="0">
                <a:solidFill>
                  <a:srgbClr val="262626"/>
                </a:solidFill>
                <a:latin typeface="Aptos"/>
              </a:rPr>
              <a:t>A study was conducted with two sets of dyslexic and non-dyslexic students, each classification of students split into further groups of self-paced silent reading and text-to-speech reading,</a:t>
            </a:r>
            <a:endParaRPr lang="en-GB" noProof="0">
              <a:solidFill>
                <a:srgbClr val="000000"/>
              </a:solidFill>
              <a:latin typeface="Aptos" panose="020B0004020202020204"/>
            </a:endParaRPr>
          </a:p>
          <a:p>
            <a:pPr marL="0" indent="0">
              <a:lnSpc>
                <a:spcPct val="100000"/>
              </a:lnSpc>
              <a:buNone/>
            </a:pPr>
            <a:r>
              <a:rPr lang="en-GB" noProof="0">
                <a:solidFill>
                  <a:srgbClr val="262626"/>
                </a:solidFill>
                <a:latin typeface="Aptos"/>
              </a:rPr>
              <a:t>It found that the dyslexic children who had text to speech read to them were more on task and had better reading comprehension compared to the silent reading group. [3]</a:t>
            </a:r>
            <a:endParaRPr lang="en-GB" noProof="0">
              <a:solidFill>
                <a:srgbClr val="000000"/>
              </a:solidFill>
              <a:latin typeface="Aptos" panose="020B0004020202020204"/>
            </a:endParaRPr>
          </a:p>
          <a:p>
            <a:pPr marL="0" indent="0">
              <a:buNone/>
            </a:pPr>
            <a:r>
              <a:rPr lang="en-GB" b="1" noProof="0">
                <a:solidFill>
                  <a:srgbClr val="262626"/>
                </a:solidFill>
                <a:latin typeface="Aptos"/>
              </a:rPr>
              <a:t>Specifically, this will help them</a:t>
            </a:r>
            <a:r>
              <a:rPr lang="en-GB" noProof="0">
                <a:solidFill>
                  <a:srgbClr val="262626"/>
                </a:solidFill>
                <a:latin typeface="Aptos"/>
              </a:rPr>
              <a:t>:</a:t>
            </a:r>
            <a:endParaRPr lang="en-GB" noProof="0">
              <a:solidFill>
                <a:srgbClr val="000000"/>
              </a:solidFill>
              <a:latin typeface="Aptos"/>
            </a:endParaRPr>
          </a:p>
          <a:p>
            <a:pPr>
              <a:buFont typeface="Arial"/>
              <a:buChar char="•"/>
            </a:pPr>
            <a:r>
              <a:rPr lang="en-GB" noProof="0">
                <a:solidFill>
                  <a:srgbClr val="262626"/>
                </a:solidFill>
                <a:latin typeface="Aptos"/>
              </a:rPr>
              <a:t>Understand pronunciation of words</a:t>
            </a:r>
            <a:endParaRPr lang="en-GB" noProof="0">
              <a:solidFill>
                <a:srgbClr val="000000"/>
              </a:solidFill>
              <a:latin typeface="Aptos"/>
            </a:endParaRPr>
          </a:p>
          <a:p>
            <a:pPr>
              <a:buFont typeface="Arial"/>
              <a:buChar char="•"/>
            </a:pPr>
            <a:r>
              <a:rPr lang="en-GB" noProof="0">
                <a:solidFill>
                  <a:srgbClr val="262626"/>
                </a:solidFill>
                <a:latin typeface="Aptos"/>
              </a:rPr>
              <a:t>Improve their reading comprehension </a:t>
            </a:r>
            <a:endParaRPr lang="en-GB" noProof="0">
              <a:solidFill>
                <a:srgbClr val="000000"/>
              </a:solidFill>
              <a:latin typeface="Aptos"/>
            </a:endParaRPr>
          </a:p>
          <a:p>
            <a:pPr>
              <a:buFont typeface="Arial"/>
              <a:buChar char="•"/>
            </a:pPr>
            <a:r>
              <a:rPr lang="en-GB" noProof="0">
                <a:solidFill>
                  <a:srgbClr val="262626"/>
                </a:solidFill>
                <a:latin typeface="Aptos"/>
              </a:rPr>
              <a:t>Concentrate on the material </a:t>
            </a:r>
            <a:endParaRPr lang="en-GB" noProof="0">
              <a:solidFill>
                <a:srgbClr val="000000"/>
              </a:solidFill>
              <a:latin typeface="Aptos"/>
            </a:endParaRPr>
          </a:p>
          <a:p>
            <a:pPr>
              <a:buFont typeface="Arial"/>
              <a:buChar char="•"/>
            </a:pPr>
            <a:r>
              <a:rPr lang="en-GB" noProof="0">
                <a:solidFill>
                  <a:srgbClr val="262626"/>
                </a:solidFill>
                <a:latin typeface="Aptos"/>
              </a:rPr>
              <a:t>Improve their proof-reading skills</a:t>
            </a:r>
            <a:endParaRPr lang="en-GB" noProof="0">
              <a:solidFill>
                <a:srgbClr val="000000"/>
              </a:solidFill>
              <a:latin typeface="Aptos"/>
            </a:endParaRPr>
          </a:p>
          <a:p>
            <a:pPr>
              <a:buFont typeface="Arial"/>
              <a:buChar char="•"/>
            </a:pPr>
            <a:r>
              <a:rPr lang="en-GB" noProof="0">
                <a:solidFill>
                  <a:srgbClr val="262626"/>
                </a:solidFill>
                <a:latin typeface="Aptos"/>
              </a:rPr>
              <a:t>Engage more with reading [4]</a:t>
            </a:r>
            <a:endParaRPr lang="en-GB" noProof="0">
              <a:solidFill>
                <a:srgbClr val="000000"/>
              </a:solidFill>
              <a:latin typeface="Aptos"/>
            </a:endParaRPr>
          </a:p>
          <a:p>
            <a:pPr marL="0" indent="0">
              <a:lnSpc>
                <a:spcPct val="100000"/>
              </a:lnSpc>
              <a:buNone/>
            </a:pPr>
            <a:endParaRPr lang="en-GB" noProof="0">
              <a:solidFill>
                <a:srgbClr val="262626"/>
              </a:solidFill>
              <a:latin typeface="Gill Sans MT"/>
            </a:endParaRPr>
          </a:p>
        </p:txBody>
      </p:sp>
      <p:sp>
        <p:nvSpPr>
          <p:cNvPr id="6" name="Date Placeholder 5">
            <a:extLst>
              <a:ext uri="{FF2B5EF4-FFF2-40B4-BE49-F238E27FC236}">
                <a16:creationId xmlns:a16="http://schemas.microsoft.com/office/drawing/2014/main" id="{07DC3697-50B2-AC72-E26E-BF08129CAC53}"/>
              </a:ext>
            </a:extLst>
          </p:cNvPr>
          <p:cNvSpPr>
            <a:spLocks noGrp="1"/>
          </p:cNvSpPr>
          <p:nvPr>
            <p:ph type="dt" sz="half" idx="10"/>
          </p:nvPr>
        </p:nvSpPr>
        <p:spPr/>
        <p:txBody>
          <a:bodyPr/>
          <a:lstStyle/>
          <a:p>
            <a:fld id="{4D8FA990-1A1A-4FAC-B6FA-8E5C3836F647}"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097CA9D3-5D04-DA7D-20FB-E4CA827A8E7A}"/>
              </a:ext>
            </a:extLst>
          </p:cNvPr>
          <p:cNvSpPr>
            <a:spLocks noGrp="1"/>
          </p:cNvSpPr>
          <p:nvPr>
            <p:ph type="sldNum" sz="quarter" idx="12"/>
          </p:nvPr>
        </p:nvSpPr>
        <p:spPr/>
        <p:txBody>
          <a:bodyPr/>
          <a:lstStyle/>
          <a:p>
            <a:fld id="{CC057153-B650-4DEB-B370-79DDCFDCE934}" type="slidenum">
              <a:rPr lang="en-GB" b="1" noProof="0" smtClean="0"/>
              <a:t>6</a:t>
            </a:fld>
            <a:endParaRPr lang="en-GB" b="1" noProof="0"/>
          </a:p>
        </p:txBody>
      </p:sp>
    </p:spTree>
    <p:extLst>
      <p:ext uri="{BB962C8B-B14F-4D97-AF65-F5344CB8AC3E}">
        <p14:creationId xmlns:p14="http://schemas.microsoft.com/office/powerpoint/2010/main" val="2547081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CC0FB9C-A6AA-213C-770E-6183EDB4AFCB}"/>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0B4CE64E-243C-1966-DB45-D34867E78C9E}"/>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459C082A-3399-4E83-1D14-D8879D05B209}"/>
              </a:ext>
            </a:extLst>
          </p:cNvPr>
          <p:cNvSpPr>
            <a:spLocks noGrp="1"/>
          </p:cNvSpPr>
          <p:nvPr>
            <p:ph type="title"/>
          </p:nvPr>
        </p:nvSpPr>
        <p:spPr>
          <a:xfrm>
            <a:off x="0" y="-17489"/>
            <a:ext cx="10653578" cy="1132258"/>
          </a:xfrm>
        </p:spPr>
        <p:txBody>
          <a:bodyPr/>
          <a:lstStyle/>
          <a:p>
            <a:r>
              <a:rPr lang="en-GB" noProof="0"/>
              <a:t>How do these technologies help?</a:t>
            </a:r>
          </a:p>
        </p:txBody>
      </p:sp>
      <p:sp>
        <p:nvSpPr>
          <p:cNvPr id="3" name="Content Placeholder 2">
            <a:extLst>
              <a:ext uri="{FF2B5EF4-FFF2-40B4-BE49-F238E27FC236}">
                <a16:creationId xmlns:a16="http://schemas.microsoft.com/office/drawing/2014/main" id="{72E16CDD-0B42-8BCA-6923-330BF6E960BC}"/>
              </a:ext>
            </a:extLst>
          </p:cNvPr>
          <p:cNvSpPr>
            <a:spLocks noGrp="1"/>
          </p:cNvSpPr>
          <p:nvPr>
            <p:ph idx="1"/>
          </p:nvPr>
        </p:nvSpPr>
        <p:spPr>
          <a:xfrm>
            <a:off x="457199" y="926043"/>
            <a:ext cx="11356849" cy="4593828"/>
          </a:xfrm>
        </p:spPr>
        <p:txBody>
          <a:bodyPr vert="horz" lIns="91440" tIns="45720" rIns="91440" bIns="45720" rtlCol="0" anchor="t">
            <a:normAutofit/>
          </a:bodyPr>
          <a:lstStyle/>
          <a:p>
            <a:r>
              <a:rPr lang="en-GB" sz="2200" noProof="0"/>
              <a:t>Both Text-to-speech and Speech-to-text technologies aim to solve the same problem. Freeing up mental load to do the required task rather than having to focus on reading/spelling.</a:t>
            </a:r>
          </a:p>
          <a:p>
            <a:pPr marL="0" indent="0">
              <a:buNone/>
            </a:pPr>
            <a:endParaRPr lang="en-GB" sz="500" noProof="0"/>
          </a:p>
          <a:p>
            <a:r>
              <a:rPr lang="en-GB" sz="2200" noProof="0"/>
              <a:t>Text-to-speech does this by reducing the need to sound-out letters and words.</a:t>
            </a:r>
          </a:p>
          <a:p>
            <a:pPr marL="0" indent="0">
              <a:buNone/>
            </a:pPr>
            <a:endParaRPr lang="en-GB" sz="500" noProof="0"/>
          </a:p>
          <a:p>
            <a:r>
              <a:rPr lang="en-GB" sz="2200" noProof="0"/>
              <a:t>Speech-to-text offers something similar, by allowing the expression of ideas without the need to keep up with writing/typing at the same pace.</a:t>
            </a:r>
          </a:p>
          <a:p>
            <a:pPr marL="0" indent="0">
              <a:buNone/>
            </a:pPr>
            <a:endParaRPr lang="en-GB" sz="500" noProof="0"/>
          </a:p>
          <a:p>
            <a:r>
              <a:rPr lang="en-GB" sz="2200" noProof="0"/>
              <a:t>Using both systems offers a great loop, where text can be created from speech and then reviewed later using TTS.</a:t>
            </a:r>
          </a:p>
        </p:txBody>
      </p:sp>
      <p:sp>
        <p:nvSpPr>
          <p:cNvPr id="4" name="Date Placeholder 3">
            <a:extLst>
              <a:ext uri="{FF2B5EF4-FFF2-40B4-BE49-F238E27FC236}">
                <a16:creationId xmlns:a16="http://schemas.microsoft.com/office/drawing/2014/main" id="{EA5B0C42-42EE-5569-4245-D54FFD81F615}"/>
              </a:ext>
            </a:extLst>
          </p:cNvPr>
          <p:cNvSpPr>
            <a:spLocks noGrp="1"/>
          </p:cNvSpPr>
          <p:nvPr>
            <p:ph type="dt" sz="half" idx="10"/>
          </p:nvPr>
        </p:nvSpPr>
        <p:spPr/>
        <p:txBody>
          <a:bodyPr/>
          <a:lstStyle/>
          <a:p>
            <a:fld id="{CB9F5A2A-BFDF-49ED-96C8-86C083422B0E}" type="datetime1">
              <a:rPr lang="en-GB" b="1" noProof="0" smtClean="0"/>
              <a:t>07/05/2026</a:t>
            </a:fld>
            <a:endParaRPr lang="en-GB" b="1" noProof="0"/>
          </a:p>
        </p:txBody>
      </p:sp>
      <p:pic>
        <p:nvPicPr>
          <p:cNvPr id="8" name="Picture 7" descr="A white triangle on a black background&#10;&#10;AI-generated content may be incorrect.">
            <a:extLst>
              <a:ext uri="{FF2B5EF4-FFF2-40B4-BE49-F238E27FC236}">
                <a16:creationId xmlns:a16="http://schemas.microsoft.com/office/drawing/2014/main" id="{50D9BC64-E77E-DE18-3959-EFCC52AB0C45}"/>
              </a:ext>
            </a:extLst>
          </p:cNvPr>
          <p:cNvPicPr>
            <a:picLocks noChangeAspect="1"/>
          </p:cNvPicPr>
          <p:nvPr/>
        </p:nvPicPr>
        <p:blipFill>
          <a:blip r:embed="rId3"/>
          <a:stretch>
            <a:fillRect/>
          </a:stretch>
        </p:blipFill>
        <p:spPr>
          <a:xfrm>
            <a:off x="690215" y="5429067"/>
            <a:ext cx="1727026" cy="839243"/>
          </a:xfrm>
          <a:prstGeom prst="rect">
            <a:avLst/>
          </a:prstGeom>
        </p:spPr>
      </p:pic>
      <p:sp>
        <p:nvSpPr>
          <p:cNvPr id="11" name="Slide Number Placeholder 10">
            <a:extLst>
              <a:ext uri="{FF2B5EF4-FFF2-40B4-BE49-F238E27FC236}">
                <a16:creationId xmlns:a16="http://schemas.microsoft.com/office/drawing/2014/main" id="{9AF2CDA9-8E49-3EAB-A7A6-4C136DA33D72}"/>
              </a:ext>
            </a:extLst>
          </p:cNvPr>
          <p:cNvSpPr>
            <a:spLocks noGrp="1"/>
          </p:cNvSpPr>
          <p:nvPr>
            <p:ph type="sldNum" sz="quarter" idx="12"/>
          </p:nvPr>
        </p:nvSpPr>
        <p:spPr/>
        <p:txBody>
          <a:bodyPr/>
          <a:lstStyle/>
          <a:p>
            <a:fld id="{CC057153-B650-4DEB-B370-79DDCFDCE934}" type="slidenum">
              <a:rPr lang="en-GB" b="1" noProof="0" smtClean="0"/>
              <a:t>7</a:t>
            </a:fld>
            <a:endParaRPr lang="en-GB" b="1" noProof="0"/>
          </a:p>
        </p:txBody>
      </p:sp>
    </p:spTree>
    <p:extLst>
      <p:ext uri="{BB962C8B-B14F-4D97-AF65-F5344CB8AC3E}">
        <p14:creationId xmlns:p14="http://schemas.microsoft.com/office/powerpoint/2010/main" val="2854542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0A6C1F-43C4-2AE3-E7F7-03CF25A15FE9}"/>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AF585E82-6DDD-F31D-7F12-4B9F3F33520E}"/>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278A95F-77F5-5C03-9D03-2341909419E4}"/>
              </a:ext>
            </a:extLst>
          </p:cNvPr>
          <p:cNvSpPr>
            <a:spLocks noGrp="1"/>
          </p:cNvSpPr>
          <p:nvPr>
            <p:ph type="title"/>
          </p:nvPr>
        </p:nvSpPr>
        <p:spPr>
          <a:xfrm>
            <a:off x="0" y="-17489"/>
            <a:ext cx="10653578" cy="1132258"/>
          </a:xfrm>
        </p:spPr>
        <p:txBody>
          <a:bodyPr/>
          <a:lstStyle/>
          <a:p>
            <a:r>
              <a:rPr lang="en-GB" noProof="0"/>
              <a:t>The plan </a:t>
            </a:r>
          </a:p>
        </p:txBody>
      </p:sp>
      <p:sp>
        <p:nvSpPr>
          <p:cNvPr id="3" name="Content Placeholder 2">
            <a:extLst>
              <a:ext uri="{FF2B5EF4-FFF2-40B4-BE49-F238E27FC236}">
                <a16:creationId xmlns:a16="http://schemas.microsoft.com/office/drawing/2014/main" id="{7DE91DE8-793C-5F06-9361-2263294C1EC6}"/>
              </a:ext>
            </a:extLst>
          </p:cNvPr>
          <p:cNvSpPr>
            <a:spLocks noGrp="1"/>
          </p:cNvSpPr>
          <p:nvPr>
            <p:ph idx="1"/>
          </p:nvPr>
        </p:nvSpPr>
        <p:spPr>
          <a:xfrm>
            <a:off x="243840" y="791988"/>
            <a:ext cx="11704320" cy="4593828"/>
          </a:xfrm>
        </p:spPr>
        <p:txBody>
          <a:bodyPr vert="horz" lIns="91440" tIns="45720" rIns="91440" bIns="45720" rtlCol="0" anchor="t">
            <a:normAutofit/>
          </a:bodyPr>
          <a:lstStyle/>
          <a:p>
            <a:pPr marL="0" indent="0">
              <a:buNone/>
            </a:pPr>
            <a:r>
              <a:rPr lang="en-GB" sz="2400" noProof="0">
                <a:latin typeface="Aptos"/>
              </a:rPr>
              <a:t>To make this idea a reality, the following items needed to be considered</a:t>
            </a:r>
          </a:p>
          <a:p>
            <a:pPr marL="0" indent="0">
              <a:buNone/>
            </a:pPr>
            <a:endParaRPr lang="en-GB" sz="2400" noProof="0">
              <a:latin typeface="Aptos"/>
            </a:endParaRPr>
          </a:p>
          <a:p>
            <a:pPr marL="457200" indent="-457200"/>
            <a:r>
              <a:rPr lang="en-GB" sz="2400" noProof="0">
                <a:latin typeface="Aptos"/>
              </a:rPr>
              <a:t>The competition</a:t>
            </a:r>
          </a:p>
          <a:p>
            <a:pPr marL="457200" indent="-457200"/>
            <a:r>
              <a:rPr lang="en-GB" sz="2400" noProof="0">
                <a:latin typeface="Aptos"/>
              </a:rPr>
              <a:t>Text to speech methods </a:t>
            </a:r>
          </a:p>
          <a:p>
            <a:pPr marL="457200" indent="-457200"/>
            <a:r>
              <a:rPr lang="en-GB" sz="2400" noProof="0">
                <a:latin typeface="Aptos"/>
              </a:rPr>
              <a:t>Input from industry and possible stakeholders</a:t>
            </a:r>
          </a:p>
          <a:p>
            <a:pPr marL="457200" indent="-457200"/>
            <a:r>
              <a:rPr lang="en-GB" sz="2400" noProof="0">
                <a:latin typeface="Aptos"/>
              </a:rPr>
              <a:t>Scope of features</a:t>
            </a:r>
          </a:p>
          <a:p>
            <a:pPr marL="457200" indent="-457200"/>
            <a:r>
              <a:rPr lang="en-GB" sz="2400" noProof="0">
                <a:latin typeface="Aptos"/>
              </a:rPr>
              <a:t>Ai platforms </a:t>
            </a:r>
          </a:p>
          <a:p>
            <a:pPr marL="457200" indent="-457200"/>
            <a:r>
              <a:rPr lang="en-GB" sz="2400" noProof="0">
                <a:latin typeface="Aptos"/>
              </a:rPr>
              <a:t>Design philosophy and methodology </a:t>
            </a:r>
          </a:p>
          <a:p>
            <a:pPr marL="457200" indent="-457200"/>
            <a:endParaRPr lang="en-GB" sz="2400" noProof="0"/>
          </a:p>
          <a:p>
            <a:pPr marL="457200" indent="-457200"/>
            <a:endParaRPr lang="en-GB" noProof="0"/>
          </a:p>
          <a:p>
            <a:pPr marL="457200" indent="-457200"/>
            <a:endParaRPr lang="en-GB" noProof="0"/>
          </a:p>
        </p:txBody>
      </p:sp>
      <p:sp>
        <p:nvSpPr>
          <p:cNvPr id="6" name="Date Placeholder 5">
            <a:extLst>
              <a:ext uri="{FF2B5EF4-FFF2-40B4-BE49-F238E27FC236}">
                <a16:creationId xmlns:a16="http://schemas.microsoft.com/office/drawing/2014/main" id="{974B288F-19FF-55BF-9152-1842D04544F5}"/>
              </a:ext>
            </a:extLst>
          </p:cNvPr>
          <p:cNvSpPr>
            <a:spLocks noGrp="1"/>
          </p:cNvSpPr>
          <p:nvPr>
            <p:ph type="dt" sz="half" idx="10"/>
          </p:nvPr>
        </p:nvSpPr>
        <p:spPr/>
        <p:txBody>
          <a:bodyPr/>
          <a:lstStyle/>
          <a:p>
            <a:fld id="{BACD86E3-0CD1-4426-BCE5-C0E3F5C7466D}"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143D5438-1CF2-506D-3910-BB7115EF2929}"/>
              </a:ext>
            </a:extLst>
          </p:cNvPr>
          <p:cNvSpPr>
            <a:spLocks noGrp="1"/>
          </p:cNvSpPr>
          <p:nvPr>
            <p:ph type="sldNum" sz="quarter" idx="12"/>
          </p:nvPr>
        </p:nvSpPr>
        <p:spPr/>
        <p:txBody>
          <a:bodyPr/>
          <a:lstStyle/>
          <a:p>
            <a:fld id="{CC057153-B650-4DEB-B370-79DDCFDCE934}" type="slidenum">
              <a:rPr lang="en-GB" b="1" noProof="0" smtClean="0"/>
              <a:t>8</a:t>
            </a:fld>
            <a:endParaRPr lang="en-GB" b="1" noProof="0"/>
          </a:p>
        </p:txBody>
      </p:sp>
    </p:spTree>
    <p:extLst>
      <p:ext uri="{BB962C8B-B14F-4D97-AF65-F5344CB8AC3E}">
        <p14:creationId xmlns:p14="http://schemas.microsoft.com/office/powerpoint/2010/main" val="1009344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F096F10-C908-18F8-16FE-575F41C382ED}"/>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794AE428-EAA0-74F9-45F1-D600BBC84988}"/>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2B4A1DB0-71EF-8065-A63A-652D39A18468}"/>
              </a:ext>
            </a:extLst>
          </p:cNvPr>
          <p:cNvSpPr>
            <a:spLocks noGrp="1"/>
          </p:cNvSpPr>
          <p:nvPr>
            <p:ph type="title"/>
          </p:nvPr>
        </p:nvSpPr>
        <p:spPr>
          <a:xfrm>
            <a:off x="0" y="0"/>
            <a:ext cx="10653578" cy="1132258"/>
          </a:xfrm>
        </p:spPr>
        <p:txBody>
          <a:bodyPr/>
          <a:lstStyle/>
          <a:p>
            <a:r>
              <a:rPr lang="en-GB" noProof="0">
                <a:latin typeface="Aptos Display"/>
              </a:rPr>
              <a:t>Other commercial solutions</a:t>
            </a:r>
          </a:p>
        </p:txBody>
      </p:sp>
      <p:sp>
        <p:nvSpPr>
          <p:cNvPr id="3" name="Content Placeholder 2">
            <a:extLst>
              <a:ext uri="{FF2B5EF4-FFF2-40B4-BE49-F238E27FC236}">
                <a16:creationId xmlns:a16="http://schemas.microsoft.com/office/drawing/2014/main" id="{F2F17ACA-BC08-603E-2886-F124F5598AD0}"/>
              </a:ext>
            </a:extLst>
          </p:cNvPr>
          <p:cNvSpPr>
            <a:spLocks noGrp="1"/>
          </p:cNvSpPr>
          <p:nvPr>
            <p:ph idx="1"/>
          </p:nvPr>
        </p:nvSpPr>
        <p:spPr>
          <a:xfrm>
            <a:off x="228599" y="855996"/>
            <a:ext cx="11686033" cy="5462508"/>
          </a:xfrm>
        </p:spPr>
        <p:txBody>
          <a:bodyPr vert="horz" lIns="91440" tIns="45720" rIns="91440" bIns="45720" rtlCol="0" anchor="t">
            <a:noAutofit/>
          </a:bodyPr>
          <a:lstStyle/>
          <a:p>
            <a:pPr marL="342900" indent="-342900"/>
            <a:r>
              <a:rPr lang="en-GB" sz="2200" noProof="0">
                <a:latin typeface="Aptos"/>
              </a:rPr>
              <a:t>Text-to-speech and speech-to-text solutions are not new, and there are many existing apps and other services that already exist</a:t>
            </a:r>
          </a:p>
          <a:p>
            <a:pPr marL="342900" indent="-342900"/>
            <a:r>
              <a:rPr lang="en-GB" sz="2200" noProof="0">
                <a:latin typeface="Aptos"/>
              </a:rPr>
              <a:t>Some of these include:</a:t>
            </a:r>
          </a:p>
          <a:p>
            <a:pPr marL="0" indent="0">
              <a:buNone/>
            </a:pPr>
            <a:endParaRPr lang="en-GB" sz="600" noProof="0">
              <a:latin typeface="Aptos"/>
            </a:endParaRPr>
          </a:p>
          <a:p>
            <a:pPr marL="571500" lvl="1" indent="-342900">
              <a:buFont typeface="Courier New" panose="020B0604020202020204" pitchFamily="34" charset="0"/>
              <a:buChar char="o"/>
            </a:pPr>
            <a:r>
              <a:rPr lang="en-GB" sz="2200" noProof="0" err="1">
                <a:latin typeface="Aptos"/>
              </a:rPr>
              <a:t>Speechify</a:t>
            </a:r>
            <a:r>
              <a:rPr lang="en-GB" sz="2200" noProof="0">
                <a:latin typeface="Aptos"/>
              </a:rPr>
              <a:t> – Offers both TTS and speech-to-text solutions but is an expensive solution and has issues with copying voices without  permission.</a:t>
            </a:r>
          </a:p>
          <a:p>
            <a:pPr marL="228600" lvl="1" indent="0">
              <a:buNone/>
            </a:pPr>
            <a:endParaRPr lang="en-GB" sz="500" noProof="0">
              <a:latin typeface="Aptos"/>
            </a:endParaRPr>
          </a:p>
          <a:p>
            <a:pPr marL="571500" lvl="1" indent="-342900">
              <a:buFont typeface="Courier New" panose="020B0604020202020204" pitchFamily="34" charset="0"/>
              <a:buChar char="o"/>
            </a:pPr>
            <a:r>
              <a:rPr lang="en-GB" sz="2200" noProof="0">
                <a:latin typeface="Aptos"/>
              </a:rPr>
              <a:t>Google Recorder – Speech-to-text solution, however, only available on Pixel Phones.</a:t>
            </a:r>
          </a:p>
          <a:p>
            <a:pPr marL="228600" lvl="1" indent="0">
              <a:buNone/>
            </a:pPr>
            <a:endParaRPr lang="en-GB" sz="600" noProof="0">
              <a:latin typeface="Aptos"/>
            </a:endParaRPr>
          </a:p>
          <a:p>
            <a:pPr marL="571500" lvl="1" indent="-342900">
              <a:buFont typeface="Courier New" panose="020B0604020202020204" pitchFamily="34" charset="0"/>
              <a:buChar char="o"/>
            </a:pPr>
            <a:r>
              <a:rPr lang="en-GB" sz="2200" noProof="0" err="1">
                <a:latin typeface="Aptos"/>
              </a:rPr>
              <a:t>Narrly</a:t>
            </a:r>
            <a:r>
              <a:rPr lang="en-GB" sz="2200" noProof="0">
                <a:latin typeface="Aptos"/>
              </a:rPr>
              <a:t> – Speech-to-text and TTS, multiple languages and has offline mode, but only available for Apple Devices.</a:t>
            </a:r>
          </a:p>
          <a:p>
            <a:pPr marL="228600" lvl="1" indent="0">
              <a:buNone/>
            </a:pPr>
            <a:endParaRPr lang="en-GB" sz="500" noProof="0">
              <a:latin typeface="Aptos"/>
            </a:endParaRPr>
          </a:p>
          <a:p>
            <a:pPr marL="571500" lvl="1" indent="-342900">
              <a:buFont typeface="Courier New" panose="020B0604020202020204" pitchFamily="34" charset="0"/>
              <a:buChar char="o"/>
            </a:pPr>
            <a:r>
              <a:rPr lang="en-GB" sz="2200" noProof="0">
                <a:latin typeface="Aptos"/>
              </a:rPr>
              <a:t>Many chrome extensions – There are many different chrome extensions that offer TTS</a:t>
            </a:r>
            <a:r>
              <a:rPr lang="en-GB" sz="2000" noProof="0">
                <a:latin typeface="Aptos"/>
              </a:rPr>
              <a:t>.</a:t>
            </a:r>
          </a:p>
        </p:txBody>
      </p:sp>
      <p:sp>
        <p:nvSpPr>
          <p:cNvPr id="6" name="Date Placeholder 5">
            <a:extLst>
              <a:ext uri="{FF2B5EF4-FFF2-40B4-BE49-F238E27FC236}">
                <a16:creationId xmlns:a16="http://schemas.microsoft.com/office/drawing/2014/main" id="{9206DD70-F88E-1DD8-09A0-B82A314E3BE0}"/>
              </a:ext>
            </a:extLst>
          </p:cNvPr>
          <p:cNvSpPr>
            <a:spLocks noGrp="1"/>
          </p:cNvSpPr>
          <p:nvPr>
            <p:ph type="dt" sz="half" idx="10"/>
          </p:nvPr>
        </p:nvSpPr>
        <p:spPr/>
        <p:txBody>
          <a:bodyPr/>
          <a:lstStyle/>
          <a:p>
            <a:fld id="{335C9DC9-85BC-4C72-81D1-A9CA28F01F0F}"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2C7B7FFC-4FA5-B685-BCC0-0053D42C50CD}"/>
              </a:ext>
            </a:extLst>
          </p:cNvPr>
          <p:cNvSpPr>
            <a:spLocks noGrp="1"/>
          </p:cNvSpPr>
          <p:nvPr>
            <p:ph type="sldNum" sz="quarter" idx="12"/>
          </p:nvPr>
        </p:nvSpPr>
        <p:spPr/>
        <p:txBody>
          <a:bodyPr/>
          <a:lstStyle/>
          <a:p>
            <a:fld id="{CC057153-B650-4DEB-B370-79DDCFDCE934}" type="slidenum">
              <a:rPr lang="en-GB" b="1" noProof="0" smtClean="0"/>
              <a:t>9</a:t>
            </a:fld>
            <a:endParaRPr lang="en-GB" b="1" noProof="0"/>
          </a:p>
        </p:txBody>
      </p:sp>
    </p:spTree>
    <p:extLst>
      <p:ext uri="{BB962C8B-B14F-4D97-AF65-F5344CB8AC3E}">
        <p14:creationId xmlns:p14="http://schemas.microsoft.com/office/powerpoint/2010/main" val="1848329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05B2097-FF73-B358-5F15-710599B2868C}"/>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63511F4E-9CDC-6C24-2EA8-4D2747C15EF4}"/>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4A104724-411F-9C27-DA80-96D5E8BE64D9}"/>
              </a:ext>
            </a:extLst>
          </p:cNvPr>
          <p:cNvSpPr>
            <a:spLocks noGrp="1"/>
          </p:cNvSpPr>
          <p:nvPr>
            <p:ph type="title"/>
          </p:nvPr>
        </p:nvSpPr>
        <p:spPr>
          <a:xfrm>
            <a:off x="0" y="-17489"/>
            <a:ext cx="10653578" cy="1132258"/>
          </a:xfrm>
        </p:spPr>
        <p:txBody>
          <a:bodyPr/>
          <a:lstStyle/>
          <a:p>
            <a:r>
              <a:rPr lang="en-GB" noProof="0"/>
              <a:t>The common issues</a:t>
            </a:r>
          </a:p>
        </p:txBody>
      </p:sp>
      <p:sp>
        <p:nvSpPr>
          <p:cNvPr id="3" name="Content Placeholder 2">
            <a:extLst>
              <a:ext uri="{FF2B5EF4-FFF2-40B4-BE49-F238E27FC236}">
                <a16:creationId xmlns:a16="http://schemas.microsoft.com/office/drawing/2014/main" id="{F73AC6B2-C3D7-C390-5086-392D2D89D711}"/>
              </a:ext>
            </a:extLst>
          </p:cNvPr>
          <p:cNvSpPr>
            <a:spLocks noGrp="1"/>
          </p:cNvSpPr>
          <p:nvPr>
            <p:ph idx="1"/>
          </p:nvPr>
        </p:nvSpPr>
        <p:spPr>
          <a:xfrm>
            <a:off x="573776" y="802322"/>
            <a:ext cx="10653579" cy="4928038"/>
          </a:xfrm>
        </p:spPr>
        <p:txBody>
          <a:bodyPr vert="horz" lIns="91440" tIns="45720" rIns="91440" bIns="45720" rtlCol="0" anchor="t">
            <a:noAutofit/>
          </a:bodyPr>
          <a:lstStyle/>
          <a:p>
            <a:r>
              <a:rPr lang="en-GB" noProof="0"/>
              <a:t>Unfortunately, there are a few common problems that makes these solutions not practical for the classroom.</a:t>
            </a:r>
          </a:p>
          <a:p>
            <a:r>
              <a:rPr lang="en-GB" noProof="0"/>
              <a:t>Compatibility</a:t>
            </a:r>
          </a:p>
          <a:p>
            <a:pPr lvl="1">
              <a:buFont typeface="Courier New" panose="020B0604020202020204" pitchFamily="34" charset="0"/>
              <a:buChar char="o"/>
            </a:pPr>
            <a:r>
              <a:rPr lang="en-GB" noProof="0"/>
              <a:t>The first issue is compatibility. There are many different apps out there, but cross-platform compatibility is not something commonly offered, with many solutions sticking with a singular OS or even restricted to a particular brand. This is also for older devices who do not have the best resources for the apps.</a:t>
            </a:r>
          </a:p>
          <a:p>
            <a:r>
              <a:rPr lang="en-GB" noProof="0"/>
              <a:t>Cost</a:t>
            </a:r>
          </a:p>
          <a:p>
            <a:pPr lvl="1">
              <a:buFont typeface="Courier New" panose="020B0604020202020204" pitchFamily="34" charset="0"/>
              <a:buChar char="o"/>
            </a:pPr>
            <a:r>
              <a:rPr lang="en-GB" noProof="0"/>
              <a:t>A lot of these apps cost a hefty sum for their services, often too much for a school environment to support. This leaves students with a less-than-optimal experience.</a:t>
            </a:r>
          </a:p>
          <a:p>
            <a:r>
              <a:rPr lang="en-GB" noProof="0"/>
              <a:t>Accents</a:t>
            </a:r>
          </a:p>
          <a:p>
            <a:pPr lvl="1">
              <a:buFont typeface="Courier New" panose="020B0604020202020204" pitchFamily="34" charset="0"/>
              <a:buChar char="o"/>
            </a:pPr>
            <a:r>
              <a:rPr lang="en-GB" noProof="0"/>
              <a:t>There is currently not a huge amount of data for non-British English dialects, which means those in Wales, Scotland and Ireland will have a harder time getting the software to understand them, reducing the effectiveness of the solutions.</a:t>
            </a:r>
          </a:p>
          <a:p>
            <a:endParaRPr lang="en-GB" sz="1600" noProof="0"/>
          </a:p>
        </p:txBody>
      </p:sp>
      <p:sp>
        <p:nvSpPr>
          <p:cNvPr id="6" name="Date Placeholder 5">
            <a:extLst>
              <a:ext uri="{FF2B5EF4-FFF2-40B4-BE49-F238E27FC236}">
                <a16:creationId xmlns:a16="http://schemas.microsoft.com/office/drawing/2014/main" id="{FB5E00DF-8B1F-C1F4-6F9F-526E8BA8D639}"/>
              </a:ext>
            </a:extLst>
          </p:cNvPr>
          <p:cNvSpPr>
            <a:spLocks noGrp="1"/>
          </p:cNvSpPr>
          <p:nvPr>
            <p:ph type="dt" sz="half" idx="10"/>
          </p:nvPr>
        </p:nvSpPr>
        <p:spPr/>
        <p:txBody>
          <a:bodyPr/>
          <a:lstStyle/>
          <a:p>
            <a:fld id="{4A659E56-E2F3-425C-A2E4-D132899B78DC}"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029117ED-02CD-41B3-525D-5F5FA26C9B5F}"/>
              </a:ext>
            </a:extLst>
          </p:cNvPr>
          <p:cNvSpPr>
            <a:spLocks noGrp="1"/>
          </p:cNvSpPr>
          <p:nvPr>
            <p:ph type="sldNum" sz="quarter" idx="12"/>
          </p:nvPr>
        </p:nvSpPr>
        <p:spPr/>
        <p:txBody>
          <a:bodyPr/>
          <a:lstStyle/>
          <a:p>
            <a:fld id="{CC057153-B650-4DEB-B370-79DDCFDCE934}" type="slidenum">
              <a:rPr lang="en-GB" b="1" noProof="0" smtClean="0"/>
              <a:t>10</a:t>
            </a:fld>
            <a:endParaRPr lang="en-GB" b="1" noProof="0"/>
          </a:p>
        </p:txBody>
      </p:sp>
    </p:spTree>
    <p:extLst>
      <p:ext uri="{BB962C8B-B14F-4D97-AF65-F5344CB8AC3E}">
        <p14:creationId xmlns:p14="http://schemas.microsoft.com/office/powerpoint/2010/main" val="1179810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B44C2A7-3CF5-38B9-E274-EB7A41676BAA}"/>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56238F59-B66F-F45A-251A-12B15FB4E803}"/>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CD43F475-0707-8F4C-3AEE-6608C02ABC41}"/>
              </a:ext>
            </a:extLst>
          </p:cNvPr>
          <p:cNvSpPr>
            <a:spLocks noGrp="1"/>
          </p:cNvSpPr>
          <p:nvPr>
            <p:ph type="title"/>
          </p:nvPr>
        </p:nvSpPr>
        <p:spPr>
          <a:xfrm>
            <a:off x="0" y="0"/>
            <a:ext cx="10653578" cy="1132258"/>
          </a:xfrm>
        </p:spPr>
        <p:txBody>
          <a:bodyPr/>
          <a:lstStyle/>
          <a:p>
            <a:r>
              <a:rPr lang="en-GB" noProof="0"/>
              <a:t>Features we would like to add</a:t>
            </a:r>
          </a:p>
        </p:txBody>
      </p:sp>
      <p:sp>
        <p:nvSpPr>
          <p:cNvPr id="3" name="Content Placeholder 2">
            <a:extLst>
              <a:ext uri="{FF2B5EF4-FFF2-40B4-BE49-F238E27FC236}">
                <a16:creationId xmlns:a16="http://schemas.microsoft.com/office/drawing/2014/main" id="{C2C738C1-9C24-B2C8-0090-AC46C319AC09}"/>
              </a:ext>
            </a:extLst>
          </p:cNvPr>
          <p:cNvSpPr>
            <a:spLocks noGrp="1"/>
          </p:cNvSpPr>
          <p:nvPr>
            <p:ph idx="1"/>
          </p:nvPr>
        </p:nvSpPr>
        <p:spPr>
          <a:xfrm>
            <a:off x="283463" y="865140"/>
            <a:ext cx="11676889" cy="5407644"/>
          </a:xfrm>
        </p:spPr>
        <p:txBody>
          <a:bodyPr vert="horz" lIns="91440" tIns="45720" rIns="91440" bIns="45720" rtlCol="0" anchor="t">
            <a:normAutofit/>
          </a:bodyPr>
          <a:lstStyle/>
          <a:p>
            <a:pPr marL="0" indent="0">
              <a:buNone/>
            </a:pPr>
            <a:r>
              <a:rPr lang="en-GB" noProof="0"/>
              <a:t>While there are some issues with the current TTS and STT solutions, there are also many positives that would be beneficial for students.</a:t>
            </a:r>
          </a:p>
          <a:p>
            <a:r>
              <a:rPr lang="en-GB" noProof="0"/>
              <a:t>Reading/Listening speed</a:t>
            </a:r>
          </a:p>
          <a:p>
            <a:pPr lvl="1">
              <a:buFont typeface="Courier New" panose="020B0604020202020204" pitchFamily="34" charset="0"/>
              <a:buChar char="o"/>
            </a:pPr>
            <a:r>
              <a:rPr lang="en-GB" noProof="0"/>
              <a:t>A few apps already support this but being able to change how fast text is read out can make a significant difference.</a:t>
            </a:r>
          </a:p>
          <a:p>
            <a:r>
              <a:rPr lang="en-GB" noProof="0"/>
              <a:t>Range of useable devices</a:t>
            </a:r>
          </a:p>
          <a:p>
            <a:pPr lvl="1">
              <a:buFont typeface="Courier New" panose="020B0604020202020204" pitchFamily="34" charset="0"/>
              <a:buChar char="o"/>
            </a:pPr>
            <a:r>
              <a:rPr lang="en-GB" noProof="0"/>
              <a:t>Schools and education centres often may not have the required budget for the latest technology, so being able to use our solution on a variety of devices is key. Whether it be a phone/tablet app or a website, accessibility is a priority.</a:t>
            </a:r>
          </a:p>
          <a:p>
            <a:r>
              <a:rPr lang="en-GB" noProof="0"/>
              <a:t>Accessibility features</a:t>
            </a:r>
          </a:p>
          <a:p>
            <a:pPr lvl="1">
              <a:buFont typeface="Courier New" panose="020B0604020202020204" pitchFamily="34" charset="0"/>
              <a:buChar char="o"/>
            </a:pPr>
            <a:r>
              <a:rPr lang="en-GB" noProof="0"/>
              <a:t>Speaking of accessibility, the possibility of having features such as a highlighted read-along would be a nice option for those who require it. This helps those who struggle with reading follow along and supports the development of literacy skills</a:t>
            </a:r>
          </a:p>
          <a:p>
            <a:endParaRPr lang="en-GB" noProof="0"/>
          </a:p>
          <a:p>
            <a:endParaRPr lang="en-GB" noProof="0"/>
          </a:p>
          <a:p>
            <a:endParaRPr lang="en-GB" noProof="0"/>
          </a:p>
        </p:txBody>
      </p:sp>
      <p:sp>
        <p:nvSpPr>
          <p:cNvPr id="6" name="Date Placeholder 5">
            <a:extLst>
              <a:ext uri="{FF2B5EF4-FFF2-40B4-BE49-F238E27FC236}">
                <a16:creationId xmlns:a16="http://schemas.microsoft.com/office/drawing/2014/main" id="{F0FB2948-7AE1-8055-B13C-3C27E45B3CB5}"/>
              </a:ext>
            </a:extLst>
          </p:cNvPr>
          <p:cNvSpPr>
            <a:spLocks noGrp="1"/>
          </p:cNvSpPr>
          <p:nvPr>
            <p:ph type="dt" sz="half" idx="10"/>
          </p:nvPr>
        </p:nvSpPr>
        <p:spPr/>
        <p:txBody>
          <a:bodyPr/>
          <a:lstStyle/>
          <a:p>
            <a:fld id="{287F74EA-9EEC-4697-A8AE-D78F9DBCC2C8}"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EFE8F1B0-FF0F-5C8B-0444-C18C980D6B33}"/>
              </a:ext>
            </a:extLst>
          </p:cNvPr>
          <p:cNvSpPr>
            <a:spLocks noGrp="1"/>
          </p:cNvSpPr>
          <p:nvPr>
            <p:ph type="sldNum" sz="quarter" idx="12"/>
          </p:nvPr>
        </p:nvSpPr>
        <p:spPr/>
        <p:txBody>
          <a:bodyPr/>
          <a:lstStyle/>
          <a:p>
            <a:fld id="{CC057153-B650-4DEB-B370-79DDCFDCE934}" type="slidenum">
              <a:rPr lang="en-GB" b="1" noProof="0" smtClean="0"/>
              <a:t>11</a:t>
            </a:fld>
            <a:endParaRPr lang="en-GB" b="1" noProof="0"/>
          </a:p>
        </p:txBody>
      </p:sp>
    </p:spTree>
    <p:extLst>
      <p:ext uri="{BB962C8B-B14F-4D97-AF65-F5344CB8AC3E}">
        <p14:creationId xmlns:p14="http://schemas.microsoft.com/office/powerpoint/2010/main" val="1143327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4C5D03-69AD-65E8-746D-D24469DE75E2}"/>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5A605E6C-2E53-4481-B376-9769CFD93609}"/>
              </a:ext>
            </a:extLst>
          </p:cNvPr>
          <p:cNvSpPr>
            <a:spLocks noGrp="1"/>
          </p:cNvSpPr>
          <p:nvPr>
            <p:ph type="title"/>
          </p:nvPr>
        </p:nvSpPr>
        <p:spPr>
          <a:xfrm>
            <a:off x="0" y="-674540"/>
            <a:ext cx="8428479" cy="1906863"/>
          </a:xfrm>
        </p:spPr>
        <p:txBody>
          <a:bodyPr anchor="ctr">
            <a:normAutofit/>
          </a:bodyPr>
          <a:lstStyle/>
          <a:p>
            <a:r>
              <a:rPr lang="en-GB" noProof="0">
                <a:ea typeface="+mj-lt"/>
                <a:cs typeface="+mj-lt"/>
              </a:rPr>
              <a:t>Commercial text to speech solutions</a:t>
            </a:r>
            <a:endParaRPr lang="en-GB" noProof="0"/>
          </a:p>
        </p:txBody>
      </p:sp>
      <p:sp>
        <p:nvSpPr>
          <p:cNvPr id="3" name="Content Placeholder 2">
            <a:extLst>
              <a:ext uri="{FF2B5EF4-FFF2-40B4-BE49-F238E27FC236}">
                <a16:creationId xmlns:a16="http://schemas.microsoft.com/office/drawing/2014/main" id="{D6274358-84B9-496F-B65A-699AE59F8655}"/>
              </a:ext>
            </a:extLst>
          </p:cNvPr>
          <p:cNvSpPr>
            <a:spLocks noGrp="1"/>
          </p:cNvSpPr>
          <p:nvPr>
            <p:ph idx="1"/>
          </p:nvPr>
        </p:nvSpPr>
        <p:spPr>
          <a:xfrm>
            <a:off x="344631" y="853992"/>
            <a:ext cx="6981696" cy="5476710"/>
          </a:xfrm>
        </p:spPr>
        <p:txBody>
          <a:bodyPr vert="horz" lIns="91440" tIns="45720" rIns="91440" bIns="45720" rtlCol="0" anchor="t">
            <a:noAutofit/>
          </a:bodyPr>
          <a:lstStyle/>
          <a:p>
            <a:pPr marL="0" indent="0">
              <a:buNone/>
            </a:pPr>
            <a:r>
              <a:rPr lang="en-GB" sz="2400" noProof="0">
                <a:latin typeface="Aptos"/>
              </a:rPr>
              <a:t>There is a range of methods that we could use to achieve the functionality of the app, the following are some examples of the most popular services that provide the functionality that we are looking for, all with differing advantages and disadvantages.</a:t>
            </a:r>
          </a:p>
          <a:p>
            <a:pPr marL="0" indent="0">
              <a:buNone/>
            </a:pPr>
            <a:endParaRPr lang="en-GB" sz="600" noProof="0">
              <a:latin typeface="Aptos"/>
            </a:endParaRPr>
          </a:p>
          <a:p>
            <a:pPr>
              <a:buFont typeface="Arial"/>
              <a:buChar char="•"/>
            </a:pPr>
            <a:r>
              <a:rPr lang="en-GB" sz="2400" noProof="0">
                <a:latin typeface="Aptos"/>
              </a:rPr>
              <a:t>Google text to speech/ speech to text Api's (Google cloud) </a:t>
            </a:r>
          </a:p>
          <a:p>
            <a:pPr marL="0" indent="0">
              <a:buNone/>
            </a:pPr>
            <a:endParaRPr lang="en-GB" sz="500" noProof="0">
              <a:latin typeface="Aptos"/>
            </a:endParaRPr>
          </a:p>
          <a:p>
            <a:pPr>
              <a:buFont typeface="Arial"/>
              <a:buChar char="•"/>
            </a:pPr>
            <a:r>
              <a:rPr lang="en-GB" sz="2400" noProof="0">
                <a:latin typeface="Aptos"/>
              </a:rPr>
              <a:t>Assembly AI Api’s provide a similar functionality.</a:t>
            </a:r>
          </a:p>
          <a:p>
            <a:pPr marL="0" indent="0">
              <a:buNone/>
            </a:pPr>
            <a:endParaRPr lang="en-GB" sz="600" noProof="0">
              <a:latin typeface="Aptos"/>
            </a:endParaRPr>
          </a:p>
          <a:p>
            <a:pPr>
              <a:buFont typeface="Arial"/>
              <a:buChar char="•"/>
            </a:pPr>
            <a:r>
              <a:rPr lang="en-GB" sz="2400" noProof="0">
                <a:latin typeface="Aptos"/>
              </a:rPr>
              <a:t>Amazon transcribe and Text-to talk (AWS)</a:t>
            </a:r>
          </a:p>
        </p:txBody>
      </p:sp>
      <p:pic>
        <p:nvPicPr>
          <p:cNvPr id="5" name="Picture 4" descr="A blue and black logo&#10;&#10;AI-generated content may be incorrect.">
            <a:extLst>
              <a:ext uri="{FF2B5EF4-FFF2-40B4-BE49-F238E27FC236}">
                <a16:creationId xmlns:a16="http://schemas.microsoft.com/office/drawing/2014/main" id="{9B3E4E59-0DE6-685D-8105-556528530041}"/>
              </a:ext>
            </a:extLst>
          </p:cNvPr>
          <p:cNvPicPr>
            <a:picLocks noChangeAspect="1"/>
          </p:cNvPicPr>
          <p:nvPr/>
        </p:nvPicPr>
        <p:blipFill>
          <a:blip r:embed="rId3"/>
          <a:stretch>
            <a:fillRect/>
          </a:stretch>
        </p:blipFill>
        <p:spPr>
          <a:xfrm>
            <a:off x="8356522" y="838786"/>
            <a:ext cx="2880182" cy="2057272"/>
          </a:xfrm>
          <a:prstGeom prst="rect">
            <a:avLst/>
          </a:prstGeom>
        </p:spPr>
      </p:pic>
      <p:pic>
        <p:nvPicPr>
          <p:cNvPr id="4" name="Picture 3" descr="A logo of a cloud&#10;&#10;AI-generated content may be incorrect.">
            <a:extLst>
              <a:ext uri="{FF2B5EF4-FFF2-40B4-BE49-F238E27FC236}">
                <a16:creationId xmlns:a16="http://schemas.microsoft.com/office/drawing/2014/main" id="{6833AD70-1AAA-BA09-7C44-53C035AD1853}"/>
              </a:ext>
            </a:extLst>
          </p:cNvPr>
          <p:cNvPicPr>
            <a:picLocks noChangeAspect="1"/>
          </p:cNvPicPr>
          <p:nvPr/>
        </p:nvPicPr>
        <p:blipFill>
          <a:blip r:embed="rId4"/>
          <a:stretch>
            <a:fillRect/>
          </a:stretch>
        </p:blipFill>
        <p:spPr>
          <a:xfrm>
            <a:off x="8924544" y="3009787"/>
            <a:ext cx="1743398" cy="1743398"/>
          </a:xfrm>
          <a:prstGeom prst="rect">
            <a:avLst/>
          </a:prstGeom>
        </p:spPr>
      </p:pic>
      <p:pic>
        <p:nvPicPr>
          <p:cNvPr id="6" name="Picture 5" descr="A logo with a smile&#10;&#10;AI-generated content may be incorrect.">
            <a:extLst>
              <a:ext uri="{FF2B5EF4-FFF2-40B4-BE49-F238E27FC236}">
                <a16:creationId xmlns:a16="http://schemas.microsoft.com/office/drawing/2014/main" id="{60ABFB7E-A4E1-F99C-46BE-EEB4A5F11E72}"/>
              </a:ext>
            </a:extLst>
          </p:cNvPr>
          <p:cNvPicPr>
            <a:picLocks noChangeAspect="1"/>
          </p:cNvPicPr>
          <p:nvPr/>
        </p:nvPicPr>
        <p:blipFill>
          <a:blip r:embed="rId5"/>
          <a:stretch>
            <a:fillRect/>
          </a:stretch>
        </p:blipFill>
        <p:spPr>
          <a:xfrm>
            <a:off x="8724893" y="4960283"/>
            <a:ext cx="2142700" cy="1285620"/>
          </a:xfrm>
          <a:prstGeom prst="rect">
            <a:avLst/>
          </a:prstGeom>
        </p:spPr>
      </p:pic>
      <p:sp>
        <p:nvSpPr>
          <p:cNvPr id="7" name="Rectangle 6">
            <a:extLst>
              <a:ext uri="{FF2B5EF4-FFF2-40B4-BE49-F238E27FC236}">
                <a16:creationId xmlns:a16="http://schemas.microsoft.com/office/drawing/2014/main" id="{94FA9E78-E1C6-ED3B-B370-B8324A87C4FA}"/>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9" name="Date Placeholder 8">
            <a:extLst>
              <a:ext uri="{FF2B5EF4-FFF2-40B4-BE49-F238E27FC236}">
                <a16:creationId xmlns:a16="http://schemas.microsoft.com/office/drawing/2014/main" id="{49558ADB-F4A7-4A0B-2FA7-2F9CBA4DF02D}"/>
              </a:ext>
            </a:extLst>
          </p:cNvPr>
          <p:cNvSpPr>
            <a:spLocks noGrp="1"/>
          </p:cNvSpPr>
          <p:nvPr>
            <p:ph type="dt" sz="half" idx="10"/>
          </p:nvPr>
        </p:nvSpPr>
        <p:spPr/>
        <p:txBody>
          <a:bodyPr/>
          <a:lstStyle/>
          <a:p>
            <a:fld id="{38B57387-C20A-4B23-A9AC-209E9CC12C4A}" type="datetime1">
              <a:rPr lang="en-GB" b="1" noProof="0" smtClean="0"/>
              <a:t>07/05/2026</a:t>
            </a:fld>
            <a:endParaRPr lang="en-GB" b="1" noProof="0"/>
          </a:p>
        </p:txBody>
      </p:sp>
      <p:sp>
        <p:nvSpPr>
          <p:cNvPr id="10" name="Slide Number Placeholder 9">
            <a:extLst>
              <a:ext uri="{FF2B5EF4-FFF2-40B4-BE49-F238E27FC236}">
                <a16:creationId xmlns:a16="http://schemas.microsoft.com/office/drawing/2014/main" id="{964D4051-7BF4-1FF9-4EAA-6E88BC640509}"/>
              </a:ext>
            </a:extLst>
          </p:cNvPr>
          <p:cNvSpPr>
            <a:spLocks noGrp="1"/>
          </p:cNvSpPr>
          <p:nvPr>
            <p:ph type="sldNum" sz="quarter" idx="12"/>
          </p:nvPr>
        </p:nvSpPr>
        <p:spPr/>
        <p:txBody>
          <a:bodyPr/>
          <a:lstStyle/>
          <a:p>
            <a:fld id="{CC057153-B650-4DEB-B370-79DDCFDCE934}" type="slidenum">
              <a:rPr lang="en-GB" b="1" noProof="0" smtClean="0"/>
              <a:t>12</a:t>
            </a:fld>
            <a:endParaRPr lang="en-GB" b="1" noProof="0"/>
          </a:p>
        </p:txBody>
      </p:sp>
    </p:spTree>
    <p:extLst>
      <p:ext uri="{BB962C8B-B14F-4D97-AF65-F5344CB8AC3E}">
        <p14:creationId xmlns:p14="http://schemas.microsoft.com/office/powerpoint/2010/main" val="3902947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5D40B3-CA33-3FAD-73B0-05256237228F}"/>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C51FA644-3D51-2C0B-A4A9-498D06779C30}"/>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F57528B-FCEB-D258-3F40-DB4600E71F48}"/>
              </a:ext>
            </a:extLst>
          </p:cNvPr>
          <p:cNvSpPr>
            <a:spLocks noGrp="1"/>
          </p:cNvSpPr>
          <p:nvPr>
            <p:ph type="title"/>
          </p:nvPr>
        </p:nvSpPr>
        <p:spPr>
          <a:xfrm>
            <a:off x="0" y="-39441"/>
            <a:ext cx="10653578" cy="1132258"/>
          </a:xfrm>
        </p:spPr>
        <p:txBody>
          <a:bodyPr/>
          <a:lstStyle/>
          <a:p>
            <a:r>
              <a:rPr lang="en-GB" noProof="0"/>
              <a:t>Stakeholders</a:t>
            </a:r>
          </a:p>
        </p:txBody>
      </p:sp>
      <p:sp>
        <p:nvSpPr>
          <p:cNvPr id="3" name="Content Placeholder 2">
            <a:extLst>
              <a:ext uri="{FF2B5EF4-FFF2-40B4-BE49-F238E27FC236}">
                <a16:creationId xmlns:a16="http://schemas.microsoft.com/office/drawing/2014/main" id="{520724F3-88AB-EDB6-7CB1-18ED7569411B}"/>
              </a:ext>
            </a:extLst>
          </p:cNvPr>
          <p:cNvSpPr>
            <a:spLocks noGrp="1"/>
          </p:cNvSpPr>
          <p:nvPr>
            <p:ph idx="1"/>
          </p:nvPr>
        </p:nvSpPr>
        <p:spPr>
          <a:xfrm>
            <a:off x="457199" y="847935"/>
            <a:ext cx="9217971" cy="5402082"/>
          </a:xfrm>
        </p:spPr>
        <p:txBody>
          <a:bodyPr vert="horz" lIns="91440" tIns="45720" rIns="91440" bIns="45720" rtlCol="0" anchor="t">
            <a:normAutofit/>
          </a:bodyPr>
          <a:lstStyle/>
          <a:p>
            <a:pPr marL="0" indent="0">
              <a:buNone/>
            </a:pPr>
            <a:r>
              <a:rPr lang="en-GB" sz="2400" noProof="0">
                <a:latin typeface="Aptos"/>
              </a:rPr>
              <a:t>A key part of developing this project is working with people and institutions that could benefit from this software.</a:t>
            </a:r>
          </a:p>
          <a:p>
            <a:pPr marL="0" indent="0">
              <a:buNone/>
            </a:pPr>
            <a:endParaRPr lang="en-GB" sz="900" noProof="0">
              <a:latin typeface="Aptos"/>
            </a:endParaRPr>
          </a:p>
          <a:p>
            <a:pPr marL="0" indent="0">
              <a:buNone/>
            </a:pPr>
            <a:r>
              <a:rPr lang="en-GB" sz="2400" noProof="0">
                <a:latin typeface="Aptos"/>
              </a:rPr>
              <a:t>Schools – classroom learning </a:t>
            </a:r>
          </a:p>
          <a:p>
            <a:pPr marL="0" indent="0">
              <a:buNone/>
            </a:pPr>
            <a:endParaRPr lang="en-GB" sz="700" noProof="0">
              <a:latin typeface="Aptos"/>
            </a:endParaRPr>
          </a:p>
          <a:p>
            <a:pPr marL="0" indent="0">
              <a:buNone/>
            </a:pPr>
            <a:r>
              <a:rPr lang="en-GB" sz="2400" noProof="0">
                <a:latin typeface="Aptos"/>
              </a:rPr>
              <a:t>University – General higher education</a:t>
            </a:r>
          </a:p>
          <a:p>
            <a:pPr marL="0" indent="0">
              <a:buNone/>
            </a:pPr>
            <a:endParaRPr lang="en-GB" sz="700" noProof="0">
              <a:latin typeface="Aptos"/>
            </a:endParaRPr>
          </a:p>
          <a:p>
            <a:pPr marL="0" indent="0">
              <a:buNone/>
            </a:pPr>
            <a:r>
              <a:rPr lang="en-GB" sz="2400" noProof="0">
                <a:latin typeface="Aptos"/>
              </a:rPr>
              <a:t>Workplaces – provide more inclusive workplaces</a:t>
            </a:r>
          </a:p>
          <a:p>
            <a:pPr marL="0" indent="0">
              <a:buNone/>
            </a:pPr>
            <a:endParaRPr lang="en-GB" sz="700" noProof="0">
              <a:latin typeface="Aptos"/>
            </a:endParaRPr>
          </a:p>
          <a:p>
            <a:pPr marL="0" indent="0">
              <a:buNone/>
            </a:pPr>
            <a:r>
              <a:rPr lang="en-GB" sz="2400" noProof="0">
                <a:latin typeface="Aptos"/>
              </a:rPr>
              <a:t>Social organisation – expand accessibility for all members.</a:t>
            </a:r>
          </a:p>
          <a:p>
            <a:pPr marL="0" indent="0">
              <a:buNone/>
            </a:pPr>
            <a:endParaRPr lang="en-GB" sz="700" noProof="0">
              <a:latin typeface="Aptos"/>
            </a:endParaRPr>
          </a:p>
          <a:p>
            <a:pPr marL="0" indent="0">
              <a:buNone/>
            </a:pPr>
            <a:r>
              <a:rPr lang="en-GB" sz="2400" noProof="0">
                <a:latin typeface="Aptos"/>
              </a:rPr>
              <a:t>Parents and guardians – assist in home learning</a:t>
            </a:r>
          </a:p>
          <a:p>
            <a:pPr marL="0" indent="0">
              <a:buNone/>
            </a:pPr>
            <a:endParaRPr lang="en-GB" noProof="0"/>
          </a:p>
          <a:p>
            <a:endParaRPr lang="en-GB" noProof="0"/>
          </a:p>
          <a:p>
            <a:endParaRPr lang="en-GB" noProof="0"/>
          </a:p>
          <a:p>
            <a:endParaRPr lang="en-GB" noProof="0"/>
          </a:p>
        </p:txBody>
      </p:sp>
      <p:sp>
        <p:nvSpPr>
          <p:cNvPr id="4" name="Date Placeholder 3">
            <a:extLst>
              <a:ext uri="{FF2B5EF4-FFF2-40B4-BE49-F238E27FC236}">
                <a16:creationId xmlns:a16="http://schemas.microsoft.com/office/drawing/2014/main" id="{9AAF1EF1-9E30-A383-8828-2BF99D61C605}"/>
              </a:ext>
            </a:extLst>
          </p:cNvPr>
          <p:cNvSpPr>
            <a:spLocks noGrp="1"/>
          </p:cNvSpPr>
          <p:nvPr>
            <p:ph type="dt" sz="half" idx="10"/>
          </p:nvPr>
        </p:nvSpPr>
        <p:spPr/>
        <p:txBody>
          <a:bodyPr/>
          <a:lstStyle/>
          <a:p>
            <a:fld id="{61F5EA17-4B7A-45BA-B376-872D5F88AE01}" type="datetime1">
              <a:rPr lang="en-GB" b="1" noProof="0" smtClean="0"/>
              <a:t>07/05/2026</a:t>
            </a:fld>
            <a:endParaRPr lang="en-GB" b="1" noProof="0"/>
          </a:p>
        </p:txBody>
      </p:sp>
      <p:sp>
        <p:nvSpPr>
          <p:cNvPr id="6" name="Slide Number Placeholder 5">
            <a:extLst>
              <a:ext uri="{FF2B5EF4-FFF2-40B4-BE49-F238E27FC236}">
                <a16:creationId xmlns:a16="http://schemas.microsoft.com/office/drawing/2014/main" id="{B8C22ACE-6921-E31D-6CC9-CFA6A3FCAE54}"/>
              </a:ext>
            </a:extLst>
          </p:cNvPr>
          <p:cNvSpPr>
            <a:spLocks noGrp="1"/>
          </p:cNvSpPr>
          <p:nvPr>
            <p:ph type="sldNum" sz="quarter" idx="12"/>
          </p:nvPr>
        </p:nvSpPr>
        <p:spPr/>
        <p:txBody>
          <a:bodyPr/>
          <a:lstStyle/>
          <a:p>
            <a:fld id="{CC057153-B650-4DEB-B370-79DDCFDCE934}" type="slidenum">
              <a:rPr lang="en-GB" b="1" noProof="0" smtClean="0"/>
              <a:t>13</a:t>
            </a:fld>
            <a:endParaRPr lang="en-GB" b="1" noProof="0"/>
          </a:p>
        </p:txBody>
      </p:sp>
      <p:pic>
        <p:nvPicPr>
          <p:cNvPr id="11" name="Graphic 10" descr="Home with solid fill">
            <a:extLst>
              <a:ext uri="{FF2B5EF4-FFF2-40B4-BE49-F238E27FC236}">
                <a16:creationId xmlns:a16="http://schemas.microsoft.com/office/drawing/2014/main" id="{5A1C5710-343D-66F6-F72B-39B4928C20E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23806" y="5081402"/>
            <a:ext cx="1371599" cy="1371599"/>
          </a:xfrm>
          <a:prstGeom prst="rect">
            <a:avLst/>
          </a:prstGeom>
        </p:spPr>
      </p:pic>
      <p:pic>
        <p:nvPicPr>
          <p:cNvPr id="13" name="Graphic 12" descr="Graduation cap with solid fill">
            <a:extLst>
              <a:ext uri="{FF2B5EF4-FFF2-40B4-BE49-F238E27FC236}">
                <a16:creationId xmlns:a16="http://schemas.microsoft.com/office/drawing/2014/main" id="{6B49BD90-9A53-8D1A-475B-EC7112C8EE3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837844" y="1746063"/>
            <a:ext cx="1371599" cy="1371599"/>
          </a:xfrm>
          <a:prstGeom prst="rect">
            <a:avLst/>
          </a:prstGeom>
        </p:spPr>
      </p:pic>
      <p:pic>
        <p:nvPicPr>
          <p:cNvPr id="15" name="Graphic 14" descr="Building with solid fill">
            <a:extLst>
              <a:ext uri="{FF2B5EF4-FFF2-40B4-BE49-F238E27FC236}">
                <a16:creationId xmlns:a16="http://schemas.microsoft.com/office/drawing/2014/main" id="{42228CE2-854F-4C64-FCC3-BF67C191970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53578" y="2884477"/>
            <a:ext cx="1371599" cy="1371599"/>
          </a:xfrm>
          <a:prstGeom prst="rect">
            <a:avLst/>
          </a:prstGeom>
        </p:spPr>
      </p:pic>
      <p:pic>
        <p:nvPicPr>
          <p:cNvPr id="17" name="Graphic 16" descr="Connections with solid fill">
            <a:extLst>
              <a:ext uri="{FF2B5EF4-FFF2-40B4-BE49-F238E27FC236}">
                <a16:creationId xmlns:a16="http://schemas.microsoft.com/office/drawing/2014/main" id="{ECA59BD8-78B9-7258-A8D5-505D443957C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878173" y="4099532"/>
            <a:ext cx="1371599" cy="1371599"/>
          </a:xfrm>
          <a:prstGeom prst="rect">
            <a:avLst/>
          </a:prstGeom>
        </p:spPr>
      </p:pic>
      <p:pic>
        <p:nvPicPr>
          <p:cNvPr id="19" name="Graphic 18" descr="Classroom with solid fill">
            <a:extLst>
              <a:ext uri="{FF2B5EF4-FFF2-40B4-BE49-F238E27FC236}">
                <a16:creationId xmlns:a16="http://schemas.microsoft.com/office/drawing/2014/main" id="{D417673A-B1A2-0E41-E315-7EB72EFD5F2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689770" y="687552"/>
            <a:ext cx="1371599" cy="1371599"/>
          </a:xfrm>
          <a:prstGeom prst="rect">
            <a:avLst/>
          </a:prstGeom>
        </p:spPr>
      </p:pic>
    </p:spTree>
    <p:extLst>
      <p:ext uri="{BB962C8B-B14F-4D97-AF65-F5344CB8AC3E}">
        <p14:creationId xmlns:p14="http://schemas.microsoft.com/office/powerpoint/2010/main" val="234439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2246227-7A7E-823E-F05E-D307BB0A4039}"/>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C14DBCC2-EEAE-280E-A752-FE6BD988E7FF}"/>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031CE6F8-31B4-D54F-DC35-3341AFA3C32D}"/>
              </a:ext>
            </a:extLst>
          </p:cNvPr>
          <p:cNvSpPr>
            <a:spLocks noGrp="1"/>
          </p:cNvSpPr>
          <p:nvPr>
            <p:ph type="title"/>
          </p:nvPr>
        </p:nvSpPr>
        <p:spPr>
          <a:xfrm>
            <a:off x="0" y="-39441"/>
            <a:ext cx="10653578" cy="1132258"/>
          </a:xfrm>
        </p:spPr>
        <p:txBody>
          <a:bodyPr/>
          <a:lstStyle/>
          <a:p>
            <a:r>
              <a:rPr lang="en-GB" noProof="0"/>
              <a:t>Our stakeholder</a:t>
            </a:r>
          </a:p>
        </p:txBody>
      </p:sp>
      <p:sp>
        <p:nvSpPr>
          <p:cNvPr id="3" name="Content Placeholder 2">
            <a:extLst>
              <a:ext uri="{FF2B5EF4-FFF2-40B4-BE49-F238E27FC236}">
                <a16:creationId xmlns:a16="http://schemas.microsoft.com/office/drawing/2014/main" id="{9B668AAF-2992-32AA-CBA4-ADF768CAD53B}"/>
              </a:ext>
            </a:extLst>
          </p:cNvPr>
          <p:cNvSpPr>
            <a:spLocks noGrp="1"/>
          </p:cNvSpPr>
          <p:nvPr>
            <p:ph idx="1"/>
          </p:nvPr>
        </p:nvSpPr>
        <p:spPr>
          <a:xfrm>
            <a:off x="219455" y="810276"/>
            <a:ext cx="10653579" cy="5400024"/>
          </a:xfrm>
        </p:spPr>
        <p:txBody>
          <a:bodyPr vert="horz" lIns="91440" tIns="45720" rIns="91440" bIns="45720" rtlCol="0" anchor="t">
            <a:normAutofit/>
          </a:bodyPr>
          <a:lstStyle/>
          <a:p>
            <a:pPr marL="0" indent="0">
              <a:lnSpc>
                <a:spcPct val="110000"/>
              </a:lnSpc>
              <a:buNone/>
            </a:pPr>
            <a:r>
              <a:rPr lang="en-GB" sz="2800" b="1" noProof="0" dirty="0">
                <a:solidFill>
                  <a:srgbClr val="262626"/>
                </a:solidFill>
                <a:latin typeface="Aptos"/>
              </a:rPr>
              <a:t>For this project we have been working with people involved in a youth organisation which operates across the country.</a:t>
            </a:r>
            <a:endParaRPr lang="en-GB" sz="2800" b="1" noProof="0" dirty="0">
              <a:latin typeface="Aptos"/>
            </a:endParaRPr>
          </a:p>
          <a:p>
            <a:pPr marL="0" indent="0">
              <a:lnSpc>
                <a:spcPct val="110000"/>
              </a:lnSpc>
              <a:buNone/>
            </a:pPr>
            <a:endParaRPr lang="en-GB" sz="600" noProof="0" dirty="0">
              <a:latin typeface="Aptos"/>
            </a:endParaRPr>
          </a:p>
          <a:p>
            <a:pPr>
              <a:lnSpc>
                <a:spcPct val="110000"/>
              </a:lnSpc>
              <a:buFont typeface="Arial"/>
              <a:buChar char="•"/>
            </a:pPr>
            <a:r>
              <a:rPr lang="en-GB" sz="2800" noProof="0" dirty="0">
                <a:solidFill>
                  <a:srgbClr val="262626"/>
                </a:solidFill>
                <a:latin typeface="Aptos"/>
              </a:rPr>
              <a:t>Children aged 12 – 17</a:t>
            </a:r>
          </a:p>
          <a:p>
            <a:pPr marL="0" indent="0">
              <a:lnSpc>
                <a:spcPct val="110000"/>
              </a:lnSpc>
              <a:buNone/>
            </a:pPr>
            <a:endParaRPr lang="en-GB" sz="600" noProof="0" dirty="0">
              <a:latin typeface="Aptos"/>
            </a:endParaRPr>
          </a:p>
          <a:p>
            <a:pPr>
              <a:lnSpc>
                <a:spcPct val="110000"/>
              </a:lnSpc>
              <a:buFont typeface="Arial"/>
              <a:buChar char="•"/>
            </a:pPr>
            <a:r>
              <a:rPr lang="en-GB" sz="2800" noProof="0" dirty="0">
                <a:solidFill>
                  <a:srgbClr val="262626"/>
                </a:solidFill>
                <a:latin typeface="Aptos"/>
              </a:rPr>
              <a:t>Some with learning disabilities and underdeveloped skills.</a:t>
            </a:r>
          </a:p>
          <a:p>
            <a:pPr marL="0" indent="0">
              <a:lnSpc>
                <a:spcPct val="110000"/>
              </a:lnSpc>
              <a:buNone/>
            </a:pPr>
            <a:endParaRPr lang="en-GB" sz="600" noProof="0" dirty="0">
              <a:solidFill>
                <a:srgbClr val="262626"/>
              </a:solidFill>
              <a:latin typeface="Aptos"/>
            </a:endParaRPr>
          </a:p>
          <a:p>
            <a:pPr>
              <a:lnSpc>
                <a:spcPct val="110000"/>
              </a:lnSpc>
              <a:buFont typeface="Arial"/>
              <a:buChar char="•"/>
            </a:pPr>
            <a:r>
              <a:rPr lang="en-GB" sz="2800" noProof="0" dirty="0">
                <a:solidFill>
                  <a:srgbClr val="262626"/>
                </a:solidFill>
                <a:latin typeface="Aptos"/>
              </a:rPr>
              <a:t>Uses classroom-based teaching.</a:t>
            </a:r>
          </a:p>
          <a:p>
            <a:pPr marL="0" indent="0">
              <a:lnSpc>
                <a:spcPct val="110000"/>
              </a:lnSpc>
              <a:buNone/>
            </a:pPr>
            <a:endParaRPr lang="en-GB" sz="600" noProof="0" dirty="0">
              <a:latin typeface="Aptos"/>
            </a:endParaRPr>
          </a:p>
          <a:p>
            <a:pPr>
              <a:lnSpc>
                <a:spcPct val="110000"/>
              </a:lnSpc>
              <a:buFont typeface="Arial"/>
              <a:buChar char="•"/>
            </a:pPr>
            <a:r>
              <a:rPr lang="en-GB" sz="2800" noProof="0" dirty="0">
                <a:solidFill>
                  <a:srgbClr val="262626"/>
                </a:solidFill>
                <a:latin typeface="Aptos"/>
              </a:rPr>
              <a:t>The branch we are working with has a high proportion of children with the above attributes</a:t>
            </a:r>
            <a:endParaRPr lang="en-GB" sz="2800" noProof="0" dirty="0">
              <a:latin typeface="Aptos"/>
            </a:endParaRPr>
          </a:p>
          <a:p>
            <a:pPr>
              <a:lnSpc>
                <a:spcPct val="110000"/>
              </a:lnSpc>
              <a:buFont typeface="Arial"/>
              <a:buChar char="•"/>
            </a:pPr>
            <a:endParaRPr lang="en-GB" sz="1700" noProof="0" dirty="0">
              <a:latin typeface="Gill Sans MT"/>
            </a:endParaRPr>
          </a:p>
          <a:p>
            <a:pPr marL="0" indent="0">
              <a:buNone/>
            </a:pPr>
            <a:endParaRPr lang="en-GB" noProof="0" dirty="0"/>
          </a:p>
        </p:txBody>
      </p:sp>
      <p:sp>
        <p:nvSpPr>
          <p:cNvPr id="6" name="Date Placeholder 5">
            <a:extLst>
              <a:ext uri="{FF2B5EF4-FFF2-40B4-BE49-F238E27FC236}">
                <a16:creationId xmlns:a16="http://schemas.microsoft.com/office/drawing/2014/main" id="{693AC9C4-FDF8-F0A6-62F8-2D2FE005F358}"/>
              </a:ext>
            </a:extLst>
          </p:cNvPr>
          <p:cNvSpPr>
            <a:spLocks noGrp="1"/>
          </p:cNvSpPr>
          <p:nvPr>
            <p:ph type="dt" sz="half" idx="10"/>
          </p:nvPr>
        </p:nvSpPr>
        <p:spPr/>
        <p:txBody>
          <a:bodyPr/>
          <a:lstStyle/>
          <a:p>
            <a:fld id="{B6FB7342-DA11-4700-B374-D16B3552733B}"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3E8BD0CC-B9E8-5A80-CDA7-2D59E561E489}"/>
              </a:ext>
            </a:extLst>
          </p:cNvPr>
          <p:cNvSpPr>
            <a:spLocks noGrp="1"/>
          </p:cNvSpPr>
          <p:nvPr>
            <p:ph type="sldNum" sz="quarter" idx="12"/>
          </p:nvPr>
        </p:nvSpPr>
        <p:spPr/>
        <p:txBody>
          <a:bodyPr/>
          <a:lstStyle/>
          <a:p>
            <a:fld id="{CC057153-B650-4DEB-B370-79DDCFDCE934}" type="slidenum">
              <a:rPr lang="en-GB" b="1" noProof="0" smtClean="0"/>
              <a:t>14</a:t>
            </a:fld>
            <a:endParaRPr lang="en-GB" b="1" noProof="0"/>
          </a:p>
        </p:txBody>
      </p:sp>
    </p:spTree>
    <p:extLst>
      <p:ext uri="{BB962C8B-B14F-4D97-AF65-F5344CB8AC3E}">
        <p14:creationId xmlns:p14="http://schemas.microsoft.com/office/powerpoint/2010/main" val="3285136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2B0735F-A1A9-9766-BBCB-7014DF16C2C8}"/>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3A2AF69A-54A7-D669-6701-4EC830E3DA14}"/>
              </a:ext>
            </a:extLst>
          </p:cNvPr>
          <p:cNvSpPr>
            <a:spLocks noGrp="1"/>
          </p:cNvSpPr>
          <p:nvPr>
            <p:ph type="title"/>
          </p:nvPr>
        </p:nvSpPr>
        <p:spPr>
          <a:xfrm>
            <a:off x="0" y="13381"/>
            <a:ext cx="10653578" cy="1132258"/>
          </a:xfrm>
        </p:spPr>
        <p:txBody>
          <a:bodyPr/>
          <a:lstStyle/>
          <a:p>
            <a:r>
              <a:rPr lang="en-GB" sz="2800" cap="all" noProof="0">
                <a:solidFill>
                  <a:srgbClr val="262626"/>
                </a:solidFill>
                <a:latin typeface="Gill Sans MT"/>
              </a:rPr>
              <a:t>Input from external partners </a:t>
            </a:r>
            <a:endParaRPr lang="en-GB" sz="2800" noProof="0">
              <a:latin typeface="Gill Sans MT"/>
            </a:endParaRPr>
          </a:p>
        </p:txBody>
      </p:sp>
      <p:sp>
        <p:nvSpPr>
          <p:cNvPr id="3" name="TextBox 2">
            <a:extLst>
              <a:ext uri="{FF2B5EF4-FFF2-40B4-BE49-F238E27FC236}">
                <a16:creationId xmlns:a16="http://schemas.microsoft.com/office/drawing/2014/main" id="{48B9F8FC-0011-420F-F780-6A00FE827FB3}"/>
              </a:ext>
            </a:extLst>
          </p:cNvPr>
          <p:cNvSpPr txBox="1"/>
          <p:nvPr/>
        </p:nvSpPr>
        <p:spPr>
          <a:xfrm>
            <a:off x="137160" y="933285"/>
            <a:ext cx="11704320" cy="5170646"/>
          </a:xfrm>
          <a:prstGeom prst="rect">
            <a:avLst/>
          </a:prstGeom>
          <a:noFill/>
        </p:spPr>
        <p:txBody>
          <a:bodyPr wrap="square" rtlCol="0">
            <a:spAutoFit/>
          </a:bodyPr>
          <a:lstStyle/>
          <a:p>
            <a:pPr lvl="0"/>
            <a:r>
              <a:rPr lang="en-GB" sz="2400" b="1" noProof="0"/>
              <a:t>After pitching the project to the organisation, the following points where raised.</a:t>
            </a:r>
          </a:p>
          <a:p>
            <a:pPr lvl="0"/>
            <a:endParaRPr lang="en-GB" sz="2400" noProof="0"/>
          </a:p>
          <a:p>
            <a:pPr marL="342900" lvl="0" indent="-342900">
              <a:buFont typeface="Arial" panose="020B0604020202020204" pitchFamily="34" charset="0"/>
              <a:buChar char="•"/>
            </a:pPr>
            <a:r>
              <a:rPr lang="en-GB" sz="2400" noProof="0"/>
              <a:t>Data protection – Ensuring that any data collected is secure and follows GDPR is necessary, especially with recent concerns with AI voice replication.</a:t>
            </a:r>
          </a:p>
          <a:p>
            <a:pPr marL="342900" lvl="0" indent="-342900">
              <a:buFont typeface="Arial" panose="020B0604020202020204" pitchFamily="34" charset="0"/>
              <a:buChar char="•"/>
            </a:pPr>
            <a:endParaRPr lang="en-GB" sz="2400" noProof="0"/>
          </a:p>
          <a:p>
            <a:pPr marL="342900" lvl="0" indent="-342900">
              <a:buFont typeface="Arial" panose="020B0604020202020204" pitchFamily="34" charset="0"/>
              <a:buChar char="•"/>
            </a:pPr>
            <a:r>
              <a:rPr lang="en-GB" sz="2400" noProof="0"/>
              <a:t>Safeguarding – When working with children we must ensure that they are not exposed to any harmful content, this will include filtering out harmful content </a:t>
            </a:r>
            <a:r>
              <a:rPr lang="en-GB" sz="2400" noProof="0" err="1"/>
              <a:t>e.g</a:t>
            </a:r>
            <a:r>
              <a:rPr lang="en-GB" sz="2400" noProof="0"/>
              <a:t> harmful words and phrases.</a:t>
            </a:r>
          </a:p>
          <a:p>
            <a:pPr marL="342900" lvl="0" indent="-342900">
              <a:buFont typeface="Arial" panose="020B0604020202020204" pitchFamily="34" charset="0"/>
              <a:buChar char="•"/>
            </a:pPr>
            <a:endParaRPr lang="en-GB" sz="2400" noProof="0"/>
          </a:p>
          <a:p>
            <a:pPr marL="342900" lvl="0" indent="-342900">
              <a:buFont typeface="Arial" panose="020B0604020202020204" pitchFamily="34" charset="0"/>
              <a:buChar char="•"/>
            </a:pPr>
            <a:r>
              <a:rPr lang="en-GB" sz="2400" noProof="0"/>
              <a:t>Accessible for people with learning needs / disabilities – This includes using fonts and styles which are easier to see, providing alternative colours in the case of colour blindness.</a:t>
            </a:r>
          </a:p>
          <a:p>
            <a:endParaRPr lang="en-GB" noProof="0"/>
          </a:p>
        </p:txBody>
      </p:sp>
      <p:sp>
        <p:nvSpPr>
          <p:cNvPr id="4" name="Rectangle 3">
            <a:extLst>
              <a:ext uri="{FF2B5EF4-FFF2-40B4-BE49-F238E27FC236}">
                <a16:creationId xmlns:a16="http://schemas.microsoft.com/office/drawing/2014/main" id="{E8098ABB-66C5-4B21-1656-60A8F851BF41}"/>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Date Placeholder 4">
            <a:extLst>
              <a:ext uri="{FF2B5EF4-FFF2-40B4-BE49-F238E27FC236}">
                <a16:creationId xmlns:a16="http://schemas.microsoft.com/office/drawing/2014/main" id="{219273D6-B077-08D7-A8FF-077EE1155F99}"/>
              </a:ext>
            </a:extLst>
          </p:cNvPr>
          <p:cNvSpPr>
            <a:spLocks noGrp="1"/>
          </p:cNvSpPr>
          <p:nvPr>
            <p:ph type="dt" sz="half" idx="10"/>
          </p:nvPr>
        </p:nvSpPr>
        <p:spPr/>
        <p:txBody>
          <a:bodyPr/>
          <a:lstStyle/>
          <a:p>
            <a:fld id="{252AC486-6E8C-433A-92D4-EB8F71BEF465}"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4FC89083-A3C2-04AF-23EB-B79AE3F87B6D}"/>
              </a:ext>
            </a:extLst>
          </p:cNvPr>
          <p:cNvSpPr>
            <a:spLocks noGrp="1"/>
          </p:cNvSpPr>
          <p:nvPr>
            <p:ph type="sldNum" sz="quarter" idx="12"/>
          </p:nvPr>
        </p:nvSpPr>
        <p:spPr/>
        <p:txBody>
          <a:bodyPr/>
          <a:lstStyle/>
          <a:p>
            <a:fld id="{CC057153-B650-4DEB-B370-79DDCFDCE934}" type="slidenum">
              <a:rPr lang="en-GB" b="1" noProof="0" smtClean="0"/>
              <a:t>15</a:t>
            </a:fld>
            <a:endParaRPr lang="en-GB" b="1" noProof="0"/>
          </a:p>
        </p:txBody>
      </p:sp>
    </p:spTree>
    <p:extLst>
      <p:ext uri="{BB962C8B-B14F-4D97-AF65-F5344CB8AC3E}">
        <p14:creationId xmlns:p14="http://schemas.microsoft.com/office/powerpoint/2010/main" val="3138735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8EC8307-8E3F-EE55-99F4-03BF79FF343E}"/>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5D054F1F-5D43-ED99-C42D-4B503C559F57}"/>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DB96D60-A741-21FF-B2AD-FD531B389667}"/>
              </a:ext>
            </a:extLst>
          </p:cNvPr>
          <p:cNvSpPr>
            <a:spLocks noGrp="1"/>
          </p:cNvSpPr>
          <p:nvPr>
            <p:ph type="title"/>
          </p:nvPr>
        </p:nvSpPr>
        <p:spPr>
          <a:xfrm>
            <a:off x="0" y="0"/>
            <a:ext cx="10653578" cy="1132258"/>
          </a:xfrm>
        </p:spPr>
        <p:txBody>
          <a:bodyPr/>
          <a:lstStyle/>
          <a:p>
            <a:r>
              <a:rPr lang="en-GB" noProof="0"/>
              <a:t>The Features</a:t>
            </a:r>
          </a:p>
        </p:txBody>
      </p:sp>
      <p:sp>
        <p:nvSpPr>
          <p:cNvPr id="3" name="TextBox 2">
            <a:extLst>
              <a:ext uri="{FF2B5EF4-FFF2-40B4-BE49-F238E27FC236}">
                <a16:creationId xmlns:a16="http://schemas.microsoft.com/office/drawing/2014/main" id="{27330E95-E500-4FBC-3AC5-E55CB4619987}"/>
              </a:ext>
            </a:extLst>
          </p:cNvPr>
          <p:cNvSpPr txBox="1"/>
          <p:nvPr/>
        </p:nvSpPr>
        <p:spPr>
          <a:xfrm>
            <a:off x="137160" y="873151"/>
            <a:ext cx="11619328" cy="5386090"/>
          </a:xfrm>
          <a:prstGeom prst="rect">
            <a:avLst/>
          </a:prstGeom>
          <a:noFill/>
        </p:spPr>
        <p:txBody>
          <a:bodyPr wrap="square" rtlCol="0">
            <a:spAutoFit/>
          </a:bodyPr>
          <a:lstStyle/>
          <a:p>
            <a:pPr lvl="0"/>
            <a:r>
              <a:rPr lang="en-GB" sz="2400" b="1" noProof="0"/>
              <a:t>Considering the recommendations of the external partner and further research we decided to move forward with the following features.</a:t>
            </a:r>
          </a:p>
          <a:p>
            <a:pPr lvl="0"/>
            <a:endParaRPr lang="en-GB" sz="1600" noProof="0"/>
          </a:p>
          <a:p>
            <a:pPr marL="285750" lvl="0" indent="-285750">
              <a:buFont typeface="Arial" panose="020B0604020202020204" pitchFamily="34" charset="0"/>
              <a:buChar char="•"/>
            </a:pPr>
            <a:r>
              <a:rPr lang="en-GB" sz="2400" noProof="0"/>
              <a:t>To be able to take written notes using speech to text.</a:t>
            </a:r>
          </a:p>
          <a:p>
            <a:pPr marL="285750" lvl="0" indent="-285750">
              <a:buFont typeface="Arial" panose="020B0604020202020204" pitchFamily="34" charset="0"/>
              <a:buChar char="•"/>
            </a:pPr>
            <a:endParaRPr lang="en-GB" sz="2400" noProof="0"/>
          </a:p>
          <a:p>
            <a:pPr marL="285750" lvl="0" indent="-285750">
              <a:buFont typeface="Arial" panose="020B0604020202020204" pitchFamily="34" charset="0"/>
              <a:buChar char="•"/>
            </a:pPr>
            <a:r>
              <a:rPr lang="en-GB" sz="2400" noProof="0"/>
              <a:t>To be able to recall those notes using text to speech.</a:t>
            </a:r>
          </a:p>
          <a:p>
            <a:pPr marL="285750" lvl="0" indent="-285750">
              <a:buFont typeface="Arial" panose="020B0604020202020204" pitchFamily="34" charset="0"/>
              <a:buChar char="•"/>
            </a:pPr>
            <a:endParaRPr lang="en-GB" sz="2400" noProof="0"/>
          </a:p>
          <a:p>
            <a:pPr marL="285750" lvl="0" indent="-285750">
              <a:buFont typeface="Arial" panose="020B0604020202020204" pitchFamily="34" charset="0"/>
              <a:buChar char="•"/>
            </a:pPr>
            <a:r>
              <a:rPr lang="en-GB" sz="2400" noProof="0"/>
              <a:t>Manually write notes and have the software read it out.</a:t>
            </a:r>
          </a:p>
          <a:p>
            <a:pPr marL="285750" lvl="0" indent="-285750">
              <a:buFont typeface="Arial" panose="020B0604020202020204" pitchFamily="34" charset="0"/>
              <a:buChar char="•"/>
            </a:pPr>
            <a:endParaRPr lang="en-GB" sz="2400" noProof="0"/>
          </a:p>
          <a:p>
            <a:pPr marL="285750" lvl="0" indent="-285750">
              <a:buFont typeface="Arial" panose="020B0604020202020204" pitchFamily="34" charset="0"/>
              <a:buChar char="•"/>
            </a:pPr>
            <a:r>
              <a:rPr lang="en-GB" sz="2400" noProof="0"/>
              <a:t>To recall specific words and aid the user with pronunciation.</a:t>
            </a:r>
          </a:p>
          <a:p>
            <a:pPr marL="285750" lvl="0" indent="-285750">
              <a:buFont typeface="Arial" panose="020B0604020202020204" pitchFamily="34" charset="0"/>
              <a:buChar char="•"/>
            </a:pPr>
            <a:endParaRPr lang="en-GB" sz="2400" noProof="0"/>
          </a:p>
          <a:p>
            <a:pPr marL="285750" lvl="0" indent="-285750">
              <a:buFont typeface="Arial" panose="020B0604020202020204" pitchFamily="34" charset="0"/>
              <a:buChar char="•"/>
            </a:pPr>
            <a:r>
              <a:rPr lang="en-GB" sz="2400" noProof="0"/>
              <a:t>Developed with low cost and ease of maintenance</a:t>
            </a:r>
          </a:p>
          <a:p>
            <a:pPr marL="285750" lvl="0" indent="-285750">
              <a:buFont typeface="Arial" panose="020B0604020202020204" pitchFamily="34" charset="0"/>
              <a:buChar char="•"/>
            </a:pPr>
            <a:endParaRPr lang="en-GB" sz="2400" noProof="0"/>
          </a:p>
          <a:p>
            <a:pPr marL="285750" lvl="0" indent="-285750">
              <a:buFont typeface="Arial" panose="020B0604020202020204" pitchFamily="34" charset="0"/>
              <a:buChar char="•"/>
            </a:pPr>
            <a:r>
              <a:rPr lang="en-GB" sz="2400" noProof="0"/>
              <a:t>Inclusive and accessible design - following the WCAG 2 guidelines. [7]</a:t>
            </a:r>
          </a:p>
          <a:p>
            <a:endParaRPr lang="en-GB" noProof="0"/>
          </a:p>
        </p:txBody>
      </p:sp>
      <p:sp>
        <p:nvSpPr>
          <p:cNvPr id="5" name="Date Placeholder 4">
            <a:extLst>
              <a:ext uri="{FF2B5EF4-FFF2-40B4-BE49-F238E27FC236}">
                <a16:creationId xmlns:a16="http://schemas.microsoft.com/office/drawing/2014/main" id="{9D458179-22DF-D1D6-D988-D4EC04A821CB}"/>
              </a:ext>
            </a:extLst>
          </p:cNvPr>
          <p:cNvSpPr>
            <a:spLocks noGrp="1"/>
          </p:cNvSpPr>
          <p:nvPr>
            <p:ph type="dt" sz="half" idx="10"/>
          </p:nvPr>
        </p:nvSpPr>
        <p:spPr/>
        <p:txBody>
          <a:bodyPr/>
          <a:lstStyle/>
          <a:p>
            <a:fld id="{17FD7573-FABA-45EB-9E9E-4DA6672FACD1}"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C943B02D-55AB-E85B-C411-07FBB13CF553}"/>
              </a:ext>
            </a:extLst>
          </p:cNvPr>
          <p:cNvSpPr>
            <a:spLocks noGrp="1"/>
          </p:cNvSpPr>
          <p:nvPr>
            <p:ph type="sldNum" sz="quarter" idx="12"/>
          </p:nvPr>
        </p:nvSpPr>
        <p:spPr/>
        <p:txBody>
          <a:bodyPr/>
          <a:lstStyle/>
          <a:p>
            <a:fld id="{CC057153-B650-4DEB-B370-79DDCFDCE934}" type="slidenum">
              <a:rPr lang="en-GB" b="1" noProof="0" smtClean="0"/>
              <a:t>16</a:t>
            </a:fld>
            <a:endParaRPr lang="en-GB" b="1" noProof="0"/>
          </a:p>
        </p:txBody>
      </p:sp>
    </p:spTree>
    <p:extLst>
      <p:ext uri="{BB962C8B-B14F-4D97-AF65-F5344CB8AC3E}">
        <p14:creationId xmlns:p14="http://schemas.microsoft.com/office/powerpoint/2010/main" val="2717499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10448C0-B76B-EDC2-8AC4-A1052BF0181D}"/>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 name="Rectangle 6">
            <a:extLst>
              <a:ext uri="{FF2B5EF4-FFF2-40B4-BE49-F238E27FC236}">
                <a16:creationId xmlns:a16="http://schemas.microsoft.com/office/drawing/2014/main" id="{02600433-416A-39D0-C60B-4CE0FB457D7D}"/>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5F36360F-2E9A-4E16-CF2E-40169582BDBE}"/>
              </a:ext>
            </a:extLst>
          </p:cNvPr>
          <p:cNvSpPr>
            <a:spLocks noGrp="1"/>
          </p:cNvSpPr>
          <p:nvPr>
            <p:ph type="title"/>
          </p:nvPr>
        </p:nvSpPr>
        <p:spPr>
          <a:xfrm>
            <a:off x="0" y="0"/>
            <a:ext cx="6441440" cy="2212313"/>
          </a:xfrm>
        </p:spPr>
        <p:txBody>
          <a:bodyPr anchor="t">
            <a:normAutofit/>
          </a:bodyPr>
          <a:lstStyle/>
          <a:p>
            <a:r>
              <a:rPr lang="en-GB" sz="3600" noProof="0"/>
              <a:t>Our development approach</a:t>
            </a:r>
          </a:p>
        </p:txBody>
      </p:sp>
      <p:pic>
        <p:nvPicPr>
          <p:cNvPr id="9" name="Picture 8">
            <a:extLst>
              <a:ext uri="{FF2B5EF4-FFF2-40B4-BE49-F238E27FC236}">
                <a16:creationId xmlns:a16="http://schemas.microsoft.com/office/drawing/2014/main" id="{BC6DBB55-3F8C-502F-1BBB-9473FCAD61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7210" y="657103"/>
            <a:ext cx="5555904" cy="5555904"/>
          </a:xfrm>
          <a:prstGeom prst="rect">
            <a:avLst/>
          </a:prstGeom>
          <a:noFill/>
        </p:spPr>
      </p:pic>
      <p:sp>
        <p:nvSpPr>
          <p:cNvPr id="21" name="Text Placeholder 3">
            <a:extLst>
              <a:ext uri="{FF2B5EF4-FFF2-40B4-BE49-F238E27FC236}">
                <a16:creationId xmlns:a16="http://schemas.microsoft.com/office/drawing/2014/main" id="{88AB6CF6-CC34-DB9D-2AC5-0252572D31FC}"/>
              </a:ext>
            </a:extLst>
          </p:cNvPr>
          <p:cNvSpPr>
            <a:spLocks noGrp="1"/>
          </p:cNvSpPr>
          <p:nvPr>
            <p:ph type="body" sz="half" idx="2"/>
          </p:nvPr>
        </p:nvSpPr>
        <p:spPr>
          <a:xfrm>
            <a:off x="265586" y="937909"/>
            <a:ext cx="5261623" cy="5174409"/>
          </a:xfrm>
        </p:spPr>
        <p:txBody>
          <a:bodyPr anchor="t">
            <a:normAutofit/>
          </a:bodyPr>
          <a:lstStyle/>
          <a:p>
            <a:r>
              <a:rPr lang="en-GB" noProof="0"/>
              <a:t>When developing a project of this scale it is important to establish the methodology that will guide the development process.</a:t>
            </a:r>
          </a:p>
          <a:p>
            <a:r>
              <a:rPr lang="en-GB" noProof="0"/>
              <a:t>We decided early on that this project would follow the </a:t>
            </a:r>
            <a:r>
              <a:rPr lang="en-GB" b="1" noProof="0"/>
              <a:t>Agile </a:t>
            </a:r>
            <a:r>
              <a:rPr lang="en-GB" noProof="0"/>
              <a:t>principle, this is because it provides the following benefits:</a:t>
            </a:r>
          </a:p>
          <a:p>
            <a:endParaRPr lang="en-GB" sz="400" noProof="0"/>
          </a:p>
          <a:p>
            <a:pPr marL="285750" indent="-285750">
              <a:buFont typeface="Arial" panose="020B0604020202020204" pitchFamily="34" charset="0"/>
              <a:buChar char="•"/>
            </a:pPr>
            <a:r>
              <a:rPr lang="en-GB" b="1" noProof="0"/>
              <a:t>The iterative approach </a:t>
            </a:r>
          </a:p>
          <a:p>
            <a:endParaRPr lang="en-GB" sz="500" b="1" noProof="0"/>
          </a:p>
          <a:p>
            <a:pPr marL="285750" indent="-285750">
              <a:buFont typeface="Arial" panose="020B0604020202020204" pitchFamily="34" charset="0"/>
              <a:buChar char="•"/>
            </a:pPr>
            <a:r>
              <a:rPr lang="en-GB" b="1" noProof="0"/>
              <a:t>Flexibility of priorities</a:t>
            </a:r>
          </a:p>
          <a:p>
            <a:endParaRPr lang="en-GB" sz="400" b="1" noProof="0"/>
          </a:p>
          <a:p>
            <a:pPr marL="285750" indent="-285750">
              <a:buFont typeface="Arial" panose="020B0604020202020204" pitchFamily="34" charset="0"/>
              <a:buChar char="•"/>
            </a:pPr>
            <a:r>
              <a:rPr lang="en-GB" b="1" noProof="0"/>
              <a:t>Focus on feedback</a:t>
            </a:r>
          </a:p>
          <a:p>
            <a:endParaRPr lang="en-GB" sz="500" b="1" noProof="0"/>
          </a:p>
          <a:p>
            <a:r>
              <a:rPr lang="en-GB" noProof="0"/>
              <a:t>This aligns with our small team structure and our focus on developing alongside our external partners with frequent feedback.</a:t>
            </a:r>
          </a:p>
          <a:p>
            <a:endParaRPr lang="en-GB" noProof="0"/>
          </a:p>
        </p:txBody>
      </p:sp>
      <p:sp>
        <p:nvSpPr>
          <p:cNvPr id="4" name="Date Placeholder 3">
            <a:extLst>
              <a:ext uri="{FF2B5EF4-FFF2-40B4-BE49-F238E27FC236}">
                <a16:creationId xmlns:a16="http://schemas.microsoft.com/office/drawing/2014/main" id="{E741A37A-C328-F714-ED5A-87AB567533FB}"/>
              </a:ext>
            </a:extLst>
          </p:cNvPr>
          <p:cNvSpPr>
            <a:spLocks noGrp="1"/>
          </p:cNvSpPr>
          <p:nvPr>
            <p:ph type="dt" sz="half" idx="10"/>
          </p:nvPr>
        </p:nvSpPr>
        <p:spPr>
          <a:xfrm>
            <a:off x="137160" y="6453002"/>
            <a:ext cx="3494314" cy="365125"/>
          </a:xfrm>
        </p:spPr>
        <p:txBody>
          <a:bodyPr anchor="ctr">
            <a:normAutofit/>
          </a:bodyPr>
          <a:lstStyle/>
          <a:p>
            <a:pPr>
              <a:spcAft>
                <a:spcPts val="600"/>
              </a:spcAft>
            </a:pPr>
            <a:fld id="{5581317E-0CDE-4372-9283-FCE07F288AC4}" type="datetime1">
              <a:rPr lang="en-GB" b="1" noProof="0" smtClean="0"/>
              <a:t>07/05/2026</a:t>
            </a:fld>
            <a:endParaRPr lang="en-GB" b="1" noProof="0"/>
          </a:p>
        </p:txBody>
      </p:sp>
      <p:sp>
        <p:nvSpPr>
          <p:cNvPr id="10" name="Slide Number Placeholder 9">
            <a:extLst>
              <a:ext uri="{FF2B5EF4-FFF2-40B4-BE49-F238E27FC236}">
                <a16:creationId xmlns:a16="http://schemas.microsoft.com/office/drawing/2014/main" id="{37F06D16-A473-D8B1-6009-68FCB429316F}"/>
              </a:ext>
            </a:extLst>
          </p:cNvPr>
          <p:cNvSpPr>
            <a:spLocks noGrp="1"/>
          </p:cNvSpPr>
          <p:nvPr>
            <p:ph type="sldNum" sz="quarter" idx="12"/>
          </p:nvPr>
        </p:nvSpPr>
        <p:spPr/>
        <p:txBody>
          <a:bodyPr/>
          <a:lstStyle/>
          <a:p>
            <a:fld id="{CC057153-B650-4DEB-B370-79DDCFDCE934}" type="slidenum">
              <a:rPr lang="en-GB" b="1" noProof="0" smtClean="0"/>
              <a:t>17</a:t>
            </a:fld>
            <a:endParaRPr lang="en-GB" b="1" noProof="0"/>
          </a:p>
        </p:txBody>
      </p:sp>
    </p:spTree>
    <p:extLst>
      <p:ext uri="{BB962C8B-B14F-4D97-AF65-F5344CB8AC3E}">
        <p14:creationId xmlns:p14="http://schemas.microsoft.com/office/powerpoint/2010/main" val="2950746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B3258-28A6-928D-E003-FB0AD07314A6}"/>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E3E192DF-504B-C2FC-BDCA-8F99C461A3D3}"/>
              </a:ext>
            </a:extLst>
          </p:cNvPr>
          <p:cNvSpPr/>
          <p:nvPr/>
        </p:nvSpPr>
        <p:spPr>
          <a:xfrm>
            <a:off x="0" y="-24879"/>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 name="Rectangle 6">
            <a:extLst>
              <a:ext uri="{FF2B5EF4-FFF2-40B4-BE49-F238E27FC236}">
                <a16:creationId xmlns:a16="http://schemas.microsoft.com/office/drawing/2014/main" id="{783D824A-ECF2-5D5D-2A56-272387E5D46E}"/>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354E3486-6BBC-2054-E313-DA51BB1EA961}"/>
              </a:ext>
            </a:extLst>
          </p:cNvPr>
          <p:cNvSpPr>
            <a:spLocks noGrp="1"/>
          </p:cNvSpPr>
          <p:nvPr>
            <p:ph type="title"/>
          </p:nvPr>
        </p:nvSpPr>
        <p:spPr>
          <a:xfrm>
            <a:off x="0" y="0"/>
            <a:ext cx="3595634" cy="2212313"/>
          </a:xfrm>
        </p:spPr>
        <p:txBody>
          <a:bodyPr anchor="t">
            <a:normAutofit/>
          </a:bodyPr>
          <a:lstStyle/>
          <a:p>
            <a:r>
              <a:rPr lang="en-GB" sz="3600" noProof="0"/>
              <a:t>Our Workflow</a:t>
            </a:r>
          </a:p>
        </p:txBody>
      </p:sp>
      <p:sp>
        <p:nvSpPr>
          <p:cNvPr id="21" name="Text Placeholder 3">
            <a:extLst>
              <a:ext uri="{FF2B5EF4-FFF2-40B4-BE49-F238E27FC236}">
                <a16:creationId xmlns:a16="http://schemas.microsoft.com/office/drawing/2014/main" id="{23C23E8C-FDFC-50A7-D134-7D45F30391D8}"/>
              </a:ext>
            </a:extLst>
          </p:cNvPr>
          <p:cNvSpPr>
            <a:spLocks noGrp="1"/>
          </p:cNvSpPr>
          <p:nvPr>
            <p:ph type="body" sz="half" idx="2"/>
          </p:nvPr>
        </p:nvSpPr>
        <p:spPr>
          <a:xfrm>
            <a:off x="137160" y="952549"/>
            <a:ext cx="3595634" cy="5394528"/>
          </a:xfrm>
        </p:spPr>
        <p:txBody>
          <a:bodyPr anchor="t">
            <a:normAutofit/>
          </a:bodyPr>
          <a:lstStyle/>
          <a:p>
            <a:r>
              <a:rPr lang="en-GB" noProof="0"/>
              <a:t>To organise this project, we used various tools to help us maintain our deadline and organise effectively. The following are some examples of the tools we will use.</a:t>
            </a:r>
          </a:p>
          <a:p>
            <a:r>
              <a:rPr lang="en-GB" noProof="0"/>
              <a:t> </a:t>
            </a:r>
            <a:r>
              <a:rPr lang="en-GB" b="1" noProof="0"/>
              <a:t>Microsoft Teams</a:t>
            </a:r>
          </a:p>
          <a:p>
            <a:pPr marL="457200" indent="-457200"/>
            <a:r>
              <a:rPr lang="en-GB" noProof="0"/>
              <a:t>This is the main platform that we will use to communicate and organise the  team and assign tasks.  </a:t>
            </a:r>
          </a:p>
          <a:p>
            <a:r>
              <a:rPr lang="en-GB" noProof="0"/>
              <a:t> </a:t>
            </a:r>
            <a:r>
              <a:rPr lang="en-GB" b="1" noProof="0"/>
              <a:t>GitHub</a:t>
            </a:r>
          </a:p>
          <a:p>
            <a:pPr marL="457200" indent="-457200"/>
            <a:r>
              <a:rPr lang="en-GB" noProof="0"/>
              <a:t>This will be used for all our version control management when developing our software.</a:t>
            </a:r>
          </a:p>
          <a:p>
            <a:endParaRPr lang="en-GB" noProof="0"/>
          </a:p>
        </p:txBody>
      </p:sp>
      <p:sp>
        <p:nvSpPr>
          <p:cNvPr id="4" name="Date Placeholder 3">
            <a:extLst>
              <a:ext uri="{FF2B5EF4-FFF2-40B4-BE49-F238E27FC236}">
                <a16:creationId xmlns:a16="http://schemas.microsoft.com/office/drawing/2014/main" id="{C60A2262-DE01-A980-C6DC-301680B1ECE3}"/>
              </a:ext>
            </a:extLst>
          </p:cNvPr>
          <p:cNvSpPr>
            <a:spLocks noGrp="1"/>
          </p:cNvSpPr>
          <p:nvPr>
            <p:ph type="dt" sz="half" idx="10"/>
          </p:nvPr>
        </p:nvSpPr>
        <p:spPr>
          <a:xfrm>
            <a:off x="137160" y="6453002"/>
            <a:ext cx="3494314" cy="365125"/>
          </a:xfrm>
        </p:spPr>
        <p:txBody>
          <a:bodyPr anchor="ctr">
            <a:normAutofit/>
          </a:bodyPr>
          <a:lstStyle/>
          <a:p>
            <a:pPr>
              <a:spcAft>
                <a:spcPts val="600"/>
              </a:spcAft>
            </a:pPr>
            <a:fld id="{72A28C2C-4E89-4402-9808-4F5AA4EEC553}" type="datetime1">
              <a:rPr lang="en-GB" b="1" noProof="0" smtClean="0"/>
              <a:t>07/05/2026</a:t>
            </a:fld>
            <a:endParaRPr lang="en-GB" b="1" noProof="0"/>
          </a:p>
        </p:txBody>
      </p:sp>
      <p:pic>
        <p:nvPicPr>
          <p:cNvPr id="3" name="Picture 2" descr="Microsoft Teams - Wikipedia">
            <a:extLst>
              <a:ext uri="{FF2B5EF4-FFF2-40B4-BE49-F238E27FC236}">
                <a16:creationId xmlns:a16="http://schemas.microsoft.com/office/drawing/2014/main" id="{D726A8BD-EC03-9AFA-F97A-87F8C1E0C5BF}"/>
              </a:ext>
            </a:extLst>
          </p:cNvPr>
          <p:cNvPicPr>
            <a:picLocks noChangeAspect="1"/>
          </p:cNvPicPr>
          <p:nvPr/>
        </p:nvPicPr>
        <p:blipFill>
          <a:blip r:embed="rId3"/>
          <a:stretch>
            <a:fillRect/>
          </a:stretch>
        </p:blipFill>
        <p:spPr>
          <a:xfrm>
            <a:off x="9546187" y="1228725"/>
            <a:ext cx="2085975" cy="2200275"/>
          </a:xfrm>
          <a:prstGeom prst="rect">
            <a:avLst/>
          </a:prstGeom>
        </p:spPr>
      </p:pic>
      <p:grpSp>
        <p:nvGrpSpPr>
          <p:cNvPr id="14" name="Group 13">
            <a:extLst>
              <a:ext uri="{FF2B5EF4-FFF2-40B4-BE49-F238E27FC236}">
                <a16:creationId xmlns:a16="http://schemas.microsoft.com/office/drawing/2014/main" id="{FDA92040-3F9E-07F8-1D81-6D50B91850FA}"/>
              </a:ext>
            </a:extLst>
          </p:cNvPr>
          <p:cNvGrpSpPr/>
          <p:nvPr/>
        </p:nvGrpSpPr>
        <p:grpSpPr>
          <a:xfrm>
            <a:off x="9905802" y="3790619"/>
            <a:ext cx="1726360" cy="2200275"/>
            <a:chOff x="9040784" y="3694550"/>
            <a:chExt cx="2143125" cy="2813537"/>
          </a:xfrm>
        </p:grpSpPr>
        <p:pic>
          <p:nvPicPr>
            <p:cNvPr id="12" name="Picture 11" descr="Github Logo transparent PNG - StickPNG">
              <a:extLst>
                <a:ext uri="{FF2B5EF4-FFF2-40B4-BE49-F238E27FC236}">
                  <a16:creationId xmlns:a16="http://schemas.microsoft.com/office/drawing/2014/main" id="{AA14BC72-4337-1740-3EC2-8302BFCBDA87}"/>
                </a:ext>
              </a:extLst>
            </p:cNvPr>
            <p:cNvPicPr>
              <a:picLocks noChangeAspect="1"/>
            </p:cNvPicPr>
            <p:nvPr/>
          </p:nvPicPr>
          <p:blipFill>
            <a:blip r:embed="rId4"/>
            <a:stretch>
              <a:fillRect/>
            </a:stretch>
          </p:blipFill>
          <p:spPr>
            <a:xfrm>
              <a:off x="9040784" y="3694550"/>
              <a:ext cx="2143125" cy="2143125"/>
            </a:xfrm>
            <a:prstGeom prst="rect">
              <a:avLst/>
            </a:prstGeom>
          </p:spPr>
        </p:pic>
        <p:pic>
          <p:nvPicPr>
            <p:cNvPr id="13" name="Picture 12" descr="File:GitHub logo 2013.svg - Wikimedia Commons">
              <a:extLst>
                <a:ext uri="{FF2B5EF4-FFF2-40B4-BE49-F238E27FC236}">
                  <a16:creationId xmlns:a16="http://schemas.microsoft.com/office/drawing/2014/main" id="{5959B20E-410D-2B55-42F1-435BB4EC2C02}"/>
                </a:ext>
              </a:extLst>
            </p:cNvPr>
            <p:cNvPicPr>
              <a:picLocks noChangeAspect="1"/>
            </p:cNvPicPr>
            <p:nvPr/>
          </p:nvPicPr>
          <p:blipFill>
            <a:blip r:embed="rId5"/>
            <a:stretch>
              <a:fillRect/>
            </a:stretch>
          </p:blipFill>
          <p:spPr>
            <a:xfrm>
              <a:off x="9056956" y="5979051"/>
              <a:ext cx="1970202" cy="529036"/>
            </a:xfrm>
            <a:prstGeom prst="rect">
              <a:avLst/>
            </a:prstGeom>
          </p:spPr>
        </p:pic>
      </p:grpSp>
      <p:sp>
        <p:nvSpPr>
          <p:cNvPr id="9" name="Slide Number Placeholder 8">
            <a:extLst>
              <a:ext uri="{FF2B5EF4-FFF2-40B4-BE49-F238E27FC236}">
                <a16:creationId xmlns:a16="http://schemas.microsoft.com/office/drawing/2014/main" id="{B7955DCF-E518-5BBA-4806-C7FB115B12E4}"/>
              </a:ext>
            </a:extLst>
          </p:cNvPr>
          <p:cNvSpPr>
            <a:spLocks noGrp="1"/>
          </p:cNvSpPr>
          <p:nvPr>
            <p:ph type="sldNum" sz="quarter" idx="12"/>
          </p:nvPr>
        </p:nvSpPr>
        <p:spPr/>
        <p:txBody>
          <a:bodyPr/>
          <a:lstStyle/>
          <a:p>
            <a:fld id="{CC057153-B650-4DEB-B370-79DDCFDCE934}" type="slidenum">
              <a:rPr lang="en-GB" b="1" noProof="0" smtClean="0"/>
              <a:t>18</a:t>
            </a:fld>
            <a:endParaRPr lang="en-GB" b="1" noProof="0"/>
          </a:p>
        </p:txBody>
      </p:sp>
      <p:pic>
        <p:nvPicPr>
          <p:cNvPr id="11" name="Picture 10">
            <a:extLst>
              <a:ext uri="{FF2B5EF4-FFF2-40B4-BE49-F238E27FC236}">
                <a16:creationId xmlns:a16="http://schemas.microsoft.com/office/drawing/2014/main" id="{6401F42E-114B-6142-6FF9-749942E7C0B1}"/>
              </a:ext>
            </a:extLst>
          </p:cNvPr>
          <p:cNvPicPr>
            <a:picLocks noChangeAspect="1"/>
          </p:cNvPicPr>
          <p:nvPr/>
        </p:nvPicPr>
        <p:blipFill>
          <a:blip r:embed="rId6"/>
          <a:srcRect l="19123" r="23675"/>
          <a:stretch>
            <a:fillRect/>
          </a:stretch>
        </p:blipFill>
        <p:spPr>
          <a:xfrm>
            <a:off x="3916369" y="952549"/>
            <a:ext cx="5462021" cy="5063566"/>
          </a:xfrm>
          <a:prstGeom prst="rect">
            <a:avLst/>
          </a:prstGeom>
        </p:spPr>
      </p:pic>
    </p:spTree>
    <p:extLst>
      <p:ext uri="{BB962C8B-B14F-4D97-AF65-F5344CB8AC3E}">
        <p14:creationId xmlns:p14="http://schemas.microsoft.com/office/powerpoint/2010/main" val="3912560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69D0CCEA-745A-F661-52D5-8E82FB1D9373}"/>
              </a:ext>
            </a:extLst>
          </p:cNvPr>
          <p:cNvSpPr>
            <a:spLocks noGrp="1"/>
          </p:cNvSpPr>
          <p:nvPr>
            <p:ph type="dt" sz="half" idx="10"/>
          </p:nvPr>
        </p:nvSpPr>
        <p:spPr/>
        <p:txBody>
          <a:bodyPr/>
          <a:lstStyle/>
          <a:p>
            <a:fld id="{5C09B3E0-72D0-4733-A1A4-E5A82B8D63CB}" type="datetime1">
              <a:rPr lang="en-GB" b="1" noProof="0" smtClean="0"/>
              <a:t>07/05/2026</a:t>
            </a:fld>
            <a:endParaRPr lang="en-GB" b="1" noProof="0"/>
          </a:p>
        </p:txBody>
      </p:sp>
      <p:sp>
        <p:nvSpPr>
          <p:cNvPr id="8" name="Title 1">
            <a:extLst>
              <a:ext uri="{FF2B5EF4-FFF2-40B4-BE49-F238E27FC236}">
                <a16:creationId xmlns:a16="http://schemas.microsoft.com/office/drawing/2014/main" id="{DF7BCB4E-B21D-4841-AF16-6A6B883ED4FB}"/>
              </a:ext>
            </a:extLst>
          </p:cNvPr>
          <p:cNvSpPr txBox="1">
            <a:spLocks/>
          </p:cNvSpPr>
          <p:nvPr/>
        </p:nvSpPr>
        <p:spPr>
          <a:xfrm>
            <a:off x="2301922" y="2714324"/>
            <a:ext cx="7588155" cy="2621154"/>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a:lstStyle>
          <a:p>
            <a:pPr algn="ctr"/>
            <a:br>
              <a:rPr lang="en-GB" noProof="0"/>
            </a:br>
            <a:endParaRPr lang="en-GB" noProof="0"/>
          </a:p>
          <a:p>
            <a:pPr algn="ctr"/>
            <a:r>
              <a:rPr lang="en-GB" noProof="0"/>
              <a:t>Design and implementation</a:t>
            </a:r>
          </a:p>
        </p:txBody>
      </p:sp>
      <p:sp>
        <p:nvSpPr>
          <p:cNvPr id="10" name="Rectangle 9">
            <a:extLst>
              <a:ext uri="{FF2B5EF4-FFF2-40B4-BE49-F238E27FC236}">
                <a16:creationId xmlns:a16="http://schemas.microsoft.com/office/drawing/2014/main" id="{D2F1D31B-074F-C81E-4614-9A4648BB971C}"/>
              </a:ext>
            </a:extLst>
          </p:cNvPr>
          <p:cNvSpPr/>
          <p:nvPr/>
        </p:nvSpPr>
        <p:spPr>
          <a:xfrm>
            <a:off x="0" y="-24879"/>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9" name="Slide Number Placeholder 8">
            <a:extLst>
              <a:ext uri="{FF2B5EF4-FFF2-40B4-BE49-F238E27FC236}">
                <a16:creationId xmlns:a16="http://schemas.microsoft.com/office/drawing/2014/main" id="{6060DF7B-9494-9C08-11C5-249A243DBF4C}"/>
              </a:ext>
            </a:extLst>
          </p:cNvPr>
          <p:cNvSpPr>
            <a:spLocks noGrp="1"/>
          </p:cNvSpPr>
          <p:nvPr>
            <p:ph type="sldNum" sz="quarter" idx="12"/>
          </p:nvPr>
        </p:nvSpPr>
        <p:spPr/>
        <p:txBody>
          <a:bodyPr/>
          <a:lstStyle/>
          <a:p>
            <a:fld id="{CC057153-B650-4DEB-B370-79DDCFDCE934}" type="slidenum">
              <a:rPr lang="en-GB" b="1" noProof="0" smtClean="0"/>
              <a:t>19</a:t>
            </a:fld>
            <a:endParaRPr lang="en-GB" b="1" noProof="0"/>
          </a:p>
        </p:txBody>
      </p:sp>
    </p:spTree>
    <p:extLst>
      <p:ext uri="{BB962C8B-B14F-4D97-AF65-F5344CB8AC3E}">
        <p14:creationId xmlns:p14="http://schemas.microsoft.com/office/powerpoint/2010/main" val="1213158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8E650B-9A45-D839-AC9B-8E0B69BDCC6B}"/>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57774DE2-59CA-DF29-C865-F8EC0B6B7FB1}"/>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Date Placeholder 4">
            <a:extLst>
              <a:ext uri="{FF2B5EF4-FFF2-40B4-BE49-F238E27FC236}">
                <a16:creationId xmlns:a16="http://schemas.microsoft.com/office/drawing/2014/main" id="{7480B1A4-FC97-3CCD-2332-2D3B8494401E}"/>
              </a:ext>
            </a:extLst>
          </p:cNvPr>
          <p:cNvSpPr>
            <a:spLocks noGrp="1"/>
          </p:cNvSpPr>
          <p:nvPr>
            <p:ph type="dt" sz="half" idx="10"/>
          </p:nvPr>
        </p:nvSpPr>
        <p:spPr/>
        <p:txBody>
          <a:bodyPr/>
          <a:lstStyle/>
          <a:p>
            <a:fld id="{1E3DF2EE-29C5-4EDF-BDB2-9FF89252927B}" type="datetime1">
              <a:rPr lang="en-GB" b="1" noProof="0" smtClean="0"/>
              <a:t>07/05/2026</a:t>
            </a:fld>
            <a:endParaRPr lang="en-GB" b="1" noProof="0"/>
          </a:p>
        </p:txBody>
      </p:sp>
      <p:sp>
        <p:nvSpPr>
          <p:cNvPr id="8" name="Title 1">
            <a:extLst>
              <a:ext uri="{FF2B5EF4-FFF2-40B4-BE49-F238E27FC236}">
                <a16:creationId xmlns:a16="http://schemas.microsoft.com/office/drawing/2014/main" id="{10251A19-84B8-C7A6-904B-D6E16F6B1A42}"/>
              </a:ext>
            </a:extLst>
          </p:cNvPr>
          <p:cNvSpPr txBox="1">
            <a:spLocks/>
          </p:cNvSpPr>
          <p:nvPr/>
        </p:nvSpPr>
        <p:spPr>
          <a:xfrm>
            <a:off x="0" y="39873"/>
            <a:ext cx="3595634" cy="221231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a:lstStyle>
          <a:p>
            <a:r>
              <a:rPr lang="en-GB" noProof="0"/>
              <a:t>The API</a:t>
            </a:r>
          </a:p>
        </p:txBody>
      </p:sp>
      <p:sp>
        <p:nvSpPr>
          <p:cNvPr id="2" name="TextBox 1">
            <a:extLst>
              <a:ext uri="{FF2B5EF4-FFF2-40B4-BE49-F238E27FC236}">
                <a16:creationId xmlns:a16="http://schemas.microsoft.com/office/drawing/2014/main" id="{9C451F2B-E5BD-7607-D704-0E7E97A4247B}"/>
              </a:ext>
            </a:extLst>
          </p:cNvPr>
          <p:cNvSpPr txBox="1"/>
          <p:nvPr/>
        </p:nvSpPr>
        <p:spPr>
          <a:xfrm>
            <a:off x="229368" y="1000676"/>
            <a:ext cx="11205769" cy="4784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noProof="0"/>
              <a:t>After evaluating the many different AI TTS and STT</a:t>
            </a:r>
            <a:br>
              <a:rPr lang="en-GB" sz="2000" noProof="0"/>
            </a:br>
            <a:r>
              <a:rPr lang="en-GB" sz="2000" noProof="0"/>
              <a:t>models and APIs the decision was made to move</a:t>
            </a:r>
            <a:br>
              <a:rPr lang="en-GB" sz="2000" noProof="0"/>
            </a:br>
            <a:r>
              <a:rPr lang="en-GB" sz="2000" noProof="0"/>
              <a:t>forward with the google suite of APIs.</a:t>
            </a:r>
          </a:p>
          <a:p>
            <a:endParaRPr lang="en-GB" sz="2000" noProof="0"/>
          </a:p>
          <a:p>
            <a:r>
              <a:rPr lang="en-GB" sz="2000" noProof="0"/>
              <a:t>Google TTS API: This option provides high-quality text to</a:t>
            </a:r>
            <a:br>
              <a:rPr lang="en-GB" sz="2000" noProof="0"/>
            </a:br>
            <a:r>
              <a:rPr lang="en-GB" sz="2000" noProof="0"/>
              <a:t> speech conversion powered by cutting edge AI models.</a:t>
            </a:r>
            <a:br>
              <a:rPr lang="en-GB" sz="2000" noProof="0"/>
            </a:br>
            <a:r>
              <a:rPr lang="en-GB" sz="2000" noProof="0"/>
              <a:t> It also provides over 100 hundred different voices and</a:t>
            </a:r>
            <a:br>
              <a:rPr lang="en-GB" sz="2000" noProof="0"/>
            </a:br>
            <a:r>
              <a:rPr lang="en-GB" sz="2000" noProof="0"/>
              <a:t> 20+ languages.</a:t>
            </a:r>
          </a:p>
          <a:p>
            <a:endParaRPr lang="en-GB" sz="2000"/>
          </a:p>
          <a:p>
            <a:r>
              <a:rPr lang="en-GB" sz="2000" noProof="0"/>
              <a:t>Furthermore, the google cloud provides both TTS and STT functionality in one easy to mange system with unified set of documentation. It also is priced competitively and has required security features built in.</a:t>
            </a:r>
          </a:p>
          <a:p>
            <a:endParaRPr lang="en-GB" noProof="0"/>
          </a:p>
          <a:p>
            <a:pPr>
              <a:lnSpc>
                <a:spcPct val="75000"/>
              </a:lnSpc>
              <a:spcBef>
                <a:spcPts val="1000"/>
              </a:spcBef>
            </a:pPr>
            <a:r>
              <a:rPr lang="en-GB" sz="2000" noProof="0"/>
              <a:t>Google TTS - $30 per 1 million characters (140K – 200K words) </a:t>
            </a:r>
          </a:p>
          <a:p>
            <a:pPr>
              <a:lnSpc>
                <a:spcPct val="75000"/>
              </a:lnSpc>
              <a:spcBef>
                <a:spcPts val="1000"/>
              </a:spcBef>
            </a:pPr>
            <a:r>
              <a:rPr lang="en-GB" sz="2000" noProof="0"/>
              <a:t>Google STT - $0.96 per hour</a:t>
            </a:r>
            <a:endParaRPr lang="en-GB" noProof="0"/>
          </a:p>
        </p:txBody>
      </p:sp>
      <p:pic>
        <p:nvPicPr>
          <p:cNvPr id="3" name="Picture 2" descr="Apps with Google Cloud's Speech API ...">
            <a:extLst>
              <a:ext uri="{FF2B5EF4-FFF2-40B4-BE49-F238E27FC236}">
                <a16:creationId xmlns:a16="http://schemas.microsoft.com/office/drawing/2014/main" id="{5ACC7993-8D26-B2FF-2B66-06B3B9D0B30A}"/>
              </a:ext>
            </a:extLst>
          </p:cNvPr>
          <p:cNvPicPr>
            <a:picLocks noChangeAspect="1"/>
          </p:cNvPicPr>
          <p:nvPr/>
        </p:nvPicPr>
        <p:blipFill>
          <a:blip r:embed="rId2"/>
          <a:stretch>
            <a:fillRect/>
          </a:stretch>
        </p:blipFill>
        <p:spPr>
          <a:xfrm>
            <a:off x="7348497" y="1146029"/>
            <a:ext cx="4712872" cy="2442793"/>
          </a:xfrm>
          <a:prstGeom prst="rect">
            <a:avLst/>
          </a:prstGeom>
        </p:spPr>
      </p:pic>
      <p:sp>
        <p:nvSpPr>
          <p:cNvPr id="11" name="Slide Number Placeholder 10">
            <a:extLst>
              <a:ext uri="{FF2B5EF4-FFF2-40B4-BE49-F238E27FC236}">
                <a16:creationId xmlns:a16="http://schemas.microsoft.com/office/drawing/2014/main" id="{F4743111-7FAF-F214-B014-100693BEB16B}"/>
              </a:ext>
            </a:extLst>
          </p:cNvPr>
          <p:cNvSpPr>
            <a:spLocks noGrp="1"/>
          </p:cNvSpPr>
          <p:nvPr>
            <p:ph type="sldNum" sz="quarter" idx="12"/>
          </p:nvPr>
        </p:nvSpPr>
        <p:spPr/>
        <p:txBody>
          <a:bodyPr/>
          <a:lstStyle/>
          <a:p>
            <a:fld id="{CC057153-B650-4DEB-B370-79DDCFDCE934}" type="slidenum">
              <a:rPr lang="en-GB" b="1" noProof="0" smtClean="0"/>
              <a:t>20</a:t>
            </a:fld>
            <a:endParaRPr lang="en-GB" b="1" noProof="0"/>
          </a:p>
        </p:txBody>
      </p:sp>
    </p:spTree>
    <p:extLst>
      <p:ext uri="{BB962C8B-B14F-4D97-AF65-F5344CB8AC3E}">
        <p14:creationId xmlns:p14="http://schemas.microsoft.com/office/powerpoint/2010/main" val="642128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115E604-60B5-28F4-5CE8-BBA80C4B0D94}"/>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ED45BFA4-A7FF-E18E-9D20-E4A20585BA62}"/>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A3594D32-E1A1-C0B5-6B79-AEC52B4B11F7}"/>
              </a:ext>
            </a:extLst>
          </p:cNvPr>
          <p:cNvSpPr>
            <a:spLocks noGrp="1"/>
          </p:cNvSpPr>
          <p:nvPr>
            <p:ph type="title"/>
          </p:nvPr>
        </p:nvSpPr>
        <p:spPr>
          <a:xfrm>
            <a:off x="0" y="0"/>
            <a:ext cx="11233995" cy="1312602"/>
          </a:xfrm>
        </p:spPr>
        <p:txBody>
          <a:bodyPr/>
          <a:lstStyle/>
          <a:p>
            <a:r>
              <a:rPr lang="en-GB" noProof="0"/>
              <a:t>Python web tools - Design</a:t>
            </a:r>
          </a:p>
        </p:txBody>
      </p:sp>
      <p:sp>
        <p:nvSpPr>
          <p:cNvPr id="5" name="Date Placeholder 4">
            <a:extLst>
              <a:ext uri="{FF2B5EF4-FFF2-40B4-BE49-F238E27FC236}">
                <a16:creationId xmlns:a16="http://schemas.microsoft.com/office/drawing/2014/main" id="{157BD859-4715-CCB0-2426-AC956BB9AA74}"/>
              </a:ext>
            </a:extLst>
          </p:cNvPr>
          <p:cNvSpPr>
            <a:spLocks noGrp="1"/>
          </p:cNvSpPr>
          <p:nvPr>
            <p:ph type="dt" sz="half" idx="10"/>
          </p:nvPr>
        </p:nvSpPr>
        <p:spPr/>
        <p:txBody>
          <a:bodyPr/>
          <a:lstStyle/>
          <a:p>
            <a:fld id="{F9C4788D-2378-402C-B5CA-20F7456A7322}" type="datetime1">
              <a:rPr lang="en-GB" b="1" noProof="0" smtClean="0"/>
              <a:t>07/05/2026</a:t>
            </a:fld>
            <a:endParaRPr lang="en-GB" b="1" noProof="0"/>
          </a:p>
        </p:txBody>
      </p:sp>
      <p:sp>
        <p:nvSpPr>
          <p:cNvPr id="13" name="TextBox 12">
            <a:extLst>
              <a:ext uri="{FF2B5EF4-FFF2-40B4-BE49-F238E27FC236}">
                <a16:creationId xmlns:a16="http://schemas.microsoft.com/office/drawing/2014/main" id="{4DC48304-6B1B-55A7-12CE-0B4B50F1D619}"/>
              </a:ext>
            </a:extLst>
          </p:cNvPr>
          <p:cNvSpPr txBox="1"/>
          <p:nvPr/>
        </p:nvSpPr>
        <p:spPr>
          <a:xfrm>
            <a:off x="742949" y="1543049"/>
            <a:ext cx="1092483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noProof="0" err="1"/>
              <a:t>Pyscript</a:t>
            </a:r>
            <a:r>
              <a:rPr lang="en-GB" sz="2000" noProof="0"/>
              <a:t> – Open-source platform that allows python programs to be executed in a browser. </a:t>
            </a:r>
          </a:p>
          <a:p>
            <a:endParaRPr lang="en-GB" sz="2000" noProof="0"/>
          </a:p>
          <a:p>
            <a:r>
              <a:rPr lang="en-GB" sz="2000" noProof="0"/>
              <a:t>Advantages: </a:t>
            </a:r>
          </a:p>
          <a:p>
            <a:r>
              <a:rPr lang="en-GB" sz="2000" noProof="0"/>
              <a:t>Very easy to use, just add the code into the html for the web page.</a:t>
            </a:r>
          </a:p>
          <a:p>
            <a:endParaRPr lang="en-GB" sz="2000" noProof="0"/>
          </a:p>
          <a:p>
            <a:r>
              <a:rPr lang="en-GB" sz="2000" noProof="0"/>
              <a:t>It is secure, protected by the browser's security.</a:t>
            </a:r>
          </a:p>
          <a:p>
            <a:endParaRPr lang="en-GB" sz="2000" noProof="0"/>
          </a:p>
          <a:p>
            <a:r>
              <a:rPr lang="en-GB" sz="2000" noProof="0"/>
              <a:t>Scalable, no need for expensive infrastructure it runs on the user's browser.</a:t>
            </a:r>
          </a:p>
        </p:txBody>
      </p:sp>
      <p:pic>
        <p:nvPicPr>
          <p:cNvPr id="14" name="Picture 13" descr="A yellow letters on a white background&#10;&#10;AI-generated content may be incorrect.">
            <a:extLst>
              <a:ext uri="{FF2B5EF4-FFF2-40B4-BE49-F238E27FC236}">
                <a16:creationId xmlns:a16="http://schemas.microsoft.com/office/drawing/2014/main" id="{8AD7DCC7-C9F6-5D34-6CDF-AD53F974F304}"/>
              </a:ext>
            </a:extLst>
          </p:cNvPr>
          <p:cNvPicPr>
            <a:picLocks noChangeAspect="1"/>
          </p:cNvPicPr>
          <p:nvPr/>
        </p:nvPicPr>
        <p:blipFill>
          <a:blip r:embed="rId2"/>
          <a:stretch>
            <a:fillRect/>
          </a:stretch>
        </p:blipFill>
        <p:spPr>
          <a:xfrm>
            <a:off x="1275620" y="4099076"/>
            <a:ext cx="5821752" cy="2086335"/>
          </a:xfrm>
          <a:prstGeom prst="rect">
            <a:avLst/>
          </a:prstGeom>
        </p:spPr>
      </p:pic>
      <p:sp>
        <p:nvSpPr>
          <p:cNvPr id="8" name="Slide Number Placeholder 7">
            <a:extLst>
              <a:ext uri="{FF2B5EF4-FFF2-40B4-BE49-F238E27FC236}">
                <a16:creationId xmlns:a16="http://schemas.microsoft.com/office/drawing/2014/main" id="{E81F39D5-732C-81A6-0157-F0B7FC4F99AD}"/>
              </a:ext>
            </a:extLst>
          </p:cNvPr>
          <p:cNvSpPr>
            <a:spLocks noGrp="1"/>
          </p:cNvSpPr>
          <p:nvPr>
            <p:ph type="sldNum" sz="quarter" idx="12"/>
          </p:nvPr>
        </p:nvSpPr>
        <p:spPr/>
        <p:txBody>
          <a:bodyPr/>
          <a:lstStyle/>
          <a:p>
            <a:fld id="{CC057153-B650-4DEB-B370-79DDCFDCE934}" type="slidenum">
              <a:rPr lang="en-GB" b="1" noProof="0" smtClean="0"/>
              <a:t>21</a:t>
            </a:fld>
            <a:endParaRPr lang="en-GB" b="1" noProof="0"/>
          </a:p>
        </p:txBody>
      </p:sp>
    </p:spTree>
    <p:extLst>
      <p:ext uri="{BB962C8B-B14F-4D97-AF65-F5344CB8AC3E}">
        <p14:creationId xmlns:p14="http://schemas.microsoft.com/office/powerpoint/2010/main" val="2001668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B9F1C20-16C1-9E19-078E-2B5434813179}"/>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1CA6B0D0-168F-6C44-E8BB-828ECA882335}"/>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6A96875-31DB-930C-211D-EB6B2004F975}"/>
              </a:ext>
            </a:extLst>
          </p:cNvPr>
          <p:cNvSpPr>
            <a:spLocks noGrp="1"/>
          </p:cNvSpPr>
          <p:nvPr>
            <p:ph type="title"/>
          </p:nvPr>
        </p:nvSpPr>
        <p:spPr>
          <a:xfrm>
            <a:off x="0" y="-54676"/>
            <a:ext cx="10653578" cy="1132258"/>
          </a:xfrm>
        </p:spPr>
        <p:txBody>
          <a:bodyPr/>
          <a:lstStyle/>
          <a:p>
            <a:r>
              <a:rPr lang="en-GB" noProof="0"/>
              <a:t>Web scraping feature</a:t>
            </a:r>
          </a:p>
        </p:txBody>
      </p:sp>
      <p:sp>
        <p:nvSpPr>
          <p:cNvPr id="3" name="Content Placeholder 2">
            <a:extLst>
              <a:ext uri="{FF2B5EF4-FFF2-40B4-BE49-F238E27FC236}">
                <a16:creationId xmlns:a16="http://schemas.microsoft.com/office/drawing/2014/main" id="{66E26BEE-BD64-48A6-A6A0-D4E75349AAC5}"/>
              </a:ext>
            </a:extLst>
          </p:cNvPr>
          <p:cNvSpPr>
            <a:spLocks noGrp="1"/>
          </p:cNvSpPr>
          <p:nvPr>
            <p:ph idx="1"/>
          </p:nvPr>
        </p:nvSpPr>
        <p:spPr/>
        <p:txBody>
          <a:bodyPr vert="horz" lIns="91440" tIns="45720" rIns="91440" bIns="45720" rtlCol="0" anchor="t">
            <a:normAutofit/>
          </a:bodyPr>
          <a:lstStyle/>
          <a:p>
            <a:r>
              <a:rPr lang="en-GB" noProof="0">
                <a:latin typeface="Aptos"/>
              </a:rPr>
              <a:t>Software made with python that takes text from web sites that can be read out by a TTS API.</a:t>
            </a:r>
          </a:p>
          <a:p>
            <a:endParaRPr lang="en-GB" noProof="0">
              <a:latin typeface="Aptos"/>
            </a:endParaRPr>
          </a:p>
          <a:p>
            <a:r>
              <a:rPr lang="en-GB" noProof="0">
                <a:latin typeface="Aptos"/>
              </a:rPr>
              <a:t>Keyword feature: It can take a keyword from the user then the software will scan the website for all sentences containing that keyword.</a:t>
            </a:r>
          </a:p>
          <a:p>
            <a:endParaRPr lang="en-GB" noProof="0">
              <a:latin typeface="Aptos"/>
            </a:endParaRPr>
          </a:p>
          <a:p>
            <a:r>
              <a:rPr lang="en-GB" noProof="0">
                <a:latin typeface="Aptos"/>
              </a:rPr>
              <a:t>Past issues: </a:t>
            </a:r>
            <a:r>
              <a:rPr lang="en-GB" noProof="0">
                <a:highlight>
                  <a:srgbClr val="FFFFFF"/>
                </a:highlight>
                <a:latin typeface="Aptos"/>
              </a:rPr>
              <a:t>Issues with keyword searching, couldn’t locate the keyword even though it was within the website. Some URL’s caused errors and the text could not be stored.</a:t>
            </a:r>
            <a:endParaRPr lang="en-GB" noProof="0">
              <a:latin typeface="Aptos"/>
            </a:endParaRPr>
          </a:p>
        </p:txBody>
      </p:sp>
      <p:sp>
        <p:nvSpPr>
          <p:cNvPr id="6" name="Date Placeholder 5">
            <a:extLst>
              <a:ext uri="{FF2B5EF4-FFF2-40B4-BE49-F238E27FC236}">
                <a16:creationId xmlns:a16="http://schemas.microsoft.com/office/drawing/2014/main" id="{6CABA9F7-A7C4-162F-1ACF-2E0C48B07403}"/>
              </a:ext>
            </a:extLst>
          </p:cNvPr>
          <p:cNvSpPr>
            <a:spLocks noGrp="1"/>
          </p:cNvSpPr>
          <p:nvPr>
            <p:ph type="dt" sz="half" idx="10"/>
          </p:nvPr>
        </p:nvSpPr>
        <p:spPr/>
        <p:txBody>
          <a:bodyPr/>
          <a:lstStyle/>
          <a:p>
            <a:fld id="{709A9B5F-8BF3-4F4D-B776-C08463D7A820}"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2CBA68EF-955F-D60F-B2E9-82E66DC5AE54}"/>
              </a:ext>
            </a:extLst>
          </p:cNvPr>
          <p:cNvSpPr>
            <a:spLocks noGrp="1"/>
          </p:cNvSpPr>
          <p:nvPr>
            <p:ph type="sldNum" sz="quarter" idx="12"/>
          </p:nvPr>
        </p:nvSpPr>
        <p:spPr/>
        <p:txBody>
          <a:bodyPr/>
          <a:lstStyle/>
          <a:p>
            <a:fld id="{CC057153-B650-4DEB-B370-79DDCFDCE934}" type="slidenum">
              <a:rPr lang="en-GB" b="1" noProof="0" smtClean="0"/>
              <a:t>22</a:t>
            </a:fld>
            <a:endParaRPr lang="en-GB" b="1" noProof="0"/>
          </a:p>
        </p:txBody>
      </p:sp>
    </p:spTree>
    <p:extLst>
      <p:ext uri="{BB962C8B-B14F-4D97-AF65-F5344CB8AC3E}">
        <p14:creationId xmlns:p14="http://schemas.microsoft.com/office/powerpoint/2010/main" val="177313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885F2A3-65EF-4712-9998-75D4112951BC}"/>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3B24416E-9404-6B9B-B995-B04FFEDC41E1}"/>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B661DD72-759D-DF95-4E7B-967CE660E8B6}"/>
              </a:ext>
            </a:extLst>
          </p:cNvPr>
          <p:cNvSpPr>
            <a:spLocks noGrp="1"/>
          </p:cNvSpPr>
          <p:nvPr>
            <p:ph type="title"/>
          </p:nvPr>
        </p:nvSpPr>
        <p:spPr>
          <a:xfrm>
            <a:off x="0" y="-17489"/>
            <a:ext cx="10653578" cy="1132258"/>
          </a:xfrm>
        </p:spPr>
        <p:txBody>
          <a:bodyPr/>
          <a:lstStyle/>
          <a:p>
            <a:r>
              <a:rPr lang="en-GB" noProof="0"/>
              <a:t>Issues fixed</a:t>
            </a:r>
          </a:p>
        </p:txBody>
      </p:sp>
      <p:sp>
        <p:nvSpPr>
          <p:cNvPr id="3" name="Content Placeholder 2">
            <a:extLst>
              <a:ext uri="{FF2B5EF4-FFF2-40B4-BE49-F238E27FC236}">
                <a16:creationId xmlns:a16="http://schemas.microsoft.com/office/drawing/2014/main" id="{CCBD7F73-806C-AFC0-94FD-628AE0C6DB16}"/>
              </a:ext>
            </a:extLst>
          </p:cNvPr>
          <p:cNvSpPr>
            <a:spLocks noGrp="1"/>
          </p:cNvSpPr>
          <p:nvPr>
            <p:ph idx="1"/>
          </p:nvPr>
        </p:nvSpPr>
        <p:spPr/>
        <p:txBody>
          <a:bodyPr vert="horz" lIns="91440" tIns="45720" rIns="91440" bIns="45720" rtlCol="0" anchor="t">
            <a:normAutofit/>
          </a:bodyPr>
          <a:lstStyle/>
          <a:p>
            <a:r>
              <a:rPr lang="en-GB" noProof="0">
                <a:highlight>
                  <a:srgbClr val="FFFFFF"/>
                </a:highlight>
                <a:latin typeface="Aptos"/>
              </a:rPr>
              <a:t>The keyword code was reviewed and changed, now that section works as intended. And the user can find the information they want in a concise fashion.</a:t>
            </a:r>
            <a:endParaRPr lang="en-GB" noProof="0">
              <a:latin typeface="Aptos"/>
            </a:endParaRPr>
          </a:p>
          <a:p>
            <a:endParaRPr lang="en-GB" noProof="0">
              <a:latin typeface="Aptos"/>
            </a:endParaRPr>
          </a:p>
          <a:p>
            <a:r>
              <a:rPr lang="en-GB" noProof="0">
                <a:highlight>
                  <a:srgbClr val="FFFFFF"/>
                </a:highlight>
                <a:latin typeface="Aptos"/>
              </a:rPr>
              <a:t>Issues with URL's has been fixed, the error was due to how the text was being stored. Now works as intended.</a:t>
            </a:r>
            <a:endParaRPr lang="en-GB" noProof="0">
              <a:latin typeface="Aptos"/>
            </a:endParaRPr>
          </a:p>
          <a:p>
            <a:endParaRPr lang="en-GB" noProof="0">
              <a:latin typeface="Aptos"/>
            </a:endParaRPr>
          </a:p>
          <a:p>
            <a:r>
              <a:rPr lang="en-GB" noProof="0">
                <a:highlight>
                  <a:srgbClr val="FFFFFF"/>
                </a:highlight>
                <a:latin typeface="Aptos"/>
              </a:rPr>
              <a:t>Overall flow of the program has been improved with the options to use new features.</a:t>
            </a:r>
            <a:endParaRPr lang="en-GB" noProof="0">
              <a:latin typeface="Aptos"/>
            </a:endParaRPr>
          </a:p>
        </p:txBody>
      </p:sp>
      <p:sp>
        <p:nvSpPr>
          <p:cNvPr id="6" name="Date Placeholder 5">
            <a:extLst>
              <a:ext uri="{FF2B5EF4-FFF2-40B4-BE49-F238E27FC236}">
                <a16:creationId xmlns:a16="http://schemas.microsoft.com/office/drawing/2014/main" id="{96B5C272-4016-35EF-5054-4E05C4497147}"/>
              </a:ext>
            </a:extLst>
          </p:cNvPr>
          <p:cNvSpPr>
            <a:spLocks noGrp="1"/>
          </p:cNvSpPr>
          <p:nvPr>
            <p:ph type="dt" sz="half" idx="10"/>
          </p:nvPr>
        </p:nvSpPr>
        <p:spPr/>
        <p:txBody>
          <a:bodyPr/>
          <a:lstStyle/>
          <a:p>
            <a:fld id="{8C4A2343-95BB-4023-A72D-4A25F824B073}"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4C311161-2E9C-C0B0-F288-788D3B23300B}"/>
              </a:ext>
            </a:extLst>
          </p:cNvPr>
          <p:cNvSpPr>
            <a:spLocks noGrp="1"/>
          </p:cNvSpPr>
          <p:nvPr>
            <p:ph type="sldNum" sz="quarter" idx="12"/>
          </p:nvPr>
        </p:nvSpPr>
        <p:spPr/>
        <p:txBody>
          <a:bodyPr/>
          <a:lstStyle/>
          <a:p>
            <a:fld id="{CC057153-B650-4DEB-B370-79DDCFDCE934}" type="slidenum">
              <a:rPr lang="en-GB" b="1" noProof="0" smtClean="0"/>
              <a:t>23</a:t>
            </a:fld>
            <a:endParaRPr lang="en-GB" b="1" noProof="0"/>
          </a:p>
        </p:txBody>
      </p:sp>
    </p:spTree>
    <p:extLst>
      <p:ext uri="{BB962C8B-B14F-4D97-AF65-F5344CB8AC3E}">
        <p14:creationId xmlns:p14="http://schemas.microsoft.com/office/powerpoint/2010/main" val="686353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F60F03-8F5F-4024-85CC-CC210C692472}"/>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3BB8F72F-1BFF-1A0A-4F84-4F6D50C3A3BC}"/>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D061C0D7-A54F-4838-674E-E03DF9BC5F2B}"/>
              </a:ext>
            </a:extLst>
          </p:cNvPr>
          <p:cNvSpPr>
            <a:spLocks noGrp="1"/>
          </p:cNvSpPr>
          <p:nvPr>
            <p:ph type="title"/>
          </p:nvPr>
        </p:nvSpPr>
        <p:spPr>
          <a:xfrm>
            <a:off x="0" y="-17489"/>
            <a:ext cx="10653578" cy="1132258"/>
          </a:xfrm>
        </p:spPr>
        <p:txBody>
          <a:bodyPr/>
          <a:lstStyle/>
          <a:p>
            <a:r>
              <a:rPr lang="en-GB" noProof="0"/>
              <a:t>Added features</a:t>
            </a:r>
          </a:p>
        </p:txBody>
      </p:sp>
      <p:sp>
        <p:nvSpPr>
          <p:cNvPr id="3" name="Content Placeholder 2">
            <a:extLst>
              <a:ext uri="{FF2B5EF4-FFF2-40B4-BE49-F238E27FC236}">
                <a16:creationId xmlns:a16="http://schemas.microsoft.com/office/drawing/2014/main" id="{23AF8CBF-4891-2042-8515-805B291FF6A1}"/>
              </a:ext>
            </a:extLst>
          </p:cNvPr>
          <p:cNvSpPr>
            <a:spLocks noGrp="1"/>
          </p:cNvSpPr>
          <p:nvPr>
            <p:ph idx="1"/>
          </p:nvPr>
        </p:nvSpPr>
        <p:spPr/>
        <p:txBody>
          <a:bodyPr vert="horz" lIns="91440" tIns="45720" rIns="91440" bIns="45720" rtlCol="0" anchor="t">
            <a:normAutofit/>
          </a:bodyPr>
          <a:lstStyle/>
          <a:p>
            <a:pPr marL="0" indent="0">
              <a:buNone/>
            </a:pPr>
            <a:r>
              <a:rPr lang="en-GB" noProof="0">
                <a:highlight>
                  <a:srgbClr val="FFFFFF"/>
                </a:highlight>
                <a:latin typeface="Aptos"/>
              </a:rPr>
              <a:t>General text: Text can be typed in or pasted into the terminal, and it is then read out by the API.</a:t>
            </a:r>
          </a:p>
          <a:p>
            <a:endParaRPr lang="en-GB" noProof="0">
              <a:latin typeface="Aptos"/>
            </a:endParaRPr>
          </a:p>
          <a:p>
            <a:pPr marL="0" indent="0">
              <a:buNone/>
            </a:pPr>
            <a:r>
              <a:rPr lang="en-GB" noProof="0">
                <a:highlight>
                  <a:srgbClr val="FFFFFF"/>
                </a:highlight>
                <a:latin typeface="Aptos"/>
              </a:rPr>
              <a:t>Text files can now be read out by the software.  The path file and file name is needed then all the text is stored from that text file which is then read out.</a:t>
            </a:r>
            <a:endParaRPr lang="en-GB" noProof="0">
              <a:latin typeface="Aptos"/>
            </a:endParaRPr>
          </a:p>
        </p:txBody>
      </p:sp>
      <p:sp>
        <p:nvSpPr>
          <p:cNvPr id="6" name="Date Placeholder 5">
            <a:extLst>
              <a:ext uri="{FF2B5EF4-FFF2-40B4-BE49-F238E27FC236}">
                <a16:creationId xmlns:a16="http://schemas.microsoft.com/office/drawing/2014/main" id="{81FCA6F0-4D77-A0DC-63E7-D626B31EA933}"/>
              </a:ext>
            </a:extLst>
          </p:cNvPr>
          <p:cNvSpPr>
            <a:spLocks noGrp="1"/>
          </p:cNvSpPr>
          <p:nvPr>
            <p:ph type="dt" sz="half" idx="10"/>
          </p:nvPr>
        </p:nvSpPr>
        <p:spPr/>
        <p:txBody>
          <a:bodyPr/>
          <a:lstStyle/>
          <a:p>
            <a:fld id="{C4DEDC8A-4C16-44DD-B548-E3C2D2635134}"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A889A073-8D0E-F332-F346-9DF14BA77E47}"/>
              </a:ext>
            </a:extLst>
          </p:cNvPr>
          <p:cNvSpPr>
            <a:spLocks noGrp="1"/>
          </p:cNvSpPr>
          <p:nvPr>
            <p:ph type="sldNum" sz="quarter" idx="12"/>
          </p:nvPr>
        </p:nvSpPr>
        <p:spPr/>
        <p:txBody>
          <a:bodyPr/>
          <a:lstStyle/>
          <a:p>
            <a:fld id="{CC057153-B650-4DEB-B370-79DDCFDCE934}" type="slidenum">
              <a:rPr lang="en-GB" b="1" noProof="0" smtClean="0"/>
              <a:t>24</a:t>
            </a:fld>
            <a:endParaRPr lang="en-GB" b="1" noProof="0"/>
          </a:p>
        </p:txBody>
      </p:sp>
    </p:spTree>
    <p:extLst>
      <p:ext uri="{BB962C8B-B14F-4D97-AF65-F5344CB8AC3E}">
        <p14:creationId xmlns:p14="http://schemas.microsoft.com/office/powerpoint/2010/main" val="41841514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2C08324-45DB-CCE2-EA53-8B2E044C7640}"/>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Rectangle 2">
            <a:extLst>
              <a:ext uri="{FF2B5EF4-FFF2-40B4-BE49-F238E27FC236}">
                <a16:creationId xmlns:a16="http://schemas.microsoft.com/office/drawing/2014/main" id="{E4F67FEE-1269-4EB0-0561-0E4C47A7617A}"/>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 name="Rectangle 6">
            <a:extLst>
              <a:ext uri="{FF2B5EF4-FFF2-40B4-BE49-F238E27FC236}">
                <a16:creationId xmlns:a16="http://schemas.microsoft.com/office/drawing/2014/main" id="{764B5070-5520-6247-A5AB-4C1EF3119FD7}"/>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60DF6C65-FE41-7F00-5DD8-C41387D5CC06}"/>
              </a:ext>
            </a:extLst>
          </p:cNvPr>
          <p:cNvSpPr>
            <a:spLocks noGrp="1"/>
          </p:cNvSpPr>
          <p:nvPr>
            <p:ph type="title"/>
          </p:nvPr>
        </p:nvSpPr>
        <p:spPr>
          <a:xfrm>
            <a:off x="0" y="0"/>
            <a:ext cx="10653578" cy="1132258"/>
          </a:xfrm>
        </p:spPr>
        <p:txBody>
          <a:bodyPr/>
          <a:lstStyle/>
          <a:p>
            <a:r>
              <a:rPr lang="en-GB" noProof="0"/>
              <a:t>Text file output</a:t>
            </a:r>
          </a:p>
        </p:txBody>
      </p:sp>
      <p:pic>
        <p:nvPicPr>
          <p:cNvPr id="4" name="Content Placeholder 3" descr="A screenshot of a computer&#10;&#10;AI-generated content may be incorrect.">
            <a:extLst>
              <a:ext uri="{FF2B5EF4-FFF2-40B4-BE49-F238E27FC236}">
                <a16:creationId xmlns:a16="http://schemas.microsoft.com/office/drawing/2014/main" id="{5EF60D87-09C8-32BF-FF90-153408C3503E}"/>
              </a:ext>
            </a:extLst>
          </p:cNvPr>
          <p:cNvPicPr>
            <a:picLocks noGrp="1" noChangeAspect="1"/>
          </p:cNvPicPr>
          <p:nvPr>
            <p:ph idx="1"/>
          </p:nvPr>
        </p:nvPicPr>
        <p:blipFill>
          <a:blip r:embed="rId3"/>
          <a:srcRect r="-139" b="20526"/>
          <a:stretch>
            <a:fillRect/>
          </a:stretch>
        </p:blipFill>
        <p:spPr>
          <a:xfrm>
            <a:off x="406430" y="1460006"/>
            <a:ext cx="10387111" cy="2165412"/>
          </a:xfrm>
          <a:prstGeom prst="rect">
            <a:avLst/>
          </a:prstGeom>
        </p:spPr>
      </p:pic>
      <p:sp>
        <p:nvSpPr>
          <p:cNvPr id="6" name="TextBox 5">
            <a:extLst>
              <a:ext uri="{FF2B5EF4-FFF2-40B4-BE49-F238E27FC236}">
                <a16:creationId xmlns:a16="http://schemas.microsoft.com/office/drawing/2014/main" id="{65E5077A-1A5E-B944-2D64-C43360199A69}"/>
              </a:ext>
            </a:extLst>
          </p:cNvPr>
          <p:cNvSpPr txBox="1"/>
          <p:nvPr/>
        </p:nvSpPr>
        <p:spPr>
          <a:xfrm>
            <a:off x="0" y="3802811"/>
            <a:ext cx="11947584"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0" i="0" u="none" strike="noStrike" baseline="0" noProof="0">
                <a:solidFill>
                  <a:srgbClr val="000000"/>
                </a:solidFill>
                <a:latin typeface="Aptos"/>
                <a:ea typeface="Segoe UI"/>
                <a:cs typeface="Segoe UI"/>
              </a:rPr>
              <a:t>The user enters the file path and then the text from that file is read out.</a:t>
            </a:r>
            <a:r>
              <a:rPr lang="en-GB" sz="2000" noProof="0">
                <a:solidFill>
                  <a:srgbClr val="000000"/>
                </a:solidFill>
                <a:latin typeface="Aptos"/>
                <a:ea typeface="Segoe UI"/>
                <a:cs typeface="Segoe UI"/>
              </a:rPr>
              <a:t> </a:t>
            </a:r>
            <a:r>
              <a:rPr lang="en-GB" sz="2000" b="0" i="0" u="none" strike="noStrike" baseline="0" noProof="0">
                <a:solidFill>
                  <a:srgbClr val="000000"/>
                </a:solidFill>
                <a:latin typeface="Aptos"/>
                <a:ea typeface="Segoe UI"/>
                <a:cs typeface="Segoe UI"/>
              </a:rPr>
              <a:t>This will be useful in academic scenarios where students are </a:t>
            </a:r>
            <a:r>
              <a:rPr lang="en-GB" sz="2000" noProof="0">
                <a:solidFill>
                  <a:srgbClr val="000000"/>
                </a:solidFill>
                <a:latin typeface="Aptos"/>
                <a:ea typeface="Segoe UI"/>
                <a:cs typeface="Segoe UI"/>
              </a:rPr>
              <a:t>given documentation</a:t>
            </a:r>
            <a:r>
              <a:rPr lang="en-GB" sz="2000" b="0" i="0" u="none" strike="noStrike" baseline="0" noProof="0">
                <a:solidFill>
                  <a:srgbClr val="000000"/>
                </a:solidFill>
                <a:latin typeface="Aptos"/>
                <a:ea typeface="Segoe UI"/>
                <a:cs typeface="Segoe UI"/>
              </a:rPr>
              <a:t> to read through.</a:t>
            </a:r>
            <a:r>
              <a:rPr lang="en-GB" sz="2000" b="0" i="0" noProof="0">
                <a:solidFill>
                  <a:srgbClr val="000000"/>
                </a:solidFill>
                <a:latin typeface="Aptos"/>
                <a:ea typeface="Segoe UI"/>
                <a:cs typeface="Segoe UI"/>
              </a:rPr>
              <a:t>​</a:t>
            </a:r>
          </a:p>
          <a:p>
            <a:pPr algn="l" rtl="0"/>
            <a:r>
              <a:rPr lang="en-GB" sz="2000" b="0" i="0" noProof="0">
                <a:solidFill>
                  <a:srgbClr val="000000"/>
                </a:solidFill>
                <a:latin typeface="Aptos"/>
                <a:ea typeface="Segoe UI"/>
                <a:cs typeface="Segoe UI"/>
              </a:rPr>
              <a:t>​</a:t>
            </a:r>
          </a:p>
          <a:p>
            <a:r>
              <a:rPr lang="en-GB" sz="2000" b="0" i="0" u="none" strike="noStrike" baseline="0" noProof="0">
                <a:solidFill>
                  <a:srgbClr val="000000"/>
                </a:solidFill>
                <a:latin typeface="Aptos"/>
                <a:ea typeface="Segoe UI"/>
                <a:cs typeface="Segoe UI"/>
              </a:rPr>
              <a:t>This works in a similar way to the web scraping where all the text is </a:t>
            </a:r>
            <a:r>
              <a:rPr lang="en-GB" sz="2000" noProof="0">
                <a:solidFill>
                  <a:srgbClr val="000000"/>
                </a:solidFill>
                <a:latin typeface="Aptos"/>
                <a:ea typeface="Segoe UI"/>
                <a:cs typeface="Segoe UI"/>
              </a:rPr>
              <a:t>added to</a:t>
            </a:r>
            <a:r>
              <a:rPr lang="en-GB" sz="2000" b="0" i="0" u="none" strike="noStrike" baseline="0" noProof="0">
                <a:solidFill>
                  <a:srgbClr val="000000"/>
                </a:solidFill>
                <a:latin typeface="Aptos"/>
                <a:ea typeface="Segoe UI"/>
                <a:cs typeface="Segoe UI"/>
              </a:rPr>
              <a:t> a variable which can be given to the API.</a:t>
            </a:r>
          </a:p>
          <a:p>
            <a:pPr algn="ctr"/>
            <a:endParaRPr lang="en-GB" noProof="0"/>
          </a:p>
        </p:txBody>
      </p:sp>
      <p:sp>
        <p:nvSpPr>
          <p:cNvPr id="8" name="Date Placeholder 7">
            <a:extLst>
              <a:ext uri="{FF2B5EF4-FFF2-40B4-BE49-F238E27FC236}">
                <a16:creationId xmlns:a16="http://schemas.microsoft.com/office/drawing/2014/main" id="{2FEDEA42-C700-D2AE-A59B-9972022962B7}"/>
              </a:ext>
            </a:extLst>
          </p:cNvPr>
          <p:cNvSpPr>
            <a:spLocks noGrp="1"/>
          </p:cNvSpPr>
          <p:nvPr>
            <p:ph type="dt" sz="half" idx="10"/>
          </p:nvPr>
        </p:nvSpPr>
        <p:spPr/>
        <p:txBody>
          <a:bodyPr/>
          <a:lstStyle/>
          <a:p>
            <a:fld id="{88984DA2-5E0B-4126-8441-049E7246526A}" type="datetime1">
              <a:rPr lang="en-GB" b="1" noProof="0" smtClean="0"/>
              <a:t>07/05/2026</a:t>
            </a:fld>
            <a:endParaRPr lang="en-GB" b="1" noProof="0"/>
          </a:p>
        </p:txBody>
      </p:sp>
      <p:sp>
        <p:nvSpPr>
          <p:cNvPr id="9" name="Slide Number Placeholder 8">
            <a:extLst>
              <a:ext uri="{FF2B5EF4-FFF2-40B4-BE49-F238E27FC236}">
                <a16:creationId xmlns:a16="http://schemas.microsoft.com/office/drawing/2014/main" id="{1E33C790-1EA7-81C1-7F81-2AAED80F5850}"/>
              </a:ext>
            </a:extLst>
          </p:cNvPr>
          <p:cNvSpPr>
            <a:spLocks noGrp="1"/>
          </p:cNvSpPr>
          <p:nvPr>
            <p:ph type="sldNum" sz="quarter" idx="12"/>
          </p:nvPr>
        </p:nvSpPr>
        <p:spPr/>
        <p:txBody>
          <a:bodyPr/>
          <a:lstStyle/>
          <a:p>
            <a:fld id="{CC057153-B650-4DEB-B370-79DDCFDCE934}" type="slidenum">
              <a:rPr lang="en-GB" b="1" noProof="0" smtClean="0"/>
              <a:t>25</a:t>
            </a:fld>
            <a:endParaRPr lang="en-GB" b="1" noProof="0"/>
          </a:p>
        </p:txBody>
      </p:sp>
    </p:spTree>
    <p:extLst>
      <p:ext uri="{BB962C8B-B14F-4D97-AF65-F5344CB8AC3E}">
        <p14:creationId xmlns:p14="http://schemas.microsoft.com/office/powerpoint/2010/main" val="1284048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B8FA92-AA7C-A9F7-B1F4-72206CE69692}"/>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8D3C083C-D8F7-4CC9-E424-662BF5D945D1}"/>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5CA00746-363B-BE70-157C-F620E37FCA85}"/>
              </a:ext>
            </a:extLst>
          </p:cNvPr>
          <p:cNvSpPr>
            <a:spLocks noGrp="1"/>
          </p:cNvSpPr>
          <p:nvPr>
            <p:ph type="title"/>
          </p:nvPr>
        </p:nvSpPr>
        <p:spPr>
          <a:xfrm>
            <a:off x="0" y="0"/>
            <a:ext cx="10653578" cy="1132258"/>
          </a:xfrm>
        </p:spPr>
        <p:txBody>
          <a:bodyPr/>
          <a:lstStyle/>
          <a:p>
            <a:r>
              <a:rPr lang="en-GB" sz="4000" noProof="0"/>
              <a:t>Web output</a:t>
            </a:r>
            <a:endParaRPr lang="en-GB" noProof="0"/>
          </a:p>
        </p:txBody>
      </p:sp>
      <p:sp>
        <p:nvSpPr>
          <p:cNvPr id="14" name="TextBox 13">
            <a:extLst>
              <a:ext uri="{FF2B5EF4-FFF2-40B4-BE49-F238E27FC236}">
                <a16:creationId xmlns:a16="http://schemas.microsoft.com/office/drawing/2014/main" id="{DE089898-9405-0E46-C9F0-7139E21ED3A8}"/>
              </a:ext>
            </a:extLst>
          </p:cNvPr>
          <p:cNvSpPr txBox="1"/>
          <p:nvPr/>
        </p:nvSpPr>
        <p:spPr>
          <a:xfrm>
            <a:off x="431321" y="4191000"/>
            <a:ext cx="8913962"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0" i="0" u="none" strike="noStrike" baseline="0" noProof="0">
                <a:solidFill>
                  <a:srgbClr val="000000"/>
                </a:solidFill>
                <a:latin typeface="Aptos"/>
                <a:ea typeface="Segoe UI"/>
                <a:cs typeface="Segoe UI"/>
              </a:rPr>
              <a:t>In this screenshot the user wants the website header read out,</a:t>
            </a:r>
            <a:r>
              <a:rPr lang="en-GB" sz="2800" noProof="0">
                <a:solidFill>
                  <a:srgbClr val="000000"/>
                </a:solidFill>
                <a:latin typeface="Aptos"/>
                <a:ea typeface="Segoe UI"/>
                <a:cs typeface="Segoe UI"/>
              </a:rPr>
              <a:t> </a:t>
            </a:r>
            <a:r>
              <a:rPr lang="en-GB" sz="2800" b="0" i="0" u="none" strike="noStrike" baseline="0" noProof="0">
                <a:solidFill>
                  <a:srgbClr val="000000"/>
                </a:solidFill>
                <a:latin typeface="Aptos"/>
                <a:ea typeface="Segoe UI"/>
                <a:cs typeface="Segoe UI"/>
              </a:rPr>
              <a:t>which is "python tutorials". You can also see the option for </a:t>
            </a:r>
            <a:r>
              <a:rPr lang="en-GB" sz="2800" noProof="0">
                <a:solidFill>
                  <a:srgbClr val="000000"/>
                </a:solidFill>
                <a:latin typeface="Aptos"/>
                <a:ea typeface="Segoe UI"/>
                <a:cs typeface="Segoe UI"/>
              </a:rPr>
              <a:t>other parts</a:t>
            </a:r>
            <a:r>
              <a:rPr lang="en-GB" sz="2800" b="0" i="0" u="none" strike="noStrike" baseline="0" noProof="0">
                <a:solidFill>
                  <a:srgbClr val="000000"/>
                </a:solidFill>
                <a:latin typeface="Aptos"/>
                <a:ea typeface="Segoe UI"/>
                <a:cs typeface="Segoe UI"/>
              </a:rPr>
              <a:t> of the website to be read out such as paragraphs and links.</a:t>
            </a:r>
            <a:endParaRPr lang="en-GB" noProof="0"/>
          </a:p>
          <a:p>
            <a:pPr algn="ctr"/>
            <a:endParaRPr lang="en-GB" noProof="0"/>
          </a:p>
        </p:txBody>
      </p:sp>
      <p:pic>
        <p:nvPicPr>
          <p:cNvPr id="8" name="Content Placeholder 7" descr="A computer screen with white text&#10;&#10;AI-generated content may be incorrect.">
            <a:extLst>
              <a:ext uri="{FF2B5EF4-FFF2-40B4-BE49-F238E27FC236}">
                <a16:creationId xmlns:a16="http://schemas.microsoft.com/office/drawing/2014/main" id="{48D95525-ECB3-DF0D-34B0-AD7FF6C2EB53}"/>
              </a:ext>
            </a:extLst>
          </p:cNvPr>
          <p:cNvPicPr>
            <a:picLocks noGrp="1" noChangeAspect="1"/>
          </p:cNvPicPr>
          <p:nvPr>
            <p:ph idx="1"/>
          </p:nvPr>
        </p:nvPicPr>
        <p:blipFill>
          <a:blip r:embed="rId3"/>
          <a:srcRect l="-41" t="1950" r="-128" b="17855"/>
          <a:stretch>
            <a:fillRect/>
          </a:stretch>
        </p:blipFill>
        <p:spPr>
          <a:xfrm>
            <a:off x="433473" y="1676420"/>
            <a:ext cx="11294935" cy="2051174"/>
          </a:xfrm>
          <a:prstGeom prst="rect">
            <a:avLst/>
          </a:prstGeom>
        </p:spPr>
      </p:pic>
      <p:sp>
        <p:nvSpPr>
          <p:cNvPr id="3" name="Date Placeholder 2">
            <a:extLst>
              <a:ext uri="{FF2B5EF4-FFF2-40B4-BE49-F238E27FC236}">
                <a16:creationId xmlns:a16="http://schemas.microsoft.com/office/drawing/2014/main" id="{AFBFC84B-B637-FEA5-1F65-95F795CDBD5F}"/>
              </a:ext>
            </a:extLst>
          </p:cNvPr>
          <p:cNvSpPr>
            <a:spLocks noGrp="1"/>
          </p:cNvSpPr>
          <p:nvPr>
            <p:ph type="dt" sz="half" idx="10"/>
          </p:nvPr>
        </p:nvSpPr>
        <p:spPr/>
        <p:txBody>
          <a:bodyPr/>
          <a:lstStyle/>
          <a:p>
            <a:fld id="{75F9F027-7BB9-4D12-A515-40E8079DE973}" type="datetime1">
              <a:rPr lang="en-GB" b="1" noProof="0" smtClean="0"/>
              <a:t>07/05/2026</a:t>
            </a:fld>
            <a:endParaRPr lang="en-GB" b="1" noProof="0"/>
          </a:p>
        </p:txBody>
      </p:sp>
      <p:sp>
        <p:nvSpPr>
          <p:cNvPr id="5" name="Slide Number Placeholder 4">
            <a:extLst>
              <a:ext uri="{FF2B5EF4-FFF2-40B4-BE49-F238E27FC236}">
                <a16:creationId xmlns:a16="http://schemas.microsoft.com/office/drawing/2014/main" id="{6FBB7BEB-692B-892F-2D31-D7A0FAD15D5C}"/>
              </a:ext>
            </a:extLst>
          </p:cNvPr>
          <p:cNvSpPr>
            <a:spLocks noGrp="1"/>
          </p:cNvSpPr>
          <p:nvPr>
            <p:ph type="sldNum" sz="quarter" idx="12"/>
          </p:nvPr>
        </p:nvSpPr>
        <p:spPr/>
        <p:txBody>
          <a:bodyPr/>
          <a:lstStyle/>
          <a:p>
            <a:fld id="{CC057153-B650-4DEB-B370-79DDCFDCE934}" type="slidenum">
              <a:rPr lang="en-GB" b="1" noProof="0" smtClean="0"/>
              <a:t>26</a:t>
            </a:fld>
            <a:endParaRPr lang="en-GB" b="1" noProof="0"/>
          </a:p>
        </p:txBody>
      </p:sp>
    </p:spTree>
    <p:extLst>
      <p:ext uri="{BB962C8B-B14F-4D97-AF65-F5344CB8AC3E}">
        <p14:creationId xmlns:p14="http://schemas.microsoft.com/office/powerpoint/2010/main" val="21255768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2F5F5A-7FDF-89E9-F110-55689A21A4DC}"/>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 name="Rectangle 6">
            <a:extLst>
              <a:ext uri="{FF2B5EF4-FFF2-40B4-BE49-F238E27FC236}">
                <a16:creationId xmlns:a16="http://schemas.microsoft.com/office/drawing/2014/main" id="{CB5FA23A-FDD3-5530-3C07-D38F55FF9F13}"/>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78BFC2DC-3021-DCA7-9C5B-F49B6E59598E}"/>
              </a:ext>
            </a:extLst>
          </p:cNvPr>
          <p:cNvSpPr>
            <a:spLocks noGrp="1"/>
          </p:cNvSpPr>
          <p:nvPr>
            <p:ph type="title"/>
          </p:nvPr>
        </p:nvSpPr>
        <p:spPr>
          <a:xfrm>
            <a:off x="0" y="0"/>
            <a:ext cx="10653578" cy="1132258"/>
          </a:xfrm>
        </p:spPr>
        <p:txBody>
          <a:bodyPr/>
          <a:lstStyle/>
          <a:p>
            <a:r>
              <a:rPr lang="en-GB" noProof="0"/>
              <a:t>Scanned word output</a:t>
            </a:r>
          </a:p>
        </p:txBody>
      </p:sp>
      <p:sp>
        <p:nvSpPr>
          <p:cNvPr id="4" name="Date Placeholder 3">
            <a:extLst>
              <a:ext uri="{FF2B5EF4-FFF2-40B4-BE49-F238E27FC236}">
                <a16:creationId xmlns:a16="http://schemas.microsoft.com/office/drawing/2014/main" id="{87BB6A58-9F06-61B1-B306-B961D02D8A6D}"/>
              </a:ext>
            </a:extLst>
          </p:cNvPr>
          <p:cNvSpPr>
            <a:spLocks noGrp="1"/>
          </p:cNvSpPr>
          <p:nvPr>
            <p:ph type="dt" sz="half" idx="10"/>
          </p:nvPr>
        </p:nvSpPr>
        <p:spPr/>
        <p:txBody>
          <a:bodyPr/>
          <a:lstStyle/>
          <a:p>
            <a:fld id="{8838484A-C764-41ED-829A-B26E8366EFA1}" type="datetime1">
              <a:rPr lang="en-GB" b="1" noProof="0" smtClean="0"/>
              <a:t>07/05/2026</a:t>
            </a:fld>
            <a:endParaRPr lang="en-GB" b="1" noProof="0"/>
          </a:p>
        </p:txBody>
      </p:sp>
      <p:sp>
        <p:nvSpPr>
          <p:cNvPr id="9" name="TextBox 8">
            <a:extLst>
              <a:ext uri="{FF2B5EF4-FFF2-40B4-BE49-F238E27FC236}">
                <a16:creationId xmlns:a16="http://schemas.microsoft.com/office/drawing/2014/main" id="{85EEF589-0DBE-46BC-3171-367294DFD5BE}"/>
              </a:ext>
            </a:extLst>
          </p:cNvPr>
          <p:cNvSpPr txBox="1"/>
          <p:nvPr/>
        </p:nvSpPr>
        <p:spPr>
          <a:xfrm>
            <a:off x="843601" y="1318441"/>
            <a:ext cx="86085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noProof="0"/>
              <a:t>This is an example of scanning the word "python" on a web page.</a:t>
            </a:r>
          </a:p>
        </p:txBody>
      </p:sp>
      <p:pic>
        <p:nvPicPr>
          <p:cNvPr id="18" name="Content Placeholder 17" descr="A screenshot of a computer program&#10;&#10;AI-generated content may be incorrect.">
            <a:extLst>
              <a:ext uri="{FF2B5EF4-FFF2-40B4-BE49-F238E27FC236}">
                <a16:creationId xmlns:a16="http://schemas.microsoft.com/office/drawing/2014/main" id="{162D169C-4497-F0A1-C436-B1D965765379}"/>
              </a:ext>
            </a:extLst>
          </p:cNvPr>
          <p:cNvPicPr>
            <a:picLocks noGrp="1" noChangeAspect="1"/>
          </p:cNvPicPr>
          <p:nvPr>
            <p:ph idx="1"/>
          </p:nvPr>
        </p:nvPicPr>
        <p:blipFill>
          <a:blip r:embed="rId3"/>
          <a:stretch>
            <a:fillRect/>
          </a:stretch>
        </p:blipFill>
        <p:spPr>
          <a:xfrm>
            <a:off x="842753" y="1757719"/>
            <a:ext cx="9287593" cy="4365683"/>
          </a:xfrm>
          <a:prstGeom prst="rect">
            <a:avLst/>
          </a:prstGeom>
        </p:spPr>
      </p:pic>
      <p:sp>
        <p:nvSpPr>
          <p:cNvPr id="3" name="Slide Number Placeholder 2">
            <a:extLst>
              <a:ext uri="{FF2B5EF4-FFF2-40B4-BE49-F238E27FC236}">
                <a16:creationId xmlns:a16="http://schemas.microsoft.com/office/drawing/2014/main" id="{CE6EBA58-37B3-7F59-3DF6-326C31F1990A}"/>
              </a:ext>
            </a:extLst>
          </p:cNvPr>
          <p:cNvSpPr>
            <a:spLocks noGrp="1"/>
          </p:cNvSpPr>
          <p:nvPr>
            <p:ph type="sldNum" sz="quarter" idx="12"/>
          </p:nvPr>
        </p:nvSpPr>
        <p:spPr/>
        <p:txBody>
          <a:bodyPr/>
          <a:lstStyle/>
          <a:p>
            <a:fld id="{CC057153-B650-4DEB-B370-79DDCFDCE934}" type="slidenum">
              <a:rPr lang="en-GB" b="1" noProof="0" smtClean="0"/>
              <a:t>27</a:t>
            </a:fld>
            <a:endParaRPr lang="en-GB" b="1" noProof="0"/>
          </a:p>
        </p:txBody>
      </p:sp>
    </p:spTree>
    <p:extLst>
      <p:ext uri="{BB962C8B-B14F-4D97-AF65-F5344CB8AC3E}">
        <p14:creationId xmlns:p14="http://schemas.microsoft.com/office/powerpoint/2010/main" val="3822002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94DEBE4-5129-156F-7AA1-03A187FE994A}"/>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ECEDBBD0-60FE-D9ED-A4D1-4719B7AB2F83}"/>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 name="Rectangle 6">
            <a:extLst>
              <a:ext uri="{FF2B5EF4-FFF2-40B4-BE49-F238E27FC236}">
                <a16:creationId xmlns:a16="http://schemas.microsoft.com/office/drawing/2014/main" id="{00823006-A063-60D3-B8EF-CCBF6BB1FBF2}"/>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384C5A12-ABEC-F928-1923-424395065837}"/>
              </a:ext>
            </a:extLst>
          </p:cNvPr>
          <p:cNvSpPr>
            <a:spLocks noGrp="1"/>
          </p:cNvSpPr>
          <p:nvPr>
            <p:ph type="title"/>
          </p:nvPr>
        </p:nvSpPr>
        <p:spPr>
          <a:xfrm>
            <a:off x="0" y="0"/>
            <a:ext cx="10653578" cy="1132258"/>
          </a:xfrm>
        </p:spPr>
        <p:txBody>
          <a:bodyPr/>
          <a:lstStyle/>
          <a:p>
            <a:r>
              <a:rPr lang="en-GB" noProof="0"/>
              <a:t>General Text Feature</a:t>
            </a:r>
          </a:p>
        </p:txBody>
      </p:sp>
      <p:sp>
        <p:nvSpPr>
          <p:cNvPr id="3" name="Content Placeholder 2">
            <a:extLst>
              <a:ext uri="{FF2B5EF4-FFF2-40B4-BE49-F238E27FC236}">
                <a16:creationId xmlns:a16="http://schemas.microsoft.com/office/drawing/2014/main" id="{03E579AC-60BE-C7D9-2749-E92E2D62E8E2}"/>
              </a:ext>
            </a:extLst>
          </p:cNvPr>
          <p:cNvSpPr>
            <a:spLocks noGrp="1"/>
          </p:cNvSpPr>
          <p:nvPr>
            <p:ph idx="1"/>
          </p:nvPr>
        </p:nvSpPr>
        <p:spPr>
          <a:xfrm>
            <a:off x="450011" y="4226645"/>
            <a:ext cx="10515600" cy="2381640"/>
          </a:xfrm>
        </p:spPr>
        <p:txBody>
          <a:bodyPr vert="horz" lIns="91440" tIns="45720" rIns="91440" bIns="45720" rtlCol="0" anchor="t">
            <a:normAutofit/>
          </a:bodyPr>
          <a:lstStyle/>
          <a:p>
            <a:r>
              <a:rPr lang="en-GB" noProof="0"/>
              <a:t>The user simply pastes text into the terminal and is read back by the API. This is more efficient for the user as they may wish to only hear a specific part of a text file or website. Or maybe they received an email and wish for it to be read out by the API. Whatever the reason this is another useful feature added to the prototype.</a:t>
            </a:r>
          </a:p>
        </p:txBody>
      </p:sp>
      <p:pic>
        <p:nvPicPr>
          <p:cNvPr id="4" name="Picture 3" descr="A black screen with white text&#10;&#10;AI-generated content may be incorrect.">
            <a:extLst>
              <a:ext uri="{FF2B5EF4-FFF2-40B4-BE49-F238E27FC236}">
                <a16:creationId xmlns:a16="http://schemas.microsoft.com/office/drawing/2014/main" id="{70478759-4593-98C7-6CF9-D9B0BBBAD6A5}"/>
              </a:ext>
            </a:extLst>
          </p:cNvPr>
          <p:cNvPicPr>
            <a:picLocks noChangeAspect="1"/>
          </p:cNvPicPr>
          <p:nvPr/>
        </p:nvPicPr>
        <p:blipFill>
          <a:blip r:embed="rId3"/>
          <a:srcRect l="-999" r="7530" b="14881"/>
          <a:stretch>
            <a:fillRect/>
          </a:stretch>
        </p:blipFill>
        <p:spPr>
          <a:xfrm>
            <a:off x="-14691" y="1549252"/>
            <a:ext cx="12069209" cy="2048866"/>
          </a:xfrm>
          <a:prstGeom prst="rect">
            <a:avLst/>
          </a:prstGeom>
        </p:spPr>
      </p:pic>
      <p:sp>
        <p:nvSpPr>
          <p:cNvPr id="8" name="Date Placeholder 7">
            <a:extLst>
              <a:ext uri="{FF2B5EF4-FFF2-40B4-BE49-F238E27FC236}">
                <a16:creationId xmlns:a16="http://schemas.microsoft.com/office/drawing/2014/main" id="{700E4CBC-9B5D-3BE9-05FB-C7B416C97CE5}"/>
              </a:ext>
            </a:extLst>
          </p:cNvPr>
          <p:cNvSpPr>
            <a:spLocks noGrp="1"/>
          </p:cNvSpPr>
          <p:nvPr>
            <p:ph type="dt" sz="half" idx="10"/>
          </p:nvPr>
        </p:nvSpPr>
        <p:spPr/>
        <p:txBody>
          <a:bodyPr/>
          <a:lstStyle/>
          <a:p>
            <a:fld id="{F6A46FBE-D7DC-444E-AD3B-79EB2D14D6B8}" type="datetime1">
              <a:rPr lang="en-GB" b="1" noProof="0" smtClean="0"/>
              <a:t>07/05/2026</a:t>
            </a:fld>
            <a:endParaRPr lang="en-GB" b="1" noProof="0"/>
          </a:p>
        </p:txBody>
      </p:sp>
      <p:sp>
        <p:nvSpPr>
          <p:cNvPr id="9" name="Slide Number Placeholder 8">
            <a:extLst>
              <a:ext uri="{FF2B5EF4-FFF2-40B4-BE49-F238E27FC236}">
                <a16:creationId xmlns:a16="http://schemas.microsoft.com/office/drawing/2014/main" id="{2E6C7565-2408-1B3B-1693-3572E20EDCCC}"/>
              </a:ext>
            </a:extLst>
          </p:cNvPr>
          <p:cNvSpPr>
            <a:spLocks noGrp="1"/>
          </p:cNvSpPr>
          <p:nvPr>
            <p:ph type="sldNum" sz="quarter" idx="12"/>
          </p:nvPr>
        </p:nvSpPr>
        <p:spPr/>
        <p:txBody>
          <a:bodyPr/>
          <a:lstStyle/>
          <a:p>
            <a:fld id="{CC057153-B650-4DEB-B370-79DDCFDCE934}" type="slidenum">
              <a:rPr lang="en-GB" b="1" noProof="0" smtClean="0"/>
              <a:t>28</a:t>
            </a:fld>
            <a:endParaRPr lang="en-GB" b="1" noProof="0"/>
          </a:p>
        </p:txBody>
      </p:sp>
    </p:spTree>
    <p:extLst>
      <p:ext uri="{BB962C8B-B14F-4D97-AF65-F5344CB8AC3E}">
        <p14:creationId xmlns:p14="http://schemas.microsoft.com/office/powerpoint/2010/main" val="9330383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469CF8C-3A76-52B3-6B89-22CC7A6CF5D0}"/>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B99D7F6E-F955-37D7-5F69-9E1F55E3A37D}"/>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533565F6-9DD5-36D4-DDE0-692DEEE9FA30}"/>
              </a:ext>
            </a:extLst>
          </p:cNvPr>
          <p:cNvSpPr>
            <a:spLocks noGrp="1"/>
          </p:cNvSpPr>
          <p:nvPr>
            <p:ph type="title"/>
          </p:nvPr>
        </p:nvSpPr>
        <p:spPr>
          <a:xfrm>
            <a:off x="0" y="0"/>
            <a:ext cx="10653578" cy="1132258"/>
          </a:xfrm>
        </p:spPr>
        <p:txBody>
          <a:bodyPr/>
          <a:lstStyle/>
          <a:p>
            <a:r>
              <a:rPr lang="en-GB" noProof="0"/>
              <a:t>Summary of old and new software features</a:t>
            </a:r>
          </a:p>
        </p:txBody>
      </p:sp>
      <p:sp>
        <p:nvSpPr>
          <p:cNvPr id="3" name="Content Placeholder 2">
            <a:extLst>
              <a:ext uri="{FF2B5EF4-FFF2-40B4-BE49-F238E27FC236}">
                <a16:creationId xmlns:a16="http://schemas.microsoft.com/office/drawing/2014/main" id="{77EA07D4-E128-AF41-FCC3-EF01893AB424}"/>
              </a:ext>
            </a:extLst>
          </p:cNvPr>
          <p:cNvSpPr>
            <a:spLocks noGrp="1"/>
          </p:cNvSpPr>
          <p:nvPr>
            <p:ph idx="1"/>
          </p:nvPr>
        </p:nvSpPr>
        <p:spPr/>
        <p:txBody>
          <a:bodyPr vert="horz" lIns="91440" tIns="45720" rIns="91440" bIns="45720" rtlCol="0" anchor="t">
            <a:normAutofit/>
          </a:bodyPr>
          <a:lstStyle/>
          <a:p>
            <a:r>
              <a:rPr lang="en-GB" noProof="0"/>
              <a:t>Web scraper that allows web pages to read out, including searching for sentences containing keywords the user wishes to find.</a:t>
            </a:r>
          </a:p>
          <a:p>
            <a:endParaRPr lang="en-GB" noProof="0"/>
          </a:p>
          <a:p>
            <a:r>
              <a:rPr lang="en-GB" noProof="0"/>
              <a:t>Text files can have their text be read out, all that is needed is the file path.</a:t>
            </a:r>
          </a:p>
          <a:p>
            <a:endParaRPr lang="en-GB" noProof="0"/>
          </a:p>
          <a:p>
            <a:r>
              <a:rPr lang="en-GB" noProof="0"/>
              <a:t>General text input can be read out, great for reading out emails. Just copy and paste the text.</a:t>
            </a:r>
          </a:p>
        </p:txBody>
      </p:sp>
      <p:sp>
        <p:nvSpPr>
          <p:cNvPr id="6" name="Date Placeholder 5">
            <a:extLst>
              <a:ext uri="{FF2B5EF4-FFF2-40B4-BE49-F238E27FC236}">
                <a16:creationId xmlns:a16="http://schemas.microsoft.com/office/drawing/2014/main" id="{D55C4B25-07C3-F67D-20AA-F1C9F469880E}"/>
              </a:ext>
            </a:extLst>
          </p:cNvPr>
          <p:cNvSpPr>
            <a:spLocks noGrp="1"/>
          </p:cNvSpPr>
          <p:nvPr>
            <p:ph type="dt" sz="half" idx="10"/>
          </p:nvPr>
        </p:nvSpPr>
        <p:spPr/>
        <p:txBody>
          <a:bodyPr/>
          <a:lstStyle/>
          <a:p>
            <a:fld id="{98D97F78-A7C4-4A5E-A44B-9944EED94976}"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8CBC9430-A05F-EE6A-62AC-5A89D2CE533E}"/>
              </a:ext>
            </a:extLst>
          </p:cNvPr>
          <p:cNvSpPr>
            <a:spLocks noGrp="1"/>
          </p:cNvSpPr>
          <p:nvPr>
            <p:ph type="sldNum" sz="quarter" idx="12"/>
          </p:nvPr>
        </p:nvSpPr>
        <p:spPr/>
        <p:txBody>
          <a:bodyPr/>
          <a:lstStyle/>
          <a:p>
            <a:fld id="{CC057153-B650-4DEB-B370-79DDCFDCE934}" type="slidenum">
              <a:rPr lang="en-GB" b="1" noProof="0" smtClean="0"/>
              <a:t>29</a:t>
            </a:fld>
            <a:endParaRPr lang="en-GB" b="1" noProof="0"/>
          </a:p>
        </p:txBody>
      </p:sp>
    </p:spTree>
    <p:extLst>
      <p:ext uri="{BB962C8B-B14F-4D97-AF65-F5344CB8AC3E}">
        <p14:creationId xmlns:p14="http://schemas.microsoft.com/office/powerpoint/2010/main" val="13270235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929CE1-6CC6-43D1-1D72-AA0FBF3170EB}"/>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94831D05-6429-AE11-4A5C-2F6BE1DA66D2}"/>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A99727A-A63C-29C1-5983-0D1108132CF8}"/>
              </a:ext>
            </a:extLst>
          </p:cNvPr>
          <p:cNvSpPr>
            <a:spLocks noGrp="1"/>
          </p:cNvSpPr>
          <p:nvPr>
            <p:ph type="title"/>
          </p:nvPr>
        </p:nvSpPr>
        <p:spPr>
          <a:xfrm>
            <a:off x="0" y="-17489"/>
            <a:ext cx="10653578" cy="1132258"/>
          </a:xfrm>
        </p:spPr>
        <p:txBody>
          <a:bodyPr/>
          <a:lstStyle/>
          <a:p>
            <a:r>
              <a:rPr lang="en-GB" noProof="0"/>
              <a:t>Future Improvements to these features</a:t>
            </a:r>
          </a:p>
        </p:txBody>
      </p:sp>
      <p:sp>
        <p:nvSpPr>
          <p:cNvPr id="3" name="Content Placeholder 2">
            <a:extLst>
              <a:ext uri="{FF2B5EF4-FFF2-40B4-BE49-F238E27FC236}">
                <a16:creationId xmlns:a16="http://schemas.microsoft.com/office/drawing/2014/main" id="{8C10E19E-0079-93E2-2F2D-68306A1BA35E}"/>
              </a:ext>
            </a:extLst>
          </p:cNvPr>
          <p:cNvSpPr>
            <a:spLocks noGrp="1"/>
          </p:cNvSpPr>
          <p:nvPr>
            <p:ph idx="1"/>
          </p:nvPr>
        </p:nvSpPr>
        <p:spPr/>
        <p:txBody>
          <a:bodyPr vert="horz" lIns="91440" tIns="45720" rIns="91440" bIns="45720" rtlCol="0" anchor="t">
            <a:normAutofit/>
          </a:bodyPr>
          <a:lstStyle/>
          <a:p>
            <a:r>
              <a:rPr lang="en-GB" noProof="0"/>
              <a:t>Some changes that were not included due to time constraints but could be added in the future.</a:t>
            </a:r>
          </a:p>
          <a:p>
            <a:endParaRPr lang="en-GB" noProof="0"/>
          </a:p>
          <a:p>
            <a:r>
              <a:rPr lang="en-GB" noProof="0"/>
              <a:t>GUI: This would make navigating the different options easier for the user, considering the software is made for visually impaired users.</a:t>
            </a:r>
          </a:p>
          <a:p>
            <a:endParaRPr lang="en-GB" noProof="0"/>
          </a:p>
          <a:p>
            <a:r>
              <a:rPr lang="en-GB" noProof="0"/>
              <a:t>Easier ways to select files. For example, selecting the file in file explorer.</a:t>
            </a:r>
          </a:p>
          <a:p>
            <a:endParaRPr lang="en-GB" noProof="0"/>
          </a:p>
          <a:p>
            <a:r>
              <a:rPr lang="en-GB" noProof="0"/>
              <a:t>Changing speed of the text-to-speech</a:t>
            </a:r>
          </a:p>
        </p:txBody>
      </p:sp>
      <p:sp>
        <p:nvSpPr>
          <p:cNvPr id="6" name="Date Placeholder 5">
            <a:extLst>
              <a:ext uri="{FF2B5EF4-FFF2-40B4-BE49-F238E27FC236}">
                <a16:creationId xmlns:a16="http://schemas.microsoft.com/office/drawing/2014/main" id="{67741045-98AF-ECE4-0E6E-519BAF5D1E41}"/>
              </a:ext>
            </a:extLst>
          </p:cNvPr>
          <p:cNvSpPr>
            <a:spLocks noGrp="1"/>
          </p:cNvSpPr>
          <p:nvPr>
            <p:ph type="dt" sz="half" idx="10"/>
          </p:nvPr>
        </p:nvSpPr>
        <p:spPr/>
        <p:txBody>
          <a:bodyPr/>
          <a:lstStyle/>
          <a:p>
            <a:fld id="{E246FC61-C338-4DFC-8351-BC9C29E830C9}"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55D5D03F-9C3F-B032-ACA2-FEF18DC96947}"/>
              </a:ext>
            </a:extLst>
          </p:cNvPr>
          <p:cNvSpPr>
            <a:spLocks noGrp="1"/>
          </p:cNvSpPr>
          <p:nvPr>
            <p:ph type="sldNum" sz="quarter" idx="12"/>
          </p:nvPr>
        </p:nvSpPr>
        <p:spPr/>
        <p:txBody>
          <a:bodyPr/>
          <a:lstStyle/>
          <a:p>
            <a:fld id="{CC057153-B650-4DEB-B370-79DDCFDCE934}" type="slidenum">
              <a:rPr lang="en-GB" b="1" noProof="0" smtClean="0"/>
              <a:t>30</a:t>
            </a:fld>
            <a:endParaRPr lang="en-GB" b="1" noProof="0"/>
          </a:p>
        </p:txBody>
      </p:sp>
    </p:spTree>
    <p:extLst>
      <p:ext uri="{BB962C8B-B14F-4D97-AF65-F5344CB8AC3E}">
        <p14:creationId xmlns:p14="http://schemas.microsoft.com/office/powerpoint/2010/main" val="28389121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2AFF-E73D-7581-ECD9-E75BF7753C92}"/>
              </a:ext>
            </a:extLst>
          </p:cNvPr>
          <p:cNvSpPr>
            <a:spLocks noGrp="1"/>
          </p:cNvSpPr>
          <p:nvPr>
            <p:ph type="ctrTitle"/>
          </p:nvPr>
        </p:nvSpPr>
        <p:spPr/>
        <p:txBody>
          <a:bodyPr/>
          <a:lstStyle/>
          <a:p>
            <a:r>
              <a:rPr lang="en-GB" noProof="0"/>
              <a:t>Audio to Text Feature</a:t>
            </a:r>
          </a:p>
        </p:txBody>
      </p:sp>
      <p:sp>
        <p:nvSpPr>
          <p:cNvPr id="5" name="Subtitle 4">
            <a:extLst>
              <a:ext uri="{FF2B5EF4-FFF2-40B4-BE49-F238E27FC236}">
                <a16:creationId xmlns:a16="http://schemas.microsoft.com/office/drawing/2014/main" id="{A5CD99F6-434D-940A-54F4-004C458EDAA4}"/>
              </a:ext>
            </a:extLst>
          </p:cNvPr>
          <p:cNvSpPr>
            <a:spLocks noGrp="1"/>
          </p:cNvSpPr>
          <p:nvPr>
            <p:ph type="subTitle" idx="1"/>
          </p:nvPr>
        </p:nvSpPr>
        <p:spPr/>
        <p:txBody>
          <a:bodyPr/>
          <a:lstStyle/>
          <a:p>
            <a:endParaRPr lang="en-GB" noProof="0"/>
          </a:p>
        </p:txBody>
      </p:sp>
      <p:sp>
        <p:nvSpPr>
          <p:cNvPr id="4" name="Rectangle 3">
            <a:extLst>
              <a:ext uri="{FF2B5EF4-FFF2-40B4-BE49-F238E27FC236}">
                <a16:creationId xmlns:a16="http://schemas.microsoft.com/office/drawing/2014/main" id="{D47455AC-EC24-F4C7-6F96-8EF936CCBFB8}"/>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Date Placeholder 2">
            <a:extLst>
              <a:ext uri="{FF2B5EF4-FFF2-40B4-BE49-F238E27FC236}">
                <a16:creationId xmlns:a16="http://schemas.microsoft.com/office/drawing/2014/main" id="{6605F937-1298-04A0-2CEC-1BE1798C3902}"/>
              </a:ext>
            </a:extLst>
          </p:cNvPr>
          <p:cNvSpPr>
            <a:spLocks noGrp="1"/>
          </p:cNvSpPr>
          <p:nvPr>
            <p:ph type="dt" sz="half" idx="10"/>
          </p:nvPr>
        </p:nvSpPr>
        <p:spPr/>
        <p:txBody>
          <a:bodyPr/>
          <a:lstStyle/>
          <a:p>
            <a:fld id="{74219EA9-200B-4411-9C88-75C8E1CB9DBF}" type="datetime1">
              <a:rPr lang="en-GB" b="1" noProof="0" smtClean="0"/>
              <a:t>07/05/2026</a:t>
            </a:fld>
            <a:endParaRPr lang="en-GB" b="1" noProof="0"/>
          </a:p>
        </p:txBody>
      </p:sp>
      <p:sp>
        <p:nvSpPr>
          <p:cNvPr id="6" name="Slide Number Placeholder 5">
            <a:extLst>
              <a:ext uri="{FF2B5EF4-FFF2-40B4-BE49-F238E27FC236}">
                <a16:creationId xmlns:a16="http://schemas.microsoft.com/office/drawing/2014/main" id="{586CED69-0AA0-216B-F7C9-D923A70E2D6B}"/>
              </a:ext>
            </a:extLst>
          </p:cNvPr>
          <p:cNvSpPr>
            <a:spLocks noGrp="1"/>
          </p:cNvSpPr>
          <p:nvPr>
            <p:ph type="sldNum" sz="quarter" idx="12"/>
          </p:nvPr>
        </p:nvSpPr>
        <p:spPr/>
        <p:txBody>
          <a:bodyPr/>
          <a:lstStyle/>
          <a:p>
            <a:fld id="{CC057153-B650-4DEB-B370-79DDCFDCE934}" type="slidenum">
              <a:rPr lang="en-GB" b="1" noProof="0" smtClean="0"/>
              <a:t>31</a:t>
            </a:fld>
            <a:endParaRPr lang="en-GB" b="1" noProof="0"/>
          </a:p>
        </p:txBody>
      </p:sp>
    </p:spTree>
    <p:extLst>
      <p:ext uri="{BB962C8B-B14F-4D97-AF65-F5344CB8AC3E}">
        <p14:creationId xmlns:p14="http://schemas.microsoft.com/office/powerpoint/2010/main" val="42215098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A433F8-ADA8-BBF4-83D1-EBFBF23901F1}"/>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Content Placeholder 2">
            <a:extLst>
              <a:ext uri="{FF2B5EF4-FFF2-40B4-BE49-F238E27FC236}">
                <a16:creationId xmlns:a16="http://schemas.microsoft.com/office/drawing/2014/main" id="{30E8D1E7-48C6-0840-7158-050E19F47357}"/>
              </a:ext>
            </a:extLst>
          </p:cNvPr>
          <p:cNvSpPr>
            <a:spLocks noGrp="1"/>
          </p:cNvSpPr>
          <p:nvPr>
            <p:ph idx="1"/>
          </p:nvPr>
        </p:nvSpPr>
        <p:spPr>
          <a:xfrm>
            <a:off x="260954" y="1132086"/>
            <a:ext cx="10653579" cy="4593828"/>
          </a:xfrm>
        </p:spPr>
        <p:txBody>
          <a:bodyPr vert="horz" lIns="91440" tIns="45720" rIns="91440" bIns="45720" rtlCol="0" anchor="t">
            <a:normAutofit/>
          </a:bodyPr>
          <a:lstStyle/>
          <a:p>
            <a:r>
              <a:rPr lang="en-GB" noProof="0"/>
              <a:t>Being made with Python</a:t>
            </a:r>
          </a:p>
          <a:p>
            <a:pPr lvl="1"/>
            <a:r>
              <a:rPr lang="en-GB" noProof="0"/>
              <a:t>Modules used: The Speech Recognition and </a:t>
            </a:r>
            <a:r>
              <a:rPr lang="en-GB" noProof="0" err="1"/>
              <a:t>PyDub</a:t>
            </a:r>
            <a:r>
              <a:rPr lang="en-GB" noProof="0"/>
              <a:t>.​</a:t>
            </a:r>
          </a:p>
          <a:p>
            <a:r>
              <a:rPr lang="en-GB" noProof="0"/>
              <a:t>Created in Virtual Studio Code as an IDE</a:t>
            </a:r>
          </a:p>
          <a:p>
            <a:pPr marL="0" indent="0">
              <a:buNone/>
            </a:pPr>
            <a:endParaRPr lang="en-GB" noProof="0"/>
          </a:p>
          <a:p>
            <a:pPr marL="0" indent="0">
              <a:buNone/>
            </a:pPr>
            <a:r>
              <a:rPr lang="en-GB" b="1" u="sng" noProof="0"/>
              <a:t>Features</a:t>
            </a:r>
          </a:p>
          <a:p>
            <a:r>
              <a:rPr lang="en-GB" noProof="0"/>
              <a:t>Added MP3 file support with the python library </a:t>
            </a:r>
            <a:r>
              <a:rPr lang="en-GB" noProof="0" err="1"/>
              <a:t>ffmpeg</a:t>
            </a:r>
            <a:r>
              <a:rPr lang="en-GB" noProof="0"/>
              <a:t>-python 0.2.0</a:t>
            </a:r>
          </a:p>
          <a:p>
            <a:r>
              <a:rPr lang="en-GB" noProof="0"/>
              <a:t>Able to transcribe longer audio files</a:t>
            </a:r>
          </a:p>
          <a:p>
            <a:endParaRPr lang="en-GB" noProof="0"/>
          </a:p>
        </p:txBody>
      </p:sp>
      <p:pic>
        <p:nvPicPr>
          <p:cNvPr id="5" name="Picture 4">
            <a:extLst>
              <a:ext uri="{FF2B5EF4-FFF2-40B4-BE49-F238E27FC236}">
                <a16:creationId xmlns:a16="http://schemas.microsoft.com/office/drawing/2014/main" id="{10091705-E03C-4702-BC90-BDEB63CD370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83817" y="2425566"/>
            <a:ext cx="1823987" cy="1823987"/>
          </a:xfrm>
          <a:prstGeom prst="rect">
            <a:avLst/>
          </a:prstGeom>
        </p:spPr>
      </p:pic>
      <p:pic>
        <p:nvPicPr>
          <p:cNvPr id="7" name="Picture 6">
            <a:extLst>
              <a:ext uri="{FF2B5EF4-FFF2-40B4-BE49-F238E27FC236}">
                <a16:creationId xmlns:a16="http://schemas.microsoft.com/office/drawing/2014/main" id="{C0F49D2D-8FAB-9C95-EC19-A3E24E9F147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87639" y="4543124"/>
            <a:ext cx="1641107" cy="1641107"/>
          </a:xfrm>
          <a:prstGeom prst="rect">
            <a:avLst/>
          </a:prstGeom>
        </p:spPr>
      </p:pic>
      <p:sp>
        <p:nvSpPr>
          <p:cNvPr id="6" name="Rectangle 5">
            <a:extLst>
              <a:ext uri="{FF2B5EF4-FFF2-40B4-BE49-F238E27FC236}">
                <a16:creationId xmlns:a16="http://schemas.microsoft.com/office/drawing/2014/main" id="{DD1FF869-3BC0-83A8-2550-F0F85F1A1CBA}"/>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7C27B0E3-CF52-B80F-7DEE-A443F2DBCB7B}"/>
              </a:ext>
            </a:extLst>
          </p:cNvPr>
          <p:cNvSpPr>
            <a:spLocks noGrp="1"/>
          </p:cNvSpPr>
          <p:nvPr>
            <p:ph type="title"/>
          </p:nvPr>
        </p:nvSpPr>
        <p:spPr>
          <a:xfrm>
            <a:off x="0" y="31096"/>
            <a:ext cx="10653578" cy="1132258"/>
          </a:xfrm>
        </p:spPr>
        <p:txBody>
          <a:bodyPr/>
          <a:lstStyle/>
          <a:p>
            <a:r>
              <a:rPr lang="en-GB" noProof="0"/>
              <a:t>The fundamentals</a:t>
            </a:r>
          </a:p>
        </p:txBody>
      </p:sp>
      <p:sp>
        <p:nvSpPr>
          <p:cNvPr id="4" name="Date Placeholder 3">
            <a:extLst>
              <a:ext uri="{FF2B5EF4-FFF2-40B4-BE49-F238E27FC236}">
                <a16:creationId xmlns:a16="http://schemas.microsoft.com/office/drawing/2014/main" id="{77F97F53-3DFC-5AB4-357B-563AE6EF2F4E}"/>
              </a:ext>
            </a:extLst>
          </p:cNvPr>
          <p:cNvSpPr>
            <a:spLocks noGrp="1"/>
          </p:cNvSpPr>
          <p:nvPr>
            <p:ph type="dt" sz="half" idx="10"/>
          </p:nvPr>
        </p:nvSpPr>
        <p:spPr/>
        <p:txBody>
          <a:bodyPr/>
          <a:lstStyle/>
          <a:p>
            <a:fld id="{32F92834-8B74-4133-858C-4238A1FC0245}" type="datetime1">
              <a:rPr lang="en-GB" b="1" noProof="0" smtClean="0"/>
              <a:t>07/05/2026</a:t>
            </a:fld>
            <a:endParaRPr lang="en-GB" b="1" noProof="0"/>
          </a:p>
        </p:txBody>
      </p:sp>
      <p:sp>
        <p:nvSpPr>
          <p:cNvPr id="8" name="Slide Number Placeholder 7">
            <a:extLst>
              <a:ext uri="{FF2B5EF4-FFF2-40B4-BE49-F238E27FC236}">
                <a16:creationId xmlns:a16="http://schemas.microsoft.com/office/drawing/2014/main" id="{614B6EC3-C389-E01C-0297-2EEC6F8FC6BB}"/>
              </a:ext>
            </a:extLst>
          </p:cNvPr>
          <p:cNvSpPr>
            <a:spLocks noGrp="1"/>
          </p:cNvSpPr>
          <p:nvPr>
            <p:ph type="sldNum" sz="quarter" idx="12"/>
          </p:nvPr>
        </p:nvSpPr>
        <p:spPr/>
        <p:txBody>
          <a:bodyPr/>
          <a:lstStyle/>
          <a:p>
            <a:fld id="{CC057153-B650-4DEB-B370-79DDCFDCE934}" type="slidenum">
              <a:rPr lang="en-GB" b="1" noProof="0" smtClean="0"/>
              <a:t>32</a:t>
            </a:fld>
            <a:endParaRPr lang="en-GB" b="1" noProof="0"/>
          </a:p>
        </p:txBody>
      </p:sp>
    </p:spTree>
    <p:extLst>
      <p:ext uri="{BB962C8B-B14F-4D97-AF65-F5344CB8AC3E}">
        <p14:creationId xmlns:p14="http://schemas.microsoft.com/office/powerpoint/2010/main" val="1314469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0B48519-FA02-4937-58A3-50DAC15016BA}"/>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8" name="Rectangle 7">
            <a:extLst>
              <a:ext uri="{FF2B5EF4-FFF2-40B4-BE49-F238E27FC236}">
                <a16:creationId xmlns:a16="http://schemas.microsoft.com/office/drawing/2014/main" id="{1B48859E-B20A-6A02-D5A8-B9BB0311D04C}"/>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pic>
        <p:nvPicPr>
          <p:cNvPr id="4" name="RedBull">
            <a:hlinkClick r:id="" action="ppaction://media"/>
            <a:extLst>
              <a:ext uri="{FF2B5EF4-FFF2-40B4-BE49-F238E27FC236}">
                <a16:creationId xmlns:a16="http://schemas.microsoft.com/office/drawing/2014/main" id="{6F91B112-5470-CD47-3BF6-BA394967C954}"/>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5"/>
          <a:stretch>
            <a:fillRect/>
          </a:stretch>
        </p:blipFill>
        <p:spPr>
          <a:xfrm>
            <a:off x="1150155" y="2605768"/>
            <a:ext cx="487363" cy="487362"/>
          </a:xfrm>
        </p:spPr>
      </p:pic>
      <p:sp>
        <p:nvSpPr>
          <p:cNvPr id="5" name="TextBox 4">
            <a:extLst>
              <a:ext uri="{FF2B5EF4-FFF2-40B4-BE49-F238E27FC236}">
                <a16:creationId xmlns:a16="http://schemas.microsoft.com/office/drawing/2014/main" id="{4E6DC65E-1F04-9AB7-FC89-568E8F4C2124}"/>
              </a:ext>
            </a:extLst>
          </p:cNvPr>
          <p:cNvSpPr txBox="1"/>
          <p:nvPr/>
        </p:nvSpPr>
        <p:spPr>
          <a:xfrm>
            <a:off x="539587" y="3534266"/>
            <a:ext cx="1872623" cy="646331"/>
          </a:xfrm>
          <a:prstGeom prst="rect">
            <a:avLst/>
          </a:prstGeom>
          <a:noFill/>
        </p:spPr>
        <p:txBody>
          <a:bodyPr wrap="square" rtlCol="0">
            <a:spAutoFit/>
          </a:bodyPr>
          <a:lstStyle/>
          <a:p>
            <a:r>
              <a:rPr lang="en-GB" noProof="0"/>
              <a:t>RedBull.wav</a:t>
            </a:r>
          </a:p>
          <a:p>
            <a:r>
              <a:rPr lang="en-GB" noProof="0"/>
              <a:t>(Sample Audio)</a:t>
            </a:r>
          </a:p>
        </p:txBody>
      </p:sp>
      <p:sp>
        <p:nvSpPr>
          <p:cNvPr id="7" name="TextBox 6">
            <a:extLst>
              <a:ext uri="{FF2B5EF4-FFF2-40B4-BE49-F238E27FC236}">
                <a16:creationId xmlns:a16="http://schemas.microsoft.com/office/drawing/2014/main" id="{930CDAC5-BF73-F99D-9253-48DF5A60EA54}"/>
              </a:ext>
            </a:extLst>
          </p:cNvPr>
          <p:cNvSpPr txBox="1"/>
          <p:nvPr/>
        </p:nvSpPr>
        <p:spPr>
          <a:xfrm>
            <a:off x="3370088" y="2426271"/>
            <a:ext cx="7780554" cy="1754326"/>
          </a:xfrm>
          <a:prstGeom prst="rect">
            <a:avLst/>
          </a:prstGeom>
          <a:noFill/>
        </p:spPr>
        <p:txBody>
          <a:bodyPr wrap="square" lIns="91440" tIns="45720" rIns="91440" bIns="45720" rtlCol="0" anchor="t">
            <a:spAutoFit/>
          </a:bodyPr>
          <a:lstStyle/>
          <a:p>
            <a:r>
              <a:rPr lang="en-GB" noProof="0"/>
              <a:t>The audio sample being used for the demonstration is the famous </a:t>
            </a:r>
            <a:r>
              <a:rPr lang="en-GB" noProof="0" err="1"/>
              <a:t>RedBull</a:t>
            </a:r>
            <a:r>
              <a:rPr lang="en-GB" noProof="0"/>
              <a:t> gives you wings jingle.</a:t>
            </a:r>
          </a:p>
          <a:p>
            <a:endParaRPr lang="en-GB" noProof="0"/>
          </a:p>
          <a:p>
            <a:r>
              <a:rPr lang="en-GB" noProof="0"/>
              <a:t>As previously stated longer audio files can be transcribed but a chosen sample was chosen as to keep the demonstration short and to the point.</a:t>
            </a:r>
          </a:p>
        </p:txBody>
      </p:sp>
      <p:sp>
        <p:nvSpPr>
          <p:cNvPr id="6" name="Rectangle 5">
            <a:extLst>
              <a:ext uri="{FF2B5EF4-FFF2-40B4-BE49-F238E27FC236}">
                <a16:creationId xmlns:a16="http://schemas.microsoft.com/office/drawing/2014/main" id="{E712AF27-7CEA-5808-6A7C-A09B64AAE9A7}"/>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79531DE2-E392-FA59-C0F7-7252EDA7E1C0}"/>
              </a:ext>
            </a:extLst>
          </p:cNvPr>
          <p:cNvSpPr>
            <a:spLocks noGrp="1"/>
          </p:cNvSpPr>
          <p:nvPr>
            <p:ph type="title"/>
          </p:nvPr>
        </p:nvSpPr>
        <p:spPr>
          <a:xfrm>
            <a:off x="0" y="31096"/>
            <a:ext cx="10653578" cy="1132258"/>
          </a:xfrm>
        </p:spPr>
        <p:txBody>
          <a:bodyPr/>
          <a:lstStyle/>
          <a:p>
            <a:r>
              <a:rPr lang="en-GB" noProof="0"/>
              <a:t>Demonstration of transcription</a:t>
            </a:r>
          </a:p>
        </p:txBody>
      </p:sp>
      <p:sp>
        <p:nvSpPr>
          <p:cNvPr id="9" name="Date Placeholder 8">
            <a:extLst>
              <a:ext uri="{FF2B5EF4-FFF2-40B4-BE49-F238E27FC236}">
                <a16:creationId xmlns:a16="http://schemas.microsoft.com/office/drawing/2014/main" id="{D728FD16-7177-65A9-2269-E438DBF648B8}"/>
              </a:ext>
            </a:extLst>
          </p:cNvPr>
          <p:cNvSpPr>
            <a:spLocks noGrp="1"/>
          </p:cNvSpPr>
          <p:nvPr>
            <p:ph type="dt" sz="half" idx="10"/>
          </p:nvPr>
        </p:nvSpPr>
        <p:spPr/>
        <p:txBody>
          <a:bodyPr/>
          <a:lstStyle/>
          <a:p>
            <a:fld id="{A7326688-4860-4B9F-900B-71CFB3CC5D1A}" type="datetime1">
              <a:rPr lang="en-GB" b="1" noProof="0" smtClean="0"/>
              <a:t>07/05/2026</a:t>
            </a:fld>
            <a:endParaRPr lang="en-GB" b="1" noProof="0"/>
          </a:p>
        </p:txBody>
      </p:sp>
      <p:sp>
        <p:nvSpPr>
          <p:cNvPr id="10" name="Slide Number Placeholder 9">
            <a:extLst>
              <a:ext uri="{FF2B5EF4-FFF2-40B4-BE49-F238E27FC236}">
                <a16:creationId xmlns:a16="http://schemas.microsoft.com/office/drawing/2014/main" id="{C3053AA6-322F-D411-8DB1-568F89371517}"/>
              </a:ext>
            </a:extLst>
          </p:cNvPr>
          <p:cNvSpPr>
            <a:spLocks noGrp="1"/>
          </p:cNvSpPr>
          <p:nvPr>
            <p:ph type="sldNum" sz="quarter" idx="12"/>
          </p:nvPr>
        </p:nvSpPr>
        <p:spPr/>
        <p:txBody>
          <a:bodyPr/>
          <a:lstStyle/>
          <a:p>
            <a:fld id="{CC057153-B650-4DEB-B370-79DDCFDCE934}" type="slidenum">
              <a:rPr lang="en-GB" b="1" noProof="0" smtClean="0"/>
              <a:t>33</a:t>
            </a:fld>
            <a:endParaRPr lang="en-GB" b="1" noProof="0"/>
          </a:p>
        </p:txBody>
      </p:sp>
    </p:spTree>
    <p:extLst>
      <p:ext uri="{BB962C8B-B14F-4D97-AF65-F5344CB8AC3E}">
        <p14:creationId xmlns:p14="http://schemas.microsoft.com/office/powerpoint/2010/main" val="109548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5D653E0-32EF-E491-779E-704F00022C5C}"/>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 name="Rectangle 3">
            <a:extLst>
              <a:ext uri="{FF2B5EF4-FFF2-40B4-BE49-F238E27FC236}">
                <a16:creationId xmlns:a16="http://schemas.microsoft.com/office/drawing/2014/main" id="{2BC7950D-2CF9-FEA7-6F2B-790D0A1A43C9}"/>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79531DE2-E392-FA59-C0F7-7252EDA7E1C0}"/>
              </a:ext>
            </a:extLst>
          </p:cNvPr>
          <p:cNvSpPr>
            <a:spLocks noGrp="1"/>
          </p:cNvSpPr>
          <p:nvPr>
            <p:ph type="title"/>
          </p:nvPr>
        </p:nvSpPr>
        <p:spPr>
          <a:xfrm>
            <a:off x="612648" y="548640"/>
            <a:ext cx="10653578" cy="1132258"/>
          </a:xfrm>
        </p:spPr>
        <p:txBody>
          <a:bodyPr anchor="t">
            <a:normAutofit/>
          </a:bodyPr>
          <a:lstStyle/>
          <a:p>
            <a:r>
              <a:rPr lang="en-GB" noProof="0"/>
              <a:t>Demonstration of transcription - </a:t>
            </a:r>
            <a:r>
              <a:rPr lang="en-GB" noProof="0" err="1"/>
              <a:t>Cont</a:t>
            </a:r>
            <a:endParaRPr lang="en-GB" noProof="0"/>
          </a:p>
        </p:txBody>
      </p:sp>
      <p:pic>
        <p:nvPicPr>
          <p:cNvPr id="7" name="2026-05-05 22-44-50">
            <a:hlinkClick r:id="" action="ppaction://media"/>
            <a:extLst>
              <a:ext uri="{FF2B5EF4-FFF2-40B4-BE49-F238E27FC236}">
                <a16:creationId xmlns:a16="http://schemas.microsoft.com/office/drawing/2014/main" id="{F36A2417-BA6E-E068-9B8F-728AB4EB21A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rcRect l="13570" r="9654" b="22189"/>
          <a:stretch>
            <a:fillRect/>
          </a:stretch>
        </p:blipFill>
        <p:spPr>
          <a:xfrm>
            <a:off x="261864" y="597225"/>
            <a:ext cx="11368673" cy="5855954"/>
          </a:xfrm>
          <a:noFill/>
        </p:spPr>
      </p:pic>
      <p:sp>
        <p:nvSpPr>
          <p:cNvPr id="12" name="Date Placeholder 3">
            <a:extLst>
              <a:ext uri="{FF2B5EF4-FFF2-40B4-BE49-F238E27FC236}">
                <a16:creationId xmlns:a16="http://schemas.microsoft.com/office/drawing/2014/main" id="{6E8A25F7-CEF8-F888-0F1D-6E30932971F0}"/>
              </a:ext>
            </a:extLst>
          </p:cNvPr>
          <p:cNvSpPr>
            <a:spLocks noGrp="1"/>
          </p:cNvSpPr>
          <p:nvPr>
            <p:ph type="dt" sz="half" idx="10"/>
          </p:nvPr>
        </p:nvSpPr>
        <p:spPr>
          <a:xfrm>
            <a:off x="137160" y="6453002"/>
            <a:ext cx="3494314" cy="365125"/>
          </a:xfrm>
        </p:spPr>
        <p:txBody>
          <a:bodyPr/>
          <a:lstStyle/>
          <a:p>
            <a:pPr>
              <a:spcAft>
                <a:spcPts val="600"/>
              </a:spcAft>
            </a:pPr>
            <a:fld id="{A052B9B3-2CFD-435D-A2ED-1D01A6BFCFCC}" type="datetime1">
              <a:rPr lang="en-GB" b="1" noProof="0" smtClean="0"/>
              <a:t>07/05/2026</a:t>
            </a:fld>
            <a:endParaRPr lang="en-GB" b="1" noProof="0"/>
          </a:p>
        </p:txBody>
      </p:sp>
      <p:sp>
        <p:nvSpPr>
          <p:cNvPr id="5" name="Title 1">
            <a:extLst>
              <a:ext uri="{FF2B5EF4-FFF2-40B4-BE49-F238E27FC236}">
                <a16:creationId xmlns:a16="http://schemas.microsoft.com/office/drawing/2014/main" id="{778F4E2B-A70D-FC7D-E862-227A4214A79E}"/>
              </a:ext>
            </a:extLst>
          </p:cNvPr>
          <p:cNvSpPr txBox="1">
            <a:spLocks/>
          </p:cNvSpPr>
          <p:nvPr/>
        </p:nvSpPr>
        <p:spPr>
          <a:xfrm>
            <a:off x="0" y="31096"/>
            <a:ext cx="10653578" cy="113225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r>
              <a:rPr lang="en-GB" noProof="0"/>
              <a:t>Demonstration of transcription</a:t>
            </a:r>
          </a:p>
        </p:txBody>
      </p:sp>
      <p:sp>
        <p:nvSpPr>
          <p:cNvPr id="6" name="Slide Number Placeholder 5">
            <a:extLst>
              <a:ext uri="{FF2B5EF4-FFF2-40B4-BE49-F238E27FC236}">
                <a16:creationId xmlns:a16="http://schemas.microsoft.com/office/drawing/2014/main" id="{2B20606A-3622-CE5B-8279-2D31EFC169D5}"/>
              </a:ext>
            </a:extLst>
          </p:cNvPr>
          <p:cNvSpPr>
            <a:spLocks noGrp="1"/>
          </p:cNvSpPr>
          <p:nvPr>
            <p:ph type="sldNum" sz="quarter" idx="12"/>
          </p:nvPr>
        </p:nvSpPr>
        <p:spPr/>
        <p:txBody>
          <a:bodyPr/>
          <a:lstStyle/>
          <a:p>
            <a:fld id="{CC057153-B650-4DEB-B370-79DDCFDCE934}" type="slidenum">
              <a:rPr lang="en-GB" b="1" noProof="0" smtClean="0"/>
              <a:t>34</a:t>
            </a:fld>
            <a:endParaRPr lang="en-GB" b="1" noProof="0"/>
          </a:p>
        </p:txBody>
      </p:sp>
    </p:spTree>
    <p:extLst>
      <p:ext uri="{BB962C8B-B14F-4D97-AF65-F5344CB8AC3E}">
        <p14:creationId xmlns:p14="http://schemas.microsoft.com/office/powerpoint/2010/main" val="1774816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145C3CE-F14F-F31F-97BA-301CC674C776}"/>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Content Placeholder 2">
            <a:extLst>
              <a:ext uri="{FF2B5EF4-FFF2-40B4-BE49-F238E27FC236}">
                <a16:creationId xmlns:a16="http://schemas.microsoft.com/office/drawing/2014/main" id="{4E18689C-6A8E-6CA9-5D3A-2F574712177F}"/>
              </a:ext>
            </a:extLst>
          </p:cNvPr>
          <p:cNvSpPr>
            <a:spLocks noGrp="1"/>
          </p:cNvSpPr>
          <p:nvPr>
            <p:ph idx="1"/>
          </p:nvPr>
        </p:nvSpPr>
        <p:spPr>
          <a:xfrm>
            <a:off x="269631" y="2439069"/>
            <a:ext cx="6342183" cy="4667372"/>
          </a:xfrm>
        </p:spPr>
        <p:txBody>
          <a:bodyPr>
            <a:normAutofit/>
          </a:bodyPr>
          <a:lstStyle/>
          <a:p>
            <a:pPr marL="0" indent="0">
              <a:buNone/>
            </a:pPr>
            <a:r>
              <a:rPr lang="en-GB" b="1" noProof="0"/>
              <a:t>Current method: </a:t>
            </a:r>
            <a:r>
              <a:rPr lang="en-GB" noProof="0"/>
              <a:t>Using a variable called </a:t>
            </a:r>
            <a:r>
              <a:rPr lang="en-GB" b="1" noProof="0"/>
              <a:t>“filename” </a:t>
            </a:r>
            <a:r>
              <a:rPr lang="en-GB" noProof="0"/>
              <a:t>to load in the audio file. </a:t>
            </a:r>
          </a:p>
          <a:p>
            <a:pPr marL="0" indent="0">
              <a:buNone/>
            </a:pPr>
            <a:r>
              <a:rPr lang="en-GB" b="1" noProof="0"/>
              <a:t>Straightforward </a:t>
            </a:r>
            <a:r>
              <a:rPr lang="en-GB" noProof="0"/>
              <a:t>method of loading in an audio file as when it’s correctly and manually embedded in the code future user error is not a factor to be worried about.</a:t>
            </a:r>
          </a:p>
          <a:p>
            <a:pPr marL="0" indent="0">
              <a:buNone/>
            </a:pPr>
            <a:r>
              <a:rPr lang="en-GB" b="1" noProof="0"/>
              <a:t>Improvement</a:t>
            </a:r>
            <a:r>
              <a:rPr lang="en-GB" noProof="0"/>
              <a:t>: The input function needs to be established with data validation to allow for users to choose what audio file they want to transcribe while running the software.</a:t>
            </a:r>
          </a:p>
        </p:txBody>
      </p:sp>
      <p:sp>
        <p:nvSpPr>
          <p:cNvPr id="4" name="Date Placeholder 3">
            <a:extLst>
              <a:ext uri="{FF2B5EF4-FFF2-40B4-BE49-F238E27FC236}">
                <a16:creationId xmlns:a16="http://schemas.microsoft.com/office/drawing/2014/main" id="{1CC45866-4F56-8185-D698-A5F1FDAD09F3}"/>
              </a:ext>
            </a:extLst>
          </p:cNvPr>
          <p:cNvSpPr>
            <a:spLocks noGrp="1"/>
          </p:cNvSpPr>
          <p:nvPr>
            <p:ph type="dt" sz="half" idx="10"/>
          </p:nvPr>
        </p:nvSpPr>
        <p:spPr/>
        <p:txBody>
          <a:bodyPr/>
          <a:lstStyle/>
          <a:p>
            <a:fld id="{072E0A4E-7FDD-47BE-8EB4-D808E30E836C}" type="datetime1">
              <a:rPr lang="en-GB" b="1" noProof="0" smtClean="0"/>
              <a:t>07/05/2026</a:t>
            </a:fld>
            <a:endParaRPr lang="en-GB" b="1" noProof="0"/>
          </a:p>
        </p:txBody>
      </p:sp>
      <p:pic>
        <p:nvPicPr>
          <p:cNvPr id="8" name="Picture 7">
            <a:extLst>
              <a:ext uri="{FF2B5EF4-FFF2-40B4-BE49-F238E27FC236}">
                <a16:creationId xmlns:a16="http://schemas.microsoft.com/office/drawing/2014/main" id="{EC59451A-B7F5-FC1F-7DC5-5ADB79CBC468}"/>
              </a:ext>
            </a:extLst>
          </p:cNvPr>
          <p:cNvPicPr>
            <a:picLocks noChangeAspect="1"/>
          </p:cNvPicPr>
          <p:nvPr/>
        </p:nvPicPr>
        <p:blipFill>
          <a:blip r:embed="rId3"/>
          <a:srcRect r="12658"/>
          <a:stretch>
            <a:fillRect/>
          </a:stretch>
        </p:blipFill>
        <p:spPr>
          <a:xfrm>
            <a:off x="269632" y="1126123"/>
            <a:ext cx="5295898" cy="1132258"/>
          </a:xfrm>
          <a:prstGeom prst="rect">
            <a:avLst/>
          </a:prstGeom>
        </p:spPr>
      </p:pic>
      <p:pic>
        <p:nvPicPr>
          <p:cNvPr id="10" name="Picture 9">
            <a:extLst>
              <a:ext uri="{FF2B5EF4-FFF2-40B4-BE49-F238E27FC236}">
                <a16:creationId xmlns:a16="http://schemas.microsoft.com/office/drawing/2014/main" id="{493B7853-E881-285C-D389-E6FF2E45430F}"/>
              </a:ext>
            </a:extLst>
          </p:cNvPr>
          <p:cNvPicPr>
            <a:picLocks noChangeAspect="1"/>
          </p:cNvPicPr>
          <p:nvPr/>
        </p:nvPicPr>
        <p:blipFill>
          <a:blip r:embed="rId4"/>
          <a:stretch>
            <a:fillRect/>
          </a:stretch>
        </p:blipFill>
        <p:spPr>
          <a:xfrm>
            <a:off x="7281939" y="1095314"/>
            <a:ext cx="4399987" cy="1595129"/>
          </a:xfrm>
          <a:prstGeom prst="rect">
            <a:avLst/>
          </a:prstGeom>
        </p:spPr>
      </p:pic>
      <p:sp>
        <p:nvSpPr>
          <p:cNvPr id="11" name="Content Placeholder 2">
            <a:extLst>
              <a:ext uri="{FF2B5EF4-FFF2-40B4-BE49-F238E27FC236}">
                <a16:creationId xmlns:a16="http://schemas.microsoft.com/office/drawing/2014/main" id="{5979D15D-010F-6CF5-4F0C-41E5125137AB}"/>
              </a:ext>
            </a:extLst>
          </p:cNvPr>
          <p:cNvSpPr txBox="1">
            <a:spLocks/>
          </p:cNvSpPr>
          <p:nvPr/>
        </p:nvSpPr>
        <p:spPr>
          <a:xfrm>
            <a:off x="7350884" y="3320419"/>
            <a:ext cx="4262096" cy="2904671"/>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noProof="0"/>
              <a:t>To carry out the transcription using the </a:t>
            </a:r>
            <a:r>
              <a:rPr lang="en-GB" b="1" noProof="0"/>
              <a:t>Google Speech Recognition API </a:t>
            </a:r>
            <a:r>
              <a:rPr lang="en-GB" noProof="0"/>
              <a:t>it </a:t>
            </a:r>
            <a:r>
              <a:rPr lang="en-GB" b="1" noProof="0"/>
              <a:t>converts</a:t>
            </a:r>
            <a:r>
              <a:rPr lang="en-GB" noProof="0"/>
              <a:t> the </a:t>
            </a:r>
            <a:r>
              <a:rPr lang="en-GB" b="1" noProof="0"/>
              <a:t>audio file’s contents </a:t>
            </a:r>
            <a:r>
              <a:rPr lang="en-GB" noProof="0"/>
              <a:t>into </a:t>
            </a:r>
            <a:r>
              <a:rPr lang="en-GB" b="1" noProof="0"/>
              <a:t>text</a:t>
            </a:r>
            <a:r>
              <a:rPr lang="en-GB" noProof="0"/>
              <a:t> and then </a:t>
            </a:r>
            <a:r>
              <a:rPr lang="en-GB" b="1" noProof="0"/>
              <a:t>outputs</a:t>
            </a:r>
            <a:r>
              <a:rPr lang="en-GB" noProof="0"/>
              <a:t> it into the </a:t>
            </a:r>
            <a:r>
              <a:rPr lang="en-GB" b="1" noProof="0"/>
              <a:t>terminal.</a:t>
            </a:r>
          </a:p>
        </p:txBody>
      </p:sp>
      <p:sp>
        <p:nvSpPr>
          <p:cNvPr id="9" name="Rectangle 8">
            <a:extLst>
              <a:ext uri="{FF2B5EF4-FFF2-40B4-BE49-F238E27FC236}">
                <a16:creationId xmlns:a16="http://schemas.microsoft.com/office/drawing/2014/main" id="{2E8A7FA7-419E-1734-7140-A3185EDEB8AB}"/>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57B4EE76-EC8C-ED79-4E92-986F235C4249}"/>
              </a:ext>
            </a:extLst>
          </p:cNvPr>
          <p:cNvSpPr>
            <a:spLocks noGrp="1"/>
          </p:cNvSpPr>
          <p:nvPr>
            <p:ph type="title"/>
          </p:nvPr>
        </p:nvSpPr>
        <p:spPr>
          <a:xfrm>
            <a:off x="137160" y="31096"/>
            <a:ext cx="10653578" cy="566129"/>
          </a:xfrm>
        </p:spPr>
        <p:txBody>
          <a:bodyPr>
            <a:normAutofit fontScale="90000"/>
          </a:bodyPr>
          <a:lstStyle/>
          <a:p>
            <a:r>
              <a:rPr lang="en-GB" noProof="0"/>
              <a:t>The code</a:t>
            </a:r>
          </a:p>
        </p:txBody>
      </p:sp>
      <p:sp>
        <p:nvSpPr>
          <p:cNvPr id="7" name="Slide Number Placeholder 6">
            <a:extLst>
              <a:ext uri="{FF2B5EF4-FFF2-40B4-BE49-F238E27FC236}">
                <a16:creationId xmlns:a16="http://schemas.microsoft.com/office/drawing/2014/main" id="{EF8840B6-B4E9-629B-81B7-3D8C26FB0FB8}"/>
              </a:ext>
            </a:extLst>
          </p:cNvPr>
          <p:cNvSpPr>
            <a:spLocks noGrp="1"/>
          </p:cNvSpPr>
          <p:nvPr>
            <p:ph type="sldNum" sz="quarter" idx="12"/>
          </p:nvPr>
        </p:nvSpPr>
        <p:spPr/>
        <p:txBody>
          <a:bodyPr/>
          <a:lstStyle/>
          <a:p>
            <a:fld id="{CC057153-B650-4DEB-B370-79DDCFDCE934}" type="slidenum">
              <a:rPr lang="en-GB" b="1" noProof="0" smtClean="0"/>
              <a:t>35</a:t>
            </a:fld>
            <a:endParaRPr lang="en-GB" b="1" noProof="0"/>
          </a:p>
        </p:txBody>
      </p:sp>
    </p:spTree>
    <p:extLst>
      <p:ext uri="{BB962C8B-B14F-4D97-AF65-F5344CB8AC3E}">
        <p14:creationId xmlns:p14="http://schemas.microsoft.com/office/powerpoint/2010/main" val="3769890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B09D9-350C-650F-69AE-8BE3C09A5F76}"/>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8" name="Rectangle 7">
            <a:extLst>
              <a:ext uri="{FF2B5EF4-FFF2-40B4-BE49-F238E27FC236}">
                <a16:creationId xmlns:a16="http://schemas.microsoft.com/office/drawing/2014/main" id="{8B77E37A-3BF2-87AA-F882-36F81B4B2B5E}"/>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Content Placeholder 2">
            <a:extLst>
              <a:ext uri="{FF2B5EF4-FFF2-40B4-BE49-F238E27FC236}">
                <a16:creationId xmlns:a16="http://schemas.microsoft.com/office/drawing/2014/main" id="{869293CB-399B-E78C-5BA3-25045A2232BA}"/>
              </a:ext>
            </a:extLst>
          </p:cNvPr>
          <p:cNvSpPr>
            <a:spLocks noGrp="1"/>
          </p:cNvSpPr>
          <p:nvPr>
            <p:ph idx="1"/>
          </p:nvPr>
        </p:nvSpPr>
        <p:spPr>
          <a:xfrm>
            <a:off x="128895" y="1023330"/>
            <a:ext cx="10653579" cy="4593828"/>
          </a:xfrm>
        </p:spPr>
        <p:txBody>
          <a:bodyPr/>
          <a:lstStyle/>
          <a:p>
            <a:r>
              <a:rPr lang="en-GB" noProof="0"/>
              <a:t>Incorporating a GUI interface </a:t>
            </a:r>
          </a:p>
          <a:p>
            <a:r>
              <a:rPr lang="en-GB" noProof="0"/>
              <a:t>Microphone support (using the </a:t>
            </a:r>
            <a:r>
              <a:rPr lang="en-GB" noProof="0" err="1"/>
              <a:t>pyaudio</a:t>
            </a:r>
            <a:r>
              <a:rPr lang="en-GB" noProof="0"/>
              <a:t> module )</a:t>
            </a:r>
          </a:p>
          <a:p>
            <a:pPr lvl="1"/>
            <a:r>
              <a:rPr lang="en-GB" noProof="0"/>
              <a:t>Programming features to clean up the audio (removing background noise, upscaling audio etc.) </a:t>
            </a:r>
          </a:p>
          <a:p>
            <a:r>
              <a:rPr lang="en-GB" noProof="0"/>
              <a:t>Bilingual support</a:t>
            </a:r>
          </a:p>
          <a:p>
            <a:endParaRPr lang="en-GB" noProof="0"/>
          </a:p>
          <a:p>
            <a:endParaRPr lang="en-GB" noProof="0"/>
          </a:p>
        </p:txBody>
      </p:sp>
      <p:pic>
        <p:nvPicPr>
          <p:cNvPr id="9" name="Picture 8">
            <a:extLst>
              <a:ext uri="{FF2B5EF4-FFF2-40B4-BE49-F238E27FC236}">
                <a16:creationId xmlns:a16="http://schemas.microsoft.com/office/drawing/2014/main" id="{A1FEDB2B-A81D-970E-E474-6E176814DF14}"/>
              </a:ext>
            </a:extLst>
          </p:cNvPr>
          <p:cNvPicPr>
            <a:picLocks noChangeAspect="1"/>
          </p:cNvPicPr>
          <p:nvPr/>
        </p:nvPicPr>
        <p:blipFill>
          <a:blip r:embed="rId3"/>
          <a:stretch>
            <a:fillRect/>
          </a:stretch>
        </p:blipFill>
        <p:spPr>
          <a:xfrm>
            <a:off x="5087815" y="3495286"/>
            <a:ext cx="4747846" cy="2848708"/>
          </a:xfrm>
          <a:prstGeom prst="rect">
            <a:avLst/>
          </a:prstGeom>
        </p:spPr>
      </p:pic>
      <p:pic>
        <p:nvPicPr>
          <p:cNvPr id="11" name="Graphic 10" descr="Radio microphone with solid fill">
            <a:extLst>
              <a:ext uri="{FF2B5EF4-FFF2-40B4-BE49-F238E27FC236}">
                <a16:creationId xmlns:a16="http://schemas.microsoft.com/office/drawing/2014/main" id="{22E5C8A6-7887-BDE8-79C8-40DF490BFFC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7513" y="1130633"/>
            <a:ext cx="1506415" cy="1506415"/>
          </a:xfrm>
          <a:prstGeom prst="rect">
            <a:avLst/>
          </a:prstGeom>
        </p:spPr>
      </p:pic>
      <p:sp>
        <p:nvSpPr>
          <p:cNvPr id="5" name="Rectangle 4">
            <a:extLst>
              <a:ext uri="{FF2B5EF4-FFF2-40B4-BE49-F238E27FC236}">
                <a16:creationId xmlns:a16="http://schemas.microsoft.com/office/drawing/2014/main" id="{14B53C11-F030-258E-9912-31BCF809200B}"/>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48B99D6D-C3CC-6200-8271-58583AC32AD1}"/>
              </a:ext>
            </a:extLst>
          </p:cNvPr>
          <p:cNvSpPr>
            <a:spLocks noGrp="1"/>
          </p:cNvSpPr>
          <p:nvPr>
            <p:ph type="title"/>
          </p:nvPr>
        </p:nvSpPr>
        <p:spPr>
          <a:xfrm>
            <a:off x="-5832" y="31096"/>
            <a:ext cx="10653578" cy="1132258"/>
          </a:xfrm>
        </p:spPr>
        <p:txBody>
          <a:bodyPr/>
          <a:lstStyle/>
          <a:p>
            <a:r>
              <a:rPr lang="en-GB" noProof="0"/>
              <a:t>Future improvements</a:t>
            </a:r>
          </a:p>
        </p:txBody>
      </p:sp>
      <p:sp>
        <p:nvSpPr>
          <p:cNvPr id="4" name="Date Placeholder 3">
            <a:extLst>
              <a:ext uri="{FF2B5EF4-FFF2-40B4-BE49-F238E27FC236}">
                <a16:creationId xmlns:a16="http://schemas.microsoft.com/office/drawing/2014/main" id="{1D836784-8BC9-0185-2FB3-46CA0264B2C2}"/>
              </a:ext>
            </a:extLst>
          </p:cNvPr>
          <p:cNvSpPr>
            <a:spLocks noGrp="1"/>
          </p:cNvSpPr>
          <p:nvPr>
            <p:ph type="dt" sz="half" idx="10"/>
          </p:nvPr>
        </p:nvSpPr>
        <p:spPr/>
        <p:txBody>
          <a:bodyPr/>
          <a:lstStyle/>
          <a:p>
            <a:fld id="{14E4CD85-5557-4787-8A21-2BE462C7BBAB}" type="datetime1">
              <a:rPr lang="en-GB" b="1" noProof="0" smtClean="0"/>
              <a:t>07/05/2026</a:t>
            </a:fld>
            <a:endParaRPr lang="en-GB" b="1" noProof="0"/>
          </a:p>
        </p:txBody>
      </p:sp>
      <p:sp>
        <p:nvSpPr>
          <p:cNvPr id="6" name="Slide Number Placeholder 5">
            <a:extLst>
              <a:ext uri="{FF2B5EF4-FFF2-40B4-BE49-F238E27FC236}">
                <a16:creationId xmlns:a16="http://schemas.microsoft.com/office/drawing/2014/main" id="{3C375996-7B58-CEAD-4417-AA4D60DC656E}"/>
              </a:ext>
            </a:extLst>
          </p:cNvPr>
          <p:cNvSpPr>
            <a:spLocks noGrp="1"/>
          </p:cNvSpPr>
          <p:nvPr>
            <p:ph type="sldNum" sz="quarter" idx="12"/>
          </p:nvPr>
        </p:nvSpPr>
        <p:spPr/>
        <p:txBody>
          <a:bodyPr/>
          <a:lstStyle/>
          <a:p>
            <a:fld id="{CC057153-B650-4DEB-B370-79DDCFDCE934}" type="slidenum">
              <a:rPr lang="en-GB" b="1" noProof="0" smtClean="0"/>
              <a:t>36</a:t>
            </a:fld>
            <a:endParaRPr lang="en-GB" b="1" noProof="0"/>
          </a:p>
        </p:txBody>
      </p:sp>
    </p:spTree>
    <p:extLst>
      <p:ext uri="{BB962C8B-B14F-4D97-AF65-F5344CB8AC3E}">
        <p14:creationId xmlns:p14="http://schemas.microsoft.com/office/powerpoint/2010/main" val="383981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BB32FB0-B1F0-3453-056E-B0A08D2ECF1A}"/>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3" name="Rectangle 12">
            <a:extLst>
              <a:ext uri="{FF2B5EF4-FFF2-40B4-BE49-F238E27FC236}">
                <a16:creationId xmlns:a16="http://schemas.microsoft.com/office/drawing/2014/main" id="{BADB7716-94FA-F778-7552-7FAED5989A74}"/>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2AF42517-3B48-9C8D-8D8E-A360956A5E32}"/>
              </a:ext>
            </a:extLst>
          </p:cNvPr>
          <p:cNvSpPr>
            <a:spLocks noGrp="1"/>
          </p:cNvSpPr>
          <p:nvPr>
            <p:ph type="title"/>
          </p:nvPr>
        </p:nvSpPr>
        <p:spPr>
          <a:xfrm>
            <a:off x="86190" y="31096"/>
            <a:ext cx="10653578" cy="1132258"/>
          </a:xfrm>
        </p:spPr>
        <p:txBody>
          <a:bodyPr/>
          <a:lstStyle/>
          <a:p>
            <a:r>
              <a:rPr lang="en-GB" noProof="0" dirty="0"/>
              <a:t>research on competitions UX design</a:t>
            </a:r>
          </a:p>
        </p:txBody>
      </p:sp>
      <p:sp>
        <p:nvSpPr>
          <p:cNvPr id="3" name="Content Placeholder 2">
            <a:extLst>
              <a:ext uri="{FF2B5EF4-FFF2-40B4-BE49-F238E27FC236}">
                <a16:creationId xmlns:a16="http://schemas.microsoft.com/office/drawing/2014/main" id="{3EBF1503-7DAC-922C-8330-E56EF22339CF}"/>
              </a:ext>
            </a:extLst>
          </p:cNvPr>
          <p:cNvSpPr>
            <a:spLocks noGrp="1"/>
          </p:cNvSpPr>
          <p:nvPr>
            <p:ph idx="1"/>
          </p:nvPr>
        </p:nvSpPr>
        <p:spPr>
          <a:xfrm>
            <a:off x="250243" y="2010752"/>
            <a:ext cx="5483353" cy="3185795"/>
          </a:xfrm>
        </p:spPr>
        <p:txBody>
          <a:bodyPr vert="horz" lIns="91440" tIns="45720" rIns="91440" bIns="45720" rtlCol="0" anchor="t">
            <a:normAutofit/>
          </a:bodyPr>
          <a:lstStyle/>
          <a:p>
            <a:r>
              <a:rPr lang="en-GB" noProof="0"/>
              <a:t>Straightforward design with few tabs</a:t>
            </a:r>
          </a:p>
          <a:p>
            <a:endParaRPr lang="en-GB" noProof="0"/>
          </a:p>
          <a:p>
            <a:r>
              <a:rPr lang="en-GB" noProof="0"/>
              <a:t>The main content of the page is the download button</a:t>
            </a:r>
          </a:p>
          <a:p>
            <a:endParaRPr lang="en-GB" noProof="0"/>
          </a:p>
          <a:p>
            <a:r>
              <a:rPr lang="en-GB" noProof="0"/>
              <a:t>Calm and natural </a:t>
            </a:r>
            <a:r>
              <a:rPr lang="en-GB" noProof="0" err="1"/>
              <a:t>color</a:t>
            </a:r>
            <a:r>
              <a:rPr lang="en-GB" noProof="0"/>
              <a:t> palette  </a:t>
            </a:r>
          </a:p>
        </p:txBody>
      </p:sp>
      <p:pic>
        <p:nvPicPr>
          <p:cNvPr id="8" name="Picture 7" descr="A screenshot of a computer&#10;&#10;AI-generated content may be incorrect.">
            <a:extLst>
              <a:ext uri="{FF2B5EF4-FFF2-40B4-BE49-F238E27FC236}">
                <a16:creationId xmlns:a16="http://schemas.microsoft.com/office/drawing/2014/main" id="{438F8161-4D2D-704D-EA25-1B4919CFD462}"/>
              </a:ext>
            </a:extLst>
          </p:cNvPr>
          <p:cNvPicPr>
            <a:picLocks noChangeAspect="1"/>
          </p:cNvPicPr>
          <p:nvPr/>
        </p:nvPicPr>
        <p:blipFill>
          <a:blip r:embed="rId3"/>
          <a:srcRect l="-53" t="5919" r="295" b="-362"/>
          <a:stretch>
            <a:fillRect/>
          </a:stretch>
        </p:blipFill>
        <p:spPr>
          <a:xfrm>
            <a:off x="5938774" y="768808"/>
            <a:ext cx="5535637" cy="2587924"/>
          </a:xfrm>
          <a:prstGeom prst="rect">
            <a:avLst/>
          </a:prstGeom>
        </p:spPr>
      </p:pic>
      <p:sp>
        <p:nvSpPr>
          <p:cNvPr id="10" name="Content Placeholder 2">
            <a:extLst>
              <a:ext uri="{FF2B5EF4-FFF2-40B4-BE49-F238E27FC236}">
                <a16:creationId xmlns:a16="http://schemas.microsoft.com/office/drawing/2014/main" id="{EC9B942C-3EDA-9E8E-0053-C93917D86C4F}"/>
              </a:ext>
            </a:extLst>
          </p:cNvPr>
          <p:cNvSpPr txBox="1">
            <a:spLocks/>
          </p:cNvSpPr>
          <p:nvPr/>
        </p:nvSpPr>
        <p:spPr>
          <a:xfrm>
            <a:off x="11402584" y="3021787"/>
            <a:ext cx="539174" cy="92699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1800" noProof="0">
                <a:solidFill>
                  <a:srgbClr val="262626"/>
                </a:solidFill>
                <a:latin typeface="Gill Sans MT"/>
              </a:rPr>
              <a:t>[4]</a:t>
            </a:r>
            <a:endParaRPr lang="en-GB" sz="1800" noProof="0">
              <a:solidFill>
                <a:srgbClr val="000000"/>
              </a:solidFill>
              <a:latin typeface="Gill Sans MT"/>
            </a:endParaRPr>
          </a:p>
        </p:txBody>
      </p:sp>
      <p:pic>
        <p:nvPicPr>
          <p:cNvPr id="11" name="Picture 10" descr="A screenshot of a computer&#10;&#10;AI-generated content may be incorrect.">
            <a:extLst>
              <a:ext uri="{FF2B5EF4-FFF2-40B4-BE49-F238E27FC236}">
                <a16:creationId xmlns:a16="http://schemas.microsoft.com/office/drawing/2014/main" id="{2D2A4BD3-DBE6-DBE3-7FE5-8AE47D2D6701}"/>
              </a:ext>
            </a:extLst>
          </p:cNvPr>
          <p:cNvPicPr>
            <a:picLocks noChangeAspect="1"/>
          </p:cNvPicPr>
          <p:nvPr/>
        </p:nvPicPr>
        <p:blipFill>
          <a:blip r:embed="rId4"/>
          <a:stretch>
            <a:fillRect/>
          </a:stretch>
        </p:blipFill>
        <p:spPr>
          <a:xfrm>
            <a:off x="5941730" y="3528315"/>
            <a:ext cx="5535018" cy="2804610"/>
          </a:xfrm>
          <a:prstGeom prst="rect">
            <a:avLst/>
          </a:prstGeom>
        </p:spPr>
      </p:pic>
      <p:sp>
        <p:nvSpPr>
          <p:cNvPr id="12" name="Content Placeholder 2">
            <a:extLst>
              <a:ext uri="{FF2B5EF4-FFF2-40B4-BE49-F238E27FC236}">
                <a16:creationId xmlns:a16="http://schemas.microsoft.com/office/drawing/2014/main" id="{79031B91-CBB2-BDAF-8C75-C4A6E742C112}"/>
              </a:ext>
            </a:extLst>
          </p:cNvPr>
          <p:cNvSpPr txBox="1">
            <a:spLocks/>
          </p:cNvSpPr>
          <p:nvPr/>
        </p:nvSpPr>
        <p:spPr>
          <a:xfrm>
            <a:off x="11402583" y="5999884"/>
            <a:ext cx="655439" cy="100003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1800" noProof="0">
                <a:solidFill>
                  <a:srgbClr val="262626"/>
                </a:solidFill>
                <a:latin typeface="Gill Sans MT"/>
              </a:rPr>
              <a:t>[5]</a:t>
            </a:r>
            <a:endParaRPr lang="en-GB" sz="1800" noProof="0">
              <a:solidFill>
                <a:srgbClr val="000000"/>
              </a:solidFill>
              <a:latin typeface="Gill Sans MT"/>
            </a:endParaRPr>
          </a:p>
        </p:txBody>
      </p:sp>
      <p:sp>
        <p:nvSpPr>
          <p:cNvPr id="15" name="Date Placeholder 14">
            <a:extLst>
              <a:ext uri="{FF2B5EF4-FFF2-40B4-BE49-F238E27FC236}">
                <a16:creationId xmlns:a16="http://schemas.microsoft.com/office/drawing/2014/main" id="{4961214C-EDA7-D252-947C-981A0FA77FCC}"/>
              </a:ext>
            </a:extLst>
          </p:cNvPr>
          <p:cNvSpPr>
            <a:spLocks noGrp="1"/>
          </p:cNvSpPr>
          <p:nvPr>
            <p:ph type="dt" sz="half" idx="10"/>
          </p:nvPr>
        </p:nvSpPr>
        <p:spPr/>
        <p:txBody>
          <a:bodyPr/>
          <a:lstStyle/>
          <a:p>
            <a:fld id="{4230E6B7-F13F-4D7A-BE60-71F3753866B1}" type="datetime1">
              <a:rPr lang="en-GB" b="1" noProof="0" smtClean="0"/>
              <a:t>07/05/2026</a:t>
            </a:fld>
            <a:endParaRPr lang="en-GB" b="1" noProof="0"/>
          </a:p>
        </p:txBody>
      </p:sp>
      <p:sp>
        <p:nvSpPr>
          <p:cNvPr id="16" name="Slide Number Placeholder 15">
            <a:extLst>
              <a:ext uri="{FF2B5EF4-FFF2-40B4-BE49-F238E27FC236}">
                <a16:creationId xmlns:a16="http://schemas.microsoft.com/office/drawing/2014/main" id="{2091E556-8457-7AB8-BCC4-69DCCD94A5C0}"/>
              </a:ext>
            </a:extLst>
          </p:cNvPr>
          <p:cNvSpPr>
            <a:spLocks noGrp="1"/>
          </p:cNvSpPr>
          <p:nvPr>
            <p:ph type="sldNum" sz="quarter" idx="12"/>
          </p:nvPr>
        </p:nvSpPr>
        <p:spPr/>
        <p:txBody>
          <a:bodyPr/>
          <a:lstStyle/>
          <a:p>
            <a:fld id="{CC057153-B650-4DEB-B370-79DDCFDCE934}" type="slidenum">
              <a:rPr lang="en-GB" b="1" noProof="0" smtClean="0"/>
              <a:t>37</a:t>
            </a:fld>
            <a:endParaRPr lang="en-GB" b="1" noProof="0"/>
          </a:p>
        </p:txBody>
      </p:sp>
    </p:spTree>
    <p:extLst>
      <p:ext uri="{BB962C8B-B14F-4D97-AF65-F5344CB8AC3E}">
        <p14:creationId xmlns:p14="http://schemas.microsoft.com/office/powerpoint/2010/main" val="33258814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8DE5596-AB2E-BB28-B933-F04C9B58F4A1}"/>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07B8279C-D038-92B8-629B-3336DE630018}"/>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726E0196-6270-4C40-386A-D090B694E6F2}"/>
              </a:ext>
            </a:extLst>
          </p:cNvPr>
          <p:cNvSpPr>
            <a:spLocks noGrp="1"/>
          </p:cNvSpPr>
          <p:nvPr>
            <p:ph type="title"/>
          </p:nvPr>
        </p:nvSpPr>
        <p:spPr>
          <a:xfrm>
            <a:off x="0" y="31096"/>
            <a:ext cx="10653578" cy="1132258"/>
          </a:xfrm>
        </p:spPr>
        <p:txBody>
          <a:bodyPr/>
          <a:lstStyle/>
          <a:p>
            <a:r>
              <a:rPr lang="en-GB" noProof="0"/>
              <a:t>Prototype on Miro </a:t>
            </a:r>
          </a:p>
        </p:txBody>
      </p:sp>
      <p:sp>
        <p:nvSpPr>
          <p:cNvPr id="6" name="TextBox 5">
            <a:extLst>
              <a:ext uri="{FF2B5EF4-FFF2-40B4-BE49-F238E27FC236}">
                <a16:creationId xmlns:a16="http://schemas.microsoft.com/office/drawing/2014/main" id="{0C8A8C82-EA21-05EB-9FB7-756196F15EDA}"/>
              </a:ext>
            </a:extLst>
          </p:cNvPr>
          <p:cNvSpPr txBox="1"/>
          <p:nvPr/>
        </p:nvSpPr>
        <p:spPr>
          <a:xfrm>
            <a:off x="341691" y="1184159"/>
            <a:ext cx="524322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noProof="0"/>
              <a:t>Basic prototype wireframe with no colour</a:t>
            </a:r>
          </a:p>
          <a:p>
            <a:pPr marL="342900" indent="-342900">
              <a:buFont typeface="Arial"/>
              <a:buChar char="•"/>
            </a:pPr>
            <a:endParaRPr lang="en-GB" sz="2000" noProof="0"/>
          </a:p>
          <a:p>
            <a:pPr marL="342900" indent="-342900">
              <a:buFont typeface="Arial"/>
              <a:buChar char="•"/>
            </a:pPr>
            <a:r>
              <a:rPr lang="en-GB" sz="2000" noProof="0"/>
              <a:t>Changed the tabs to dropdown boxes </a:t>
            </a:r>
          </a:p>
          <a:p>
            <a:pPr marL="342900" indent="-342900">
              <a:buFont typeface="Arial"/>
              <a:buChar char="•"/>
            </a:pPr>
            <a:endParaRPr lang="en-GB" sz="2000" noProof="0"/>
          </a:p>
          <a:p>
            <a:pPr marL="342900" indent="-342900">
              <a:buFont typeface="Arial"/>
              <a:buChar char="•"/>
            </a:pPr>
            <a:r>
              <a:rPr lang="en-GB" sz="2000" noProof="0"/>
              <a:t>The colour palette will be pastel </a:t>
            </a:r>
            <a:r>
              <a:rPr lang="en-GB" sz="2000" noProof="0" err="1"/>
              <a:t>colors</a:t>
            </a:r>
            <a:r>
              <a:rPr lang="en-GB" sz="2000" noProof="0"/>
              <a:t> based on research </a:t>
            </a:r>
          </a:p>
        </p:txBody>
      </p:sp>
      <p:pic>
        <p:nvPicPr>
          <p:cNvPr id="10" name="Picture 9" descr="A color palette with different shades of blue and pink&#10;&#10;AI-generated content may be incorrect.">
            <a:extLst>
              <a:ext uri="{FF2B5EF4-FFF2-40B4-BE49-F238E27FC236}">
                <a16:creationId xmlns:a16="http://schemas.microsoft.com/office/drawing/2014/main" id="{9E2DD9D8-BDF1-412E-E275-5F972158D8D0}"/>
              </a:ext>
            </a:extLst>
          </p:cNvPr>
          <p:cNvPicPr>
            <a:picLocks noChangeAspect="1"/>
          </p:cNvPicPr>
          <p:nvPr/>
        </p:nvPicPr>
        <p:blipFill>
          <a:blip r:embed="rId3"/>
          <a:stretch>
            <a:fillRect/>
          </a:stretch>
        </p:blipFill>
        <p:spPr>
          <a:xfrm>
            <a:off x="345805" y="3576918"/>
            <a:ext cx="5239112" cy="2730094"/>
          </a:xfrm>
          <a:prstGeom prst="rect">
            <a:avLst/>
          </a:prstGeom>
        </p:spPr>
      </p:pic>
      <p:pic>
        <p:nvPicPr>
          <p:cNvPr id="4" name="Picture 3" descr="A screenshot of a phone&#10;&#10;AI-generated content may be incorrect.">
            <a:extLst>
              <a:ext uri="{FF2B5EF4-FFF2-40B4-BE49-F238E27FC236}">
                <a16:creationId xmlns:a16="http://schemas.microsoft.com/office/drawing/2014/main" id="{46AEE235-96E8-A29A-790B-D265184A78B1}"/>
              </a:ext>
            </a:extLst>
          </p:cNvPr>
          <p:cNvPicPr>
            <a:picLocks noChangeAspect="1"/>
          </p:cNvPicPr>
          <p:nvPr/>
        </p:nvPicPr>
        <p:blipFill>
          <a:blip r:embed="rId4"/>
          <a:stretch>
            <a:fillRect/>
          </a:stretch>
        </p:blipFill>
        <p:spPr>
          <a:xfrm>
            <a:off x="6633673" y="749986"/>
            <a:ext cx="5078528" cy="4593660"/>
          </a:xfrm>
          <a:prstGeom prst="rect">
            <a:avLst/>
          </a:prstGeom>
        </p:spPr>
      </p:pic>
      <p:sp>
        <p:nvSpPr>
          <p:cNvPr id="7" name="Content Placeholder 2">
            <a:extLst>
              <a:ext uri="{FF2B5EF4-FFF2-40B4-BE49-F238E27FC236}">
                <a16:creationId xmlns:a16="http://schemas.microsoft.com/office/drawing/2014/main" id="{4BD696EA-6CA6-0CB5-821B-5787930D015B}"/>
              </a:ext>
            </a:extLst>
          </p:cNvPr>
          <p:cNvSpPr txBox="1">
            <a:spLocks/>
          </p:cNvSpPr>
          <p:nvPr/>
        </p:nvSpPr>
        <p:spPr>
          <a:xfrm>
            <a:off x="6633259" y="5489013"/>
            <a:ext cx="3763701" cy="415947"/>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800" noProof="0">
                <a:solidFill>
                  <a:srgbClr val="262626"/>
                </a:solidFill>
                <a:latin typeface="Gill Sans MT"/>
              </a:rPr>
              <a:t>Home and Content Screen on Mobile </a:t>
            </a:r>
          </a:p>
        </p:txBody>
      </p:sp>
      <p:sp>
        <p:nvSpPr>
          <p:cNvPr id="12" name="Content Placeholder 2">
            <a:extLst>
              <a:ext uri="{FF2B5EF4-FFF2-40B4-BE49-F238E27FC236}">
                <a16:creationId xmlns:a16="http://schemas.microsoft.com/office/drawing/2014/main" id="{8C6B3B11-2B0B-796D-046E-D3D3EB4DEC22}"/>
              </a:ext>
            </a:extLst>
          </p:cNvPr>
          <p:cNvSpPr>
            <a:spLocks noGrp="1"/>
          </p:cNvSpPr>
          <p:nvPr>
            <p:ph idx="1"/>
          </p:nvPr>
        </p:nvSpPr>
        <p:spPr>
          <a:xfrm>
            <a:off x="5129255" y="5785223"/>
            <a:ext cx="579377" cy="841154"/>
          </a:xfrm>
        </p:spPr>
        <p:txBody>
          <a:bodyPr vert="horz" lIns="91440" tIns="45720" rIns="91440" bIns="45720" rtlCol="0" anchor="t">
            <a:normAutofit/>
          </a:bodyPr>
          <a:lstStyle/>
          <a:p>
            <a:pPr marL="0" indent="0">
              <a:lnSpc>
                <a:spcPct val="100000"/>
              </a:lnSpc>
              <a:buNone/>
            </a:pPr>
            <a:r>
              <a:rPr lang="en-GB" sz="1800" noProof="0">
                <a:solidFill>
                  <a:srgbClr val="262626"/>
                </a:solidFill>
                <a:latin typeface="Gill Sans MT"/>
              </a:rPr>
              <a:t>[6]</a:t>
            </a:r>
            <a:endParaRPr lang="en-GB" sz="1800" noProof="0">
              <a:solidFill>
                <a:srgbClr val="000000"/>
              </a:solidFill>
              <a:latin typeface="Gill Sans MT"/>
            </a:endParaRPr>
          </a:p>
          <a:p>
            <a:pPr marL="0" indent="0">
              <a:lnSpc>
                <a:spcPct val="100000"/>
              </a:lnSpc>
              <a:buNone/>
            </a:pPr>
            <a:endParaRPr lang="en-GB" noProof="0">
              <a:solidFill>
                <a:srgbClr val="262626"/>
              </a:solidFill>
              <a:latin typeface="Gill Sans MT"/>
            </a:endParaRPr>
          </a:p>
        </p:txBody>
      </p:sp>
      <p:sp>
        <p:nvSpPr>
          <p:cNvPr id="8" name="Date Placeholder 7">
            <a:extLst>
              <a:ext uri="{FF2B5EF4-FFF2-40B4-BE49-F238E27FC236}">
                <a16:creationId xmlns:a16="http://schemas.microsoft.com/office/drawing/2014/main" id="{24C5BD1F-B854-DF67-A2AB-B958482756B5}"/>
              </a:ext>
            </a:extLst>
          </p:cNvPr>
          <p:cNvSpPr>
            <a:spLocks noGrp="1"/>
          </p:cNvSpPr>
          <p:nvPr>
            <p:ph type="dt" sz="half" idx="10"/>
          </p:nvPr>
        </p:nvSpPr>
        <p:spPr/>
        <p:txBody>
          <a:bodyPr/>
          <a:lstStyle/>
          <a:p>
            <a:fld id="{CAC159C0-8CDD-4B7E-AA40-3D43AAA5984C}" type="datetime1">
              <a:rPr lang="en-GB" b="1" noProof="0" smtClean="0"/>
              <a:t>07/05/2026</a:t>
            </a:fld>
            <a:endParaRPr lang="en-GB" b="1" noProof="0"/>
          </a:p>
        </p:txBody>
      </p:sp>
      <p:sp>
        <p:nvSpPr>
          <p:cNvPr id="9" name="Slide Number Placeholder 8">
            <a:extLst>
              <a:ext uri="{FF2B5EF4-FFF2-40B4-BE49-F238E27FC236}">
                <a16:creationId xmlns:a16="http://schemas.microsoft.com/office/drawing/2014/main" id="{F279F521-A68E-E1DF-7270-1423D29A1A8F}"/>
              </a:ext>
            </a:extLst>
          </p:cNvPr>
          <p:cNvSpPr>
            <a:spLocks noGrp="1"/>
          </p:cNvSpPr>
          <p:nvPr>
            <p:ph type="sldNum" sz="quarter" idx="12"/>
          </p:nvPr>
        </p:nvSpPr>
        <p:spPr/>
        <p:txBody>
          <a:bodyPr/>
          <a:lstStyle/>
          <a:p>
            <a:fld id="{CC057153-B650-4DEB-B370-79DDCFDCE934}" type="slidenum">
              <a:rPr lang="en-GB" b="1" noProof="0" smtClean="0"/>
              <a:t>38</a:t>
            </a:fld>
            <a:endParaRPr lang="en-GB" b="1" noProof="0"/>
          </a:p>
        </p:txBody>
      </p:sp>
    </p:spTree>
    <p:extLst>
      <p:ext uri="{BB962C8B-B14F-4D97-AF65-F5344CB8AC3E}">
        <p14:creationId xmlns:p14="http://schemas.microsoft.com/office/powerpoint/2010/main" val="8237455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E97BC0-B3AA-89D0-13C7-D305C72828B0}"/>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635510F3-E0BC-0E0C-CD68-D34468BE3BFC}"/>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CB99CC8B-558D-0082-C8A2-0550CE93F04B}"/>
              </a:ext>
            </a:extLst>
          </p:cNvPr>
          <p:cNvSpPr>
            <a:spLocks noGrp="1"/>
          </p:cNvSpPr>
          <p:nvPr>
            <p:ph type="title"/>
          </p:nvPr>
        </p:nvSpPr>
        <p:spPr>
          <a:xfrm>
            <a:off x="0" y="-39441"/>
            <a:ext cx="10515600" cy="862576"/>
          </a:xfrm>
        </p:spPr>
        <p:txBody>
          <a:bodyPr/>
          <a:lstStyle/>
          <a:p>
            <a:r>
              <a:rPr lang="en-GB" noProof="0"/>
              <a:t>Prototype on Miro continued </a:t>
            </a:r>
          </a:p>
        </p:txBody>
      </p:sp>
      <p:pic>
        <p:nvPicPr>
          <p:cNvPr id="4" name="Content Placeholder 3" descr="A screenshot of a computer screen&#10;&#10;AI-generated content may be incorrect.">
            <a:extLst>
              <a:ext uri="{FF2B5EF4-FFF2-40B4-BE49-F238E27FC236}">
                <a16:creationId xmlns:a16="http://schemas.microsoft.com/office/drawing/2014/main" id="{14A9EE83-1B57-9C8E-187D-02733CEAA25B}"/>
              </a:ext>
            </a:extLst>
          </p:cNvPr>
          <p:cNvPicPr>
            <a:picLocks noGrp="1" noChangeAspect="1"/>
          </p:cNvPicPr>
          <p:nvPr>
            <p:ph idx="1"/>
          </p:nvPr>
        </p:nvPicPr>
        <p:blipFill>
          <a:blip r:embed="rId3"/>
          <a:stretch>
            <a:fillRect/>
          </a:stretch>
        </p:blipFill>
        <p:spPr>
          <a:xfrm>
            <a:off x="986763" y="1259058"/>
            <a:ext cx="5501792" cy="4799635"/>
          </a:xfrm>
          <a:prstGeom prst="rect">
            <a:avLst/>
          </a:prstGeom>
        </p:spPr>
      </p:pic>
      <p:sp>
        <p:nvSpPr>
          <p:cNvPr id="11" name="Content Placeholder 2">
            <a:extLst>
              <a:ext uri="{FF2B5EF4-FFF2-40B4-BE49-F238E27FC236}">
                <a16:creationId xmlns:a16="http://schemas.microsoft.com/office/drawing/2014/main" id="{0FD8937F-30AA-2E0E-58C9-10F710AEC73C}"/>
              </a:ext>
            </a:extLst>
          </p:cNvPr>
          <p:cNvSpPr txBox="1">
            <a:spLocks/>
          </p:cNvSpPr>
          <p:nvPr/>
        </p:nvSpPr>
        <p:spPr>
          <a:xfrm>
            <a:off x="990600" y="6048455"/>
            <a:ext cx="1709195" cy="45452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800" noProof="0">
                <a:solidFill>
                  <a:srgbClr val="262626"/>
                </a:solidFill>
                <a:latin typeface="Gill Sans MT"/>
              </a:rPr>
              <a:t>Content Screen</a:t>
            </a:r>
          </a:p>
        </p:txBody>
      </p:sp>
      <p:pic>
        <p:nvPicPr>
          <p:cNvPr id="6" name="Picture 5">
            <a:extLst>
              <a:ext uri="{FF2B5EF4-FFF2-40B4-BE49-F238E27FC236}">
                <a16:creationId xmlns:a16="http://schemas.microsoft.com/office/drawing/2014/main" id="{F84A2B81-36AA-3DD0-9765-D9DC22EE9898}"/>
              </a:ext>
            </a:extLst>
          </p:cNvPr>
          <p:cNvPicPr>
            <a:picLocks noChangeAspect="1"/>
          </p:cNvPicPr>
          <p:nvPr/>
        </p:nvPicPr>
        <p:blipFill>
          <a:blip r:embed="rId4"/>
          <a:stretch>
            <a:fillRect/>
          </a:stretch>
        </p:blipFill>
        <p:spPr>
          <a:xfrm>
            <a:off x="7682003" y="837363"/>
            <a:ext cx="3685995" cy="5248993"/>
          </a:xfrm>
          <a:prstGeom prst="rect">
            <a:avLst/>
          </a:prstGeom>
        </p:spPr>
      </p:pic>
      <p:sp>
        <p:nvSpPr>
          <p:cNvPr id="8" name="Content Placeholder 2">
            <a:extLst>
              <a:ext uri="{FF2B5EF4-FFF2-40B4-BE49-F238E27FC236}">
                <a16:creationId xmlns:a16="http://schemas.microsoft.com/office/drawing/2014/main" id="{33E6B76C-2957-7F17-8557-EBC65E14E6B7}"/>
              </a:ext>
            </a:extLst>
          </p:cNvPr>
          <p:cNvSpPr txBox="1">
            <a:spLocks/>
          </p:cNvSpPr>
          <p:nvPr/>
        </p:nvSpPr>
        <p:spPr>
          <a:xfrm>
            <a:off x="7684625" y="6087037"/>
            <a:ext cx="1709195" cy="45452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800" noProof="0">
                <a:solidFill>
                  <a:srgbClr val="262626"/>
                </a:solidFill>
                <a:latin typeface="Gill Sans MT"/>
              </a:rPr>
              <a:t>Home Screen</a:t>
            </a:r>
          </a:p>
        </p:txBody>
      </p:sp>
      <p:sp>
        <p:nvSpPr>
          <p:cNvPr id="7" name="Date Placeholder 6">
            <a:extLst>
              <a:ext uri="{FF2B5EF4-FFF2-40B4-BE49-F238E27FC236}">
                <a16:creationId xmlns:a16="http://schemas.microsoft.com/office/drawing/2014/main" id="{8E2ADBB0-FFF5-A490-E3E5-AF6045833D37}"/>
              </a:ext>
            </a:extLst>
          </p:cNvPr>
          <p:cNvSpPr>
            <a:spLocks noGrp="1"/>
          </p:cNvSpPr>
          <p:nvPr>
            <p:ph type="dt" sz="half" idx="10"/>
          </p:nvPr>
        </p:nvSpPr>
        <p:spPr/>
        <p:txBody>
          <a:bodyPr/>
          <a:lstStyle/>
          <a:p>
            <a:fld id="{AFE42680-A9C6-4FB8-B414-C8416E4B809F}" type="datetime1">
              <a:rPr lang="en-GB" b="1" noProof="0" smtClean="0"/>
              <a:t>07/05/2026</a:t>
            </a:fld>
            <a:endParaRPr lang="en-GB" b="1" noProof="0"/>
          </a:p>
        </p:txBody>
      </p:sp>
      <p:sp>
        <p:nvSpPr>
          <p:cNvPr id="9" name="Slide Number Placeholder 8">
            <a:extLst>
              <a:ext uri="{FF2B5EF4-FFF2-40B4-BE49-F238E27FC236}">
                <a16:creationId xmlns:a16="http://schemas.microsoft.com/office/drawing/2014/main" id="{222EA0F9-5D44-BBC6-A825-903828FD0BF0}"/>
              </a:ext>
            </a:extLst>
          </p:cNvPr>
          <p:cNvSpPr>
            <a:spLocks noGrp="1"/>
          </p:cNvSpPr>
          <p:nvPr>
            <p:ph type="sldNum" sz="quarter" idx="12"/>
          </p:nvPr>
        </p:nvSpPr>
        <p:spPr/>
        <p:txBody>
          <a:bodyPr/>
          <a:lstStyle/>
          <a:p>
            <a:fld id="{CC057153-B650-4DEB-B370-79DDCFDCE934}" type="slidenum">
              <a:rPr lang="en-GB" b="1" noProof="0" smtClean="0"/>
              <a:t>39</a:t>
            </a:fld>
            <a:endParaRPr lang="en-GB" b="1" noProof="0"/>
          </a:p>
        </p:txBody>
      </p:sp>
    </p:spTree>
    <p:extLst>
      <p:ext uri="{BB962C8B-B14F-4D97-AF65-F5344CB8AC3E}">
        <p14:creationId xmlns:p14="http://schemas.microsoft.com/office/powerpoint/2010/main" val="3761614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55FE35-49F5-3039-C52C-928B17ED2996}"/>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A1725ACD-38D2-6C32-2D63-144ACF941887}"/>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71506246-9E3D-8DAF-173D-1E25C6829742}"/>
              </a:ext>
            </a:extLst>
          </p:cNvPr>
          <p:cNvSpPr>
            <a:spLocks noGrp="1"/>
          </p:cNvSpPr>
          <p:nvPr>
            <p:ph type="title"/>
          </p:nvPr>
        </p:nvSpPr>
        <p:spPr>
          <a:xfrm>
            <a:off x="0" y="28159"/>
            <a:ext cx="10653578" cy="1132258"/>
          </a:xfrm>
        </p:spPr>
        <p:txBody>
          <a:bodyPr/>
          <a:lstStyle/>
          <a:p>
            <a:r>
              <a:rPr lang="en-GB" noProof="0"/>
              <a:t>Research on website creation sites</a:t>
            </a:r>
          </a:p>
        </p:txBody>
      </p:sp>
      <p:sp>
        <p:nvSpPr>
          <p:cNvPr id="3" name="Content Placeholder 2">
            <a:extLst>
              <a:ext uri="{FF2B5EF4-FFF2-40B4-BE49-F238E27FC236}">
                <a16:creationId xmlns:a16="http://schemas.microsoft.com/office/drawing/2014/main" id="{64088BA9-7CA3-B7C3-5955-064B95E519F7}"/>
              </a:ext>
            </a:extLst>
          </p:cNvPr>
          <p:cNvSpPr>
            <a:spLocks noGrp="1"/>
          </p:cNvSpPr>
          <p:nvPr>
            <p:ph idx="1"/>
          </p:nvPr>
        </p:nvSpPr>
        <p:spPr>
          <a:xfrm>
            <a:off x="6162307" y="1341721"/>
            <a:ext cx="5894674" cy="4593828"/>
          </a:xfrm>
        </p:spPr>
        <p:txBody>
          <a:bodyPr vert="horz" lIns="91440" tIns="45720" rIns="91440" bIns="45720" rtlCol="0" anchor="t">
            <a:normAutofit lnSpcReduction="10000"/>
          </a:bodyPr>
          <a:lstStyle/>
          <a:p>
            <a:r>
              <a:rPr lang="en-GB" noProof="0"/>
              <a:t>All of the sites I looked at didn’t give the freedom I was looking for</a:t>
            </a:r>
          </a:p>
          <a:p>
            <a:endParaRPr lang="en-GB" noProof="0"/>
          </a:p>
          <a:p>
            <a:r>
              <a:rPr lang="en-GB" noProof="0"/>
              <a:t>The sites kept forcing me to use AI to make the template of the website</a:t>
            </a:r>
          </a:p>
          <a:p>
            <a:endParaRPr lang="en-GB" noProof="0"/>
          </a:p>
          <a:p>
            <a:r>
              <a:rPr lang="en-GB" noProof="0"/>
              <a:t>There wasn’t a suitable site to make a proof of concept for a mobile app </a:t>
            </a:r>
          </a:p>
          <a:p>
            <a:endParaRPr lang="en-GB" noProof="0"/>
          </a:p>
          <a:p>
            <a:r>
              <a:rPr lang="en-GB" noProof="0"/>
              <a:t>Ended up using PowerPoint with macros to get the design I want  </a:t>
            </a:r>
          </a:p>
        </p:txBody>
      </p:sp>
      <p:sp>
        <p:nvSpPr>
          <p:cNvPr id="4" name="Date Placeholder 3">
            <a:extLst>
              <a:ext uri="{FF2B5EF4-FFF2-40B4-BE49-F238E27FC236}">
                <a16:creationId xmlns:a16="http://schemas.microsoft.com/office/drawing/2014/main" id="{789CC2A9-C9D9-5C49-A83F-94776D1E6F21}"/>
              </a:ext>
            </a:extLst>
          </p:cNvPr>
          <p:cNvSpPr>
            <a:spLocks noGrp="1"/>
          </p:cNvSpPr>
          <p:nvPr>
            <p:ph type="dt" sz="half" idx="10"/>
          </p:nvPr>
        </p:nvSpPr>
        <p:spPr/>
        <p:txBody>
          <a:bodyPr/>
          <a:lstStyle/>
          <a:p>
            <a:fld id="{52A94871-A9EE-4E7D-BB0E-A53C6B377281}" type="datetime1">
              <a:rPr lang="en-GB" b="1" noProof="0" smtClean="0"/>
              <a:t>07/05/2026</a:t>
            </a:fld>
            <a:endParaRPr lang="en-GB" b="1" noProof="0"/>
          </a:p>
        </p:txBody>
      </p:sp>
      <p:pic>
        <p:nvPicPr>
          <p:cNvPr id="7" name="Picture 6" descr="A screenshot of a computer&#10;&#10;AI-generated content may be incorrect.">
            <a:extLst>
              <a:ext uri="{FF2B5EF4-FFF2-40B4-BE49-F238E27FC236}">
                <a16:creationId xmlns:a16="http://schemas.microsoft.com/office/drawing/2014/main" id="{DD44967B-5905-9B0B-62F2-2BC79C15F95D}"/>
              </a:ext>
            </a:extLst>
          </p:cNvPr>
          <p:cNvPicPr>
            <a:picLocks noChangeAspect="1"/>
          </p:cNvPicPr>
          <p:nvPr/>
        </p:nvPicPr>
        <p:blipFill>
          <a:blip r:embed="rId3"/>
          <a:stretch>
            <a:fillRect/>
          </a:stretch>
        </p:blipFill>
        <p:spPr>
          <a:xfrm>
            <a:off x="100642" y="758174"/>
            <a:ext cx="5707812" cy="2768031"/>
          </a:xfrm>
          <a:prstGeom prst="rect">
            <a:avLst/>
          </a:prstGeom>
        </p:spPr>
      </p:pic>
      <p:sp>
        <p:nvSpPr>
          <p:cNvPr id="9" name="Content Placeholder 2">
            <a:extLst>
              <a:ext uri="{FF2B5EF4-FFF2-40B4-BE49-F238E27FC236}">
                <a16:creationId xmlns:a16="http://schemas.microsoft.com/office/drawing/2014/main" id="{9957AD65-299E-4A55-1B3B-7B05B0F864BE}"/>
              </a:ext>
            </a:extLst>
          </p:cNvPr>
          <p:cNvSpPr txBox="1">
            <a:spLocks/>
          </p:cNvSpPr>
          <p:nvPr/>
        </p:nvSpPr>
        <p:spPr>
          <a:xfrm>
            <a:off x="5766659" y="3170846"/>
            <a:ext cx="602512" cy="974891"/>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1800" noProof="0">
                <a:solidFill>
                  <a:srgbClr val="262626"/>
                </a:solidFill>
                <a:latin typeface="Gill Sans MT"/>
              </a:rPr>
              <a:t>[7]</a:t>
            </a:r>
            <a:endParaRPr lang="en-GB" sz="1800" noProof="0">
              <a:solidFill>
                <a:srgbClr val="000000"/>
              </a:solidFill>
              <a:latin typeface="Gill Sans MT"/>
            </a:endParaRPr>
          </a:p>
        </p:txBody>
      </p:sp>
      <p:pic>
        <p:nvPicPr>
          <p:cNvPr id="11" name="Picture 10" descr="A screenshot of a computer&#10;&#10;AI-generated content may be incorrect.">
            <a:extLst>
              <a:ext uri="{FF2B5EF4-FFF2-40B4-BE49-F238E27FC236}">
                <a16:creationId xmlns:a16="http://schemas.microsoft.com/office/drawing/2014/main" id="{CFE1C280-B28E-229B-B07D-B6D535F8EBF4}"/>
              </a:ext>
            </a:extLst>
          </p:cNvPr>
          <p:cNvPicPr>
            <a:picLocks noChangeAspect="1"/>
          </p:cNvPicPr>
          <p:nvPr/>
        </p:nvPicPr>
        <p:blipFill>
          <a:blip r:embed="rId4"/>
          <a:stretch>
            <a:fillRect/>
          </a:stretch>
        </p:blipFill>
        <p:spPr>
          <a:xfrm>
            <a:off x="100642" y="3687154"/>
            <a:ext cx="5722190" cy="2565027"/>
          </a:xfrm>
          <a:prstGeom prst="rect">
            <a:avLst/>
          </a:prstGeom>
        </p:spPr>
      </p:pic>
      <p:sp>
        <p:nvSpPr>
          <p:cNvPr id="12" name="Content Placeholder 2">
            <a:extLst>
              <a:ext uri="{FF2B5EF4-FFF2-40B4-BE49-F238E27FC236}">
                <a16:creationId xmlns:a16="http://schemas.microsoft.com/office/drawing/2014/main" id="{644B8966-52FC-F127-8592-42BA0038A8C4}"/>
              </a:ext>
            </a:extLst>
          </p:cNvPr>
          <p:cNvSpPr txBox="1">
            <a:spLocks/>
          </p:cNvSpPr>
          <p:nvPr/>
        </p:nvSpPr>
        <p:spPr>
          <a:xfrm>
            <a:off x="5766658" y="5935549"/>
            <a:ext cx="655550" cy="1042527"/>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1800" noProof="0">
                <a:solidFill>
                  <a:srgbClr val="262626"/>
                </a:solidFill>
                <a:latin typeface="Gill Sans MT"/>
              </a:rPr>
              <a:t>[8]</a:t>
            </a:r>
            <a:endParaRPr lang="en-GB" sz="1800" noProof="0">
              <a:solidFill>
                <a:srgbClr val="000000"/>
              </a:solidFill>
              <a:latin typeface="Gill Sans MT"/>
            </a:endParaRPr>
          </a:p>
        </p:txBody>
      </p:sp>
      <p:sp>
        <p:nvSpPr>
          <p:cNvPr id="13" name="Slide Number Placeholder 12">
            <a:extLst>
              <a:ext uri="{FF2B5EF4-FFF2-40B4-BE49-F238E27FC236}">
                <a16:creationId xmlns:a16="http://schemas.microsoft.com/office/drawing/2014/main" id="{A9379AA4-E627-7569-D6C0-DFCAEE6ECDF2}"/>
              </a:ext>
            </a:extLst>
          </p:cNvPr>
          <p:cNvSpPr>
            <a:spLocks noGrp="1"/>
          </p:cNvSpPr>
          <p:nvPr>
            <p:ph type="sldNum" sz="quarter" idx="12"/>
          </p:nvPr>
        </p:nvSpPr>
        <p:spPr/>
        <p:txBody>
          <a:bodyPr/>
          <a:lstStyle/>
          <a:p>
            <a:fld id="{CC057153-B650-4DEB-B370-79DDCFDCE934}" type="slidenum">
              <a:rPr lang="en-GB" b="1" noProof="0" smtClean="0"/>
              <a:t>40</a:t>
            </a:fld>
            <a:endParaRPr lang="en-GB" b="1" noProof="0"/>
          </a:p>
        </p:txBody>
      </p:sp>
    </p:spTree>
    <p:extLst>
      <p:ext uri="{BB962C8B-B14F-4D97-AF65-F5344CB8AC3E}">
        <p14:creationId xmlns:p14="http://schemas.microsoft.com/office/powerpoint/2010/main" val="19785304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94A6C9A-4802-01FE-3354-DB10403E6FB7}"/>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 name="Rectangle 6">
            <a:extLst>
              <a:ext uri="{FF2B5EF4-FFF2-40B4-BE49-F238E27FC236}">
                <a16:creationId xmlns:a16="http://schemas.microsoft.com/office/drawing/2014/main" id="{8075B3DD-499B-02C4-494E-B5B31D9837A9}"/>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CDCBB156-283F-404A-6C75-8A3B37A4E8BB}"/>
              </a:ext>
            </a:extLst>
          </p:cNvPr>
          <p:cNvSpPr>
            <a:spLocks noGrp="1"/>
          </p:cNvSpPr>
          <p:nvPr>
            <p:ph type="title"/>
          </p:nvPr>
        </p:nvSpPr>
        <p:spPr>
          <a:xfrm>
            <a:off x="0" y="31096"/>
            <a:ext cx="10653578" cy="1132258"/>
          </a:xfrm>
        </p:spPr>
        <p:txBody>
          <a:bodyPr/>
          <a:lstStyle/>
          <a:p>
            <a:r>
              <a:rPr lang="en-GB" noProof="0"/>
              <a:t>Proof of concept on PowerPoint</a:t>
            </a:r>
          </a:p>
        </p:txBody>
      </p:sp>
      <p:pic>
        <p:nvPicPr>
          <p:cNvPr id="4" name="Content Placeholder 3" descr="A group of people smiling&#10;&#10;AI-generated content may be incorrect.">
            <a:extLst>
              <a:ext uri="{FF2B5EF4-FFF2-40B4-BE49-F238E27FC236}">
                <a16:creationId xmlns:a16="http://schemas.microsoft.com/office/drawing/2014/main" id="{7ECC74E8-F537-1C39-8AD8-1EBD1CE1BF15}"/>
              </a:ext>
            </a:extLst>
          </p:cNvPr>
          <p:cNvPicPr>
            <a:picLocks noGrp="1" noChangeAspect="1"/>
          </p:cNvPicPr>
          <p:nvPr>
            <p:ph idx="1"/>
          </p:nvPr>
        </p:nvPicPr>
        <p:blipFill>
          <a:blip r:embed="rId3"/>
          <a:stretch>
            <a:fillRect/>
          </a:stretch>
        </p:blipFill>
        <p:spPr>
          <a:xfrm>
            <a:off x="190677" y="824803"/>
            <a:ext cx="5073570" cy="286430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B5F3490C-68CD-3D21-FD1F-D416291D520F}"/>
              </a:ext>
            </a:extLst>
          </p:cNvPr>
          <p:cNvPicPr>
            <a:picLocks noChangeAspect="1"/>
          </p:cNvPicPr>
          <p:nvPr/>
        </p:nvPicPr>
        <p:blipFill>
          <a:blip r:embed="rId4"/>
          <a:stretch>
            <a:fillRect/>
          </a:stretch>
        </p:blipFill>
        <p:spPr>
          <a:xfrm>
            <a:off x="6898758" y="829518"/>
            <a:ext cx="5078866" cy="2855090"/>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1129E0EB-BE36-91C4-3F67-CDCF48C149DA}"/>
              </a:ext>
            </a:extLst>
          </p:cNvPr>
          <p:cNvPicPr>
            <a:picLocks noChangeAspect="1"/>
          </p:cNvPicPr>
          <p:nvPr/>
        </p:nvPicPr>
        <p:blipFill>
          <a:blip r:embed="rId5"/>
          <a:stretch>
            <a:fillRect/>
          </a:stretch>
        </p:blipFill>
        <p:spPr>
          <a:xfrm>
            <a:off x="3552575" y="3838938"/>
            <a:ext cx="5086852" cy="2510456"/>
          </a:xfrm>
          <a:prstGeom prst="rect">
            <a:avLst/>
          </a:prstGeom>
        </p:spPr>
      </p:pic>
      <p:sp>
        <p:nvSpPr>
          <p:cNvPr id="8" name="Date Placeholder 7">
            <a:extLst>
              <a:ext uri="{FF2B5EF4-FFF2-40B4-BE49-F238E27FC236}">
                <a16:creationId xmlns:a16="http://schemas.microsoft.com/office/drawing/2014/main" id="{A8790BAC-CB90-917C-9DB5-EE284962E84F}"/>
              </a:ext>
            </a:extLst>
          </p:cNvPr>
          <p:cNvSpPr>
            <a:spLocks noGrp="1"/>
          </p:cNvSpPr>
          <p:nvPr>
            <p:ph type="dt" sz="half" idx="10"/>
          </p:nvPr>
        </p:nvSpPr>
        <p:spPr/>
        <p:txBody>
          <a:bodyPr/>
          <a:lstStyle/>
          <a:p>
            <a:fld id="{F4DCCA8A-D2DB-4A67-8730-0D7644DB9F69}" type="datetime1">
              <a:rPr lang="en-GB" b="1" noProof="0" smtClean="0"/>
              <a:t>07/05/2026</a:t>
            </a:fld>
            <a:endParaRPr lang="en-GB" b="1" noProof="0"/>
          </a:p>
        </p:txBody>
      </p:sp>
      <p:sp>
        <p:nvSpPr>
          <p:cNvPr id="9" name="Slide Number Placeholder 8">
            <a:extLst>
              <a:ext uri="{FF2B5EF4-FFF2-40B4-BE49-F238E27FC236}">
                <a16:creationId xmlns:a16="http://schemas.microsoft.com/office/drawing/2014/main" id="{F06EC46B-A25A-49C7-EFCB-02B881A6B44D}"/>
              </a:ext>
            </a:extLst>
          </p:cNvPr>
          <p:cNvSpPr>
            <a:spLocks noGrp="1"/>
          </p:cNvSpPr>
          <p:nvPr>
            <p:ph type="sldNum" sz="quarter" idx="12"/>
          </p:nvPr>
        </p:nvSpPr>
        <p:spPr/>
        <p:txBody>
          <a:bodyPr/>
          <a:lstStyle/>
          <a:p>
            <a:fld id="{CC057153-B650-4DEB-B370-79DDCFDCE934}" type="slidenum">
              <a:rPr lang="en-GB" b="1" noProof="0" smtClean="0"/>
              <a:t>41</a:t>
            </a:fld>
            <a:endParaRPr lang="en-GB" b="1" noProof="0"/>
          </a:p>
        </p:txBody>
      </p:sp>
      <p:sp>
        <p:nvSpPr>
          <p:cNvPr id="10" name="Rectangle 9">
            <a:extLst>
              <a:ext uri="{FF2B5EF4-FFF2-40B4-BE49-F238E27FC236}">
                <a16:creationId xmlns:a16="http://schemas.microsoft.com/office/drawing/2014/main" id="{11A0DE11-C005-02DD-E264-563F0D6ED573}"/>
              </a:ext>
            </a:extLst>
          </p:cNvPr>
          <p:cNvSpPr/>
          <p:nvPr/>
        </p:nvSpPr>
        <p:spPr>
          <a:xfrm>
            <a:off x="243191" y="867382"/>
            <a:ext cx="543127" cy="154021"/>
          </a:xfrm>
          <a:prstGeom prst="rect">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noProof="0"/>
              <a:t>TBD</a:t>
            </a:r>
          </a:p>
        </p:txBody>
      </p:sp>
      <p:sp>
        <p:nvSpPr>
          <p:cNvPr id="11" name="Rectangle 10">
            <a:extLst>
              <a:ext uri="{FF2B5EF4-FFF2-40B4-BE49-F238E27FC236}">
                <a16:creationId xmlns:a16="http://schemas.microsoft.com/office/drawing/2014/main" id="{EEA799EF-0875-CBF1-6978-838D4AEDC717}"/>
              </a:ext>
            </a:extLst>
          </p:cNvPr>
          <p:cNvSpPr/>
          <p:nvPr/>
        </p:nvSpPr>
        <p:spPr>
          <a:xfrm>
            <a:off x="6937216" y="877027"/>
            <a:ext cx="543127" cy="154021"/>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noProof="0"/>
              <a:t>TBD</a:t>
            </a:r>
          </a:p>
        </p:txBody>
      </p:sp>
      <p:sp>
        <p:nvSpPr>
          <p:cNvPr id="13" name="Rectangle 12">
            <a:extLst>
              <a:ext uri="{FF2B5EF4-FFF2-40B4-BE49-F238E27FC236}">
                <a16:creationId xmlns:a16="http://schemas.microsoft.com/office/drawing/2014/main" id="{63F1357D-7092-2E93-35CE-C2D387CE6DD5}"/>
              </a:ext>
            </a:extLst>
          </p:cNvPr>
          <p:cNvSpPr/>
          <p:nvPr/>
        </p:nvSpPr>
        <p:spPr>
          <a:xfrm>
            <a:off x="3599849" y="3867154"/>
            <a:ext cx="543127" cy="154021"/>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noProof="0"/>
              <a:t>TBD</a:t>
            </a:r>
          </a:p>
        </p:txBody>
      </p:sp>
    </p:spTree>
    <p:extLst>
      <p:ext uri="{BB962C8B-B14F-4D97-AF65-F5344CB8AC3E}">
        <p14:creationId xmlns:p14="http://schemas.microsoft.com/office/powerpoint/2010/main" val="18631478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2A94F-C032-7A8B-C239-2197EB2E76C0}"/>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AC1EA68D-D17A-C9EF-24CD-F7EC168463FB}"/>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24B03E86-0EEF-9B22-4CFA-3AFD7BC79B65}"/>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0D848EB6-79BC-0A22-03CD-C7F7F9DBE830}"/>
              </a:ext>
            </a:extLst>
          </p:cNvPr>
          <p:cNvSpPr>
            <a:spLocks noGrp="1"/>
          </p:cNvSpPr>
          <p:nvPr>
            <p:ph type="title"/>
          </p:nvPr>
        </p:nvSpPr>
        <p:spPr>
          <a:xfrm>
            <a:off x="124794" y="54583"/>
            <a:ext cx="10653578" cy="1132258"/>
          </a:xfrm>
        </p:spPr>
        <p:txBody>
          <a:bodyPr/>
          <a:lstStyle/>
          <a:p>
            <a:r>
              <a:rPr lang="en-GB" noProof="0"/>
              <a:t>Proof of concept on Excel</a:t>
            </a:r>
          </a:p>
        </p:txBody>
      </p:sp>
      <p:pic>
        <p:nvPicPr>
          <p:cNvPr id="4" name="Website Navigation test">
            <a:hlinkClick r:id="" action="ppaction://media"/>
            <a:extLst>
              <a:ext uri="{FF2B5EF4-FFF2-40B4-BE49-F238E27FC236}">
                <a16:creationId xmlns:a16="http://schemas.microsoft.com/office/drawing/2014/main" id="{C3868EF3-3BE8-F233-15BF-D9E9BC4E5C9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19200" y="691249"/>
            <a:ext cx="9753600" cy="5592611"/>
          </a:xfrm>
          <a:prstGeom prst="rect">
            <a:avLst/>
          </a:prstGeom>
        </p:spPr>
      </p:pic>
      <p:sp>
        <p:nvSpPr>
          <p:cNvPr id="6" name="Date Placeholder 5">
            <a:extLst>
              <a:ext uri="{FF2B5EF4-FFF2-40B4-BE49-F238E27FC236}">
                <a16:creationId xmlns:a16="http://schemas.microsoft.com/office/drawing/2014/main" id="{E8530CEB-79AA-5D13-272E-1C12776A916A}"/>
              </a:ext>
            </a:extLst>
          </p:cNvPr>
          <p:cNvSpPr>
            <a:spLocks noGrp="1"/>
          </p:cNvSpPr>
          <p:nvPr>
            <p:ph type="dt" sz="half" idx="10"/>
          </p:nvPr>
        </p:nvSpPr>
        <p:spPr/>
        <p:txBody>
          <a:bodyPr/>
          <a:lstStyle/>
          <a:p>
            <a:fld id="{B94F8043-26DA-4560-A0AC-06AD0EBB3B02}" type="datetime1">
              <a:rPr lang="en-GB" b="1" noProof="0" smtClean="0"/>
              <a:t>07/05/2026</a:t>
            </a:fld>
            <a:endParaRPr lang="en-GB" b="1" noProof="0"/>
          </a:p>
        </p:txBody>
      </p:sp>
      <p:sp>
        <p:nvSpPr>
          <p:cNvPr id="8" name="Slide Number Placeholder 7">
            <a:extLst>
              <a:ext uri="{FF2B5EF4-FFF2-40B4-BE49-F238E27FC236}">
                <a16:creationId xmlns:a16="http://schemas.microsoft.com/office/drawing/2014/main" id="{706E0BDE-3832-B597-9EDC-F4BF8D6786F1}"/>
              </a:ext>
            </a:extLst>
          </p:cNvPr>
          <p:cNvSpPr>
            <a:spLocks noGrp="1"/>
          </p:cNvSpPr>
          <p:nvPr>
            <p:ph type="sldNum" sz="quarter" idx="12"/>
          </p:nvPr>
        </p:nvSpPr>
        <p:spPr/>
        <p:txBody>
          <a:bodyPr/>
          <a:lstStyle/>
          <a:p>
            <a:fld id="{CC057153-B650-4DEB-B370-79DDCFDCE934}" type="slidenum">
              <a:rPr lang="en-GB" b="1" noProof="0" smtClean="0"/>
              <a:t>42</a:t>
            </a:fld>
            <a:endParaRPr lang="en-GB" b="1" noProof="0"/>
          </a:p>
        </p:txBody>
      </p:sp>
      <p:sp>
        <p:nvSpPr>
          <p:cNvPr id="9" name="Rectangle 8">
            <a:extLst>
              <a:ext uri="{FF2B5EF4-FFF2-40B4-BE49-F238E27FC236}">
                <a16:creationId xmlns:a16="http://schemas.microsoft.com/office/drawing/2014/main" id="{2B49C939-CC64-7E9A-3F9B-339361DEE947}"/>
              </a:ext>
            </a:extLst>
          </p:cNvPr>
          <p:cNvSpPr/>
          <p:nvPr/>
        </p:nvSpPr>
        <p:spPr>
          <a:xfrm>
            <a:off x="1265212" y="729984"/>
            <a:ext cx="980871" cy="308042"/>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noProof="0"/>
              <a:t>TBD</a:t>
            </a:r>
          </a:p>
        </p:txBody>
      </p:sp>
    </p:spTree>
    <p:extLst>
      <p:ext uri="{BB962C8B-B14F-4D97-AF65-F5344CB8AC3E}">
        <p14:creationId xmlns:p14="http://schemas.microsoft.com/office/powerpoint/2010/main" val="2909382815"/>
      </p:ext>
    </p:extLst>
  </p:cSld>
  <p:clrMapOvr>
    <a:masterClrMapping/>
  </p:clrMapOvr>
  <p:timing>
    <p:tnLst>
      <p:par>
        <p:cTn id="1" dur="indefinite" restart="never" nodeType="tmRoot">
          <p:childTnLst>
            <p:video>
              <p:cMediaNode>
                <p:cTn id="2" fill="hold" display="0">
                  <p:stCondLst>
                    <p:cond delay="indefinite"/>
                  </p:stCondLst>
                </p:cTn>
                <p:tgtEl>
                  <p:spTgt spid="4"/>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7FBF27-D3F7-9198-EC42-6C071787BB83}"/>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8" name="Rectangle 7">
            <a:extLst>
              <a:ext uri="{FF2B5EF4-FFF2-40B4-BE49-F238E27FC236}">
                <a16:creationId xmlns:a16="http://schemas.microsoft.com/office/drawing/2014/main" id="{EB5EBB99-671A-4CD2-7511-57C76EF2AF64}"/>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24C0DA26-372A-67CD-94E6-AF53AE237CD2}"/>
              </a:ext>
            </a:extLst>
          </p:cNvPr>
          <p:cNvSpPr>
            <a:spLocks noGrp="1"/>
          </p:cNvSpPr>
          <p:nvPr>
            <p:ph type="title"/>
          </p:nvPr>
        </p:nvSpPr>
        <p:spPr>
          <a:xfrm>
            <a:off x="0" y="-17489"/>
            <a:ext cx="10653578" cy="1132258"/>
          </a:xfrm>
        </p:spPr>
        <p:txBody>
          <a:bodyPr/>
          <a:lstStyle/>
          <a:p>
            <a:r>
              <a:rPr lang="en-GB" noProof="0"/>
              <a:t>Software that can be used to develop an app</a:t>
            </a:r>
          </a:p>
        </p:txBody>
      </p:sp>
      <p:sp>
        <p:nvSpPr>
          <p:cNvPr id="3" name="Content Placeholder 2">
            <a:extLst>
              <a:ext uri="{FF2B5EF4-FFF2-40B4-BE49-F238E27FC236}">
                <a16:creationId xmlns:a16="http://schemas.microsoft.com/office/drawing/2014/main" id="{B0DB38F7-413F-BE97-E7D4-55A5ED7A7DF3}"/>
              </a:ext>
            </a:extLst>
          </p:cNvPr>
          <p:cNvSpPr>
            <a:spLocks noGrp="1"/>
          </p:cNvSpPr>
          <p:nvPr>
            <p:ph idx="1"/>
          </p:nvPr>
        </p:nvSpPr>
        <p:spPr>
          <a:xfrm>
            <a:off x="599279" y="1127322"/>
            <a:ext cx="10653579" cy="4593828"/>
          </a:xfrm>
        </p:spPr>
        <p:txBody>
          <a:bodyPr vert="horz" lIns="91440" tIns="45720" rIns="91440" bIns="45720" rtlCol="0" anchor="t">
            <a:normAutofit lnSpcReduction="10000"/>
          </a:bodyPr>
          <a:lstStyle/>
          <a:p>
            <a:r>
              <a:rPr lang="en-GB" noProof="0">
                <a:latin typeface="Aptos"/>
              </a:rPr>
              <a:t>Unfortunately, transferring a python program on a PC to something that can be used by android and apple devices is not a 1:1 conversion, and as such, other methods must be used.</a:t>
            </a:r>
          </a:p>
          <a:p>
            <a:r>
              <a:rPr lang="en-GB" noProof="0" err="1">
                <a:latin typeface="Aptos"/>
              </a:rPr>
              <a:t>BeeWare</a:t>
            </a:r>
            <a:r>
              <a:rPr lang="en-GB" noProof="0">
                <a:latin typeface="Aptos"/>
              </a:rPr>
              <a:t> [</a:t>
            </a:r>
            <a:r>
              <a:rPr lang="en-GB" noProof="0">
                <a:latin typeface="Aptos"/>
                <a:ea typeface="+mn-lt"/>
                <a:cs typeface="+mn-lt"/>
              </a:rPr>
              <a:t>11</a:t>
            </a:r>
            <a:r>
              <a:rPr lang="en-GB" noProof="0">
                <a:ea typeface="+mn-lt"/>
                <a:cs typeface="+mn-lt"/>
              </a:rPr>
              <a:t>]</a:t>
            </a:r>
            <a:endParaRPr lang="en-GB" noProof="0">
              <a:latin typeface="Aptos"/>
            </a:endParaRPr>
          </a:p>
          <a:p>
            <a:pPr lvl="1">
              <a:buFont typeface="Courier New" panose="020B0604020202020204" pitchFamily="34" charset="0"/>
              <a:buChar char="o"/>
            </a:pPr>
            <a:r>
              <a:rPr lang="en-GB" noProof="0" err="1">
                <a:latin typeface="Aptos"/>
              </a:rPr>
              <a:t>BeeWare</a:t>
            </a:r>
            <a:r>
              <a:rPr lang="en-GB" noProof="0">
                <a:latin typeface="Aptos"/>
              </a:rPr>
              <a:t> is an open-source project that holds a suite of tools that allows you to run python on android, macOS, iOS, etc. It contains tools like Toga (provides cross-platform GUI widgets), Briefcase (turns python into native code for operating systems), and a whole host of other supporting libraries</a:t>
            </a:r>
          </a:p>
          <a:p>
            <a:r>
              <a:rPr lang="en-GB" noProof="0" err="1">
                <a:latin typeface="Aptos"/>
              </a:rPr>
              <a:t>Kivy</a:t>
            </a:r>
            <a:r>
              <a:rPr lang="en-GB" noProof="0">
                <a:latin typeface="Aptos"/>
              </a:rPr>
              <a:t> [12]</a:t>
            </a:r>
            <a:endParaRPr lang="en-GB" noProof="0">
              <a:latin typeface="Neue Haas Grotesk Text Pro"/>
            </a:endParaRPr>
          </a:p>
          <a:p>
            <a:pPr lvl="1">
              <a:buFont typeface="Courier New" panose="020B0604020202020204" pitchFamily="34" charset="0"/>
              <a:buChar char="o"/>
            </a:pPr>
            <a:r>
              <a:rPr lang="en-GB" noProof="0">
                <a:latin typeface="Neue Haas Grotesk Text Pro"/>
              </a:rPr>
              <a:t>Based on the idea that you write your code once and have it run on different platforms. You do have to build the project with deployment to other OS in mind, so can be a struggle if deciding to commit midway through</a:t>
            </a:r>
          </a:p>
          <a:p>
            <a:r>
              <a:rPr lang="en-GB" noProof="0">
                <a:latin typeface="Neue Haas Grotesk Text Pro"/>
              </a:rPr>
              <a:t>While python might not be the strongest language for cross-platform support, it can be done well if the project is built with these tools in mind.</a:t>
            </a:r>
          </a:p>
          <a:p>
            <a:pPr marL="228600"/>
            <a:endParaRPr lang="en-GB" noProof="0">
              <a:latin typeface="Aptos"/>
            </a:endParaRPr>
          </a:p>
          <a:p>
            <a:endParaRPr lang="en-GB" noProof="0">
              <a:latin typeface="Aptos"/>
            </a:endParaRPr>
          </a:p>
        </p:txBody>
      </p:sp>
      <p:sp>
        <p:nvSpPr>
          <p:cNvPr id="9" name="Date Placeholder 8">
            <a:extLst>
              <a:ext uri="{FF2B5EF4-FFF2-40B4-BE49-F238E27FC236}">
                <a16:creationId xmlns:a16="http://schemas.microsoft.com/office/drawing/2014/main" id="{991D2FA3-17A2-A7E4-10AB-ABFB1714E296}"/>
              </a:ext>
            </a:extLst>
          </p:cNvPr>
          <p:cNvSpPr>
            <a:spLocks noGrp="1"/>
          </p:cNvSpPr>
          <p:nvPr>
            <p:ph type="dt" sz="half" idx="10"/>
          </p:nvPr>
        </p:nvSpPr>
        <p:spPr/>
        <p:txBody>
          <a:bodyPr/>
          <a:lstStyle/>
          <a:p>
            <a:fld id="{115B7C76-FC8E-4B7D-B526-BF48471D8DC2}" type="datetime1">
              <a:rPr lang="en-GB" b="1" noProof="0" smtClean="0"/>
              <a:t>07/05/2026</a:t>
            </a:fld>
            <a:endParaRPr lang="en-GB" b="1" noProof="0"/>
          </a:p>
        </p:txBody>
      </p:sp>
      <p:sp>
        <p:nvSpPr>
          <p:cNvPr id="10" name="Slide Number Placeholder 9">
            <a:extLst>
              <a:ext uri="{FF2B5EF4-FFF2-40B4-BE49-F238E27FC236}">
                <a16:creationId xmlns:a16="http://schemas.microsoft.com/office/drawing/2014/main" id="{ED024D5B-9E69-E205-FF8A-FA1273DE5BC2}"/>
              </a:ext>
            </a:extLst>
          </p:cNvPr>
          <p:cNvSpPr>
            <a:spLocks noGrp="1"/>
          </p:cNvSpPr>
          <p:nvPr>
            <p:ph type="sldNum" sz="quarter" idx="12"/>
          </p:nvPr>
        </p:nvSpPr>
        <p:spPr/>
        <p:txBody>
          <a:bodyPr/>
          <a:lstStyle/>
          <a:p>
            <a:fld id="{CC057153-B650-4DEB-B370-79DDCFDCE934}" type="slidenum">
              <a:rPr lang="en-GB" b="1" noProof="0" smtClean="0"/>
              <a:t>43</a:t>
            </a:fld>
            <a:endParaRPr lang="en-GB" b="1" noProof="0"/>
          </a:p>
        </p:txBody>
      </p:sp>
    </p:spTree>
    <p:extLst>
      <p:ext uri="{BB962C8B-B14F-4D97-AF65-F5344CB8AC3E}">
        <p14:creationId xmlns:p14="http://schemas.microsoft.com/office/powerpoint/2010/main" val="16028042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632553-C884-EFC3-B1D8-636423F38135}"/>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84ADE0B5-87B1-DC9C-E2EB-8F5B6E3A05A5}"/>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noProof="0"/>
          </a:p>
        </p:txBody>
      </p:sp>
      <p:sp>
        <p:nvSpPr>
          <p:cNvPr id="2" name="Title 1">
            <a:extLst>
              <a:ext uri="{FF2B5EF4-FFF2-40B4-BE49-F238E27FC236}">
                <a16:creationId xmlns:a16="http://schemas.microsoft.com/office/drawing/2014/main" id="{40AC0E5A-D137-C1ED-AA2B-66C7C7A96EFB}"/>
              </a:ext>
            </a:extLst>
          </p:cNvPr>
          <p:cNvSpPr>
            <a:spLocks noGrp="1"/>
          </p:cNvSpPr>
          <p:nvPr>
            <p:ph type="title"/>
          </p:nvPr>
        </p:nvSpPr>
        <p:spPr>
          <a:xfrm>
            <a:off x="0" y="0"/>
            <a:ext cx="3753980" cy="636666"/>
          </a:xfrm>
        </p:spPr>
        <p:txBody>
          <a:bodyPr anchor="ctr">
            <a:normAutofit fontScale="90000"/>
          </a:bodyPr>
          <a:lstStyle/>
          <a:p>
            <a:r>
              <a:rPr lang="en-GB" sz="4000" noProof="0"/>
              <a:t>Security</a:t>
            </a:r>
          </a:p>
        </p:txBody>
      </p:sp>
      <p:pic>
        <p:nvPicPr>
          <p:cNvPr id="2050" name="Picture 2" descr="New UK Online Safety Act Now Offers Framework for Tech Platforms to Act on  Terrorist Content">
            <a:extLst>
              <a:ext uri="{FF2B5EF4-FFF2-40B4-BE49-F238E27FC236}">
                <a16:creationId xmlns:a16="http://schemas.microsoft.com/office/drawing/2014/main" id="{5FF77AE2-084E-C4FF-12DE-3C5257D43A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7143"/>
          <a:stretch>
            <a:fillRect/>
          </a:stretch>
        </p:blipFill>
        <p:spPr bwMode="auto">
          <a:xfrm>
            <a:off x="7445546" y="1274731"/>
            <a:ext cx="4308808" cy="4634464"/>
          </a:xfrm>
          <a:prstGeom prst="rect">
            <a:avLst/>
          </a:prstGeom>
          <a:solidFill>
            <a:srgbClr val="FFFFFF"/>
          </a:solidFill>
        </p:spPr>
      </p:pic>
      <p:sp>
        <p:nvSpPr>
          <p:cNvPr id="3" name="Content Placeholder 2">
            <a:extLst>
              <a:ext uri="{FF2B5EF4-FFF2-40B4-BE49-F238E27FC236}">
                <a16:creationId xmlns:a16="http://schemas.microsoft.com/office/drawing/2014/main" id="{9603C4B1-0732-A1AC-C4A3-A30B7CDDE608}"/>
              </a:ext>
            </a:extLst>
          </p:cNvPr>
          <p:cNvSpPr>
            <a:spLocks noGrp="1"/>
          </p:cNvSpPr>
          <p:nvPr>
            <p:ph type="body" sz="half" idx="2"/>
          </p:nvPr>
        </p:nvSpPr>
        <p:spPr>
          <a:xfrm>
            <a:off x="609601" y="1111768"/>
            <a:ext cx="6379674" cy="5149007"/>
          </a:xfrm>
        </p:spPr>
        <p:txBody>
          <a:bodyPr anchor="t">
            <a:normAutofit fontScale="47500" lnSpcReduction="20000"/>
          </a:bodyPr>
          <a:lstStyle/>
          <a:p>
            <a:pPr marL="0" indent="0">
              <a:lnSpc>
                <a:spcPct val="110000"/>
              </a:lnSpc>
              <a:buNone/>
            </a:pPr>
            <a:r>
              <a:rPr lang="en-GB" sz="3800" noProof="0"/>
              <a:t>Security is a key factor when developing software especially software that will be used by children, this was a point  highlighted many times by our external partners. The main consideration being compliance with data protection legislation such as </a:t>
            </a:r>
            <a:r>
              <a:rPr lang="en-GB" sz="3800" b="1" noProof="0"/>
              <a:t>UK GDPR, DPA 2018 </a:t>
            </a:r>
            <a:r>
              <a:rPr lang="en-GB" sz="3800" noProof="0"/>
              <a:t>and </a:t>
            </a:r>
            <a:r>
              <a:rPr lang="en-GB" sz="3800" b="1" noProof="0"/>
              <a:t>Online Safety Act</a:t>
            </a:r>
            <a:r>
              <a:rPr lang="en-GB" sz="3800" noProof="0"/>
              <a:t>. </a:t>
            </a:r>
          </a:p>
          <a:p>
            <a:pPr marL="0" indent="0">
              <a:lnSpc>
                <a:spcPct val="110000"/>
              </a:lnSpc>
              <a:buNone/>
            </a:pPr>
            <a:r>
              <a:rPr lang="en-GB" sz="3800" noProof="0"/>
              <a:t>To be compliant with these standards the following methods where used. (all of these methods are available using the Google cloud platform.</a:t>
            </a:r>
          </a:p>
          <a:p>
            <a:pPr marL="0" indent="0">
              <a:lnSpc>
                <a:spcPct val="110000"/>
              </a:lnSpc>
              <a:buNone/>
            </a:pPr>
            <a:endParaRPr lang="en-GB" sz="3800" noProof="0"/>
          </a:p>
          <a:p>
            <a:pPr marL="571500" indent="-571500">
              <a:lnSpc>
                <a:spcPct val="110000"/>
              </a:lnSpc>
              <a:buFont typeface="Arial" panose="020B0604020202020204" pitchFamily="34" charset="0"/>
              <a:buChar char="•"/>
            </a:pPr>
            <a:r>
              <a:rPr lang="en-GB" sz="3800" b="1" noProof="0"/>
              <a:t>Encryption </a:t>
            </a:r>
            <a:r>
              <a:rPr lang="en-GB" sz="3800" noProof="0"/>
              <a:t>– all API traffic will feature encryption to prevent data compromise </a:t>
            </a:r>
          </a:p>
          <a:p>
            <a:pPr>
              <a:lnSpc>
                <a:spcPct val="110000"/>
              </a:lnSpc>
            </a:pPr>
            <a:endParaRPr lang="en-GB" sz="1900" noProof="0"/>
          </a:p>
          <a:p>
            <a:pPr marL="571500" indent="-571500">
              <a:lnSpc>
                <a:spcPct val="110000"/>
              </a:lnSpc>
              <a:buFont typeface="Arial" panose="020B0604020202020204" pitchFamily="34" charset="0"/>
              <a:buChar char="•"/>
            </a:pPr>
            <a:r>
              <a:rPr lang="en-GB" sz="3800" b="1" noProof="0"/>
              <a:t>Minimal data logging </a:t>
            </a:r>
            <a:r>
              <a:rPr lang="en-GB" sz="3800" noProof="0"/>
              <a:t>– using an API that does not log user request</a:t>
            </a:r>
          </a:p>
          <a:p>
            <a:pPr>
              <a:lnSpc>
                <a:spcPct val="110000"/>
              </a:lnSpc>
            </a:pPr>
            <a:endParaRPr lang="en-GB" sz="1900" noProof="0"/>
          </a:p>
          <a:p>
            <a:pPr marL="571500" indent="-571500">
              <a:lnSpc>
                <a:spcPct val="110000"/>
              </a:lnSpc>
              <a:buFont typeface="Arial" panose="020B0604020202020204" pitchFamily="34" charset="0"/>
              <a:buChar char="•"/>
            </a:pPr>
            <a:r>
              <a:rPr lang="en-GB" sz="3800" b="1" noProof="0"/>
              <a:t>Content filtering </a:t>
            </a:r>
            <a:r>
              <a:rPr lang="en-GB" sz="3800" noProof="0"/>
              <a:t>– filtering out harmful content</a:t>
            </a:r>
          </a:p>
          <a:p>
            <a:pPr marL="0" indent="0">
              <a:lnSpc>
                <a:spcPct val="110000"/>
              </a:lnSpc>
              <a:buNone/>
            </a:pPr>
            <a:endParaRPr lang="en-GB" sz="1000" noProof="0"/>
          </a:p>
        </p:txBody>
      </p:sp>
      <p:sp>
        <p:nvSpPr>
          <p:cNvPr id="11" name="Date Placeholder 10">
            <a:extLst>
              <a:ext uri="{FF2B5EF4-FFF2-40B4-BE49-F238E27FC236}">
                <a16:creationId xmlns:a16="http://schemas.microsoft.com/office/drawing/2014/main" id="{69A4103D-7B2F-92E8-044D-9AF846BB3E22}"/>
              </a:ext>
            </a:extLst>
          </p:cNvPr>
          <p:cNvSpPr>
            <a:spLocks noGrp="1"/>
          </p:cNvSpPr>
          <p:nvPr>
            <p:ph type="dt" sz="half" idx="10"/>
          </p:nvPr>
        </p:nvSpPr>
        <p:spPr/>
        <p:txBody>
          <a:bodyPr/>
          <a:lstStyle/>
          <a:p>
            <a:fld id="{86B20791-C8DF-497C-8814-FA40E630CE47}" type="datetime1">
              <a:rPr lang="en-GB" b="1" noProof="0" smtClean="0"/>
              <a:t>07/05/2026</a:t>
            </a:fld>
            <a:endParaRPr lang="en-GB" b="1" noProof="0"/>
          </a:p>
        </p:txBody>
      </p:sp>
      <p:sp>
        <p:nvSpPr>
          <p:cNvPr id="12" name="Slide Number Placeholder 11">
            <a:extLst>
              <a:ext uri="{FF2B5EF4-FFF2-40B4-BE49-F238E27FC236}">
                <a16:creationId xmlns:a16="http://schemas.microsoft.com/office/drawing/2014/main" id="{61522445-C3CD-47E1-374F-692539CA65A2}"/>
              </a:ext>
            </a:extLst>
          </p:cNvPr>
          <p:cNvSpPr>
            <a:spLocks noGrp="1"/>
          </p:cNvSpPr>
          <p:nvPr>
            <p:ph type="sldNum" sz="quarter" idx="12"/>
          </p:nvPr>
        </p:nvSpPr>
        <p:spPr/>
        <p:txBody>
          <a:bodyPr/>
          <a:lstStyle/>
          <a:p>
            <a:fld id="{CC057153-B650-4DEB-B370-79DDCFDCE934}" type="slidenum">
              <a:rPr lang="en-GB" b="1" noProof="0" smtClean="0"/>
              <a:t>44</a:t>
            </a:fld>
            <a:endParaRPr lang="en-GB" b="1" noProof="0"/>
          </a:p>
        </p:txBody>
      </p:sp>
    </p:spTree>
    <p:extLst>
      <p:ext uri="{BB962C8B-B14F-4D97-AF65-F5344CB8AC3E}">
        <p14:creationId xmlns:p14="http://schemas.microsoft.com/office/powerpoint/2010/main" val="25126686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EDE1DD8-B4D8-5CAF-2E93-FDEACB75A8D1}"/>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7" name="Rectangle 16">
            <a:extLst>
              <a:ext uri="{FF2B5EF4-FFF2-40B4-BE49-F238E27FC236}">
                <a16:creationId xmlns:a16="http://schemas.microsoft.com/office/drawing/2014/main" id="{ECBF8434-4FE6-2DAB-DE3C-A07300618164}"/>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809D4453-8E6F-D5C2-912F-0CB4C4EEDC19}"/>
              </a:ext>
            </a:extLst>
          </p:cNvPr>
          <p:cNvSpPr>
            <a:spLocks noGrp="1"/>
          </p:cNvSpPr>
          <p:nvPr>
            <p:ph type="title"/>
          </p:nvPr>
        </p:nvSpPr>
        <p:spPr>
          <a:xfrm>
            <a:off x="0" y="9144"/>
            <a:ext cx="10653578" cy="588081"/>
          </a:xfrm>
        </p:spPr>
        <p:txBody>
          <a:bodyPr/>
          <a:lstStyle/>
          <a:p>
            <a:r>
              <a:rPr lang="en-GB" noProof="0"/>
              <a:t>Costs of app development</a:t>
            </a:r>
          </a:p>
        </p:txBody>
      </p:sp>
      <p:sp>
        <p:nvSpPr>
          <p:cNvPr id="3" name="Content Placeholder 2">
            <a:extLst>
              <a:ext uri="{FF2B5EF4-FFF2-40B4-BE49-F238E27FC236}">
                <a16:creationId xmlns:a16="http://schemas.microsoft.com/office/drawing/2014/main" id="{8E95F168-0565-AC52-F9D7-0E913B7FC910}"/>
              </a:ext>
            </a:extLst>
          </p:cNvPr>
          <p:cNvSpPr>
            <a:spLocks noGrp="1"/>
          </p:cNvSpPr>
          <p:nvPr>
            <p:ph idx="1"/>
          </p:nvPr>
        </p:nvSpPr>
        <p:spPr>
          <a:xfrm>
            <a:off x="422311" y="852027"/>
            <a:ext cx="10653579" cy="5346172"/>
          </a:xfrm>
        </p:spPr>
        <p:txBody>
          <a:bodyPr vert="horz" lIns="91440" tIns="45720" rIns="91440" bIns="45720" rtlCol="0" anchor="t">
            <a:normAutofit/>
          </a:bodyPr>
          <a:lstStyle/>
          <a:p>
            <a:pPr marL="0" indent="0">
              <a:buNone/>
            </a:pPr>
            <a:r>
              <a:rPr lang="en-GB" noProof="0"/>
              <a:t>If this project where to be developed into a full product there are several costs that need to be considered, the exact costs will depend on what direction the project takes (APP / WEB), these include:</a:t>
            </a:r>
          </a:p>
          <a:p>
            <a:pPr marL="0" indent="0">
              <a:buNone/>
            </a:pPr>
            <a:endParaRPr lang="en-GB" sz="500" noProof="0"/>
          </a:p>
          <a:p>
            <a:pPr marL="0" indent="0">
              <a:buNone/>
            </a:pPr>
            <a:r>
              <a:rPr lang="en-GB" b="1" noProof="0"/>
              <a:t>API costs </a:t>
            </a:r>
          </a:p>
          <a:p>
            <a:pPr marL="0" indent="0">
              <a:lnSpc>
                <a:spcPct val="75000"/>
              </a:lnSpc>
              <a:buNone/>
            </a:pPr>
            <a:r>
              <a:rPr lang="en-GB" noProof="0"/>
              <a:t>Google TTS - $30 per 1 million characters (140K – 200K words) </a:t>
            </a:r>
          </a:p>
          <a:p>
            <a:pPr marL="0" indent="0">
              <a:lnSpc>
                <a:spcPct val="75000"/>
              </a:lnSpc>
              <a:buNone/>
            </a:pPr>
            <a:r>
              <a:rPr lang="en-GB" noProof="0"/>
              <a:t>Google STT - $0.96 per hour</a:t>
            </a:r>
          </a:p>
          <a:p>
            <a:pPr marL="0" indent="0">
              <a:lnSpc>
                <a:spcPct val="75000"/>
              </a:lnSpc>
              <a:buNone/>
            </a:pPr>
            <a:endParaRPr lang="en-GB" sz="500" noProof="0"/>
          </a:p>
          <a:p>
            <a:pPr marL="0" indent="0">
              <a:buNone/>
            </a:pPr>
            <a:r>
              <a:rPr lang="en-GB" b="1" noProof="0"/>
              <a:t>App publishing costs</a:t>
            </a:r>
          </a:p>
          <a:p>
            <a:pPr marL="0" indent="0">
              <a:lnSpc>
                <a:spcPct val="75000"/>
              </a:lnSpc>
              <a:buNone/>
            </a:pPr>
            <a:r>
              <a:rPr lang="en-GB" noProof="0"/>
              <a:t>Google app store - $25 one-time Fee</a:t>
            </a:r>
          </a:p>
          <a:p>
            <a:pPr marL="0" indent="0">
              <a:lnSpc>
                <a:spcPct val="75000"/>
              </a:lnSpc>
              <a:buNone/>
            </a:pPr>
            <a:r>
              <a:rPr lang="en-GB" noProof="0"/>
              <a:t>Apple app store - $99 annual cost</a:t>
            </a:r>
          </a:p>
          <a:p>
            <a:pPr marL="0" indent="0">
              <a:lnSpc>
                <a:spcPct val="75000"/>
              </a:lnSpc>
              <a:buNone/>
            </a:pPr>
            <a:endParaRPr lang="en-GB" sz="500" noProof="0"/>
          </a:p>
          <a:p>
            <a:pPr marL="0" indent="0">
              <a:buNone/>
            </a:pPr>
            <a:r>
              <a:rPr lang="en-GB" b="1" noProof="0"/>
              <a:t>Web hosting Costs</a:t>
            </a:r>
          </a:p>
          <a:p>
            <a:pPr marL="0" indent="0">
              <a:buNone/>
            </a:pPr>
            <a:r>
              <a:rPr lang="en-GB" noProof="0"/>
              <a:t>Hosting with scalable bandwidth - ~£5 - £10 per month</a:t>
            </a:r>
          </a:p>
        </p:txBody>
      </p:sp>
      <p:pic>
        <p:nvPicPr>
          <p:cNvPr id="11" name="Graphic 10">
            <a:extLst>
              <a:ext uri="{FF2B5EF4-FFF2-40B4-BE49-F238E27FC236}">
                <a16:creationId xmlns:a16="http://schemas.microsoft.com/office/drawing/2014/main" id="{116E7CD4-9E36-D0D0-9A11-E9C7D1FA8FF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3822217" y="6050952"/>
            <a:ext cx="135106" cy="45720"/>
          </a:xfrm>
          <a:prstGeom prst="rect">
            <a:avLst/>
          </a:prstGeom>
        </p:spPr>
      </p:pic>
      <p:pic>
        <p:nvPicPr>
          <p:cNvPr id="15" name="Graphic 14">
            <a:extLst>
              <a:ext uri="{FF2B5EF4-FFF2-40B4-BE49-F238E27FC236}">
                <a16:creationId xmlns:a16="http://schemas.microsoft.com/office/drawing/2014/main" id="{D81317EC-8A36-A9F3-0DE3-F42FAFAB727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32681" y="4821606"/>
            <a:ext cx="2893168" cy="979048"/>
          </a:xfrm>
          <a:prstGeom prst="rect">
            <a:avLst/>
          </a:prstGeom>
        </p:spPr>
      </p:pic>
      <p:pic>
        <p:nvPicPr>
          <p:cNvPr id="1034" name="Picture 10">
            <a:extLst>
              <a:ext uri="{FF2B5EF4-FFF2-40B4-BE49-F238E27FC236}">
                <a16:creationId xmlns:a16="http://schemas.microsoft.com/office/drawing/2014/main" id="{507DD5BE-C603-0955-44CF-B0DA93B67DA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807130" y="3807474"/>
            <a:ext cx="2456506" cy="48490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logo of a cloud&#10;&#10;AI-generated content may be incorrect.">
            <a:extLst>
              <a:ext uri="{FF2B5EF4-FFF2-40B4-BE49-F238E27FC236}">
                <a16:creationId xmlns:a16="http://schemas.microsoft.com/office/drawing/2014/main" id="{EE1ADA92-1221-3547-DB62-7D9BEC491F19}"/>
              </a:ext>
            </a:extLst>
          </p:cNvPr>
          <p:cNvPicPr>
            <a:picLocks noChangeAspect="1"/>
          </p:cNvPicPr>
          <p:nvPr/>
        </p:nvPicPr>
        <p:blipFill>
          <a:blip r:embed="rId5"/>
          <a:stretch>
            <a:fillRect/>
          </a:stretch>
        </p:blipFill>
        <p:spPr>
          <a:xfrm>
            <a:off x="9399664" y="2108074"/>
            <a:ext cx="1359202" cy="1359202"/>
          </a:xfrm>
          <a:prstGeom prst="rect">
            <a:avLst/>
          </a:prstGeom>
        </p:spPr>
      </p:pic>
      <p:sp>
        <p:nvSpPr>
          <p:cNvPr id="18" name="Date Placeholder 17">
            <a:extLst>
              <a:ext uri="{FF2B5EF4-FFF2-40B4-BE49-F238E27FC236}">
                <a16:creationId xmlns:a16="http://schemas.microsoft.com/office/drawing/2014/main" id="{FE37B826-13E2-0209-0396-26F1707C03AE}"/>
              </a:ext>
            </a:extLst>
          </p:cNvPr>
          <p:cNvSpPr>
            <a:spLocks noGrp="1"/>
          </p:cNvSpPr>
          <p:nvPr>
            <p:ph type="dt" sz="half" idx="10"/>
          </p:nvPr>
        </p:nvSpPr>
        <p:spPr/>
        <p:txBody>
          <a:bodyPr/>
          <a:lstStyle/>
          <a:p>
            <a:fld id="{23C347F7-5619-487A-8220-CA4A1524F8BA}" type="datetime1">
              <a:rPr lang="en-GB" b="1" noProof="0" smtClean="0"/>
              <a:t>07/05/2026</a:t>
            </a:fld>
            <a:endParaRPr lang="en-GB" b="1" noProof="0"/>
          </a:p>
        </p:txBody>
      </p:sp>
      <p:sp>
        <p:nvSpPr>
          <p:cNvPr id="19" name="Slide Number Placeholder 18">
            <a:extLst>
              <a:ext uri="{FF2B5EF4-FFF2-40B4-BE49-F238E27FC236}">
                <a16:creationId xmlns:a16="http://schemas.microsoft.com/office/drawing/2014/main" id="{32C76C2E-4495-0AEB-B970-4782455FC73B}"/>
              </a:ext>
            </a:extLst>
          </p:cNvPr>
          <p:cNvSpPr>
            <a:spLocks noGrp="1"/>
          </p:cNvSpPr>
          <p:nvPr>
            <p:ph type="sldNum" sz="quarter" idx="12"/>
          </p:nvPr>
        </p:nvSpPr>
        <p:spPr/>
        <p:txBody>
          <a:bodyPr/>
          <a:lstStyle/>
          <a:p>
            <a:fld id="{CC057153-B650-4DEB-B370-79DDCFDCE934}" type="slidenum">
              <a:rPr lang="en-GB" b="1" noProof="0" smtClean="0"/>
              <a:t>45</a:t>
            </a:fld>
            <a:endParaRPr lang="en-GB" b="1" noProof="0"/>
          </a:p>
        </p:txBody>
      </p:sp>
    </p:spTree>
    <p:extLst>
      <p:ext uri="{BB962C8B-B14F-4D97-AF65-F5344CB8AC3E}">
        <p14:creationId xmlns:p14="http://schemas.microsoft.com/office/powerpoint/2010/main" val="5041759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C338B-42D7-FD9A-8F2B-CE3852FA6112}"/>
              </a:ext>
            </a:extLst>
          </p:cNvPr>
          <p:cNvSpPr>
            <a:spLocks noGrp="1"/>
          </p:cNvSpPr>
          <p:nvPr>
            <p:ph idx="1"/>
          </p:nvPr>
        </p:nvSpPr>
        <p:spPr>
          <a:xfrm>
            <a:off x="137160" y="1132086"/>
            <a:ext cx="11041123" cy="4593828"/>
          </a:xfrm>
        </p:spPr>
        <p:txBody>
          <a:bodyPr>
            <a:normAutofit fontScale="92500"/>
          </a:bodyPr>
          <a:lstStyle/>
          <a:p>
            <a:r>
              <a:rPr lang="en-GB" sz="2400"/>
              <a:t>This project has the potential to be developed into a solution that could help countless people who are currently at a disadvantage in the academic world. </a:t>
            </a:r>
            <a:r>
              <a:rPr lang="en-GB" sz="2400" b="1"/>
              <a:t>AI</a:t>
            </a:r>
            <a:r>
              <a:rPr lang="en-GB" sz="2400"/>
              <a:t> is one of the many new and upcoming technologies that has the potential to reshape how we view education and learning.</a:t>
            </a:r>
          </a:p>
          <a:p>
            <a:pPr marL="0" indent="0">
              <a:buNone/>
            </a:pPr>
            <a:endParaRPr lang="en-GB" sz="600"/>
          </a:p>
          <a:p>
            <a:r>
              <a:rPr lang="en-GB" sz="2400"/>
              <a:t>This project leverages this to provide an innovative solution to a problem that is too often ignored. </a:t>
            </a:r>
          </a:p>
          <a:p>
            <a:pPr marL="0" indent="0">
              <a:buNone/>
            </a:pPr>
            <a:endParaRPr lang="en-GB" sz="600"/>
          </a:p>
          <a:p>
            <a:r>
              <a:rPr lang="en-GB" sz="2400"/>
              <a:t>With these technologies developing at the pace they are, in the future there may no be a need for standalone software like this project. However, we believe that as long as there is a need for such solutions, they should be developed.</a:t>
            </a:r>
          </a:p>
        </p:txBody>
      </p:sp>
      <p:sp>
        <p:nvSpPr>
          <p:cNvPr id="4" name="Date Placeholder 3">
            <a:extLst>
              <a:ext uri="{FF2B5EF4-FFF2-40B4-BE49-F238E27FC236}">
                <a16:creationId xmlns:a16="http://schemas.microsoft.com/office/drawing/2014/main" id="{EDD5F09D-9F56-5AA4-5B7E-9EA07E414EEC}"/>
              </a:ext>
            </a:extLst>
          </p:cNvPr>
          <p:cNvSpPr>
            <a:spLocks noGrp="1"/>
          </p:cNvSpPr>
          <p:nvPr>
            <p:ph type="dt" sz="half" idx="10"/>
          </p:nvPr>
        </p:nvSpPr>
        <p:spPr/>
        <p:txBody>
          <a:bodyPr/>
          <a:lstStyle/>
          <a:p>
            <a:fld id="{39577270-F499-4A8F-AC17-9C9B3869BB03}" type="datetime1">
              <a:rPr lang="en-GB" smtClean="0"/>
              <a:t>07/05/2026</a:t>
            </a:fld>
            <a:endParaRPr lang="en-US"/>
          </a:p>
        </p:txBody>
      </p:sp>
      <p:sp>
        <p:nvSpPr>
          <p:cNvPr id="5" name="Slide Number Placeholder 4">
            <a:extLst>
              <a:ext uri="{FF2B5EF4-FFF2-40B4-BE49-F238E27FC236}">
                <a16:creationId xmlns:a16="http://schemas.microsoft.com/office/drawing/2014/main" id="{1EC214FD-D6CC-B3DF-1DBA-DB469E6066ED}"/>
              </a:ext>
            </a:extLst>
          </p:cNvPr>
          <p:cNvSpPr>
            <a:spLocks noGrp="1"/>
          </p:cNvSpPr>
          <p:nvPr>
            <p:ph type="sldNum" sz="quarter" idx="12"/>
          </p:nvPr>
        </p:nvSpPr>
        <p:spPr/>
        <p:txBody>
          <a:bodyPr/>
          <a:lstStyle/>
          <a:p>
            <a:fld id="{CC057153-B650-4DEB-B370-79DDCFDCE934}" type="slidenum">
              <a:rPr lang="en-US" smtClean="0"/>
              <a:t>46</a:t>
            </a:fld>
            <a:endParaRPr lang="en-US"/>
          </a:p>
        </p:txBody>
      </p:sp>
      <p:sp>
        <p:nvSpPr>
          <p:cNvPr id="6" name="Rectangle 5">
            <a:extLst>
              <a:ext uri="{FF2B5EF4-FFF2-40B4-BE49-F238E27FC236}">
                <a16:creationId xmlns:a16="http://schemas.microsoft.com/office/drawing/2014/main" id="{15647685-EA4B-4C75-7D49-B8E8C130E735}"/>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 name="Rectangle 6">
            <a:extLst>
              <a:ext uri="{FF2B5EF4-FFF2-40B4-BE49-F238E27FC236}">
                <a16:creationId xmlns:a16="http://schemas.microsoft.com/office/drawing/2014/main" id="{9ED837F7-C31B-E53D-DE3C-6B17738F36D2}"/>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8" name="Title 1">
            <a:extLst>
              <a:ext uri="{FF2B5EF4-FFF2-40B4-BE49-F238E27FC236}">
                <a16:creationId xmlns:a16="http://schemas.microsoft.com/office/drawing/2014/main" id="{708D5E59-C602-C73A-2792-E7CB88149500}"/>
              </a:ext>
            </a:extLst>
          </p:cNvPr>
          <p:cNvSpPr txBox="1">
            <a:spLocks/>
          </p:cNvSpPr>
          <p:nvPr/>
        </p:nvSpPr>
        <p:spPr>
          <a:xfrm>
            <a:off x="0" y="9144"/>
            <a:ext cx="10653578" cy="58808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r>
              <a:rPr lang="en-GB"/>
              <a:t>Conclusion</a:t>
            </a:r>
          </a:p>
        </p:txBody>
      </p:sp>
      <p:sp>
        <p:nvSpPr>
          <p:cNvPr id="9" name="Date Placeholder 17">
            <a:extLst>
              <a:ext uri="{FF2B5EF4-FFF2-40B4-BE49-F238E27FC236}">
                <a16:creationId xmlns:a16="http://schemas.microsoft.com/office/drawing/2014/main" id="{08AC2C2B-F1CE-69FC-5961-7C5416CA1731}"/>
              </a:ext>
            </a:extLst>
          </p:cNvPr>
          <p:cNvSpPr txBox="1">
            <a:spLocks/>
          </p:cNvSpPr>
          <p:nvPr/>
        </p:nvSpPr>
        <p:spPr>
          <a:xfrm>
            <a:off x="0" y="6492875"/>
            <a:ext cx="3494314"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3C347F7-5619-487A-8220-CA4A1524F8BA}" type="datetime1">
              <a:rPr lang="en-GB" b="1" smtClean="0"/>
              <a:pPr/>
              <a:t>07/05/2026</a:t>
            </a:fld>
            <a:endParaRPr lang="en-GB" b="1"/>
          </a:p>
        </p:txBody>
      </p:sp>
      <p:sp>
        <p:nvSpPr>
          <p:cNvPr id="10" name="Slide Number Placeholder 18">
            <a:extLst>
              <a:ext uri="{FF2B5EF4-FFF2-40B4-BE49-F238E27FC236}">
                <a16:creationId xmlns:a16="http://schemas.microsoft.com/office/drawing/2014/main" id="{D78F404B-A566-C84A-5D76-8FA007B92505}"/>
              </a:ext>
            </a:extLst>
          </p:cNvPr>
          <p:cNvSpPr txBox="1">
            <a:spLocks/>
          </p:cNvSpPr>
          <p:nvPr/>
        </p:nvSpPr>
        <p:spPr>
          <a:xfrm>
            <a:off x="11762793" y="6501608"/>
            <a:ext cx="429207"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C057153-B650-4DEB-B370-79DDCFDCE934}" type="slidenum">
              <a:rPr lang="en-GB" b="1" smtClean="0"/>
              <a:pPr/>
              <a:t>46</a:t>
            </a:fld>
            <a:endParaRPr lang="en-GB" b="1"/>
          </a:p>
        </p:txBody>
      </p:sp>
    </p:spTree>
    <p:extLst>
      <p:ext uri="{BB962C8B-B14F-4D97-AF65-F5344CB8AC3E}">
        <p14:creationId xmlns:p14="http://schemas.microsoft.com/office/powerpoint/2010/main" val="20876236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52BAE41-14E8-8254-9915-912599978AF9}"/>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8" name="Rectangle 7">
            <a:extLst>
              <a:ext uri="{FF2B5EF4-FFF2-40B4-BE49-F238E27FC236}">
                <a16:creationId xmlns:a16="http://schemas.microsoft.com/office/drawing/2014/main" id="{06839916-C2DA-9079-3964-E736C1213ECE}"/>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624A8762-0786-B874-F976-705B5B95C632}"/>
              </a:ext>
            </a:extLst>
          </p:cNvPr>
          <p:cNvSpPr>
            <a:spLocks noGrp="1"/>
          </p:cNvSpPr>
          <p:nvPr>
            <p:ph type="title"/>
          </p:nvPr>
        </p:nvSpPr>
        <p:spPr>
          <a:xfrm>
            <a:off x="0" y="0"/>
            <a:ext cx="10653578" cy="636666"/>
          </a:xfrm>
        </p:spPr>
        <p:txBody>
          <a:bodyPr anchor="ctr">
            <a:normAutofit/>
          </a:bodyPr>
          <a:lstStyle/>
          <a:p>
            <a:r>
              <a:rPr lang="en-GB" noProof="0"/>
              <a:t>Evaluation</a:t>
            </a:r>
          </a:p>
        </p:txBody>
      </p:sp>
      <p:sp>
        <p:nvSpPr>
          <p:cNvPr id="3" name="Content Placeholder 2">
            <a:extLst>
              <a:ext uri="{FF2B5EF4-FFF2-40B4-BE49-F238E27FC236}">
                <a16:creationId xmlns:a16="http://schemas.microsoft.com/office/drawing/2014/main" id="{56D250F1-CDD2-5E05-82B0-C0BB0D6AEF54}"/>
              </a:ext>
            </a:extLst>
          </p:cNvPr>
          <p:cNvSpPr>
            <a:spLocks noGrp="1"/>
          </p:cNvSpPr>
          <p:nvPr>
            <p:ph idx="1"/>
          </p:nvPr>
        </p:nvSpPr>
        <p:spPr>
          <a:xfrm>
            <a:off x="389909" y="1132085"/>
            <a:ext cx="11242253" cy="5186521"/>
          </a:xfrm>
        </p:spPr>
        <p:txBody>
          <a:bodyPr>
            <a:normAutofit lnSpcReduction="10000"/>
          </a:bodyPr>
          <a:lstStyle/>
          <a:p>
            <a:pPr marL="0" indent="0">
              <a:buNone/>
            </a:pPr>
            <a:r>
              <a:rPr lang="en-GB" noProof="0"/>
              <a:t>We believe this project provides an innovative solution to the problem that we identified. The solution that we have developed has leveraged the emerging trend of AI to provide a solution that can fulfil the needs of many different people.</a:t>
            </a:r>
          </a:p>
          <a:p>
            <a:pPr marL="0" indent="0">
              <a:buNone/>
            </a:pPr>
            <a:endParaRPr lang="en-GB" noProof="0"/>
          </a:p>
          <a:p>
            <a:pPr marL="0" indent="0">
              <a:buNone/>
            </a:pPr>
            <a:r>
              <a:rPr lang="en-GB" b="1" noProof="0"/>
              <a:t>However, there are aspects of this project and its development that could be improved:</a:t>
            </a:r>
          </a:p>
          <a:p>
            <a:pPr marL="0" indent="0">
              <a:buNone/>
            </a:pPr>
            <a:endParaRPr lang="en-GB" sz="500" b="1" noProof="0"/>
          </a:p>
          <a:p>
            <a:r>
              <a:rPr lang="en-GB" noProof="0"/>
              <a:t>A wider analysis of different programming languages and solutions</a:t>
            </a:r>
          </a:p>
          <a:p>
            <a:r>
              <a:rPr lang="en-GB" noProof="0"/>
              <a:t>Larger focus on UI and UX with input form stakeholders</a:t>
            </a:r>
          </a:p>
          <a:p>
            <a:r>
              <a:rPr lang="en-GB" noProof="0"/>
              <a:t>A more developed project plan and project management</a:t>
            </a:r>
          </a:p>
          <a:p>
            <a:endParaRPr lang="en-GB"/>
          </a:p>
          <a:p>
            <a:pPr marL="0" indent="0">
              <a:buNone/>
            </a:pPr>
            <a:r>
              <a:rPr lang="en-GB" noProof="0"/>
              <a:t>As a team we believe we believe that we have successfully leveraged our skills to develop a project that has the ability to help many people in many ways.</a:t>
            </a:r>
          </a:p>
          <a:p>
            <a:endParaRPr lang="en-GB" noProof="0"/>
          </a:p>
          <a:p>
            <a:pPr marL="0" indent="0">
              <a:buNone/>
            </a:pPr>
            <a:endParaRPr lang="en-GB" noProof="0"/>
          </a:p>
        </p:txBody>
      </p:sp>
      <p:sp>
        <p:nvSpPr>
          <p:cNvPr id="4" name="Date Placeholder 3">
            <a:extLst>
              <a:ext uri="{FF2B5EF4-FFF2-40B4-BE49-F238E27FC236}">
                <a16:creationId xmlns:a16="http://schemas.microsoft.com/office/drawing/2014/main" id="{DD3EDCED-95E4-0CA5-CBAE-A525519EA01D}"/>
              </a:ext>
            </a:extLst>
          </p:cNvPr>
          <p:cNvSpPr>
            <a:spLocks noGrp="1"/>
          </p:cNvSpPr>
          <p:nvPr>
            <p:ph type="dt" sz="half" idx="10"/>
          </p:nvPr>
        </p:nvSpPr>
        <p:spPr/>
        <p:txBody>
          <a:bodyPr/>
          <a:lstStyle/>
          <a:p>
            <a:fld id="{EB06FAE8-480E-4B5C-A855-D06552E25CD5}" type="datetime1">
              <a:rPr lang="en-GB" b="1" noProof="0" smtClean="0"/>
              <a:t>07/05/2026</a:t>
            </a:fld>
            <a:endParaRPr lang="en-GB" b="1" noProof="0"/>
          </a:p>
        </p:txBody>
      </p:sp>
      <p:sp>
        <p:nvSpPr>
          <p:cNvPr id="9" name="Slide Number Placeholder 8">
            <a:extLst>
              <a:ext uri="{FF2B5EF4-FFF2-40B4-BE49-F238E27FC236}">
                <a16:creationId xmlns:a16="http://schemas.microsoft.com/office/drawing/2014/main" id="{0DEF16AE-C6E0-4874-5FB3-F77A88511C6E}"/>
              </a:ext>
            </a:extLst>
          </p:cNvPr>
          <p:cNvSpPr>
            <a:spLocks noGrp="1"/>
          </p:cNvSpPr>
          <p:nvPr>
            <p:ph type="sldNum" sz="quarter" idx="12"/>
          </p:nvPr>
        </p:nvSpPr>
        <p:spPr/>
        <p:txBody>
          <a:bodyPr/>
          <a:lstStyle/>
          <a:p>
            <a:fld id="{CC057153-B650-4DEB-B370-79DDCFDCE934}" type="slidenum">
              <a:rPr lang="en-GB" b="1" noProof="0" smtClean="0"/>
              <a:t>47</a:t>
            </a:fld>
            <a:endParaRPr lang="en-GB" b="1" noProof="0"/>
          </a:p>
        </p:txBody>
      </p:sp>
    </p:spTree>
    <p:extLst>
      <p:ext uri="{BB962C8B-B14F-4D97-AF65-F5344CB8AC3E}">
        <p14:creationId xmlns:p14="http://schemas.microsoft.com/office/powerpoint/2010/main" val="28170117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E811CE-2E89-A55D-F507-9D79AAA6A4D8}"/>
              </a:ext>
            </a:extLst>
          </p:cNvPr>
          <p:cNvSpPr/>
          <p:nvPr/>
        </p:nvSpPr>
        <p:spPr>
          <a:xfrm>
            <a:off x="0" y="-39441"/>
            <a:ext cx="12192000" cy="6366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5" name="Rectangle 4">
            <a:extLst>
              <a:ext uri="{FF2B5EF4-FFF2-40B4-BE49-F238E27FC236}">
                <a16:creationId xmlns:a16="http://schemas.microsoft.com/office/drawing/2014/main" id="{2872CE76-0184-3374-22D0-5D646B8E5D38}"/>
              </a:ext>
            </a:extLst>
          </p:cNvPr>
          <p:cNvSpPr/>
          <p:nvPr/>
        </p:nvSpPr>
        <p:spPr>
          <a:xfrm>
            <a:off x="0" y="6453002"/>
            <a:ext cx="12192000" cy="40499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1230C7D0-539E-67BE-D963-71A1BFD51EB5}"/>
              </a:ext>
            </a:extLst>
          </p:cNvPr>
          <p:cNvSpPr>
            <a:spLocks noGrp="1"/>
          </p:cNvSpPr>
          <p:nvPr>
            <p:ph type="title"/>
          </p:nvPr>
        </p:nvSpPr>
        <p:spPr/>
        <p:txBody>
          <a:bodyPr/>
          <a:lstStyle/>
          <a:p>
            <a:r>
              <a:rPr lang="en-GB" noProof="0"/>
              <a:t>Bibliography </a:t>
            </a:r>
          </a:p>
        </p:txBody>
      </p:sp>
      <p:sp>
        <p:nvSpPr>
          <p:cNvPr id="3" name="Content Placeholder 2">
            <a:extLst>
              <a:ext uri="{FF2B5EF4-FFF2-40B4-BE49-F238E27FC236}">
                <a16:creationId xmlns:a16="http://schemas.microsoft.com/office/drawing/2014/main" id="{2DE8C7D2-C808-69D8-92F2-25737D24E9E8}"/>
              </a:ext>
            </a:extLst>
          </p:cNvPr>
          <p:cNvSpPr>
            <a:spLocks noGrp="1"/>
          </p:cNvSpPr>
          <p:nvPr>
            <p:ph idx="1"/>
          </p:nvPr>
        </p:nvSpPr>
        <p:spPr>
          <a:xfrm>
            <a:off x="612647" y="1117616"/>
            <a:ext cx="10653579" cy="5569722"/>
          </a:xfrm>
        </p:spPr>
        <p:txBody>
          <a:bodyPr vert="horz" lIns="91440" tIns="45720" rIns="91440" bIns="45720" rtlCol="0" anchor="t">
            <a:noAutofit/>
          </a:bodyPr>
          <a:lstStyle/>
          <a:p>
            <a:pPr>
              <a:lnSpc>
                <a:spcPct val="100000"/>
              </a:lnSpc>
              <a:buFont typeface="Arial"/>
              <a:buChar char="•"/>
            </a:pPr>
            <a:r>
              <a:rPr lang="en-GB" sz="900" noProof="0">
                <a:solidFill>
                  <a:srgbClr val="262626"/>
                </a:solidFill>
                <a:latin typeface="Aptos"/>
              </a:rPr>
              <a:t>[1] A. Spielman. "Thousands of year 7s struggle with reading." GOV.UK. Accessed: Feb 10 2026. [Online]. Available: </a:t>
            </a:r>
            <a:r>
              <a:rPr lang="en-GB" sz="900" noProof="0">
                <a:latin typeface="Aptos"/>
                <a:hlinkClick r:id="rId2"/>
              </a:rPr>
              <a:t>https://educationinspection.blog.gov.uk/2022/09/05/thousands-of-year-7s-struggle-with-reading/</a:t>
            </a:r>
            <a:endParaRPr lang="en-GB" sz="900" noProof="0">
              <a:latin typeface="Aptos"/>
            </a:endParaRPr>
          </a:p>
          <a:p>
            <a:pPr>
              <a:lnSpc>
                <a:spcPct val="100000"/>
              </a:lnSpc>
              <a:buFont typeface="Arial"/>
              <a:buChar char="•"/>
            </a:pPr>
            <a:r>
              <a:rPr lang="en-GB" sz="900" noProof="0">
                <a:solidFill>
                  <a:srgbClr val="000000"/>
                </a:solidFill>
                <a:latin typeface="Aptos"/>
              </a:rPr>
              <a:t>[2]https://www.dyslexiauk.co.uk/how-common-are-dyslexia-and-dyscalculia-in-the-uk-updated-2024/</a:t>
            </a:r>
          </a:p>
          <a:p>
            <a:pPr>
              <a:lnSpc>
                <a:spcPct val="100000"/>
              </a:lnSpc>
              <a:buFont typeface="Arial"/>
              <a:buChar char="•"/>
            </a:pPr>
            <a:r>
              <a:rPr lang="en-GB" sz="900" noProof="0">
                <a:solidFill>
                  <a:srgbClr val="262626"/>
                </a:solidFill>
                <a:latin typeface="Aptos"/>
              </a:rPr>
              <a:t>[3] P. </a:t>
            </a:r>
            <a:r>
              <a:rPr lang="en-GB" sz="900" noProof="0" err="1">
                <a:solidFill>
                  <a:srgbClr val="262626"/>
                </a:solidFill>
                <a:latin typeface="Aptos"/>
              </a:rPr>
              <a:t>Bonifacci</a:t>
            </a:r>
            <a:r>
              <a:rPr lang="en-GB" sz="900" noProof="0">
                <a:solidFill>
                  <a:srgbClr val="262626"/>
                </a:solidFill>
                <a:latin typeface="Aptos"/>
              </a:rPr>
              <a:t>, E. Colombini, M. Marzocchi, V. Tobia and L. </a:t>
            </a:r>
            <a:r>
              <a:rPr lang="en-GB" sz="900" noProof="0" err="1">
                <a:solidFill>
                  <a:srgbClr val="262626"/>
                </a:solidFill>
                <a:latin typeface="Aptos"/>
              </a:rPr>
              <a:t>Desideri</a:t>
            </a:r>
            <a:r>
              <a:rPr lang="en-GB" sz="900" noProof="0">
                <a:solidFill>
                  <a:srgbClr val="262626"/>
                </a:solidFill>
                <a:latin typeface="Aptos"/>
              </a:rPr>
              <a:t>, "Text-to-speech applications to reduce mind wandering in students with dyslexia," J </a:t>
            </a:r>
            <a:r>
              <a:rPr lang="en-GB" sz="900" noProof="0" err="1">
                <a:solidFill>
                  <a:srgbClr val="262626"/>
                </a:solidFill>
                <a:latin typeface="Aptos"/>
              </a:rPr>
              <a:t>Comput</a:t>
            </a:r>
            <a:r>
              <a:rPr lang="en-GB" sz="900" noProof="0">
                <a:solidFill>
                  <a:srgbClr val="262626"/>
                </a:solidFill>
                <a:latin typeface="Aptos"/>
              </a:rPr>
              <a:t> Assist Learn. vol. 38, no. 2, pp.440–454, 2022, </a:t>
            </a:r>
            <a:r>
              <a:rPr lang="en-GB" sz="900" noProof="0" err="1">
                <a:solidFill>
                  <a:srgbClr val="262626"/>
                </a:solidFill>
                <a:latin typeface="Aptos"/>
              </a:rPr>
              <a:t>doi</a:t>
            </a:r>
            <a:r>
              <a:rPr lang="en-GB" sz="900" noProof="0">
                <a:solidFill>
                  <a:srgbClr val="262626"/>
                </a:solidFill>
                <a:latin typeface="Aptos"/>
              </a:rPr>
              <a:t>: 10.1111/jcal.12624. Available at: </a:t>
            </a:r>
            <a:r>
              <a:rPr lang="en-GB" sz="900" noProof="0">
                <a:latin typeface="Aptos"/>
                <a:hlinkClick r:id="rId3"/>
              </a:rPr>
              <a:t>https://doi.org/10.1111/jcal.12624</a:t>
            </a:r>
            <a:r>
              <a:rPr lang="en-GB" sz="900" noProof="0">
                <a:solidFill>
                  <a:srgbClr val="262626"/>
                </a:solidFill>
                <a:latin typeface="Aptos"/>
              </a:rPr>
              <a:t>.</a:t>
            </a:r>
            <a:endParaRPr lang="en-GB" sz="900" noProof="0">
              <a:solidFill>
                <a:srgbClr val="000000"/>
              </a:solidFill>
              <a:latin typeface="Aptos"/>
            </a:endParaRPr>
          </a:p>
          <a:p>
            <a:pPr>
              <a:lnSpc>
                <a:spcPct val="100000"/>
              </a:lnSpc>
              <a:buFont typeface="Arial"/>
              <a:buChar char="•"/>
            </a:pPr>
            <a:r>
              <a:rPr lang="en-GB" sz="900" noProof="0">
                <a:solidFill>
                  <a:srgbClr val="262626"/>
                </a:solidFill>
                <a:latin typeface="Aptos"/>
              </a:rPr>
              <a:t>[4] J. Keelor, N. </a:t>
            </a:r>
            <a:r>
              <a:rPr lang="en-GB" sz="900" noProof="0" err="1">
                <a:solidFill>
                  <a:srgbClr val="262626"/>
                </a:solidFill>
                <a:latin typeface="Aptos"/>
              </a:rPr>
              <a:t>Creaghead</a:t>
            </a:r>
            <a:r>
              <a:rPr lang="en-GB" sz="900" noProof="0">
                <a:solidFill>
                  <a:srgbClr val="262626"/>
                </a:solidFill>
                <a:latin typeface="Aptos"/>
              </a:rPr>
              <a:t>, N. Silbert and T. Horowitz-Kraus, "Text-to-Speech Technology: Enhancing Reading</a:t>
            </a:r>
            <a:br>
              <a:rPr lang="en-GB" sz="900" noProof="0">
                <a:latin typeface="Aptos"/>
              </a:rPr>
            </a:br>
            <a:r>
              <a:rPr lang="en-GB" sz="900" noProof="0">
                <a:solidFill>
                  <a:srgbClr val="262626"/>
                </a:solidFill>
                <a:latin typeface="Aptos"/>
              </a:rPr>
              <a:t>Comprehension for Students with Reading Difficulty," vol. 14, pp.19–35, 2020, Accessed: Feb 12, 2026. Available at: </a:t>
            </a:r>
            <a:r>
              <a:rPr lang="en-GB" sz="900" noProof="0">
                <a:solidFill>
                  <a:srgbClr val="262626"/>
                </a:solidFill>
                <a:latin typeface="Aptos"/>
                <a:hlinkClick r:id="rId4"/>
              </a:rPr>
              <a:t>https://www.atia.org/wp-content/uploads/2020/06/ATOB-V14-A2-Keelor_etal.pdf.</a:t>
            </a:r>
            <a:endParaRPr lang="en-GB" sz="900" noProof="0">
              <a:solidFill>
                <a:srgbClr val="262626"/>
              </a:solidFill>
              <a:latin typeface="Aptos"/>
            </a:endParaRPr>
          </a:p>
          <a:p>
            <a:pPr>
              <a:lnSpc>
                <a:spcPct val="100000"/>
              </a:lnSpc>
              <a:buFont typeface="Arial"/>
              <a:buChar char="•"/>
            </a:pPr>
            <a:r>
              <a:rPr lang="en-GB" sz="900" noProof="0">
                <a:solidFill>
                  <a:srgbClr val="262626"/>
                </a:solidFill>
                <a:latin typeface="Aptos"/>
              </a:rPr>
              <a:t>[5] </a:t>
            </a:r>
            <a:r>
              <a:rPr lang="en-GB" sz="900" noProof="0" err="1">
                <a:solidFill>
                  <a:srgbClr val="262626"/>
                </a:solidFill>
                <a:latin typeface="Aptos"/>
                <a:ea typeface="+mn-lt"/>
                <a:cs typeface="+mn-lt"/>
              </a:rPr>
              <a:t>Wisprflow</a:t>
            </a:r>
            <a:r>
              <a:rPr lang="en-GB" sz="900" noProof="0">
                <a:solidFill>
                  <a:srgbClr val="262626"/>
                </a:solidFill>
                <a:latin typeface="Aptos"/>
                <a:ea typeface="+mn-lt"/>
                <a:cs typeface="+mn-lt"/>
              </a:rPr>
              <a:t>, </a:t>
            </a:r>
            <a:r>
              <a:rPr lang="en-GB" sz="900" noProof="0">
                <a:solidFill>
                  <a:srgbClr val="262626"/>
                </a:solidFill>
                <a:latin typeface="Aptos"/>
                <a:ea typeface="+mn-lt"/>
                <a:cs typeface="+mn-lt"/>
                <a:hlinkClick r:id="rId5"/>
              </a:rPr>
              <a:t>https://wisprflow.ai/?utm_source=google&amp;utm_medium=cpc&amp;utm_campaign=pmax&amp;dub_id=l6nsU2O9mk5xeux4&amp;gad_source=1&amp;gad_campaignid=23654524948&amp;gclid=CjwKCAjwqubPBhBOEiwAzgZX2m79zIs0iuh6ebmaBRf4P2YzbEX3zH2P3shXW6FmsNKEqetEv48pjRoCJS8QAvD_BwE</a:t>
            </a:r>
            <a:r>
              <a:rPr lang="en-GB" sz="900" noProof="0">
                <a:solidFill>
                  <a:srgbClr val="262626"/>
                </a:solidFill>
                <a:latin typeface="Aptos"/>
                <a:ea typeface="+mn-lt"/>
                <a:cs typeface="+mn-lt"/>
              </a:rPr>
              <a:t>, (Accessed May 05, 2026). </a:t>
            </a:r>
            <a:endParaRPr lang="en-GB" sz="900" noProof="0">
              <a:solidFill>
                <a:srgbClr val="262626"/>
              </a:solidFill>
              <a:latin typeface="Aptos"/>
            </a:endParaRPr>
          </a:p>
          <a:p>
            <a:pPr>
              <a:lnSpc>
                <a:spcPct val="100000"/>
              </a:lnSpc>
              <a:buFont typeface="Arial"/>
              <a:buChar char="•"/>
            </a:pPr>
            <a:r>
              <a:rPr lang="en-GB" sz="900" noProof="0">
                <a:solidFill>
                  <a:srgbClr val="262626"/>
                </a:solidFill>
                <a:latin typeface="Aptos"/>
              </a:rPr>
              <a:t>[6] </a:t>
            </a:r>
            <a:r>
              <a:rPr lang="en-GB" sz="900" noProof="0">
                <a:solidFill>
                  <a:srgbClr val="262626"/>
                </a:solidFill>
                <a:latin typeface="Aptos"/>
                <a:ea typeface="+mn-lt"/>
                <a:cs typeface="+mn-lt"/>
              </a:rPr>
              <a:t>LittleBird, </a:t>
            </a:r>
            <a:r>
              <a:rPr lang="en-GB" sz="900" noProof="0">
                <a:solidFill>
                  <a:srgbClr val="262626"/>
                </a:solidFill>
                <a:latin typeface="Aptos"/>
                <a:ea typeface="+mn-lt"/>
                <a:cs typeface="+mn-lt"/>
                <a:hlinkClick r:id="rId6"/>
              </a:rPr>
              <a:t>https://littlebird.ai/features/meeting-notes?comet_source=google&amp;comet_network=g&amp;comet_campaign=23597424656&amp;comet_ad_group=194636216058&amp;comet_ad_id=804620808458&amp;comet_keyword=note%20taking%20apps&amp;utm_adgroup=194636216058&amp;utm_keyword=note%20taking%20apps&amp;utm_matchtype=e&amp;utm_device=c&amp;utm_network=g&amp;utm_placement=&amp;utm_targetid=kwd-337885076861&amp;utm_ad={adid}&amp;utm_term=note%20taking%20apps&amp;utm_campaign=23597424656&amp;utm_source=google&amp;utm_medium=ppc&amp;utm_content=804620808458&amp;hsa_acc=8270744721&amp;hsa_cam=23597424656&amp;hsa_grp=194636216058&amp;hsa_ad=804620808458&amp;hsa_src=g&amp;hsa_tgt=kwd-337885076861&amp;hsa_kw=note%20taking%20apps&amp;hsa_mt=e&amp;hsa_net=adwords&amp;hsa_ver=3&amp;gad_source=1&amp;gad_campaignid=23597424656&amp;gclid=CjwKCAjwqubPBhBOEiwAzgZX2kStLrm-fCOnAzc5yXORtbw1ZSWY_GVMCJTOLVn1Ck6g_zE5OhbfShoCh9kQAvD_BwE</a:t>
            </a:r>
            <a:r>
              <a:rPr lang="en-GB" sz="900" noProof="0">
                <a:solidFill>
                  <a:srgbClr val="262626"/>
                </a:solidFill>
                <a:latin typeface="Aptos"/>
                <a:ea typeface="+mn-lt"/>
                <a:cs typeface="+mn-lt"/>
              </a:rPr>
              <a:t>, (Accessed May 05, 2026). </a:t>
            </a:r>
            <a:endParaRPr lang="en-GB" sz="900" noProof="0">
              <a:solidFill>
                <a:srgbClr val="262626"/>
              </a:solidFill>
              <a:latin typeface="Aptos"/>
            </a:endParaRPr>
          </a:p>
          <a:p>
            <a:pPr>
              <a:lnSpc>
                <a:spcPct val="100000"/>
              </a:lnSpc>
              <a:buFont typeface="Arial"/>
              <a:buChar char="•"/>
            </a:pPr>
            <a:r>
              <a:rPr lang="en-GB" sz="900" noProof="0">
                <a:solidFill>
                  <a:srgbClr val="262626"/>
                </a:solidFill>
                <a:latin typeface="Aptos"/>
              </a:rPr>
              <a:t>[7] </a:t>
            </a:r>
            <a:r>
              <a:rPr lang="en-GB" sz="900" noProof="0" err="1">
                <a:solidFill>
                  <a:srgbClr val="262626"/>
                </a:solidFill>
                <a:latin typeface="Aptos"/>
              </a:rPr>
              <a:t>CommunityTeam</a:t>
            </a:r>
            <a:r>
              <a:rPr lang="en-GB" sz="900" noProof="0">
                <a:solidFill>
                  <a:srgbClr val="262626"/>
                </a:solidFill>
                <a:latin typeface="Aptos"/>
              </a:rPr>
              <a:t>, "5 Popular E-Learning </a:t>
            </a:r>
            <a:r>
              <a:rPr lang="en-GB" sz="900" noProof="0" err="1">
                <a:solidFill>
                  <a:srgbClr val="262626"/>
                </a:solidFill>
                <a:latin typeface="Aptos"/>
              </a:rPr>
              <a:t>Color</a:t>
            </a:r>
            <a:r>
              <a:rPr lang="en-GB" sz="900" noProof="0">
                <a:solidFill>
                  <a:srgbClr val="262626"/>
                </a:solidFill>
                <a:latin typeface="Aptos"/>
              </a:rPr>
              <a:t> Schemes," E-Learning Heros, </a:t>
            </a:r>
            <a:r>
              <a:rPr lang="en-GB" sz="900" noProof="0">
                <a:solidFill>
                  <a:srgbClr val="262626"/>
                </a:solidFill>
                <a:latin typeface="Aptos"/>
                <a:ea typeface="+mn-lt"/>
                <a:cs typeface="+mn-lt"/>
                <a:hlinkClick r:id="rId7"/>
              </a:rPr>
              <a:t>https://community.articulate.com/blog/articles/5-popular-e-learning-color-schemes/1110145</a:t>
            </a:r>
            <a:r>
              <a:rPr lang="en-GB" sz="900" noProof="0">
                <a:solidFill>
                  <a:srgbClr val="262626"/>
                </a:solidFill>
                <a:latin typeface="Aptos"/>
                <a:ea typeface="+mn-lt"/>
                <a:cs typeface="+mn-lt"/>
              </a:rPr>
              <a:t>, (Accessed May 05, 2026). </a:t>
            </a:r>
          </a:p>
          <a:p>
            <a:pPr>
              <a:lnSpc>
                <a:spcPct val="100000"/>
              </a:lnSpc>
              <a:buFont typeface="Arial"/>
              <a:buChar char="•"/>
            </a:pPr>
            <a:r>
              <a:rPr lang="en-GB" sz="900" noProof="0">
                <a:solidFill>
                  <a:srgbClr val="262626"/>
                </a:solidFill>
                <a:latin typeface="Aptos"/>
                <a:ea typeface="+mn-lt"/>
                <a:cs typeface="+mn-lt"/>
              </a:rPr>
              <a:t>[8] Wix, </a:t>
            </a:r>
            <a:r>
              <a:rPr lang="en-GB" sz="900" noProof="0">
                <a:solidFill>
                  <a:srgbClr val="262626"/>
                </a:solidFill>
                <a:latin typeface="Aptos"/>
                <a:ea typeface="+mn-lt"/>
                <a:cs typeface="+mn-lt"/>
                <a:hlinkClick r:id="rId8"/>
              </a:rPr>
              <a:t>https://manage.wix.com/dashboard/596ce78c-676b-43d4-842e-5372b41c70bc/setup</a:t>
            </a:r>
            <a:r>
              <a:rPr lang="en-GB" sz="900" noProof="0">
                <a:solidFill>
                  <a:srgbClr val="262626"/>
                </a:solidFill>
                <a:latin typeface="Aptos"/>
                <a:ea typeface="+mn-lt"/>
                <a:cs typeface="+mn-lt"/>
              </a:rPr>
              <a:t>, (Accessed May 05, 2026). </a:t>
            </a:r>
          </a:p>
          <a:p>
            <a:pPr>
              <a:lnSpc>
                <a:spcPct val="100000"/>
              </a:lnSpc>
              <a:buFont typeface="Arial"/>
              <a:buChar char="•"/>
            </a:pPr>
            <a:r>
              <a:rPr lang="en-GB" sz="900" noProof="0">
                <a:solidFill>
                  <a:srgbClr val="262626"/>
                </a:solidFill>
                <a:latin typeface="Aptos"/>
                <a:ea typeface="+mn-lt"/>
                <a:cs typeface="+mn-lt"/>
              </a:rPr>
              <a:t>[9] </a:t>
            </a:r>
            <a:r>
              <a:rPr lang="en-GB" sz="900" noProof="0" err="1">
                <a:solidFill>
                  <a:srgbClr val="262626"/>
                </a:solidFill>
                <a:latin typeface="Aptos"/>
                <a:ea typeface="+mn-lt"/>
                <a:cs typeface="+mn-lt"/>
              </a:rPr>
              <a:t>SquareSpace</a:t>
            </a:r>
            <a:r>
              <a:rPr lang="en-GB" sz="900" noProof="0">
                <a:solidFill>
                  <a:srgbClr val="262626"/>
                </a:solidFill>
                <a:latin typeface="Aptos"/>
                <a:ea typeface="+mn-lt"/>
                <a:cs typeface="+mn-lt"/>
              </a:rPr>
              <a:t>, </a:t>
            </a:r>
            <a:r>
              <a:rPr lang="en-GB" sz="900" noProof="0">
                <a:solidFill>
                  <a:srgbClr val="262626"/>
                </a:solidFill>
                <a:latin typeface="Aptos"/>
                <a:ea typeface="+mn-lt"/>
                <a:cs typeface="+mn-lt"/>
                <a:hlinkClick r:id="rId9"/>
              </a:rPr>
              <a:t>https://sawfish-antelope-ntyf.squarespace.com/config/blueprint?entrypoint=survey-entrypoint</a:t>
            </a:r>
            <a:r>
              <a:rPr lang="en-GB" sz="900" noProof="0">
                <a:solidFill>
                  <a:srgbClr val="262626"/>
                </a:solidFill>
                <a:latin typeface="Aptos"/>
                <a:ea typeface="+mn-lt"/>
                <a:cs typeface="+mn-lt"/>
              </a:rPr>
              <a:t>, (Accessed May 05, 2026). </a:t>
            </a:r>
          </a:p>
          <a:p>
            <a:pPr>
              <a:lnSpc>
                <a:spcPct val="100000"/>
              </a:lnSpc>
              <a:buFont typeface="Arial"/>
              <a:buChar char="•"/>
            </a:pPr>
            <a:r>
              <a:rPr lang="en-GB" sz="900" noProof="0">
                <a:solidFill>
                  <a:srgbClr val="262626"/>
                </a:solidFill>
                <a:latin typeface="Aptos"/>
                <a:ea typeface="+mn-lt"/>
                <a:cs typeface="+mn-lt"/>
              </a:rPr>
              <a:t>[10] </a:t>
            </a:r>
            <a:r>
              <a:rPr lang="en-GB" sz="900" noProof="0">
                <a:solidFill>
                  <a:srgbClr val="262626"/>
                </a:solidFill>
                <a:latin typeface="Aptos"/>
                <a:ea typeface="+mn-lt"/>
                <a:cs typeface="+mn-lt"/>
                <a:hlinkClick r:id="rId10"/>
              </a:rPr>
              <a:t>https://www.cambridge.org/core/journals/bjpsych-open/article/attentiondeficit-hyperactivity-disorder-diagnoses-and-prescriptions-in-uk-primary-care-20002018-populationbased-cohort-study/E0818CCAE895FF273C7448756CFB0066</a:t>
            </a:r>
            <a:endParaRPr lang="en-GB" sz="900" noProof="0">
              <a:solidFill>
                <a:srgbClr val="262626"/>
              </a:solidFill>
              <a:latin typeface="Aptos"/>
              <a:ea typeface="+mn-lt"/>
              <a:cs typeface="+mn-lt"/>
            </a:endParaRPr>
          </a:p>
          <a:p>
            <a:pPr>
              <a:lnSpc>
                <a:spcPct val="100000"/>
              </a:lnSpc>
              <a:buFont typeface="Arial"/>
              <a:buChar char="•"/>
            </a:pPr>
            <a:r>
              <a:rPr lang="en-GB" sz="900" noProof="0">
                <a:solidFill>
                  <a:srgbClr val="262626"/>
                </a:solidFill>
                <a:latin typeface="Aptos"/>
                <a:ea typeface="+mn-lt"/>
                <a:cs typeface="+mn-lt"/>
              </a:rPr>
              <a:t>[11]https://beeware.org/</a:t>
            </a:r>
          </a:p>
          <a:p>
            <a:pPr>
              <a:lnSpc>
                <a:spcPct val="100000"/>
              </a:lnSpc>
              <a:buFont typeface="Arial"/>
              <a:buChar char="•"/>
            </a:pPr>
            <a:r>
              <a:rPr lang="en-GB" sz="1000" noProof="0">
                <a:solidFill>
                  <a:srgbClr val="262626"/>
                </a:solidFill>
                <a:latin typeface="Aptos"/>
                <a:ea typeface="+mn-lt"/>
                <a:cs typeface="+mn-lt"/>
              </a:rPr>
              <a:t>[12] https://kivy.org/</a:t>
            </a:r>
          </a:p>
          <a:p>
            <a:pPr>
              <a:lnSpc>
                <a:spcPct val="100000"/>
              </a:lnSpc>
              <a:buFont typeface="Arial"/>
              <a:buChar char="•"/>
            </a:pPr>
            <a:endParaRPr lang="en-GB" sz="1000" noProof="0">
              <a:solidFill>
                <a:srgbClr val="262626"/>
              </a:solidFill>
              <a:latin typeface="Aptos"/>
              <a:ea typeface="+mn-lt"/>
              <a:cs typeface="+mn-lt"/>
            </a:endParaRPr>
          </a:p>
        </p:txBody>
      </p:sp>
      <p:sp>
        <p:nvSpPr>
          <p:cNvPr id="6" name="Date Placeholder 5">
            <a:extLst>
              <a:ext uri="{FF2B5EF4-FFF2-40B4-BE49-F238E27FC236}">
                <a16:creationId xmlns:a16="http://schemas.microsoft.com/office/drawing/2014/main" id="{FB728C30-39A3-1581-A126-E7E05ED0228A}"/>
              </a:ext>
            </a:extLst>
          </p:cNvPr>
          <p:cNvSpPr>
            <a:spLocks noGrp="1"/>
          </p:cNvSpPr>
          <p:nvPr>
            <p:ph type="dt" sz="half" idx="10"/>
          </p:nvPr>
        </p:nvSpPr>
        <p:spPr/>
        <p:txBody>
          <a:bodyPr/>
          <a:lstStyle/>
          <a:p>
            <a:fld id="{69A5CCE5-EC3A-4283-A22E-AB0DF8BEB1B0}" type="datetime1">
              <a:rPr lang="en-GB" b="1" noProof="0" smtClean="0"/>
              <a:t>07/05/2026</a:t>
            </a:fld>
            <a:endParaRPr lang="en-GB" b="1" noProof="0"/>
          </a:p>
        </p:txBody>
      </p:sp>
      <p:sp>
        <p:nvSpPr>
          <p:cNvPr id="7" name="Slide Number Placeholder 6">
            <a:extLst>
              <a:ext uri="{FF2B5EF4-FFF2-40B4-BE49-F238E27FC236}">
                <a16:creationId xmlns:a16="http://schemas.microsoft.com/office/drawing/2014/main" id="{DAD40557-E104-A131-082E-4AA271C71F6F}"/>
              </a:ext>
            </a:extLst>
          </p:cNvPr>
          <p:cNvSpPr>
            <a:spLocks noGrp="1"/>
          </p:cNvSpPr>
          <p:nvPr>
            <p:ph type="sldNum" sz="quarter" idx="12"/>
          </p:nvPr>
        </p:nvSpPr>
        <p:spPr/>
        <p:txBody>
          <a:bodyPr/>
          <a:lstStyle/>
          <a:p>
            <a:fld id="{CC057153-B650-4DEB-B370-79DDCFDCE934}" type="slidenum">
              <a:rPr lang="en-GB" b="1" noProof="0" smtClean="0"/>
              <a:t>48</a:t>
            </a:fld>
            <a:endParaRPr lang="en-GB" b="1" noProof="0"/>
          </a:p>
        </p:txBody>
      </p:sp>
    </p:spTree>
    <p:extLst>
      <p:ext uri="{BB962C8B-B14F-4D97-AF65-F5344CB8AC3E}">
        <p14:creationId xmlns:p14="http://schemas.microsoft.com/office/powerpoint/2010/main" val="224513423"/>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4863</Words>
  <Application>Microsoft Office PowerPoint</Application>
  <PresentationFormat>Widescreen</PresentationFormat>
  <Paragraphs>572</Paragraphs>
  <Slides>48</Slides>
  <Notes>43</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48</vt:i4>
      </vt:variant>
    </vt:vector>
  </HeadingPairs>
  <TitlesOfParts>
    <vt:vector size="58" baseType="lpstr">
      <vt:lpstr>Aptos</vt:lpstr>
      <vt:lpstr>Aptos Display</vt:lpstr>
      <vt:lpstr>Arial</vt:lpstr>
      <vt:lpstr>Arial,Sans-Serif</vt:lpstr>
      <vt:lpstr>Calibri</vt:lpstr>
      <vt:lpstr>Calibri,Sans-Serif</vt:lpstr>
      <vt:lpstr>Courier New</vt:lpstr>
      <vt:lpstr>Gill Sans MT</vt:lpstr>
      <vt:lpstr>Neue Haas Grotesk Text Pro</vt:lpstr>
      <vt:lpstr>VanillaVTI</vt:lpstr>
      <vt:lpstr>Hackathon 2026 presentation </vt:lpstr>
      <vt:lpstr>The Team</vt:lpstr>
      <vt:lpstr>The challenge </vt:lpstr>
      <vt:lpstr>The problem </vt:lpstr>
      <vt:lpstr>The solution </vt:lpstr>
      <vt:lpstr>The Benefits</vt:lpstr>
      <vt:lpstr>How do these technologies help?</vt:lpstr>
      <vt:lpstr>The plan </vt:lpstr>
      <vt:lpstr>Other commercial solutions</vt:lpstr>
      <vt:lpstr>The common issues</vt:lpstr>
      <vt:lpstr>Features we would like to add</vt:lpstr>
      <vt:lpstr>Commercial text to speech solutions</vt:lpstr>
      <vt:lpstr>Stakeholders</vt:lpstr>
      <vt:lpstr>Our stakeholder</vt:lpstr>
      <vt:lpstr>Input from external partners </vt:lpstr>
      <vt:lpstr>The Features</vt:lpstr>
      <vt:lpstr>Our development approach</vt:lpstr>
      <vt:lpstr>Our Workflow</vt:lpstr>
      <vt:lpstr>PowerPoint Presentation</vt:lpstr>
      <vt:lpstr>PowerPoint Presentation</vt:lpstr>
      <vt:lpstr>Python web tools - Design</vt:lpstr>
      <vt:lpstr>Web scraping feature</vt:lpstr>
      <vt:lpstr>Issues fixed</vt:lpstr>
      <vt:lpstr>Added features</vt:lpstr>
      <vt:lpstr>Text file output</vt:lpstr>
      <vt:lpstr>Web output</vt:lpstr>
      <vt:lpstr>Scanned word output</vt:lpstr>
      <vt:lpstr>General Text Feature</vt:lpstr>
      <vt:lpstr>Summary of old and new software features</vt:lpstr>
      <vt:lpstr>Future Improvements to these features</vt:lpstr>
      <vt:lpstr>Audio to Text Feature</vt:lpstr>
      <vt:lpstr>The fundamentals</vt:lpstr>
      <vt:lpstr>Demonstration of transcription</vt:lpstr>
      <vt:lpstr>Demonstration of transcription - Cont</vt:lpstr>
      <vt:lpstr>The code</vt:lpstr>
      <vt:lpstr>Future improvements</vt:lpstr>
      <vt:lpstr>research on competitions UX design</vt:lpstr>
      <vt:lpstr>Prototype on Miro </vt:lpstr>
      <vt:lpstr>Prototype on Miro continued </vt:lpstr>
      <vt:lpstr>Research on website creation sites</vt:lpstr>
      <vt:lpstr>Proof of concept on PowerPoint</vt:lpstr>
      <vt:lpstr>Proof of concept on Excel</vt:lpstr>
      <vt:lpstr>Software that can be used to develop an app</vt:lpstr>
      <vt:lpstr>Security</vt:lpstr>
      <vt:lpstr>Costs of app development</vt:lpstr>
      <vt:lpstr>PowerPoint Presentation</vt:lpstr>
      <vt:lpstr>Evaluation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Max Beasley</dc:creator>
  <cp:lastModifiedBy>Max Beasley (2304218)</cp:lastModifiedBy>
  <cp:revision>1</cp:revision>
  <dcterms:created xsi:type="dcterms:W3CDTF">2026-05-01T07:43:10Z</dcterms:created>
  <dcterms:modified xsi:type="dcterms:W3CDTF">2026-05-07T22:07:12Z</dcterms:modified>
</cp:coreProperties>
</file>