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 id="2147483654" r:id="rId2"/>
  </p:sldMasterIdLst>
  <p:notesMasterIdLst>
    <p:notesMasterId r:id="rId56"/>
  </p:notesMasterIdLst>
  <p:sldIdLst>
    <p:sldId id="318" r:id="rId3"/>
    <p:sldId id="319" r:id="rId4"/>
    <p:sldId id="257" r:id="rId5"/>
    <p:sldId id="258" r:id="rId6"/>
    <p:sldId id="259" r:id="rId7"/>
    <p:sldId id="320" r:id="rId8"/>
    <p:sldId id="261" r:id="rId9"/>
    <p:sldId id="260" r:id="rId10"/>
    <p:sldId id="262" r:id="rId11"/>
    <p:sldId id="272" r:id="rId12"/>
    <p:sldId id="263" r:id="rId13"/>
    <p:sldId id="264" r:id="rId14"/>
    <p:sldId id="265" r:id="rId15"/>
    <p:sldId id="266" r:id="rId16"/>
    <p:sldId id="301" r:id="rId17"/>
    <p:sldId id="267" r:id="rId18"/>
    <p:sldId id="269" r:id="rId19"/>
    <p:sldId id="270" r:id="rId20"/>
    <p:sldId id="273" r:id="rId21"/>
    <p:sldId id="274" r:id="rId22"/>
    <p:sldId id="275" r:id="rId23"/>
    <p:sldId id="292" r:id="rId24"/>
    <p:sldId id="303" r:id="rId25"/>
    <p:sldId id="302" r:id="rId26"/>
    <p:sldId id="296" r:id="rId27"/>
    <p:sldId id="321" r:id="rId28"/>
    <p:sldId id="294" r:id="rId29"/>
    <p:sldId id="295" r:id="rId30"/>
    <p:sldId id="297" r:id="rId31"/>
    <p:sldId id="277" r:id="rId32"/>
    <p:sldId id="299" r:id="rId33"/>
    <p:sldId id="287" r:id="rId34"/>
    <p:sldId id="288" r:id="rId35"/>
    <p:sldId id="324" r:id="rId36"/>
    <p:sldId id="278" r:id="rId37"/>
    <p:sldId id="281" r:id="rId38"/>
    <p:sldId id="331" r:id="rId39"/>
    <p:sldId id="332" r:id="rId40"/>
    <p:sldId id="333" r:id="rId41"/>
    <p:sldId id="335" r:id="rId42"/>
    <p:sldId id="334" r:id="rId43"/>
    <p:sldId id="329" r:id="rId44"/>
    <p:sldId id="336" r:id="rId45"/>
    <p:sldId id="313" r:id="rId46"/>
    <p:sldId id="317" r:id="rId47"/>
    <p:sldId id="327" r:id="rId48"/>
    <p:sldId id="337" r:id="rId49"/>
    <p:sldId id="338" r:id="rId50"/>
    <p:sldId id="315" r:id="rId51"/>
    <p:sldId id="339" r:id="rId52"/>
    <p:sldId id="316" r:id="rId53"/>
    <p:sldId id="328" r:id="rId54"/>
    <p:sldId id="330" r:id="rId55"/>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6413A"/>
    <a:srgbClr val="FFFF99"/>
    <a:srgbClr val="FF0000"/>
    <a:srgbClr val="FFFFCC"/>
    <a:srgbClr val="3968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0"/>
    <p:restoredTop sz="94600"/>
  </p:normalViewPr>
  <p:slideViewPr>
    <p:cSldViewPr>
      <p:cViewPr varScale="1">
        <p:scale>
          <a:sx n="63" d="100"/>
          <a:sy n="63" d="100"/>
        </p:scale>
        <p:origin x="267"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s-ES"/>
          </a:p>
        </p:txBody>
      </p:sp>
      <p:sp>
        <p:nvSpPr>
          <p:cNvPr id="1229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s-E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s-ES" noProof="0" smtClean="0"/>
              <a:t>Haga clic para modificar los estilos de texto del patrón</a:t>
            </a:r>
          </a:p>
          <a:p>
            <a:pPr lvl="1"/>
            <a:r>
              <a:rPr lang="es-ES" noProof="0" smtClean="0"/>
              <a:t>Segundo nivel</a:t>
            </a:r>
          </a:p>
          <a:p>
            <a:pPr lvl="2"/>
            <a:r>
              <a:rPr lang="es-ES" noProof="0" smtClean="0"/>
              <a:t>Tercer nivel</a:t>
            </a:r>
          </a:p>
          <a:p>
            <a:pPr lvl="3"/>
            <a:r>
              <a:rPr lang="es-ES" noProof="0" smtClean="0"/>
              <a:t>Cuarto nivel</a:t>
            </a:r>
          </a:p>
          <a:p>
            <a:pPr lvl="4"/>
            <a:r>
              <a:rPr lang="es-ES" noProof="0" smtClean="0"/>
              <a:t>Quinto nivel</a:t>
            </a:r>
          </a:p>
        </p:txBody>
      </p:sp>
      <p:sp>
        <p:nvSpPr>
          <p:cNvPr id="1229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s-ES"/>
          </a:p>
        </p:txBody>
      </p:sp>
      <p:sp>
        <p:nvSpPr>
          <p:cNvPr id="1229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cs typeface="Arial" panose="020B0604020202020204" pitchFamily="34" charset="0"/>
              </a:defRPr>
            </a:lvl1pPr>
          </a:lstStyle>
          <a:p>
            <a:pPr>
              <a:defRPr/>
            </a:pPr>
            <a:fld id="{5E12E121-98AF-4AE6-AF88-505DCB62A963}" type="slidenum">
              <a:rPr lang="es-ES" altLang="en-US"/>
              <a:pPr>
                <a:defRPr/>
              </a:pPr>
              <a:t>‹#›</a:t>
            </a:fld>
            <a:endParaRPr lang="es-ES" altLang="en-US"/>
          </a:p>
        </p:txBody>
      </p:sp>
    </p:spTree>
    <p:extLst>
      <p:ext uri="{BB962C8B-B14F-4D97-AF65-F5344CB8AC3E}">
        <p14:creationId xmlns:p14="http://schemas.microsoft.com/office/powerpoint/2010/main" val="182848617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GB"/>
          </a:p>
        </p:txBody>
      </p:sp>
      <p:sp>
        <p:nvSpPr>
          <p:cNvPr id="3" name="2 Subtítulo"/>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s-ES" smtClean="0"/>
              <a:t>Haga clic para modificar el estilo de subtítulo del patrón</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F277A382-99A6-4A3C-B4BF-FADB00D7D206}" type="slidenum">
              <a:rPr lang="es-ES" altLang="en-US"/>
              <a:pPr>
                <a:defRPr/>
              </a:pPr>
              <a:t>‹#›</a:t>
            </a:fld>
            <a:endParaRPr lang="es-ES" altLang="en-US"/>
          </a:p>
        </p:txBody>
      </p:sp>
    </p:spTree>
    <p:extLst>
      <p:ext uri="{BB962C8B-B14F-4D97-AF65-F5344CB8AC3E}">
        <p14:creationId xmlns:p14="http://schemas.microsoft.com/office/powerpoint/2010/main" val="137939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CDB88671-E4C3-426E-B0E1-4A940A3DAE43}" type="slidenum">
              <a:rPr lang="es-ES" altLang="en-US"/>
              <a:pPr>
                <a:defRPr/>
              </a:pPr>
              <a:t>‹#›</a:t>
            </a:fld>
            <a:endParaRPr lang="es-ES" altLang="en-US"/>
          </a:p>
        </p:txBody>
      </p:sp>
    </p:spTree>
    <p:extLst>
      <p:ext uri="{BB962C8B-B14F-4D97-AF65-F5344CB8AC3E}">
        <p14:creationId xmlns:p14="http://schemas.microsoft.com/office/powerpoint/2010/main" val="3758024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s-ES" smtClean="0"/>
              <a:t>Haga clic para modificar el estilo de texto del patrón</a:t>
            </a:r>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61354BFA-2F0D-4B52-A52F-4C39FA1FB58B}" type="slidenum">
              <a:rPr lang="es-ES" altLang="en-US"/>
              <a:pPr>
                <a:defRPr/>
              </a:pPr>
              <a:t>‹#›</a:t>
            </a:fld>
            <a:endParaRPr lang="es-ES" altLang="en-US"/>
          </a:p>
        </p:txBody>
      </p:sp>
    </p:spTree>
    <p:extLst>
      <p:ext uri="{BB962C8B-B14F-4D97-AF65-F5344CB8AC3E}">
        <p14:creationId xmlns:p14="http://schemas.microsoft.com/office/powerpoint/2010/main" val="1144253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A1796DD6-C353-4CA5-9FFD-DED37E7A18DD}" type="slidenum">
              <a:rPr lang="es-ES" altLang="en-US"/>
              <a:pPr>
                <a:defRPr/>
              </a:pPr>
              <a:t>‹#›</a:t>
            </a:fld>
            <a:endParaRPr lang="es-ES" altLang="en-US"/>
          </a:p>
        </p:txBody>
      </p:sp>
    </p:spTree>
    <p:extLst>
      <p:ext uri="{BB962C8B-B14F-4D97-AF65-F5344CB8AC3E}">
        <p14:creationId xmlns:p14="http://schemas.microsoft.com/office/powerpoint/2010/main" val="3390491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s-ES"/>
          </a:p>
        </p:txBody>
      </p:sp>
      <p:sp>
        <p:nvSpPr>
          <p:cNvPr id="8" name="Rectangle 5"/>
          <p:cNvSpPr>
            <a:spLocks noGrp="1" noChangeArrowheads="1"/>
          </p:cNvSpPr>
          <p:nvPr>
            <p:ph type="ftr" sz="quarter" idx="11"/>
          </p:nvPr>
        </p:nvSpPr>
        <p:spPr>
          <a:ln/>
        </p:spPr>
        <p:txBody>
          <a:bodyPr/>
          <a:lstStyle>
            <a:lvl1pPr>
              <a:defRPr/>
            </a:lvl1pPr>
          </a:lstStyle>
          <a:p>
            <a:pPr>
              <a:defRPr/>
            </a:pPr>
            <a:endParaRPr lang="es-ES"/>
          </a:p>
        </p:txBody>
      </p:sp>
      <p:sp>
        <p:nvSpPr>
          <p:cNvPr id="9" name="Rectangle 6"/>
          <p:cNvSpPr>
            <a:spLocks noGrp="1" noChangeArrowheads="1"/>
          </p:cNvSpPr>
          <p:nvPr>
            <p:ph type="sldNum" sz="quarter" idx="12"/>
          </p:nvPr>
        </p:nvSpPr>
        <p:spPr>
          <a:ln/>
        </p:spPr>
        <p:txBody>
          <a:bodyPr/>
          <a:lstStyle>
            <a:lvl1pPr>
              <a:defRPr/>
            </a:lvl1pPr>
          </a:lstStyle>
          <a:p>
            <a:pPr>
              <a:defRPr/>
            </a:pPr>
            <a:fld id="{4750550E-0A45-4732-80E6-2B9C5084A7B1}" type="slidenum">
              <a:rPr lang="es-ES" altLang="en-US"/>
              <a:pPr>
                <a:defRPr/>
              </a:pPr>
              <a:t>‹#›</a:t>
            </a:fld>
            <a:endParaRPr lang="es-ES" altLang="en-US"/>
          </a:p>
        </p:txBody>
      </p:sp>
    </p:spTree>
    <p:extLst>
      <p:ext uri="{BB962C8B-B14F-4D97-AF65-F5344CB8AC3E}">
        <p14:creationId xmlns:p14="http://schemas.microsoft.com/office/powerpoint/2010/main" val="1340852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s-ES"/>
          </a:p>
        </p:txBody>
      </p:sp>
      <p:sp>
        <p:nvSpPr>
          <p:cNvPr id="4" name="Rectangle 5"/>
          <p:cNvSpPr>
            <a:spLocks noGrp="1" noChangeArrowheads="1"/>
          </p:cNvSpPr>
          <p:nvPr>
            <p:ph type="ftr" sz="quarter" idx="11"/>
          </p:nvPr>
        </p:nvSpPr>
        <p:spPr>
          <a:ln/>
        </p:spPr>
        <p:txBody>
          <a:bodyPr/>
          <a:lstStyle>
            <a:lvl1pPr>
              <a:defRPr/>
            </a:lvl1pPr>
          </a:lstStyle>
          <a:p>
            <a:pPr>
              <a:defRPr/>
            </a:pPr>
            <a:endParaRPr lang="es-ES"/>
          </a:p>
        </p:txBody>
      </p:sp>
      <p:sp>
        <p:nvSpPr>
          <p:cNvPr id="5" name="Rectangle 6"/>
          <p:cNvSpPr>
            <a:spLocks noGrp="1" noChangeArrowheads="1"/>
          </p:cNvSpPr>
          <p:nvPr>
            <p:ph type="sldNum" sz="quarter" idx="12"/>
          </p:nvPr>
        </p:nvSpPr>
        <p:spPr>
          <a:ln/>
        </p:spPr>
        <p:txBody>
          <a:bodyPr/>
          <a:lstStyle>
            <a:lvl1pPr>
              <a:defRPr/>
            </a:lvl1pPr>
          </a:lstStyle>
          <a:p>
            <a:pPr>
              <a:defRPr/>
            </a:pPr>
            <a:fld id="{EFD374E0-6FB1-4A5C-A39E-B7DBC291F959}" type="slidenum">
              <a:rPr lang="es-ES" altLang="en-US"/>
              <a:pPr>
                <a:defRPr/>
              </a:pPr>
              <a:t>‹#›</a:t>
            </a:fld>
            <a:endParaRPr lang="es-ES" altLang="en-US"/>
          </a:p>
        </p:txBody>
      </p:sp>
    </p:spTree>
    <p:extLst>
      <p:ext uri="{BB962C8B-B14F-4D97-AF65-F5344CB8AC3E}">
        <p14:creationId xmlns:p14="http://schemas.microsoft.com/office/powerpoint/2010/main" val="573455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s-ES"/>
          </a:p>
        </p:txBody>
      </p:sp>
      <p:sp>
        <p:nvSpPr>
          <p:cNvPr id="3" name="Rectangle 5"/>
          <p:cNvSpPr>
            <a:spLocks noGrp="1" noChangeArrowheads="1"/>
          </p:cNvSpPr>
          <p:nvPr>
            <p:ph type="ftr" sz="quarter" idx="11"/>
          </p:nvPr>
        </p:nvSpPr>
        <p:spPr>
          <a:ln/>
        </p:spPr>
        <p:txBody>
          <a:bodyPr/>
          <a:lstStyle>
            <a:lvl1pPr>
              <a:defRPr/>
            </a:lvl1pPr>
          </a:lstStyle>
          <a:p>
            <a:pPr>
              <a:defRPr/>
            </a:pPr>
            <a:endParaRPr lang="es-ES"/>
          </a:p>
        </p:txBody>
      </p:sp>
      <p:sp>
        <p:nvSpPr>
          <p:cNvPr id="4" name="Rectangle 6"/>
          <p:cNvSpPr>
            <a:spLocks noGrp="1" noChangeArrowheads="1"/>
          </p:cNvSpPr>
          <p:nvPr>
            <p:ph type="sldNum" sz="quarter" idx="12"/>
          </p:nvPr>
        </p:nvSpPr>
        <p:spPr>
          <a:ln/>
        </p:spPr>
        <p:txBody>
          <a:bodyPr/>
          <a:lstStyle>
            <a:lvl1pPr>
              <a:defRPr/>
            </a:lvl1pPr>
          </a:lstStyle>
          <a:p>
            <a:pPr>
              <a:defRPr/>
            </a:pPr>
            <a:fld id="{93AA9400-0FB3-43E3-A3B3-C58C3E07BDF7}" type="slidenum">
              <a:rPr lang="es-ES" altLang="en-US"/>
              <a:pPr>
                <a:defRPr/>
              </a:pPr>
              <a:t>‹#›</a:t>
            </a:fld>
            <a:endParaRPr lang="es-ES" altLang="en-US"/>
          </a:p>
        </p:txBody>
      </p:sp>
    </p:spTree>
    <p:extLst>
      <p:ext uri="{BB962C8B-B14F-4D97-AF65-F5344CB8AC3E}">
        <p14:creationId xmlns:p14="http://schemas.microsoft.com/office/powerpoint/2010/main" val="1746640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GB"/>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6E8F6AF1-EAEB-49AA-A0DB-CE9720E41525}" type="slidenum">
              <a:rPr lang="es-ES" altLang="en-US"/>
              <a:pPr>
                <a:defRPr/>
              </a:pPr>
              <a:t>‹#›</a:t>
            </a:fld>
            <a:endParaRPr lang="es-ES" altLang="en-US"/>
          </a:p>
        </p:txBody>
      </p:sp>
    </p:spTree>
    <p:extLst>
      <p:ext uri="{BB962C8B-B14F-4D97-AF65-F5344CB8AC3E}">
        <p14:creationId xmlns:p14="http://schemas.microsoft.com/office/powerpoint/2010/main" val="221129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GB"/>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257B1BB9-AB24-4541-8448-5972CEDE30FE}" type="slidenum">
              <a:rPr lang="es-ES" altLang="en-US"/>
              <a:pPr>
                <a:defRPr/>
              </a:pPr>
              <a:t>‹#›</a:t>
            </a:fld>
            <a:endParaRPr lang="es-ES" altLang="en-US"/>
          </a:p>
        </p:txBody>
      </p:sp>
    </p:spTree>
    <p:extLst>
      <p:ext uri="{BB962C8B-B14F-4D97-AF65-F5344CB8AC3E}">
        <p14:creationId xmlns:p14="http://schemas.microsoft.com/office/powerpoint/2010/main" val="3304129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799A14C6-D21A-4D2C-8290-F4C1E642FF0B}" type="slidenum">
              <a:rPr lang="es-ES" altLang="en-US"/>
              <a:pPr>
                <a:defRPr/>
              </a:pPr>
              <a:t>‹#›</a:t>
            </a:fld>
            <a:endParaRPr lang="es-ES" altLang="en-US"/>
          </a:p>
        </p:txBody>
      </p:sp>
    </p:spTree>
    <p:extLst>
      <p:ext uri="{BB962C8B-B14F-4D97-AF65-F5344CB8AC3E}">
        <p14:creationId xmlns:p14="http://schemas.microsoft.com/office/powerpoint/2010/main" val="3339716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6A0CA529-ADA3-4AD7-9455-D1F59EDD6143}" type="slidenum">
              <a:rPr lang="es-ES" altLang="en-US"/>
              <a:pPr>
                <a:defRPr/>
              </a:pPr>
              <a:t>‹#›</a:t>
            </a:fld>
            <a:endParaRPr lang="es-ES" altLang="en-US"/>
          </a:p>
        </p:txBody>
      </p:sp>
    </p:spTree>
    <p:extLst>
      <p:ext uri="{BB962C8B-B14F-4D97-AF65-F5344CB8AC3E}">
        <p14:creationId xmlns:p14="http://schemas.microsoft.com/office/powerpoint/2010/main" val="137624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GB"/>
          </a:p>
        </p:txBody>
      </p:sp>
      <p:sp>
        <p:nvSpPr>
          <p:cNvPr id="3" name="2 Subtítulo"/>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s-ES" smtClean="0"/>
              <a:t>Haga clic para modificar el estilo de subtítulo del patrón</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B87AFDE0-9647-436B-ADE6-92B8E9F4B4BB}" type="slidenum">
              <a:rPr lang="es-ES" altLang="en-US"/>
              <a:pPr>
                <a:defRPr/>
              </a:pPr>
              <a:t>‹#›</a:t>
            </a:fld>
            <a:endParaRPr lang="es-ES" altLang="en-US"/>
          </a:p>
        </p:txBody>
      </p:sp>
    </p:spTree>
    <p:extLst>
      <p:ext uri="{BB962C8B-B14F-4D97-AF65-F5344CB8AC3E}">
        <p14:creationId xmlns:p14="http://schemas.microsoft.com/office/powerpoint/2010/main" val="3764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FF93652A-1019-4109-8EF8-E77F1DD5F6F4}" type="slidenum">
              <a:rPr lang="es-ES" altLang="en-US"/>
              <a:pPr>
                <a:defRPr/>
              </a:pPr>
              <a:t>‹#›</a:t>
            </a:fld>
            <a:endParaRPr lang="es-ES" altLang="en-US"/>
          </a:p>
        </p:txBody>
      </p:sp>
    </p:spTree>
    <p:extLst>
      <p:ext uri="{BB962C8B-B14F-4D97-AF65-F5344CB8AC3E}">
        <p14:creationId xmlns:p14="http://schemas.microsoft.com/office/powerpoint/2010/main" val="69502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s-ES" smtClean="0"/>
              <a:t>Haga clic para modificar el estilo de texto del patrón</a:t>
            </a:r>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812D17C2-D348-471F-95BE-1E7E469707BA}" type="slidenum">
              <a:rPr lang="es-ES" altLang="en-US"/>
              <a:pPr>
                <a:defRPr/>
              </a:pPr>
              <a:t>‹#›</a:t>
            </a:fld>
            <a:endParaRPr lang="es-ES" altLang="en-US"/>
          </a:p>
        </p:txBody>
      </p:sp>
    </p:spTree>
    <p:extLst>
      <p:ext uri="{BB962C8B-B14F-4D97-AF65-F5344CB8AC3E}">
        <p14:creationId xmlns:p14="http://schemas.microsoft.com/office/powerpoint/2010/main" val="1240553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D95327CC-A929-4030-9754-15C45E40E6E8}" type="slidenum">
              <a:rPr lang="es-ES" altLang="en-US"/>
              <a:pPr>
                <a:defRPr/>
              </a:pPr>
              <a:t>‹#›</a:t>
            </a:fld>
            <a:endParaRPr lang="es-ES" altLang="en-US"/>
          </a:p>
        </p:txBody>
      </p:sp>
    </p:spTree>
    <p:extLst>
      <p:ext uri="{BB962C8B-B14F-4D97-AF65-F5344CB8AC3E}">
        <p14:creationId xmlns:p14="http://schemas.microsoft.com/office/powerpoint/2010/main" val="3791633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s-ES"/>
          </a:p>
        </p:txBody>
      </p:sp>
      <p:sp>
        <p:nvSpPr>
          <p:cNvPr id="8" name="Rectangle 5"/>
          <p:cNvSpPr>
            <a:spLocks noGrp="1" noChangeArrowheads="1"/>
          </p:cNvSpPr>
          <p:nvPr>
            <p:ph type="ftr" sz="quarter" idx="11"/>
          </p:nvPr>
        </p:nvSpPr>
        <p:spPr>
          <a:ln/>
        </p:spPr>
        <p:txBody>
          <a:bodyPr/>
          <a:lstStyle>
            <a:lvl1pPr>
              <a:defRPr/>
            </a:lvl1pPr>
          </a:lstStyle>
          <a:p>
            <a:pPr>
              <a:defRPr/>
            </a:pPr>
            <a:endParaRPr lang="es-ES"/>
          </a:p>
        </p:txBody>
      </p:sp>
      <p:sp>
        <p:nvSpPr>
          <p:cNvPr id="9" name="Rectangle 6"/>
          <p:cNvSpPr>
            <a:spLocks noGrp="1" noChangeArrowheads="1"/>
          </p:cNvSpPr>
          <p:nvPr>
            <p:ph type="sldNum" sz="quarter" idx="12"/>
          </p:nvPr>
        </p:nvSpPr>
        <p:spPr>
          <a:ln/>
        </p:spPr>
        <p:txBody>
          <a:bodyPr/>
          <a:lstStyle>
            <a:lvl1pPr>
              <a:defRPr/>
            </a:lvl1pPr>
          </a:lstStyle>
          <a:p>
            <a:pPr>
              <a:defRPr/>
            </a:pPr>
            <a:fld id="{DA65CA5F-1614-4929-939C-E5D16141EAD7}" type="slidenum">
              <a:rPr lang="es-ES" altLang="en-US"/>
              <a:pPr>
                <a:defRPr/>
              </a:pPr>
              <a:t>‹#›</a:t>
            </a:fld>
            <a:endParaRPr lang="es-ES" altLang="en-US"/>
          </a:p>
        </p:txBody>
      </p:sp>
    </p:spTree>
    <p:extLst>
      <p:ext uri="{BB962C8B-B14F-4D97-AF65-F5344CB8AC3E}">
        <p14:creationId xmlns:p14="http://schemas.microsoft.com/office/powerpoint/2010/main" val="7132826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s-ES"/>
          </a:p>
        </p:txBody>
      </p:sp>
      <p:sp>
        <p:nvSpPr>
          <p:cNvPr id="4" name="Rectangle 5"/>
          <p:cNvSpPr>
            <a:spLocks noGrp="1" noChangeArrowheads="1"/>
          </p:cNvSpPr>
          <p:nvPr>
            <p:ph type="ftr" sz="quarter" idx="11"/>
          </p:nvPr>
        </p:nvSpPr>
        <p:spPr>
          <a:ln/>
        </p:spPr>
        <p:txBody>
          <a:bodyPr/>
          <a:lstStyle>
            <a:lvl1pPr>
              <a:defRPr/>
            </a:lvl1pPr>
          </a:lstStyle>
          <a:p>
            <a:pPr>
              <a:defRPr/>
            </a:pPr>
            <a:endParaRPr lang="es-ES"/>
          </a:p>
        </p:txBody>
      </p:sp>
      <p:sp>
        <p:nvSpPr>
          <p:cNvPr id="5" name="Rectangle 6"/>
          <p:cNvSpPr>
            <a:spLocks noGrp="1" noChangeArrowheads="1"/>
          </p:cNvSpPr>
          <p:nvPr>
            <p:ph type="sldNum" sz="quarter" idx="12"/>
          </p:nvPr>
        </p:nvSpPr>
        <p:spPr>
          <a:ln/>
        </p:spPr>
        <p:txBody>
          <a:bodyPr/>
          <a:lstStyle>
            <a:lvl1pPr>
              <a:defRPr/>
            </a:lvl1pPr>
          </a:lstStyle>
          <a:p>
            <a:pPr>
              <a:defRPr/>
            </a:pPr>
            <a:fld id="{19CF1D0B-96F5-4159-83A9-2029A2ADA310}" type="slidenum">
              <a:rPr lang="es-ES" altLang="en-US"/>
              <a:pPr>
                <a:defRPr/>
              </a:pPr>
              <a:t>‹#›</a:t>
            </a:fld>
            <a:endParaRPr lang="es-ES" altLang="en-US"/>
          </a:p>
        </p:txBody>
      </p:sp>
    </p:spTree>
    <p:extLst>
      <p:ext uri="{BB962C8B-B14F-4D97-AF65-F5344CB8AC3E}">
        <p14:creationId xmlns:p14="http://schemas.microsoft.com/office/powerpoint/2010/main" val="3014124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s-ES"/>
          </a:p>
        </p:txBody>
      </p:sp>
      <p:sp>
        <p:nvSpPr>
          <p:cNvPr id="3" name="Rectangle 5"/>
          <p:cNvSpPr>
            <a:spLocks noGrp="1" noChangeArrowheads="1"/>
          </p:cNvSpPr>
          <p:nvPr>
            <p:ph type="ftr" sz="quarter" idx="11"/>
          </p:nvPr>
        </p:nvSpPr>
        <p:spPr>
          <a:ln/>
        </p:spPr>
        <p:txBody>
          <a:bodyPr/>
          <a:lstStyle>
            <a:lvl1pPr>
              <a:defRPr/>
            </a:lvl1pPr>
          </a:lstStyle>
          <a:p>
            <a:pPr>
              <a:defRPr/>
            </a:pPr>
            <a:endParaRPr lang="es-ES"/>
          </a:p>
        </p:txBody>
      </p:sp>
      <p:sp>
        <p:nvSpPr>
          <p:cNvPr id="4" name="Rectangle 6"/>
          <p:cNvSpPr>
            <a:spLocks noGrp="1" noChangeArrowheads="1"/>
          </p:cNvSpPr>
          <p:nvPr>
            <p:ph type="sldNum" sz="quarter" idx="12"/>
          </p:nvPr>
        </p:nvSpPr>
        <p:spPr>
          <a:ln/>
        </p:spPr>
        <p:txBody>
          <a:bodyPr/>
          <a:lstStyle>
            <a:lvl1pPr>
              <a:defRPr/>
            </a:lvl1pPr>
          </a:lstStyle>
          <a:p>
            <a:pPr>
              <a:defRPr/>
            </a:pPr>
            <a:fld id="{9D7D8765-5A84-40BB-8A1E-997072944D59}" type="slidenum">
              <a:rPr lang="es-ES" altLang="en-US"/>
              <a:pPr>
                <a:defRPr/>
              </a:pPr>
              <a:t>‹#›</a:t>
            </a:fld>
            <a:endParaRPr lang="es-ES" altLang="en-US"/>
          </a:p>
        </p:txBody>
      </p:sp>
    </p:spTree>
    <p:extLst>
      <p:ext uri="{BB962C8B-B14F-4D97-AF65-F5344CB8AC3E}">
        <p14:creationId xmlns:p14="http://schemas.microsoft.com/office/powerpoint/2010/main" val="27870593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GB"/>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644D5B07-99E4-4138-9948-CA104EEF4B75}" type="slidenum">
              <a:rPr lang="es-ES" altLang="en-US"/>
              <a:pPr>
                <a:defRPr/>
              </a:pPr>
              <a:t>‹#›</a:t>
            </a:fld>
            <a:endParaRPr lang="es-ES" altLang="en-US"/>
          </a:p>
        </p:txBody>
      </p:sp>
    </p:spTree>
    <p:extLst>
      <p:ext uri="{BB962C8B-B14F-4D97-AF65-F5344CB8AC3E}">
        <p14:creationId xmlns:p14="http://schemas.microsoft.com/office/powerpoint/2010/main" val="3429472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GB"/>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EB15E5DC-A24B-4CB1-B4FD-45B114CB70EA}" type="slidenum">
              <a:rPr lang="es-ES" altLang="en-US"/>
              <a:pPr>
                <a:defRPr/>
              </a:pPr>
              <a:t>‹#›</a:t>
            </a:fld>
            <a:endParaRPr lang="es-ES" altLang="en-US"/>
          </a:p>
        </p:txBody>
      </p:sp>
    </p:spTree>
    <p:extLst>
      <p:ext uri="{BB962C8B-B14F-4D97-AF65-F5344CB8AC3E}">
        <p14:creationId xmlns:p14="http://schemas.microsoft.com/office/powerpoint/2010/main" val="37961519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76F68833-2A5C-41D1-8B6D-780E6EB49953}" type="slidenum">
              <a:rPr lang="es-ES" altLang="en-US"/>
              <a:pPr>
                <a:defRPr/>
              </a:pPr>
              <a:t>‹#›</a:t>
            </a:fld>
            <a:endParaRPr lang="es-ES" altLang="en-US"/>
          </a:p>
        </p:txBody>
      </p:sp>
    </p:spTree>
    <p:extLst>
      <p:ext uri="{BB962C8B-B14F-4D97-AF65-F5344CB8AC3E}">
        <p14:creationId xmlns:p14="http://schemas.microsoft.com/office/powerpoint/2010/main" val="2014462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473DA4E9-43BF-4FB5-9749-C59D692C35D3}" type="slidenum">
              <a:rPr lang="es-ES" altLang="en-US"/>
              <a:pPr>
                <a:defRPr/>
              </a:pPr>
              <a:t>‹#›</a:t>
            </a:fld>
            <a:endParaRPr lang="es-ES" altLang="en-US"/>
          </a:p>
        </p:txBody>
      </p:sp>
    </p:spTree>
    <p:extLst>
      <p:ext uri="{BB962C8B-B14F-4D97-AF65-F5344CB8AC3E}">
        <p14:creationId xmlns:p14="http://schemas.microsoft.com/office/powerpoint/2010/main" val="2311907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7168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defRPr>
            </a:lvl1pPr>
          </a:lstStyle>
          <a:p>
            <a:pPr>
              <a:defRPr/>
            </a:pPr>
            <a:endParaRPr lang="es-ES"/>
          </a:p>
        </p:txBody>
      </p:sp>
      <p:sp>
        <p:nvSpPr>
          <p:cNvPr id="71685"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defRPr>
            </a:lvl1pPr>
          </a:lstStyle>
          <a:p>
            <a:pPr>
              <a:defRPr/>
            </a:pPr>
            <a:endParaRPr lang="es-ES"/>
          </a:p>
        </p:txBody>
      </p:sp>
      <p:sp>
        <p:nvSpPr>
          <p:cNvPr id="7168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atin typeface="Arial" panose="020B0604020202020204" pitchFamily="34" charset="0"/>
              </a:defRPr>
            </a:lvl1pPr>
          </a:lstStyle>
          <a:p>
            <a:pPr>
              <a:defRPr/>
            </a:pPr>
            <a:fld id="{0DD56B2A-4858-4B72-88C4-FDB1F38DE8C0}"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2051"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7270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defRPr>
            </a:lvl1pPr>
          </a:lstStyle>
          <a:p>
            <a:pPr>
              <a:defRPr/>
            </a:pPr>
            <a:endParaRPr lang="es-ES"/>
          </a:p>
        </p:txBody>
      </p:sp>
      <p:sp>
        <p:nvSpPr>
          <p:cNvPr id="7270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defRPr>
            </a:lvl1pPr>
          </a:lstStyle>
          <a:p>
            <a:pPr>
              <a:defRPr/>
            </a:pPr>
            <a:endParaRPr lang="es-ES"/>
          </a:p>
        </p:txBody>
      </p:sp>
      <p:sp>
        <p:nvSpPr>
          <p:cNvPr id="7271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atin typeface="Arial" panose="020B0604020202020204" pitchFamily="34" charset="0"/>
              </a:defRPr>
            </a:lvl1pPr>
          </a:lstStyle>
          <a:p>
            <a:pPr>
              <a:defRPr/>
            </a:pPr>
            <a:fld id="{D952360A-01F4-4998-8C6A-3628736EB8AD}"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7.gif"/></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827584" y="908720"/>
            <a:ext cx="7488832" cy="523220"/>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defRPr/>
            </a:pPr>
            <a:r>
              <a:rPr lang="en-US" sz="2800" b="1" dirty="0">
                <a:ln w="11430"/>
                <a:solidFill>
                  <a:srgbClr val="C00000"/>
                </a:solidFill>
                <a:effectLst>
                  <a:outerShdw blurRad="50800" dist="39000" dir="5460000" algn="tl">
                    <a:srgbClr val="000000">
                      <a:alpha val="38000"/>
                    </a:srgbClr>
                  </a:outerShdw>
                </a:effectLst>
                <a:latin typeface="+mj-lt"/>
              </a:rPr>
              <a:t>SUSTAINABLE DEVELOPMENT</a:t>
            </a:r>
          </a:p>
        </p:txBody>
      </p:sp>
      <p:sp>
        <p:nvSpPr>
          <p:cNvPr id="11" name="Rectangle 10"/>
          <p:cNvSpPr/>
          <p:nvPr/>
        </p:nvSpPr>
        <p:spPr>
          <a:xfrm>
            <a:off x="755576" y="3573016"/>
            <a:ext cx="7588359" cy="1200329"/>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defRPr/>
            </a:pPr>
            <a:r>
              <a:rPr lang="en-US" sz="3600" b="1" dirty="0">
                <a:ln w="11430"/>
                <a:solidFill>
                  <a:srgbClr val="C00000"/>
                </a:solidFill>
                <a:effectLst>
                  <a:outerShdw blurRad="50800" dist="39000" dir="5460000" algn="tl">
                    <a:srgbClr val="000000">
                      <a:alpha val="38000"/>
                    </a:srgbClr>
                  </a:outerShdw>
                </a:effectLst>
                <a:latin typeface="+mj-lt"/>
              </a:rPr>
              <a:t>3. SUSTAINABLE DEVELOPMENT</a:t>
            </a:r>
          </a:p>
          <a:p>
            <a:pPr algn="ctr">
              <a:defRPr/>
            </a:pPr>
            <a:r>
              <a:rPr lang="en-US" sz="3600" b="1" dirty="0">
                <a:ln w="11430"/>
                <a:solidFill>
                  <a:srgbClr val="C00000"/>
                </a:solidFill>
                <a:effectLst>
                  <a:outerShdw blurRad="50800" dist="39000" dir="5460000" algn="tl">
                    <a:srgbClr val="000000">
                      <a:alpha val="38000"/>
                    </a:srgbClr>
                  </a:outerShdw>
                </a:effectLst>
                <a:latin typeface="+mj-lt"/>
              </a:rPr>
              <a:t>Concepts and Evolution</a:t>
            </a:r>
          </a:p>
        </p:txBody>
      </p:sp>
      <p:pic>
        <p:nvPicPr>
          <p:cNvPr id="4100" name="Picture 2" descr="UW Trinity Saint David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5516563"/>
            <a:ext cx="2530475" cy="10128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3" name="5 CuadroTexto"/>
          <p:cNvSpPr txBox="1"/>
          <p:nvPr/>
        </p:nvSpPr>
        <p:spPr>
          <a:xfrm>
            <a:off x="1042988" y="6165850"/>
            <a:ext cx="2665412" cy="400050"/>
          </a:xfrm>
          <a:prstGeom prst="rect">
            <a:avLst/>
          </a:prstGeom>
          <a:noFill/>
        </p:spPr>
        <p:txBody>
          <a:bodyPr>
            <a:spAutoFit/>
          </a:bodyPr>
          <a:lstStyle/>
          <a:p>
            <a:pPr>
              <a:defRPr/>
            </a:pPr>
            <a:r>
              <a:rPr lang="es-ES_tradnl" sz="2000" b="1" dirty="0">
                <a:latin typeface="+mj-lt"/>
              </a:rPr>
              <a:t>Juan A Ferriz-Papi</a:t>
            </a:r>
            <a:endParaRPr lang="es-ES" sz="2000" b="1" dirty="0">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1258888" y="1268413"/>
            <a:ext cx="5689600" cy="461962"/>
          </a:xfrm>
          <a:prstGeom prst="rect">
            <a:avLst/>
          </a:prstGeom>
          <a:noFill/>
        </p:spPr>
        <p:txBody>
          <a:bodyPr>
            <a:spAutoFit/>
          </a:bodyPr>
          <a:lstStyle/>
          <a:p>
            <a:pPr>
              <a:defRPr/>
            </a:pPr>
            <a:r>
              <a:rPr lang="es-ES_tradnl" b="1" dirty="0">
                <a:latin typeface="+mj-lt"/>
              </a:rPr>
              <a:t>SUSTAINABLE DEVELOPMENT</a:t>
            </a:r>
            <a:endParaRPr lang="en-GB" b="1" dirty="0">
              <a:latin typeface="+mj-lt"/>
            </a:endParaRPr>
          </a:p>
        </p:txBody>
      </p:sp>
      <p:sp>
        <p:nvSpPr>
          <p:cNvPr id="5" name="4 CuadroTexto"/>
          <p:cNvSpPr txBox="1"/>
          <p:nvPr/>
        </p:nvSpPr>
        <p:spPr>
          <a:xfrm>
            <a:off x="1331913" y="2852738"/>
            <a:ext cx="5688012" cy="2246312"/>
          </a:xfrm>
          <a:prstGeom prst="rect">
            <a:avLst/>
          </a:prstGeom>
          <a:noFill/>
        </p:spPr>
        <p:txBody>
          <a:bodyPr>
            <a:spAutoFit/>
          </a:bodyPr>
          <a:lstStyle/>
          <a:p>
            <a:pPr>
              <a:spcBef>
                <a:spcPts val="1200"/>
              </a:spcBef>
              <a:spcAft>
                <a:spcPts val="1200"/>
              </a:spcAft>
              <a:defRPr/>
            </a:pPr>
            <a:r>
              <a:rPr lang="es-ES_tradnl" sz="2000" dirty="0">
                <a:latin typeface="+mj-lt"/>
              </a:rPr>
              <a:t>BACKGROUND</a:t>
            </a:r>
          </a:p>
          <a:p>
            <a:pPr>
              <a:spcBef>
                <a:spcPts val="1200"/>
              </a:spcBef>
              <a:spcAft>
                <a:spcPts val="1200"/>
              </a:spcAft>
              <a:defRPr/>
            </a:pPr>
            <a:r>
              <a:rPr lang="es-ES_tradnl" sz="2000" dirty="0">
                <a:latin typeface="+mj-lt"/>
              </a:rPr>
              <a:t>EVOLUTION OF CONCEPTS</a:t>
            </a:r>
          </a:p>
          <a:p>
            <a:pPr>
              <a:spcBef>
                <a:spcPts val="1200"/>
              </a:spcBef>
              <a:spcAft>
                <a:spcPts val="1200"/>
              </a:spcAft>
              <a:defRPr/>
            </a:pPr>
            <a:r>
              <a:rPr lang="es-ES_tradnl" sz="2000" dirty="0">
                <a:latin typeface="+mj-lt"/>
              </a:rPr>
              <a:t>PRESENT APPLICATION</a:t>
            </a:r>
          </a:p>
          <a:p>
            <a:pPr>
              <a:spcBef>
                <a:spcPts val="1200"/>
              </a:spcBef>
              <a:spcAft>
                <a:spcPts val="1200"/>
              </a:spcAft>
              <a:defRPr/>
            </a:pPr>
            <a:r>
              <a:rPr lang="es-ES_tradnl" sz="2000" dirty="0">
                <a:latin typeface="+mj-lt"/>
              </a:rPr>
              <a:t>FUTURE PERSPECTIVES</a:t>
            </a:r>
            <a:endParaRPr lang="en-GB" sz="2000" dirty="0">
              <a:latin typeface="+mj-lt"/>
            </a:endParaRPr>
          </a:p>
        </p:txBody>
      </p:sp>
      <p:grpSp>
        <p:nvGrpSpPr>
          <p:cNvPr id="5124" name="Group 3"/>
          <p:cNvGrpSpPr>
            <a:grpSpLocks/>
          </p:cNvGrpSpPr>
          <p:nvPr/>
        </p:nvGrpSpPr>
        <p:grpSpPr bwMode="auto">
          <a:xfrm>
            <a:off x="1588" y="66675"/>
            <a:ext cx="9034462" cy="684213"/>
            <a:chOff x="1149" y="66530"/>
            <a:chExt cx="9035406" cy="683568"/>
          </a:xfrm>
        </p:grpSpPr>
        <p:pic>
          <p:nvPicPr>
            <p:cNvPr id="512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512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14" descr="View_of_Woolworth_Building_fixed"/>
          <p:cNvPicPr>
            <a:picLocks noChangeAspect="1" noChangeArrowheads="1"/>
          </p:cNvPicPr>
          <p:nvPr/>
        </p:nvPicPr>
        <p:blipFill>
          <a:blip r:embed="rId2">
            <a:extLst>
              <a:ext uri="{28A0092B-C50C-407E-A947-70E740481C1C}">
                <a14:useLocalDpi xmlns:a14="http://schemas.microsoft.com/office/drawing/2010/main" val="0"/>
              </a:ext>
            </a:extLst>
          </a:blip>
          <a:srcRect l="6032"/>
          <a:stretch>
            <a:fillRect/>
          </a:stretch>
        </p:blipFill>
        <p:spPr bwMode="auto">
          <a:xfrm>
            <a:off x="0" y="0"/>
            <a:ext cx="50450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7" name="Picture 15" descr="nevera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0"/>
            <a:ext cx="4284662" cy="348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8" name="Picture 17" descr="on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0"/>
            <a:ext cx="2816225"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 Box 12"/>
          <p:cNvSpPr txBox="1">
            <a:spLocks noChangeArrowheads="1"/>
          </p:cNvSpPr>
          <p:nvPr/>
        </p:nvSpPr>
        <p:spPr bwMode="auto">
          <a:xfrm>
            <a:off x="250825" y="836613"/>
            <a:ext cx="6985000" cy="457200"/>
          </a:xfrm>
          <a:prstGeom prst="rect">
            <a:avLst/>
          </a:prstGeom>
          <a:solidFill>
            <a:schemeClr val="bg1">
              <a:alpha val="74901"/>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dirty="0">
                <a:solidFill>
                  <a:srgbClr val="FF0000"/>
                </a:solidFill>
                <a:latin typeface="Arial Black" panose="020B0A04020102020204" pitchFamily="34" charset="0"/>
              </a:rPr>
              <a:t>AFTER THE SECOND WORLD WAR…</a:t>
            </a:r>
          </a:p>
        </p:txBody>
      </p:sp>
      <p:pic>
        <p:nvPicPr>
          <p:cNvPr id="6150" name="Picture 18" descr="autobú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4300" y="3455988"/>
            <a:ext cx="5219700" cy="340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1" name="Text Box 13"/>
          <p:cNvSpPr txBox="1">
            <a:spLocks noChangeArrowheads="1"/>
          </p:cNvSpPr>
          <p:nvPr/>
        </p:nvSpPr>
        <p:spPr bwMode="auto">
          <a:xfrm>
            <a:off x="755650" y="4941888"/>
            <a:ext cx="7488238" cy="1568450"/>
          </a:xfrm>
          <a:prstGeom prst="rect">
            <a:avLst/>
          </a:prstGeom>
          <a:solidFill>
            <a:srgbClr val="000000">
              <a:alpha val="61176"/>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a:solidFill>
                  <a:srgbClr val="FFFFCC"/>
                </a:solidFill>
                <a:latin typeface="Calibri" panose="020F0502020204030204" pitchFamily="34" charset="0"/>
              </a:rPr>
              <a:t>1942, 1st </a:t>
            </a:r>
            <a:r>
              <a:rPr lang="es-ES" altLang="en-US" sz="2400" b="1" dirty="0" err="1">
                <a:solidFill>
                  <a:srgbClr val="FFFFCC"/>
                </a:solidFill>
                <a:latin typeface="Calibri" panose="020F0502020204030204" pitchFamily="34" charset="0"/>
              </a:rPr>
              <a:t>January</a:t>
            </a:r>
            <a:r>
              <a:rPr lang="es-ES" altLang="en-US" sz="2400" b="1">
                <a:solidFill>
                  <a:srgbClr val="FFFFCC"/>
                </a:solidFill>
                <a:latin typeface="Calibri" panose="020F0502020204030204" pitchFamily="34" charset="0"/>
              </a:rPr>
              <a:t>. Declaration of the United Nations</a:t>
            </a:r>
          </a:p>
          <a:p>
            <a:pPr>
              <a:spcBef>
                <a:spcPct val="50000"/>
              </a:spcBef>
              <a:buFontTx/>
              <a:buNone/>
            </a:pPr>
            <a:r>
              <a:rPr lang="es-ES" altLang="en-US" sz="2400" b="1">
                <a:solidFill>
                  <a:srgbClr val="FFFFCC"/>
                </a:solidFill>
                <a:latin typeface="Calibri" panose="020F0502020204030204" pitchFamily="34" charset="0"/>
              </a:rPr>
              <a:t>1945, 24th October. United Nations comes into existence</a:t>
            </a:r>
          </a:p>
          <a:p>
            <a:pPr>
              <a:spcBef>
                <a:spcPct val="50000"/>
              </a:spcBef>
              <a:buFontTx/>
              <a:buNone/>
            </a:pPr>
            <a:r>
              <a:rPr lang="es-ES" altLang="en-US" sz="2400" b="1">
                <a:solidFill>
                  <a:srgbClr val="FFFFCC"/>
                </a:solidFill>
                <a:latin typeface="Calibri" panose="020F0502020204030204" pitchFamily="34" charset="0"/>
              </a:rPr>
              <a:t>1948. Universal Declaration of Human Rights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4"/>
          <p:cNvSpPr txBox="1">
            <a:spLocks noChangeArrowheads="1"/>
          </p:cNvSpPr>
          <p:nvPr/>
        </p:nvSpPr>
        <p:spPr bwMode="auto">
          <a:xfrm>
            <a:off x="684213" y="1773238"/>
            <a:ext cx="76327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4000">
                <a:latin typeface="Arial Rounded MT Bold" panose="020F0704030504030204" pitchFamily="34" charset="0"/>
              </a:rPr>
              <a:t>THE 50s, 60s AND 70s</a:t>
            </a:r>
          </a:p>
        </p:txBody>
      </p:sp>
      <p:sp>
        <p:nvSpPr>
          <p:cNvPr id="7171" name="Text Box 5"/>
          <p:cNvSpPr txBox="1">
            <a:spLocks noChangeArrowheads="1"/>
          </p:cNvSpPr>
          <p:nvPr/>
        </p:nvSpPr>
        <p:spPr bwMode="auto">
          <a:xfrm>
            <a:off x="395288" y="4221163"/>
            <a:ext cx="835183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dirty="0">
                <a:latin typeface="Arial Black" panose="020B0A04020102020204" pitchFamily="34" charset="0"/>
              </a:rPr>
              <a:t>DIFFERENT CIRCUMSTANCES CAME TOGETHER AND MADE A NEW SOCIAL </a:t>
            </a:r>
            <a:r>
              <a:rPr lang="es-ES" altLang="en-US" sz="2400" dirty="0" smtClean="0">
                <a:latin typeface="Arial Black" panose="020B0A04020102020204" pitchFamily="34" charset="0"/>
              </a:rPr>
              <a:t>CONSCIENCE </a:t>
            </a:r>
            <a:r>
              <a:rPr lang="es-ES" altLang="en-US" sz="2400" dirty="0">
                <a:latin typeface="Arial Black" panose="020B0A04020102020204" pitchFamily="34" charset="0"/>
              </a:rPr>
              <a:t>ARISE</a:t>
            </a:r>
          </a:p>
        </p:txBody>
      </p:sp>
      <p:grpSp>
        <p:nvGrpSpPr>
          <p:cNvPr id="7172" name="Group 3"/>
          <p:cNvGrpSpPr>
            <a:grpSpLocks/>
          </p:cNvGrpSpPr>
          <p:nvPr/>
        </p:nvGrpSpPr>
        <p:grpSpPr bwMode="auto">
          <a:xfrm>
            <a:off x="1588" y="66675"/>
            <a:ext cx="9034462" cy="684213"/>
            <a:chOff x="1149" y="66530"/>
            <a:chExt cx="9035406" cy="683568"/>
          </a:xfrm>
        </p:grpSpPr>
        <p:pic>
          <p:nvPicPr>
            <p:cNvPr id="717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717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ChangeArrowheads="1"/>
          </p:cNvSpPr>
          <p:nvPr/>
        </p:nvSpPr>
        <p:spPr bwMode="auto">
          <a:xfrm>
            <a:off x="250825" y="188913"/>
            <a:ext cx="8713788" cy="287337"/>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8195" name="Text Box 8"/>
          <p:cNvSpPr txBox="1">
            <a:spLocks noChangeArrowheads="1"/>
          </p:cNvSpPr>
          <p:nvPr/>
        </p:nvSpPr>
        <p:spPr bwMode="auto">
          <a:xfrm>
            <a:off x="1042988" y="188913"/>
            <a:ext cx="7200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400" b="1">
                <a:solidFill>
                  <a:schemeClr val="bg1"/>
                </a:solidFill>
              </a:rPr>
              <a:t>SOSTENIBILIDAD EN LA ARQUITECTURA: CIUDADES Y EDIFICIOS SOSTENIBLES</a:t>
            </a:r>
          </a:p>
        </p:txBody>
      </p:sp>
      <p:sp>
        <p:nvSpPr>
          <p:cNvPr id="8196" name="Rectangle 6"/>
          <p:cNvSpPr>
            <a:spLocks noChangeArrowheads="1"/>
          </p:cNvSpPr>
          <p:nvPr/>
        </p:nvSpPr>
        <p:spPr bwMode="auto">
          <a:xfrm>
            <a:off x="250825" y="549275"/>
            <a:ext cx="8713788" cy="714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8197" name="Rectangle 7"/>
          <p:cNvSpPr>
            <a:spLocks noChangeArrowheads="1"/>
          </p:cNvSpPr>
          <p:nvPr/>
        </p:nvSpPr>
        <p:spPr bwMode="auto">
          <a:xfrm>
            <a:off x="250825" y="692150"/>
            <a:ext cx="8713788" cy="714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8198" name="Picture 10" descr="logouap"/>
          <p:cNvPicPr>
            <a:picLocks noChangeAspect="1" noChangeArrowheads="1"/>
          </p:cNvPicPr>
          <p:nvPr/>
        </p:nvPicPr>
        <p:blipFill>
          <a:blip r:embed="rId2">
            <a:lum contrast="78000"/>
            <a:extLst>
              <a:ext uri="{28A0092B-C50C-407E-A947-70E740481C1C}">
                <a14:useLocalDpi xmlns:a14="http://schemas.microsoft.com/office/drawing/2010/main" val="0"/>
              </a:ext>
            </a:extLst>
          </a:blip>
          <a:srcRect/>
          <a:stretch>
            <a:fillRect/>
          </a:stretch>
        </p:blipFill>
        <p:spPr bwMode="auto">
          <a:xfrm>
            <a:off x="6877050" y="6381750"/>
            <a:ext cx="1871663" cy="31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9" name="Rectangle 13"/>
          <p:cNvSpPr>
            <a:spLocks noChangeArrowheads="1"/>
          </p:cNvSpPr>
          <p:nvPr/>
        </p:nvSpPr>
        <p:spPr bwMode="auto">
          <a:xfrm>
            <a:off x="6588125" y="6381750"/>
            <a:ext cx="71438" cy="2873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8200" name="Rectangle 12"/>
          <p:cNvSpPr>
            <a:spLocks noChangeArrowheads="1"/>
          </p:cNvSpPr>
          <p:nvPr/>
        </p:nvSpPr>
        <p:spPr bwMode="auto">
          <a:xfrm>
            <a:off x="6372225" y="6381750"/>
            <a:ext cx="73025" cy="2873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8201" name="Text Box 11"/>
          <p:cNvSpPr txBox="1">
            <a:spLocks noChangeArrowheads="1"/>
          </p:cNvSpPr>
          <p:nvPr/>
        </p:nvSpPr>
        <p:spPr bwMode="auto">
          <a:xfrm>
            <a:off x="827088" y="6381750"/>
            <a:ext cx="48244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200" b="1">
                <a:solidFill>
                  <a:schemeClr val="bg1"/>
                </a:solidFill>
              </a:rPr>
              <a:t>DEPARTAMENTO DE CONSTRUCCIONES ARQUITECTÓNICAS</a:t>
            </a:r>
          </a:p>
        </p:txBody>
      </p:sp>
      <p:sp>
        <p:nvSpPr>
          <p:cNvPr id="8202" name="Rectangle 9"/>
          <p:cNvSpPr>
            <a:spLocks noChangeArrowheads="1"/>
          </p:cNvSpPr>
          <p:nvPr/>
        </p:nvSpPr>
        <p:spPr bwMode="auto">
          <a:xfrm>
            <a:off x="179388" y="6381750"/>
            <a:ext cx="6048375" cy="287338"/>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8203" name="Picture 14" descr="bomba-nucle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91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4" name="Text Box 4"/>
          <p:cNvSpPr txBox="1">
            <a:spLocks noChangeArrowheads="1"/>
          </p:cNvSpPr>
          <p:nvPr/>
        </p:nvSpPr>
        <p:spPr bwMode="auto">
          <a:xfrm>
            <a:off x="4356100" y="692150"/>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solidFill>
                  <a:schemeClr val="bg1"/>
                </a:solidFill>
                <a:latin typeface="Arial Black" panose="020B0A04020102020204" pitchFamily="34" charset="0"/>
              </a:rPr>
              <a:t>NUCLEAR ENERGY</a:t>
            </a:r>
            <a:endParaRPr lang="es-ES" altLang="en-US" sz="2400">
              <a:solidFill>
                <a:schemeClr val="bg1"/>
              </a:solidFill>
              <a:latin typeface="Times New Roman" panose="02020603050405020304" pitchFamily="18" charset="0"/>
            </a:endParaRPr>
          </a:p>
        </p:txBody>
      </p:sp>
      <p:sp>
        <p:nvSpPr>
          <p:cNvPr id="8205" name="Rectangle 15"/>
          <p:cNvSpPr>
            <a:spLocks noChangeArrowheads="1"/>
          </p:cNvSpPr>
          <p:nvPr/>
        </p:nvSpPr>
        <p:spPr bwMode="auto">
          <a:xfrm>
            <a:off x="323850" y="5373688"/>
            <a:ext cx="820896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s-ES" altLang="en-US" sz="2400">
                <a:solidFill>
                  <a:schemeClr val="bg1"/>
                </a:solidFill>
              </a:rPr>
              <a:t>Its use in arms race</a:t>
            </a:r>
          </a:p>
          <a:p>
            <a:pPr>
              <a:spcBef>
                <a:spcPct val="0"/>
              </a:spcBef>
            </a:pPr>
            <a:r>
              <a:rPr lang="es-ES" altLang="en-US" sz="2400">
                <a:solidFill>
                  <a:schemeClr val="bg1"/>
                </a:solidFill>
              </a:rPr>
              <a:t>Nuclear weapon tests in the Pacific</a:t>
            </a:r>
          </a:p>
          <a:p>
            <a:pPr>
              <a:spcBef>
                <a:spcPct val="0"/>
              </a:spcBef>
            </a:pPr>
            <a:r>
              <a:rPr lang="es-ES" altLang="en-US" sz="2400">
                <a:solidFill>
                  <a:schemeClr val="bg1"/>
                </a:solidFill>
              </a:rPr>
              <a:t>Accidents y consciusness of human exposition to radiation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218" name="16 Imagen" descr="cold_war_by_l2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60350"/>
            <a:ext cx="9144000" cy="636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 Box 2"/>
          <p:cNvSpPr txBox="1">
            <a:spLocks noChangeArrowheads="1"/>
          </p:cNvSpPr>
          <p:nvPr/>
        </p:nvSpPr>
        <p:spPr bwMode="auto">
          <a:xfrm>
            <a:off x="1619250" y="2133600"/>
            <a:ext cx="583247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4000">
                <a:latin typeface="Arial Black" panose="020B0A04020102020204" pitchFamily="34" charset="0"/>
              </a:rPr>
              <a:t>COLD WAR</a:t>
            </a:r>
          </a:p>
        </p:txBody>
      </p:sp>
      <p:sp>
        <p:nvSpPr>
          <p:cNvPr id="9220" name="AutoShape 2" descr="Resultado de imagen de COLD WAR"/>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ChangeArrowheads="1"/>
          </p:cNvSpPr>
          <p:nvPr/>
        </p:nvSpPr>
        <p:spPr bwMode="auto">
          <a:xfrm>
            <a:off x="250825" y="188913"/>
            <a:ext cx="8713788" cy="287337"/>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0243" name="Rectangle 4"/>
          <p:cNvSpPr>
            <a:spLocks noChangeArrowheads="1"/>
          </p:cNvSpPr>
          <p:nvPr/>
        </p:nvSpPr>
        <p:spPr bwMode="auto">
          <a:xfrm>
            <a:off x="250825" y="549275"/>
            <a:ext cx="8713788" cy="714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0244" name="Rectangle 5"/>
          <p:cNvSpPr>
            <a:spLocks noChangeArrowheads="1"/>
          </p:cNvSpPr>
          <p:nvPr/>
        </p:nvSpPr>
        <p:spPr bwMode="auto">
          <a:xfrm>
            <a:off x="250825" y="692150"/>
            <a:ext cx="8713788" cy="714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0245" name="Text Box 6"/>
          <p:cNvSpPr txBox="1">
            <a:spLocks noChangeArrowheads="1"/>
          </p:cNvSpPr>
          <p:nvPr/>
        </p:nvSpPr>
        <p:spPr bwMode="auto">
          <a:xfrm>
            <a:off x="1042988" y="188913"/>
            <a:ext cx="7200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400" b="1">
                <a:solidFill>
                  <a:schemeClr val="bg1"/>
                </a:solidFill>
              </a:rPr>
              <a:t>SOSTENIBILIDAD EN LA ARQUITECTURA: CIUDADES Y EDIFICIOS SOSTENIBLES</a:t>
            </a:r>
          </a:p>
        </p:txBody>
      </p:sp>
      <p:sp>
        <p:nvSpPr>
          <p:cNvPr id="10246" name="Rectangle 7"/>
          <p:cNvSpPr>
            <a:spLocks noChangeArrowheads="1"/>
          </p:cNvSpPr>
          <p:nvPr/>
        </p:nvSpPr>
        <p:spPr bwMode="auto">
          <a:xfrm>
            <a:off x="179388" y="6381750"/>
            <a:ext cx="6048375" cy="287338"/>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10247" name="Picture 8" descr="logouap"/>
          <p:cNvPicPr>
            <a:picLocks noChangeAspect="1" noChangeArrowheads="1"/>
          </p:cNvPicPr>
          <p:nvPr/>
        </p:nvPicPr>
        <p:blipFill>
          <a:blip r:embed="rId2">
            <a:lum contrast="78000"/>
            <a:extLst>
              <a:ext uri="{28A0092B-C50C-407E-A947-70E740481C1C}">
                <a14:useLocalDpi xmlns:a14="http://schemas.microsoft.com/office/drawing/2010/main" val="0"/>
              </a:ext>
            </a:extLst>
          </a:blip>
          <a:srcRect/>
          <a:stretch>
            <a:fillRect/>
          </a:stretch>
        </p:blipFill>
        <p:spPr bwMode="auto">
          <a:xfrm>
            <a:off x="6877050" y="6381750"/>
            <a:ext cx="1871663" cy="31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Text Box 9"/>
          <p:cNvSpPr txBox="1">
            <a:spLocks noChangeArrowheads="1"/>
          </p:cNvSpPr>
          <p:nvPr/>
        </p:nvSpPr>
        <p:spPr bwMode="auto">
          <a:xfrm>
            <a:off x="827088" y="6381750"/>
            <a:ext cx="48244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200" b="1">
                <a:solidFill>
                  <a:schemeClr val="bg1"/>
                </a:solidFill>
              </a:rPr>
              <a:t>DEPARTAMENTO DE CONSTRUCCIONES ARQUITECTÓNICAS</a:t>
            </a:r>
          </a:p>
        </p:txBody>
      </p:sp>
      <p:sp>
        <p:nvSpPr>
          <p:cNvPr id="10249" name="Rectangle 10"/>
          <p:cNvSpPr>
            <a:spLocks noChangeArrowheads="1"/>
          </p:cNvSpPr>
          <p:nvPr/>
        </p:nvSpPr>
        <p:spPr bwMode="auto">
          <a:xfrm>
            <a:off x="6372225" y="6381750"/>
            <a:ext cx="73025" cy="2873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0250" name="Rectangle 11"/>
          <p:cNvSpPr>
            <a:spLocks noChangeArrowheads="1"/>
          </p:cNvSpPr>
          <p:nvPr/>
        </p:nvSpPr>
        <p:spPr bwMode="auto">
          <a:xfrm>
            <a:off x="6588125" y="6381750"/>
            <a:ext cx="71438" cy="2873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10251" name="Picture 15" descr="guer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8675688"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52" name="Text Box 2"/>
          <p:cNvSpPr txBox="1">
            <a:spLocks noChangeArrowheads="1"/>
          </p:cNvSpPr>
          <p:nvPr/>
        </p:nvSpPr>
        <p:spPr bwMode="auto">
          <a:xfrm>
            <a:off x="1042988" y="2133600"/>
            <a:ext cx="58324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a:latin typeface="Arial Black" panose="020B0A04020102020204" pitchFamily="34" charset="0"/>
              </a:rPr>
              <a:t>VIETNAM WAR</a:t>
            </a:r>
          </a:p>
        </p:txBody>
      </p:sp>
      <p:pic>
        <p:nvPicPr>
          <p:cNvPr id="10253" name="Picture 13" descr="3453470vietn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0"/>
            <a:ext cx="3348037" cy="227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4" name="Picture 14" descr="guerra-vietn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4291013"/>
            <a:ext cx="3348037" cy="256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5" name="Picture 12" descr="666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1773238"/>
            <a:ext cx="3348037" cy="259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468313" y="1628775"/>
            <a:ext cx="388937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Arial Black" panose="020B0A04020102020204" pitchFamily="34" charset="0"/>
              </a:rPr>
              <a:t>ENVIRONMENTAL PROBLEMS ARISING, POLLUTION AND TOXICITY</a:t>
            </a:r>
          </a:p>
        </p:txBody>
      </p:sp>
      <p:pic>
        <p:nvPicPr>
          <p:cNvPr id="11267" name="Picture 12" descr="cont-ur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9338" y="1700213"/>
            <a:ext cx="3749675" cy="3949700"/>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pic>
      <p:grpSp>
        <p:nvGrpSpPr>
          <p:cNvPr id="11268" name="Group 3"/>
          <p:cNvGrpSpPr>
            <a:grpSpLocks/>
          </p:cNvGrpSpPr>
          <p:nvPr/>
        </p:nvGrpSpPr>
        <p:grpSpPr bwMode="auto">
          <a:xfrm>
            <a:off x="1588" y="66675"/>
            <a:ext cx="9034462" cy="684213"/>
            <a:chOff x="1149" y="66530"/>
            <a:chExt cx="9035406" cy="683568"/>
          </a:xfrm>
        </p:grpSpPr>
        <p:pic>
          <p:nvPicPr>
            <p:cNvPr id="1126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127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395288" y="981075"/>
            <a:ext cx="37433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b="1">
                <a:latin typeface="Arial Black" panose="020B0A04020102020204" pitchFamily="34" charset="0"/>
              </a:rPr>
              <a:t>“SILENT SPRING”</a:t>
            </a:r>
          </a:p>
        </p:txBody>
      </p:sp>
      <p:pic>
        <p:nvPicPr>
          <p:cNvPr id="12291" name="Picture 12" descr="473px-Rachel-Cars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2276475"/>
            <a:ext cx="2955925"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 Box 13"/>
          <p:cNvSpPr txBox="1">
            <a:spLocks noChangeArrowheads="1"/>
          </p:cNvSpPr>
          <p:nvPr/>
        </p:nvSpPr>
        <p:spPr bwMode="auto">
          <a:xfrm>
            <a:off x="539750"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Berlin Sans FB" panose="020E0602020502020306" pitchFamily="34" charset="0"/>
              </a:rPr>
              <a:t>Rachel Carson, 1962</a:t>
            </a:r>
          </a:p>
        </p:txBody>
      </p:sp>
      <p:pic>
        <p:nvPicPr>
          <p:cNvPr id="12293" name="Picture 23" descr="Paul Ehrli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908050"/>
            <a:ext cx="2462212" cy="338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24"/>
          <p:cNvSpPr txBox="1">
            <a:spLocks noChangeArrowheads="1"/>
          </p:cNvSpPr>
          <p:nvPr/>
        </p:nvSpPr>
        <p:spPr bwMode="auto">
          <a:xfrm>
            <a:off x="3600450" y="4581525"/>
            <a:ext cx="55435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a:latin typeface="Arial Black" panose="020B0A04020102020204" pitchFamily="34" charset="0"/>
              </a:rPr>
              <a:t>“THE POPULATION BOMB”</a:t>
            </a:r>
          </a:p>
        </p:txBody>
      </p:sp>
      <p:sp>
        <p:nvSpPr>
          <p:cNvPr id="12295" name="Text Box 25"/>
          <p:cNvSpPr txBox="1">
            <a:spLocks noChangeArrowheads="1"/>
          </p:cNvSpPr>
          <p:nvPr/>
        </p:nvSpPr>
        <p:spPr bwMode="auto">
          <a:xfrm>
            <a:off x="5076825" y="5157788"/>
            <a:ext cx="30972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Berlin Sans FB" panose="020E0602020502020306" pitchFamily="34" charset="0"/>
              </a:rPr>
              <a:t>Paul Ehrlich, 1968</a:t>
            </a:r>
          </a:p>
        </p:txBody>
      </p:sp>
      <p:grpSp>
        <p:nvGrpSpPr>
          <p:cNvPr id="12296" name="Group 3"/>
          <p:cNvGrpSpPr>
            <a:grpSpLocks/>
          </p:cNvGrpSpPr>
          <p:nvPr/>
        </p:nvGrpSpPr>
        <p:grpSpPr bwMode="auto">
          <a:xfrm>
            <a:off x="1588" y="66675"/>
            <a:ext cx="9034462" cy="684213"/>
            <a:chOff x="1149" y="66530"/>
            <a:chExt cx="9035406" cy="683568"/>
          </a:xfrm>
        </p:grpSpPr>
        <p:pic>
          <p:nvPicPr>
            <p:cNvPr id="1229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1"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230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314" name="Picture 14" descr="599px-The_Earth_seen_from_Apollo_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 Box 4"/>
          <p:cNvSpPr txBox="1">
            <a:spLocks noChangeArrowheads="1"/>
          </p:cNvSpPr>
          <p:nvPr/>
        </p:nvSpPr>
        <p:spPr bwMode="auto">
          <a:xfrm>
            <a:off x="179388" y="620713"/>
            <a:ext cx="30972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solidFill>
                  <a:schemeClr val="bg1"/>
                </a:solidFill>
              </a:rPr>
              <a:t>THE EARTH IMAGE FROM SPACE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2268538" y="2565400"/>
            <a:ext cx="4824412"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800" b="1">
                <a:latin typeface="Arial Black" panose="020B0A04020102020204" pitchFamily="34" charset="0"/>
              </a:rPr>
              <a:t>SOCIAL MOVEMENTS AROSE IN A DISORGANISED WAY…</a:t>
            </a:r>
          </a:p>
        </p:txBody>
      </p:sp>
      <p:sp>
        <p:nvSpPr>
          <p:cNvPr id="14339" name="Text Box 9"/>
          <p:cNvSpPr txBox="1">
            <a:spLocks noChangeArrowheads="1"/>
          </p:cNvSpPr>
          <p:nvPr/>
        </p:nvSpPr>
        <p:spPr bwMode="auto">
          <a:xfrm>
            <a:off x="827088" y="6381750"/>
            <a:ext cx="48244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200" b="1">
                <a:solidFill>
                  <a:schemeClr val="bg1"/>
                </a:solidFill>
              </a:rPr>
              <a:t>DEPARTAMENTO DE CONSTRUCCIONES ARQUITECTÓNICAS</a:t>
            </a:r>
          </a:p>
        </p:txBody>
      </p:sp>
      <p:grpSp>
        <p:nvGrpSpPr>
          <p:cNvPr id="14340" name="Group 3"/>
          <p:cNvGrpSpPr>
            <a:grpSpLocks/>
          </p:cNvGrpSpPr>
          <p:nvPr/>
        </p:nvGrpSpPr>
        <p:grpSpPr bwMode="auto">
          <a:xfrm>
            <a:off x="1588" y="66675"/>
            <a:ext cx="9034462" cy="684213"/>
            <a:chOff x="1149" y="66530"/>
            <a:chExt cx="9035406" cy="683568"/>
          </a:xfrm>
        </p:grpSpPr>
        <p:pic>
          <p:nvPicPr>
            <p:cNvPr id="1434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434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187450" y="1052513"/>
            <a:ext cx="61928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Arial Black" panose="020B0A04020102020204" pitchFamily="34" charset="0"/>
              </a:rPr>
              <a:t>ENVIRONMENTAL MOVEMENTS</a:t>
            </a:r>
          </a:p>
        </p:txBody>
      </p:sp>
      <p:sp>
        <p:nvSpPr>
          <p:cNvPr id="15363" name="Text Box 3"/>
          <p:cNvSpPr txBox="1">
            <a:spLocks noChangeArrowheads="1"/>
          </p:cNvSpPr>
          <p:nvPr/>
        </p:nvSpPr>
        <p:spPr bwMode="auto">
          <a:xfrm>
            <a:off x="1619250" y="1773238"/>
            <a:ext cx="6624638"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Berlin Sans FB" panose="020E0602020502020306" pitchFamily="34" charset="0"/>
              </a:rPr>
              <a:t>Based on:</a:t>
            </a:r>
          </a:p>
          <a:p>
            <a:pPr>
              <a:spcBef>
                <a:spcPct val="50000"/>
              </a:spcBef>
              <a:buFontTx/>
              <a:buChar char="-"/>
            </a:pPr>
            <a:r>
              <a:rPr lang="es-ES" altLang="en-US" sz="2400">
                <a:latin typeface="Berlin Sans FB" panose="020E0602020502020306" pitchFamily="34" charset="0"/>
              </a:rPr>
              <a:t>Reduce pollution in air and water</a:t>
            </a:r>
          </a:p>
          <a:p>
            <a:pPr>
              <a:spcBef>
                <a:spcPct val="50000"/>
              </a:spcBef>
              <a:buFontTx/>
              <a:buChar char="-"/>
            </a:pPr>
            <a:r>
              <a:rPr lang="es-ES" altLang="en-US" sz="2400">
                <a:latin typeface="Berlin Sans FB" panose="020E0602020502020306" pitchFamily="34" charset="0"/>
              </a:rPr>
              <a:t>Preserve territories and wild habitats </a:t>
            </a:r>
          </a:p>
          <a:p>
            <a:pPr>
              <a:spcBef>
                <a:spcPct val="50000"/>
              </a:spcBef>
              <a:buFontTx/>
              <a:buChar char="-"/>
            </a:pPr>
            <a:r>
              <a:rPr lang="es-ES" altLang="en-US" sz="2400">
                <a:latin typeface="Berlin Sans FB" panose="020E0602020502020306" pitchFamily="34" charset="0"/>
              </a:rPr>
              <a:t>Protect endangered species</a:t>
            </a:r>
          </a:p>
        </p:txBody>
      </p:sp>
      <p:pic>
        <p:nvPicPr>
          <p:cNvPr id="15364" name="Picture 13" descr="contaminació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4292600"/>
            <a:ext cx="252095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15" descr="T012754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1863" y="4292600"/>
            <a:ext cx="2832100"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16" descr="ballen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2138" y="4292600"/>
            <a:ext cx="2500312" cy="187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367" name="Group 3"/>
          <p:cNvGrpSpPr>
            <a:grpSpLocks/>
          </p:cNvGrpSpPr>
          <p:nvPr/>
        </p:nvGrpSpPr>
        <p:grpSpPr bwMode="auto">
          <a:xfrm>
            <a:off x="1588" y="66675"/>
            <a:ext cx="9034462" cy="684213"/>
            <a:chOff x="1149" y="66530"/>
            <a:chExt cx="9035406" cy="683568"/>
          </a:xfrm>
        </p:grpSpPr>
        <p:pic>
          <p:nvPicPr>
            <p:cNvPr id="15368"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0"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537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50825" y="1341438"/>
            <a:ext cx="56165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a:latin typeface="Arial Black" panose="020B0A04020102020204" pitchFamily="34" charset="0"/>
              </a:rPr>
              <a:t>PEACE MOVEMENTS</a:t>
            </a:r>
          </a:p>
        </p:txBody>
      </p:sp>
      <p:sp>
        <p:nvSpPr>
          <p:cNvPr id="16387" name="Text Box 3"/>
          <p:cNvSpPr txBox="1">
            <a:spLocks noChangeArrowheads="1"/>
          </p:cNvSpPr>
          <p:nvPr/>
        </p:nvSpPr>
        <p:spPr bwMode="auto">
          <a:xfrm>
            <a:off x="4643438" y="5373688"/>
            <a:ext cx="4175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Defence of world peace</a:t>
            </a:r>
          </a:p>
        </p:txBody>
      </p:sp>
      <p:pic>
        <p:nvPicPr>
          <p:cNvPr id="16388" name="Picture 13" descr="bhante_with_dalai_lama_1960s-7616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2420938"/>
            <a:ext cx="3741738"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14" descr="Gandhi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1052513"/>
            <a:ext cx="2657475" cy="388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6390" name="Group 3"/>
          <p:cNvGrpSpPr>
            <a:grpSpLocks/>
          </p:cNvGrpSpPr>
          <p:nvPr/>
        </p:nvGrpSpPr>
        <p:grpSpPr bwMode="auto">
          <a:xfrm>
            <a:off x="1588" y="66675"/>
            <a:ext cx="9034462" cy="684213"/>
            <a:chOff x="1149" y="66530"/>
            <a:chExt cx="9035406" cy="683568"/>
          </a:xfrm>
        </p:grpSpPr>
        <p:pic>
          <p:nvPicPr>
            <p:cNvPr id="163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6394"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684213" y="1196975"/>
            <a:ext cx="55451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Arial Black" panose="020B0A04020102020204" pitchFamily="34" charset="0"/>
              </a:rPr>
              <a:t>Hippie movement</a:t>
            </a:r>
          </a:p>
        </p:txBody>
      </p:sp>
      <p:sp>
        <p:nvSpPr>
          <p:cNvPr id="17411" name="Text Box 3"/>
          <p:cNvSpPr txBox="1">
            <a:spLocks noChangeArrowheads="1"/>
          </p:cNvSpPr>
          <p:nvPr/>
        </p:nvSpPr>
        <p:spPr bwMode="auto">
          <a:xfrm>
            <a:off x="395288" y="2276475"/>
            <a:ext cx="4392612"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Char char="-"/>
            </a:pPr>
            <a:r>
              <a:rPr lang="es-ES" altLang="en-US" sz="2400">
                <a:latin typeface="Berlin Sans FB" panose="020E0602020502020306" pitchFamily="34" charset="0"/>
              </a:rPr>
              <a:t>Community lifestyle</a:t>
            </a:r>
          </a:p>
          <a:p>
            <a:pPr>
              <a:spcBef>
                <a:spcPct val="50000"/>
              </a:spcBef>
              <a:buFontTx/>
              <a:buChar char="-"/>
            </a:pPr>
            <a:r>
              <a:rPr lang="es-ES" altLang="en-US" sz="2400">
                <a:latin typeface="Berlin Sans FB" panose="020E0602020502020306" pitchFamily="34" charset="0"/>
              </a:rPr>
              <a:t>Defence of love and peace</a:t>
            </a:r>
          </a:p>
          <a:p>
            <a:pPr>
              <a:spcBef>
                <a:spcPct val="50000"/>
              </a:spcBef>
              <a:buFontTx/>
              <a:buChar char="-"/>
            </a:pPr>
            <a:r>
              <a:rPr lang="es-ES" altLang="en-US" sz="2400">
                <a:latin typeface="Berlin Sans FB" panose="020E0602020502020306" pitchFamily="34" charset="0"/>
              </a:rPr>
              <a:t>Rejection of nationalism, consumism and capitalism</a:t>
            </a:r>
          </a:p>
          <a:p>
            <a:pPr>
              <a:spcBef>
                <a:spcPct val="50000"/>
              </a:spcBef>
              <a:buFontTx/>
              <a:buChar char="-"/>
            </a:pPr>
            <a:r>
              <a:rPr lang="es-ES" altLang="en-US" sz="2400">
                <a:latin typeface="Berlin Sans FB" panose="020E0602020502020306" pitchFamily="34" charset="0"/>
              </a:rPr>
              <a:t>Rejection of affluent life</a:t>
            </a:r>
          </a:p>
          <a:p>
            <a:pPr>
              <a:spcBef>
                <a:spcPct val="50000"/>
              </a:spcBef>
              <a:buFontTx/>
              <a:buChar char="-"/>
            </a:pPr>
            <a:r>
              <a:rPr lang="es-ES" altLang="en-US" sz="2400">
                <a:latin typeface="Berlin Sans FB" panose="020E0602020502020306" pitchFamily="34" charset="0"/>
              </a:rPr>
              <a:t>Self-sufficiency</a:t>
            </a:r>
          </a:p>
        </p:txBody>
      </p:sp>
      <p:pic>
        <p:nvPicPr>
          <p:cNvPr id="17412" name="Picture 13" descr="300px-Flower-Power_B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825" y="1484313"/>
            <a:ext cx="38100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7413" name="Group 3"/>
          <p:cNvGrpSpPr>
            <a:grpSpLocks/>
          </p:cNvGrpSpPr>
          <p:nvPr/>
        </p:nvGrpSpPr>
        <p:grpSpPr bwMode="auto">
          <a:xfrm>
            <a:off x="1588" y="66675"/>
            <a:ext cx="9034462" cy="684213"/>
            <a:chOff x="1149" y="66530"/>
            <a:chExt cx="9035406" cy="683568"/>
          </a:xfrm>
        </p:grpSpPr>
        <p:pic>
          <p:nvPicPr>
            <p:cNvPr id="1741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74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827088" y="1125538"/>
            <a:ext cx="259238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800" b="1">
                <a:latin typeface="Arial Black" panose="020B0A04020102020204" pitchFamily="34" charset="0"/>
              </a:rPr>
              <a:t>SOCIAL RIGHTS</a:t>
            </a:r>
          </a:p>
        </p:txBody>
      </p:sp>
      <p:pic>
        <p:nvPicPr>
          <p:cNvPr id="18435" name="Picture 13" descr="luther 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2636838"/>
            <a:ext cx="4689475" cy="365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15 Imagen" descr="Gay_liberation_1970_post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981075"/>
            <a:ext cx="410845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437" name="Group 3"/>
          <p:cNvGrpSpPr>
            <a:grpSpLocks/>
          </p:cNvGrpSpPr>
          <p:nvPr/>
        </p:nvGrpSpPr>
        <p:grpSpPr bwMode="auto">
          <a:xfrm>
            <a:off x="1588" y="66675"/>
            <a:ext cx="9034462" cy="684213"/>
            <a:chOff x="1149" y="66530"/>
            <a:chExt cx="9035406" cy="683568"/>
          </a:xfrm>
        </p:grpSpPr>
        <p:pic>
          <p:nvPicPr>
            <p:cNvPr id="1843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1844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ChangeArrowheads="1"/>
          </p:cNvSpPr>
          <p:nvPr/>
        </p:nvSpPr>
        <p:spPr bwMode="auto">
          <a:xfrm>
            <a:off x="250825" y="188913"/>
            <a:ext cx="8713788" cy="287337"/>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9459" name="Rectangle 4"/>
          <p:cNvSpPr>
            <a:spLocks noChangeArrowheads="1"/>
          </p:cNvSpPr>
          <p:nvPr/>
        </p:nvSpPr>
        <p:spPr bwMode="auto">
          <a:xfrm>
            <a:off x="250825" y="549275"/>
            <a:ext cx="8713788" cy="714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9460" name="Rectangle 5"/>
          <p:cNvSpPr>
            <a:spLocks noChangeArrowheads="1"/>
          </p:cNvSpPr>
          <p:nvPr/>
        </p:nvSpPr>
        <p:spPr bwMode="auto">
          <a:xfrm>
            <a:off x="250825" y="692150"/>
            <a:ext cx="8713788" cy="714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9461" name="Text Box 6"/>
          <p:cNvSpPr txBox="1">
            <a:spLocks noChangeArrowheads="1"/>
          </p:cNvSpPr>
          <p:nvPr/>
        </p:nvSpPr>
        <p:spPr bwMode="auto">
          <a:xfrm>
            <a:off x="1042988" y="188913"/>
            <a:ext cx="7200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400" b="1">
                <a:solidFill>
                  <a:schemeClr val="bg1"/>
                </a:solidFill>
              </a:rPr>
              <a:t>SOSTENIBILIDAD EN LA ARQUITECTURA: CIUDADES Y EDIFICIOS SOSTENIBLES</a:t>
            </a:r>
          </a:p>
        </p:txBody>
      </p:sp>
      <p:sp>
        <p:nvSpPr>
          <p:cNvPr id="19462" name="Rectangle 7"/>
          <p:cNvSpPr>
            <a:spLocks noChangeArrowheads="1"/>
          </p:cNvSpPr>
          <p:nvPr/>
        </p:nvSpPr>
        <p:spPr bwMode="auto">
          <a:xfrm>
            <a:off x="179388" y="6381750"/>
            <a:ext cx="6048375" cy="287338"/>
          </a:xfrm>
          <a:prstGeom prst="rect">
            <a:avLst/>
          </a:prstGeom>
          <a:solidFill>
            <a:srgbClr val="0000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19463" name="Picture 8" descr="logouap"/>
          <p:cNvPicPr>
            <a:picLocks noChangeAspect="1" noChangeArrowheads="1"/>
          </p:cNvPicPr>
          <p:nvPr/>
        </p:nvPicPr>
        <p:blipFill>
          <a:blip r:embed="rId2">
            <a:lum contrast="78000"/>
            <a:extLst>
              <a:ext uri="{28A0092B-C50C-407E-A947-70E740481C1C}">
                <a14:useLocalDpi xmlns:a14="http://schemas.microsoft.com/office/drawing/2010/main" val="0"/>
              </a:ext>
            </a:extLst>
          </a:blip>
          <a:srcRect/>
          <a:stretch>
            <a:fillRect/>
          </a:stretch>
        </p:blipFill>
        <p:spPr bwMode="auto">
          <a:xfrm>
            <a:off x="6877050" y="6381750"/>
            <a:ext cx="1871663" cy="31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Text Box 9"/>
          <p:cNvSpPr txBox="1">
            <a:spLocks noChangeArrowheads="1"/>
          </p:cNvSpPr>
          <p:nvPr/>
        </p:nvSpPr>
        <p:spPr bwMode="auto">
          <a:xfrm>
            <a:off x="827088" y="6381750"/>
            <a:ext cx="48244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200" b="1">
                <a:solidFill>
                  <a:schemeClr val="bg1"/>
                </a:solidFill>
              </a:rPr>
              <a:t>DEPARTAMENTO DE CONSTRUCCIONES ARQUITECTÓNICAS</a:t>
            </a:r>
          </a:p>
        </p:txBody>
      </p:sp>
      <p:sp>
        <p:nvSpPr>
          <p:cNvPr id="19465" name="Rectangle 10"/>
          <p:cNvSpPr>
            <a:spLocks noChangeArrowheads="1"/>
          </p:cNvSpPr>
          <p:nvPr/>
        </p:nvSpPr>
        <p:spPr bwMode="auto">
          <a:xfrm>
            <a:off x="6372225" y="6381750"/>
            <a:ext cx="73025" cy="287338"/>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19466" name="Rectangle 11"/>
          <p:cNvSpPr>
            <a:spLocks noChangeArrowheads="1"/>
          </p:cNvSpPr>
          <p:nvPr/>
        </p:nvSpPr>
        <p:spPr bwMode="auto">
          <a:xfrm>
            <a:off x="6588125" y="6381750"/>
            <a:ext cx="71438" cy="2873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pic>
        <p:nvPicPr>
          <p:cNvPr id="19467" name="Picture 15" descr="mayo 6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000375" cy="422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8" name="Picture 12" descr="aquel-mayo-del-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1800" y="0"/>
            <a:ext cx="6172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9" name="Picture 13" descr="mayo68"/>
          <p:cNvPicPr>
            <a:picLocks noChangeAspect="1" noChangeArrowheads="1"/>
          </p:cNvPicPr>
          <p:nvPr/>
        </p:nvPicPr>
        <p:blipFill>
          <a:blip r:embed="rId5">
            <a:extLst>
              <a:ext uri="{28A0092B-C50C-407E-A947-70E740481C1C}">
                <a14:useLocalDpi xmlns:a14="http://schemas.microsoft.com/office/drawing/2010/main" val="0"/>
              </a:ext>
            </a:extLst>
          </a:blip>
          <a:srcRect l="13509" r="11720"/>
          <a:stretch>
            <a:fillRect/>
          </a:stretch>
        </p:blipFill>
        <p:spPr bwMode="auto">
          <a:xfrm>
            <a:off x="0" y="4219575"/>
            <a:ext cx="2987675" cy="263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971550" y="1125538"/>
            <a:ext cx="40322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a:latin typeface="Arial Black" panose="020B0A04020102020204" pitchFamily="34" charset="0"/>
              </a:rPr>
              <a:t>THE ROME CLUB</a:t>
            </a:r>
          </a:p>
        </p:txBody>
      </p:sp>
      <p:sp>
        <p:nvSpPr>
          <p:cNvPr id="20483" name="Text Box 3"/>
          <p:cNvSpPr txBox="1">
            <a:spLocks noChangeArrowheads="1"/>
          </p:cNvSpPr>
          <p:nvPr/>
        </p:nvSpPr>
        <p:spPr bwMode="auto">
          <a:xfrm>
            <a:off x="1116013" y="2420938"/>
            <a:ext cx="388937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dirty="0"/>
              <a:t>1968. </a:t>
            </a:r>
            <a:r>
              <a:rPr lang="es-ES" altLang="en-US" sz="2400" dirty="0" err="1"/>
              <a:t>First</a:t>
            </a:r>
            <a:r>
              <a:rPr lang="es-ES" altLang="en-US" sz="2400" dirty="0"/>
              <a:t> meeting</a:t>
            </a:r>
          </a:p>
          <a:p>
            <a:pPr>
              <a:spcBef>
                <a:spcPct val="50000"/>
              </a:spcBef>
              <a:buFontTx/>
              <a:buNone/>
            </a:pPr>
            <a:r>
              <a:rPr lang="es-ES" altLang="en-US" sz="2400" dirty="0"/>
              <a:t>1970. </a:t>
            </a:r>
            <a:r>
              <a:rPr lang="es-ES" altLang="en-US" sz="2400" dirty="0" err="1"/>
              <a:t>Formation</a:t>
            </a:r>
            <a:endParaRPr lang="es-ES" altLang="en-US" sz="2400" dirty="0"/>
          </a:p>
          <a:p>
            <a:pPr>
              <a:spcBef>
                <a:spcPct val="50000"/>
              </a:spcBef>
              <a:buFontTx/>
              <a:buNone/>
            </a:pPr>
            <a:r>
              <a:rPr lang="es-ES" altLang="en-US" sz="2400" dirty="0"/>
              <a:t>1972. </a:t>
            </a:r>
            <a:r>
              <a:rPr lang="es-ES" altLang="en-US" sz="2400" dirty="0" err="1"/>
              <a:t>Report</a:t>
            </a:r>
            <a:r>
              <a:rPr lang="es-ES" altLang="en-US" sz="2400" dirty="0"/>
              <a:t> </a:t>
            </a:r>
            <a:r>
              <a:rPr lang="es-ES" altLang="en-US" sz="2400" dirty="0" smtClean="0"/>
              <a:t>“</a:t>
            </a:r>
            <a:r>
              <a:rPr lang="es-ES" altLang="en-US" sz="2400" dirty="0" err="1" smtClean="0"/>
              <a:t>Limits</a:t>
            </a:r>
            <a:r>
              <a:rPr lang="es-ES" altLang="en-US" sz="2400" dirty="0" smtClean="0"/>
              <a:t> to </a:t>
            </a:r>
            <a:r>
              <a:rPr lang="es-ES" altLang="en-US" sz="2400" dirty="0" err="1" smtClean="0"/>
              <a:t>Growth</a:t>
            </a:r>
            <a:r>
              <a:rPr lang="es-ES" altLang="en-US" sz="2400" dirty="0" smtClean="0"/>
              <a:t>”</a:t>
            </a:r>
            <a:endParaRPr lang="es-ES" altLang="en-US" sz="2400" dirty="0"/>
          </a:p>
        </p:txBody>
      </p:sp>
      <p:sp>
        <p:nvSpPr>
          <p:cNvPr id="20484" name="Text Box 4"/>
          <p:cNvSpPr txBox="1">
            <a:spLocks noChangeArrowheads="1"/>
          </p:cNvSpPr>
          <p:nvPr/>
        </p:nvSpPr>
        <p:spPr bwMode="auto">
          <a:xfrm>
            <a:off x="1187450" y="5445125"/>
            <a:ext cx="70564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Start of green-political movements</a:t>
            </a:r>
          </a:p>
        </p:txBody>
      </p:sp>
      <p:pic>
        <p:nvPicPr>
          <p:cNvPr id="20485" name="Picture 15" descr="beyond the limits"/>
          <p:cNvPicPr>
            <a:picLocks noChangeAspect="1" noChangeArrowheads="1"/>
          </p:cNvPicPr>
          <p:nvPr/>
        </p:nvPicPr>
        <p:blipFill>
          <a:blip r:embed="rId2">
            <a:extLst>
              <a:ext uri="{28A0092B-C50C-407E-A947-70E740481C1C}">
                <a14:useLocalDpi xmlns:a14="http://schemas.microsoft.com/office/drawing/2010/main" val="0"/>
              </a:ext>
            </a:extLst>
          </a:blip>
          <a:srcRect t="1759"/>
          <a:stretch>
            <a:fillRect/>
          </a:stretch>
        </p:blipFill>
        <p:spPr bwMode="auto">
          <a:xfrm>
            <a:off x="5795963" y="1196975"/>
            <a:ext cx="2649537" cy="398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0486" name="Group 3"/>
          <p:cNvGrpSpPr>
            <a:grpSpLocks/>
          </p:cNvGrpSpPr>
          <p:nvPr/>
        </p:nvGrpSpPr>
        <p:grpSpPr bwMode="auto">
          <a:xfrm>
            <a:off x="1588" y="66675"/>
            <a:ext cx="9034462" cy="684213"/>
            <a:chOff x="1149" y="66530"/>
            <a:chExt cx="9035406" cy="683568"/>
          </a:xfrm>
        </p:grpSpPr>
        <p:pic>
          <p:nvPicPr>
            <p:cNvPr id="204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049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13" descr="1972 Estocolmo"/>
          <p:cNvPicPr>
            <a:picLocks noChangeAspect="1" noChangeArrowheads="1"/>
          </p:cNvPicPr>
          <p:nvPr/>
        </p:nvPicPr>
        <p:blipFill>
          <a:blip r:embed="rId2">
            <a:lum bright="50000" contrast="-70000"/>
            <a:extLst>
              <a:ext uri="{28A0092B-C50C-407E-A947-70E740481C1C}">
                <a14:useLocalDpi xmlns:a14="http://schemas.microsoft.com/office/drawing/2010/main" val="0"/>
              </a:ext>
            </a:extLst>
          </a:blip>
          <a:srcRect/>
          <a:stretch>
            <a:fillRect/>
          </a:stretch>
        </p:blipFill>
        <p:spPr bwMode="auto">
          <a:xfrm>
            <a:off x="0" y="-3175"/>
            <a:ext cx="9144000"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2"/>
          <p:cNvSpPr txBox="1">
            <a:spLocks noChangeArrowheads="1"/>
          </p:cNvSpPr>
          <p:nvPr/>
        </p:nvSpPr>
        <p:spPr bwMode="auto">
          <a:xfrm>
            <a:off x="684213" y="2420938"/>
            <a:ext cx="7632700"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200" b="1"/>
              <a:t>1972. Estockholm</a:t>
            </a:r>
          </a:p>
          <a:p>
            <a:pPr>
              <a:spcBef>
                <a:spcPct val="50000"/>
              </a:spcBef>
              <a:buFontTx/>
              <a:buNone/>
            </a:pPr>
            <a:r>
              <a:rPr lang="es-ES" altLang="en-US" sz="2200" b="1"/>
              <a:t>First Earth Summit </a:t>
            </a:r>
          </a:p>
          <a:p>
            <a:pPr>
              <a:spcBef>
                <a:spcPct val="50000"/>
              </a:spcBef>
              <a:buFontTx/>
              <a:buNone/>
            </a:pPr>
            <a:r>
              <a:rPr lang="es-ES" altLang="en-US" sz="2200" b="1"/>
              <a:t>World environmental worriness </a:t>
            </a:r>
          </a:p>
          <a:p>
            <a:pPr>
              <a:spcBef>
                <a:spcPct val="50000"/>
              </a:spcBef>
              <a:buFontTx/>
              <a:buNone/>
            </a:pPr>
            <a:r>
              <a:rPr lang="es-ES" altLang="en-US" sz="2200" b="1"/>
              <a:t>Condemnation of oppresive policies of human freedom </a:t>
            </a:r>
          </a:p>
          <a:p>
            <a:pPr>
              <a:spcBef>
                <a:spcPct val="50000"/>
              </a:spcBef>
              <a:buFontTx/>
              <a:buNone/>
            </a:pPr>
            <a:r>
              <a:rPr lang="es-ES" altLang="en-US" sz="2200" b="1"/>
              <a:t>Need to preserve the resources for future generations </a:t>
            </a:r>
          </a:p>
          <a:p>
            <a:pPr>
              <a:spcBef>
                <a:spcPct val="50000"/>
              </a:spcBef>
              <a:buFontTx/>
              <a:buNone/>
            </a:pPr>
            <a:r>
              <a:rPr lang="es-ES" altLang="en-US" sz="2200" b="1"/>
              <a:t>Human responsibility in its management </a:t>
            </a:r>
          </a:p>
        </p:txBody>
      </p:sp>
      <p:sp>
        <p:nvSpPr>
          <p:cNvPr id="21508" name="Text Box 3"/>
          <p:cNvSpPr txBox="1">
            <a:spLocks noChangeArrowheads="1"/>
          </p:cNvSpPr>
          <p:nvPr/>
        </p:nvSpPr>
        <p:spPr bwMode="auto">
          <a:xfrm>
            <a:off x="755650" y="908050"/>
            <a:ext cx="74898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800">
                <a:latin typeface="Arial Black" panose="020B0A04020102020204" pitchFamily="34" charset="0"/>
              </a:rPr>
              <a:t>UNITED NATIONS CONFERENCE ON THE HUMAN ENVIRONMENT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971550" y="836613"/>
            <a:ext cx="51133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Arial Black" panose="020B0A04020102020204" pitchFamily="34" charset="0"/>
              </a:rPr>
              <a:t>DURING THE 80s</a:t>
            </a:r>
          </a:p>
        </p:txBody>
      </p:sp>
      <p:sp>
        <p:nvSpPr>
          <p:cNvPr id="22531" name="Text Box 3"/>
          <p:cNvSpPr txBox="1">
            <a:spLocks noChangeArrowheads="1"/>
          </p:cNvSpPr>
          <p:nvPr/>
        </p:nvSpPr>
        <p:spPr bwMode="auto">
          <a:xfrm>
            <a:off x="684213" y="1412875"/>
            <a:ext cx="77755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Period of study and analysis that settles the basis for the future development </a:t>
            </a:r>
          </a:p>
        </p:txBody>
      </p:sp>
      <p:sp>
        <p:nvSpPr>
          <p:cNvPr id="22532" name="Text Box 4"/>
          <p:cNvSpPr txBox="1">
            <a:spLocks noChangeArrowheads="1"/>
          </p:cNvSpPr>
          <p:nvPr/>
        </p:nvSpPr>
        <p:spPr bwMode="auto">
          <a:xfrm>
            <a:off x="827088" y="2708275"/>
            <a:ext cx="7777162"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200"/>
              <a:t>1980. “The World Conservation Strategy”. International Union for Conservation of Nature (UICN)</a:t>
            </a:r>
          </a:p>
          <a:p>
            <a:pPr>
              <a:spcBef>
                <a:spcPct val="50000"/>
              </a:spcBef>
              <a:buFontTx/>
              <a:buNone/>
            </a:pPr>
            <a:r>
              <a:rPr lang="es-ES" altLang="en-US" sz="2200"/>
              <a:t>1982. World Charter for Nature (UNO)</a:t>
            </a:r>
          </a:p>
          <a:p>
            <a:pPr>
              <a:spcBef>
                <a:spcPct val="50000"/>
              </a:spcBef>
              <a:buFontTx/>
              <a:buNone/>
            </a:pPr>
            <a:r>
              <a:rPr lang="es-ES" altLang="en-US" sz="2200"/>
              <a:t>1982. The World Resources Institute was created. </a:t>
            </a:r>
          </a:p>
          <a:p>
            <a:pPr>
              <a:spcBef>
                <a:spcPct val="50000"/>
              </a:spcBef>
              <a:buFontTx/>
              <a:buNone/>
            </a:pPr>
            <a:r>
              <a:rPr lang="es-ES" altLang="en-US" sz="2200"/>
              <a:t>1983. Creation of World Commision in Environment and Development (UNO)</a:t>
            </a:r>
          </a:p>
          <a:p>
            <a:pPr>
              <a:spcBef>
                <a:spcPct val="50000"/>
              </a:spcBef>
              <a:buFontTx/>
              <a:buNone/>
            </a:pPr>
            <a:r>
              <a:rPr lang="es-ES" altLang="en-US" sz="2400" b="1"/>
              <a:t>1987. Brundtland Report “Our Common Future”</a:t>
            </a:r>
          </a:p>
          <a:p>
            <a:pPr>
              <a:spcBef>
                <a:spcPct val="50000"/>
              </a:spcBef>
              <a:buFontTx/>
              <a:buNone/>
            </a:pPr>
            <a:endParaRPr lang="es-ES" altLang="en-US" sz="2400"/>
          </a:p>
        </p:txBody>
      </p:sp>
      <p:grpSp>
        <p:nvGrpSpPr>
          <p:cNvPr id="22533" name="Group 3"/>
          <p:cNvGrpSpPr>
            <a:grpSpLocks/>
          </p:cNvGrpSpPr>
          <p:nvPr/>
        </p:nvGrpSpPr>
        <p:grpSpPr bwMode="auto">
          <a:xfrm>
            <a:off x="1588" y="66675"/>
            <a:ext cx="9034462" cy="684213"/>
            <a:chOff x="1149" y="66530"/>
            <a:chExt cx="9035406" cy="683568"/>
          </a:xfrm>
        </p:grpSpPr>
        <p:pic>
          <p:nvPicPr>
            <p:cNvPr id="2253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25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323850" y="908050"/>
            <a:ext cx="8197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 altLang="en-US" sz="2800" b="1">
                <a:latin typeface="Arial Black" panose="020B0A04020102020204" pitchFamily="34" charset="0"/>
              </a:rPr>
              <a:t>Brundtland Report “Our Common Future”</a:t>
            </a:r>
          </a:p>
        </p:txBody>
      </p:sp>
      <p:sp>
        <p:nvSpPr>
          <p:cNvPr id="23555" name="Rectangle 3"/>
          <p:cNvSpPr>
            <a:spLocks noChangeArrowheads="1"/>
          </p:cNvSpPr>
          <p:nvPr/>
        </p:nvSpPr>
        <p:spPr bwMode="auto">
          <a:xfrm>
            <a:off x="395288" y="1628775"/>
            <a:ext cx="813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1800"/>
              <a:t>Developed by the World Commision in Environment and Development (UNO)</a:t>
            </a:r>
          </a:p>
        </p:txBody>
      </p:sp>
      <p:sp>
        <p:nvSpPr>
          <p:cNvPr id="49156" name="Text Box 4"/>
          <p:cNvSpPr txBox="1">
            <a:spLocks noChangeArrowheads="1"/>
          </p:cNvSpPr>
          <p:nvPr/>
        </p:nvSpPr>
        <p:spPr bwMode="auto">
          <a:xfrm>
            <a:off x="827088" y="4221163"/>
            <a:ext cx="7416800" cy="1016000"/>
          </a:xfrm>
          <a:prstGeom prst="rect">
            <a:avLst/>
          </a:prstGeom>
          <a:noFill/>
          <a:ln w="9525">
            <a:noFill/>
            <a:miter lim="800000"/>
            <a:headEnd/>
            <a:tailEnd/>
          </a:ln>
          <a:effectLst/>
        </p:spPr>
        <p:txBody>
          <a:bodyPr>
            <a:spAutoFit/>
          </a:bodyPr>
          <a:lstStyle/>
          <a:p>
            <a:pPr eaLnBrk="1" hangingPunct="1">
              <a:spcBef>
                <a:spcPct val="50000"/>
              </a:spcBef>
              <a:defRPr/>
            </a:pPr>
            <a:r>
              <a:rPr lang="es-ES" sz="2000" dirty="0">
                <a:latin typeface="Arial" charset="0"/>
              </a:rPr>
              <a:t>“</a:t>
            </a:r>
            <a:r>
              <a:rPr lang="es-ES" sz="2000" dirty="0">
                <a:latin typeface="+mj-lt"/>
              </a:rPr>
              <a:t>D</a:t>
            </a:r>
            <a:r>
              <a:rPr lang="en-GB" sz="2000" dirty="0" err="1">
                <a:latin typeface="+mj-lt"/>
              </a:rPr>
              <a:t>evelopment</a:t>
            </a:r>
            <a:r>
              <a:rPr lang="en-GB" sz="2000" dirty="0">
                <a:latin typeface="+mj-lt"/>
              </a:rPr>
              <a:t> which meets the needs of current generations without compromising the ability of future generations to meet their own needs</a:t>
            </a:r>
            <a:r>
              <a:rPr lang="es-ES" sz="2000" dirty="0">
                <a:latin typeface="Arial" charset="0"/>
              </a:rPr>
              <a:t>.”</a:t>
            </a:r>
          </a:p>
        </p:txBody>
      </p:sp>
      <p:sp>
        <p:nvSpPr>
          <p:cNvPr id="23557" name="Text Box 5"/>
          <p:cNvSpPr txBox="1">
            <a:spLocks noChangeArrowheads="1"/>
          </p:cNvSpPr>
          <p:nvPr/>
        </p:nvSpPr>
        <p:spPr bwMode="auto">
          <a:xfrm>
            <a:off x="1476375" y="3213100"/>
            <a:ext cx="60483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Definition of Sustainable Development:</a:t>
            </a:r>
          </a:p>
        </p:txBody>
      </p:sp>
      <p:grpSp>
        <p:nvGrpSpPr>
          <p:cNvPr id="23558" name="Group 3"/>
          <p:cNvGrpSpPr>
            <a:grpSpLocks/>
          </p:cNvGrpSpPr>
          <p:nvPr/>
        </p:nvGrpSpPr>
        <p:grpSpPr bwMode="auto">
          <a:xfrm>
            <a:off x="1588" y="66675"/>
            <a:ext cx="9034462" cy="684213"/>
            <a:chOff x="1149" y="66530"/>
            <a:chExt cx="9035406" cy="683568"/>
          </a:xfrm>
        </p:grpSpPr>
        <p:pic>
          <p:nvPicPr>
            <p:cNvPr id="235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356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900113" y="836613"/>
            <a:ext cx="72009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a:latin typeface="Arial Black" panose="020B0A04020102020204" pitchFamily="34" charset="0"/>
              </a:rPr>
              <a:t>UN CONFERENCE ON ENVIRONMENT AND DEVELOPMENT</a:t>
            </a:r>
          </a:p>
        </p:txBody>
      </p:sp>
      <p:sp>
        <p:nvSpPr>
          <p:cNvPr id="24579" name="Text Box 3"/>
          <p:cNvSpPr txBox="1">
            <a:spLocks noChangeArrowheads="1"/>
          </p:cNvSpPr>
          <p:nvPr/>
        </p:nvSpPr>
        <p:spPr bwMode="auto">
          <a:xfrm>
            <a:off x="468313" y="2133600"/>
            <a:ext cx="8351837"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1992. Rio de Janeiro</a:t>
            </a:r>
          </a:p>
          <a:p>
            <a:pPr>
              <a:spcBef>
                <a:spcPct val="50000"/>
              </a:spcBef>
              <a:buFontTx/>
              <a:buNone/>
            </a:pPr>
            <a:r>
              <a:rPr lang="es-ES" altLang="en-US" sz="2400"/>
              <a:t>Second Earth Summit</a:t>
            </a:r>
          </a:p>
          <a:p>
            <a:pPr lvl="1">
              <a:spcBef>
                <a:spcPct val="50000"/>
              </a:spcBef>
              <a:buFontTx/>
              <a:buChar char="•"/>
            </a:pPr>
            <a:r>
              <a:rPr lang="es-ES" altLang="en-US" sz="2000"/>
              <a:t>Approval of world conventions about climate change</a:t>
            </a:r>
          </a:p>
          <a:p>
            <a:pPr lvl="1">
              <a:spcBef>
                <a:spcPct val="50000"/>
              </a:spcBef>
              <a:buFontTx/>
              <a:buChar char="•"/>
            </a:pPr>
            <a:r>
              <a:rPr lang="es-ES" altLang="en-US" sz="2000"/>
              <a:t>Approval of world conventions about biodiversity </a:t>
            </a:r>
          </a:p>
          <a:p>
            <a:pPr lvl="1">
              <a:spcBef>
                <a:spcPct val="50000"/>
              </a:spcBef>
              <a:buFontTx/>
              <a:buChar char="•"/>
            </a:pPr>
            <a:r>
              <a:rPr lang="es-ES" altLang="en-US" sz="2000"/>
              <a:t>Approval of Declaration of Forest Principles</a:t>
            </a:r>
          </a:p>
          <a:p>
            <a:pPr lvl="1">
              <a:spcBef>
                <a:spcPct val="50000"/>
              </a:spcBef>
              <a:buFontTx/>
              <a:buChar char="•"/>
            </a:pPr>
            <a:r>
              <a:rPr lang="es-ES" altLang="en-US" sz="2000"/>
              <a:t>Modification of definition of Sustainable Development established in the Brundtland report (3rd Principle of Rio Declaration)</a:t>
            </a:r>
          </a:p>
          <a:p>
            <a:pPr lvl="1">
              <a:spcBef>
                <a:spcPct val="50000"/>
              </a:spcBef>
              <a:buFontTx/>
              <a:buChar char="•"/>
            </a:pPr>
            <a:r>
              <a:rPr lang="es-ES" altLang="en-US" sz="2000"/>
              <a:t>Agenda 21 was born</a:t>
            </a:r>
          </a:p>
        </p:txBody>
      </p:sp>
      <p:grpSp>
        <p:nvGrpSpPr>
          <p:cNvPr id="24580" name="Group 3"/>
          <p:cNvGrpSpPr>
            <a:grpSpLocks/>
          </p:cNvGrpSpPr>
          <p:nvPr/>
        </p:nvGrpSpPr>
        <p:grpSpPr bwMode="auto">
          <a:xfrm>
            <a:off x="1588" y="66675"/>
            <a:ext cx="9034462" cy="684213"/>
            <a:chOff x="1149" y="66530"/>
            <a:chExt cx="9035406" cy="683568"/>
          </a:xfrm>
        </p:grpSpPr>
        <p:pic>
          <p:nvPicPr>
            <p:cNvPr id="2458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458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1116013" y="1125538"/>
            <a:ext cx="68405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sz="2400" b="1"/>
              <a:t>RIO DECLARATION, BRASIL, 1992</a:t>
            </a:r>
          </a:p>
        </p:txBody>
      </p:sp>
      <p:sp>
        <p:nvSpPr>
          <p:cNvPr id="25603" name="Text Box 3"/>
          <p:cNvSpPr txBox="1">
            <a:spLocks noChangeArrowheads="1"/>
          </p:cNvSpPr>
          <p:nvPr/>
        </p:nvSpPr>
        <p:spPr bwMode="auto">
          <a:xfrm>
            <a:off x="827088" y="1916113"/>
            <a:ext cx="7489825"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a:t>Basic Principles:</a:t>
            </a:r>
          </a:p>
          <a:p>
            <a:pPr eaLnBrk="1" hangingPunct="1">
              <a:spcBef>
                <a:spcPct val="50000"/>
              </a:spcBef>
              <a:buFontTx/>
              <a:buChar char="-"/>
            </a:pPr>
            <a:r>
              <a:rPr lang="es-ES" altLang="en-US" sz="2000"/>
              <a:t>Uncertainty in the scientific field cannot delay the adoption of measures to protect the environment</a:t>
            </a:r>
          </a:p>
          <a:p>
            <a:pPr eaLnBrk="1" hangingPunct="1">
              <a:spcBef>
                <a:spcPct val="50000"/>
              </a:spcBef>
              <a:buFontTx/>
              <a:buChar char="-"/>
            </a:pPr>
            <a:r>
              <a:rPr lang="es-ES" altLang="en-US" sz="2000"/>
              <a:t> The States have the sovereign right to use their own resources but they cannot damage the environment of other States  </a:t>
            </a:r>
          </a:p>
          <a:p>
            <a:pPr eaLnBrk="1" hangingPunct="1">
              <a:spcBef>
                <a:spcPct val="50000"/>
              </a:spcBef>
              <a:buFontTx/>
              <a:buChar char="-"/>
            </a:pPr>
            <a:r>
              <a:rPr lang="es-ES" altLang="en-US" sz="2000"/>
              <a:t> The elimination of poverty and the reduction of disparities in living standards all over the world are essential for sustainable development</a:t>
            </a:r>
          </a:p>
          <a:p>
            <a:pPr eaLnBrk="1" hangingPunct="1">
              <a:spcBef>
                <a:spcPct val="50000"/>
              </a:spcBef>
              <a:buFontTx/>
              <a:buChar char="-"/>
            </a:pPr>
            <a:r>
              <a:rPr lang="es-ES" altLang="en-US" sz="2000"/>
              <a:t> and the full participation of women is y la plena participación de la mujer es indispensable to achieve sustainable development </a:t>
            </a:r>
          </a:p>
        </p:txBody>
      </p:sp>
      <p:grpSp>
        <p:nvGrpSpPr>
          <p:cNvPr id="25604" name="Group 3"/>
          <p:cNvGrpSpPr>
            <a:grpSpLocks/>
          </p:cNvGrpSpPr>
          <p:nvPr/>
        </p:nvGrpSpPr>
        <p:grpSpPr bwMode="auto">
          <a:xfrm>
            <a:off x="1588" y="66675"/>
            <a:ext cx="9034462" cy="684213"/>
            <a:chOff x="1149" y="66530"/>
            <a:chExt cx="9035406" cy="683568"/>
          </a:xfrm>
        </p:grpSpPr>
        <p:pic>
          <p:nvPicPr>
            <p:cNvPr id="2560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560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Oval 2"/>
          <p:cNvSpPr>
            <a:spLocks noChangeArrowheads="1"/>
          </p:cNvSpPr>
          <p:nvPr/>
        </p:nvSpPr>
        <p:spPr bwMode="auto">
          <a:xfrm>
            <a:off x="4067175" y="1052513"/>
            <a:ext cx="3816350" cy="3313112"/>
          </a:xfrm>
          <a:prstGeom prst="ellipse">
            <a:avLst/>
          </a:prstGeom>
          <a:solidFill>
            <a:srgbClr val="99CC00">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7" name="Oval 3"/>
          <p:cNvSpPr>
            <a:spLocks noChangeArrowheads="1"/>
          </p:cNvSpPr>
          <p:nvPr/>
        </p:nvSpPr>
        <p:spPr bwMode="auto">
          <a:xfrm>
            <a:off x="1692275" y="981075"/>
            <a:ext cx="3887788" cy="3384550"/>
          </a:xfrm>
          <a:prstGeom prst="ellipse">
            <a:avLst/>
          </a:prstGeom>
          <a:solidFill>
            <a:srgbClr val="33CCCC">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8" name="Oval 4"/>
          <p:cNvSpPr>
            <a:spLocks noChangeArrowheads="1"/>
          </p:cNvSpPr>
          <p:nvPr/>
        </p:nvSpPr>
        <p:spPr bwMode="auto">
          <a:xfrm>
            <a:off x="2843213" y="2781300"/>
            <a:ext cx="3960812" cy="3384550"/>
          </a:xfrm>
          <a:prstGeom prst="ellipse">
            <a:avLst/>
          </a:prstGeom>
          <a:solidFill>
            <a:srgbClr val="FFCC00">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9" name="Text Box 5"/>
          <p:cNvSpPr txBox="1">
            <a:spLocks noChangeArrowheads="1"/>
          </p:cNvSpPr>
          <p:nvPr/>
        </p:nvSpPr>
        <p:spPr bwMode="auto">
          <a:xfrm>
            <a:off x="5867400" y="2420938"/>
            <a:ext cx="20177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ECOLOGICAL</a:t>
            </a:r>
          </a:p>
        </p:txBody>
      </p:sp>
      <p:sp>
        <p:nvSpPr>
          <p:cNvPr id="26630" name="Text Box 6"/>
          <p:cNvSpPr txBox="1">
            <a:spLocks noChangeArrowheads="1"/>
          </p:cNvSpPr>
          <p:nvPr/>
        </p:nvSpPr>
        <p:spPr bwMode="auto">
          <a:xfrm>
            <a:off x="2124075" y="2133600"/>
            <a:ext cx="12239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SOCIAL</a:t>
            </a:r>
          </a:p>
        </p:txBody>
      </p:sp>
      <p:sp>
        <p:nvSpPr>
          <p:cNvPr id="26631" name="Text Box 7"/>
          <p:cNvSpPr txBox="1">
            <a:spLocks noChangeArrowheads="1"/>
          </p:cNvSpPr>
          <p:nvPr/>
        </p:nvSpPr>
        <p:spPr bwMode="auto">
          <a:xfrm>
            <a:off x="3851275" y="5157788"/>
            <a:ext cx="20891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ECONOMICAL</a:t>
            </a:r>
          </a:p>
        </p:txBody>
      </p:sp>
      <p:sp>
        <p:nvSpPr>
          <p:cNvPr id="26632" name="Text Box 8"/>
          <p:cNvSpPr txBox="1">
            <a:spLocks noChangeArrowheads="1"/>
          </p:cNvSpPr>
          <p:nvPr/>
        </p:nvSpPr>
        <p:spPr bwMode="auto">
          <a:xfrm>
            <a:off x="4211638" y="2133600"/>
            <a:ext cx="12969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Tolerable</a:t>
            </a:r>
          </a:p>
        </p:txBody>
      </p:sp>
      <p:sp>
        <p:nvSpPr>
          <p:cNvPr id="26633" name="Text Box 9"/>
          <p:cNvSpPr txBox="1">
            <a:spLocks noChangeArrowheads="1"/>
          </p:cNvSpPr>
          <p:nvPr/>
        </p:nvSpPr>
        <p:spPr bwMode="auto">
          <a:xfrm>
            <a:off x="5508625" y="3644900"/>
            <a:ext cx="9350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Viable</a:t>
            </a:r>
          </a:p>
        </p:txBody>
      </p:sp>
      <p:sp>
        <p:nvSpPr>
          <p:cNvPr id="26634" name="Text Box 10"/>
          <p:cNvSpPr txBox="1">
            <a:spLocks noChangeArrowheads="1"/>
          </p:cNvSpPr>
          <p:nvPr/>
        </p:nvSpPr>
        <p:spPr bwMode="auto">
          <a:xfrm>
            <a:off x="3059113" y="3789363"/>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Equitable</a:t>
            </a:r>
          </a:p>
        </p:txBody>
      </p:sp>
      <p:sp>
        <p:nvSpPr>
          <p:cNvPr id="26635" name="Text Box 11"/>
          <p:cNvSpPr txBox="1">
            <a:spLocks noChangeArrowheads="1"/>
          </p:cNvSpPr>
          <p:nvPr/>
        </p:nvSpPr>
        <p:spPr bwMode="auto">
          <a:xfrm>
            <a:off x="4140200" y="2997200"/>
            <a:ext cx="15128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b="1"/>
              <a:t>Sustainable </a:t>
            </a:r>
          </a:p>
        </p:txBody>
      </p:sp>
      <p:grpSp>
        <p:nvGrpSpPr>
          <p:cNvPr id="26636" name="Group 3"/>
          <p:cNvGrpSpPr>
            <a:grpSpLocks/>
          </p:cNvGrpSpPr>
          <p:nvPr/>
        </p:nvGrpSpPr>
        <p:grpSpPr bwMode="auto">
          <a:xfrm>
            <a:off x="1588" y="66675"/>
            <a:ext cx="9034462" cy="684213"/>
            <a:chOff x="1149" y="66530"/>
            <a:chExt cx="9035406" cy="683568"/>
          </a:xfrm>
        </p:grpSpPr>
        <p:pic>
          <p:nvPicPr>
            <p:cNvPr id="2663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664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95288" y="1125538"/>
            <a:ext cx="338296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Ecological</a:t>
            </a:r>
          </a:p>
          <a:p>
            <a:pPr eaLnBrk="1" hangingPunct="1">
              <a:spcBef>
                <a:spcPct val="50000"/>
              </a:spcBef>
              <a:buFontTx/>
              <a:buNone/>
            </a:pPr>
            <a:r>
              <a:rPr lang="es-ES" altLang="en-US" sz="1800"/>
              <a:t>Biodiversity</a:t>
            </a:r>
          </a:p>
          <a:p>
            <a:pPr eaLnBrk="1" hangingPunct="1">
              <a:spcBef>
                <a:spcPct val="50000"/>
              </a:spcBef>
              <a:buFontTx/>
              <a:buNone/>
            </a:pPr>
            <a:r>
              <a:rPr lang="es-ES" altLang="en-US" sz="1800"/>
              <a:t>Natural Resources</a:t>
            </a:r>
          </a:p>
          <a:p>
            <a:pPr eaLnBrk="1" hangingPunct="1">
              <a:spcBef>
                <a:spcPct val="50000"/>
              </a:spcBef>
              <a:buFontTx/>
              <a:buNone/>
            </a:pPr>
            <a:r>
              <a:rPr lang="es-ES" altLang="en-US" sz="1800"/>
              <a:t>Carrying capacity</a:t>
            </a:r>
          </a:p>
          <a:p>
            <a:pPr eaLnBrk="1" hangingPunct="1">
              <a:spcBef>
                <a:spcPct val="50000"/>
              </a:spcBef>
              <a:buFontTx/>
              <a:buNone/>
            </a:pPr>
            <a:r>
              <a:rPr lang="es-ES" altLang="en-US" sz="1800"/>
              <a:t>Ecosystems integrity</a:t>
            </a:r>
          </a:p>
          <a:p>
            <a:pPr eaLnBrk="1" hangingPunct="1">
              <a:spcBef>
                <a:spcPct val="50000"/>
              </a:spcBef>
              <a:buFontTx/>
              <a:buNone/>
            </a:pPr>
            <a:r>
              <a:rPr lang="es-ES" altLang="en-US" sz="1800"/>
              <a:t>Clean air and water</a:t>
            </a:r>
          </a:p>
        </p:txBody>
      </p:sp>
      <p:sp>
        <p:nvSpPr>
          <p:cNvPr id="27651" name="Text Box 3"/>
          <p:cNvSpPr txBox="1">
            <a:spLocks noChangeArrowheads="1"/>
          </p:cNvSpPr>
          <p:nvPr/>
        </p:nvSpPr>
        <p:spPr bwMode="auto">
          <a:xfrm>
            <a:off x="5614988" y="1484313"/>
            <a:ext cx="352901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Social</a:t>
            </a:r>
          </a:p>
          <a:p>
            <a:pPr eaLnBrk="1" hangingPunct="1">
              <a:spcBef>
                <a:spcPct val="50000"/>
              </a:spcBef>
              <a:buFontTx/>
              <a:buNone/>
            </a:pPr>
            <a:r>
              <a:rPr lang="es-ES" altLang="en-US" sz="1800"/>
              <a:t>Equity</a:t>
            </a:r>
          </a:p>
          <a:p>
            <a:pPr eaLnBrk="1" hangingPunct="1">
              <a:spcBef>
                <a:spcPct val="50000"/>
              </a:spcBef>
              <a:buFontTx/>
              <a:buNone/>
            </a:pPr>
            <a:r>
              <a:rPr lang="es-ES" altLang="en-US" sz="1800"/>
              <a:t>Participation</a:t>
            </a:r>
          </a:p>
          <a:p>
            <a:pPr eaLnBrk="1" hangingPunct="1">
              <a:spcBef>
                <a:spcPct val="50000"/>
              </a:spcBef>
              <a:buFontTx/>
              <a:buNone/>
            </a:pPr>
            <a:r>
              <a:rPr lang="es-ES" altLang="en-US" sz="1800"/>
              <a:t>Self-determination</a:t>
            </a:r>
          </a:p>
          <a:p>
            <a:pPr eaLnBrk="1" hangingPunct="1">
              <a:spcBef>
                <a:spcPct val="50000"/>
              </a:spcBef>
              <a:buFontTx/>
              <a:buNone/>
            </a:pPr>
            <a:r>
              <a:rPr lang="es-ES" altLang="en-US" sz="1800"/>
              <a:t>Social mobility</a:t>
            </a:r>
          </a:p>
          <a:p>
            <a:pPr eaLnBrk="1" hangingPunct="1">
              <a:spcBef>
                <a:spcPct val="50000"/>
              </a:spcBef>
              <a:buFontTx/>
              <a:buNone/>
            </a:pPr>
            <a:r>
              <a:rPr lang="es-ES" altLang="en-US" sz="1800"/>
              <a:t>Preservation of culture</a:t>
            </a:r>
          </a:p>
        </p:txBody>
      </p:sp>
      <p:sp>
        <p:nvSpPr>
          <p:cNvPr id="27652" name="Text Box 4"/>
          <p:cNvSpPr txBox="1">
            <a:spLocks noChangeArrowheads="1"/>
          </p:cNvSpPr>
          <p:nvPr/>
        </p:nvSpPr>
        <p:spPr bwMode="auto">
          <a:xfrm>
            <a:off x="2411413" y="3716338"/>
            <a:ext cx="396081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Economical</a:t>
            </a:r>
          </a:p>
          <a:p>
            <a:pPr eaLnBrk="1" hangingPunct="1">
              <a:spcBef>
                <a:spcPct val="50000"/>
              </a:spcBef>
              <a:buFontTx/>
              <a:buNone/>
            </a:pPr>
            <a:r>
              <a:rPr lang="es-ES" altLang="en-US" sz="1800"/>
              <a:t>Services</a:t>
            </a:r>
          </a:p>
          <a:p>
            <a:pPr eaLnBrk="1" hangingPunct="1">
              <a:spcBef>
                <a:spcPct val="50000"/>
              </a:spcBef>
              <a:buFontTx/>
              <a:buNone/>
            </a:pPr>
            <a:r>
              <a:rPr lang="es-ES" altLang="en-US" sz="1800"/>
              <a:t>Household needs</a:t>
            </a:r>
          </a:p>
          <a:p>
            <a:pPr eaLnBrk="1" hangingPunct="1">
              <a:spcBef>
                <a:spcPct val="50000"/>
              </a:spcBef>
              <a:buFontTx/>
              <a:buNone/>
            </a:pPr>
            <a:r>
              <a:rPr lang="es-ES" altLang="en-US" sz="1800"/>
              <a:t>Industrial growth</a:t>
            </a:r>
          </a:p>
          <a:p>
            <a:pPr eaLnBrk="1" hangingPunct="1">
              <a:spcBef>
                <a:spcPct val="50000"/>
              </a:spcBef>
              <a:buFontTx/>
              <a:buNone/>
            </a:pPr>
            <a:r>
              <a:rPr lang="es-ES" altLang="en-US" sz="1800"/>
              <a:t>Agricultural production growth</a:t>
            </a:r>
          </a:p>
          <a:p>
            <a:pPr eaLnBrk="1" hangingPunct="1">
              <a:spcBef>
                <a:spcPct val="50000"/>
              </a:spcBef>
              <a:buFontTx/>
              <a:buNone/>
            </a:pPr>
            <a:r>
              <a:rPr lang="es-ES" altLang="en-US" sz="1800"/>
              <a:t>Efficient use of workforce</a:t>
            </a:r>
          </a:p>
        </p:txBody>
      </p:sp>
      <p:grpSp>
        <p:nvGrpSpPr>
          <p:cNvPr id="27653" name="Group 3"/>
          <p:cNvGrpSpPr>
            <a:grpSpLocks/>
          </p:cNvGrpSpPr>
          <p:nvPr/>
        </p:nvGrpSpPr>
        <p:grpSpPr bwMode="auto">
          <a:xfrm>
            <a:off x="1588" y="66675"/>
            <a:ext cx="9034462" cy="684213"/>
            <a:chOff x="1149" y="66530"/>
            <a:chExt cx="9035406" cy="683568"/>
          </a:xfrm>
        </p:grpSpPr>
        <p:pic>
          <p:nvPicPr>
            <p:cNvPr id="2765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765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1258888" y="1052513"/>
            <a:ext cx="6338887"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b="1"/>
              <a:t>Sustainable development</a:t>
            </a:r>
          </a:p>
          <a:p>
            <a:pPr algn="ctr" eaLnBrk="1" hangingPunct="1">
              <a:spcBef>
                <a:spcPct val="50000"/>
              </a:spcBef>
              <a:buFontTx/>
              <a:buNone/>
            </a:pPr>
            <a:r>
              <a:rPr lang="es-ES" altLang="en-US" b="1"/>
              <a:t> or</a:t>
            </a:r>
          </a:p>
          <a:p>
            <a:pPr algn="ctr" eaLnBrk="1" hangingPunct="1">
              <a:spcBef>
                <a:spcPct val="50000"/>
              </a:spcBef>
              <a:buFontTx/>
              <a:buNone/>
            </a:pPr>
            <a:r>
              <a:rPr lang="es-ES" altLang="en-US" b="1"/>
              <a:t>Sustained development?</a:t>
            </a:r>
          </a:p>
        </p:txBody>
      </p:sp>
      <p:pic>
        <p:nvPicPr>
          <p:cNvPr id="28675" name="Picture 3" descr="imagen-mundo-folleto-6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3716338"/>
            <a:ext cx="3190875"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8676" name="Group 3"/>
          <p:cNvGrpSpPr>
            <a:grpSpLocks/>
          </p:cNvGrpSpPr>
          <p:nvPr/>
        </p:nvGrpSpPr>
        <p:grpSpPr bwMode="auto">
          <a:xfrm>
            <a:off x="1588" y="66675"/>
            <a:ext cx="9034462" cy="684213"/>
            <a:chOff x="1149" y="66530"/>
            <a:chExt cx="9035406" cy="683568"/>
          </a:xfrm>
        </p:grpSpPr>
        <p:pic>
          <p:nvPicPr>
            <p:cNvPr id="2867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868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1258888" y="1052513"/>
            <a:ext cx="633888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b="1"/>
              <a:t>Ecodevelopment</a:t>
            </a:r>
          </a:p>
        </p:txBody>
      </p:sp>
      <p:pic>
        <p:nvPicPr>
          <p:cNvPr id="29699" name="Picture 3" descr="imagen-mundo-folleto-6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3716338"/>
            <a:ext cx="3190875"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3 CuadroTexto"/>
          <p:cNvSpPr txBox="1">
            <a:spLocks noChangeArrowheads="1"/>
          </p:cNvSpPr>
          <p:nvPr/>
        </p:nvSpPr>
        <p:spPr bwMode="auto">
          <a:xfrm>
            <a:off x="539750" y="1989138"/>
            <a:ext cx="80645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_tradnl" altLang="en-US" sz="2200">
                <a:latin typeface="Calibri" panose="020F0502020204030204" pitchFamily="34" charset="0"/>
              </a:rPr>
              <a:t>It refers to development at regional and local levels, consistent with the potentials of the area involved, with attention given to the adequate  and rational use of natural resources, technolgoical styles and organizational forms that respect the natural ecosystems and local, social and cultural patterns.</a:t>
            </a:r>
            <a:endParaRPr lang="en-GB" altLang="en-US" sz="2200">
              <a:latin typeface="Calibri" panose="020F0502020204030204" pitchFamily="34" charset="0"/>
            </a:endParaRPr>
          </a:p>
        </p:txBody>
      </p:sp>
      <p:grpSp>
        <p:nvGrpSpPr>
          <p:cNvPr id="29701" name="Group 3"/>
          <p:cNvGrpSpPr>
            <a:grpSpLocks/>
          </p:cNvGrpSpPr>
          <p:nvPr/>
        </p:nvGrpSpPr>
        <p:grpSpPr bwMode="auto">
          <a:xfrm>
            <a:off x="1588" y="66675"/>
            <a:ext cx="9034462" cy="684213"/>
            <a:chOff x="1149" y="66530"/>
            <a:chExt cx="9035406" cy="683568"/>
          </a:xfrm>
        </p:grpSpPr>
        <p:pic>
          <p:nvPicPr>
            <p:cNvPr id="297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970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827088" y="1196975"/>
            <a:ext cx="7345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sz="2400" b="1"/>
              <a:t>Agenda 21, Rio Summit, 1992</a:t>
            </a:r>
          </a:p>
        </p:txBody>
      </p:sp>
      <p:sp>
        <p:nvSpPr>
          <p:cNvPr id="30723" name="Rectangle 3"/>
          <p:cNvSpPr>
            <a:spLocks noChangeArrowheads="1"/>
          </p:cNvSpPr>
          <p:nvPr/>
        </p:nvSpPr>
        <p:spPr bwMode="auto">
          <a:xfrm>
            <a:off x="611188" y="3727450"/>
            <a:ext cx="7777162"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spcAft>
                <a:spcPts val="1200"/>
              </a:spcAft>
              <a:buFontTx/>
              <a:buNone/>
            </a:pPr>
            <a:r>
              <a:rPr lang="es-ES" altLang="en-US" sz="2000">
                <a:latin typeface="Calibri" panose="020F0502020204030204" pitchFamily="34" charset="0"/>
              </a:rPr>
              <a:t>Section I: Social and Economic Dimensions</a:t>
            </a:r>
          </a:p>
          <a:p>
            <a:pPr eaLnBrk="1" hangingPunct="1">
              <a:spcBef>
                <a:spcPct val="0"/>
              </a:spcBef>
              <a:spcAft>
                <a:spcPts val="1200"/>
              </a:spcAft>
              <a:buFontTx/>
              <a:buNone/>
            </a:pPr>
            <a:r>
              <a:rPr lang="es-ES" altLang="en-US" sz="2000">
                <a:latin typeface="Calibri" panose="020F0502020204030204" pitchFamily="34" charset="0"/>
              </a:rPr>
              <a:t>Section II: Conservation and Management of Resources for Development</a:t>
            </a:r>
          </a:p>
          <a:p>
            <a:pPr eaLnBrk="1" hangingPunct="1">
              <a:spcBef>
                <a:spcPct val="0"/>
              </a:spcBef>
              <a:spcAft>
                <a:spcPts val="1200"/>
              </a:spcAft>
              <a:buFontTx/>
              <a:buNone/>
            </a:pPr>
            <a:r>
              <a:rPr lang="es-ES" altLang="en-US" sz="2000">
                <a:latin typeface="Calibri" panose="020F0502020204030204" pitchFamily="34" charset="0"/>
              </a:rPr>
              <a:t>Section III: Strengthening the Role of Major Groups</a:t>
            </a:r>
          </a:p>
          <a:p>
            <a:pPr eaLnBrk="1" hangingPunct="1">
              <a:spcBef>
                <a:spcPct val="0"/>
              </a:spcBef>
              <a:spcAft>
                <a:spcPts val="1200"/>
              </a:spcAft>
              <a:buFontTx/>
              <a:buNone/>
            </a:pPr>
            <a:r>
              <a:rPr lang="es-ES" altLang="en-US" sz="2000">
                <a:latin typeface="Calibri" panose="020F0502020204030204" pitchFamily="34" charset="0"/>
              </a:rPr>
              <a:t>Section IV: Means of Implementation</a:t>
            </a:r>
          </a:p>
          <a:p>
            <a:pPr eaLnBrk="1" hangingPunct="1">
              <a:spcBef>
                <a:spcPct val="0"/>
              </a:spcBef>
              <a:spcAft>
                <a:spcPts val="1200"/>
              </a:spcAft>
              <a:buFontTx/>
              <a:buNone/>
            </a:pPr>
            <a:endParaRPr lang="es-ES" altLang="en-US" sz="2000">
              <a:latin typeface="Calibri" panose="020F0502020204030204" pitchFamily="34" charset="0"/>
            </a:endParaRPr>
          </a:p>
        </p:txBody>
      </p:sp>
      <p:sp>
        <p:nvSpPr>
          <p:cNvPr id="30724" name="14 CuadroTexto"/>
          <p:cNvSpPr txBox="1">
            <a:spLocks noChangeArrowheads="1"/>
          </p:cNvSpPr>
          <p:nvPr/>
        </p:nvSpPr>
        <p:spPr bwMode="auto">
          <a:xfrm>
            <a:off x="611188" y="1916113"/>
            <a:ext cx="784860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_tradnl" altLang="en-US" sz="2400">
                <a:latin typeface="Calibri" panose="020F0502020204030204" pitchFamily="34" charset="0"/>
              </a:rPr>
              <a:t>Action plan of the United Nations with regard to sustainable development</a:t>
            </a:r>
          </a:p>
          <a:p>
            <a:pPr>
              <a:spcBef>
                <a:spcPct val="0"/>
              </a:spcBef>
              <a:buFontTx/>
              <a:buNone/>
            </a:pPr>
            <a:r>
              <a:rPr lang="es-ES_tradnl" altLang="en-US" sz="2400">
                <a:latin typeface="Calibri" panose="020F0502020204030204" pitchFamily="34" charset="0"/>
              </a:rPr>
              <a:t>Executed at local, national and global levels</a:t>
            </a:r>
            <a:endParaRPr lang="en-GB" altLang="en-US" sz="2400">
              <a:latin typeface="Calibri" panose="020F0502020204030204" pitchFamily="34" charset="0"/>
            </a:endParaRPr>
          </a:p>
        </p:txBody>
      </p:sp>
      <p:grpSp>
        <p:nvGrpSpPr>
          <p:cNvPr id="30725" name="Group 3"/>
          <p:cNvGrpSpPr>
            <a:grpSpLocks/>
          </p:cNvGrpSpPr>
          <p:nvPr/>
        </p:nvGrpSpPr>
        <p:grpSpPr bwMode="auto">
          <a:xfrm>
            <a:off x="1588" y="66675"/>
            <a:ext cx="9034462" cy="684213"/>
            <a:chOff x="1149" y="66530"/>
            <a:chExt cx="9035406" cy="683568"/>
          </a:xfrm>
        </p:grpSpPr>
        <p:pic>
          <p:nvPicPr>
            <p:cNvPr id="3072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07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900113" y="1628775"/>
            <a:ext cx="7345362"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s-ES" altLang="en-US" sz="2000" b="1"/>
              <a:t>28.3</a:t>
            </a:r>
            <a:r>
              <a:rPr lang="es-ES" altLang="en-US" sz="2000"/>
              <a:t> </a:t>
            </a:r>
            <a:r>
              <a:rPr lang="en-GB" altLang="en-US" sz="2000">
                <a:latin typeface="Calibri" panose="020F0502020204030204" pitchFamily="34" charset="0"/>
              </a:rPr>
              <a:t>Each </a:t>
            </a:r>
            <a:r>
              <a:rPr lang="en-GB" altLang="en-US" sz="2000" b="1">
                <a:latin typeface="Calibri" panose="020F0502020204030204" pitchFamily="34" charset="0"/>
              </a:rPr>
              <a:t>local authority </a:t>
            </a:r>
            <a:r>
              <a:rPr lang="en-GB" altLang="en-US" sz="2000">
                <a:latin typeface="Calibri" panose="020F0502020204030204" pitchFamily="34" charset="0"/>
              </a:rPr>
              <a:t>should enter into a </a:t>
            </a:r>
            <a:r>
              <a:rPr lang="en-GB" altLang="en-US" sz="2000" b="1">
                <a:latin typeface="Calibri" panose="020F0502020204030204" pitchFamily="34" charset="0"/>
              </a:rPr>
              <a:t>dialogue</a:t>
            </a:r>
            <a:r>
              <a:rPr lang="en-GB" altLang="en-US" sz="2000">
                <a:latin typeface="Calibri" panose="020F0502020204030204" pitchFamily="34" charset="0"/>
              </a:rPr>
              <a:t> with its </a:t>
            </a:r>
            <a:r>
              <a:rPr lang="en-GB" altLang="en-US" sz="2000" b="1">
                <a:latin typeface="Calibri" panose="020F0502020204030204" pitchFamily="34" charset="0"/>
              </a:rPr>
              <a:t>citizens, local organizations and private enterprises </a:t>
            </a:r>
            <a:r>
              <a:rPr lang="en-GB" altLang="en-US" sz="2000">
                <a:latin typeface="Calibri" panose="020F0502020204030204" pitchFamily="34" charset="0"/>
              </a:rPr>
              <a:t>and adopt "</a:t>
            </a:r>
            <a:r>
              <a:rPr lang="en-GB" altLang="en-US" sz="2000" b="1">
                <a:latin typeface="Calibri" panose="020F0502020204030204" pitchFamily="34" charset="0"/>
              </a:rPr>
              <a:t>a local Agenda 21</a:t>
            </a:r>
            <a:r>
              <a:rPr lang="en-GB" altLang="en-US" sz="2000">
                <a:latin typeface="Calibri" panose="020F0502020204030204" pitchFamily="34" charset="0"/>
              </a:rPr>
              <a:t>". Through </a:t>
            </a:r>
            <a:r>
              <a:rPr lang="en-GB" altLang="en-US" sz="2000" b="1">
                <a:latin typeface="Calibri" panose="020F0502020204030204" pitchFamily="34" charset="0"/>
              </a:rPr>
              <a:t>consultation</a:t>
            </a:r>
            <a:r>
              <a:rPr lang="en-GB" altLang="en-US" sz="2000">
                <a:latin typeface="Calibri" panose="020F0502020204030204" pitchFamily="34" charset="0"/>
              </a:rPr>
              <a:t> and </a:t>
            </a:r>
            <a:r>
              <a:rPr lang="en-GB" altLang="en-US" sz="2000" b="1">
                <a:latin typeface="Calibri" panose="020F0502020204030204" pitchFamily="34" charset="0"/>
              </a:rPr>
              <a:t>consensus-building</a:t>
            </a:r>
            <a:r>
              <a:rPr lang="en-GB" altLang="en-US" sz="2000">
                <a:latin typeface="Calibri" panose="020F0502020204030204" pitchFamily="34" charset="0"/>
              </a:rPr>
              <a:t>, local authorities would learn from citizens and from local, civic, community, business and industrial organizations and acquire the </a:t>
            </a:r>
            <a:r>
              <a:rPr lang="en-GB" altLang="en-US" sz="2000" b="1">
                <a:latin typeface="Calibri" panose="020F0502020204030204" pitchFamily="34" charset="0"/>
              </a:rPr>
              <a:t>information</a:t>
            </a:r>
            <a:r>
              <a:rPr lang="en-GB" altLang="en-US" sz="2000">
                <a:latin typeface="Calibri" panose="020F0502020204030204" pitchFamily="34" charset="0"/>
              </a:rPr>
              <a:t> needed for formulating the </a:t>
            </a:r>
            <a:r>
              <a:rPr lang="en-GB" altLang="en-US" sz="2000" b="1">
                <a:latin typeface="Calibri" panose="020F0502020204030204" pitchFamily="34" charset="0"/>
              </a:rPr>
              <a:t>best strategies</a:t>
            </a:r>
            <a:r>
              <a:rPr lang="en-GB" altLang="en-US" sz="2000">
                <a:latin typeface="Calibri" panose="020F0502020204030204" pitchFamily="34" charset="0"/>
              </a:rPr>
              <a:t>. The process of consultation would increase household awareness </a:t>
            </a:r>
            <a:r>
              <a:rPr lang="en-GB" altLang="en-US" sz="2000" b="1">
                <a:latin typeface="Calibri" panose="020F0502020204030204" pitchFamily="34" charset="0"/>
              </a:rPr>
              <a:t>of sustainable development</a:t>
            </a:r>
            <a:r>
              <a:rPr lang="en-GB" altLang="en-US" sz="2000">
                <a:latin typeface="Calibri" panose="020F0502020204030204" pitchFamily="34" charset="0"/>
              </a:rPr>
              <a:t> issues. Local authority programmes, policies, laws and regulations to achieve Agenda 21 objectives would be assessed and modified, based on local programmes adopted. Strategies could also be used in supporting proposals </a:t>
            </a:r>
            <a:r>
              <a:rPr lang="en-GB" altLang="en-US" sz="2000" b="1">
                <a:latin typeface="Calibri" panose="020F0502020204030204" pitchFamily="34" charset="0"/>
              </a:rPr>
              <a:t>for local, national, regional and international funding</a:t>
            </a:r>
            <a:r>
              <a:rPr lang="en-GB" altLang="en-US" sz="2000">
                <a:latin typeface="Calibri" panose="020F0502020204030204" pitchFamily="34" charset="0"/>
              </a:rPr>
              <a:t>.</a:t>
            </a:r>
            <a:endParaRPr lang="es-ES" altLang="en-US" sz="2000">
              <a:latin typeface="Calibri" panose="020F0502020204030204" pitchFamily="34" charset="0"/>
            </a:endParaRPr>
          </a:p>
          <a:p>
            <a:pPr eaLnBrk="1" hangingPunct="1">
              <a:spcBef>
                <a:spcPct val="50000"/>
              </a:spcBef>
              <a:buFontTx/>
              <a:buNone/>
            </a:pPr>
            <a:endParaRPr lang="es-ES" altLang="en-US" sz="2000"/>
          </a:p>
        </p:txBody>
      </p:sp>
      <p:grpSp>
        <p:nvGrpSpPr>
          <p:cNvPr id="31747" name="Group 3"/>
          <p:cNvGrpSpPr>
            <a:grpSpLocks/>
          </p:cNvGrpSpPr>
          <p:nvPr/>
        </p:nvGrpSpPr>
        <p:grpSpPr bwMode="auto">
          <a:xfrm>
            <a:off x="1588" y="66675"/>
            <a:ext cx="9034462" cy="684213"/>
            <a:chOff x="1149" y="66530"/>
            <a:chExt cx="9035406" cy="683568"/>
          </a:xfrm>
        </p:grpSpPr>
        <p:pic>
          <p:nvPicPr>
            <p:cNvPr id="3174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175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900113" y="1844675"/>
            <a:ext cx="7345362" cy="373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ts val="2600"/>
              </a:lnSpc>
              <a:spcBef>
                <a:spcPct val="0"/>
              </a:spcBef>
              <a:buFontTx/>
              <a:buNone/>
            </a:pPr>
            <a:r>
              <a:rPr lang="en-GB" altLang="en-US" sz="2000"/>
              <a:t>“We are deeply convinced that economic development, social development and environmental protection are interdependent and mutually reinforcing components of sustainable development, which is the framework for our efforts to achieve a higher quality of life for all people. Equitable social development that recognizes empowering the poor to utilize environmental resources sustainable is a necessary foundation for sustainable development. We also recognize that broad-based and sustained economic growth in the context of sustainable development is necessary to sustain social development and social justice.” (paragraph 6) </a:t>
            </a:r>
          </a:p>
        </p:txBody>
      </p:sp>
      <p:sp>
        <p:nvSpPr>
          <p:cNvPr id="32771" name="Text Box 3"/>
          <p:cNvSpPr txBox="1">
            <a:spLocks noChangeArrowheads="1"/>
          </p:cNvSpPr>
          <p:nvPr/>
        </p:nvSpPr>
        <p:spPr bwMode="auto">
          <a:xfrm>
            <a:off x="827088" y="981075"/>
            <a:ext cx="76327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World Summit Social Development (UN) Copenhaguen, 1995 </a:t>
            </a:r>
          </a:p>
        </p:txBody>
      </p:sp>
      <p:grpSp>
        <p:nvGrpSpPr>
          <p:cNvPr id="32772" name="Group 3"/>
          <p:cNvGrpSpPr>
            <a:grpSpLocks/>
          </p:cNvGrpSpPr>
          <p:nvPr/>
        </p:nvGrpSpPr>
        <p:grpSpPr bwMode="auto">
          <a:xfrm>
            <a:off x="1588" y="66675"/>
            <a:ext cx="9034462" cy="684213"/>
            <a:chOff x="1149" y="66530"/>
            <a:chExt cx="9035406" cy="683568"/>
          </a:xfrm>
        </p:grpSpPr>
        <p:pic>
          <p:nvPicPr>
            <p:cNvPr id="3277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277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755650" y="981075"/>
            <a:ext cx="76327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t>EARTH SUMMIT+5</a:t>
            </a:r>
          </a:p>
        </p:txBody>
      </p:sp>
      <p:sp>
        <p:nvSpPr>
          <p:cNvPr id="33795" name="Text Box 3"/>
          <p:cNvSpPr txBox="1">
            <a:spLocks noChangeArrowheads="1"/>
          </p:cNvSpPr>
          <p:nvPr/>
        </p:nvSpPr>
        <p:spPr bwMode="auto">
          <a:xfrm>
            <a:off x="774700" y="1628775"/>
            <a:ext cx="7848600"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200"/>
              <a:t>New York, 1997</a:t>
            </a:r>
          </a:p>
          <a:p>
            <a:pPr>
              <a:spcBef>
                <a:spcPct val="50000"/>
              </a:spcBef>
              <a:buFontTx/>
              <a:buNone/>
            </a:pPr>
            <a:r>
              <a:rPr lang="es-ES" altLang="en-US" sz="2200"/>
              <a:t>Third Earth Summit</a:t>
            </a:r>
          </a:p>
          <a:p>
            <a:pPr>
              <a:spcBef>
                <a:spcPct val="50000"/>
              </a:spcBef>
              <a:buFontTx/>
              <a:buNone/>
            </a:pPr>
            <a:r>
              <a:rPr lang="es-ES" altLang="en-US" sz="2200"/>
              <a:t>It was an assessment of progress achieved</a:t>
            </a:r>
          </a:p>
          <a:p>
            <a:pPr>
              <a:spcBef>
                <a:spcPct val="50000"/>
              </a:spcBef>
              <a:buFontTx/>
              <a:buNone/>
            </a:pPr>
            <a:r>
              <a:rPr lang="es-ES" altLang="en-US" sz="2200" b="1"/>
              <a:t>Agreements:</a:t>
            </a:r>
          </a:p>
          <a:p>
            <a:pPr>
              <a:spcBef>
                <a:spcPct val="50000"/>
              </a:spcBef>
            </a:pPr>
            <a:r>
              <a:rPr lang="es-ES" altLang="en-US" sz="2200"/>
              <a:t>Reduction of greenhouse gases</a:t>
            </a:r>
          </a:p>
          <a:p>
            <a:pPr>
              <a:spcBef>
                <a:spcPct val="50000"/>
              </a:spcBef>
            </a:pPr>
            <a:r>
              <a:rPr lang="es-ES" altLang="en-US" sz="2200"/>
              <a:t>Progress to the production, distribution and use of energy in a more sustainable way </a:t>
            </a:r>
          </a:p>
          <a:p>
            <a:pPr>
              <a:spcBef>
                <a:spcPct val="50000"/>
              </a:spcBef>
            </a:pPr>
            <a:r>
              <a:rPr lang="es-ES" altLang="en-US" sz="2200"/>
              <a:t>Elimination of poverty – previous requirement for sustainable development</a:t>
            </a:r>
          </a:p>
        </p:txBody>
      </p:sp>
      <p:sp>
        <p:nvSpPr>
          <p:cNvPr id="2" name="TextBox 1"/>
          <p:cNvSpPr txBox="1"/>
          <p:nvPr/>
        </p:nvSpPr>
        <p:spPr>
          <a:xfrm>
            <a:off x="4572000" y="5973763"/>
            <a:ext cx="3529013" cy="461962"/>
          </a:xfrm>
          <a:prstGeom prst="rect">
            <a:avLst/>
          </a:prstGeom>
          <a:noFill/>
        </p:spPr>
        <p:txBody>
          <a:bodyPr>
            <a:spAutoFit/>
          </a:bodyPr>
          <a:lstStyle/>
          <a:p>
            <a:pPr algn="r">
              <a:defRPr/>
            </a:pPr>
            <a:r>
              <a:rPr lang="en-GB" b="1" dirty="0">
                <a:solidFill>
                  <a:srgbClr val="0070C0"/>
                </a:solidFill>
                <a:latin typeface="+mj-lt"/>
              </a:rPr>
              <a:t>As a result…</a:t>
            </a:r>
          </a:p>
        </p:txBody>
      </p:sp>
      <p:grpSp>
        <p:nvGrpSpPr>
          <p:cNvPr id="33797" name="Group 3"/>
          <p:cNvGrpSpPr>
            <a:grpSpLocks/>
          </p:cNvGrpSpPr>
          <p:nvPr/>
        </p:nvGrpSpPr>
        <p:grpSpPr bwMode="auto">
          <a:xfrm>
            <a:off x="1588" y="66675"/>
            <a:ext cx="9034462" cy="684213"/>
            <a:chOff x="1149" y="66530"/>
            <a:chExt cx="9035406" cy="683568"/>
          </a:xfrm>
        </p:grpSpPr>
        <p:pic>
          <p:nvPicPr>
            <p:cNvPr id="3379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38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1530350"/>
            <a:ext cx="4392612"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ext Box 2"/>
          <p:cNvSpPr txBox="1">
            <a:spLocks noChangeArrowheads="1"/>
          </p:cNvSpPr>
          <p:nvPr/>
        </p:nvSpPr>
        <p:spPr bwMode="auto">
          <a:xfrm>
            <a:off x="179388" y="1412875"/>
            <a:ext cx="6769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t>KYOTO PROTOCOL (1997)</a:t>
            </a:r>
          </a:p>
        </p:txBody>
      </p:sp>
      <p:sp>
        <p:nvSpPr>
          <p:cNvPr id="34820" name="Text Box 3"/>
          <p:cNvSpPr txBox="1">
            <a:spLocks noChangeArrowheads="1"/>
          </p:cNvSpPr>
          <p:nvPr/>
        </p:nvSpPr>
        <p:spPr bwMode="auto">
          <a:xfrm>
            <a:off x="180975" y="2349500"/>
            <a:ext cx="3886200" cy="363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a:t>Commitment for industralized countries </a:t>
            </a:r>
          </a:p>
          <a:p>
            <a:pPr>
              <a:spcBef>
                <a:spcPct val="50000"/>
              </a:spcBef>
              <a:buFontTx/>
              <a:buNone/>
            </a:pPr>
            <a:r>
              <a:rPr lang="es-ES" altLang="en-US" sz="2000"/>
              <a:t>5% Reduction of their production of greenhouse gases respect to 1990</a:t>
            </a:r>
          </a:p>
          <a:p>
            <a:pPr>
              <a:spcBef>
                <a:spcPct val="50000"/>
              </a:spcBef>
              <a:buFontTx/>
              <a:buNone/>
            </a:pPr>
            <a:r>
              <a:rPr lang="es-ES" altLang="en-US" sz="2000"/>
              <a:t>Period between 2008-2012</a:t>
            </a:r>
          </a:p>
          <a:p>
            <a:pPr>
              <a:spcBef>
                <a:spcPct val="50000"/>
              </a:spcBef>
              <a:buFontTx/>
              <a:buNone/>
            </a:pPr>
            <a:r>
              <a:rPr lang="es-ES" altLang="en-US" sz="2000"/>
              <a:t>Effective date in 2005</a:t>
            </a:r>
          </a:p>
          <a:p>
            <a:pPr>
              <a:spcBef>
                <a:spcPct val="50000"/>
              </a:spcBef>
              <a:buFontTx/>
              <a:buNone/>
            </a:pPr>
            <a:r>
              <a:rPr lang="es-ES" altLang="en-US" sz="2000"/>
              <a:t>Not endorsed by the US</a:t>
            </a:r>
          </a:p>
          <a:p>
            <a:pPr>
              <a:spcBef>
                <a:spcPct val="50000"/>
              </a:spcBef>
              <a:buFontTx/>
              <a:buNone/>
            </a:pPr>
            <a:r>
              <a:rPr lang="es-ES" altLang="en-US" sz="2000"/>
              <a:t>The EU committed to reduce 8% </a:t>
            </a:r>
          </a:p>
        </p:txBody>
      </p:sp>
      <p:pic>
        <p:nvPicPr>
          <p:cNvPr id="3482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46650" y="4021138"/>
            <a:ext cx="3500438" cy="278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4822" name="Group 3"/>
          <p:cNvGrpSpPr>
            <a:grpSpLocks/>
          </p:cNvGrpSpPr>
          <p:nvPr/>
        </p:nvGrpSpPr>
        <p:grpSpPr bwMode="auto">
          <a:xfrm>
            <a:off x="1588" y="66675"/>
            <a:ext cx="9034462" cy="684213"/>
            <a:chOff x="1149" y="66530"/>
            <a:chExt cx="9035406" cy="683568"/>
          </a:xfrm>
        </p:grpSpPr>
        <p:pic>
          <p:nvPicPr>
            <p:cNvPr id="348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482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4"/>
          <p:cNvSpPr txBox="1">
            <a:spLocks noChangeArrowheads="1"/>
          </p:cNvSpPr>
          <p:nvPr/>
        </p:nvSpPr>
        <p:spPr bwMode="auto">
          <a:xfrm>
            <a:off x="827088" y="836613"/>
            <a:ext cx="73453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a:t>THE MILLENIUM SUMMIT (UN) (2000)</a:t>
            </a:r>
          </a:p>
        </p:txBody>
      </p:sp>
      <p:sp>
        <p:nvSpPr>
          <p:cNvPr id="36867" name="Text Box 5"/>
          <p:cNvSpPr txBox="1">
            <a:spLocks noChangeArrowheads="1"/>
          </p:cNvSpPr>
          <p:nvPr/>
        </p:nvSpPr>
        <p:spPr bwMode="auto">
          <a:xfrm>
            <a:off x="755650" y="1557338"/>
            <a:ext cx="7559675" cy="490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a:t>Declaration of the Millenium</a:t>
            </a:r>
          </a:p>
          <a:p>
            <a:pPr>
              <a:spcBef>
                <a:spcPct val="50000"/>
              </a:spcBef>
              <a:buFontTx/>
              <a:buNone/>
            </a:pPr>
            <a:r>
              <a:rPr lang="es-ES" altLang="en-US" sz="2000"/>
              <a:t>It was established the objectives for the Millenium Development to achieve in 2015:</a:t>
            </a:r>
          </a:p>
          <a:p>
            <a:pPr lvl="1">
              <a:spcBef>
                <a:spcPct val="50000"/>
              </a:spcBef>
              <a:buFontTx/>
              <a:buChar char="•"/>
            </a:pPr>
            <a:r>
              <a:rPr lang="es-ES" altLang="en-US" sz="1800"/>
              <a:t>Eradicate extreme poverty and hunger </a:t>
            </a:r>
          </a:p>
          <a:p>
            <a:pPr lvl="1">
              <a:spcBef>
                <a:spcPct val="50000"/>
              </a:spcBef>
              <a:buFontTx/>
              <a:buChar char="•"/>
            </a:pPr>
            <a:r>
              <a:rPr lang="es-ES" altLang="en-US" sz="1800"/>
              <a:t>Achieve universal primary education </a:t>
            </a:r>
          </a:p>
          <a:p>
            <a:pPr lvl="1">
              <a:spcBef>
                <a:spcPct val="50000"/>
              </a:spcBef>
              <a:buFontTx/>
              <a:buChar char="•"/>
            </a:pPr>
            <a:r>
              <a:rPr lang="es-ES" altLang="en-US" sz="1800"/>
              <a:t>Promote gender equality and women self-sufficiency </a:t>
            </a:r>
          </a:p>
          <a:p>
            <a:pPr lvl="1">
              <a:spcBef>
                <a:spcPct val="50000"/>
              </a:spcBef>
              <a:buFontTx/>
              <a:buChar char="•"/>
            </a:pPr>
            <a:r>
              <a:rPr lang="es-ES" altLang="en-US" sz="1800"/>
              <a:t>Reduce infant mortality</a:t>
            </a:r>
          </a:p>
          <a:p>
            <a:pPr lvl="1">
              <a:spcBef>
                <a:spcPct val="50000"/>
              </a:spcBef>
              <a:buFontTx/>
              <a:buChar char="•"/>
            </a:pPr>
            <a:r>
              <a:rPr lang="es-ES" altLang="en-US" sz="1800"/>
              <a:t>Improve maternal health </a:t>
            </a:r>
          </a:p>
          <a:p>
            <a:pPr lvl="1">
              <a:spcBef>
                <a:spcPct val="50000"/>
              </a:spcBef>
              <a:buFontTx/>
              <a:buChar char="•"/>
            </a:pPr>
            <a:r>
              <a:rPr lang="es-ES" altLang="en-US" sz="1800"/>
              <a:t>Fight HIV, malaria and other diseases</a:t>
            </a:r>
          </a:p>
          <a:p>
            <a:pPr lvl="1">
              <a:spcBef>
                <a:spcPct val="50000"/>
              </a:spcBef>
              <a:buFontTx/>
              <a:buChar char="•"/>
            </a:pPr>
            <a:r>
              <a:rPr lang="es-ES" altLang="en-US" sz="1800"/>
              <a:t>Guarantee environment sustainability </a:t>
            </a:r>
          </a:p>
          <a:p>
            <a:pPr lvl="1">
              <a:spcBef>
                <a:spcPct val="50000"/>
              </a:spcBef>
              <a:buFontTx/>
              <a:buChar char="•"/>
            </a:pPr>
            <a:r>
              <a:rPr lang="es-ES" altLang="en-US" sz="1800"/>
              <a:t>Promote a world association for development </a:t>
            </a:r>
          </a:p>
          <a:p>
            <a:pPr>
              <a:spcBef>
                <a:spcPct val="50000"/>
              </a:spcBef>
            </a:pPr>
            <a:endParaRPr lang="es-ES" altLang="en-US" sz="1800"/>
          </a:p>
        </p:txBody>
      </p:sp>
      <p:grpSp>
        <p:nvGrpSpPr>
          <p:cNvPr id="36868" name="Group 3"/>
          <p:cNvGrpSpPr>
            <a:grpSpLocks/>
          </p:cNvGrpSpPr>
          <p:nvPr/>
        </p:nvGrpSpPr>
        <p:grpSpPr bwMode="auto">
          <a:xfrm>
            <a:off x="1588" y="66675"/>
            <a:ext cx="9034462" cy="684213"/>
            <a:chOff x="1149" y="66530"/>
            <a:chExt cx="9035406" cy="683568"/>
          </a:xfrm>
        </p:grpSpPr>
        <p:pic>
          <p:nvPicPr>
            <p:cNvPr id="3686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687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4"/>
          <p:cNvSpPr txBox="1">
            <a:spLocks noChangeArrowheads="1"/>
          </p:cNvSpPr>
          <p:nvPr/>
        </p:nvSpPr>
        <p:spPr bwMode="auto">
          <a:xfrm>
            <a:off x="1042988" y="2349500"/>
            <a:ext cx="6913562"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b="1"/>
              <a:t>2001.</a:t>
            </a:r>
            <a:r>
              <a:rPr lang="es-ES" altLang="en-US" sz="2400"/>
              <a:t> General Guide for the Application of the Millenium Declaration </a:t>
            </a:r>
          </a:p>
          <a:p>
            <a:pPr>
              <a:spcBef>
                <a:spcPct val="50000"/>
              </a:spcBef>
              <a:buFontTx/>
              <a:buNone/>
            </a:pPr>
            <a:endParaRPr lang="es-ES" altLang="en-US" sz="2400"/>
          </a:p>
          <a:p>
            <a:pPr>
              <a:spcBef>
                <a:spcPct val="50000"/>
              </a:spcBef>
              <a:buFontTx/>
              <a:buNone/>
            </a:pPr>
            <a:r>
              <a:rPr lang="es-ES" altLang="en-US" sz="2800" b="1"/>
              <a:t>2005.</a:t>
            </a:r>
            <a:r>
              <a:rPr lang="es-ES" altLang="en-US" sz="2400"/>
              <a:t> First Comprehensive Report about progress achieved </a:t>
            </a:r>
          </a:p>
        </p:txBody>
      </p:sp>
      <p:sp>
        <p:nvSpPr>
          <p:cNvPr id="37891" name="Text Box 4"/>
          <p:cNvSpPr txBox="1">
            <a:spLocks noChangeArrowheads="1"/>
          </p:cNvSpPr>
          <p:nvPr/>
        </p:nvSpPr>
        <p:spPr bwMode="auto">
          <a:xfrm>
            <a:off x="827088" y="836613"/>
            <a:ext cx="73453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a:t>THE MILLENIUM SUMMIT (UN) (2000)</a:t>
            </a:r>
          </a:p>
        </p:txBody>
      </p:sp>
      <p:grpSp>
        <p:nvGrpSpPr>
          <p:cNvPr id="37892" name="Group 3"/>
          <p:cNvGrpSpPr>
            <a:grpSpLocks/>
          </p:cNvGrpSpPr>
          <p:nvPr/>
        </p:nvGrpSpPr>
        <p:grpSpPr bwMode="auto">
          <a:xfrm>
            <a:off x="1588" y="66675"/>
            <a:ext cx="9034462" cy="684213"/>
            <a:chOff x="1149" y="66530"/>
            <a:chExt cx="9035406" cy="683568"/>
          </a:xfrm>
        </p:grpSpPr>
        <p:pic>
          <p:nvPicPr>
            <p:cNvPr id="3789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789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4"/>
          <p:cNvSpPr txBox="1">
            <a:spLocks noChangeArrowheads="1"/>
          </p:cNvSpPr>
          <p:nvPr/>
        </p:nvSpPr>
        <p:spPr bwMode="auto">
          <a:xfrm>
            <a:off x="611188" y="2852738"/>
            <a:ext cx="76327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s-ES" altLang="en-US" sz="4000" b="1"/>
              <a:t>But time goes by…</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sultado de imagen de Johannesburg 2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5395" y="2105025"/>
            <a:ext cx="2375818" cy="2375818"/>
          </a:xfrm>
          <a:prstGeom prst="rect">
            <a:avLst/>
          </a:prstGeom>
          <a:noFill/>
          <a:extLst>
            <a:ext uri="{909E8E84-426E-40DD-AFC4-6F175D3DCCD1}">
              <a14:hiddenFill xmlns:a14="http://schemas.microsoft.com/office/drawing/2010/main">
                <a:solidFill>
                  <a:srgbClr val="FFFFFF"/>
                </a:solidFill>
              </a14:hiddenFill>
            </a:ext>
          </a:extLst>
        </p:spPr>
      </p:pic>
      <p:sp>
        <p:nvSpPr>
          <p:cNvPr id="39938" name="Text Box 2"/>
          <p:cNvSpPr txBox="1">
            <a:spLocks noChangeArrowheads="1"/>
          </p:cNvSpPr>
          <p:nvPr/>
        </p:nvSpPr>
        <p:spPr bwMode="auto">
          <a:xfrm>
            <a:off x="609600" y="1196975"/>
            <a:ext cx="78216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a:t>WORLD SUMMIT ON SUSTAINABLE DEVELOPMENT</a:t>
            </a:r>
          </a:p>
        </p:txBody>
      </p:sp>
      <p:sp>
        <p:nvSpPr>
          <p:cNvPr id="39939" name="Text Box 3"/>
          <p:cNvSpPr txBox="1">
            <a:spLocks noChangeArrowheads="1"/>
          </p:cNvSpPr>
          <p:nvPr/>
        </p:nvSpPr>
        <p:spPr bwMode="auto">
          <a:xfrm>
            <a:off x="539750" y="2852738"/>
            <a:ext cx="763270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dirty="0" err="1"/>
              <a:t>Johannesburg</a:t>
            </a:r>
            <a:r>
              <a:rPr lang="es-ES" altLang="en-US" sz="2400" dirty="0"/>
              <a:t>, </a:t>
            </a:r>
            <a:r>
              <a:rPr lang="es-ES" altLang="en-US" sz="2400" dirty="0" smtClean="0"/>
              <a:t>2002</a:t>
            </a:r>
          </a:p>
          <a:p>
            <a:pPr>
              <a:spcBef>
                <a:spcPct val="50000"/>
              </a:spcBef>
              <a:buFontTx/>
              <a:buNone/>
            </a:pPr>
            <a:endParaRPr lang="es-ES" altLang="en-US" sz="2400" dirty="0"/>
          </a:p>
          <a:p>
            <a:pPr>
              <a:spcBef>
                <a:spcPct val="50000"/>
              </a:spcBef>
              <a:buFontTx/>
              <a:buNone/>
            </a:pPr>
            <a:r>
              <a:rPr lang="es-ES" altLang="en-US" sz="2400" dirty="0" err="1"/>
              <a:t>Fourth</a:t>
            </a:r>
            <a:r>
              <a:rPr lang="es-ES" altLang="en-US" sz="2400" dirty="0"/>
              <a:t> Earth Summit+10</a:t>
            </a:r>
          </a:p>
          <a:p>
            <a:pPr>
              <a:spcBef>
                <a:spcPct val="50000"/>
              </a:spcBef>
              <a:buFontTx/>
              <a:buNone/>
            </a:pPr>
            <a:r>
              <a:rPr lang="es-ES" altLang="en-US" sz="2400" dirty="0" err="1"/>
              <a:t>Monitoring</a:t>
            </a:r>
            <a:r>
              <a:rPr lang="es-ES" altLang="en-US" sz="2400" dirty="0"/>
              <a:t> of Agenda 21</a:t>
            </a:r>
          </a:p>
          <a:p>
            <a:pPr>
              <a:spcBef>
                <a:spcPct val="50000"/>
              </a:spcBef>
              <a:buFontTx/>
              <a:buNone/>
            </a:pPr>
            <a:r>
              <a:rPr lang="es-ES" altLang="en-US" sz="2400" dirty="0" err="1"/>
              <a:t>Adoption</a:t>
            </a:r>
            <a:r>
              <a:rPr lang="es-ES" altLang="en-US" sz="2400" dirty="0"/>
              <a:t> of </a:t>
            </a:r>
            <a:r>
              <a:rPr lang="es-ES" altLang="en-US" sz="2400" dirty="0" err="1"/>
              <a:t>commitments</a:t>
            </a:r>
            <a:r>
              <a:rPr lang="es-ES" altLang="en-US" sz="2400" dirty="0"/>
              <a:t> </a:t>
            </a:r>
            <a:r>
              <a:rPr lang="es-ES" altLang="en-US" sz="2400" dirty="0" err="1"/>
              <a:t>for</a:t>
            </a:r>
            <a:r>
              <a:rPr lang="es-ES" altLang="en-US" sz="2400" dirty="0"/>
              <a:t> </a:t>
            </a:r>
            <a:r>
              <a:rPr lang="es-ES" altLang="en-US" sz="2400" dirty="0" err="1"/>
              <a:t>its</a:t>
            </a:r>
            <a:r>
              <a:rPr lang="es-ES" altLang="en-US" sz="2400" dirty="0"/>
              <a:t> </a:t>
            </a:r>
            <a:r>
              <a:rPr lang="es-ES" altLang="en-US" sz="2400" dirty="0" err="1"/>
              <a:t>implementation</a:t>
            </a:r>
            <a:r>
              <a:rPr lang="es-ES" altLang="en-US" sz="2400" dirty="0"/>
              <a:t> to </a:t>
            </a:r>
            <a:r>
              <a:rPr lang="es-ES" altLang="en-US" sz="2400" dirty="0" err="1"/>
              <a:t>achieve</a:t>
            </a:r>
            <a:r>
              <a:rPr lang="es-ES" altLang="en-US" sz="2400" dirty="0"/>
              <a:t> </a:t>
            </a:r>
            <a:r>
              <a:rPr lang="es-ES" altLang="en-US" sz="2400" dirty="0" err="1"/>
              <a:t>sustainable</a:t>
            </a:r>
            <a:r>
              <a:rPr lang="es-ES" altLang="en-US" sz="2400" dirty="0"/>
              <a:t> </a:t>
            </a:r>
            <a:r>
              <a:rPr lang="es-ES" altLang="en-US" sz="2400" dirty="0" err="1"/>
              <a:t>development</a:t>
            </a:r>
            <a:r>
              <a:rPr lang="es-ES" altLang="en-US" sz="2400" dirty="0"/>
              <a:t> </a:t>
            </a:r>
          </a:p>
        </p:txBody>
      </p:sp>
      <p:grpSp>
        <p:nvGrpSpPr>
          <p:cNvPr id="39940" name="Group 3"/>
          <p:cNvGrpSpPr>
            <a:grpSpLocks/>
          </p:cNvGrpSpPr>
          <p:nvPr/>
        </p:nvGrpSpPr>
        <p:grpSpPr bwMode="auto">
          <a:xfrm>
            <a:off x="1588" y="66675"/>
            <a:ext cx="9034462" cy="684213"/>
            <a:chOff x="1149" y="66530"/>
            <a:chExt cx="9035406" cy="683568"/>
          </a:xfrm>
        </p:grpSpPr>
        <p:pic>
          <p:nvPicPr>
            <p:cNvPr id="3994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994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sultado de imagen de bali summit 20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3530550"/>
            <a:ext cx="2095500" cy="3009901"/>
          </a:xfrm>
          <a:prstGeom prst="rect">
            <a:avLst/>
          </a:prstGeom>
          <a:noFill/>
          <a:extLst>
            <a:ext uri="{909E8E84-426E-40DD-AFC4-6F175D3DCCD1}">
              <a14:hiddenFill xmlns:a14="http://schemas.microsoft.com/office/drawing/2010/main">
                <a:solidFill>
                  <a:srgbClr val="FFFFFF"/>
                </a:solidFill>
              </a14:hiddenFill>
            </a:ext>
          </a:extLst>
        </p:spPr>
      </p:pic>
      <p:sp>
        <p:nvSpPr>
          <p:cNvPr id="41986" name="Text Box 2"/>
          <p:cNvSpPr txBox="1">
            <a:spLocks noChangeArrowheads="1"/>
          </p:cNvSpPr>
          <p:nvPr/>
        </p:nvSpPr>
        <p:spPr bwMode="auto">
          <a:xfrm>
            <a:off x="1476375" y="908050"/>
            <a:ext cx="5472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a:t>BALI SUMMIT (2007)</a:t>
            </a:r>
          </a:p>
        </p:txBody>
      </p:sp>
      <p:sp>
        <p:nvSpPr>
          <p:cNvPr id="41987" name="Text Box 3"/>
          <p:cNvSpPr txBox="1">
            <a:spLocks noChangeArrowheads="1"/>
          </p:cNvSpPr>
          <p:nvPr/>
        </p:nvSpPr>
        <p:spPr bwMode="auto">
          <a:xfrm>
            <a:off x="971550" y="1916113"/>
            <a:ext cx="7343775" cy="317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a:t>Revision of the Kyoto Protocol after 2012</a:t>
            </a:r>
          </a:p>
          <a:p>
            <a:pPr>
              <a:spcBef>
                <a:spcPct val="50000"/>
              </a:spcBef>
              <a:buFontTx/>
              <a:buNone/>
            </a:pPr>
            <a:r>
              <a:rPr lang="es-ES" altLang="en-US" sz="2000"/>
              <a:t>Proposal to reduce between 25% and 40% until 2020</a:t>
            </a:r>
          </a:p>
          <a:p>
            <a:pPr>
              <a:spcBef>
                <a:spcPct val="50000"/>
              </a:spcBef>
              <a:buFontTx/>
              <a:buNone/>
            </a:pPr>
            <a:r>
              <a:rPr lang="es-ES" altLang="en-US" sz="2000"/>
              <a:t>China and the US did not ratify any agreement</a:t>
            </a:r>
          </a:p>
          <a:p>
            <a:pPr>
              <a:spcBef>
                <a:spcPct val="50000"/>
              </a:spcBef>
              <a:buFontTx/>
              <a:buNone/>
            </a:pPr>
            <a:r>
              <a:rPr lang="es-ES" altLang="en-US" sz="2000"/>
              <a:t>Confrontation with the EU</a:t>
            </a:r>
          </a:p>
          <a:p>
            <a:pPr>
              <a:spcBef>
                <a:spcPct val="50000"/>
              </a:spcBef>
              <a:buFontTx/>
              <a:buNone/>
            </a:pPr>
            <a:r>
              <a:rPr lang="es-ES" altLang="en-US" sz="2000"/>
              <a:t>Final agreement for renegotiation road map until 2009</a:t>
            </a:r>
          </a:p>
          <a:p>
            <a:pPr>
              <a:spcBef>
                <a:spcPct val="50000"/>
              </a:spcBef>
              <a:buFontTx/>
              <a:buNone/>
            </a:pPr>
            <a:r>
              <a:rPr lang="es-ES" altLang="en-US" sz="2000"/>
              <a:t>EU: 30% reduction commitment</a:t>
            </a:r>
          </a:p>
          <a:p>
            <a:pPr>
              <a:spcBef>
                <a:spcPct val="50000"/>
              </a:spcBef>
              <a:buFontTx/>
              <a:buNone/>
            </a:pPr>
            <a:r>
              <a:rPr lang="es-ES" altLang="en-US" sz="2000"/>
              <a:t>Next Climate Summit: Copenhaguen Dic 2009</a:t>
            </a:r>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476375" y="908050"/>
            <a:ext cx="5472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COPENHAGUEN </a:t>
            </a:r>
            <a:r>
              <a:rPr lang="es-ES" altLang="en-US" sz="2400" b="1" dirty="0"/>
              <a:t>SUMMIT (</a:t>
            </a:r>
            <a:r>
              <a:rPr lang="es-ES" altLang="en-US" sz="2400" b="1" dirty="0" smtClean="0"/>
              <a:t>2009)</a:t>
            </a:r>
            <a:endParaRPr lang="es-ES" altLang="en-US" sz="2400" b="1" dirty="0"/>
          </a:p>
        </p:txBody>
      </p:sp>
      <p:sp>
        <p:nvSpPr>
          <p:cNvPr id="41987" name="Text Box 3"/>
          <p:cNvSpPr txBox="1">
            <a:spLocks noChangeArrowheads="1"/>
          </p:cNvSpPr>
          <p:nvPr/>
        </p:nvSpPr>
        <p:spPr bwMode="auto">
          <a:xfrm>
            <a:off x="971550" y="1916113"/>
            <a:ext cx="73437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dirty="0" smtClean="0"/>
              <a:t>A </a:t>
            </a:r>
            <a:r>
              <a:rPr lang="es-ES" altLang="en-US" sz="2000" dirty="0" err="1" smtClean="0"/>
              <a:t>framework</a:t>
            </a:r>
            <a:r>
              <a:rPr lang="es-ES" altLang="en-US" sz="2000" dirty="0" smtClean="0"/>
              <a:t> </a:t>
            </a:r>
            <a:r>
              <a:rPr lang="es-ES" altLang="en-US" sz="2000" dirty="0" err="1" smtClean="0"/>
              <a:t>for</a:t>
            </a:r>
            <a:r>
              <a:rPr lang="es-ES" altLang="en-US" sz="2000" dirty="0" smtClean="0"/>
              <a:t> </a:t>
            </a:r>
            <a:r>
              <a:rPr lang="es-ES" altLang="en-US" sz="2000" dirty="0" err="1" smtClean="0"/>
              <a:t>climate</a:t>
            </a:r>
            <a:r>
              <a:rPr lang="es-ES" altLang="en-US" sz="2000" dirty="0" smtClean="0"/>
              <a:t> </a:t>
            </a:r>
            <a:r>
              <a:rPr lang="es-ES" altLang="en-US" sz="2000" dirty="0" err="1" smtClean="0"/>
              <a:t>change</a:t>
            </a:r>
            <a:r>
              <a:rPr lang="es-ES" altLang="en-US" sz="2000" dirty="0" smtClean="0"/>
              <a:t> </a:t>
            </a:r>
            <a:r>
              <a:rPr lang="es-ES" altLang="en-US" sz="2000" dirty="0" err="1" smtClean="0"/>
              <a:t>mitigation</a:t>
            </a:r>
            <a:r>
              <a:rPr lang="es-ES" altLang="en-US" sz="2000" dirty="0" smtClean="0"/>
              <a:t> </a:t>
            </a:r>
            <a:r>
              <a:rPr lang="es-ES" altLang="en-US" sz="2000" dirty="0" err="1" smtClean="0"/>
              <a:t>beyond</a:t>
            </a:r>
            <a:r>
              <a:rPr lang="es-ES" altLang="en-US" sz="2000" dirty="0" smtClean="0"/>
              <a:t> 2012 </a:t>
            </a:r>
            <a:r>
              <a:rPr lang="es-ES" altLang="en-US" sz="2000" dirty="0" err="1" smtClean="0"/>
              <a:t>was</a:t>
            </a:r>
            <a:r>
              <a:rPr lang="es-ES" altLang="en-US" sz="2000" dirty="0" smtClean="0"/>
              <a:t> to be </a:t>
            </a:r>
            <a:r>
              <a:rPr lang="es-ES" altLang="en-US" sz="2000" dirty="0" err="1" smtClean="0"/>
              <a:t>agreed</a:t>
            </a:r>
            <a:r>
              <a:rPr lang="es-ES" altLang="en-US" sz="2000" dirty="0" smtClean="0"/>
              <a:t>, </a:t>
            </a:r>
            <a:r>
              <a:rPr lang="es-ES" altLang="en-US" sz="2000" dirty="0" err="1" smtClean="0"/>
              <a:t>but</a:t>
            </a:r>
            <a:r>
              <a:rPr lang="es-ES" altLang="en-US" sz="2000" dirty="0" smtClean="0"/>
              <a:t> no </a:t>
            </a:r>
            <a:r>
              <a:rPr lang="es-ES" altLang="en-US" sz="2000" dirty="0" err="1" smtClean="0"/>
              <a:t>relevant</a:t>
            </a:r>
            <a:r>
              <a:rPr lang="es-ES" altLang="en-US" sz="2000" dirty="0" smtClean="0"/>
              <a:t> </a:t>
            </a:r>
            <a:r>
              <a:rPr lang="es-ES" altLang="en-US" sz="2000" dirty="0" err="1" smtClean="0"/>
              <a:t>agreement</a:t>
            </a:r>
            <a:r>
              <a:rPr lang="es-ES" altLang="en-US" sz="2000" dirty="0" smtClean="0"/>
              <a:t> </a:t>
            </a:r>
            <a:r>
              <a:rPr lang="es-ES" altLang="en-US" sz="2000" dirty="0" err="1" smtClean="0"/>
              <a:t>was</a:t>
            </a:r>
            <a:r>
              <a:rPr lang="es-ES" altLang="en-US" sz="2000" dirty="0" smtClean="0"/>
              <a:t> </a:t>
            </a:r>
            <a:r>
              <a:rPr lang="es-ES" altLang="en-US" sz="2000" dirty="0" err="1" smtClean="0"/>
              <a:t>achieved</a:t>
            </a:r>
            <a:r>
              <a:rPr lang="es-ES" altLang="en-US" sz="2000" dirty="0" smtClean="0"/>
              <a:t>.</a:t>
            </a:r>
            <a:endParaRPr lang="es-ES" altLang="en-US" sz="2000" dirty="0"/>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Rectangle 1"/>
          <p:cNvSpPr/>
          <p:nvPr/>
        </p:nvSpPr>
        <p:spPr>
          <a:xfrm>
            <a:off x="966986" y="3522447"/>
            <a:ext cx="4896594" cy="1938992"/>
          </a:xfrm>
          <a:prstGeom prst="rect">
            <a:avLst/>
          </a:prstGeom>
        </p:spPr>
        <p:txBody>
          <a:bodyPr wrap="square">
            <a:spAutoFit/>
          </a:bodyPr>
          <a:lstStyle/>
          <a:p>
            <a:r>
              <a:rPr lang="en-GB" sz="2000" dirty="0">
                <a:solidFill>
                  <a:srgbClr val="222222"/>
                </a:solidFill>
                <a:latin typeface="arial" panose="020B0604020202020204" pitchFamily="34" charset="0"/>
              </a:rPr>
              <a:t>“immediate establishment of a mechanism…to enable the mobilization of financial resources from developed countries” to support efforts to reduce emissions from deforestation and forest degradation and to enhance forest sinks.</a:t>
            </a:r>
            <a:endParaRPr lang="en-GB" sz="2000" dirty="0"/>
          </a:p>
        </p:txBody>
      </p:sp>
      <p:pic>
        <p:nvPicPr>
          <p:cNvPr id="3074" name="Picture 2" descr="Resultado de imagen de copenhaguen summit 20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2924944"/>
            <a:ext cx="2234555" cy="313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7129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476375" y="908050"/>
            <a:ext cx="5472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CANCUN </a:t>
            </a:r>
            <a:r>
              <a:rPr lang="es-ES" altLang="en-US" sz="2400" b="1" dirty="0"/>
              <a:t>SUMMIT (</a:t>
            </a:r>
            <a:r>
              <a:rPr lang="es-ES" altLang="en-US" sz="2400" b="1" dirty="0" smtClean="0"/>
              <a:t>2010) (COP16)</a:t>
            </a:r>
            <a:endParaRPr lang="es-ES" altLang="en-US" sz="2400" b="1" dirty="0"/>
          </a:p>
        </p:txBody>
      </p:sp>
      <p:sp>
        <p:nvSpPr>
          <p:cNvPr id="41987" name="Text Box 3"/>
          <p:cNvSpPr txBox="1">
            <a:spLocks noChangeArrowheads="1"/>
          </p:cNvSpPr>
          <p:nvPr/>
        </p:nvSpPr>
        <p:spPr bwMode="auto">
          <a:xfrm>
            <a:off x="971600" y="2204864"/>
            <a:ext cx="7343775"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sz="2000" dirty="0" smtClean="0"/>
              <a:t>Call </a:t>
            </a:r>
            <a:r>
              <a:rPr lang="en-GB" sz="2000" dirty="0"/>
              <a:t>for a large "Green Climate Fund", and a "Climate Technology Centre" and </a:t>
            </a:r>
            <a:r>
              <a:rPr lang="en-GB" sz="2000" dirty="0" smtClean="0"/>
              <a:t>network</a:t>
            </a:r>
          </a:p>
          <a:p>
            <a:pPr>
              <a:spcBef>
                <a:spcPct val="50000"/>
              </a:spcBef>
              <a:buFontTx/>
              <a:buNone/>
            </a:pPr>
            <a:r>
              <a:rPr lang="en-GB" sz="2000" dirty="0" smtClean="0"/>
              <a:t>Recognises the need of deep cuts in global greenhouse emissions</a:t>
            </a:r>
          </a:p>
          <a:p>
            <a:pPr>
              <a:spcBef>
                <a:spcPct val="50000"/>
              </a:spcBef>
              <a:buFontTx/>
              <a:buNone/>
            </a:pPr>
            <a:r>
              <a:rPr lang="en-GB" sz="2000" dirty="0" smtClean="0"/>
              <a:t>Bets on a low carbon society</a:t>
            </a:r>
          </a:p>
          <a:p>
            <a:pPr>
              <a:spcBef>
                <a:spcPct val="50000"/>
              </a:spcBef>
              <a:buFontTx/>
              <a:buNone/>
            </a:pPr>
            <a:r>
              <a:rPr lang="en-GB" altLang="en-US" sz="2000" dirty="0" smtClean="0"/>
              <a:t>Looking at the Kyoto Protocol expiry</a:t>
            </a:r>
            <a:endParaRPr lang="es-ES" altLang="en-US" sz="2000" dirty="0"/>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2052" name="Picture 4" descr="Resultado de imagen de cancun summit 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128" y="4005064"/>
            <a:ext cx="3000375"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705519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476375" y="908050"/>
            <a:ext cx="5472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DURBAN </a:t>
            </a:r>
            <a:r>
              <a:rPr lang="es-ES" altLang="en-US" sz="2400" b="1" dirty="0"/>
              <a:t>SUMMIT (</a:t>
            </a:r>
            <a:r>
              <a:rPr lang="es-ES" altLang="en-US" sz="2400" b="1" dirty="0" smtClean="0"/>
              <a:t>2011) (COP17)</a:t>
            </a:r>
            <a:endParaRPr lang="es-ES" altLang="en-US" sz="2400" b="1" dirty="0"/>
          </a:p>
        </p:txBody>
      </p:sp>
      <p:sp>
        <p:nvSpPr>
          <p:cNvPr id="41987" name="Text Box 3"/>
          <p:cNvSpPr txBox="1">
            <a:spLocks noChangeArrowheads="1"/>
          </p:cNvSpPr>
          <p:nvPr/>
        </p:nvSpPr>
        <p:spPr bwMode="auto">
          <a:xfrm>
            <a:off x="971600" y="1628800"/>
            <a:ext cx="7343775"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sz="2000" dirty="0" smtClean="0"/>
              <a:t>Turning point in negotiations</a:t>
            </a:r>
          </a:p>
          <a:p>
            <a:pPr>
              <a:spcBef>
                <a:spcPct val="50000"/>
              </a:spcBef>
              <a:buFontTx/>
              <a:buNone/>
            </a:pPr>
            <a:r>
              <a:rPr lang="en-GB" altLang="en-US" sz="2000" dirty="0" smtClean="0"/>
              <a:t>Governments committed to a comprehensive plan to </a:t>
            </a:r>
            <a:r>
              <a:rPr lang="en-GB" altLang="en-US" sz="2000" dirty="0" err="1" smtClean="0"/>
              <a:t>estabilize</a:t>
            </a:r>
            <a:r>
              <a:rPr lang="en-GB" altLang="en-US" sz="2000" dirty="0" smtClean="0"/>
              <a:t> greenhouse gases concentrations in the atmosphere</a:t>
            </a:r>
          </a:p>
          <a:p>
            <a:pPr>
              <a:spcBef>
                <a:spcPct val="50000"/>
              </a:spcBef>
              <a:buFontTx/>
              <a:buNone/>
            </a:pPr>
            <a:r>
              <a:rPr lang="en-GB" altLang="en-US" sz="2000" dirty="0" smtClean="0"/>
              <a:t>Recognition of </a:t>
            </a:r>
            <a:r>
              <a:rPr lang="en-GB" altLang="en-US" sz="2000" dirty="0" err="1" smtClean="0"/>
              <a:t>differencies</a:t>
            </a:r>
            <a:r>
              <a:rPr lang="en-GB" altLang="en-US" sz="2000" dirty="0" smtClean="0"/>
              <a:t> between poor and rich countries and need of support</a:t>
            </a:r>
          </a:p>
          <a:p>
            <a:pPr>
              <a:spcBef>
                <a:spcPct val="50000"/>
              </a:spcBef>
              <a:buFontTx/>
              <a:buNone/>
            </a:pPr>
            <a:r>
              <a:rPr lang="en-GB" altLang="en-US" sz="2000" dirty="0" smtClean="0"/>
              <a:t>But no targets agreed.</a:t>
            </a:r>
            <a:endParaRPr lang="es-ES" altLang="en-US" sz="2000" dirty="0"/>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descr="https://unfccc.int/files/inc/graphics/image/jpeg/cop17cmp7_53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6375" y="4176686"/>
            <a:ext cx="6036332" cy="2265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29022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79512" y="1700808"/>
            <a:ext cx="547211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COP18 Doha (2012)</a:t>
            </a:r>
          </a:p>
          <a:p>
            <a:pPr algn="ctr">
              <a:spcBef>
                <a:spcPct val="50000"/>
              </a:spcBef>
              <a:buFontTx/>
              <a:buNone/>
            </a:pPr>
            <a:endParaRPr lang="es-ES" altLang="en-US" sz="2400" b="1" dirty="0"/>
          </a:p>
          <a:p>
            <a:pPr algn="ctr">
              <a:spcBef>
                <a:spcPct val="50000"/>
              </a:spcBef>
              <a:buFontTx/>
              <a:buNone/>
            </a:pPr>
            <a:endParaRPr lang="es-ES" altLang="en-US" sz="2400" b="1" dirty="0" smtClean="0"/>
          </a:p>
          <a:p>
            <a:pPr algn="ctr">
              <a:spcBef>
                <a:spcPct val="50000"/>
              </a:spcBef>
              <a:buFontTx/>
              <a:buNone/>
            </a:pPr>
            <a:r>
              <a:rPr lang="es-ES" altLang="en-US" sz="2400" b="1" dirty="0" smtClean="0"/>
              <a:t>COP19 </a:t>
            </a:r>
            <a:r>
              <a:rPr lang="es-ES" altLang="en-US" sz="2400" b="1" dirty="0" err="1" smtClean="0"/>
              <a:t>Warsaw</a:t>
            </a:r>
            <a:r>
              <a:rPr lang="es-ES" altLang="en-US" sz="2400" b="1" dirty="0" smtClean="0"/>
              <a:t> (2013)</a:t>
            </a:r>
          </a:p>
          <a:p>
            <a:pPr algn="ctr">
              <a:spcBef>
                <a:spcPct val="50000"/>
              </a:spcBef>
              <a:buFontTx/>
              <a:buNone/>
            </a:pPr>
            <a:endParaRPr lang="es-ES" altLang="en-US" sz="2400" b="1" dirty="0"/>
          </a:p>
          <a:p>
            <a:pPr algn="ctr">
              <a:spcBef>
                <a:spcPct val="50000"/>
              </a:spcBef>
              <a:buFontTx/>
              <a:buNone/>
            </a:pPr>
            <a:endParaRPr lang="es-ES" altLang="en-US" sz="2400" b="1" dirty="0" smtClean="0"/>
          </a:p>
          <a:p>
            <a:pPr algn="ctr">
              <a:spcBef>
                <a:spcPct val="50000"/>
              </a:spcBef>
              <a:buFontTx/>
              <a:buNone/>
            </a:pPr>
            <a:r>
              <a:rPr lang="es-ES" altLang="en-US" sz="2400" b="1" dirty="0" smtClean="0"/>
              <a:t>COP20 Lima (2014)</a:t>
            </a:r>
            <a:endParaRPr lang="es-ES" altLang="en-US" sz="2400" b="1" dirty="0"/>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7170" name="Picture 2" descr="Resultado de imagen de doha 20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746178"/>
            <a:ext cx="3590925" cy="219075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Resultado de imagen de warsaw 20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0" y="2996952"/>
            <a:ext cx="2011428" cy="1582763"/>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Resultado de imagen de lima 201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76256" y="3645024"/>
            <a:ext cx="2016224" cy="285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03378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p:cNvSpPr txBox="1">
            <a:spLocks noChangeArrowheads="1"/>
          </p:cNvSpPr>
          <p:nvPr/>
        </p:nvSpPr>
        <p:spPr bwMode="auto">
          <a:xfrm>
            <a:off x="1476375" y="908050"/>
            <a:ext cx="54721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PARIS AGREEMENT </a:t>
            </a:r>
            <a:r>
              <a:rPr lang="es-ES" altLang="en-US" sz="2400" b="1" dirty="0"/>
              <a:t>(</a:t>
            </a:r>
            <a:r>
              <a:rPr lang="es-ES" altLang="en-US" sz="2400" b="1" dirty="0" smtClean="0"/>
              <a:t>2015) </a:t>
            </a:r>
            <a:endParaRPr lang="es-ES" altLang="en-US" sz="2400" b="1" dirty="0"/>
          </a:p>
        </p:txBody>
      </p:sp>
      <p:grpSp>
        <p:nvGrpSpPr>
          <p:cNvPr id="41988" name="Group 3"/>
          <p:cNvGrpSpPr>
            <a:grpSpLocks/>
          </p:cNvGrpSpPr>
          <p:nvPr/>
        </p:nvGrpSpPr>
        <p:grpSpPr bwMode="auto">
          <a:xfrm>
            <a:off x="1588" y="66675"/>
            <a:ext cx="9034462" cy="684213"/>
            <a:chOff x="1149" y="66530"/>
            <a:chExt cx="9035406" cy="683568"/>
          </a:xfrm>
        </p:grpSpPr>
        <p:pic>
          <p:nvPicPr>
            <p:cNvPr id="4198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19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TextBox 9"/>
          <p:cNvSpPr txBox="1"/>
          <p:nvPr/>
        </p:nvSpPr>
        <p:spPr>
          <a:xfrm>
            <a:off x="349860" y="2204864"/>
            <a:ext cx="8352928" cy="4401205"/>
          </a:xfrm>
          <a:prstGeom prst="rect">
            <a:avLst/>
          </a:prstGeom>
          <a:noFill/>
        </p:spPr>
        <p:txBody>
          <a:bodyPr wrap="square" rtlCol="0">
            <a:spAutoFit/>
          </a:bodyPr>
          <a:lstStyle/>
          <a:p>
            <a:r>
              <a:rPr lang="en-GB" sz="2000" b="1" dirty="0" smtClean="0">
                <a:latin typeface="+mj-lt"/>
              </a:rPr>
              <a:t>Target</a:t>
            </a:r>
          </a:p>
          <a:p>
            <a:r>
              <a:rPr lang="en-GB" sz="2000" dirty="0" smtClean="0">
                <a:latin typeface="+mj-lt"/>
              </a:rPr>
              <a:t>To keep the increase in global average temperature to well below 2°C (limit increase to 1.5°C)</a:t>
            </a:r>
          </a:p>
          <a:p>
            <a:r>
              <a:rPr lang="en-GB" sz="2000" dirty="0" smtClean="0">
                <a:latin typeface="+mj-lt"/>
              </a:rPr>
              <a:t>Countries will determine their own contribution</a:t>
            </a:r>
          </a:p>
          <a:p>
            <a:r>
              <a:rPr lang="en-GB" sz="2000" dirty="0" smtClean="0">
                <a:latin typeface="+mj-lt"/>
              </a:rPr>
              <a:t>No mechanism forces specific targets by a specific date</a:t>
            </a:r>
          </a:p>
          <a:p>
            <a:r>
              <a:rPr lang="en-GB" sz="2000" dirty="0" smtClean="0">
                <a:latin typeface="+mj-lt"/>
              </a:rPr>
              <a:t>Starting in 2020</a:t>
            </a:r>
          </a:p>
          <a:p>
            <a:endParaRPr lang="en-GB" sz="2000" dirty="0">
              <a:latin typeface="+mj-lt"/>
            </a:endParaRPr>
          </a:p>
          <a:p>
            <a:r>
              <a:rPr lang="en-GB" sz="2000" b="1" dirty="0" smtClean="0">
                <a:latin typeface="+mj-lt"/>
              </a:rPr>
              <a:t>European Union</a:t>
            </a:r>
          </a:p>
          <a:p>
            <a:r>
              <a:rPr lang="en-GB" sz="2000" dirty="0" smtClean="0">
                <a:latin typeface="+mj-lt"/>
              </a:rPr>
              <a:t>To cut Greenhouse gas emissions to 80% by 2050 </a:t>
            </a:r>
          </a:p>
          <a:p>
            <a:pPr marL="285750" indent="-285750">
              <a:buFontTx/>
              <a:buChar char="-"/>
            </a:pPr>
            <a:r>
              <a:rPr lang="en-GB" sz="2000" dirty="0" smtClean="0">
                <a:latin typeface="+mj-lt"/>
              </a:rPr>
              <a:t>40% emissions cuts by 2030</a:t>
            </a:r>
          </a:p>
          <a:p>
            <a:pPr marL="285750" indent="-285750">
              <a:buFontTx/>
              <a:buChar char="-"/>
            </a:pPr>
            <a:r>
              <a:rPr lang="en-GB" sz="2000" dirty="0" smtClean="0">
                <a:latin typeface="+mj-lt"/>
              </a:rPr>
              <a:t>60% by 2040</a:t>
            </a:r>
          </a:p>
          <a:p>
            <a:pPr marL="285750" indent="-285750">
              <a:buFontTx/>
              <a:buChar char="-"/>
            </a:pPr>
            <a:endParaRPr lang="en-GB" sz="2000" dirty="0">
              <a:latin typeface="+mj-lt"/>
            </a:endParaRPr>
          </a:p>
          <a:p>
            <a:r>
              <a:rPr lang="en-GB" sz="2000" b="1" dirty="0" smtClean="0">
                <a:latin typeface="+mj-lt"/>
              </a:rPr>
              <a:t>UK</a:t>
            </a:r>
          </a:p>
          <a:p>
            <a:r>
              <a:rPr lang="en-GB" sz="2000" dirty="0" smtClean="0">
                <a:latin typeface="+mj-lt"/>
              </a:rPr>
              <a:t>Climate Change Act 2008. Reduction target of least 80% by 2050</a:t>
            </a:r>
            <a:endParaRPr lang="en-GB" sz="2000" dirty="0">
              <a:latin typeface="+mj-lt"/>
            </a:endParaRPr>
          </a:p>
        </p:txBody>
      </p:sp>
      <p:pic>
        <p:nvPicPr>
          <p:cNvPr id="8194" name="Picture 2" descr="Resultado de imagen de paris agreement 201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35732" y="3212976"/>
            <a:ext cx="1368152" cy="2445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42192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684213" y="1052513"/>
            <a:ext cx="792003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UN CONFERENCE ON SUSTAINABLE DEVELOPMENT</a:t>
            </a:r>
            <a:endParaRPr lang="es-ES" altLang="en-US" sz="2400" b="1" dirty="0"/>
          </a:p>
        </p:txBody>
      </p:sp>
      <p:sp>
        <p:nvSpPr>
          <p:cNvPr id="43011" name="Text Box 3"/>
          <p:cNvSpPr txBox="1">
            <a:spLocks noChangeArrowheads="1"/>
          </p:cNvSpPr>
          <p:nvPr/>
        </p:nvSpPr>
        <p:spPr bwMode="auto">
          <a:xfrm>
            <a:off x="755650" y="2216870"/>
            <a:ext cx="7848600"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dirty="0" smtClean="0"/>
              <a:t>Rio de Janeiro (</a:t>
            </a:r>
            <a:r>
              <a:rPr lang="es-ES" altLang="en-US" sz="2000" dirty="0" err="1" smtClean="0"/>
              <a:t>Brazil</a:t>
            </a:r>
            <a:r>
              <a:rPr lang="es-ES" altLang="en-US" sz="2000" dirty="0" smtClean="0"/>
              <a:t>), 13th-22nd June 2012</a:t>
            </a:r>
            <a:endParaRPr lang="es-ES" altLang="en-US" sz="2000" dirty="0"/>
          </a:p>
          <a:p>
            <a:pPr>
              <a:spcBef>
                <a:spcPct val="50000"/>
              </a:spcBef>
              <a:buFontTx/>
              <a:buNone/>
            </a:pPr>
            <a:r>
              <a:rPr lang="es-ES" altLang="en-US" sz="2000" dirty="0" err="1" smtClean="0"/>
              <a:t>Earth</a:t>
            </a:r>
            <a:r>
              <a:rPr lang="es-ES" altLang="en-US" sz="2000" dirty="0" smtClean="0"/>
              <a:t> Summit Rio+20</a:t>
            </a:r>
          </a:p>
          <a:p>
            <a:pPr>
              <a:spcBef>
                <a:spcPct val="50000"/>
              </a:spcBef>
              <a:buFontTx/>
              <a:buNone/>
            </a:pPr>
            <a:r>
              <a:rPr lang="es-ES" altLang="en-US" sz="2000" dirty="0" err="1" smtClean="0"/>
              <a:t>Report</a:t>
            </a:r>
            <a:r>
              <a:rPr lang="es-ES" altLang="en-US" sz="2000" dirty="0" smtClean="0"/>
              <a:t> “</a:t>
            </a:r>
            <a:r>
              <a:rPr lang="es-ES" altLang="en-US" sz="2000" dirty="0" err="1" smtClean="0"/>
              <a:t>The</a:t>
            </a:r>
            <a:r>
              <a:rPr lang="es-ES" altLang="en-US" sz="2000" dirty="0" smtClean="0"/>
              <a:t> </a:t>
            </a:r>
            <a:r>
              <a:rPr lang="es-ES" altLang="en-US" sz="2000" dirty="0" err="1" smtClean="0"/>
              <a:t>Future</a:t>
            </a:r>
            <a:r>
              <a:rPr lang="es-ES" altLang="en-US" sz="2000" dirty="0" smtClean="0"/>
              <a:t> </a:t>
            </a:r>
            <a:r>
              <a:rPr lang="es-ES" altLang="en-US" sz="2000" dirty="0" err="1" smtClean="0"/>
              <a:t>We</a:t>
            </a:r>
            <a:r>
              <a:rPr lang="es-ES" altLang="en-US" sz="2000" dirty="0" smtClean="0"/>
              <a:t> </a:t>
            </a:r>
            <a:r>
              <a:rPr lang="es-ES" altLang="en-US" sz="2000" dirty="0" err="1" smtClean="0"/>
              <a:t>Want</a:t>
            </a:r>
            <a:r>
              <a:rPr lang="es-ES" altLang="en-US" sz="2000" dirty="0" smtClean="0"/>
              <a:t>”</a:t>
            </a:r>
          </a:p>
          <a:p>
            <a:pPr marL="1085850" lvl="1" indent="-342900">
              <a:spcBef>
                <a:spcPct val="50000"/>
              </a:spcBef>
            </a:pPr>
            <a:r>
              <a:rPr lang="es-ES" altLang="en-US" sz="1600" dirty="0" err="1" smtClean="0"/>
              <a:t>Renewed</a:t>
            </a:r>
            <a:r>
              <a:rPr lang="es-ES" altLang="en-US" sz="1600" dirty="0" smtClean="0"/>
              <a:t> </a:t>
            </a:r>
            <a:r>
              <a:rPr lang="es-ES" altLang="en-US" sz="1600" dirty="0" err="1" smtClean="0"/>
              <a:t>commitment</a:t>
            </a:r>
            <a:r>
              <a:rPr lang="es-ES" altLang="en-US" sz="1600" dirty="0" smtClean="0"/>
              <a:t> to </a:t>
            </a:r>
            <a:r>
              <a:rPr lang="es-ES" altLang="en-US" sz="1600" dirty="0" err="1" smtClean="0"/>
              <a:t>sustainable</a:t>
            </a:r>
            <a:r>
              <a:rPr lang="es-ES" altLang="en-US" sz="1600" dirty="0" smtClean="0"/>
              <a:t> </a:t>
            </a:r>
            <a:r>
              <a:rPr lang="es-ES" altLang="en-US" sz="1600" dirty="0" err="1" smtClean="0"/>
              <a:t>development</a:t>
            </a:r>
            <a:endParaRPr lang="es-ES" altLang="en-US" sz="1600" dirty="0"/>
          </a:p>
          <a:p>
            <a:pPr marL="1085850" lvl="1" indent="-342900">
              <a:spcBef>
                <a:spcPct val="50000"/>
              </a:spcBef>
            </a:pPr>
            <a:r>
              <a:rPr lang="es-ES" altLang="en-US" sz="1600" dirty="0" err="1" smtClean="0"/>
              <a:t>Reafirmation</a:t>
            </a:r>
            <a:r>
              <a:rPr lang="es-ES" altLang="en-US" sz="1600" dirty="0" smtClean="0"/>
              <a:t> of </a:t>
            </a:r>
            <a:r>
              <a:rPr lang="es-ES" altLang="en-US" sz="1600" dirty="0" err="1" smtClean="0"/>
              <a:t>previous</a:t>
            </a:r>
            <a:r>
              <a:rPr lang="es-ES" altLang="en-US" sz="1600" dirty="0" smtClean="0"/>
              <a:t> </a:t>
            </a:r>
            <a:r>
              <a:rPr lang="es-ES" altLang="en-US" sz="1600" dirty="0" err="1" smtClean="0"/>
              <a:t>action</a:t>
            </a:r>
            <a:r>
              <a:rPr lang="es-ES" altLang="en-US" sz="1600" dirty="0" smtClean="0"/>
              <a:t> </a:t>
            </a:r>
            <a:r>
              <a:rPr lang="es-ES" altLang="en-US" sz="1600" dirty="0" err="1" smtClean="0"/>
              <a:t>plans</a:t>
            </a:r>
            <a:r>
              <a:rPr lang="es-ES" altLang="en-US" sz="1600" dirty="0" smtClean="0"/>
              <a:t> (Agenda 21)</a:t>
            </a:r>
          </a:p>
          <a:p>
            <a:pPr>
              <a:spcBef>
                <a:spcPct val="50000"/>
              </a:spcBef>
              <a:buNone/>
            </a:pPr>
            <a:r>
              <a:rPr lang="es-ES" altLang="en-US" sz="2000" dirty="0" smtClean="0"/>
              <a:t>“</a:t>
            </a:r>
            <a:r>
              <a:rPr lang="en-GB" altLang="en-US" sz="2000" dirty="0" smtClean="0"/>
              <a:t>Transforming</a:t>
            </a:r>
            <a:r>
              <a:rPr lang="es-ES" altLang="en-US" sz="2000" dirty="0" smtClean="0"/>
              <a:t> </a:t>
            </a:r>
            <a:r>
              <a:rPr lang="es-ES" altLang="en-US" sz="2000" dirty="0" err="1" smtClean="0"/>
              <a:t>our</a:t>
            </a:r>
            <a:r>
              <a:rPr lang="es-ES" altLang="en-US" sz="2000" dirty="0" smtClean="0"/>
              <a:t> </a:t>
            </a:r>
            <a:r>
              <a:rPr lang="es-ES" altLang="en-US" sz="2000" dirty="0" err="1" smtClean="0"/>
              <a:t>world</a:t>
            </a:r>
            <a:r>
              <a:rPr lang="es-ES" altLang="en-US" sz="2000" dirty="0" smtClean="0"/>
              <a:t>: </a:t>
            </a:r>
            <a:r>
              <a:rPr lang="es-ES" altLang="en-US" sz="2000" dirty="0" err="1" smtClean="0"/>
              <a:t>the</a:t>
            </a:r>
            <a:r>
              <a:rPr lang="es-ES" altLang="en-US" sz="2000" dirty="0" smtClean="0"/>
              <a:t> 2030 Agenda </a:t>
            </a:r>
            <a:r>
              <a:rPr lang="es-ES" altLang="en-US" sz="2000" dirty="0" err="1" smtClean="0"/>
              <a:t>for</a:t>
            </a:r>
            <a:r>
              <a:rPr lang="es-ES" altLang="en-US" sz="2000" dirty="0" smtClean="0"/>
              <a:t> </a:t>
            </a:r>
            <a:r>
              <a:rPr lang="es-ES" altLang="en-US" sz="2000" dirty="0" err="1" smtClean="0"/>
              <a:t>Sustainable</a:t>
            </a:r>
            <a:r>
              <a:rPr lang="es-ES" altLang="en-US" sz="2000" dirty="0" smtClean="0"/>
              <a:t> </a:t>
            </a:r>
            <a:r>
              <a:rPr lang="es-ES" altLang="en-US" sz="2000" dirty="0" err="1" smtClean="0"/>
              <a:t>Development</a:t>
            </a:r>
            <a:r>
              <a:rPr lang="es-ES" altLang="en-US" sz="2000" dirty="0" smtClean="0"/>
              <a:t>” (</a:t>
            </a:r>
            <a:r>
              <a:rPr lang="es-ES" altLang="en-US" sz="2000" dirty="0" err="1" smtClean="0"/>
              <a:t>Sustainable</a:t>
            </a:r>
            <a:r>
              <a:rPr lang="es-ES" altLang="en-US" sz="2000" dirty="0" smtClean="0"/>
              <a:t> </a:t>
            </a:r>
            <a:r>
              <a:rPr lang="es-ES" altLang="en-US" sz="2000" dirty="0" err="1" smtClean="0"/>
              <a:t>Development</a:t>
            </a:r>
            <a:r>
              <a:rPr lang="es-ES" altLang="en-US" sz="2000" dirty="0" smtClean="0"/>
              <a:t> </a:t>
            </a:r>
            <a:r>
              <a:rPr lang="es-ES" altLang="en-US" sz="2000" dirty="0" err="1" smtClean="0"/>
              <a:t>Goals</a:t>
            </a:r>
            <a:r>
              <a:rPr lang="es-ES" altLang="en-US" sz="2000" dirty="0" smtClean="0"/>
              <a:t>)</a:t>
            </a:r>
          </a:p>
          <a:p>
            <a:pPr>
              <a:spcBef>
                <a:spcPct val="50000"/>
              </a:spcBef>
              <a:buNone/>
            </a:pPr>
            <a:r>
              <a:rPr lang="es-ES" altLang="en-US" sz="2000" dirty="0" smtClean="0"/>
              <a:t>UN Environment </a:t>
            </a:r>
            <a:r>
              <a:rPr lang="es-ES" altLang="en-US" sz="2000" dirty="0" err="1" smtClean="0"/>
              <a:t>Programme</a:t>
            </a:r>
            <a:r>
              <a:rPr lang="es-ES" altLang="en-US" sz="2000" dirty="0" smtClean="0"/>
              <a:t> </a:t>
            </a:r>
            <a:r>
              <a:rPr lang="es-ES" altLang="en-US" sz="2000" dirty="0" err="1" smtClean="0"/>
              <a:t>becoming</a:t>
            </a:r>
            <a:r>
              <a:rPr lang="es-ES" altLang="en-US" sz="2000" dirty="0" smtClean="0"/>
              <a:t> </a:t>
            </a:r>
            <a:r>
              <a:rPr lang="es-ES" altLang="en-US" sz="2000" dirty="0" err="1" smtClean="0"/>
              <a:t>the</a:t>
            </a:r>
            <a:r>
              <a:rPr lang="es-ES" altLang="en-US" sz="2000" dirty="0" smtClean="0"/>
              <a:t> </a:t>
            </a:r>
            <a:r>
              <a:rPr lang="es-ES" altLang="en-US" sz="2000" dirty="0" err="1" smtClean="0"/>
              <a:t>leading</a:t>
            </a:r>
            <a:r>
              <a:rPr lang="es-ES" altLang="en-US" sz="2000" dirty="0" smtClean="0"/>
              <a:t> global </a:t>
            </a:r>
            <a:r>
              <a:rPr lang="es-ES" altLang="en-US" sz="2000" dirty="0" err="1" smtClean="0"/>
              <a:t>environmental</a:t>
            </a:r>
            <a:r>
              <a:rPr lang="es-ES" altLang="en-US" sz="2000" dirty="0" smtClean="0"/>
              <a:t> </a:t>
            </a:r>
            <a:r>
              <a:rPr lang="es-ES" altLang="en-US" sz="2000" dirty="0" err="1" smtClean="0"/>
              <a:t>authority</a:t>
            </a:r>
            <a:endParaRPr lang="es-ES" altLang="en-US" sz="2000" dirty="0" smtClean="0"/>
          </a:p>
          <a:p>
            <a:pPr>
              <a:spcBef>
                <a:spcPct val="50000"/>
              </a:spcBef>
              <a:buNone/>
            </a:pPr>
            <a:r>
              <a:rPr lang="es-ES" altLang="en-US" sz="2000" dirty="0" err="1" smtClean="0"/>
              <a:t>Assess</a:t>
            </a:r>
            <a:r>
              <a:rPr lang="es-ES" altLang="en-US" sz="2000" dirty="0" smtClean="0"/>
              <a:t> and </a:t>
            </a:r>
            <a:r>
              <a:rPr lang="es-ES" altLang="en-US" sz="2000" dirty="0" err="1" smtClean="0"/>
              <a:t>pay</a:t>
            </a:r>
            <a:r>
              <a:rPr lang="es-ES" altLang="en-US" sz="2000" dirty="0" smtClean="0"/>
              <a:t> </a:t>
            </a:r>
            <a:r>
              <a:rPr lang="es-ES" altLang="en-US" sz="2000" dirty="0" err="1" smtClean="0"/>
              <a:t>for</a:t>
            </a:r>
            <a:r>
              <a:rPr lang="es-ES" altLang="en-US" sz="2000" dirty="0" smtClean="0"/>
              <a:t> “</a:t>
            </a:r>
            <a:r>
              <a:rPr lang="es-ES" altLang="en-US" sz="2000" dirty="0" err="1" smtClean="0"/>
              <a:t>environmental</a:t>
            </a:r>
            <a:r>
              <a:rPr lang="es-ES" altLang="en-US" sz="2000" dirty="0" smtClean="0"/>
              <a:t> </a:t>
            </a:r>
            <a:r>
              <a:rPr lang="es-ES" altLang="en-US" sz="2000" dirty="0" err="1" smtClean="0"/>
              <a:t>services</a:t>
            </a:r>
            <a:r>
              <a:rPr lang="es-ES" altLang="en-US" sz="2000" dirty="0" smtClean="0"/>
              <a:t>”</a:t>
            </a:r>
          </a:p>
          <a:p>
            <a:pPr lvl="1">
              <a:spcBef>
                <a:spcPct val="50000"/>
              </a:spcBef>
              <a:buNone/>
            </a:pPr>
            <a:r>
              <a:rPr lang="es-ES" altLang="en-US" sz="1600" dirty="0" smtClean="0"/>
              <a:t>- </a:t>
            </a:r>
            <a:r>
              <a:rPr lang="es-ES" altLang="en-US" sz="1600" dirty="0" err="1" smtClean="0"/>
              <a:t>Carbon</a:t>
            </a:r>
            <a:r>
              <a:rPr lang="es-ES" altLang="en-US" sz="1600" dirty="0" smtClean="0"/>
              <a:t> </a:t>
            </a:r>
            <a:r>
              <a:rPr lang="es-ES" altLang="en-US" sz="1600" dirty="0" err="1" smtClean="0"/>
              <a:t>sequestration</a:t>
            </a:r>
            <a:r>
              <a:rPr lang="es-ES" altLang="en-US" sz="1600" dirty="0" smtClean="0"/>
              <a:t> and </a:t>
            </a:r>
            <a:r>
              <a:rPr lang="es-ES" altLang="en-US" sz="1600" dirty="0" err="1" smtClean="0"/>
              <a:t>habitat</a:t>
            </a:r>
            <a:r>
              <a:rPr lang="es-ES" altLang="en-US" sz="1600" dirty="0" smtClean="0"/>
              <a:t> </a:t>
            </a:r>
            <a:r>
              <a:rPr lang="es-ES" altLang="en-US" sz="1600" dirty="0" err="1" smtClean="0"/>
              <a:t>protection</a:t>
            </a:r>
            <a:endParaRPr lang="es-ES" altLang="en-US" sz="1600" dirty="0"/>
          </a:p>
        </p:txBody>
      </p:sp>
      <p:grpSp>
        <p:nvGrpSpPr>
          <p:cNvPr id="43012" name="Group 3"/>
          <p:cNvGrpSpPr>
            <a:grpSpLocks/>
          </p:cNvGrpSpPr>
          <p:nvPr/>
        </p:nvGrpSpPr>
        <p:grpSpPr bwMode="auto">
          <a:xfrm>
            <a:off x="1588" y="66675"/>
            <a:ext cx="9034462" cy="684213"/>
            <a:chOff x="1149" y="66530"/>
            <a:chExt cx="9035406" cy="683568"/>
          </a:xfrm>
        </p:grpSpPr>
        <p:pic>
          <p:nvPicPr>
            <p:cNvPr id="4301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301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 name="AutoShape 2" descr="Resultado de imagen de rio de janeiro earth summit 2012"/>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0" name="Picture 6" descr="Resultado de imagen de rio de janeiro earth summit 20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0192" y="1883510"/>
            <a:ext cx="2660650" cy="1589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185594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12" name="Group 3"/>
          <p:cNvGrpSpPr>
            <a:grpSpLocks/>
          </p:cNvGrpSpPr>
          <p:nvPr/>
        </p:nvGrpSpPr>
        <p:grpSpPr bwMode="auto">
          <a:xfrm>
            <a:off x="1588" y="66675"/>
            <a:ext cx="9034462" cy="684213"/>
            <a:chOff x="1149" y="66530"/>
            <a:chExt cx="9035406" cy="683568"/>
          </a:xfrm>
        </p:grpSpPr>
        <p:pic>
          <p:nvPicPr>
            <p:cNvPr id="4301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301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 name="AutoShape 2" descr="Resultado de imagen de rio de janeiro earth summit 2012"/>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descr="Resultado de imagen de sustainable development goa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1035054"/>
            <a:ext cx="8833832"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11182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684213" y="1773238"/>
            <a:ext cx="7775575"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t>What do you think about all this?</a:t>
            </a:r>
          </a:p>
          <a:p>
            <a:pPr>
              <a:spcBef>
                <a:spcPct val="50000"/>
              </a:spcBef>
              <a:buFontTx/>
              <a:buNone/>
            </a:pPr>
            <a:endParaRPr lang="es-ES" altLang="en-US" sz="2400" b="1"/>
          </a:p>
          <a:p>
            <a:pPr>
              <a:spcBef>
                <a:spcPct val="50000"/>
              </a:spcBef>
              <a:buFontTx/>
              <a:buNone/>
            </a:pPr>
            <a:r>
              <a:rPr lang="es-ES" altLang="en-US" sz="2400" b="1"/>
              <a:t>Are we in the right way or do we need to work differently?</a:t>
            </a:r>
          </a:p>
        </p:txBody>
      </p:sp>
      <p:sp>
        <p:nvSpPr>
          <p:cNvPr id="2" name="Rectangle 1"/>
          <p:cNvSpPr>
            <a:spLocks noChangeArrowheads="1"/>
          </p:cNvSpPr>
          <p:nvPr/>
        </p:nvSpPr>
        <p:spPr bwMode="auto">
          <a:xfrm>
            <a:off x="684213" y="4292600"/>
            <a:ext cx="72009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s-ES" altLang="en-US" b="1">
                <a:latin typeface="Arial" panose="020B0604020202020204" pitchFamily="34" charset="0"/>
              </a:rPr>
              <a:t>Do you think sustainable development can become a reality one day?</a:t>
            </a:r>
          </a:p>
        </p:txBody>
      </p:sp>
      <p:grpSp>
        <p:nvGrpSpPr>
          <p:cNvPr id="45060" name="Group 3"/>
          <p:cNvGrpSpPr>
            <a:grpSpLocks/>
          </p:cNvGrpSpPr>
          <p:nvPr/>
        </p:nvGrpSpPr>
        <p:grpSpPr bwMode="auto">
          <a:xfrm>
            <a:off x="1588" y="66675"/>
            <a:ext cx="9034462" cy="684213"/>
            <a:chOff x="1149" y="66530"/>
            <a:chExt cx="9035406" cy="683568"/>
          </a:xfrm>
        </p:grpSpPr>
        <p:pic>
          <p:nvPicPr>
            <p:cNvPr id="4506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506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11188" y="2492375"/>
            <a:ext cx="7849244"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None/>
            </a:pPr>
            <a:r>
              <a:rPr lang="es-ES" altLang="en-US" sz="2400" b="1" dirty="0"/>
              <a:t>¿Do </a:t>
            </a:r>
            <a:r>
              <a:rPr lang="es-ES" altLang="en-US" sz="2400" b="1" dirty="0" err="1"/>
              <a:t>the</a:t>
            </a:r>
            <a:r>
              <a:rPr lang="es-ES" altLang="en-US" sz="2400" b="1" dirty="0"/>
              <a:t> </a:t>
            </a:r>
            <a:r>
              <a:rPr lang="es-ES" altLang="en-US" sz="2400" b="1" dirty="0" err="1"/>
              <a:t>following</a:t>
            </a:r>
            <a:r>
              <a:rPr lang="es-ES" altLang="en-US" sz="2400" b="1" dirty="0"/>
              <a:t> </a:t>
            </a:r>
            <a:r>
              <a:rPr lang="es-ES" altLang="en-US" sz="2400" b="1" dirty="0" err="1"/>
              <a:t>actions</a:t>
            </a:r>
            <a:r>
              <a:rPr lang="es-ES" altLang="en-US" sz="2400" b="1" dirty="0"/>
              <a:t> </a:t>
            </a:r>
            <a:r>
              <a:rPr lang="es-ES" altLang="en-US" sz="2400" b="1" dirty="0" err="1"/>
              <a:t>contribute</a:t>
            </a:r>
            <a:r>
              <a:rPr lang="es-ES" altLang="en-US" sz="2400" b="1" dirty="0"/>
              <a:t> to </a:t>
            </a:r>
            <a:r>
              <a:rPr lang="es-ES" altLang="en-US" sz="2400" b="1" dirty="0" err="1"/>
              <a:t>sustainable</a:t>
            </a:r>
            <a:r>
              <a:rPr lang="es-ES" altLang="en-US" sz="2400" b="1" dirty="0"/>
              <a:t> </a:t>
            </a:r>
            <a:r>
              <a:rPr lang="es-ES" altLang="en-US" sz="2400" b="1" dirty="0" err="1"/>
              <a:t>development</a:t>
            </a:r>
            <a:r>
              <a:rPr lang="es-ES" altLang="en-US" sz="2400" b="1" dirty="0"/>
              <a:t>, </a:t>
            </a:r>
            <a:r>
              <a:rPr lang="es-ES" altLang="en-US" sz="2400" b="1" dirty="0" err="1"/>
              <a:t>thinking</a:t>
            </a:r>
            <a:r>
              <a:rPr lang="es-ES" altLang="en-US" sz="2400" b="1" dirty="0"/>
              <a:t> of </a:t>
            </a:r>
            <a:r>
              <a:rPr lang="es-ES" altLang="en-US" sz="2400" b="1" dirty="0" err="1"/>
              <a:t>the</a:t>
            </a:r>
            <a:r>
              <a:rPr lang="es-ES" altLang="en-US" sz="2400" b="1" dirty="0"/>
              <a:t> balance </a:t>
            </a:r>
            <a:r>
              <a:rPr lang="es-ES" altLang="en-US" sz="2400" b="1" dirty="0" err="1"/>
              <a:t>between</a:t>
            </a:r>
            <a:r>
              <a:rPr lang="es-ES" altLang="en-US" sz="2400" b="1" dirty="0"/>
              <a:t> social, </a:t>
            </a:r>
            <a:r>
              <a:rPr lang="es-ES" altLang="en-US" sz="2400" b="1" dirty="0" err="1"/>
              <a:t>environmental</a:t>
            </a:r>
            <a:r>
              <a:rPr lang="es-ES" altLang="en-US" sz="2400" b="1" dirty="0"/>
              <a:t> and </a:t>
            </a:r>
            <a:r>
              <a:rPr lang="es-ES" altLang="en-US" sz="2400" b="1" dirty="0" err="1"/>
              <a:t>economical</a:t>
            </a:r>
            <a:r>
              <a:rPr lang="es-ES" altLang="en-US" sz="2400" b="1" dirty="0"/>
              <a:t>?</a:t>
            </a:r>
          </a:p>
          <a:p>
            <a:pPr algn="ctr">
              <a:spcBef>
                <a:spcPct val="50000"/>
              </a:spcBef>
              <a:buFontTx/>
              <a:buNone/>
            </a:pPr>
            <a:r>
              <a:rPr lang="es-ES" altLang="en-US" sz="2400" b="1" dirty="0" err="1" smtClean="0"/>
              <a:t>Choose</a:t>
            </a:r>
            <a:r>
              <a:rPr lang="es-ES" altLang="en-US" sz="2400" b="1" dirty="0" smtClean="0"/>
              <a:t> </a:t>
            </a:r>
            <a:r>
              <a:rPr lang="es-ES" altLang="en-US" sz="2400" b="1" dirty="0" err="1" smtClean="0"/>
              <a:t>one</a:t>
            </a:r>
            <a:r>
              <a:rPr lang="es-ES" altLang="en-US" sz="2400" b="1" dirty="0" smtClean="0"/>
              <a:t> of </a:t>
            </a:r>
            <a:r>
              <a:rPr lang="es-ES" altLang="en-US" sz="2400" b="1" dirty="0" err="1" smtClean="0"/>
              <a:t>the</a:t>
            </a:r>
            <a:r>
              <a:rPr lang="es-ES" altLang="en-US" sz="2400" b="1" dirty="0" smtClean="0"/>
              <a:t> </a:t>
            </a:r>
            <a:r>
              <a:rPr lang="es-ES" altLang="en-US" sz="2400" b="1" dirty="0" err="1" smtClean="0"/>
              <a:t>SDGs</a:t>
            </a:r>
            <a:r>
              <a:rPr lang="es-ES" altLang="en-US" sz="2400" b="1" dirty="0" smtClean="0"/>
              <a:t> and </a:t>
            </a:r>
            <a:r>
              <a:rPr lang="es-ES" altLang="en-US" sz="2400" b="1" dirty="0" err="1" smtClean="0"/>
              <a:t>analyse</a:t>
            </a:r>
            <a:r>
              <a:rPr lang="es-ES" altLang="en-US" sz="2400" b="1" dirty="0" smtClean="0"/>
              <a:t> in </a:t>
            </a:r>
            <a:r>
              <a:rPr lang="es-ES" altLang="en-US" sz="2400" b="1" dirty="0" err="1" smtClean="0"/>
              <a:t>what</a:t>
            </a:r>
            <a:r>
              <a:rPr lang="es-ES" altLang="en-US" sz="2400" b="1" dirty="0" smtClean="0"/>
              <a:t> </a:t>
            </a:r>
            <a:r>
              <a:rPr lang="es-ES" altLang="en-US" sz="2400" b="1" dirty="0" err="1" smtClean="0"/>
              <a:t>way</a:t>
            </a:r>
            <a:r>
              <a:rPr lang="es-ES" altLang="en-US" sz="2400" b="1" dirty="0" smtClean="0"/>
              <a:t> </a:t>
            </a:r>
            <a:r>
              <a:rPr lang="es-ES" altLang="en-US" sz="2400" b="1" dirty="0" err="1" smtClean="0"/>
              <a:t>these</a:t>
            </a:r>
            <a:r>
              <a:rPr lang="es-ES" altLang="en-US" sz="2400" b="1" dirty="0" smtClean="0"/>
              <a:t> </a:t>
            </a:r>
            <a:r>
              <a:rPr lang="es-ES" altLang="en-US" sz="2400" b="1" dirty="0" err="1" smtClean="0"/>
              <a:t>actions</a:t>
            </a:r>
            <a:r>
              <a:rPr lang="es-ES" altLang="en-US" sz="2400" b="1" dirty="0" smtClean="0"/>
              <a:t>/</a:t>
            </a:r>
            <a:r>
              <a:rPr lang="es-ES" altLang="en-US" sz="2400" b="1" dirty="0" err="1" smtClean="0"/>
              <a:t>scenarios</a:t>
            </a:r>
            <a:r>
              <a:rPr lang="es-ES" altLang="en-US" sz="2400" b="1" dirty="0" smtClean="0"/>
              <a:t> can </a:t>
            </a:r>
            <a:r>
              <a:rPr lang="es-ES" altLang="en-US" sz="2400" b="1" dirty="0" err="1" smtClean="0"/>
              <a:t>contribute</a:t>
            </a:r>
            <a:r>
              <a:rPr lang="es-ES" altLang="en-US" sz="2400" b="1" dirty="0" smtClean="0"/>
              <a:t> to </a:t>
            </a:r>
            <a:r>
              <a:rPr lang="es-ES" altLang="en-US" sz="2400" b="1" dirty="0" err="1" smtClean="0"/>
              <a:t>achieve</a:t>
            </a:r>
            <a:r>
              <a:rPr lang="es-ES" altLang="en-US" sz="2400" b="1" dirty="0" smtClean="0"/>
              <a:t> </a:t>
            </a:r>
            <a:r>
              <a:rPr lang="es-ES" altLang="en-US" sz="2400" b="1" dirty="0" err="1" smtClean="0"/>
              <a:t>it</a:t>
            </a:r>
            <a:r>
              <a:rPr lang="es-ES" altLang="en-US" sz="2400" b="1" dirty="0" smtClean="0"/>
              <a:t> (</a:t>
            </a:r>
            <a:r>
              <a:rPr lang="es-ES" altLang="en-US" sz="2400" b="1" dirty="0" err="1" smtClean="0"/>
              <a:t>or</a:t>
            </a:r>
            <a:r>
              <a:rPr lang="es-ES" altLang="en-US" sz="2400" b="1" dirty="0" smtClean="0"/>
              <a:t> </a:t>
            </a:r>
            <a:r>
              <a:rPr lang="es-ES" altLang="en-US" sz="2400" b="1" dirty="0" err="1" smtClean="0"/>
              <a:t>not</a:t>
            </a:r>
            <a:r>
              <a:rPr lang="es-ES" altLang="en-US" sz="2400" b="1" dirty="0" smtClean="0"/>
              <a:t>). </a:t>
            </a:r>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710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125538"/>
            <a:ext cx="8115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agrobiodiversity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052736"/>
            <a:ext cx="7344816" cy="4881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91555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Resultado de imagen de renewable energ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484784"/>
            <a:ext cx="8047770" cy="4064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424333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8130" name="Picture 12" descr="biodies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908050"/>
            <a:ext cx="4994275" cy="525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6" name="Picture 4" descr="Imagen relacionad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086" y="548680"/>
            <a:ext cx="4680520" cy="312190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n relacionad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6346" y="3717032"/>
            <a:ext cx="5492716" cy="2729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93985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9154" name="Picture 13" descr="Rincon de Loi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000" y="1047750"/>
            <a:ext cx="63500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017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860425"/>
            <a:ext cx="9144000" cy="513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4213" y="1484784"/>
            <a:ext cx="7704137"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You</a:t>
            </a:r>
            <a:r>
              <a:rPr lang="es-ES" altLang="en-US" sz="2400" b="1" dirty="0" smtClean="0"/>
              <a:t> </a:t>
            </a:r>
            <a:r>
              <a:rPr lang="es-ES" altLang="en-US" sz="2400" b="1" dirty="0" err="1" smtClean="0"/>
              <a:t>have</a:t>
            </a:r>
            <a:r>
              <a:rPr lang="es-ES" altLang="en-US" sz="2400" b="1" dirty="0" smtClean="0"/>
              <a:t> a </a:t>
            </a:r>
            <a:r>
              <a:rPr lang="es-ES" altLang="en-US" sz="2400" b="1" dirty="0" err="1" smtClean="0"/>
              <a:t>list</a:t>
            </a:r>
            <a:r>
              <a:rPr lang="es-ES" altLang="en-US" sz="2400" b="1" dirty="0" smtClean="0"/>
              <a:t> </a:t>
            </a:r>
            <a:r>
              <a:rPr lang="es-ES" altLang="en-US" sz="2400" b="1" dirty="0" err="1" smtClean="0"/>
              <a:t>with</a:t>
            </a:r>
            <a:r>
              <a:rPr lang="es-ES" altLang="en-US" sz="2400" b="1" dirty="0" smtClean="0"/>
              <a:t> </a:t>
            </a:r>
            <a:r>
              <a:rPr lang="es-ES" altLang="en-US" sz="2400" b="1" dirty="0" err="1" smtClean="0"/>
              <a:t>the</a:t>
            </a:r>
            <a:r>
              <a:rPr lang="es-ES" altLang="en-US" sz="2400" b="1" dirty="0" smtClean="0"/>
              <a:t> </a:t>
            </a:r>
            <a:r>
              <a:rPr lang="es-ES" altLang="en-US" sz="2400" b="1" dirty="0" err="1" smtClean="0"/>
              <a:t>Goals</a:t>
            </a:r>
            <a:r>
              <a:rPr lang="es-ES" altLang="en-US" sz="2400" b="1" dirty="0" smtClean="0"/>
              <a:t> </a:t>
            </a:r>
            <a:r>
              <a:rPr lang="es-ES" altLang="en-US" sz="2400" b="1" dirty="0" err="1" smtClean="0"/>
              <a:t>for</a:t>
            </a:r>
            <a:r>
              <a:rPr lang="es-ES" altLang="en-US" sz="2400" b="1" dirty="0" smtClean="0"/>
              <a:t> </a:t>
            </a:r>
            <a:r>
              <a:rPr lang="es-ES" altLang="en-US" sz="2400" b="1" dirty="0" err="1" smtClean="0"/>
              <a:t>Sustainable</a:t>
            </a:r>
            <a:r>
              <a:rPr lang="es-ES" altLang="en-US" sz="2400" b="1" dirty="0" smtClean="0"/>
              <a:t> </a:t>
            </a:r>
            <a:r>
              <a:rPr lang="es-ES" altLang="en-US" sz="2400" b="1" dirty="0" err="1" smtClean="0"/>
              <a:t>Development</a:t>
            </a:r>
            <a:r>
              <a:rPr lang="es-ES" altLang="en-US" sz="2400" b="1" dirty="0" smtClean="0"/>
              <a:t>. </a:t>
            </a:r>
            <a:r>
              <a:rPr lang="es-ES" altLang="en-US" sz="2400" b="1" dirty="0" err="1" smtClean="0"/>
              <a:t>Have</a:t>
            </a:r>
            <a:r>
              <a:rPr lang="es-ES" altLang="en-US" sz="2400" b="1" dirty="0" smtClean="0"/>
              <a:t> a look at </a:t>
            </a:r>
            <a:r>
              <a:rPr lang="es-ES" altLang="en-US" sz="2400" b="1" dirty="0" err="1" smtClean="0"/>
              <a:t>it</a:t>
            </a:r>
            <a:r>
              <a:rPr lang="es-ES" altLang="en-US" sz="2400" b="1" dirty="0" smtClean="0"/>
              <a:t> and, </a:t>
            </a:r>
            <a:r>
              <a:rPr lang="es-ES" altLang="en-US" sz="2400" b="1" dirty="0" err="1" smtClean="0"/>
              <a:t>individually</a:t>
            </a:r>
            <a:r>
              <a:rPr lang="es-ES" altLang="en-US" sz="2400" b="1" dirty="0" smtClean="0"/>
              <a:t>, decide </a:t>
            </a:r>
            <a:r>
              <a:rPr lang="es-ES" altLang="en-US" sz="2400" b="1" dirty="0" err="1" smtClean="0"/>
              <a:t>which</a:t>
            </a:r>
            <a:r>
              <a:rPr lang="es-ES" altLang="en-US" sz="2400" b="1" dirty="0" smtClean="0"/>
              <a:t> </a:t>
            </a:r>
            <a:r>
              <a:rPr lang="es-ES" altLang="en-US" sz="2400" b="1" dirty="0" err="1" smtClean="0"/>
              <a:t>ones</a:t>
            </a:r>
            <a:r>
              <a:rPr lang="es-ES" altLang="en-US" sz="2400" b="1" dirty="0" smtClean="0"/>
              <a:t> </a:t>
            </a:r>
            <a:r>
              <a:rPr lang="es-ES" altLang="en-US" sz="2400" b="1" dirty="0" err="1" smtClean="0"/>
              <a:t>you</a:t>
            </a:r>
            <a:r>
              <a:rPr lang="es-ES" altLang="en-US" sz="2400" b="1" dirty="0" smtClean="0"/>
              <a:t> can </a:t>
            </a:r>
            <a:r>
              <a:rPr lang="es-ES" altLang="en-US" sz="2400" b="1" dirty="0" err="1" smtClean="0"/>
              <a:t>contribute</a:t>
            </a:r>
            <a:r>
              <a:rPr lang="es-ES" altLang="en-US" sz="2400" b="1" dirty="0" smtClean="0"/>
              <a:t> </a:t>
            </a:r>
            <a:r>
              <a:rPr lang="es-ES" altLang="en-US" sz="2400" b="1" dirty="0" err="1" smtClean="0"/>
              <a:t>from</a:t>
            </a:r>
            <a:r>
              <a:rPr lang="es-ES" altLang="en-US" sz="2400" b="1" dirty="0" smtClean="0"/>
              <a:t> </a:t>
            </a:r>
            <a:r>
              <a:rPr lang="es-ES" altLang="en-US" sz="2400" b="1" dirty="0" err="1" smtClean="0"/>
              <a:t>your</a:t>
            </a:r>
            <a:r>
              <a:rPr lang="es-ES" altLang="en-US" sz="2400" b="1" dirty="0" smtClean="0"/>
              <a:t> </a:t>
            </a:r>
            <a:r>
              <a:rPr lang="es-ES" altLang="en-US" sz="2400" b="1" dirty="0" err="1" smtClean="0"/>
              <a:t>expertise</a:t>
            </a:r>
            <a:r>
              <a:rPr lang="es-ES" altLang="en-US" sz="2400" b="1" dirty="0" smtClean="0"/>
              <a:t> and </a:t>
            </a:r>
            <a:r>
              <a:rPr lang="es-ES" altLang="en-US" sz="2400" b="1" dirty="0" err="1" smtClean="0"/>
              <a:t>how</a:t>
            </a:r>
            <a:r>
              <a:rPr lang="es-ES" altLang="en-US" sz="2400" b="1" dirty="0" smtClean="0"/>
              <a:t>.</a:t>
            </a:r>
          </a:p>
          <a:p>
            <a:pPr>
              <a:spcBef>
                <a:spcPct val="50000"/>
              </a:spcBef>
              <a:buFontTx/>
              <a:buNone/>
            </a:pPr>
            <a:r>
              <a:rPr lang="es-ES" altLang="en-US" sz="2400" b="1" dirty="0" err="1" smtClean="0"/>
              <a:t>Start</a:t>
            </a:r>
            <a:r>
              <a:rPr lang="es-ES" altLang="en-US" sz="2400" b="1" dirty="0" smtClean="0"/>
              <a:t> a </a:t>
            </a:r>
            <a:r>
              <a:rPr lang="es-ES" altLang="en-US" sz="2400" b="1" dirty="0" err="1" smtClean="0"/>
              <a:t>discussion</a:t>
            </a:r>
            <a:r>
              <a:rPr lang="es-ES" altLang="en-US" sz="2400" b="1" dirty="0" smtClean="0"/>
              <a:t> in </a:t>
            </a:r>
            <a:r>
              <a:rPr lang="es-ES" altLang="en-US" sz="2400" b="1" dirty="0" err="1" smtClean="0"/>
              <a:t>class</a:t>
            </a:r>
            <a:r>
              <a:rPr lang="es-ES" altLang="en-US" sz="2400" b="1" dirty="0" smtClean="0"/>
              <a:t> </a:t>
            </a:r>
            <a:r>
              <a:rPr lang="es-ES" altLang="en-US" sz="2400" b="1" dirty="0" err="1" smtClean="0"/>
              <a:t>about</a:t>
            </a:r>
            <a:r>
              <a:rPr lang="es-ES" altLang="en-US" sz="2400" b="1" dirty="0" smtClean="0"/>
              <a:t> </a:t>
            </a:r>
            <a:r>
              <a:rPr lang="es-ES" altLang="en-US" sz="2400" b="1" dirty="0" err="1" smtClean="0"/>
              <a:t>how</a:t>
            </a:r>
            <a:r>
              <a:rPr lang="es-ES" altLang="en-US" sz="2400" b="1" dirty="0" smtClean="0"/>
              <a:t> </a:t>
            </a:r>
            <a:r>
              <a:rPr lang="es-ES" altLang="en-US" sz="2400" b="1" dirty="0" err="1" smtClean="0"/>
              <a:t>you</a:t>
            </a:r>
            <a:r>
              <a:rPr lang="es-ES" altLang="en-US" sz="2400" b="1" dirty="0" smtClean="0"/>
              <a:t> </a:t>
            </a:r>
            <a:r>
              <a:rPr lang="es-ES" altLang="en-US" sz="2400" b="1" dirty="0" err="1" smtClean="0"/>
              <a:t>think</a:t>
            </a:r>
            <a:r>
              <a:rPr lang="es-ES" altLang="en-US" sz="2400" b="1" dirty="0" smtClean="0"/>
              <a:t> </a:t>
            </a:r>
            <a:r>
              <a:rPr lang="es-ES" altLang="en-US" sz="2400" b="1" dirty="0" err="1" smtClean="0"/>
              <a:t>you</a:t>
            </a:r>
            <a:r>
              <a:rPr lang="es-ES" altLang="en-US" sz="2400" b="1" dirty="0" smtClean="0"/>
              <a:t> can </a:t>
            </a:r>
            <a:r>
              <a:rPr lang="es-ES" altLang="en-US" sz="2400" b="1" dirty="0" err="1" smtClean="0"/>
              <a:t>contribute</a:t>
            </a:r>
            <a:r>
              <a:rPr lang="es-ES" altLang="en-US" sz="2400" b="1" dirty="0" smtClean="0"/>
              <a:t> to </a:t>
            </a:r>
            <a:r>
              <a:rPr lang="es-ES" altLang="en-US" sz="2400" b="1" dirty="0" err="1" smtClean="0"/>
              <a:t>these</a:t>
            </a:r>
            <a:r>
              <a:rPr lang="es-ES" altLang="en-US" sz="2400" b="1" dirty="0" smtClean="0"/>
              <a:t> </a:t>
            </a:r>
            <a:r>
              <a:rPr lang="es-ES" altLang="en-US" sz="2400" b="1" dirty="0" err="1" smtClean="0"/>
              <a:t>goals</a:t>
            </a:r>
            <a:r>
              <a:rPr lang="es-ES" altLang="en-US" sz="2400" b="1" dirty="0" smtClean="0"/>
              <a:t> and in </a:t>
            </a:r>
            <a:r>
              <a:rPr lang="es-ES" altLang="en-US" sz="2400" b="1" dirty="0" err="1" smtClean="0"/>
              <a:t>what</a:t>
            </a:r>
            <a:r>
              <a:rPr lang="es-ES" altLang="en-US" sz="2400" b="1" dirty="0" smtClean="0"/>
              <a:t> </a:t>
            </a:r>
            <a:r>
              <a:rPr lang="es-ES" altLang="en-US" sz="2400" b="1" dirty="0" err="1" smtClean="0"/>
              <a:t>way</a:t>
            </a:r>
            <a:r>
              <a:rPr lang="es-ES" altLang="en-US" sz="2400" b="1" dirty="0" smtClean="0"/>
              <a:t> </a:t>
            </a:r>
            <a:r>
              <a:rPr lang="es-ES" altLang="en-US" sz="2400" b="1" dirty="0" err="1" smtClean="0"/>
              <a:t>this</a:t>
            </a:r>
            <a:r>
              <a:rPr lang="es-ES" altLang="en-US" sz="2400" b="1" dirty="0" smtClean="0"/>
              <a:t> </a:t>
            </a:r>
            <a:r>
              <a:rPr lang="es-ES" altLang="en-US" sz="2400" b="1" dirty="0" err="1" smtClean="0"/>
              <a:t>is</a:t>
            </a:r>
            <a:r>
              <a:rPr lang="es-ES" altLang="en-US" sz="2400" b="1" dirty="0" smtClean="0"/>
              <a:t> </a:t>
            </a:r>
            <a:r>
              <a:rPr lang="es-ES" altLang="en-US" sz="2400" b="1" dirty="0" err="1" smtClean="0"/>
              <a:t>complementary</a:t>
            </a:r>
            <a:r>
              <a:rPr lang="es-ES" altLang="en-US" sz="2400" b="1" dirty="0" smtClean="0"/>
              <a:t> to </a:t>
            </a:r>
            <a:r>
              <a:rPr lang="es-ES" altLang="en-US" sz="2400" b="1" dirty="0" err="1" smtClean="0"/>
              <a:t>other’s</a:t>
            </a:r>
            <a:r>
              <a:rPr lang="es-ES" altLang="en-US" sz="2400" b="1" dirty="0" smtClean="0"/>
              <a:t> </a:t>
            </a:r>
            <a:r>
              <a:rPr lang="es-ES" altLang="en-US" sz="2400" b="1" dirty="0" err="1" smtClean="0"/>
              <a:t>expertise</a:t>
            </a:r>
            <a:r>
              <a:rPr lang="es-ES" altLang="en-US" sz="2400" b="1" dirty="0" smtClean="0"/>
              <a:t> and </a:t>
            </a:r>
            <a:r>
              <a:rPr lang="es-ES" altLang="en-US" sz="2400" b="1" dirty="0" err="1" smtClean="0"/>
              <a:t>could</a:t>
            </a:r>
            <a:r>
              <a:rPr lang="es-ES" altLang="en-US" sz="2400" b="1" dirty="0" smtClean="0"/>
              <a:t> </a:t>
            </a:r>
            <a:r>
              <a:rPr lang="es-ES" altLang="en-US" sz="2400" b="1" dirty="0" err="1" smtClean="0"/>
              <a:t>make</a:t>
            </a:r>
            <a:r>
              <a:rPr lang="es-ES" altLang="en-US" sz="2400" b="1" dirty="0" smtClean="0"/>
              <a:t> </a:t>
            </a:r>
            <a:r>
              <a:rPr lang="es-ES" altLang="en-US" sz="2400" b="1" dirty="0" err="1" smtClean="0"/>
              <a:t>any</a:t>
            </a:r>
            <a:r>
              <a:rPr lang="es-ES" altLang="en-US" sz="2400" b="1" dirty="0" smtClean="0"/>
              <a:t> </a:t>
            </a:r>
            <a:r>
              <a:rPr lang="es-ES" altLang="en-US" sz="2400" b="1" dirty="0" err="1" smtClean="0"/>
              <a:t>type</a:t>
            </a:r>
            <a:r>
              <a:rPr lang="es-ES" altLang="en-US" sz="2400" b="1" dirty="0" smtClean="0"/>
              <a:t> of </a:t>
            </a:r>
            <a:r>
              <a:rPr lang="es-ES" altLang="en-US" sz="2400" b="1" dirty="0" err="1" smtClean="0"/>
              <a:t>collaboration</a:t>
            </a:r>
            <a:r>
              <a:rPr lang="es-ES" altLang="en-US" sz="2400" b="1" dirty="0" smtClean="0"/>
              <a:t>.</a:t>
            </a:r>
          </a:p>
          <a:p>
            <a:pPr>
              <a:spcBef>
                <a:spcPct val="50000"/>
              </a:spcBef>
              <a:buFontTx/>
              <a:buNone/>
            </a:pPr>
            <a:r>
              <a:rPr lang="es-ES" altLang="en-US" sz="2400" b="1" dirty="0" err="1" smtClean="0"/>
              <a:t>You</a:t>
            </a:r>
            <a:r>
              <a:rPr lang="es-ES" altLang="en-US" sz="2400" b="1" dirty="0" smtClean="0"/>
              <a:t> can </a:t>
            </a:r>
            <a:r>
              <a:rPr lang="es-ES" altLang="en-US" sz="2400" b="1" dirty="0" err="1" smtClean="0"/>
              <a:t>also</a:t>
            </a:r>
            <a:r>
              <a:rPr lang="es-ES" altLang="en-US" sz="2400" b="1" dirty="0" smtClean="0"/>
              <a:t> </a:t>
            </a:r>
            <a:r>
              <a:rPr lang="es-ES" altLang="en-US" sz="2400" b="1" dirty="0" err="1" smtClean="0"/>
              <a:t>think</a:t>
            </a:r>
            <a:r>
              <a:rPr lang="es-ES" altLang="en-US" sz="2400" b="1" dirty="0" smtClean="0"/>
              <a:t> </a:t>
            </a:r>
            <a:r>
              <a:rPr lang="es-ES" altLang="en-US" sz="2400" b="1" dirty="0" err="1" smtClean="0"/>
              <a:t>about</a:t>
            </a:r>
            <a:r>
              <a:rPr lang="es-ES" altLang="en-US" sz="2400" b="1" dirty="0" smtClean="0"/>
              <a:t> </a:t>
            </a:r>
            <a:r>
              <a:rPr lang="es-ES" altLang="en-US" sz="2400" b="1" dirty="0" err="1" smtClean="0"/>
              <a:t>your</a:t>
            </a:r>
            <a:r>
              <a:rPr lang="es-ES" altLang="en-US" sz="2400" b="1" dirty="0" smtClean="0"/>
              <a:t> </a:t>
            </a:r>
            <a:r>
              <a:rPr lang="es-ES" altLang="en-US" sz="2400" b="1" dirty="0" err="1" smtClean="0"/>
              <a:t>assignment</a:t>
            </a:r>
            <a:r>
              <a:rPr lang="es-ES" altLang="en-US" sz="2400" b="1" dirty="0" smtClean="0"/>
              <a:t> and </a:t>
            </a:r>
            <a:r>
              <a:rPr lang="es-ES" altLang="en-US" sz="2400" b="1" dirty="0" err="1" smtClean="0"/>
              <a:t>contributions</a:t>
            </a:r>
            <a:r>
              <a:rPr lang="es-ES" altLang="en-US" sz="2400" b="1" dirty="0" smtClean="0"/>
              <a:t> </a:t>
            </a:r>
            <a:r>
              <a:rPr lang="es-ES" altLang="en-US" sz="2400" b="1" dirty="0" err="1" smtClean="0"/>
              <a:t>that</a:t>
            </a:r>
            <a:r>
              <a:rPr lang="es-ES" altLang="en-US" sz="2400" b="1" dirty="0" smtClean="0"/>
              <a:t> </a:t>
            </a:r>
            <a:r>
              <a:rPr lang="es-ES" altLang="en-US" sz="2400" b="1" dirty="0" err="1" smtClean="0"/>
              <a:t>you</a:t>
            </a:r>
            <a:r>
              <a:rPr lang="es-ES" altLang="en-US" sz="2400" b="1" dirty="0" smtClean="0"/>
              <a:t> can </a:t>
            </a:r>
            <a:r>
              <a:rPr lang="es-ES" altLang="en-US" sz="2400" b="1" dirty="0" err="1" smtClean="0"/>
              <a:t>make</a:t>
            </a:r>
            <a:r>
              <a:rPr lang="es-ES" altLang="en-US" sz="2400" b="1" dirty="0" smtClean="0"/>
              <a:t> to </a:t>
            </a:r>
            <a:r>
              <a:rPr lang="es-ES" altLang="en-US" sz="2400" b="1" dirty="0" err="1" smtClean="0"/>
              <a:t>it</a:t>
            </a:r>
            <a:r>
              <a:rPr lang="es-ES" altLang="en-US" sz="2400" b="1" dirty="0" smtClean="0"/>
              <a:t>.</a:t>
            </a:r>
            <a:endParaRPr lang="es-ES" altLang="en-US" sz="2400" b="1" dirty="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2119994558"/>
      </p:ext>
    </p:extLst>
  </p:cSld>
  <p:clrMapOvr>
    <a:masterClrMapping/>
  </p:clrMapOvr>
  <p:timing>
    <p:tnLst>
      <p:par>
        <p:cTn id="1" dur="indefinite" restart="never" nodeType="tmRoot"/>
      </p:par>
    </p:tnLst>
  </p:timing>
</p:sld>
</file>

<file path=ppt/theme/theme1.xml><?xml version="1.0" encoding="utf-8"?>
<a:theme xmlns:a="http://schemas.openxmlformats.org/drawingml/2006/main" name="carretera">
  <a:themeElements>
    <a:clrScheme name="carreter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arreter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arreter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arreter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arreter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arreter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arreter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arreter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arreter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arreter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arreter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arreter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arreter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arreter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default">
  <a:themeElements>
    <a:clrScheme name="defaul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Tema d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1487</TotalTime>
  <Words>1742</Words>
  <Application>Microsoft Office PowerPoint</Application>
  <PresentationFormat>On-screen Show (4:3)</PresentationFormat>
  <Paragraphs>262</Paragraphs>
  <Slides>53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53</vt:i4>
      </vt:variant>
    </vt:vector>
  </HeadingPairs>
  <TitlesOfParts>
    <vt:vector size="62" baseType="lpstr">
      <vt:lpstr>Arial</vt:lpstr>
      <vt:lpstr>Arial</vt:lpstr>
      <vt:lpstr>Arial Black</vt:lpstr>
      <vt:lpstr>Arial Rounded MT Bold</vt:lpstr>
      <vt:lpstr>Berlin Sans FB</vt:lpstr>
      <vt:lpstr>Calibri</vt:lpstr>
      <vt:lpstr>Times New Roman</vt:lpstr>
      <vt:lpstr>carretera</vt:lpstr>
      <vt:lpstr>default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USO PERSONAL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SOSTENIBILIDAD  CONCEPTOS ASOCIADOS</dc:title>
  <dc:subject/>
  <dc:creator>Juan Antonio Ferriz Papí</dc:creator>
  <cp:keywords/>
  <dc:description/>
  <cp:lastModifiedBy>Juan Ferriz-Papi</cp:lastModifiedBy>
  <cp:revision>33</cp:revision>
  <dcterms:created xsi:type="dcterms:W3CDTF">2009-01-20T09:54:04Z</dcterms:created>
  <dcterms:modified xsi:type="dcterms:W3CDTF">2019-10-22T15:44:42Z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TC011408103082</vt:lpwstr>
  </property>
</Properties>
</file>