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10"/>
  </p:notesMasterIdLst>
  <p:handoutMasterIdLst>
    <p:handoutMasterId r:id="rId11"/>
  </p:handoutMasterIdLst>
  <p:sldIdLst>
    <p:sldId id="256" r:id="rId6"/>
    <p:sldId id="261" r:id="rId7"/>
    <p:sldId id="262" r:id="rId8"/>
    <p:sldId id="263" r:id="rId9"/>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8B1B4501-D170-4F67-916E-8201814955C8}">
          <p14:sldIdLst>
            <p14:sldId id="256"/>
            <p14:sldId id="261"/>
            <p14:sldId id="262"/>
            <p14:sldId id="263"/>
          </p14:sldIdLst>
        </p14:section>
      </p14:sectionLst>
    </p:ex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676" autoAdjust="0"/>
    <p:restoredTop sz="94474" autoAdjust="0"/>
  </p:normalViewPr>
  <p:slideViewPr>
    <p:cSldViewPr snapToGrid="0" snapToObjects="1" showGuides="1">
      <p:cViewPr varScale="1">
        <p:scale>
          <a:sx n="15" d="100"/>
          <a:sy n="15" d="100"/>
        </p:scale>
        <p:origin x="1458" y="78"/>
      </p:cViewPr>
      <p:guideLst>
        <p:guide orient="horz" pos="2898"/>
        <p:guide pos="288"/>
        <p:guide pos="27369"/>
      </p:guideLst>
    </p:cSldViewPr>
  </p:slideViewPr>
  <p:outlineViewPr>
    <p:cViewPr>
      <p:scale>
        <a:sx n="33" d="100"/>
        <a:sy n="33" d="100"/>
      </p:scale>
      <p:origin x="0" y="-546"/>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11/13/2025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11/13/2025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13/11/2025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13/11/2025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13/11/2025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13/11/2025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13/11/2025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13/11/2025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13/11/2025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13/11/2025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13/11/2025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13/11/2025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13/11/2025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13/11/2025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32872/CPE.10005" TargetMode="External"/><Relationship Id="rId7" Type="http://schemas.openxmlformats.org/officeDocument/2006/relationships/hyperlink" Target="https://doi.org/10.36255/EXONPUBLICATIONS.AUTISMSPECTRUMDISORDERS.2021.ETIOLOGY" TargetMode="External"/><Relationship Id="rId2" Type="http://schemas.openxmlformats.org/officeDocument/2006/relationships/hyperlink" Target="https://doi.org/10.5765/JKACAP.230019" TargetMode="External"/><Relationship Id="rId1" Type="http://schemas.openxmlformats.org/officeDocument/2006/relationships/slideLayout" Target="../slideLayouts/slideLayout6.xml"/><Relationship Id="rId6" Type="http://schemas.openxmlformats.org/officeDocument/2006/relationships/hyperlink" Target="https://doi.org/10.1186/S13052-022-01310-W" TargetMode="External"/><Relationship Id="rId5" Type="http://schemas.openxmlformats.org/officeDocument/2006/relationships/hyperlink" Target="https://doi.org/10.1186/S40001-024-01916-2" TargetMode="External"/><Relationship Id="rId4" Type="http://schemas.openxmlformats.org/officeDocument/2006/relationships/hyperlink" Target="https://doi.org/10.1007/S12098-016-208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 Michael Uche Nwaokolo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 2318218</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23193" y="6988629"/>
            <a:ext cx="10056813" cy="19519167"/>
          </a:xfrm>
        </p:spPr>
        <p:txBody>
          <a:bodyPr/>
          <a:lstStyle/>
          <a:p>
            <a:pPr algn="just"/>
            <a:r>
              <a:rPr lang="en-GB" sz="4800" dirty="0">
                <a:latin typeface="Aptos" panose="020B0004020202020204" pitchFamily="34" charset="0"/>
              </a:rPr>
              <a:t>Autism Spectrum Disorder (</a:t>
            </a:r>
            <a:r>
              <a:rPr lang="en-GB" sz="4800" b="1" dirty="0">
                <a:latin typeface="Aptos" panose="020B0004020202020204" pitchFamily="34" charset="0"/>
              </a:rPr>
              <a:t>ASD</a:t>
            </a:r>
            <a:r>
              <a:rPr lang="en-GB" sz="4800" dirty="0">
                <a:latin typeface="Aptos" panose="020B0004020202020204" pitchFamily="34" charset="0"/>
              </a:rPr>
              <a:t>) is a lifelong neurodevelopmental condition that affects how people communicate, interact socially, and behave in everyday life. </a:t>
            </a:r>
          </a:p>
          <a:p>
            <a:pPr algn="just"/>
            <a:r>
              <a:rPr lang="en-GB" sz="4800" dirty="0">
                <a:latin typeface="Aptos" panose="020B0004020202020204" pitchFamily="34" charset="0"/>
              </a:rPr>
              <a:t>People with ASD may also have highly focused interests, engage in repetitive actions, and experience sensory sensitivities that can impact daily functioning. </a:t>
            </a:r>
          </a:p>
          <a:p>
            <a:pPr algn="just"/>
            <a:r>
              <a:rPr lang="en-GB" sz="4800" dirty="0">
                <a:latin typeface="Aptos" panose="020B0004020202020204" pitchFamily="34" charset="0"/>
              </a:rPr>
              <a:t>The condition usually becomes noticeable in early childhood, although some features may not become obvious until social or educational demands increase.</a:t>
            </a:r>
          </a:p>
          <a:p>
            <a:pPr algn="just"/>
            <a:r>
              <a:rPr lang="en-GB" sz="4800" dirty="0">
                <a:latin typeface="Aptos" panose="020B0004020202020204" pitchFamily="34" charset="0"/>
              </a:rPr>
              <a:t>Each person with ASD experiences the condition differently, ranging from mild challenges to significant difficulties. </a:t>
            </a:r>
          </a:p>
          <a:p>
            <a:pPr algn="just"/>
            <a:r>
              <a:rPr lang="en-GB" sz="4800" dirty="0">
                <a:latin typeface="Aptos" panose="020B0004020202020204" pitchFamily="34" charset="0"/>
              </a:rPr>
              <a:t>It is estimated that around 1 in 100 people are on the autism spectrum worldwide, making it a fairly common developmental condition that affects people of all backgrounds.</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59674" y="5376772"/>
            <a:ext cx="10048875" cy="954099"/>
          </a:xfrm>
        </p:spPr>
        <p:txBody>
          <a:bodyPr/>
          <a:lstStyle/>
          <a:p>
            <a:r>
              <a:rPr lang="en-GB" sz="5000" dirty="0">
                <a:latin typeface="Aptos" panose="020B0004020202020204" pitchFamily="34" charset="0"/>
              </a:rPr>
              <a:t>Introduction</a:t>
            </a:r>
            <a:r>
              <a:rPr lang="en-GB" sz="4800" dirty="0">
                <a:latin typeface="Aptos" panose="020B0004020202020204" pitchFamily="34" charset="0"/>
              </a:rPr>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11268641" y="4882787"/>
            <a:ext cx="10038660" cy="2360638"/>
          </a:xfrm>
        </p:spPr>
        <p:txBody>
          <a:bodyPr/>
          <a:lstStyle/>
          <a:p>
            <a:endParaRPr lang="en-GB" dirty="0"/>
          </a:p>
          <a:p>
            <a:r>
              <a:rPr lang="en-GB" sz="5000" dirty="0">
                <a:latin typeface="Aptos" panose="020B0004020202020204" pitchFamily="34" charset="0"/>
              </a:rPr>
              <a:t>Classification</a:t>
            </a:r>
          </a:p>
          <a:p>
            <a:endParaRPr lang="en-GB" dirty="0"/>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11300752" y="7053544"/>
            <a:ext cx="10038659" cy="14939452"/>
          </a:xfrm>
        </p:spPr>
        <p:txBody>
          <a:bodyPr/>
          <a:lstStyle/>
          <a:p>
            <a:pPr algn="just"/>
            <a:r>
              <a:rPr lang="en-GB" sz="4800" dirty="0">
                <a:latin typeface="Aptos" panose="020B0004020202020204" pitchFamily="34" charset="0"/>
              </a:rPr>
              <a:t>The ICD-11 classification system lists ASD under codes </a:t>
            </a:r>
            <a:r>
              <a:rPr lang="en-GB" sz="4800" b="1" dirty="0">
                <a:latin typeface="Aptos" panose="020B0004020202020204" pitchFamily="34" charset="0"/>
              </a:rPr>
              <a:t>6A02.0 to 6A02.Z</a:t>
            </a:r>
            <a:r>
              <a:rPr lang="en-GB" sz="4800" dirty="0">
                <a:latin typeface="Aptos" panose="020B0004020202020204" pitchFamily="34" charset="0"/>
              </a:rPr>
              <a:t>. </a:t>
            </a:r>
          </a:p>
          <a:p>
            <a:pPr algn="just"/>
            <a:r>
              <a:rPr lang="en-GB" sz="4800" dirty="0">
                <a:latin typeface="Aptos" panose="020B0004020202020204" pitchFamily="34" charset="0"/>
              </a:rPr>
              <a:t>These codes provide information about whether an individual also has an intellectual disability or difficulties with functional language.</a:t>
            </a:r>
          </a:p>
          <a:p>
            <a:pPr algn="just"/>
            <a:r>
              <a:rPr lang="en-GB" sz="4800" dirty="0">
                <a:latin typeface="Aptos" panose="020B0004020202020204" pitchFamily="34" charset="0"/>
              </a:rPr>
              <a:t>Unlike older classification systems that separated autism into different subtypes, ICD-11 now recognises autism as a spectrum, highlighting the wide variety of presentations and levels of severity. </a:t>
            </a:r>
          </a:p>
          <a:p>
            <a:pPr algn="just"/>
            <a:r>
              <a:rPr lang="en-GB" sz="4800" dirty="0">
                <a:latin typeface="Aptos" panose="020B0004020202020204" pitchFamily="34" charset="0"/>
              </a:rPr>
              <a:t>This approach allows clinicians and educators to better understand and support the individual needs of each person with ASD, acknowledging that strengths and challenges vary greatly.</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973113"/>
            <a:ext cx="31998968" cy="3134017"/>
          </a:xfrm>
        </p:spPr>
        <p:txBody>
          <a:bodyPr/>
          <a:lstStyle/>
          <a:p>
            <a:r>
              <a:rPr lang="en-GB" sz="10000" dirty="0"/>
              <a:t>Autism Spectrum Disorder</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2" name="Text Placeholder 21">
            <a:extLst>
              <a:ext uri="{FF2B5EF4-FFF2-40B4-BE49-F238E27FC236}">
                <a16:creationId xmlns:a16="http://schemas.microsoft.com/office/drawing/2014/main" id="{9F713977-AAAD-9804-7F06-962DE2065758}"/>
              </a:ext>
            </a:extLst>
          </p:cNvPr>
          <p:cNvSpPr>
            <a:spLocks noGrp="1"/>
          </p:cNvSpPr>
          <p:nvPr>
            <p:ph type="body" sz="quarter" idx="22"/>
          </p:nvPr>
        </p:nvSpPr>
        <p:spPr>
          <a:xfrm>
            <a:off x="22466525" y="5261927"/>
            <a:ext cx="10048875" cy="954099"/>
          </a:xfrm>
        </p:spPr>
        <p:txBody>
          <a:bodyPr/>
          <a:lstStyle/>
          <a:p>
            <a:r>
              <a:rPr lang="en-GB" sz="5000" dirty="0">
                <a:latin typeface="Aptos" panose="020B0004020202020204" pitchFamily="34" charset="0"/>
              </a:rPr>
              <a:t>Causes</a:t>
            </a:r>
          </a:p>
        </p:txBody>
      </p:sp>
      <p:sp>
        <p:nvSpPr>
          <p:cNvPr id="24" name="Text Placeholder 23">
            <a:extLst>
              <a:ext uri="{FF2B5EF4-FFF2-40B4-BE49-F238E27FC236}">
                <a16:creationId xmlns:a16="http://schemas.microsoft.com/office/drawing/2014/main" id="{83EFFE86-C7D5-FDB9-A612-90623BDA72B9}"/>
              </a:ext>
            </a:extLst>
          </p:cNvPr>
          <p:cNvSpPr>
            <a:spLocks noGrp="1"/>
          </p:cNvSpPr>
          <p:nvPr>
            <p:ph type="body" sz="quarter" idx="24"/>
          </p:nvPr>
        </p:nvSpPr>
        <p:spPr>
          <a:xfrm>
            <a:off x="33373126" y="5155487"/>
            <a:ext cx="10058400" cy="954099"/>
          </a:xfrm>
        </p:spPr>
        <p:txBody>
          <a:bodyPr/>
          <a:lstStyle/>
          <a:p>
            <a:r>
              <a:rPr lang="en-GB" sz="5000" dirty="0">
                <a:latin typeface="Aptos" panose="020B0004020202020204" pitchFamily="34" charset="0"/>
              </a:rPr>
              <a:t>Diagnosis</a:t>
            </a:r>
          </a:p>
        </p:txBody>
      </p:sp>
      <p:sp>
        <p:nvSpPr>
          <p:cNvPr id="35" name="TextBox 34">
            <a:extLst>
              <a:ext uri="{FF2B5EF4-FFF2-40B4-BE49-F238E27FC236}">
                <a16:creationId xmlns:a16="http://schemas.microsoft.com/office/drawing/2014/main" id="{81827703-AF3D-CF71-6206-134781B6BE4A}"/>
              </a:ext>
            </a:extLst>
          </p:cNvPr>
          <p:cNvSpPr txBox="1"/>
          <p:nvPr/>
        </p:nvSpPr>
        <p:spPr>
          <a:xfrm>
            <a:off x="15338323" y="3185652"/>
            <a:ext cx="11267767" cy="769441"/>
          </a:xfrm>
          <a:prstGeom prst="rect">
            <a:avLst/>
          </a:prstGeom>
          <a:noFill/>
        </p:spPr>
        <p:txBody>
          <a:bodyPr wrap="square" rtlCol="0">
            <a:spAutoFit/>
          </a:bodyPr>
          <a:lstStyle/>
          <a:p>
            <a:pPr algn="ctr"/>
            <a:r>
              <a:rPr lang="en-GB" sz="4400" dirty="0"/>
              <a:t>Michael Uche Nwaokolo</a:t>
            </a:r>
          </a:p>
        </p:txBody>
      </p:sp>
      <p:sp>
        <p:nvSpPr>
          <p:cNvPr id="37" name="TextBox 36">
            <a:extLst>
              <a:ext uri="{FF2B5EF4-FFF2-40B4-BE49-F238E27FC236}">
                <a16:creationId xmlns:a16="http://schemas.microsoft.com/office/drawing/2014/main" id="{1B572998-821A-3AFC-0561-0584B2A769F6}"/>
              </a:ext>
            </a:extLst>
          </p:cNvPr>
          <p:cNvSpPr txBox="1"/>
          <p:nvPr/>
        </p:nvSpPr>
        <p:spPr>
          <a:xfrm>
            <a:off x="22466525" y="6923314"/>
            <a:ext cx="10056813" cy="11910953"/>
          </a:xfrm>
          <a:prstGeom prst="rect">
            <a:avLst/>
          </a:prstGeom>
          <a:noFill/>
        </p:spPr>
        <p:txBody>
          <a:bodyPr wrap="square" rtlCol="0">
            <a:spAutoFit/>
          </a:bodyPr>
          <a:lstStyle/>
          <a:p>
            <a:pPr algn="just"/>
            <a:r>
              <a:rPr lang="en-GB" sz="4800" dirty="0">
                <a:latin typeface="Aptos" panose="020B0004020202020204" pitchFamily="34" charset="0"/>
              </a:rPr>
              <a:t>There isn’t a single cause of ASD. </a:t>
            </a:r>
          </a:p>
          <a:p>
            <a:pPr algn="just"/>
            <a:r>
              <a:rPr lang="en-GB" sz="4800" dirty="0">
                <a:latin typeface="Aptos" panose="020B0004020202020204" pitchFamily="34" charset="0"/>
                <a:cs typeface="Times New Roman" pitchFamily="18" charset="0"/>
              </a:rPr>
              <a:t>ASD is believed to result from a combination of genetic and environmental factors. </a:t>
            </a:r>
          </a:p>
          <a:p>
            <a:pPr algn="just"/>
            <a:r>
              <a:rPr lang="en-GB" sz="4800" dirty="0">
                <a:latin typeface="Aptos" panose="020B0004020202020204" pitchFamily="34" charset="0"/>
                <a:cs typeface="Times New Roman" pitchFamily="18" charset="0"/>
              </a:rPr>
              <a:t>Genetic influences include both rare mutations and multiple genes contributing small effects, while environmental factors may include prenatal complications, maternal health conditions, or early-life exposures. </a:t>
            </a:r>
          </a:p>
          <a:p>
            <a:pPr algn="just"/>
            <a:r>
              <a:rPr lang="en-GB" sz="4800" dirty="0">
                <a:latin typeface="Aptos" panose="020B0004020202020204" pitchFamily="34" charset="0"/>
                <a:cs typeface="Times New Roman" pitchFamily="18" charset="0"/>
              </a:rPr>
              <a:t>The interaction between these factors contributes to the diversity seen among individuals with ASD, explaining why no two people with autism are exactly alike.</a:t>
            </a:r>
          </a:p>
        </p:txBody>
      </p:sp>
      <p:sp>
        <p:nvSpPr>
          <p:cNvPr id="38" name="Text Placeholder 21">
            <a:extLst>
              <a:ext uri="{FF2B5EF4-FFF2-40B4-BE49-F238E27FC236}">
                <a16:creationId xmlns:a16="http://schemas.microsoft.com/office/drawing/2014/main" id="{BF994F39-A51A-22D2-7D54-FEC572966720}"/>
              </a:ext>
            </a:extLst>
          </p:cNvPr>
          <p:cNvSpPr txBox="1">
            <a:spLocks/>
          </p:cNvSpPr>
          <p:nvPr/>
        </p:nvSpPr>
        <p:spPr>
          <a:xfrm>
            <a:off x="22474463" y="19064505"/>
            <a:ext cx="10048875" cy="954099"/>
          </a:xfrm>
          <a:prstGeom prst="rect">
            <a:avLst/>
          </a:prstGeom>
          <a:noFill/>
        </p:spPr>
        <p:txBody>
          <a:bodyPr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5000" dirty="0">
                <a:latin typeface="Aptos" panose="020B0004020202020204" pitchFamily="34" charset="0"/>
              </a:rPr>
              <a:t>Symptoms</a:t>
            </a:r>
          </a:p>
        </p:txBody>
      </p:sp>
      <p:sp>
        <p:nvSpPr>
          <p:cNvPr id="39" name="TextBox 38">
            <a:extLst>
              <a:ext uri="{FF2B5EF4-FFF2-40B4-BE49-F238E27FC236}">
                <a16:creationId xmlns:a16="http://schemas.microsoft.com/office/drawing/2014/main" id="{75054427-1FEF-2FAF-98CC-14408C400ECF}"/>
              </a:ext>
            </a:extLst>
          </p:cNvPr>
          <p:cNvSpPr txBox="1"/>
          <p:nvPr/>
        </p:nvSpPr>
        <p:spPr>
          <a:xfrm>
            <a:off x="22430009" y="20122052"/>
            <a:ext cx="10056813" cy="11172289"/>
          </a:xfrm>
          <a:prstGeom prst="rect">
            <a:avLst/>
          </a:prstGeom>
          <a:noFill/>
        </p:spPr>
        <p:txBody>
          <a:bodyPr wrap="square" rtlCol="0">
            <a:spAutoFit/>
          </a:bodyPr>
          <a:lstStyle/>
          <a:p>
            <a:r>
              <a:rPr lang="en-GB" sz="4800" dirty="0">
                <a:latin typeface="Aptos" panose="020B0004020202020204" pitchFamily="34" charset="0"/>
              </a:rPr>
              <a:t>Symptoms of ASD usually include difficulties with social interaction and communication, such as challenges in understanding facial expressions, tone of voice, or body language. </a:t>
            </a:r>
          </a:p>
          <a:p>
            <a:r>
              <a:rPr lang="en-GB" sz="4800" dirty="0">
                <a:latin typeface="Aptos" panose="020B0004020202020204" pitchFamily="34" charset="0"/>
              </a:rPr>
              <a:t>They may engage in repetitive behaviours, follow strict routines, or have intense interests in specific </a:t>
            </a:r>
            <a:r>
              <a:rPr lang="en-GB" sz="4800" dirty="0">
                <a:latin typeface="Aptos" panose="020B0004020202020204" pitchFamily="34" charset="0"/>
                <a:cs typeface="Times New Roman" pitchFamily="18" charset="0"/>
              </a:rPr>
              <a:t>topics. </a:t>
            </a:r>
          </a:p>
          <a:p>
            <a:r>
              <a:rPr lang="en-GB" sz="4800" dirty="0">
                <a:latin typeface="Aptos" panose="020B0004020202020204" pitchFamily="34" charset="0"/>
                <a:cs typeface="Times New Roman" pitchFamily="18" charset="0"/>
              </a:rPr>
              <a:t>Sensory sensitivities are common, with some individuals reacting strongly to sounds, lights, textures, or touch. </a:t>
            </a:r>
          </a:p>
          <a:p>
            <a:r>
              <a:rPr lang="en-GB" sz="4800" dirty="0">
                <a:latin typeface="Aptos" panose="020B0004020202020204" pitchFamily="34" charset="0"/>
                <a:cs typeface="Times New Roman" pitchFamily="18" charset="0"/>
              </a:rPr>
              <a:t>These symptoms can affect daily life, learning, and social participation.</a:t>
            </a:r>
          </a:p>
        </p:txBody>
      </p:sp>
      <p:sp>
        <p:nvSpPr>
          <p:cNvPr id="41" name="TextBox 40">
            <a:extLst>
              <a:ext uri="{FF2B5EF4-FFF2-40B4-BE49-F238E27FC236}">
                <a16:creationId xmlns:a16="http://schemas.microsoft.com/office/drawing/2014/main" id="{C671C59E-716D-7669-C149-6D22B9BE2E37}"/>
              </a:ext>
            </a:extLst>
          </p:cNvPr>
          <p:cNvSpPr txBox="1"/>
          <p:nvPr/>
        </p:nvSpPr>
        <p:spPr>
          <a:xfrm>
            <a:off x="33437187" y="7157943"/>
            <a:ext cx="10056813" cy="13388280"/>
          </a:xfrm>
          <a:prstGeom prst="rect">
            <a:avLst/>
          </a:prstGeom>
          <a:noFill/>
        </p:spPr>
        <p:txBody>
          <a:bodyPr wrap="square" rtlCol="0">
            <a:spAutoFit/>
          </a:bodyPr>
          <a:lstStyle/>
          <a:p>
            <a:pPr algn="just"/>
            <a:r>
              <a:rPr lang="en-GB" sz="4800" dirty="0">
                <a:latin typeface="Aptos" panose="020B0004020202020204" pitchFamily="34" charset="0"/>
              </a:rPr>
              <a:t>Diagnosing ASD involves a detailed review of developmental history, observation of behaviour, and standardised assessments. </a:t>
            </a:r>
          </a:p>
          <a:p>
            <a:pPr algn="just"/>
            <a:r>
              <a:rPr lang="en-GB" sz="4800" dirty="0">
                <a:latin typeface="Aptos" panose="020B0004020202020204" pitchFamily="34" charset="0"/>
              </a:rPr>
              <a:t>Tools like the Autism Diagnostic Interview-Revised (ADI-R) and Autism Diagnostic Observation Schedule (ADOS) help professionals assess social interaction, communication, and behaviour. </a:t>
            </a:r>
          </a:p>
          <a:p>
            <a:pPr algn="just"/>
            <a:r>
              <a:rPr lang="en-GB" sz="4800" dirty="0">
                <a:latin typeface="Aptos" panose="020B0004020202020204" pitchFamily="34" charset="0"/>
              </a:rPr>
              <a:t>Additional evaluations often look at language, cognitive abilities, and other co-occurring conditions such as ADHD or anxiety. </a:t>
            </a:r>
          </a:p>
          <a:p>
            <a:pPr algn="just"/>
            <a:r>
              <a:rPr lang="en-GB" sz="4800" dirty="0">
                <a:latin typeface="Aptos" panose="020B0004020202020204" pitchFamily="34" charset="0"/>
              </a:rPr>
              <a:t>Early and accurate diagnosis is important for accessing support and interventions that can improve quality of life.</a:t>
            </a: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3543022-AB14-39EB-C3CF-18E3591925B3}"/>
              </a:ext>
            </a:extLst>
          </p:cNvPr>
          <p:cNvSpPr>
            <a:spLocks noGrp="1"/>
          </p:cNvSpPr>
          <p:nvPr>
            <p:ph type="body" sz="quarter" idx="10"/>
          </p:nvPr>
        </p:nvSpPr>
        <p:spPr>
          <a:xfrm>
            <a:off x="493307" y="6134609"/>
            <a:ext cx="10056813" cy="13314392"/>
          </a:xfrm>
        </p:spPr>
        <p:txBody>
          <a:bodyPr/>
          <a:lstStyle/>
          <a:p>
            <a:pPr algn="just"/>
            <a:r>
              <a:rPr lang="en-GB" sz="4800" dirty="0">
                <a:latin typeface="Aptos" panose="020B0004020202020204" pitchFamily="34" charset="0"/>
              </a:rPr>
              <a:t>Autism was first described in the 1940s and viewed it as a rare and highly unusual condition, often leading to institutional care or segregated education. </a:t>
            </a:r>
          </a:p>
          <a:p>
            <a:pPr algn="just"/>
            <a:r>
              <a:rPr lang="en-GB" sz="4800" dirty="0">
                <a:latin typeface="Aptos" panose="020B0004020202020204" pitchFamily="34" charset="0"/>
              </a:rPr>
              <a:t>Autism was divided into several subtypes, such as childhood autism and Asperger’s syndrome, and did not take into account the individual differences or potentials, and many treatments were limited in scope and potentially restrictive.</a:t>
            </a:r>
          </a:p>
          <a:p>
            <a:pPr algn="just"/>
            <a:r>
              <a:rPr lang="en-GB" sz="4800" dirty="0">
                <a:latin typeface="Aptos" panose="020B0004020202020204" pitchFamily="34" charset="0"/>
              </a:rPr>
              <a:t>Early interventions were generally rigid, focused heavily on behaviour modification and compliance, and lacked scientific evidence to support their effectiveness. </a:t>
            </a:r>
          </a:p>
        </p:txBody>
      </p:sp>
      <p:sp>
        <p:nvSpPr>
          <p:cNvPr id="3" name="Text Placeholder 2">
            <a:extLst>
              <a:ext uri="{FF2B5EF4-FFF2-40B4-BE49-F238E27FC236}">
                <a16:creationId xmlns:a16="http://schemas.microsoft.com/office/drawing/2014/main" id="{8E510B1F-E5A1-7161-573B-D786A179C1D5}"/>
              </a:ext>
            </a:extLst>
          </p:cNvPr>
          <p:cNvSpPr>
            <a:spLocks noGrp="1"/>
          </p:cNvSpPr>
          <p:nvPr>
            <p:ph type="body" sz="quarter" idx="11"/>
          </p:nvPr>
        </p:nvSpPr>
        <p:spPr>
          <a:xfrm>
            <a:off x="544898" y="5266938"/>
            <a:ext cx="10048875" cy="954099"/>
          </a:xfrm>
        </p:spPr>
        <p:txBody>
          <a:bodyPr/>
          <a:lstStyle/>
          <a:p>
            <a:r>
              <a:rPr lang="en-GB" sz="5000" dirty="0">
                <a:latin typeface="Aptos" panose="020B0004020202020204" pitchFamily="34" charset="0"/>
              </a:rPr>
              <a:t>Historical Perspectives</a:t>
            </a:r>
          </a:p>
        </p:txBody>
      </p:sp>
      <p:sp>
        <p:nvSpPr>
          <p:cNvPr id="4" name="Text Placeholder 3">
            <a:extLst>
              <a:ext uri="{FF2B5EF4-FFF2-40B4-BE49-F238E27FC236}">
                <a16:creationId xmlns:a16="http://schemas.microsoft.com/office/drawing/2014/main" id="{D5662178-630E-C9DC-CEF9-C9F8F4763946}"/>
              </a:ext>
            </a:extLst>
          </p:cNvPr>
          <p:cNvSpPr>
            <a:spLocks noGrp="1"/>
          </p:cNvSpPr>
          <p:nvPr>
            <p:ph type="body" sz="quarter" idx="20"/>
          </p:nvPr>
        </p:nvSpPr>
        <p:spPr>
          <a:xfrm>
            <a:off x="410842" y="19904589"/>
            <a:ext cx="10038662" cy="954099"/>
          </a:xfrm>
        </p:spPr>
        <p:txBody>
          <a:bodyPr/>
          <a:lstStyle/>
          <a:p>
            <a:r>
              <a:rPr lang="en-GB" sz="5000" dirty="0">
                <a:latin typeface="Aptos" panose="020B0004020202020204" pitchFamily="34" charset="0"/>
              </a:rPr>
              <a:t>Historical Treatments</a:t>
            </a:r>
          </a:p>
        </p:txBody>
      </p:sp>
      <p:sp>
        <p:nvSpPr>
          <p:cNvPr id="9" name="Text Placeholder 8">
            <a:extLst>
              <a:ext uri="{FF2B5EF4-FFF2-40B4-BE49-F238E27FC236}">
                <a16:creationId xmlns:a16="http://schemas.microsoft.com/office/drawing/2014/main" id="{6FAAC9CC-91A6-F0C5-DC1A-C1C0293C7F13}"/>
              </a:ext>
            </a:extLst>
          </p:cNvPr>
          <p:cNvSpPr>
            <a:spLocks noGrp="1"/>
          </p:cNvSpPr>
          <p:nvPr>
            <p:ph type="body" sz="quarter" idx="25"/>
          </p:nvPr>
        </p:nvSpPr>
        <p:spPr>
          <a:xfrm>
            <a:off x="33350875" y="18299190"/>
            <a:ext cx="10047018" cy="954099"/>
          </a:xfrm>
        </p:spPr>
        <p:txBody>
          <a:bodyPr/>
          <a:lstStyle/>
          <a:p>
            <a:r>
              <a:rPr lang="en-GB" sz="5000" dirty="0">
                <a:latin typeface="Aptos" panose="020B0004020202020204" pitchFamily="34" charset="0"/>
              </a:rPr>
              <a:t>Conclusion</a:t>
            </a:r>
          </a:p>
        </p:txBody>
      </p:sp>
      <p:sp>
        <p:nvSpPr>
          <p:cNvPr id="10" name="Text Placeholder 9">
            <a:extLst>
              <a:ext uri="{FF2B5EF4-FFF2-40B4-BE49-F238E27FC236}">
                <a16:creationId xmlns:a16="http://schemas.microsoft.com/office/drawing/2014/main" id="{9FCC1D7C-5C67-7B34-3CA7-2FA2E3900F37}"/>
              </a:ext>
            </a:extLst>
          </p:cNvPr>
          <p:cNvSpPr>
            <a:spLocks noGrp="1"/>
          </p:cNvSpPr>
          <p:nvPr>
            <p:ph type="body" sz="quarter" idx="26"/>
          </p:nvPr>
        </p:nvSpPr>
        <p:spPr>
          <a:xfrm>
            <a:off x="33483032" y="19246017"/>
            <a:ext cx="10047018" cy="11984797"/>
          </a:xfrm>
        </p:spPr>
        <p:txBody>
          <a:bodyPr/>
          <a:lstStyle/>
          <a:p>
            <a:r>
              <a:rPr lang="en-GB" sz="4800" dirty="0">
                <a:latin typeface="Aptos" panose="020B0004020202020204" pitchFamily="34" charset="0"/>
              </a:rPr>
              <a:t>ASD is a lifelong and highly individual condition. </a:t>
            </a:r>
          </a:p>
          <a:p>
            <a:r>
              <a:rPr lang="en-GB" sz="4800" dirty="0">
                <a:latin typeface="Aptos" panose="020B0004020202020204" pitchFamily="34" charset="0"/>
              </a:rPr>
              <a:t>Every person on the spectrum has a unique combination of strengths and challenges. </a:t>
            </a:r>
          </a:p>
          <a:p>
            <a:r>
              <a:rPr lang="en-GB" sz="4800" dirty="0">
                <a:latin typeface="Aptos" panose="020B0004020202020204" pitchFamily="34" charset="0"/>
              </a:rPr>
              <a:t>Early support, tailored interventions, and understanding from families, schools, and communities can greatly improve quality of life, independence, and wellbeing.</a:t>
            </a:r>
          </a:p>
          <a:p>
            <a:r>
              <a:rPr lang="en-GB" sz="4800" dirty="0">
                <a:latin typeface="Aptos" panose="020B0004020202020204" pitchFamily="34" charset="0"/>
              </a:rPr>
              <a:t>Recognising the diversity of experiences within the spectrum is essential for providing effective support and ensuring inclusive participation in society.</a:t>
            </a:r>
          </a:p>
        </p:txBody>
      </p:sp>
      <p:sp>
        <p:nvSpPr>
          <p:cNvPr id="15" name="Text Placeholder 14">
            <a:extLst>
              <a:ext uri="{FF2B5EF4-FFF2-40B4-BE49-F238E27FC236}">
                <a16:creationId xmlns:a16="http://schemas.microsoft.com/office/drawing/2014/main" id="{5D3516A9-92EA-FAA8-F5F9-17E759CD5329}"/>
              </a:ext>
            </a:extLst>
          </p:cNvPr>
          <p:cNvSpPr>
            <a:spLocks noGrp="1"/>
          </p:cNvSpPr>
          <p:nvPr>
            <p:ph type="body" sz="quarter" idx="96"/>
          </p:nvPr>
        </p:nvSpPr>
        <p:spPr>
          <a:xfrm>
            <a:off x="423458" y="21314276"/>
            <a:ext cx="10056813" cy="8586944"/>
          </a:xfrm>
        </p:spPr>
        <p:txBody>
          <a:bodyPr/>
          <a:lstStyle/>
          <a:p>
            <a:pPr algn="just"/>
            <a:r>
              <a:rPr lang="en-GB" sz="4800" dirty="0">
                <a:latin typeface="Aptos" panose="020B0004020202020204" pitchFamily="34" charset="0"/>
              </a:rPr>
              <a:t>In the past, treatments for ASD were often rigid, one-size-fits-all, and not supported by research. Behavioural modification programmes, intensive training, and institutional care were common, focusing more on compliance than on individual needs or quality of life. Many approaches lacked scientific evidence and could be restrictive or even harmful.</a:t>
            </a:r>
          </a:p>
        </p:txBody>
      </p:sp>
      <p:sp>
        <p:nvSpPr>
          <p:cNvPr id="19" name="Text Placeholder 1">
            <a:extLst>
              <a:ext uri="{FF2B5EF4-FFF2-40B4-BE49-F238E27FC236}">
                <a16:creationId xmlns:a16="http://schemas.microsoft.com/office/drawing/2014/main" id="{9911C279-1276-6577-AB54-B5E92BEC930B}"/>
              </a:ext>
            </a:extLst>
          </p:cNvPr>
          <p:cNvSpPr txBox="1">
            <a:spLocks/>
          </p:cNvSpPr>
          <p:nvPr/>
        </p:nvSpPr>
        <p:spPr>
          <a:xfrm>
            <a:off x="11343092" y="6310728"/>
            <a:ext cx="10056813" cy="15087185"/>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GB" sz="4800" dirty="0">
                <a:latin typeface="Aptos" panose="020B0004020202020204" pitchFamily="34" charset="0"/>
              </a:rPr>
              <a:t>Today, autism is understood as a spectrum condition, recognising the vast differences between individuals. </a:t>
            </a:r>
          </a:p>
          <a:p>
            <a:pPr algn="just"/>
            <a:r>
              <a:rPr lang="en-GB" sz="4800" dirty="0">
                <a:latin typeface="Aptos" panose="020B0004020202020204" pitchFamily="34" charset="0"/>
              </a:rPr>
              <a:t>Emphasis is placed on appreciating neurodiversity and understanding that people with autism have unique strengths and challenges. </a:t>
            </a:r>
          </a:p>
          <a:p>
            <a:pPr algn="just"/>
            <a:r>
              <a:rPr lang="en-GB" sz="4800" dirty="0">
                <a:latin typeface="Aptos" panose="020B0004020202020204" pitchFamily="34" charset="0"/>
              </a:rPr>
              <a:t>Families, schools, and communities play an important role in supporting individuals with ASD. </a:t>
            </a:r>
          </a:p>
          <a:p>
            <a:pPr algn="just"/>
            <a:r>
              <a:rPr lang="en-GB" sz="4800" dirty="0">
                <a:latin typeface="Aptos" panose="020B0004020202020204" pitchFamily="34" charset="0"/>
              </a:rPr>
              <a:t>The focus is on improving participation, learning, communication, and quality of life rather than simply attempting to change behaviours. </a:t>
            </a:r>
          </a:p>
          <a:p>
            <a:pPr algn="just"/>
            <a:r>
              <a:rPr lang="en-GB" sz="4800" dirty="0">
                <a:latin typeface="Aptos" panose="020B0004020202020204" pitchFamily="34" charset="0"/>
              </a:rPr>
              <a:t>Acceptance and inclusion are central principles in current approaches.</a:t>
            </a:r>
          </a:p>
        </p:txBody>
      </p:sp>
      <p:sp>
        <p:nvSpPr>
          <p:cNvPr id="20" name="Text Placeholder 2">
            <a:extLst>
              <a:ext uri="{FF2B5EF4-FFF2-40B4-BE49-F238E27FC236}">
                <a16:creationId xmlns:a16="http://schemas.microsoft.com/office/drawing/2014/main" id="{39C218BE-09F0-96CE-5BF9-32864EA81D5F}"/>
              </a:ext>
            </a:extLst>
          </p:cNvPr>
          <p:cNvSpPr txBox="1">
            <a:spLocks/>
          </p:cNvSpPr>
          <p:nvPr/>
        </p:nvSpPr>
        <p:spPr>
          <a:xfrm>
            <a:off x="11526035" y="5266937"/>
            <a:ext cx="10048875" cy="954099"/>
          </a:xfrm>
          <a:prstGeom prst="rect">
            <a:avLst/>
          </a:prstGeom>
          <a:noFill/>
        </p:spPr>
        <p:txBody>
          <a:bodyPr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5000" dirty="0">
                <a:latin typeface="Aptos" panose="020B0004020202020204" pitchFamily="34" charset="0"/>
              </a:rPr>
              <a:t>Current Perspectives</a:t>
            </a:r>
          </a:p>
        </p:txBody>
      </p:sp>
      <p:sp>
        <p:nvSpPr>
          <p:cNvPr id="21" name="Text Placeholder 3">
            <a:extLst>
              <a:ext uri="{FF2B5EF4-FFF2-40B4-BE49-F238E27FC236}">
                <a16:creationId xmlns:a16="http://schemas.microsoft.com/office/drawing/2014/main" id="{0CD5115D-9577-3DA8-FDAB-3A68073DA26C}"/>
              </a:ext>
            </a:extLst>
          </p:cNvPr>
          <p:cNvSpPr txBox="1">
            <a:spLocks/>
          </p:cNvSpPr>
          <p:nvPr/>
        </p:nvSpPr>
        <p:spPr>
          <a:xfrm>
            <a:off x="22316292" y="5266938"/>
            <a:ext cx="10038662" cy="954099"/>
          </a:xfrm>
          <a:prstGeom prst="rect">
            <a:avLst/>
          </a:prstGeom>
          <a:no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5000" dirty="0">
                <a:latin typeface="Aptos" panose="020B0004020202020204" pitchFamily="34" charset="0"/>
              </a:rPr>
              <a:t>Current Treatments</a:t>
            </a:r>
          </a:p>
        </p:txBody>
      </p:sp>
      <p:sp>
        <p:nvSpPr>
          <p:cNvPr id="22" name="Text Placeholder 14">
            <a:extLst>
              <a:ext uri="{FF2B5EF4-FFF2-40B4-BE49-F238E27FC236}">
                <a16:creationId xmlns:a16="http://schemas.microsoft.com/office/drawing/2014/main" id="{1BD4128E-7109-3B40-5F30-9873FD5B2588}"/>
              </a:ext>
            </a:extLst>
          </p:cNvPr>
          <p:cNvSpPr txBox="1">
            <a:spLocks/>
          </p:cNvSpPr>
          <p:nvPr/>
        </p:nvSpPr>
        <p:spPr>
          <a:xfrm>
            <a:off x="22397253" y="6219116"/>
            <a:ext cx="10056813" cy="18041840"/>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GB" sz="4800" dirty="0">
                <a:latin typeface="Aptos" panose="020B0004020202020204" pitchFamily="34" charset="0"/>
              </a:rPr>
              <a:t>Modern interventions for ASD are evidence-based and personalised, tailored to meet the specific needs of each individual. </a:t>
            </a:r>
          </a:p>
          <a:p>
            <a:pPr algn="just"/>
            <a:r>
              <a:rPr lang="en-GB" sz="4800" dirty="0">
                <a:latin typeface="Aptos" panose="020B0004020202020204" pitchFamily="34" charset="0"/>
              </a:rPr>
              <a:t>These can include behavioural therapy, speech and language therapy, occupational therapy, social skills training, and educational support. </a:t>
            </a:r>
          </a:p>
          <a:p>
            <a:pPr algn="just"/>
            <a:r>
              <a:rPr lang="en-GB" sz="4800" dirty="0">
                <a:latin typeface="Aptos" panose="020B0004020202020204" pitchFamily="34" charset="0"/>
              </a:rPr>
              <a:t>Family involvement is considered crucial to ensure consistency and reinforcement across home and school environments. </a:t>
            </a:r>
          </a:p>
          <a:p>
            <a:pPr algn="just"/>
            <a:r>
              <a:rPr lang="en-GB" sz="4800" dirty="0">
                <a:latin typeface="Aptos" panose="020B0004020202020204" pitchFamily="34" charset="0"/>
              </a:rPr>
              <a:t>Early intervention is particularly emphasised as it provides the best opportunity for developing communication, social interaction, and adaptive skills. </a:t>
            </a:r>
          </a:p>
          <a:p>
            <a:pPr algn="just"/>
            <a:r>
              <a:rPr lang="en-GB" sz="4800" dirty="0">
                <a:latin typeface="Aptos" panose="020B0004020202020204" pitchFamily="34" charset="0"/>
              </a:rPr>
              <a:t>Current approaches also consider emotional wellbeing, mental health support, and promoting independence and participation in the wider community.</a:t>
            </a:r>
          </a:p>
        </p:txBody>
      </p:sp>
      <p:sp>
        <p:nvSpPr>
          <p:cNvPr id="23" name="Text Placeholder 1">
            <a:extLst>
              <a:ext uri="{FF2B5EF4-FFF2-40B4-BE49-F238E27FC236}">
                <a16:creationId xmlns:a16="http://schemas.microsoft.com/office/drawing/2014/main" id="{00F3BDC1-A702-98CA-2438-1943A02582CD}"/>
              </a:ext>
            </a:extLst>
          </p:cNvPr>
          <p:cNvSpPr txBox="1">
            <a:spLocks/>
          </p:cNvSpPr>
          <p:nvPr/>
        </p:nvSpPr>
        <p:spPr>
          <a:xfrm>
            <a:off x="33218718" y="6440565"/>
            <a:ext cx="10056813" cy="12132530"/>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GB" sz="4800" dirty="0">
                <a:latin typeface="Aptos" panose="020B0004020202020204" pitchFamily="34" charset="0"/>
              </a:rPr>
              <a:t>It is important to identify ASD early and provide timely support. </a:t>
            </a:r>
          </a:p>
          <a:p>
            <a:pPr algn="just"/>
            <a:r>
              <a:rPr lang="en-GB" sz="4800" dirty="0">
                <a:latin typeface="Aptos" panose="020B0004020202020204" pitchFamily="34" charset="0"/>
              </a:rPr>
              <a:t>Support plans should be personalised, addressing social, communication, sensory, and behavioural needs. </a:t>
            </a:r>
          </a:p>
          <a:p>
            <a:pPr algn="just"/>
            <a:r>
              <a:rPr lang="en-GB" sz="4800" dirty="0">
                <a:latin typeface="Aptos" panose="020B0004020202020204" pitchFamily="34" charset="0"/>
              </a:rPr>
              <a:t>Inclusive environments in schools and communities help individuals participate fully. </a:t>
            </a:r>
          </a:p>
          <a:p>
            <a:pPr algn="just"/>
            <a:r>
              <a:rPr lang="en-GB" sz="4800" dirty="0">
                <a:latin typeface="Aptos" panose="020B0004020202020204" pitchFamily="34" charset="0"/>
              </a:rPr>
              <a:t>Families should be actively involved, and ongoing support should be available throughout life. </a:t>
            </a:r>
          </a:p>
          <a:p>
            <a:pPr algn="just"/>
            <a:r>
              <a:rPr lang="en-GB" sz="4800" dirty="0">
                <a:latin typeface="Aptos" panose="020B0004020202020204" pitchFamily="34" charset="0"/>
              </a:rPr>
              <a:t>Small adjustments in daily routines and environments can make a big difference</a:t>
            </a:r>
            <a:r>
              <a:rPr lang="en-GB" dirty="0"/>
              <a:t>.</a:t>
            </a:r>
            <a:endParaRPr lang="en-GB" sz="4800" dirty="0">
              <a:latin typeface="Aptos" panose="020B0004020202020204" pitchFamily="34" charset="0"/>
            </a:endParaRPr>
          </a:p>
        </p:txBody>
      </p:sp>
      <p:sp>
        <p:nvSpPr>
          <p:cNvPr id="24" name="Text Placeholder 2">
            <a:extLst>
              <a:ext uri="{FF2B5EF4-FFF2-40B4-BE49-F238E27FC236}">
                <a16:creationId xmlns:a16="http://schemas.microsoft.com/office/drawing/2014/main" id="{5B6AA486-6793-D8D6-DB1C-B0819A1060DC}"/>
              </a:ext>
            </a:extLst>
          </p:cNvPr>
          <p:cNvSpPr txBox="1">
            <a:spLocks/>
          </p:cNvSpPr>
          <p:nvPr/>
        </p:nvSpPr>
        <p:spPr>
          <a:xfrm>
            <a:off x="33177297" y="5321174"/>
            <a:ext cx="10048875" cy="954099"/>
          </a:xfrm>
          <a:prstGeom prst="rect">
            <a:avLst/>
          </a:prstGeom>
          <a:noFill/>
        </p:spPr>
        <p:txBody>
          <a:bodyPr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5000" dirty="0">
                <a:latin typeface="Aptos" panose="020B0004020202020204" pitchFamily="34" charset="0"/>
              </a:rPr>
              <a:t>Recommendations</a:t>
            </a:r>
          </a:p>
        </p:txBody>
      </p:sp>
      <p:sp>
        <p:nvSpPr>
          <p:cNvPr id="25" name="Text Placeholder 17">
            <a:extLst>
              <a:ext uri="{FF2B5EF4-FFF2-40B4-BE49-F238E27FC236}">
                <a16:creationId xmlns:a16="http://schemas.microsoft.com/office/drawing/2014/main" id="{223956C0-0D08-97B8-F824-4D42747D543B}"/>
              </a:ext>
            </a:extLst>
          </p:cNvPr>
          <p:cNvSpPr txBox="1">
            <a:spLocks/>
          </p:cNvSpPr>
          <p:nvPr/>
        </p:nvSpPr>
        <p:spPr>
          <a:xfrm>
            <a:off x="6491812" y="681393"/>
            <a:ext cx="31998968" cy="3134017"/>
          </a:xfrm>
          <a:prstGeom prst="rect">
            <a:avLst/>
          </a:prstGeom>
        </p:spPr>
        <p:txBody>
          <a:bodyPr anchor="t" anchorCtr="0">
            <a:spAutoFit/>
          </a:bodyPr>
          <a:lstStyle>
            <a:lvl1pPr marL="0" indent="0" algn="ctr" defTabSz="4388900" rtl="0" eaLnBrk="1" latinLnBrk="0" hangingPunct="1">
              <a:spcBef>
                <a:spcPct val="20000"/>
              </a:spcBef>
              <a:buFontTx/>
              <a:buNone/>
              <a:defRPr sz="8800" b="1" kern="1200">
                <a:solidFill>
                  <a:schemeClr val="bg1"/>
                </a:solidFill>
                <a:latin typeface="+mj-lt"/>
                <a:ea typeface="+mn-ea"/>
                <a:cs typeface="+mn-cs"/>
              </a:defRPr>
            </a:lvl1pPr>
            <a:lvl2pPr marL="3565982" indent="-1371531" algn="l" defTabSz="4388900" rtl="0" eaLnBrk="1" latinLnBrk="0" hangingPunct="1">
              <a:spcBef>
                <a:spcPct val="20000"/>
              </a:spcBef>
              <a:buFontTx/>
              <a:buNone/>
              <a:defRPr sz="7200" kern="1200">
                <a:solidFill>
                  <a:schemeClr val="tx1"/>
                </a:solidFill>
                <a:latin typeface="+mn-lt"/>
                <a:ea typeface="+mn-ea"/>
                <a:cs typeface="+mn-cs"/>
              </a:defRPr>
            </a:lvl2pPr>
            <a:lvl3pPr marL="5486126" indent="-1097226" algn="l" defTabSz="4388900" rtl="0" eaLnBrk="1" latinLnBrk="0" hangingPunct="1">
              <a:spcBef>
                <a:spcPct val="20000"/>
              </a:spcBef>
              <a:buFontTx/>
              <a:buNone/>
              <a:defRPr sz="7200" kern="1200">
                <a:solidFill>
                  <a:schemeClr val="tx1"/>
                </a:solidFill>
                <a:latin typeface="+mn-lt"/>
                <a:ea typeface="+mn-ea"/>
                <a:cs typeface="+mn-cs"/>
              </a:defRPr>
            </a:lvl3pPr>
            <a:lvl4pPr marL="7680577" indent="-1097226" algn="l" defTabSz="4388900" rtl="0" eaLnBrk="1" latinLnBrk="0" hangingPunct="1">
              <a:spcBef>
                <a:spcPct val="20000"/>
              </a:spcBef>
              <a:buFontTx/>
              <a:buNone/>
              <a:defRPr sz="7200" kern="1200">
                <a:solidFill>
                  <a:schemeClr val="tx1"/>
                </a:solidFill>
                <a:latin typeface="+mn-lt"/>
                <a:ea typeface="+mn-ea"/>
                <a:cs typeface="+mn-cs"/>
              </a:defRPr>
            </a:lvl4pPr>
            <a:lvl5pPr marL="9875026" indent="-1097226" algn="l" defTabSz="4388900" rtl="0" eaLnBrk="1" latinLnBrk="0" hangingPunct="1">
              <a:spcBef>
                <a:spcPct val="20000"/>
              </a:spcBef>
              <a:buFontTx/>
              <a:buNone/>
              <a:defRPr sz="72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10000" dirty="0"/>
              <a:t>Autism Spectrum Disorder</a:t>
            </a:r>
          </a:p>
        </p:txBody>
      </p:sp>
      <p:sp>
        <p:nvSpPr>
          <p:cNvPr id="26" name="TextBox 25">
            <a:extLst>
              <a:ext uri="{FF2B5EF4-FFF2-40B4-BE49-F238E27FC236}">
                <a16:creationId xmlns:a16="http://schemas.microsoft.com/office/drawing/2014/main" id="{807F4B36-18C3-64B2-C0D8-4C9CFE3E2B85}"/>
              </a:ext>
            </a:extLst>
          </p:cNvPr>
          <p:cNvSpPr txBox="1"/>
          <p:nvPr/>
        </p:nvSpPr>
        <p:spPr>
          <a:xfrm>
            <a:off x="15897542" y="2893932"/>
            <a:ext cx="11267767" cy="769441"/>
          </a:xfrm>
          <a:prstGeom prst="rect">
            <a:avLst/>
          </a:prstGeom>
          <a:noFill/>
        </p:spPr>
        <p:txBody>
          <a:bodyPr wrap="square" rtlCol="0">
            <a:spAutoFit/>
          </a:bodyPr>
          <a:lstStyle/>
          <a:p>
            <a:pPr algn="ctr"/>
            <a:r>
              <a:rPr lang="en-GB" sz="4400" dirty="0"/>
              <a:t>Michael Uche Nwaokolo</a:t>
            </a:r>
          </a:p>
        </p:txBody>
      </p:sp>
    </p:spTree>
    <p:extLst>
      <p:ext uri="{BB962C8B-B14F-4D97-AF65-F5344CB8AC3E}">
        <p14:creationId xmlns:p14="http://schemas.microsoft.com/office/powerpoint/2010/main" val="4167474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7D7AE-B00E-BA6F-F398-0D9A27668332}"/>
              </a:ext>
            </a:extLst>
          </p:cNvPr>
          <p:cNvSpPr>
            <a:spLocks noGrp="1"/>
          </p:cNvSpPr>
          <p:nvPr>
            <p:ph type="title"/>
          </p:nvPr>
        </p:nvSpPr>
        <p:spPr>
          <a:xfrm>
            <a:off x="587830" y="81647"/>
            <a:ext cx="37856160" cy="3341911"/>
          </a:xfrm>
        </p:spPr>
        <p:txBody>
          <a:bodyPr>
            <a:normAutofit/>
          </a:bodyPr>
          <a:lstStyle/>
          <a:p>
            <a:r>
              <a:rPr lang="en-GB" sz="8000" b="1" dirty="0"/>
              <a:t>References</a:t>
            </a:r>
          </a:p>
        </p:txBody>
      </p:sp>
      <p:sp>
        <p:nvSpPr>
          <p:cNvPr id="4" name="Rectangle 1">
            <a:extLst>
              <a:ext uri="{FF2B5EF4-FFF2-40B4-BE49-F238E27FC236}">
                <a16:creationId xmlns:a16="http://schemas.microsoft.com/office/drawing/2014/main" id="{B9F20131-571B-874B-62E6-AAD3C0142091}"/>
              </a:ext>
            </a:extLst>
          </p:cNvPr>
          <p:cNvSpPr>
            <a:spLocks noGrp="1" noChangeArrowheads="1"/>
          </p:cNvSpPr>
          <p:nvPr>
            <p:ph idx="1"/>
          </p:nvPr>
        </p:nvSpPr>
        <p:spPr bwMode="auto">
          <a:xfrm>
            <a:off x="587830" y="2197864"/>
            <a:ext cx="43303370" cy="314085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Autism UK (2023)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Understanding autism</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https://www.autism.org.uk/what-we-do/autism-know-how/training/understanding-autism-and-supportive-approaches/understanding-autism (Accessed: 13 November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Best Practice (2023)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Autism spectrum disorder - Symptoms, diagnosis and treatment | BMJ Best Practice</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https://bestpractice.bmj.com/topics/en-gb/379?locale=en_GB (Accessed: 13 November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Chung, K.M., Chung, E. and Lee, H. (2024) ‘</a:t>
            </a:r>
            <a:r>
              <a:rPr kumimoji="0" lang="en-GB" altLang="en-US" sz="54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Behavioral</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Interventions for Autism Spectrum Disorder: A Brief Review and Guidelines With a Specific Focus on Applied </a:t>
            </a:r>
            <a:r>
              <a:rPr kumimoji="0" lang="en-GB" altLang="en-US" sz="54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Behavior</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Analysis’,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Journal of the Korean Academy of Child and Adolescent Psychiatry</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35(1), p. 29. Available at: </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2"/>
              </a:rPr>
              <a:t>https://doi.org/10.5765/JKACAP.230019</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Greaves-Lord, K., Skuse, D. and Mandy, W. (2022) ‘Innovations of the ICD-11 in the Field of Autism Spectrum Disorder: A Psychological Approach’,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Clinical Psychology in Europe</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4(Spec Issue), p. e10005. Available at: </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3"/>
              </a:rPr>
              <a:t>https://doi.org/10.32872/CPE.10005</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Mayo Clinic (2023)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Autism spectrum disorder</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https://www.mayoclinic.org/diseases-conditions/autism-spectrum-disorder/symptoms-causes/syc-20352928 (Accessed: 13 November 2025).</a:t>
            </a:r>
            <a:endParaRPr lang="en-GB" altLang="en-US" sz="5400" dirty="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Mintz, M. (2016) ‘Evolution in the Understanding of Autism Spectrum Disorder: Historical Perspective’,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The Indian Journal of </a:t>
            </a:r>
            <a:r>
              <a:rPr kumimoji="0" lang="en-GB" altLang="en-US" sz="5400" b="0" i="1"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Pediatrics</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2016 84:1</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84(1), pp. 44–52. Available at: </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4"/>
              </a:rPr>
              <a:t>https://doi.org/10.1007/S12098-016-2080-8</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NHS England (2022)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How to get an autism assessment</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https://www.nhs.uk/conditions/autism/getting-diagnosed/how-to-get-diagnosed/ (Accessed: 13 November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Open University (2024)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Understanding autism</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https://www.open.edu/openlearn/science-maths-technology/understanding-autism?active-tab=description-tab (Accessed: 13 November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Qin, L.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et al.</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(2024) ‘New advances in the diagnosis and treatment of autism spectrum disorders’,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European Journal of Medical Research 2024 29:1</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29(1), pp. 1–11. Available at: </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5"/>
              </a:rPr>
              <a:t>https://doi.org/10.1186/S40001-024-01916-2</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Salari, N.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et al.</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(2022) ‘The global prevalence of autism spectrum disorder: a comprehensive systematic review and meta-analysis’,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Italian journal of </a:t>
            </a:r>
            <a:r>
              <a:rPr kumimoji="0" lang="en-GB" altLang="en-US" sz="5400" b="0" i="1"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pediatrics</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48(1). Available at: </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6"/>
              </a:rPr>
              <a:t>https://doi.org/10.1186/S13052-022-01310-W</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Sauer, A.K.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et al.</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(2021) ‘Autism Spectrum Disorders: </a:t>
            </a:r>
            <a:r>
              <a:rPr kumimoji="0" lang="en-GB" altLang="en-US" sz="54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Etiology</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and Pathology’,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Exon Publications</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pp. 1–15. Available at: </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7"/>
              </a:rPr>
              <a:t>https://doi.org/10.36255/EXONPUBLICATIONS.AUTISMSPECTRUMDISORDERS.2021.ETIOLOGY</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WHO (2022) </a:t>
            </a:r>
            <a:r>
              <a:rPr kumimoji="0" lang="en-GB" altLang="en-US" sz="54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International Classification of Diseases (ICD)</a:t>
            </a: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https://www.who.int/standards/classifications/classification-of-diseases (Accessed: 13 November 2025).</a:t>
            </a:r>
            <a:endParaRPr kumimoji="0" lang="en-GB" altLang="en-US" sz="5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4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t>
            </a:r>
            <a:endParaRPr kumimoji="0" lang="en-GB" altLang="en-US" sz="5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805943156"/>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3075</TotalTime>
  <Words>1589</Words>
  <Application>Microsoft Office PowerPoint</Application>
  <PresentationFormat>Custom</PresentationFormat>
  <Paragraphs>90</Paragraphs>
  <Slides>4</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vt:i4>
      </vt:variant>
    </vt:vector>
  </HeadingPairs>
  <TitlesOfParts>
    <vt:vector size="16"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 Michael Uche Nwaokolo  Student number : 2318218 </vt:lpstr>
      <vt:lpstr>PowerPoint Presentation</vt:lpstr>
      <vt:lpstr>PowerPoint Presentation</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Michael Uche Nwaokolo</cp:lastModifiedBy>
  <cp:revision>88</cp:revision>
  <cp:lastPrinted>2015-06-29T17:31:11Z</cp:lastPrinted>
  <dcterms:created xsi:type="dcterms:W3CDTF">2012-02-03T19:11:35Z</dcterms:created>
  <dcterms:modified xsi:type="dcterms:W3CDTF">2025-11-13T20:13:07Z</dcterms:modified>
</cp:coreProperties>
</file>