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71" r:id="rId13"/>
    <p:sldId id="27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64946" autoAdjust="0"/>
  </p:normalViewPr>
  <p:slideViewPr>
    <p:cSldViewPr snapToGrid="0">
      <p:cViewPr varScale="1">
        <p:scale>
          <a:sx n="11" d="100"/>
          <a:sy n="11" d="100"/>
        </p:scale>
        <p:origin x="1836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4D65A3-55B0-4831-B1F2-6BB3BEC63BB0}" type="datetimeFigureOut">
              <a:t>6/3/2025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3FA110-DE40-4C9D-A8AB-A9E54B35648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911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0833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2863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1182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0764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515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5663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0924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3081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8744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337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6422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791A5-7868-2B72-2623-763BE58E9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9A178B-AD30-0BC9-3EA3-2960668774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048608-47BE-EE6B-2949-56DBEA7F12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123EB4-BA8B-2E6E-CF78-0797481748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FA110-DE40-4C9D-A8AB-A9E54B356486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654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9D6EEA4-51EF-4796-BE5B-F3EB11F2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B3B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AI in the Hospitality Industry Is Changing the Game? - Revitup.Direct  Blog">
            <a:extLst>
              <a:ext uri="{FF2B5EF4-FFF2-40B4-BE49-F238E27FC236}">
                <a16:creationId xmlns:a16="http://schemas.microsoft.com/office/drawing/2014/main" id="{74D84524-118E-C94C-D00F-D128C71852B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 l="445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40021"/>
            <a:ext cx="6696445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b="1" dirty="0">
                <a:solidFill>
                  <a:srgbClr val="FFFFFF"/>
                </a:solidFill>
              </a:rPr>
              <a:t>Contemporary Themes in the Hotel and Hospitality Sector.</a:t>
            </a:r>
            <a:br>
              <a:rPr lang="en-US" sz="2000" b="1" dirty="0">
                <a:solidFill>
                  <a:srgbClr val="FFFFFF"/>
                </a:solidFill>
              </a:rPr>
            </a:br>
            <a:r>
              <a:rPr lang="en-US" sz="2000" b="1" dirty="0">
                <a:solidFill>
                  <a:srgbClr val="FFFFFF"/>
                </a:solidFill>
              </a:rPr>
              <a:t>Work Title: The future of work AI and Human Collaboration in Hotel and Hospitality; Conference Presentation</a:t>
            </a: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A68975-1A3A-74F9-B004-FDF662153780}"/>
              </a:ext>
            </a:extLst>
          </p:cNvPr>
          <p:cNvSpPr txBox="1"/>
          <p:nvPr/>
        </p:nvSpPr>
        <p:spPr>
          <a:xfrm>
            <a:off x="838200" y="3590600"/>
            <a:ext cx="6696452" cy="2433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Module Code: BMIH6001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Student Number: 2107140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Student Name: </a:t>
            </a:r>
            <a:r>
              <a:rPr lang="en-US" sz="2000" b="0" i="0" dirty="0" err="1">
                <a:solidFill>
                  <a:srgbClr val="FFFFFF"/>
                </a:solidFill>
                <a:effectLst/>
              </a:rPr>
              <a:t>Mihaiela</a:t>
            </a:r>
            <a:r>
              <a:rPr lang="en-US" sz="2000" b="0" i="0" dirty="0">
                <a:solidFill>
                  <a:srgbClr val="FFFFFF"/>
                </a:solidFill>
                <a:effectLst/>
              </a:rPr>
              <a:t> Violeta </a:t>
            </a:r>
            <a:r>
              <a:rPr lang="en-US" sz="2000" b="0" i="0" dirty="0" err="1">
                <a:solidFill>
                  <a:srgbClr val="FFFFFF"/>
                </a:solidFill>
                <a:effectLst/>
              </a:rPr>
              <a:t>Bugharschi</a:t>
            </a:r>
            <a:endParaRPr lang="en-US" sz="2000" b="0" i="0" dirty="0">
              <a:solidFill>
                <a:srgbClr val="FFFFFF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Lecturer Name: Ernest </a:t>
            </a:r>
            <a:r>
              <a:rPr lang="en-US" sz="2000" dirty="0" err="1">
                <a:solidFill>
                  <a:srgbClr val="FFFFFF"/>
                </a:solidFill>
              </a:rPr>
              <a:t>Balutie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  <a:r>
              <a:rPr lang="en-US" sz="2000" dirty="0" err="1">
                <a:solidFill>
                  <a:srgbClr val="FFFFFF"/>
                </a:solidFill>
              </a:rPr>
              <a:t>Wavei</a:t>
            </a: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4914C-E236-FD7A-0F3E-060E3DDE3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  <a:endParaRPr lang="en-US" dirty="0"/>
          </a:p>
        </p:txBody>
      </p:sp>
      <p:pic>
        <p:nvPicPr>
          <p:cNvPr id="4" name="Picture 3" descr="AI vs. Human Touch: Finding the Balance in Hospitality | by Manos  Karagiannis | Hotel Tech | Medium">
            <a:extLst>
              <a:ext uri="{FF2B5EF4-FFF2-40B4-BE49-F238E27FC236}">
                <a16:creationId xmlns:a16="http://schemas.microsoft.com/office/drawing/2014/main" id="{1DFE0F09-29C2-DFD8-D749-53DCD1F9F8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942" r="16444" b="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A68D5-3924-6F4E-2E98-0E232A6F9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 is transforming hospitality through the enhanced quality of services.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Cooperation between humans and AI ensures equitable guest service provision.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This research explores a sustainable workforce within the hospitality sector.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750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40455C-08FB-925D-1036-3D22D71B0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Rising impact of AI on hospitality operations</a:t>
            </a:r>
            <a:endParaRPr lang="en-US" sz="54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I in hospitality: Use cases, applications, solution and implementation">
            <a:extLst>
              <a:ext uri="{FF2B5EF4-FFF2-40B4-BE49-F238E27FC236}">
                <a16:creationId xmlns:a16="http://schemas.microsoft.com/office/drawing/2014/main" id="{247FE463-43C0-6DD9-312A-D45E058007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646929"/>
            <a:ext cx="6894576" cy="38816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EDD7-A6E9-2B7B-2A42-DB463DDE2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 improves customer experience by automating the provision of services.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Applied extensively in chatbots and smart room technology.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implementation of AI reduces interactions with customers by compromising emotional connections (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Kadagidze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and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Ugrelidze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2023)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462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A4D77-FB60-821F-F630-2485AE4A0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The need for collaboration between humans and AI in hospitality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C8F9F-E46A-0225-9B7D-B807ED5DD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 assists the workforce to focus on personalised guest service activities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Wu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2025)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Teamwork improves job quality and job satisfaction.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Human empathy is important within the hospitality service environment.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Excessive use of AI leads to reduced motivation in the workforce.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Collaborative workflows foster personal-professional life balance.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pic>
        <p:nvPicPr>
          <p:cNvPr id="4" name="Picture 3" descr="Innovations through AI in the hotel industry | Roland Berger">
            <a:extLst>
              <a:ext uri="{FF2B5EF4-FFF2-40B4-BE49-F238E27FC236}">
                <a16:creationId xmlns:a16="http://schemas.microsoft.com/office/drawing/2014/main" id="{427A7FDD-D8E5-99FB-3420-64D1397F9E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614349"/>
            <a:ext cx="4788505" cy="289704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117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AE5BFD-D675-4C4B-E3B0-24D875450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GB" sz="2800" dirty="0"/>
              <a:t>Challenges faced by staff in the hospitality industry in collaborating with AI</a:t>
            </a:r>
            <a:endParaRPr lang="en-US" sz="2800" dirty="0"/>
          </a:p>
        </p:txBody>
      </p:sp>
      <p:pic>
        <p:nvPicPr>
          <p:cNvPr id="4" name="Picture 3" descr="AI Statistics in Hospitality: A Glimpse into the Future">
            <a:extLst>
              <a:ext uri="{FF2B5EF4-FFF2-40B4-BE49-F238E27FC236}">
                <a16:creationId xmlns:a16="http://schemas.microsoft.com/office/drawing/2014/main" id="{A1C905FB-0E51-9293-A0F5-71764668BB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708" r="-9" b="10226"/>
          <a:stretch>
            <a:fillRect/>
          </a:stretch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69DAE-290C-1306-EB65-10335E4F1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Employees are in fear of losing their jobs as AI takes over human functions.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Emotional distress is caused by skill deficiency.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majority of employees are not prepared to use the latest technologies.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Social support enables the adaptation of the workforce and fosters resilience against AI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Hou and Fan, 2024)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189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04BFC-E92B-CE63-6145-6940E4D00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Political Factor</a:t>
            </a:r>
            <a:endParaRPr lang="en-US" sz="48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51A2B-804B-33BA-398C-1E29BA335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282" y="2461098"/>
            <a:ext cx="5415697" cy="3777861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government of the UK encourages digital growth through the promotion of transformational policies.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There are significant ethical issues that persist regarding AI standards and data protection laws (Gov.UK, 2024).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Implementation of AI results in redundancies of staff.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These incentives help hotels adopt the technology.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pic>
        <p:nvPicPr>
          <p:cNvPr id="4" name="Picture 3" descr="The Evolution of AI in Hospitality: Enhancing Guest Experience">
            <a:extLst>
              <a:ext uri="{FF2B5EF4-FFF2-40B4-BE49-F238E27FC236}">
                <a16:creationId xmlns:a16="http://schemas.microsoft.com/office/drawing/2014/main" id="{8B0F1A06-7896-A4FB-2A0C-1471D9A6D7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532" y="2603159"/>
            <a:ext cx="5150277" cy="347643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026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1C3B0-401B-FFF6-8C2F-C09BCD2E0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Economic Factor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764C6-E4FC-C072-B41A-4432E9D19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 implementation reduces businesses' operational costs through streamlined automation.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High implementation expenses are the potential challenges for SMEs within this sector.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Artificial intelligence systems need ongoing financial input, training, and technical maintenance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Forbes, 2024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Financial constraints limit the application of hybrid models within hotels that are financially weak.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combination of staff and AI boosts guest experience and affordability.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pic>
        <p:nvPicPr>
          <p:cNvPr id="4" name="Picture 3" descr="Increasing guest participation in hotel sustainability programs - Samsung  Business Insights">
            <a:extLst>
              <a:ext uri="{FF2B5EF4-FFF2-40B4-BE49-F238E27FC236}">
                <a16:creationId xmlns:a16="http://schemas.microsoft.com/office/drawing/2014/main" id="{0E9A8E76-AA9D-4030-8074-443ECE93EB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865745"/>
            <a:ext cx="4788505" cy="2394252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880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185774-6FC0-4B8D-A8DB-A88546889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7978" y="0"/>
            <a:ext cx="2484022" cy="6858000"/>
          </a:xfrm>
          <a:custGeom>
            <a:avLst/>
            <a:gdLst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57677 w 2632012"/>
              <a:gd name="connsiteY27" fmla="*/ 2548608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08456 w 2632012"/>
              <a:gd name="connsiteY22" fmla="*/ 5878851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632012" h="6858000">
                <a:moveTo>
                  <a:pt x="932173" y="1512545"/>
                </a:moveTo>
                <a:lnTo>
                  <a:pt x="932462" y="1512581"/>
                </a:lnTo>
                <a:lnTo>
                  <a:pt x="932378" y="1512599"/>
                </a:lnTo>
                <a:cubicBezTo>
                  <a:pt x="930618" y="1512681"/>
                  <a:pt x="930202" y="1512462"/>
                  <a:pt x="932173" y="1512545"/>
                </a:cubicBezTo>
                <a:close/>
                <a:moveTo>
                  <a:pt x="1207569" y="0"/>
                </a:moveTo>
                <a:lnTo>
                  <a:pt x="2632012" y="0"/>
                </a:lnTo>
                <a:lnTo>
                  <a:pt x="2632012" y="6858000"/>
                </a:lnTo>
                <a:lnTo>
                  <a:pt x="13514" y="6858000"/>
                </a:lnTo>
                <a:cubicBezTo>
                  <a:pt x="13399" y="6842943"/>
                  <a:pt x="13285" y="6827886"/>
                  <a:pt x="13170" y="6812829"/>
                </a:cubicBezTo>
                <a:cubicBezTo>
                  <a:pt x="12714" y="6794763"/>
                  <a:pt x="13524" y="6777517"/>
                  <a:pt x="20332" y="6760689"/>
                </a:cubicBezTo>
                <a:cubicBezTo>
                  <a:pt x="10828" y="6746468"/>
                  <a:pt x="7794" y="6733277"/>
                  <a:pt x="25596" y="6721251"/>
                </a:cubicBezTo>
                <a:cubicBezTo>
                  <a:pt x="24143" y="6683539"/>
                  <a:pt x="1631" y="6673595"/>
                  <a:pt x="22507" y="6650499"/>
                </a:cubicBezTo>
                <a:cubicBezTo>
                  <a:pt x="-25124" y="6620536"/>
                  <a:pt x="16765" y="6629253"/>
                  <a:pt x="22444" y="6604241"/>
                </a:cubicBezTo>
                <a:cubicBezTo>
                  <a:pt x="28668" y="6588866"/>
                  <a:pt x="29169" y="6574778"/>
                  <a:pt x="31867" y="6559984"/>
                </a:cubicBezTo>
                <a:cubicBezTo>
                  <a:pt x="4443" y="6566661"/>
                  <a:pt x="62924" y="6515664"/>
                  <a:pt x="38635" y="6515473"/>
                </a:cubicBezTo>
                <a:cubicBezTo>
                  <a:pt x="72259" y="6495428"/>
                  <a:pt x="29118" y="6488543"/>
                  <a:pt x="38467" y="6463736"/>
                </a:cubicBezTo>
                <a:cubicBezTo>
                  <a:pt x="50944" y="6451623"/>
                  <a:pt x="52742" y="6443270"/>
                  <a:pt x="38052" y="6432794"/>
                </a:cubicBezTo>
                <a:cubicBezTo>
                  <a:pt x="98939" y="6376824"/>
                  <a:pt x="58603" y="6351821"/>
                  <a:pt x="80445" y="6301309"/>
                </a:cubicBezTo>
                <a:cubicBezTo>
                  <a:pt x="103917" y="6257537"/>
                  <a:pt x="78836" y="6301310"/>
                  <a:pt x="138157" y="6257030"/>
                </a:cubicBezTo>
                <a:cubicBezTo>
                  <a:pt x="155187" y="6248574"/>
                  <a:pt x="166108" y="6186701"/>
                  <a:pt x="170419" y="6171255"/>
                </a:cubicBezTo>
                <a:cubicBezTo>
                  <a:pt x="174731" y="6155809"/>
                  <a:pt x="166522" y="6166390"/>
                  <a:pt x="164027" y="6164357"/>
                </a:cubicBezTo>
                <a:cubicBezTo>
                  <a:pt x="206228" y="6137678"/>
                  <a:pt x="184454" y="6121750"/>
                  <a:pt x="213309" y="6109331"/>
                </a:cubicBezTo>
                <a:cubicBezTo>
                  <a:pt x="224262" y="6067371"/>
                  <a:pt x="183175" y="5890445"/>
                  <a:pt x="208456" y="5878851"/>
                </a:cubicBezTo>
                <a:cubicBezTo>
                  <a:pt x="225886" y="5808435"/>
                  <a:pt x="192379" y="5574013"/>
                  <a:pt x="219615" y="5557777"/>
                </a:cubicBezTo>
                <a:lnTo>
                  <a:pt x="245711" y="5066230"/>
                </a:lnTo>
                <a:cubicBezTo>
                  <a:pt x="117719" y="4582016"/>
                  <a:pt x="230524" y="4647254"/>
                  <a:pt x="276721" y="4162848"/>
                </a:cubicBezTo>
                <a:lnTo>
                  <a:pt x="343082" y="3059377"/>
                </a:lnTo>
                <a:cubicBezTo>
                  <a:pt x="347947" y="2889121"/>
                  <a:pt x="364765" y="2862299"/>
                  <a:pt x="369630" y="2692043"/>
                </a:cubicBezTo>
                <a:cubicBezTo>
                  <a:pt x="369393" y="2690043"/>
                  <a:pt x="435560" y="2522082"/>
                  <a:pt x="435324" y="2520083"/>
                </a:cubicBezTo>
                <a:lnTo>
                  <a:pt x="482259" y="2336178"/>
                </a:lnTo>
                <a:cubicBezTo>
                  <a:pt x="516201" y="2267350"/>
                  <a:pt x="537443" y="2148254"/>
                  <a:pt x="569515" y="2091909"/>
                </a:cubicBezTo>
                <a:cubicBezTo>
                  <a:pt x="629286" y="2030534"/>
                  <a:pt x="622061" y="2045605"/>
                  <a:pt x="638163" y="1994147"/>
                </a:cubicBezTo>
                <a:cubicBezTo>
                  <a:pt x="633178" y="1967912"/>
                  <a:pt x="705417" y="1945185"/>
                  <a:pt x="737312" y="1871408"/>
                </a:cubicBezTo>
                <a:cubicBezTo>
                  <a:pt x="759407" y="1814663"/>
                  <a:pt x="795838" y="1856475"/>
                  <a:pt x="788501" y="1793826"/>
                </a:cubicBezTo>
                <a:cubicBezTo>
                  <a:pt x="796402" y="1792725"/>
                  <a:pt x="813276" y="1750182"/>
                  <a:pt x="819432" y="1746824"/>
                </a:cubicBezTo>
                <a:lnTo>
                  <a:pt x="843936" y="1697348"/>
                </a:lnTo>
                <a:cubicBezTo>
                  <a:pt x="847635" y="1681502"/>
                  <a:pt x="845709" y="1667584"/>
                  <a:pt x="846526" y="1659754"/>
                </a:cubicBezTo>
                <a:lnTo>
                  <a:pt x="873830" y="1628041"/>
                </a:lnTo>
                <a:lnTo>
                  <a:pt x="890626" y="1599883"/>
                </a:lnTo>
                <a:lnTo>
                  <a:pt x="921288" y="1579569"/>
                </a:lnTo>
                <a:cubicBezTo>
                  <a:pt x="921111" y="1565502"/>
                  <a:pt x="920933" y="1551436"/>
                  <a:pt x="920756" y="1537369"/>
                </a:cubicBezTo>
                <a:cubicBezTo>
                  <a:pt x="918173" y="1533598"/>
                  <a:pt x="943194" y="1519497"/>
                  <a:pt x="946290" y="1514308"/>
                </a:cubicBezTo>
                <a:lnTo>
                  <a:pt x="932462" y="1512581"/>
                </a:lnTo>
                <a:lnTo>
                  <a:pt x="940652" y="1510839"/>
                </a:lnTo>
                <a:cubicBezTo>
                  <a:pt x="944059" y="1509546"/>
                  <a:pt x="947769" y="1507347"/>
                  <a:pt x="950739" y="1503635"/>
                </a:cubicBezTo>
                <a:lnTo>
                  <a:pt x="966405" y="1439967"/>
                </a:lnTo>
                <a:cubicBezTo>
                  <a:pt x="966567" y="1437915"/>
                  <a:pt x="970755" y="1392639"/>
                  <a:pt x="973516" y="1389073"/>
                </a:cubicBezTo>
                <a:lnTo>
                  <a:pt x="986960" y="1351857"/>
                </a:lnTo>
                <a:lnTo>
                  <a:pt x="987761" y="1363479"/>
                </a:lnTo>
                <a:cubicBezTo>
                  <a:pt x="987046" y="1391389"/>
                  <a:pt x="991418" y="1341827"/>
                  <a:pt x="989043" y="1346093"/>
                </a:cubicBezTo>
                <a:lnTo>
                  <a:pt x="986960" y="1351857"/>
                </a:lnTo>
                <a:lnTo>
                  <a:pt x="985769" y="1334556"/>
                </a:lnTo>
                <a:cubicBezTo>
                  <a:pt x="983992" y="1300062"/>
                  <a:pt x="982872" y="1251835"/>
                  <a:pt x="982507" y="1216698"/>
                </a:cubicBezTo>
                <a:cubicBezTo>
                  <a:pt x="989105" y="1176777"/>
                  <a:pt x="968656" y="1115073"/>
                  <a:pt x="984836" y="1082381"/>
                </a:cubicBezTo>
                <a:cubicBezTo>
                  <a:pt x="976467" y="1067557"/>
                  <a:pt x="974466" y="1054191"/>
                  <a:pt x="993140" y="1043366"/>
                </a:cubicBezTo>
                <a:cubicBezTo>
                  <a:pt x="994613" y="1005627"/>
                  <a:pt x="972947" y="994211"/>
                  <a:pt x="995544" y="972540"/>
                </a:cubicBezTo>
                <a:cubicBezTo>
                  <a:pt x="1001437" y="952637"/>
                  <a:pt x="1021106" y="938879"/>
                  <a:pt x="1028500" y="923945"/>
                </a:cubicBezTo>
                <a:cubicBezTo>
                  <a:pt x="1032923" y="901661"/>
                  <a:pt x="1022511" y="861628"/>
                  <a:pt x="1022082" y="838835"/>
                </a:cubicBezTo>
                <a:cubicBezTo>
                  <a:pt x="1057150" y="821053"/>
                  <a:pt x="1014683" y="811325"/>
                  <a:pt x="1025925" y="787183"/>
                </a:cubicBezTo>
                <a:cubicBezTo>
                  <a:pt x="1039299" y="775919"/>
                  <a:pt x="1041738" y="767701"/>
                  <a:pt x="1027904" y="756272"/>
                </a:cubicBezTo>
                <a:cubicBezTo>
                  <a:pt x="1092931" y="704439"/>
                  <a:pt x="1063111" y="690611"/>
                  <a:pt x="1088796" y="641639"/>
                </a:cubicBezTo>
                <a:cubicBezTo>
                  <a:pt x="1115586" y="599503"/>
                  <a:pt x="1101832" y="585408"/>
                  <a:pt x="1164389" y="545140"/>
                </a:cubicBezTo>
                <a:cubicBezTo>
                  <a:pt x="1183904" y="515341"/>
                  <a:pt x="1212474" y="444932"/>
                  <a:pt x="1225321" y="413843"/>
                </a:cubicBezTo>
                <a:cubicBezTo>
                  <a:pt x="1235550" y="389613"/>
                  <a:pt x="1230254" y="392779"/>
                  <a:pt x="1241477" y="358607"/>
                </a:cubicBezTo>
                <a:cubicBezTo>
                  <a:pt x="1244505" y="325057"/>
                  <a:pt x="1241891" y="287714"/>
                  <a:pt x="1246119" y="254866"/>
                </a:cubicBezTo>
                <a:cubicBezTo>
                  <a:pt x="1250325" y="233178"/>
                  <a:pt x="1255354" y="194919"/>
                  <a:pt x="1266837" y="161517"/>
                </a:cubicBezTo>
                <a:cubicBezTo>
                  <a:pt x="1312077" y="135871"/>
                  <a:pt x="1280314" y="75805"/>
                  <a:pt x="1315021" y="54455"/>
                </a:cubicBezTo>
                <a:cubicBezTo>
                  <a:pt x="1325412" y="38765"/>
                  <a:pt x="1323873" y="23602"/>
                  <a:pt x="1319335" y="8880"/>
                </a:cubicBezTo>
                <a:lnTo>
                  <a:pt x="1316402" y="852"/>
                </a:lnTo>
                <a:lnTo>
                  <a:pt x="120756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DD9EB-9B16-7D7D-0E69-C9CBBDF7A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8" y="609597"/>
            <a:ext cx="8903433" cy="1330841"/>
          </a:xfrm>
        </p:spPr>
        <p:txBody>
          <a:bodyPr>
            <a:normAutofit/>
          </a:bodyPr>
          <a:lstStyle/>
          <a:p>
            <a:r>
              <a:rPr lang="en-GB" dirty="0"/>
              <a:t>Social Factor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B4427-6537-9690-2F57-A7EA546C7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8" y="2194100"/>
            <a:ext cx="5126303" cy="390858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Customers are increasingly looking for customised services through digital channels.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Insufficient human interaction can mitigate the overall levels of guest satisfaction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Deloitte, 2024)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Employees need to be trained to bridge technology gaps.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Positive communication fosters trust within the AI-human interaction dynamics.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60988" y="2022496"/>
            <a:ext cx="4664547" cy="404393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How generative AI is already reshaping the hospitality industry -  HOTELSMag.com">
            <a:extLst>
              <a:ext uri="{FF2B5EF4-FFF2-40B4-BE49-F238E27FC236}">
                <a16:creationId xmlns:a16="http://schemas.microsoft.com/office/drawing/2014/main" id="{F65C9BF3-B112-7F40-8EDF-DA35DAC48B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070" r="11005"/>
          <a:stretch>
            <a:fillRect/>
          </a:stretch>
        </p:blipFill>
        <p:spPr>
          <a:xfrm>
            <a:off x="7016376" y="2183362"/>
            <a:ext cx="4357896" cy="3732941"/>
          </a:xfrm>
          <a:prstGeom prst="rect">
            <a:avLst/>
          </a:prstGeom>
        </p:spPr>
      </p:pic>
      <p:sp>
        <p:nvSpPr>
          <p:cNvPr id="15" name="Rectangle 6">
            <a:extLst>
              <a:ext uri="{FF2B5EF4-FFF2-40B4-BE49-F238E27FC236}">
                <a16:creationId xmlns:a16="http://schemas.microsoft.com/office/drawing/2014/main" id="{EFF9196C-3887-4B80-8671-3CA6705C1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8543" y="5840356"/>
            <a:ext cx="1029435" cy="452147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25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430AE-6902-F125-1BC4-89B8D6CD7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Technological Factor</a:t>
            </a:r>
            <a:endParaRPr lang="en-US" sz="48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97A48-F465-6473-4512-787C1536B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" y="2072308"/>
            <a:ext cx="6270173" cy="4398762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342900" lvl="0" indent="-342900" algn="just">
              <a:lnSpc>
                <a:spcPct val="12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 technologies include chatbots and facial recognition.</a:t>
            </a:r>
            <a:endParaRPr lang="en-IN" sz="24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UK hospitality has the lowest level of AI adoption in all sectors.</a:t>
            </a:r>
            <a:endParaRPr lang="en-IN" sz="24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workforce oversees AI to maintain service excellence and guest satisfaction (</a:t>
            </a:r>
            <a:r>
              <a:rPr lang="en-GB" sz="2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Hotel Tech Report, 2021)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IN" sz="24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 unstable chatbot performance can lead to lower levels of satisfaction.</a:t>
            </a:r>
            <a:endParaRPr lang="en-IN" sz="24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Hybrid versions combine artificial intelligence tools and human services to improve efficiency.</a:t>
            </a:r>
            <a:endParaRPr lang="en-IN" sz="24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pic>
        <p:nvPicPr>
          <p:cNvPr id="4" name="Picture 3" descr="AI in Hospitality and Tourism Market Profit-Sources Analysis Report  2024-2031">
            <a:extLst>
              <a:ext uri="{FF2B5EF4-FFF2-40B4-BE49-F238E27FC236}">
                <a16:creationId xmlns:a16="http://schemas.microsoft.com/office/drawing/2014/main" id="{38140303-826F-4ED2-1895-DBF63FE31E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09" r="17494" b="2"/>
          <a:stretch>
            <a:fillRect/>
          </a:stretch>
        </p:blipFill>
        <p:spPr>
          <a:xfrm>
            <a:off x="6358277" y="2484255"/>
            <a:ext cx="4703532" cy="37142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362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D8CE5A-1407-648D-8BD4-975D1A026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Conclusion</a:t>
            </a:r>
            <a:endParaRPr lang="en-US" sz="48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CD1C4-61C8-62A6-394B-640B0EF73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AI makes operations more efficient but cannot replace human interaction.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Collaboration models provide collaboration between emotional guest experiences.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Staff training is necessary for integrating and utilising AI.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Hybrid models of services permit both employee well-being.</a:t>
            </a:r>
            <a:endParaRPr lang="en-US" sz="2000"/>
          </a:p>
        </p:txBody>
      </p:sp>
      <p:pic>
        <p:nvPicPr>
          <p:cNvPr id="4" name="Picture 3" descr="Artificial Intelligence In Hospitality Industry: AI For Hotels | HiRUM">
            <a:extLst>
              <a:ext uri="{FF2B5EF4-FFF2-40B4-BE49-F238E27FC236}">
                <a16:creationId xmlns:a16="http://schemas.microsoft.com/office/drawing/2014/main" id="{2273E812-1D65-3C3E-B470-3FE307E32D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532" y="2622472"/>
            <a:ext cx="5150277" cy="343780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22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90AF3-9B2C-BEBF-A5E0-D9A2959B6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Recommendation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51835-1D5A-3270-A272-E04727476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4614759" cy="41633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Employing hybrid approaches that cater to AI effectiveness and emotional intelligence.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Taking regular upskilling courses to enhance technological skills.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Creating in-house campaigns to raise awareness about AI and dispel fear.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Designing interactive spaces that facilitate interaction between visitors and staff.</a:t>
            </a:r>
            <a:endParaRPr lang="en-US" sz="2000"/>
          </a:p>
        </p:txBody>
      </p:sp>
      <p:pic>
        <p:nvPicPr>
          <p:cNvPr id="4" name="Picture 3" descr="Why is Artificial Intelligence so important in hotels? ...">
            <a:extLst>
              <a:ext uri="{FF2B5EF4-FFF2-40B4-BE49-F238E27FC236}">
                <a16:creationId xmlns:a16="http://schemas.microsoft.com/office/drawing/2014/main" id="{C8AD315A-B5DC-6501-0688-BC9CC9734C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240" b="-6"/>
          <a:stretch>
            <a:fillRect/>
          </a:stretch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4975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507C68-E055-1EF3-812E-E7732ABD47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EE4F4-B7F9-9B2B-573E-340EE6E5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305257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/>
              <a:t>References</a:t>
            </a:r>
            <a:endParaRPr lang="en-US" sz="5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1DC749-620E-4E78-FE0E-35EB4EB0CC85}"/>
              </a:ext>
            </a:extLst>
          </p:cNvPr>
          <p:cNvSpPr txBox="1"/>
          <p:nvPr/>
        </p:nvSpPr>
        <p:spPr>
          <a:xfrm>
            <a:off x="1104355" y="1419633"/>
            <a:ext cx="9980240" cy="4984634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4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Deloitte (2024).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Humanising hospitality through technology. 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Available at: https://www.deloitte.com/uk/en/Industries/consumer/blogs/humanising-hospitality-through-technology.html (Accessed: 10 May 2025)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4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Forbes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(2024).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 In Hospitality: Elevating The Hotel Guest Experience.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Available at: https://www.forbes.com/sites/neilsahota/2024/03/06/ai-in-hospitality-elevating-the-hotel-guest-experience-through-innovation/ (Accessed: 10 May 2025)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4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Gov.UK (2024).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Digital development strategy 2024 to 2030. 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Available at: https://www.gov.uk/government/publications/digital-development-strategy-2024-to-2030/digital-development-strategy-2024-to-2030 (Accessed: 10 May 2025)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400"/>
              </a:spcAft>
              <a:buFont typeface="Arial" panose="020B0604020202020204" pitchFamily="34" charset="0"/>
              <a:buChar char="•"/>
            </a:pPr>
            <a:r>
              <a:rPr lang="en-GB" sz="12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Hoteltechreport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(2021)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YOTEL Takes the Next Step in Their Digital Evolution with INTELITY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Available at: https://hoteltechreport.com/news/yotel-digital-evolution-intelity (Accessed: 10 May 2025)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4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Hou, Y. and Fan, L., (2024). Working with AI: The effect of job stress on hotel employees’ work engagement. </a:t>
            </a:r>
            <a:r>
              <a:rPr lang="en-GB" sz="12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Behavioral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Sciences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14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(11), p.1076.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400"/>
              </a:spcAft>
              <a:buFont typeface="Arial" panose="020B0604020202020204" pitchFamily="34" charset="0"/>
              <a:buChar char="•"/>
            </a:pPr>
            <a:r>
              <a:rPr lang="en-GB" sz="12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Kadagidze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L. and </a:t>
            </a:r>
            <a:r>
              <a:rPr lang="en-GB" sz="12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Ugrelidze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E., (2023). AI in hospitality industry: A comprehensive study on its impact on operations, customer experience, and revenue management. In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International European Conference on Interdisciplinary Scientific Research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4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Wu, T.J., Zhang, R.X. and Zhang, Z., (2025). Navigating the human-artificial intelligence collaboration landscape: Impact on quality of work life and work engagement.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Journal of Hospitality and Tourism Management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62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pp.276-283.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324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7 Sample Thank You Notes for Business">
            <a:extLst>
              <a:ext uri="{FF2B5EF4-FFF2-40B4-BE49-F238E27FC236}">
                <a16:creationId xmlns:a16="http://schemas.microsoft.com/office/drawing/2014/main" id="{683F1B74-8561-D335-A535-6625FD72EE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72458B-E611-E3AF-4434-B17EC459E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324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Any Questions?</a:t>
            </a:r>
            <a:endParaRPr lang="en-IN" sz="6000" b="1" dirty="0"/>
          </a:p>
        </p:txBody>
      </p:sp>
    </p:spTree>
    <p:extLst>
      <p:ext uri="{BB962C8B-B14F-4D97-AF65-F5344CB8AC3E}">
        <p14:creationId xmlns:p14="http://schemas.microsoft.com/office/powerpoint/2010/main" val="1617623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887</Words>
  <Application>Microsoft Office PowerPoint</Application>
  <PresentationFormat>Widescreen</PresentationFormat>
  <Paragraphs>78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Symbol</vt:lpstr>
      <vt:lpstr>office theme</vt:lpstr>
      <vt:lpstr>Contemporary Themes in the Hotel and Hospitality Sector. Work Title: The future of work AI and Human Collaboration in Hotel and Hospitality; Conference Presentation</vt:lpstr>
      <vt:lpstr>Introduction</vt:lpstr>
      <vt:lpstr>Rising impact of AI on hospitality operations</vt:lpstr>
      <vt:lpstr>The need for collaboration between humans and AI in hospitality</vt:lpstr>
      <vt:lpstr>Challenges faced by staff in the hospitality industry in collaborating with AI</vt:lpstr>
      <vt:lpstr>Political Factor</vt:lpstr>
      <vt:lpstr>Economic Factor</vt:lpstr>
      <vt:lpstr>Social Factor</vt:lpstr>
      <vt:lpstr>Technological Factor</vt:lpstr>
      <vt:lpstr>Conclusion</vt:lpstr>
      <vt:lpstr>Recommendation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the Hotel and Hospitality Sector.</dc:title>
  <dc:creator/>
  <cp:lastModifiedBy/>
  <cp:revision>2</cp:revision>
  <dcterms:created xsi:type="dcterms:W3CDTF">2025-05-28T13:00:17Z</dcterms:created>
  <dcterms:modified xsi:type="dcterms:W3CDTF">2025-06-03T09:57:49Z</dcterms:modified>
</cp:coreProperties>
</file>