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2098"/>
    <p:restoredTop sz="94610"/>
  </p:normalViewPr>
  <p:slideViewPr>
    <p:cSldViewPr snapToGrid="0" snapToObjects="1">
      <p:cViewPr varScale="1">
        <p:scale>
          <a:sx n="74" d="100"/>
          <a:sy n="74" d="100"/>
        </p:scale>
        <p:origin x="176" y="11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1625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13E42"/>
        </a:solidFill>
        <a:effectLst/>
      </p:bgPr>
    </p:bg>
    <p:spTree>
      <p:nvGrpSpPr>
        <p:cNvPr id="1" name=""/>
        <p:cNvGrpSpPr/>
        <p:nvPr/>
      </p:nvGrpSpPr>
      <p:grpSpPr>
        <a:xfrm>
          <a:off x="0" y="0"/>
          <a:ext cx="0" cy="0"/>
          <a:chOff x="0" y="0"/>
          <a:chExt cx="0" cy="0"/>
        </a:xfrm>
      </p:grpSpPr>
      <p:sp>
        <p:nvSpPr>
          <p:cNvPr id="2" name="Shape 0"/>
          <p:cNvSpPr/>
          <p:nvPr/>
        </p:nvSpPr>
        <p:spPr>
          <a:xfrm>
            <a:off x="9692640" y="-1645920"/>
            <a:ext cx="4572000" cy="4572000"/>
          </a:xfrm>
          <a:prstGeom prst="ellipse">
            <a:avLst/>
          </a:prstGeom>
          <a:solidFill>
            <a:srgbClr val="028090">
              <a:alpha val="45000"/>
            </a:srgbClr>
          </a:solidFill>
          <a:ln/>
        </p:spPr>
        <p:txBody>
          <a:bodyPr/>
          <a:lstStyle/>
          <a:p>
            <a:endParaRPr lang="en-US">
              <a:latin typeface="Arial" panose="020B0604020202020204" pitchFamily="34" charset="0"/>
              <a:cs typeface="Arial" panose="020B0604020202020204" pitchFamily="34" charset="0"/>
            </a:endParaRPr>
          </a:p>
        </p:txBody>
      </p:sp>
      <p:sp>
        <p:nvSpPr>
          <p:cNvPr id="3" name="Shape 1"/>
          <p:cNvSpPr/>
          <p:nvPr/>
        </p:nvSpPr>
        <p:spPr>
          <a:xfrm>
            <a:off x="-1463040" y="4754880"/>
            <a:ext cx="3657600" cy="3657600"/>
          </a:xfrm>
          <a:prstGeom prst="ellipse">
            <a:avLst/>
          </a:prstGeom>
          <a:solidFill>
            <a:srgbClr val="00A896">
              <a:alpha val="40000"/>
            </a:srgbClr>
          </a:solidFill>
          <a:ln/>
        </p:spPr>
        <p:txBody>
          <a:bodyPr/>
          <a:lstStyle/>
          <a:p>
            <a:endParaRPr lang="en-US">
              <a:latin typeface="Arial" panose="020B0604020202020204" pitchFamily="34" charset="0"/>
              <a:cs typeface="Arial" panose="020B0604020202020204" pitchFamily="34" charset="0"/>
            </a:endParaRPr>
          </a:p>
        </p:txBody>
      </p:sp>
      <p:sp>
        <p:nvSpPr>
          <p:cNvPr id="4" name="Shape 2"/>
          <p:cNvSpPr/>
          <p:nvPr/>
        </p:nvSpPr>
        <p:spPr>
          <a:xfrm>
            <a:off x="822960" y="777240"/>
            <a:ext cx="822960" cy="822960"/>
          </a:xfrm>
          <a:prstGeom prst="ellipse">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pic>
        <p:nvPicPr>
          <p:cNvPr id="5" name="Image 0" descr="preencoded.png"/>
          <p:cNvPicPr>
            <a:picLocks noChangeAspect="1"/>
          </p:cNvPicPr>
          <p:nvPr/>
        </p:nvPicPr>
        <p:blipFill>
          <a:blip r:embed="rId3"/>
          <a:stretch>
            <a:fillRect/>
          </a:stretch>
        </p:blipFill>
        <p:spPr>
          <a:xfrm>
            <a:off x="1020470" y="974750"/>
            <a:ext cx="427939" cy="427939"/>
          </a:xfrm>
          <a:prstGeom prst="rect">
            <a:avLst/>
          </a:prstGeom>
        </p:spPr>
      </p:pic>
      <p:sp>
        <p:nvSpPr>
          <p:cNvPr id="6" name="Text 3"/>
          <p:cNvSpPr/>
          <p:nvPr/>
        </p:nvSpPr>
        <p:spPr>
          <a:xfrm>
            <a:off x="822960" y="1965960"/>
            <a:ext cx="9601200" cy="914400"/>
          </a:xfrm>
          <a:prstGeom prst="rect">
            <a:avLst/>
          </a:prstGeom>
          <a:noFill/>
          <a:ln/>
        </p:spPr>
        <p:txBody>
          <a:bodyPr wrap="square" rtlCol="0" anchor="ctr"/>
          <a:lstStyle/>
          <a:p>
            <a:pPr marL="0" indent="0" algn="l">
              <a:buNone/>
            </a:pPr>
            <a:r>
              <a:rPr lang="en-US" sz="3000" b="1" dirty="0">
                <a:solidFill>
                  <a:srgbClr val="FFFFFF"/>
                </a:solidFill>
                <a:latin typeface="Arial" panose="020B0604020202020204" pitchFamily="34" charset="0"/>
                <a:ea typeface="Cambria" pitchFamily="34" charset="-122"/>
                <a:cs typeface="Arial" panose="020B0604020202020204" pitchFamily="34" charset="0"/>
              </a:rPr>
              <a:t>Professional Career Development within Health and Social Care</a:t>
            </a:r>
            <a:endParaRPr lang="en-US" sz="3000" dirty="0">
              <a:latin typeface="Arial" panose="020B0604020202020204" pitchFamily="34" charset="0"/>
              <a:cs typeface="Arial" panose="020B0604020202020204" pitchFamily="34" charset="0"/>
            </a:endParaRPr>
          </a:p>
        </p:txBody>
      </p:sp>
      <p:sp>
        <p:nvSpPr>
          <p:cNvPr id="7" name="Text 4"/>
          <p:cNvSpPr/>
          <p:nvPr/>
        </p:nvSpPr>
        <p:spPr>
          <a:xfrm>
            <a:off x="822960" y="2788920"/>
            <a:ext cx="9601200" cy="548640"/>
          </a:xfrm>
          <a:prstGeom prst="rect">
            <a:avLst/>
          </a:prstGeom>
          <a:noFill/>
          <a:ln/>
        </p:spPr>
        <p:txBody>
          <a:bodyPr wrap="square" rtlCol="0" anchor="ctr"/>
          <a:lstStyle/>
          <a:p>
            <a:pPr marL="0" indent="0">
              <a:buNone/>
            </a:pPr>
            <a:r>
              <a:rPr lang="en-US" sz="1800" i="1" dirty="0">
                <a:solidFill>
                  <a:srgbClr val="02C39A"/>
                </a:solidFill>
                <a:latin typeface="Arial" panose="020B0604020202020204" pitchFamily="34" charset="0"/>
                <a:ea typeface="Calibri" pitchFamily="34" charset="-122"/>
                <a:cs typeface="Arial" panose="020B0604020202020204" pitchFamily="34" charset="0"/>
              </a:rPr>
              <a:t>Communication as a Professional Skill in Health &amp; Social Care</a:t>
            </a:r>
            <a:endParaRPr lang="en-US" sz="1800" dirty="0">
              <a:latin typeface="Arial" panose="020B0604020202020204" pitchFamily="34" charset="0"/>
              <a:cs typeface="Arial" panose="020B0604020202020204" pitchFamily="34" charset="0"/>
            </a:endParaRPr>
          </a:p>
        </p:txBody>
      </p:sp>
      <p:sp>
        <p:nvSpPr>
          <p:cNvPr id="9" name="Text 6"/>
          <p:cNvSpPr/>
          <p:nvPr/>
        </p:nvSpPr>
        <p:spPr>
          <a:xfrm>
            <a:off x="822960" y="3444240"/>
            <a:ext cx="2377440" cy="347472"/>
          </a:xfrm>
          <a:prstGeom prst="rect">
            <a:avLst/>
          </a:prstGeom>
          <a:noFill/>
          <a:ln/>
        </p:spPr>
        <p:txBody>
          <a:bodyPr wrap="square" lIns="0" tIns="0" rIns="0" bIns="0" rtlCol="0" anchor="ctr"/>
          <a:lstStyle/>
          <a:p>
            <a:pPr marL="0" indent="0">
              <a:buNone/>
            </a:pPr>
            <a:r>
              <a:rPr lang="en-US" sz="1300" b="1" dirty="0">
                <a:solidFill>
                  <a:srgbClr val="02C39A"/>
                </a:solidFill>
                <a:latin typeface="Arial" panose="020B0604020202020204" pitchFamily="34" charset="0"/>
                <a:ea typeface="Calibri" pitchFamily="34" charset="-122"/>
                <a:cs typeface="Arial" panose="020B0604020202020204" pitchFamily="34" charset="0"/>
              </a:rPr>
              <a:t>Module Title</a:t>
            </a:r>
            <a:endParaRPr lang="en-US" sz="1300" dirty="0">
              <a:latin typeface="Arial" panose="020B0604020202020204" pitchFamily="34" charset="0"/>
              <a:cs typeface="Arial" panose="020B0604020202020204" pitchFamily="34" charset="0"/>
            </a:endParaRPr>
          </a:p>
        </p:txBody>
      </p:sp>
      <p:sp>
        <p:nvSpPr>
          <p:cNvPr id="10" name="Text 7"/>
          <p:cNvSpPr/>
          <p:nvPr/>
        </p:nvSpPr>
        <p:spPr>
          <a:xfrm>
            <a:off x="3200400" y="3410174"/>
            <a:ext cx="5943600" cy="347472"/>
          </a:xfrm>
          <a:prstGeom prst="rect">
            <a:avLst/>
          </a:prstGeom>
          <a:noFill/>
          <a:ln/>
        </p:spPr>
        <p:txBody>
          <a:bodyPr wrap="square" lIns="0" tIns="0" rIns="0" bIns="0" rtlCol="0" anchor="ctr"/>
          <a:lstStyle/>
          <a:p>
            <a:pPr marL="0" indent="0">
              <a:buNone/>
            </a:pPr>
            <a:r>
              <a:rPr lang="en-US" sz="1300" dirty="0">
                <a:solidFill>
                  <a:srgbClr val="FFFFFF"/>
                </a:solidFill>
                <a:latin typeface="Arial" panose="020B0604020202020204" pitchFamily="34" charset="0"/>
                <a:ea typeface="Calibri" pitchFamily="34" charset="-122"/>
                <a:cs typeface="Arial" panose="020B0604020202020204" pitchFamily="34" charset="0"/>
              </a:rPr>
              <a:t>Professional Career Development within Health and Social Care</a:t>
            </a:r>
            <a:endParaRPr lang="en-US" sz="1300" dirty="0">
              <a:latin typeface="Arial" panose="020B0604020202020204" pitchFamily="34" charset="0"/>
              <a:cs typeface="Arial" panose="020B0604020202020204" pitchFamily="34" charset="0"/>
            </a:endParaRPr>
          </a:p>
        </p:txBody>
      </p:sp>
      <p:sp>
        <p:nvSpPr>
          <p:cNvPr id="11" name="Text 8"/>
          <p:cNvSpPr/>
          <p:nvPr/>
        </p:nvSpPr>
        <p:spPr>
          <a:xfrm>
            <a:off x="822960" y="3828288"/>
            <a:ext cx="2377440" cy="347472"/>
          </a:xfrm>
          <a:prstGeom prst="rect">
            <a:avLst/>
          </a:prstGeom>
          <a:noFill/>
          <a:ln/>
        </p:spPr>
        <p:txBody>
          <a:bodyPr wrap="square" lIns="0" tIns="0" rIns="0" bIns="0" rtlCol="0" anchor="ctr"/>
          <a:lstStyle/>
          <a:p>
            <a:pPr marL="0" indent="0">
              <a:buNone/>
            </a:pPr>
            <a:r>
              <a:rPr lang="en-US" sz="1300" b="1" dirty="0">
                <a:solidFill>
                  <a:srgbClr val="02C39A"/>
                </a:solidFill>
                <a:latin typeface="Arial" panose="020B0604020202020204" pitchFamily="34" charset="0"/>
                <a:ea typeface="Calibri" pitchFamily="34" charset="-122"/>
                <a:cs typeface="Arial" panose="020B0604020202020204" pitchFamily="34" charset="0"/>
              </a:rPr>
              <a:t>Module Number</a:t>
            </a:r>
            <a:endParaRPr lang="en-US" sz="1300" dirty="0">
              <a:latin typeface="Arial" panose="020B0604020202020204" pitchFamily="34" charset="0"/>
              <a:cs typeface="Arial" panose="020B0604020202020204" pitchFamily="34" charset="0"/>
            </a:endParaRPr>
          </a:p>
        </p:txBody>
      </p:sp>
      <p:sp>
        <p:nvSpPr>
          <p:cNvPr id="12" name="Text 9"/>
          <p:cNvSpPr/>
          <p:nvPr/>
        </p:nvSpPr>
        <p:spPr>
          <a:xfrm>
            <a:off x="3200400" y="3820937"/>
            <a:ext cx="5943600" cy="347472"/>
          </a:xfrm>
          <a:prstGeom prst="rect">
            <a:avLst/>
          </a:prstGeom>
          <a:noFill/>
          <a:ln/>
        </p:spPr>
        <p:txBody>
          <a:bodyPr wrap="square" lIns="0" tIns="0" rIns="0" bIns="0" rtlCol="0" anchor="ctr"/>
          <a:lstStyle/>
          <a:p>
            <a:pPr marL="0" indent="0">
              <a:buNone/>
            </a:pPr>
            <a:r>
              <a:rPr lang="en-US" sz="1300" dirty="0">
                <a:solidFill>
                  <a:srgbClr val="FFFFFF"/>
                </a:solidFill>
                <a:latin typeface="Arial" panose="020B0604020202020204" pitchFamily="34" charset="0"/>
                <a:ea typeface="Calibri" pitchFamily="34" charset="-122"/>
                <a:cs typeface="Arial" panose="020B0604020202020204" pitchFamily="34" charset="0"/>
              </a:rPr>
              <a:t>LCHS 4009 (LON)</a:t>
            </a:r>
            <a:endParaRPr lang="en-US" sz="1300" dirty="0">
              <a:latin typeface="Arial" panose="020B0604020202020204" pitchFamily="34" charset="0"/>
              <a:cs typeface="Arial" panose="020B0604020202020204" pitchFamily="34" charset="0"/>
            </a:endParaRPr>
          </a:p>
        </p:txBody>
      </p:sp>
      <p:sp>
        <p:nvSpPr>
          <p:cNvPr id="13" name="Text 10"/>
          <p:cNvSpPr/>
          <p:nvPr/>
        </p:nvSpPr>
        <p:spPr>
          <a:xfrm>
            <a:off x="822960" y="4212336"/>
            <a:ext cx="2377440" cy="347472"/>
          </a:xfrm>
          <a:prstGeom prst="rect">
            <a:avLst/>
          </a:prstGeom>
          <a:noFill/>
          <a:ln/>
        </p:spPr>
        <p:txBody>
          <a:bodyPr wrap="square" lIns="0" tIns="0" rIns="0" bIns="0" rtlCol="0" anchor="ctr"/>
          <a:lstStyle/>
          <a:p>
            <a:pPr marL="0" indent="0">
              <a:buNone/>
            </a:pPr>
            <a:r>
              <a:rPr lang="en-US" sz="1300" b="1" dirty="0">
                <a:solidFill>
                  <a:srgbClr val="02C39A"/>
                </a:solidFill>
                <a:latin typeface="Arial" panose="020B0604020202020204" pitchFamily="34" charset="0"/>
                <a:ea typeface="Calibri" pitchFamily="34" charset="-122"/>
                <a:cs typeface="Arial" panose="020B0604020202020204" pitchFamily="34" charset="0"/>
              </a:rPr>
              <a:t>Assignment No.</a:t>
            </a:r>
            <a:endParaRPr lang="en-US" sz="1300" dirty="0">
              <a:latin typeface="Arial" panose="020B0604020202020204" pitchFamily="34" charset="0"/>
              <a:cs typeface="Arial" panose="020B0604020202020204" pitchFamily="34" charset="0"/>
            </a:endParaRPr>
          </a:p>
        </p:txBody>
      </p:sp>
      <p:sp>
        <p:nvSpPr>
          <p:cNvPr id="14" name="Text 11"/>
          <p:cNvSpPr/>
          <p:nvPr/>
        </p:nvSpPr>
        <p:spPr>
          <a:xfrm>
            <a:off x="3200400" y="4210274"/>
            <a:ext cx="5943600" cy="347472"/>
          </a:xfrm>
          <a:prstGeom prst="rect">
            <a:avLst/>
          </a:prstGeom>
          <a:noFill/>
          <a:ln/>
        </p:spPr>
        <p:txBody>
          <a:bodyPr wrap="square" lIns="0" tIns="0" rIns="0" bIns="0" rtlCol="0" anchor="ctr"/>
          <a:lstStyle/>
          <a:p>
            <a:pPr marL="0" indent="0">
              <a:buNone/>
            </a:pPr>
            <a:r>
              <a:rPr lang="en-US" sz="1300" dirty="0">
                <a:solidFill>
                  <a:srgbClr val="FFFFFF"/>
                </a:solidFill>
                <a:latin typeface="Arial" panose="020B0604020202020204" pitchFamily="34" charset="0"/>
                <a:ea typeface="Calibri" pitchFamily="34" charset="-122"/>
                <a:cs typeface="Arial" panose="020B0604020202020204" pitchFamily="34" charset="0"/>
              </a:rPr>
              <a:t>ASSIGNMENT 1</a:t>
            </a:r>
            <a:endParaRPr lang="en-US" sz="1300" dirty="0">
              <a:latin typeface="Arial" panose="020B0604020202020204" pitchFamily="34" charset="0"/>
              <a:cs typeface="Arial" panose="020B0604020202020204" pitchFamily="34" charset="0"/>
            </a:endParaRPr>
          </a:p>
        </p:txBody>
      </p:sp>
      <p:sp>
        <p:nvSpPr>
          <p:cNvPr id="15" name="Text 12"/>
          <p:cNvSpPr/>
          <p:nvPr/>
        </p:nvSpPr>
        <p:spPr>
          <a:xfrm>
            <a:off x="822960" y="4596384"/>
            <a:ext cx="2377440" cy="347472"/>
          </a:xfrm>
          <a:prstGeom prst="rect">
            <a:avLst/>
          </a:prstGeom>
          <a:noFill/>
          <a:ln/>
        </p:spPr>
        <p:txBody>
          <a:bodyPr wrap="square" lIns="0" tIns="0" rIns="0" bIns="0" rtlCol="0" anchor="ctr"/>
          <a:lstStyle/>
          <a:p>
            <a:pPr marL="0" indent="0">
              <a:buNone/>
            </a:pPr>
            <a:r>
              <a:rPr lang="en-US" sz="1300" b="1" dirty="0">
                <a:solidFill>
                  <a:srgbClr val="02C39A"/>
                </a:solidFill>
                <a:latin typeface="Arial" panose="020B0604020202020204" pitchFamily="34" charset="0"/>
                <a:ea typeface="Calibri" pitchFamily="34" charset="-122"/>
                <a:cs typeface="Arial" panose="020B0604020202020204" pitchFamily="34" charset="0"/>
              </a:rPr>
              <a:t>Student Name</a:t>
            </a:r>
            <a:endParaRPr lang="en-US" sz="1300" dirty="0">
              <a:latin typeface="Arial" panose="020B0604020202020204" pitchFamily="34" charset="0"/>
              <a:cs typeface="Arial" panose="020B0604020202020204" pitchFamily="34" charset="0"/>
            </a:endParaRPr>
          </a:p>
        </p:txBody>
      </p:sp>
      <p:sp>
        <p:nvSpPr>
          <p:cNvPr id="16" name="Text 13"/>
          <p:cNvSpPr/>
          <p:nvPr/>
        </p:nvSpPr>
        <p:spPr>
          <a:xfrm>
            <a:off x="3200400" y="4613641"/>
            <a:ext cx="5943600" cy="347472"/>
          </a:xfrm>
          <a:prstGeom prst="rect">
            <a:avLst/>
          </a:prstGeom>
          <a:noFill/>
          <a:ln/>
        </p:spPr>
        <p:txBody>
          <a:bodyPr wrap="square" lIns="0" tIns="0" rIns="0" bIns="0" rtlCol="0" anchor="ctr"/>
          <a:lstStyle/>
          <a:p>
            <a:r>
              <a:rPr lang="en-US" sz="1300" dirty="0">
                <a:solidFill>
                  <a:srgbClr val="FFFFFF"/>
                </a:solidFill>
                <a:latin typeface="Arial" panose="020B0604020202020204" pitchFamily="34" charset="0"/>
                <a:ea typeface="Calibri" pitchFamily="34" charset="-122"/>
                <a:cs typeface="Arial" panose="020B0604020202020204" pitchFamily="34" charset="0"/>
              </a:rPr>
              <a:t>Divina Gracia Barber </a:t>
            </a:r>
            <a:endParaRPr lang="en-US" sz="1300" dirty="0">
              <a:latin typeface="Arial" panose="020B0604020202020204" pitchFamily="34" charset="0"/>
              <a:cs typeface="Arial" panose="020B0604020202020204" pitchFamily="34" charset="0"/>
            </a:endParaRPr>
          </a:p>
        </p:txBody>
      </p:sp>
      <p:sp>
        <p:nvSpPr>
          <p:cNvPr id="17" name="Text 14"/>
          <p:cNvSpPr/>
          <p:nvPr/>
        </p:nvSpPr>
        <p:spPr>
          <a:xfrm>
            <a:off x="822960" y="4980432"/>
            <a:ext cx="2377440" cy="347472"/>
          </a:xfrm>
          <a:prstGeom prst="rect">
            <a:avLst/>
          </a:prstGeom>
          <a:noFill/>
          <a:ln/>
        </p:spPr>
        <p:txBody>
          <a:bodyPr wrap="square" lIns="0" tIns="0" rIns="0" bIns="0" rtlCol="0" anchor="ctr"/>
          <a:lstStyle/>
          <a:p>
            <a:pPr marL="0" indent="0">
              <a:buNone/>
            </a:pPr>
            <a:r>
              <a:rPr lang="en-US" sz="1300" b="1" dirty="0">
                <a:solidFill>
                  <a:srgbClr val="02C39A"/>
                </a:solidFill>
                <a:latin typeface="Arial" panose="020B0604020202020204" pitchFamily="34" charset="0"/>
                <a:ea typeface="Calibri" pitchFamily="34" charset="-122"/>
                <a:cs typeface="Arial" panose="020B0604020202020204" pitchFamily="34" charset="0"/>
              </a:rPr>
              <a:t>Student ID</a:t>
            </a:r>
            <a:endParaRPr lang="en-US" sz="1300" dirty="0">
              <a:latin typeface="Arial" panose="020B0604020202020204" pitchFamily="34" charset="0"/>
              <a:cs typeface="Arial" panose="020B0604020202020204" pitchFamily="34" charset="0"/>
            </a:endParaRPr>
          </a:p>
        </p:txBody>
      </p:sp>
      <p:sp>
        <p:nvSpPr>
          <p:cNvPr id="18" name="Text 15"/>
          <p:cNvSpPr/>
          <p:nvPr/>
        </p:nvSpPr>
        <p:spPr>
          <a:xfrm>
            <a:off x="3200400" y="4977070"/>
            <a:ext cx="5943600" cy="347472"/>
          </a:xfrm>
          <a:prstGeom prst="rect">
            <a:avLst/>
          </a:prstGeom>
          <a:noFill/>
          <a:ln/>
        </p:spPr>
        <p:txBody>
          <a:bodyPr wrap="square" lIns="0" tIns="0" rIns="0" bIns="0" rtlCol="0" anchor="ctr"/>
          <a:lstStyle/>
          <a:p>
            <a:r>
              <a:rPr lang="en-US" sz="1300" dirty="0">
                <a:solidFill>
                  <a:srgbClr val="FFFFFF"/>
                </a:solidFill>
                <a:latin typeface="Arial" panose="020B0604020202020204" pitchFamily="34" charset="0"/>
                <a:ea typeface="Calibri" pitchFamily="34" charset="-122"/>
                <a:cs typeface="Arial" panose="020B0604020202020204" pitchFamily="34" charset="0"/>
              </a:rPr>
              <a:t>2509203</a:t>
            </a:r>
            <a:endParaRPr lang="en-US" sz="1300" dirty="0">
              <a:latin typeface="Arial" panose="020B0604020202020204" pitchFamily="34" charset="0"/>
              <a:cs typeface="Arial" panose="020B0604020202020204" pitchFamily="34" charset="0"/>
            </a:endParaRPr>
          </a:p>
        </p:txBody>
      </p:sp>
      <p:sp>
        <p:nvSpPr>
          <p:cNvPr id="19" name="Text 16"/>
          <p:cNvSpPr/>
          <p:nvPr/>
        </p:nvSpPr>
        <p:spPr>
          <a:xfrm>
            <a:off x="822960" y="5364480"/>
            <a:ext cx="2377440" cy="347472"/>
          </a:xfrm>
          <a:prstGeom prst="rect">
            <a:avLst/>
          </a:prstGeom>
          <a:noFill/>
          <a:ln/>
        </p:spPr>
        <p:txBody>
          <a:bodyPr wrap="square" lIns="0" tIns="0" rIns="0" bIns="0" rtlCol="0" anchor="ctr"/>
          <a:lstStyle/>
          <a:p>
            <a:pPr marL="0" indent="0">
              <a:buNone/>
            </a:pPr>
            <a:r>
              <a:rPr lang="en-US" sz="1300" b="1" dirty="0">
                <a:solidFill>
                  <a:srgbClr val="02C39A"/>
                </a:solidFill>
                <a:latin typeface="Arial" panose="020B0604020202020204" pitchFamily="34" charset="0"/>
                <a:ea typeface="Calibri" pitchFamily="34" charset="-122"/>
                <a:cs typeface="Arial" panose="020B0604020202020204" pitchFamily="34" charset="0"/>
              </a:rPr>
              <a:t>Lecturer's Name</a:t>
            </a:r>
            <a:endParaRPr lang="en-US" sz="1300" dirty="0">
              <a:latin typeface="Arial" panose="020B0604020202020204" pitchFamily="34" charset="0"/>
              <a:cs typeface="Arial" panose="020B0604020202020204" pitchFamily="34" charset="0"/>
            </a:endParaRPr>
          </a:p>
        </p:txBody>
      </p:sp>
      <p:sp>
        <p:nvSpPr>
          <p:cNvPr id="20" name="Text 17"/>
          <p:cNvSpPr/>
          <p:nvPr/>
        </p:nvSpPr>
        <p:spPr>
          <a:xfrm>
            <a:off x="3200400" y="5386802"/>
            <a:ext cx="5943600" cy="347472"/>
          </a:xfrm>
          <a:prstGeom prst="rect">
            <a:avLst/>
          </a:prstGeom>
          <a:noFill/>
          <a:ln/>
        </p:spPr>
        <p:txBody>
          <a:bodyPr wrap="square" lIns="0" tIns="0" rIns="0" bIns="0" rtlCol="0" anchor="ctr"/>
          <a:lstStyle/>
          <a:p>
            <a:r>
              <a:rPr lang="en-US" sz="1300" dirty="0" err="1">
                <a:solidFill>
                  <a:srgbClr val="FFFFFF"/>
                </a:solidFill>
                <a:latin typeface="Arial" panose="020B0604020202020204" pitchFamily="34" charset="0"/>
                <a:ea typeface="Calibri" pitchFamily="34" charset="-122"/>
                <a:cs typeface="Arial" panose="020B0604020202020204" pitchFamily="34" charset="0"/>
              </a:rPr>
              <a:t>Ms</a:t>
            </a:r>
            <a:r>
              <a:rPr lang="en-US" sz="1300" dirty="0">
                <a:solidFill>
                  <a:srgbClr val="FFFFFF"/>
                </a:solidFill>
                <a:latin typeface="Arial" panose="020B0604020202020204" pitchFamily="34" charset="0"/>
                <a:ea typeface="Calibri" pitchFamily="34" charset="-122"/>
                <a:cs typeface="Arial" panose="020B0604020202020204" pitchFamily="34" charset="0"/>
              </a:rPr>
              <a:t> </a:t>
            </a:r>
            <a:r>
              <a:rPr lang="en-US" sz="1300" dirty="0" err="1">
                <a:solidFill>
                  <a:srgbClr val="FFFFFF"/>
                </a:solidFill>
                <a:latin typeface="Arial" panose="020B0604020202020204" pitchFamily="34" charset="0"/>
                <a:ea typeface="Calibri" pitchFamily="34" charset="-122"/>
                <a:cs typeface="Arial" panose="020B0604020202020204" pitchFamily="34" charset="0"/>
              </a:rPr>
              <a:t>Dilhara</a:t>
            </a:r>
            <a:r>
              <a:rPr lang="en-US" sz="1300" dirty="0">
                <a:solidFill>
                  <a:srgbClr val="FFFFFF"/>
                </a:solidFill>
                <a:latin typeface="Arial" panose="020B0604020202020204" pitchFamily="34" charset="0"/>
                <a:ea typeface="Calibri" pitchFamily="34" charset="-122"/>
                <a:cs typeface="Arial" panose="020B0604020202020204" pitchFamily="34" charset="0"/>
              </a:rPr>
              <a:t> </a:t>
            </a:r>
            <a:r>
              <a:rPr lang="en-US" sz="1300" dirty="0" err="1">
                <a:solidFill>
                  <a:srgbClr val="FFFFFF"/>
                </a:solidFill>
                <a:latin typeface="Arial" panose="020B0604020202020204" pitchFamily="34" charset="0"/>
                <a:ea typeface="Calibri" pitchFamily="34" charset="-122"/>
                <a:cs typeface="Arial" panose="020B0604020202020204" pitchFamily="34" charset="0"/>
              </a:rPr>
              <a:t>Mampitiya</a:t>
            </a:r>
            <a:endParaRPr lang="en-US" sz="1300" dirty="0">
              <a:latin typeface="Arial" panose="020B0604020202020204" pitchFamily="34" charset="0"/>
              <a:cs typeface="Arial" panose="020B0604020202020204" pitchFamily="34" charset="0"/>
            </a:endParaRPr>
          </a:p>
        </p:txBody>
      </p:sp>
      <p:pic>
        <p:nvPicPr>
          <p:cNvPr id="25" name="Picture 24">
            <a:extLst>
              <a:ext uri="{FF2B5EF4-FFF2-40B4-BE49-F238E27FC236}">
                <a16:creationId xmlns:a16="http://schemas.microsoft.com/office/drawing/2014/main" id="{831BB004-EEAF-5A78-87B8-6C1184AADFD0}"/>
              </a:ext>
            </a:extLst>
          </p:cNvPr>
          <p:cNvPicPr>
            <a:picLocks noChangeAspect="1"/>
          </p:cNvPicPr>
          <p:nvPr/>
        </p:nvPicPr>
        <p:blipFill>
          <a:blip r:embed="rId4"/>
          <a:stretch>
            <a:fillRect/>
          </a:stretch>
        </p:blipFill>
        <p:spPr>
          <a:xfrm>
            <a:off x="-37070" y="5972861"/>
            <a:ext cx="12266139" cy="100583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4206240" cy="6858000"/>
          </a:xfrm>
          <a:prstGeom prst="rect">
            <a:avLst/>
          </a:prstGeom>
          <a:solidFill>
            <a:srgbClr val="F2FBFA"/>
          </a:solidFill>
          <a:ln/>
        </p:spPr>
        <p:txBody>
          <a:bodyPr/>
          <a:lstStyle/>
          <a:p>
            <a:endParaRPr lang="en-US">
              <a:latin typeface="Arial" panose="020B0604020202020204" pitchFamily="34" charset="0"/>
              <a:cs typeface="Arial" panose="020B0604020202020204" pitchFamily="34" charset="0"/>
            </a:endParaRPr>
          </a:p>
        </p:txBody>
      </p:sp>
      <p:sp>
        <p:nvSpPr>
          <p:cNvPr id="3" name="Shape 1"/>
          <p:cNvSpPr/>
          <p:nvPr/>
        </p:nvSpPr>
        <p:spPr>
          <a:xfrm>
            <a:off x="914400" y="822960"/>
            <a:ext cx="1005840" cy="1005840"/>
          </a:xfrm>
          <a:prstGeom prst="ellipse">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pic>
        <p:nvPicPr>
          <p:cNvPr id="4" name="Image 0" descr="preencoded.png"/>
          <p:cNvPicPr>
            <a:picLocks noChangeAspect="1"/>
          </p:cNvPicPr>
          <p:nvPr/>
        </p:nvPicPr>
        <p:blipFill>
          <a:blip r:embed="rId3"/>
          <a:stretch>
            <a:fillRect/>
          </a:stretch>
        </p:blipFill>
        <p:spPr>
          <a:xfrm>
            <a:off x="1155802" y="1064362"/>
            <a:ext cx="523037" cy="523037"/>
          </a:xfrm>
          <a:prstGeom prst="rect">
            <a:avLst/>
          </a:prstGeom>
        </p:spPr>
      </p:pic>
      <p:sp>
        <p:nvSpPr>
          <p:cNvPr id="5" name="Text 2"/>
          <p:cNvSpPr/>
          <p:nvPr/>
        </p:nvSpPr>
        <p:spPr>
          <a:xfrm>
            <a:off x="914400" y="1965960"/>
            <a:ext cx="2926080" cy="640080"/>
          </a:xfrm>
          <a:prstGeom prst="rect">
            <a:avLst/>
          </a:prstGeom>
          <a:noFill/>
          <a:ln/>
        </p:spPr>
        <p:txBody>
          <a:bodyPr wrap="square" rtlCol="0" anchor="ctr"/>
          <a:lstStyle/>
          <a:p>
            <a:pPr marL="0" indent="0">
              <a:buNone/>
            </a:pPr>
            <a:r>
              <a:rPr lang="en-US" sz="2800" b="1" dirty="0">
                <a:solidFill>
                  <a:srgbClr val="013E42"/>
                </a:solidFill>
                <a:latin typeface="Arial" panose="020B0604020202020204" pitchFamily="34" charset="0"/>
                <a:ea typeface="Cambria" pitchFamily="34" charset="-122"/>
                <a:cs typeface="Arial" panose="020B0604020202020204" pitchFamily="34" charset="0"/>
              </a:rPr>
              <a:t>Introduction</a:t>
            </a:r>
            <a:endParaRPr lang="en-US" sz="2800" dirty="0">
              <a:latin typeface="Arial" panose="020B0604020202020204" pitchFamily="34" charset="0"/>
              <a:cs typeface="Arial" panose="020B0604020202020204" pitchFamily="34" charset="0"/>
            </a:endParaRPr>
          </a:p>
        </p:txBody>
      </p:sp>
      <p:sp>
        <p:nvSpPr>
          <p:cNvPr id="9" name="Text 6"/>
          <p:cNvSpPr/>
          <p:nvPr/>
        </p:nvSpPr>
        <p:spPr>
          <a:xfrm>
            <a:off x="4663440" y="2148840"/>
            <a:ext cx="6400800" cy="457200"/>
          </a:xfrm>
          <a:prstGeom prst="rect">
            <a:avLst/>
          </a:prstGeom>
          <a:noFill/>
          <a:ln/>
        </p:spPr>
        <p:txBody>
          <a:bodyPr wrap="square" rtlCol="0" anchor="ctr"/>
          <a:lstStyle/>
          <a:p>
            <a:pPr marL="0" indent="0">
              <a:buNone/>
            </a:pPr>
            <a:r>
              <a:rPr lang="en-US" sz="1800" b="1" dirty="0">
                <a:solidFill>
                  <a:srgbClr val="028090"/>
                </a:solidFill>
                <a:latin typeface="Arial" panose="020B0604020202020204" pitchFamily="34" charset="0"/>
                <a:ea typeface="Calibri" pitchFamily="34" charset="-122"/>
                <a:cs typeface="Arial" panose="020B0604020202020204" pitchFamily="34" charset="0"/>
              </a:rPr>
              <a:t>Objectives of this Presentation</a:t>
            </a:r>
            <a:endParaRPr lang="en-US" sz="1800" dirty="0">
              <a:latin typeface="Arial" panose="020B0604020202020204" pitchFamily="34" charset="0"/>
              <a:cs typeface="Arial" panose="020B0604020202020204" pitchFamily="34" charset="0"/>
            </a:endParaRPr>
          </a:p>
        </p:txBody>
      </p:sp>
      <p:sp>
        <p:nvSpPr>
          <p:cNvPr id="10" name="Text 7"/>
          <p:cNvSpPr/>
          <p:nvPr/>
        </p:nvSpPr>
        <p:spPr>
          <a:xfrm>
            <a:off x="4663440" y="2606040"/>
            <a:ext cx="6675120" cy="2926080"/>
          </a:xfrm>
          <a:prstGeom prst="rect">
            <a:avLst/>
          </a:prstGeom>
          <a:noFill/>
          <a:ln/>
        </p:spPr>
        <p:txBody>
          <a:bodyPr wrap="square" rtlCol="0" anchor="ctr"/>
          <a:lstStyle/>
          <a:p>
            <a:pPr marL="342900" indent="-342900">
              <a:spcAft>
                <a:spcPts val="1000"/>
              </a:spcAft>
              <a:buSzPct val="100000"/>
              <a:buChar char="•"/>
            </a:pPr>
            <a:r>
              <a:rPr lang="en-US" b="1" dirty="0">
                <a:solidFill>
                  <a:srgbClr val="1E293B"/>
                </a:solidFill>
                <a:latin typeface="Arial" panose="020B0604020202020204" pitchFamily="34" charset="0"/>
                <a:ea typeface="Calibri" pitchFamily="34" charset="-122"/>
                <a:cs typeface="Arial" panose="020B0604020202020204" pitchFamily="34" charset="0"/>
              </a:rPr>
              <a:t>Define Communication as a key professional skill in health and social care</a:t>
            </a:r>
            <a:endParaRPr lang="en-US" b="1" dirty="0">
              <a:latin typeface="Arial" panose="020B0604020202020204" pitchFamily="34" charset="0"/>
              <a:cs typeface="Arial" panose="020B0604020202020204" pitchFamily="34" charset="0"/>
            </a:endParaRPr>
          </a:p>
          <a:p>
            <a:pPr marL="342900" indent="-342900">
              <a:spcAft>
                <a:spcPts val="1000"/>
              </a:spcAft>
              <a:buSzPct val="100000"/>
              <a:buChar char="•"/>
            </a:pPr>
            <a:r>
              <a:rPr lang="en-US" b="1" dirty="0">
                <a:solidFill>
                  <a:srgbClr val="1E293B"/>
                </a:solidFill>
                <a:latin typeface="Arial" panose="020B0604020202020204" pitchFamily="34" charset="0"/>
                <a:ea typeface="Calibri" pitchFamily="34" charset="-122"/>
                <a:cs typeface="Arial" panose="020B0604020202020204" pitchFamily="34" charset="0"/>
              </a:rPr>
              <a:t>Explain why this skill is essential for safe, effective, person-centred care</a:t>
            </a:r>
            <a:endParaRPr lang="en-US" b="1" dirty="0">
              <a:latin typeface="Arial" panose="020B0604020202020204" pitchFamily="34" charset="0"/>
              <a:cs typeface="Arial" panose="020B0604020202020204" pitchFamily="34" charset="0"/>
            </a:endParaRPr>
          </a:p>
          <a:p>
            <a:pPr marL="342900" indent="-342900">
              <a:spcAft>
                <a:spcPts val="1000"/>
              </a:spcAft>
              <a:buSzPct val="100000"/>
              <a:buChar char="•"/>
            </a:pPr>
            <a:r>
              <a:rPr lang="en-US" b="1" dirty="0">
                <a:solidFill>
                  <a:srgbClr val="1E293B"/>
                </a:solidFill>
                <a:latin typeface="Arial" panose="020B0604020202020204" pitchFamily="34" charset="0"/>
                <a:ea typeface="Calibri" pitchFamily="34" charset="-122"/>
                <a:cs typeface="Arial" panose="020B0604020202020204" pitchFamily="34" charset="0"/>
              </a:rPr>
              <a:t>Introduce a recognised communication model used in practice</a:t>
            </a:r>
            <a:endParaRPr lang="en-US" b="1" dirty="0">
              <a:latin typeface="Arial" panose="020B0604020202020204" pitchFamily="34" charset="0"/>
              <a:cs typeface="Arial" panose="020B0604020202020204" pitchFamily="34" charset="0"/>
            </a:endParaRPr>
          </a:p>
          <a:p>
            <a:pPr marL="342900" indent="-342900">
              <a:spcAft>
                <a:spcPts val="1000"/>
              </a:spcAft>
              <a:buSzPct val="100000"/>
              <a:buChar char="•"/>
            </a:pPr>
            <a:r>
              <a:rPr lang="en-US" b="1" dirty="0">
                <a:solidFill>
                  <a:srgbClr val="1E293B"/>
                </a:solidFill>
                <a:latin typeface="Arial" panose="020B0604020202020204" pitchFamily="34" charset="0"/>
                <a:ea typeface="Calibri" pitchFamily="34" charset="-122"/>
                <a:cs typeface="Arial" panose="020B0604020202020204" pitchFamily="34" charset="0"/>
              </a:rPr>
              <a:t>Provide a real practical example of the skill in use</a:t>
            </a:r>
            <a:endParaRPr lang="en-US" b="1" dirty="0">
              <a:latin typeface="Arial" panose="020B0604020202020204" pitchFamily="34" charset="0"/>
              <a:cs typeface="Arial" panose="020B0604020202020204" pitchFamily="34" charset="0"/>
            </a:endParaRPr>
          </a:p>
          <a:p>
            <a:pPr marL="342900" indent="-342900">
              <a:spcAft>
                <a:spcPts val="1000"/>
              </a:spcAft>
              <a:buSzPct val="100000"/>
              <a:buChar char="•"/>
            </a:pPr>
            <a:r>
              <a:rPr lang="en-US" b="1" dirty="0">
                <a:solidFill>
                  <a:srgbClr val="1E293B"/>
                </a:solidFill>
                <a:latin typeface="Arial" panose="020B0604020202020204" pitchFamily="34" charset="0"/>
                <a:ea typeface="Calibri" pitchFamily="34" charset="-122"/>
                <a:cs typeface="Arial" panose="020B0604020202020204" pitchFamily="34" charset="0"/>
              </a:rPr>
              <a:t>Reflect on how this skill supports my future career in Health and Social Care</a:t>
            </a:r>
            <a:endParaRPr lang="en-US" b="1"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B531838A-701F-4426-992D-74D6185163C4}"/>
              </a:ext>
            </a:extLst>
          </p:cNvPr>
          <p:cNvPicPr>
            <a:picLocks noChangeAspect="1"/>
          </p:cNvPicPr>
          <p:nvPr/>
        </p:nvPicPr>
        <p:blipFill>
          <a:blip r:embed="rId4"/>
          <a:stretch>
            <a:fillRect/>
          </a:stretch>
        </p:blipFill>
        <p:spPr>
          <a:xfrm>
            <a:off x="-37070" y="5972861"/>
            <a:ext cx="12266139" cy="100583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1234440"/>
          </a:xfrm>
          <a:prstGeom prst="rect">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3" name="Text 1"/>
          <p:cNvSpPr/>
          <p:nvPr/>
        </p:nvSpPr>
        <p:spPr>
          <a:xfrm>
            <a:off x="640080" y="256032"/>
            <a:ext cx="9144000" cy="731520"/>
          </a:xfrm>
          <a:prstGeom prst="rect">
            <a:avLst/>
          </a:prstGeom>
          <a:noFill/>
          <a:ln/>
        </p:spPr>
        <p:txBody>
          <a:bodyPr wrap="square" rtlCol="0" anchor="ctr"/>
          <a:lstStyle/>
          <a:p>
            <a:pPr marL="0" indent="0">
              <a:buNone/>
            </a:pPr>
            <a:r>
              <a:rPr lang="en-US" sz="2600" b="1" dirty="0">
                <a:solidFill>
                  <a:srgbClr val="FFFFFF"/>
                </a:solidFill>
                <a:latin typeface="Arial" panose="020B0604020202020204" pitchFamily="34" charset="0"/>
                <a:ea typeface="Cambria" pitchFamily="34" charset="-122"/>
                <a:cs typeface="Arial" panose="020B0604020202020204" pitchFamily="34" charset="0"/>
              </a:rPr>
              <a:t>What is my Chosen Skill?</a:t>
            </a:r>
            <a:endParaRPr lang="en-US" sz="2600" dirty="0">
              <a:latin typeface="Arial" panose="020B0604020202020204" pitchFamily="34" charset="0"/>
              <a:cs typeface="Arial" panose="020B0604020202020204" pitchFamily="34" charset="0"/>
            </a:endParaRPr>
          </a:p>
        </p:txBody>
      </p:sp>
      <p:sp>
        <p:nvSpPr>
          <p:cNvPr id="4" name="Shape 2"/>
          <p:cNvSpPr/>
          <p:nvPr/>
        </p:nvSpPr>
        <p:spPr>
          <a:xfrm>
            <a:off x="10634472" y="182880"/>
            <a:ext cx="868680" cy="868680"/>
          </a:xfrm>
          <a:prstGeom prst="ellipse">
            <a:avLst/>
          </a:prstGeom>
          <a:solidFill>
            <a:srgbClr val="00A896"/>
          </a:solidFill>
          <a:ln/>
        </p:spPr>
        <p:txBody>
          <a:bodyPr/>
          <a:lstStyle/>
          <a:p>
            <a:endParaRPr lang="en-US">
              <a:latin typeface="Arial" panose="020B0604020202020204" pitchFamily="34" charset="0"/>
              <a:cs typeface="Arial" panose="020B0604020202020204" pitchFamily="34" charset="0"/>
            </a:endParaRPr>
          </a:p>
        </p:txBody>
      </p:sp>
      <p:pic>
        <p:nvPicPr>
          <p:cNvPr id="5" name="Image 0" descr="preencoded.png"/>
          <p:cNvPicPr>
            <a:picLocks noChangeAspect="1"/>
          </p:cNvPicPr>
          <p:nvPr/>
        </p:nvPicPr>
        <p:blipFill>
          <a:blip r:embed="rId3"/>
          <a:stretch>
            <a:fillRect/>
          </a:stretch>
        </p:blipFill>
        <p:spPr>
          <a:xfrm>
            <a:off x="10842955" y="391363"/>
            <a:ext cx="451714" cy="451714"/>
          </a:xfrm>
          <a:prstGeom prst="rect">
            <a:avLst/>
          </a:prstGeom>
        </p:spPr>
      </p:pic>
      <p:sp>
        <p:nvSpPr>
          <p:cNvPr id="6" name="Shape 3"/>
          <p:cNvSpPr/>
          <p:nvPr/>
        </p:nvSpPr>
        <p:spPr>
          <a:xfrm>
            <a:off x="640080" y="1554480"/>
            <a:ext cx="3291840" cy="914400"/>
          </a:xfrm>
          <a:prstGeom prst="roundRect">
            <a:avLst>
              <a:gd name="adj" fmla="val 8000"/>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7" name="Text 4"/>
          <p:cNvSpPr/>
          <p:nvPr/>
        </p:nvSpPr>
        <p:spPr>
          <a:xfrm>
            <a:off x="822960" y="1554480"/>
            <a:ext cx="3017520" cy="914400"/>
          </a:xfrm>
          <a:prstGeom prst="rect">
            <a:avLst/>
          </a:prstGeom>
          <a:noFill/>
          <a:ln/>
        </p:spPr>
        <p:txBody>
          <a:bodyPr wrap="square" rtlCol="0" anchor="ct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Chosen Skill: Communication</a:t>
            </a:r>
            <a:endParaRPr lang="en-US" sz="1600" dirty="0">
              <a:latin typeface="Arial" panose="020B0604020202020204" pitchFamily="34" charset="0"/>
              <a:cs typeface="Arial" panose="020B0604020202020204" pitchFamily="34" charset="0"/>
            </a:endParaRPr>
          </a:p>
        </p:txBody>
      </p:sp>
      <p:sp>
        <p:nvSpPr>
          <p:cNvPr id="8" name="Shape 5"/>
          <p:cNvSpPr/>
          <p:nvPr/>
        </p:nvSpPr>
        <p:spPr>
          <a:xfrm>
            <a:off x="640080" y="2545190"/>
            <a:ext cx="5303520" cy="3566160"/>
          </a:xfrm>
          <a:prstGeom prst="roundRect">
            <a:avLst>
              <a:gd name="adj" fmla="val 2051"/>
            </a:avLst>
          </a:prstGeom>
          <a:solidFill>
            <a:srgbClr val="F2FBFA"/>
          </a:solidFill>
          <a:ln/>
          <a:effectLst>
            <a:outerShdw blurRad="76200" dist="25400" dir="2700000" algn="bl" rotWithShape="0">
              <a:srgbClr val="000000">
                <a:alpha val="12000"/>
              </a:srgbClr>
            </a:outerShdw>
          </a:effectLst>
        </p:spPr>
        <p:txBody>
          <a:bodyPr/>
          <a:lstStyle/>
          <a:p>
            <a:endParaRPr lang="en-US">
              <a:latin typeface="Arial" panose="020B0604020202020204" pitchFamily="34" charset="0"/>
              <a:cs typeface="Arial" panose="020B0604020202020204" pitchFamily="34" charset="0"/>
            </a:endParaRPr>
          </a:p>
        </p:txBody>
      </p:sp>
      <p:sp>
        <p:nvSpPr>
          <p:cNvPr id="9" name="Text 6"/>
          <p:cNvSpPr/>
          <p:nvPr/>
        </p:nvSpPr>
        <p:spPr>
          <a:xfrm>
            <a:off x="914400" y="2788920"/>
            <a:ext cx="4754880" cy="365760"/>
          </a:xfrm>
          <a:prstGeom prst="rect">
            <a:avLst/>
          </a:prstGeom>
          <a:noFill/>
          <a:ln/>
        </p:spPr>
        <p:txBody>
          <a:bodyPr wrap="square" rtlCol="0" anchor="ctr"/>
          <a:lstStyle/>
          <a:p>
            <a:pPr marL="0" indent="0">
              <a:buNone/>
            </a:pPr>
            <a:r>
              <a:rPr lang="en-US" sz="1600" b="1" dirty="0">
                <a:solidFill>
                  <a:srgbClr val="028090"/>
                </a:solidFill>
                <a:latin typeface="Arial" panose="020B0604020202020204" pitchFamily="34" charset="0"/>
                <a:ea typeface="Calibri" pitchFamily="34" charset="-122"/>
                <a:cs typeface="Arial" panose="020B0604020202020204" pitchFamily="34" charset="0"/>
              </a:rPr>
              <a:t>Definition</a:t>
            </a:r>
            <a:endParaRPr lang="en-US" sz="1600" dirty="0">
              <a:latin typeface="Arial" panose="020B0604020202020204" pitchFamily="34" charset="0"/>
              <a:cs typeface="Arial" panose="020B0604020202020204" pitchFamily="34" charset="0"/>
            </a:endParaRPr>
          </a:p>
        </p:txBody>
      </p:sp>
      <p:sp>
        <p:nvSpPr>
          <p:cNvPr id="10" name="Text 7"/>
          <p:cNvSpPr/>
          <p:nvPr/>
        </p:nvSpPr>
        <p:spPr>
          <a:xfrm>
            <a:off x="944880" y="2956505"/>
            <a:ext cx="4754880" cy="1463040"/>
          </a:xfrm>
          <a:prstGeom prst="rect">
            <a:avLst/>
          </a:prstGeom>
          <a:noFill/>
          <a:ln/>
        </p:spPr>
        <p:txBody>
          <a:bodyPr wrap="square" rtlCol="0" anchor="ctr"/>
          <a:lstStyle/>
          <a:p>
            <a:r>
              <a:rPr lang="en-US" sz="1300" dirty="0">
                <a:solidFill>
                  <a:srgbClr val="1E293B"/>
                </a:solidFill>
                <a:latin typeface="Arial" panose="020B0604020202020204" pitchFamily="34" charset="0"/>
                <a:ea typeface="Calibri" pitchFamily="34" charset="-122"/>
                <a:cs typeface="Arial" panose="020B0604020202020204" pitchFamily="34" charset="0"/>
              </a:rPr>
              <a:t>Communication in health and social care is the process of exchanging information, thoughts, and feelings between staff, service users, families, and colleagues, using verbal, non-verbal, and written methods to ensure understanding and support effective, person-centred care. </a:t>
            </a:r>
            <a:r>
              <a:rPr lang="en-GB" sz="1100" i="1" dirty="0">
                <a:latin typeface="Arial" panose="020B0604020202020204" pitchFamily="34" charset="0"/>
                <a:cs typeface="Arial" panose="020B0604020202020204" pitchFamily="34" charset="0"/>
              </a:rPr>
              <a:t>(Berman et al., 2014)</a:t>
            </a:r>
            <a:r>
              <a:rPr lang="en-GB" sz="1100" dirty="0">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p:txBody>
      </p:sp>
      <p:sp>
        <p:nvSpPr>
          <p:cNvPr id="11" name="Text 8"/>
          <p:cNvSpPr/>
          <p:nvPr/>
        </p:nvSpPr>
        <p:spPr>
          <a:xfrm>
            <a:off x="882482" y="4282550"/>
            <a:ext cx="4754880" cy="365760"/>
          </a:xfrm>
          <a:prstGeom prst="rect">
            <a:avLst/>
          </a:prstGeom>
          <a:noFill/>
          <a:ln/>
        </p:spPr>
        <p:txBody>
          <a:bodyPr wrap="square" rtlCol="0" anchor="ctr"/>
          <a:lstStyle/>
          <a:p>
            <a:pPr marL="0" indent="0">
              <a:buNone/>
            </a:pPr>
            <a:r>
              <a:rPr lang="en-US" sz="1600" b="1" dirty="0">
                <a:solidFill>
                  <a:srgbClr val="028090"/>
                </a:solidFill>
                <a:latin typeface="Arial" panose="020B0604020202020204" pitchFamily="34" charset="0"/>
                <a:ea typeface="Calibri" pitchFamily="34" charset="-122"/>
                <a:cs typeface="Arial" panose="020B0604020202020204" pitchFamily="34" charset="0"/>
              </a:rPr>
              <a:t>Everyday Practice</a:t>
            </a:r>
            <a:endParaRPr lang="en-US" sz="1600" dirty="0">
              <a:latin typeface="Arial" panose="020B0604020202020204" pitchFamily="34" charset="0"/>
              <a:cs typeface="Arial" panose="020B0604020202020204" pitchFamily="34" charset="0"/>
            </a:endParaRPr>
          </a:p>
        </p:txBody>
      </p:sp>
      <p:sp>
        <p:nvSpPr>
          <p:cNvPr id="12" name="Text 9"/>
          <p:cNvSpPr/>
          <p:nvPr/>
        </p:nvSpPr>
        <p:spPr>
          <a:xfrm>
            <a:off x="882482" y="4707996"/>
            <a:ext cx="4754880" cy="914400"/>
          </a:xfrm>
          <a:prstGeom prst="rect">
            <a:avLst/>
          </a:prstGeom>
          <a:noFill/>
          <a:ln/>
        </p:spPr>
        <p:txBody>
          <a:bodyPr wrap="square" rtlCol="0" anchor="ctr"/>
          <a:lstStyle/>
          <a:p>
            <a:endParaRPr lang="en-US" sz="1300" dirty="0">
              <a:solidFill>
                <a:srgbClr val="1E293B"/>
              </a:solidFill>
              <a:latin typeface="Arial" panose="020B0604020202020204" pitchFamily="34" charset="0"/>
              <a:ea typeface="Calibri" pitchFamily="34" charset="-122"/>
              <a:cs typeface="Arial" panose="020B0604020202020204" pitchFamily="34" charset="0"/>
            </a:endParaRPr>
          </a:p>
          <a:p>
            <a:r>
              <a:rPr lang="en-US" sz="1300" dirty="0">
                <a:solidFill>
                  <a:srgbClr val="1E293B"/>
                </a:solidFill>
                <a:latin typeface="Arial" panose="020B0604020202020204" pitchFamily="34" charset="0"/>
                <a:ea typeface="Calibri" pitchFamily="34" charset="-122"/>
                <a:cs typeface="Arial" panose="020B0604020202020204" pitchFamily="34" charset="0"/>
              </a:rPr>
              <a:t>Every day, communication involves speaking clearly, listening carefully, using positive body language, writing accurate notes, and treating people with kindness and respect. It also means adapting the way you communicate to meet each person's needs, such as using simple language or speaking more slowly (NMC, 2018).</a:t>
            </a:r>
            <a:endParaRPr lang="en-US" sz="1300" dirty="0">
              <a:latin typeface="Arial" panose="020B0604020202020204" pitchFamily="34" charset="0"/>
              <a:cs typeface="Arial" panose="020B0604020202020204" pitchFamily="34" charset="0"/>
            </a:endParaRPr>
          </a:p>
        </p:txBody>
      </p:sp>
      <p:sp>
        <p:nvSpPr>
          <p:cNvPr id="13" name="Shape 10"/>
          <p:cNvSpPr/>
          <p:nvPr/>
        </p:nvSpPr>
        <p:spPr>
          <a:xfrm>
            <a:off x="6217920" y="2697480"/>
            <a:ext cx="5303520" cy="3566160"/>
          </a:xfrm>
          <a:prstGeom prst="roundRect">
            <a:avLst>
              <a:gd name="adj" fmla="val 2051"/>
            </a:avLst>
          </a:prstGeom>
          <a:solidFill>
            <a:srgbClr val="F2FBFA"/>
          </a:solidFill>
          <a:ln/>
          <a:effectLst>
            <a:outerShdw blurRad="76200" dist="25400" dir="2700000" algn="bl" rotWithShape="0">
              <a:srgbClr val="000000">
                <a:alpha val="12000"/>
              </a:srgbClr>
            </a:outerShdw>
          </a:effectLst>
        </p:spPr>
        <p:txBody>
          <a:bodyPr/>
          <a:lstStyle/>
          <a:p>
            <a:endParaRPr lang="en-US">
              <a:latin typeface="Arial" panose="020B0604020202020204" pitchFamily="34" charset="0"/>
              <a:cs typeface="Arial" panose="020B0604020202020204" pitchFamily="34" charset="0"/>
            </a:endParaRPr>
          </a:p>
        </p:txBody>
      </p:sp>
      <p:sp>
        <p:nvSpPr>
          <p:cNvPr id="14" name="Text 11"/>
          <p:cNvSpPr/>
          <p:nvPr/>
        </p:nvSpPr>
        <p:spPr>
          <a:xfrm>
            <a:off x="6492240" y="2926080"/>
            <a:ext cx="4754880" cy="457200"/>
          </a:xfrm>
          <a:prstGeom prst="rect">
            <a:avLst/>
          </a:prstGeom>
          <a:noFill/>
          <a:ln/>
        </p:spPr>
        <p:txBody>
          <a:bodyPr wrap="square" rtlCol="0" anchor="ctr"/>
          <a:lstStyle/>
          <a:p>
            <a:pPr marL="0" indent="0">
              <a:buNone/>
            </a:pPr>
            <a:r>
              <a:rPr lang="en-US" sz="1600" b="1" dirty="0">
                <a:solidFill>
                  <a:srgbClr val="028090"/>
                </a:solidFill>
                <a:latin typeface="Arial" panose="020B0604020202020204" pitchFamily="34" charset="0"/>
                <a:ea typeface="Calibri" pitchFamily="34" charset="-122"/>
                <a:cs typeface="Arial" panose="020B0604020202020204" pitchFamily="34" charset="0"/>
              </a:rPr>
              <a:t>Where I Have Developed This Skill</a:t>
            </a:r>
            <a:endParaRPr lang="en-US" sz="1600" dirty="0">
              <a:latin typeface="Arial" panose="020B0604020202020204" pitchFamily="34" charset="0"/>
              <a:cs typeface="Arial" panose="020B0604020202020204" pitchFamily="34" charset="0"/>
            </a:endParaRPr>
          </a:p>
        </p:txBody>
      </p:sp>
      <p:sp>
        <p:nvSpPr>
          <p:cNvPr id="15" name="Text 12"/>
          <p:cNvSpPr/>
          <p:nvPr/>
        </p:nvSpPr>
        <p:spPr>
          <a:xfrm>
            <a:off x="6492240" y="3429000"/>
            <a:ext cx="4754880" cy="1463040"/>
          </a:xfrm>
          <a:prstGeom prst="rect">
            <a:avLst/>
          </a:prstGeom>
          <a:noFill/>
          <a:ln/>
        </p:spPr>
        <p:txBody>
          <a:bodyPr wrap="square" rtlCol="0" anchor="ctr"/>
          <a:lstStyle/>
          <a:p>
            <a:endParaRPr lang="en-US" sz="1250" dirty="0">
              <a:solidFill>
                <a:srgbClr val="1E293B"/>
              </a:solidFill>
              <a:latin typeface="Arial" panose="020B0604020202020204" pitchFamily="34" charset="0"/>
              <a:ea typeface="Calibri" pitchFamily="34" charset="-122"/>
              <a:cs typeface="Arial" panose="020B0604020202020204" pitchFamily="34" charset="0"/>
            </a:endParaRPr>
          </a:p>
          <a:p>
            <a:r>
              <a:rPr lang="en-US" sz="1250" dirty="0">
                <a:solidFill>
                  <a:srgbClr val="1E293B"/>
                </a:solidFill>
                <a:latin typeface="Arial" panose="020B0604020202020204" pitchFamily="34" charset="0"/>
                <a:ea typeface="Calibri" pitchFamily="34" charset="-122"/>
                <a:cs typeface="Arial" panose="020B0604020202020204" pitchFamily="34" charset="0"/>
              </a:rPr>
              <a:t>I have developed my communication skills through my Health and Social Care course by taking part in group work, class discussions, presentations, and practical activities. I also use these skills in everyday life by listening to others, speaking respectfully, and working with different people. These experiences have helped me become more confident and communicate more effectively.</a:t>
            </a:r>
            <a:endParaRPr lang="en-US" sz="1250" dirty="0">
              <a:latin typeface="Arial" panose="020B0604020202020204" pitchFamily="34" charset="0"/>
              <a:cs typeface="Arial" panose="020B0604020202020204" pitchFamily="34" charset="0"/>
            </a:endParaRPr>
          </a:p>
        </p:txBody>
      </p:sp>
      <p:sp>
        <p:nvSpPr>
          <p:cNvPr id="16" name="Text 13"/>
          <p:cNvSpPr/>
          <p:nvPr/>
        </p:nvSpPr>
        <p:spPr>
          <a:xfrm>
            <a:off x="6492240" y="5029200"/>
            <a:ext cx="4754880" cy="1005840"/>
          </a:xfrm>
          <a:prstGeom prst="rect">
            <a:avLst/>
          </a:prstGeom>
          <a:noFill/>
          <a:ln/>
        </p:spPr>
        <p:txBody>
          <a:bodyPr wrap="square" rtlCol="0" anchor="ctr"/>
          <a:lstStyle/>
          <a:p>
            <a:pPr marL="0" indent="0">
              <a:buNone/>
            </a:pPr>
            <a:r>
              <a:rPr lang="en-US" sz="1200" i="1" dirty="0">
                <a:solidFill>
                  <a:srgbClr val="028090"/>
                </a:solidFill>
                <a:latin typeface="Arial" panose="020B0604020202020204" pitchFamily="34" charset="0"/>
                <a:ea typeface="Calibri" pitchFamily="34" charset="-122"/>
                <a:cs typeface="Arial" panose="020B0604020202020204" pitchFamily="34" charset="0"/>
              </a:rPr>
              <a:t>In simple terms: I learned to listen properly, speak clearly, and check people understood me - the same way I would with a friend or family member.</a:t>
            </a:r>
            <a:endParaRPr lang="en-US" sz="1200"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637A7E5A-99AE-0268-8C72-8E22277D117B}"/>
              </a:ext>
            </a:extLst>
          </p:cNvPr>
          <p:cNvPicPr>
            <a:picLocks noChangeAspect="1"/>
          </p:cNvPicPr>
          <p:nvPr/>
        </p:nvPicPr>
        <p:blipFill>
          <a:blip r:embed="rId4"/>
          <a:stretch>
            <a:fillRect/>
          </a:stretch>
        </p:blipFill>
        <p:spPr>
          <a:xfrm>
            <a:off x="-37070" y="5972861"/>
            <a:ext cx="12266139" cy="100583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13E42"/>
        </a:solidFill>
        <a:effectLst/>
      </p:bgPr>
    </p:bg>
    <p:spTree>
      <p:nvGrpSpPr>
        <p:cNvPr id="1" name=""/>
        <p:cNvGrpSpPr/>
        <p:nvPr/>
      </p:nvGrpSpPr>
      <p:grpSpPr>
        <a:xfrm>
          <a:off x="0" y="0"/>
          <a:ext cx="0" cy="0"/>
          <a:chOff x="0" y="0"/>
          <a:chExt cx="0" cy="0"/>
        </a:xfrm>
      </p:grpSpPr>
      <p:sp>
        <p:nvSpPr>
          <p:cNvPr id="2" name="Text 0"/>
          <p:cNvSpPr/>
          <p:nvPr/>
        </p:nvSpPr>
        <p:spPr>
          <a:xfrm>
            <a:off x="640080" y="365760"/>
            <a:ext cx="10789920" cy="822960"/>
          </a:xfrm>
          <a:prstGeom prst="rect">
            <a:avLst/>
          </a:prstGeom>
          <a:noFill/>
          <a:ln/>
        </p:spPr>
        <p:txBody>
          <a:bodyPr wrap="square" rtlCol="0" anchor="ctr"/>
          <a:lstStyle/>
          <a:p>
            <a:pPr marL="0" indent="0">
              <a:buNone/>
            </a:pPr>
            <a:r>
              <a:rPr lang="en-US" sz="2400" b="1" dirty="0">
                <a:solidFill>
                  <a:srgbClr val="FFFFFF"/>
                </a:solidFill>
                <a:latin typeface="Arial" panose="020B0604020202020204" pitchFamily="34" charset="0"/>
                <a:ea typeface="Cambria" pitchFamily="34" charset="-122"/>
                <a:cs typeface="Arial" panose="020B0604020202020204" pitchFamily="34" charset="0"/>
              </a:rPr>
              <a:t>Importance of Communication in Professional Practice</a:t>
            </a:r>
            <a:endParaRPr lang="en-US" sz="2400" dirty="0">
              <a:latin typeface="Arial" panose="020B0604020202020204" pitchFamily="34" charset="0"/>
              <a:cs typeface="Arial" panose="020B0604020202020204" pitchFamily="34" charset="0"/>
            </a:endParaRPr>
          </a:p>
        </p:txBody>
      </p:sp>
      <p:sp>
        <p:nvSpPr>
          <p:cNvPr id="3" name="Shape 1"/>
          <p:cNvSpPr/>
          <p:nvPr/>
        </p:nvSpPr>
        <p:spPr>
          <a:xfrm>
            <a:off x="640080" y="1463040"/>
            <a:ext cx="3429000" cy="2743200"/>
          </a:xfrm>
          <a:prstGeom prst="roundRect">
            <a:avLst>
              <a:gd name="adj" fmla="val 2667"/>
            </a:avLst>
          </a:prstGeom>
          <a:solidFill>
            <a:srgbClr val="FFFFFF"/>
          </a:solidFill>
          <a:ln/>
          <a:effectLst>
            <a:outerShdw blurRad="76200" dist="25400" dir="2700000" algn="bl" rotWithShape="0">
              <a:srgbClr val="000000">
                <a:alpha val="20000"/>
              </a:srgbClr>
            </a:outerShdw>
          </a:effectLst>
        </p:spPr>
        <p:txBody>
          <a:bodyPr/>
          <a:lstStyle/>
          <a:p>
            <a:endParaRPr lang="en-US">
              <a:latin typeface="Arial" panose="020B0604020202020204" pitchFamily="34" charset="0"/>
              <a:cs typeface="Arial" panose="020B0604020202020204" pitchFamily="34" charset="0"/>
            </a:endParaRPr>
          </a:p>
        </p:txBody>
      </p:sp>
      <p:sp>
        <p:nvSpPr>
          <p:cNvPr id="4" name="Shape 2"/>
          <p:cNvSpPr/>
          <p:nvPr/>
        </p:nvSpPr>
        <p:spPr>
          <a:xfrm>
            <a:off x="868680" y="1737360"/>
            <a:ext cx="685800" cy="685800"/>
          </a:xfrm>
          <a:prstGeom prst="ellipse">
            <a:avLst/>
          </a:prstGeom>
          <a:solidFill>
            <a:srgbClr val="F2FBFA"/>
          </a:solidFill>
          <a:ln/>
        </p:spPr>
        <p:txBody>
          <a:bodyPr/>
          <a:lstStyle/>
          <a:p>
            <a:endParaRPr lang="en-US">
              <a:latin typeface="Arial" panose="020B0604020202020204" pitchFamily="34" charset="0"/>
              <a:cs typeface="Arial" panose="020B0604020202020204" pitchFamily="34" charset="0"/>
            </a:endParaRPr>
          </a:p>
        </p:txBody>
      </p:sp>
      <p:pic>
        <p:nvPicPr>
          <p:cNvPr id="5" name="Image 0" descr="preencoded.png"/>
          <p:cNvPicPr>
            <a:picLocks noChangeAspect="1"/>
          </p:cNvPicPr>
          <p:nvPr/>
        </p:nvPicPr>
        <p:blipFill>
          <a:blip r:embed="rId3"/>
          <a:stretch>
            <a:fillRect/>
          </a:stretch>
        </p:blipFill>
        <p:spPr>
          <a:xfrm>
            <a:off x="1033272" y="1901952"/>
            <a:ext cx="356616" cy="356616"/>
          </a:xfrm>
          <a:prstGeom prst="rect">
            <a:avLst/>
          </a:prstGeom>
        </p:spPr>
      </p:pic>
      <p:sp>
        <p:nvSpPr>
          <p:cNvPr id="6" name="Text 3"/>
          <p:cNvSpPr/>
          <p:nvPr/>
        </p:nvSpPr>
        <p:spPr>
          <a:xfrm>
            <a:off x="868680" y="2560320"/>
            <a:ext cx="2971800" cy="457200"/>
          </a:xfrm>
          <a:prstGeom prst="rect">
            <a:avLst/>
          </a:prstGeom>
          <a:noFill/>
          <a:ln/>
        </p:spPr>
        <p:txBody>
          <a:bodyPr wrap="square" rtlCol="0" anchor="ctr"/>
          <a:lstStyle/>
          <a:p>
            <a:pPr marL="0" indent="0">
              <a:buNone/>
            </a:pPr>
            <a:r>
              <a:rPr lang="en-US" sz="1500" b="1" dirty="0">
                <a:solidFill>
                  <a:srgbClr val="013E42"/>
                </a:solidFill>
                <a:latin typeface="Arial" panose="020B0604020202020204" pitchFamily="34" charset="0"/>
                <a:ea typeface="Calibri" pitchFamily="34" charset="-122"/>
                <a:cs typeface="Arial" panose="020B0604020202020204" pitchFamily="34" charset="0"/>
              </a:rPr>
              <a:t>Service Users / Patients</a:t>
            </a:r>
            <a:endParaRPr lang="en-US" sz="1500" dirty="0">
              <a:latin typeface="Arial" panose="020B0604020202020204" pitchFamily="34" charset="0"/>
              <a:cs typeface="Arial" panose="020B0604020202020204" pitchFamily="34" charset="0"/>
            </a:endParaRPr>
          </a:p>
        </p:txBody>
      </p:sp>
      <p:sp>
        <p:nvSpPr>
          <p:cNvPr id="7" name="Text 4"/>
          <p:cNvSpPr/>
          <p:nvPr/>
        </p:nvSpPr>
        <p:spPr>
          <a:xfrm>
            <a:off x="868680" y="2971800"/>
            <a:ext cx="2971800" cy="1143000"/>
          </a:xfrm>
          <a:prstGeom prst="rect">
            <a:avLst/>
          </a:prstGeom>
          <a:noFill/>
          <a:ln/>
        </p:spPr>
        <p:txBody>
          <a:bodyPr wrap="square" rtlCol="0" anchor="ctr"/>
          <a:lstStyle/>
          <a:p>
            <a:pPr marL="0" indent="0">
              <a:buNone/>
            </a:pPr>
            <a:r>
              <a:rPr lang="en-US" sz="1200" dirty="0">
                <a:solidFill>
                  <a:srgbClr val="64748B"/>
                </a:solidFill>
                <a:latin typeface="Arial" panose="020B0604020202020204" pitchFamily="34" charset="0"/>
                <a:ea typeface="Calibri" pitchFamily="34" charset="-122"/>
                <a:cs typeface="Arial" panose="020B0604020202020204" pitchFamily="34" charset="0"/>
              </a:rPr>
              <a:t>Reduces anxiety, builds trust, ensures informed consent, and supports dignity and person-centred care.</a:t>
            </a:r>
            <a:endParaRPr lang="en-US" sz="1200" dirty="0">
              <a:latin typeface="Arial" panose="020B0604020202020204" pitchFamily="34" charset="0"/>
              <a:cs typeface="Arial" panose="020B0604020202020204" pitchFamily="34" charset="0"/>
            </a:endParaRPr>
          </a:p>
        </p:txBody>
      </p:sp>
      <p:sp>
        <p:nvSpPr>
          <p:cNvPr id="8" name="Shape 5"/>
          <p:cNvSpPr/>
          <p:nvPr/>
        </p:nvSpPr>
        <p:spPr>
          <a:xfrm>
            <a:off x="4343400" y="1463040"/>
            <a:ext cx="3429000" cy="2743200"/>
          </a:xfrm>
          <a:prstGeom prst="roundRect">
            <a:avLst>
              <a:gd name="adj" fmla="val 2667"/>
            </a:avLst>
          </a:prstGeom>
          <a:solidFill>
            <a:srgbClr val="FFFFFF"/>
          </a:solidFill>
          <a:ln/>
          <a:effectLst>
            <a:outerShdw blurRad="76200" dist="25400" dir="2700000" algn="bl" rotWithShape="0">
              <a:srgbClr val="000000">
                <a:alpha val="20000"/>
              </a:srgbClr>
            </a:outerShdw>
          </a:effectLst>
        </p:spPr>
        <p:txBody>
          <a:bodyPr/>
          <a:lstStyle/>
          <a:p>
            <a:endParaRPr lang="en-US">
              <a:latin typeface="Arial" panose="020B0604020202020204" pitchFamily="34" charset="0"/>
              <a:cs typeface="Arial" panose="020B0604020202020204" pitchFamily="34" charset="0"/>
            </a:endParaRPr>
          </a:p>
        </p:txBody>
      </p:sp>
      <p:sp>
        <p:nvSpPr>
          <p:cNvPr id="9" name="Shape 6"/>
          <p:cNvSpPr/>
          <p:nvPr/>
        </p:nvSpPr>
        <p:spPr>
          <a:xfrm>
            <a:off x="4572000" y="1737360"/>
            <a:ext cx="685800" cy="685800"/>
          </a:xfrm>
          <a:prstGeom prst="ellipse">
            <a:avLst/>
          </a:prstGeom>
          <a:solidFill>
            <a:srgbClr val="F2FBFA"/>
          </a:solidFill>
          <a:ln/>
        </p:spPr>
        <p:txBody>
          <a:bodyPr/>
          <a:lstStyle/>
          <a:p>
            <a:endParaRPr lang="en-US">
              <a:latin typeface="Arial" panose="020B0604020202020204" pitchFamily="34" charset="0"/>
              <a:cs typeface="Arial" panose="020B0604020202020204" pitchFamily="34" charset="0"/>
            </a:endParaRPr>
          </a:p>
        </p:txBody>
      </p:sp>
      <p:pic>
        <p:nvPicPr>
          <p:cNvPr id="10" name="Image 1" descr="preencoded.png"/>
          <p:cNvPicPr>
            <a:picLocks noChangeAspect="1"/>
          </p:cNvPicPr>
          <p:nvPr/>
        </p:nvPicPr>
        <p:blipFill>
          <a:blip r:embed="rId4"/>
          <a:stretch>
            <a:fillRect/>
          </a:stretch>
        </p:blipFill>
        <p:spPr>
          <a:xfrm>
            <a:off x="4736592" y="1901952"/>
            <a:ext cx="356616" cy="356616"/>
          </a:xfrm>
          <a:prstGeom prst="rect">
            <a:avLst/>
          </a:prstGeom>
        </p:spPr>
      </p:pic>
      <p:sp>
        <p:nvSpPr>
          <p:cNvPr id="11" name="Text 7"/>
          <p:cNvSpPr/>
          <p:nvPr/>
        </p:nvSpPr>
        <p:spPr>
          <a:xfrm>
            <a:off x="4572000" y="2560320"/>
            <a:ext cx="2971800" cy="457200"/>
          </a:xfrm>
          <a:prstGeom prst="rect">
            <a:avLst/>
          </a:prstGeom>
          <a:noFill/>
          <a:ln/>
        </p:spPr>
        <p:txBody>
          <a:bodyPr wrap="square" rtlCol="0" anchor="ctr"/>
          <a:lstStyle/>
          <a:p>
            <a:pPr marL="0" indent="0">
              <a:buNone/>
            </a:pPr>
            <a:r>
              <a:rPr lang="en-US" sz="1500" b="1" dirty="0">
                <a:solidFill>
                  <a:srgbClr val="013E42"/>
                </a:solidFill>
                <a:latin typeface="Arial" panose="020B0604020202020204" pitchFamily="34" charset="0"/>
                <a:ea typeface="Calibri" pitchFamily="34" charset="-122"/>
                <a:cs typeface="Arial" panose="020B0604020202020204" pitchFamily="34" charset="0"/>
              </a:rPr>
              <a:t>Staff &amp; Colleagues</a:t>
            </a:r>
            <a:endParaRPr lang="en-US" sz="1500" dirty="0">
              <a:latin typeface="Arial" panose="020B0604020202020204" pitchFamily="34" charset="0"/>
              <a:cs typeface="Arial" panose="020B0604020202020204" pitchFamily="34" charset="0"/>
            </a:endParaRPr>
          </a:p>
        </p:txBody>
      </p:sp>
      <p:sp>
        <p:nvSpPr>
          <p:cNvPr id="12" name="Text 8"/>
          <p:cNvSpPr/>
          <p:nvPr/>
        </p:nvSpPr>
        <p:spPr>
          <a:xfrm>
            <a:off x="4572000" y="2971800"/>
            <a:ext cx="2971800" cy="1143000"/>
          </a:xfrm>
          <a:prstGeom prst="rect">
            <a:avLst/>
          </a:prstGeom>
          <a:noFill/>
          <a:ln/>
        </p:spPr>
        <p:txBody>
          <a:bodyPr wrap="square" rtlCol="0" anchor="ctr"/>
          <a:lstStyle/>
          <a:p>
            <a:pPr marL="0" indent="0">
              <a:buNone/>
            </a:pPr>
            <a:r>
              <a:rPr lang="en-US" sz="1200" dirty="0">
                <a:solidFill>
                  <a:srgbClr val="64748B"/>
                </a:solidFill>
                <a:latin typeface="Arial" panose="020B0604020202020204" pitchFamily="34" charset="0"/>
                <a:ea typeface="Calibri" pitchFamily="34" charset="-122"/>
                <a:cs typeface="Arial" panose="020B0604020202020204" pitchFamily="34" charset="0"/>
              </a:rPr>
              <a:t>Prevents misunderstandings during handovers, supports safe delegation, and strengthens teamwork.</a:t>
            </a:r>
            <a:endParaRPr lang="en-US" sz="1200" dirty="0">
              <a:latin typeface="Arial" panose="020B0604020202020204" pitchFamily="34" charset="0"/>
              <a:cs typeface="Arial" panose="020B0604020202020204" pitchFamily="34" charset="0"/>
            </a:endParaRPr>
          </a:p>
        </p:txBody>
      </p:sp>
      <p:sp>
        <p:nvSpPr>
          <p:cNvPr id="13" name="Shape 9"/>
          <p:cNvSpPr/>
          <p:nvPr/>
        </p:nvSpPr>
        <p:spPr>
          <a:xfrm>
            <a:off x="8046720" y="1463040"/>
            <a:ext cx="3429000" cy="2743200"/>
          </a:xfrm>
          <a:prstGeom prst="roundRect">
            <a:avLst>
              <a:gd name="adj" fmla="val 2667"/>
            </a:avLst>
          </a:prstGeom>
          <a:solidFill>
            <a:srgbClr val="FFFFFF"/>
          </a:solidFill>
          <a:ln/>
          <a:effectLst>
            <a:outerShdw blurRad="76200" dist="25400" dir="2700000" algn="bl" rotWithShape="0">
              <a:srgbClr val="000000">
                <a:alpha val="20000"/>
              </a:srgbClr>
            </a:outerShdw>
          </a:effectLst>
        </p:spPr>
        <p:txBody>
          <a:bodyPr/>
          <a:lstStyle/>
          <a:p>
            <a:endParaRPr lang="en-US">
              <a:latin typeface="Arial" panose="020B0604020202020204" pitchFamily="34" charset="0"/>
              <a:cs typeface="Arial" panose="020B0604020202020204" pitchFamily="34" charset="0"/>
            </a:endParaRPr>
          </a:p>
        </p:txBody>
      </p:sp>
      <p:sp>
        <p:nvSpPr>
          <p:cNvPr id="14" name="Shape 10"/>
          <p:cNvSpPr/>
          <p:nvPr/>
        </p:nvSpPr>
        <p:spPr>
          <a:xfrm>
            <a:off x="8275320" y="1737360"/>
            <a:ext cx="685800" cy="685800"/>
          </a:xfrm>
          <a:prstGeom prst="ellipse">
            <a:avLst/>
          </a:prstGeom>
          <a:solidFill>
            <a:srgbClr val="F2FBFA"/>
          </a:solidFill>
          <a:ln/>
        </p:spPr>
        <p:txBody>
          <a:bodyPr/>
          <a:lstStyle/>
          <a:p>
            <a:endParaRPr lang="en-US">
              <a:latin typeface="Arial" panose="020B0604020202020204" pitchFamily="34" charset="0"/>
              <a:cs typeface="Arial" panose="020B0604020202020204" pitchFamily="34" charset="0"/>
            </a:endParaRPr>
          </a:p>
        </p:txBody>
      </p:sp>
      <p:pic>
        <p:nvPicPr>
          <p:cNvPr id="15" name="Image 2" descr="preencoded.png"/>
          <p:cNvPicPr>
            <a:picLocks noChangeAspect="1"/>
          </p:cNvPicPr>
          <p:nvPr/>
        </p:nvPicPr>
        <p:blipFill>
          <a:blip r:embed="rId5"/>
          <a:stretch>
            <a:fillRect/>
          </a:stretch>
        </p:blipFill>
        <p:spPr>
          <a:xfrm>
            <a:off x="8439912" y="1901952"/>
            <a:ext cx="356616" cy="356616"/>
          </a:xfrm>
          <a:prstGeom prst="rect">
            <a:avLst/>
          </a:prstGeom>
        </p:spPr>
      </p:pic>
      <p:sp>
        <p:nvSpPr>
          <p:cNvPr id="16" name="Text 11"/>
          <p:cNvSpPr/>
          <p:nvPr/>
        </p:nvSpPr>
        <p:spPr>
          <a:xfrm>
            <a:off x="8275320" y="2560320"/>
            <a:ext cx="2971800" cy="457200"/>
          </a:xfrm>
          <a:prstGeom prst="rect">
            <a:avLst/>
          </a:prstGeom>
          <a:noFill/>
          <a:ln/>
        </p:spPr>
        <p:txBody>
          <a:bodyPr wrap="square" rtlCol="0" anchor="ctr"/>
          <a:lstStyle/>
          <a:p>
            <a:pPr marL="0" indent="0">
              <a:buNone/>
            </a:pPr>
            <a:r>
              <a:rPr lang="en-US" sz="1500" b="1" dirty="0">
                <a:solidFill>
                  <a:srgbClr val="013E42"/>
                </a:solidFill>
                <a:latin typeface="Arial" panose="020B0604020202020204" pitchFamily="34" charset="0"/>
                <a:ea typeface="Calibri" pitchFamily="34" charset="-122"/>
                <a:cs typeface="Arial" panose="020B0604020202020204" pitchFamily="34" charset="0"/>
              </a:rPr>
              <a:t>The Organisation</a:t>
            </a:r>
            <a:endParaRPr lang="en-US" sz="1500" dirty="0">
              <a:latin typeface="Arial" panose="020B0604020202020204" pitchFamily="34" charset="0"/>
              <a:cs typeface="Arial" panose="020B0604020202020204" pitchFamily="34" charset="0"/>
            </a:endParaRPr>
          </a:p>
        </p:txBody>
      </p:sp>
      <p:sp>
        <p:nvSpPr>
          <p:cNvPr id="17" name="Text 12"/>
          <p:cNvSpPr/>
          <p:nvPr/>
        </p:nvSpPr>
        <p:spPr>
          <a:xfrm>
            <a:off x="8275320" y="2971800"/>
            <a:ext cx="2971800" cy="1143000"/>
          </a:xfrm>
          <a:prstGeom prst="rect">
            <a:avLst/>
          </a:prstGeom>
          <a:noFill/>
          <a:ln/>
        </p:spPr>
        <p:txBody>
          <a:bodyPr wrap="square" rtlCol="0" anchor="ctr"/>
          <a:lstStyle/>
          <a:p>
            <a:pPr marL="0" indent="0">
              <a:buNone/>
            </a:pPr>
            <a:r>
              <a:rPr lang="en-US" sz="1200" dirty="0">
                <a:solidFill>
                  <a:srgbClr val="64748B"/>
                </a:solidFill>
                <a:latin typeface="Arial" panose="020B0604020202020204" pitchFamily="34" charset="0"/>
                <a:ea typeface="Calibri" pitchFamily="34" charset="-122"/>
                <a:cs typeface="Arial" panose="020B0604020202020204" pitchFamily="34" charset="0"/>
              </a:rPr>
              <a:t>Reduces complaints and errors, supports compliance and safeguarding, and protects reputation and quality standards.</a:t>
            </a:r>
            <a:endParaRPr lang="en-US" sz="1200" dirty="0">
              <a:latin typeface="Arial" panose="020B0604020202020204" pitchFamily="34" charset="0"/>
              <a:cs typeface="Arial" panose="020B0604020202020204" pitchFamily="34" charset="0"/>
            </a:endParaRPr>
          </a:p>
        </p:txBody>
      </p:sp>
      <p:sp>
        <p:nvSpPr>
          <p:cNvPr id="18" name="Shape 13"/>
          <p:cNvSpPr/>
          <p:nvPr/>
        </p:nvSpPr>
        <p:spPr>
          <a:xfrm>
            <a:off x="640080" y="4320539"/>
            <a:ext cx="10789920" cy="1434801"/>
          </a:xfrm>
          <a:prstGeom prst="roundRect">
            <a:avLst>
              <a:gd name="adj" fmla="val 4211"/>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19" name="Text 14"/>
          <p:cNvSpPr/>
          <p:nvPr/>
        </p:nvSpPr>
        <p:spPr>
          <a:xfrm>
            <a:off x="868680" y="4476705"/>
            <a:ext cx="10241280" cy="365760"/>
          </a:xfrm>
          <a:prstGeom prst="rect">
            <a:avLst/>
          </a:prstGeom>
          <a:noFill/>
          <a:ln/>
        </p:spPr>
        <p:txBody>
          <a:bodyPr wrap="square" rtlCol="0" anchor="ctr"/>
          <a:lstStyle/>
          <a:p>
            <a:pPr marL="0" indent="0">
              <a:buNone/>
            </a:pPr>
            <a:r>
              <a:rPr lang="en-US" sz="1500" b="1" dirty="0">
                <a:solidFill>
                  <a:srgbClr val="FFFFFF"/>
                </a:solidFill>
                <a:latin typeface="Arial" panose="020B0604020202020204" pitchFamily="34" charset="0"/>
                <a:ea typeface="Calibri" pitchFamily="34" charset="-122"/>
                <a:cs typeface="Arial" panose="020B0604020202020204" pitchFamily="34" charset="0"/>
              </a:rPr>
              <a:t>Risks of Poor Communication</a:t>
            </a:r>
            <a:endParaRPr lang="en-US" sz="1500" dirty="0">
              <a:latin typeface="Arial" panose="020B0604020202020204" pitchFamily="34" charset="0"/>
              <a:cs typeface="Arial" panose="020B0604020202020204" pitchFamily="34" charset="0"/>
            </a:endParaRPr>
          </a:p>
        </p:txBody>
      </p:sp>
      <p:sp>
        <p:nvSpPr>
          <p:cNvPr id="20" name="Text 15"/>
          <p:cNvSpPr/>
          <p:nvPr/>
        </p:nvSpPr>
        <p:spPr>
          <a:xfrm>
            <a:off x="868680" y="4476705"/>
            <a:ext cx="10241280" cy="1143000"/>
          </a:xfrm>
          <a:prstGeom prst="rect">
            <a:avLst/>
          </a:prstGeom>
          <a:noFill/>
          <a:ln/>
        </p:spPr>
        <p:txBody>
          <a:bodyPr wrap="square" rtlCol="0" anchor="ctr"/>
          <a:lstStyle/>
          <a:p>
            <a:pPr marL="0" indent="0">
              <a:buNone/>
            </a:pPr>
            <a:r>
              <a:rPr lang="en-US" sz="1250" dirty="0">
                <a:solidFill>
                  <a:srgbClr val="FFFFFF"/>
                </a:solidFill>
                <a:latin typeface="Arial" panose="020B0604020202020204" pitchFamily="34" charset="0"/>
                <a:ea typeface="Calibri" pitchFamily="34" charset="-122"/>
                <a:cs typeface="Arial" panose="020B0604020202020204" pitchFamily="34" charset="0"/>
              </a:rPr>
              <a:t>Missed or delayed handovers can lead to medication errors, missed safeguarding concerns, and reduced quality of care. Poor communication is one of the most frequently cited causes of adverse incidents in health and social care settings, affecting patient safety and team trust (Bramhall, 2014).</a:t>
            </a:r>
            <a:endParaRPr lang="en-US" sz="1250" dirty="0">
              <a:latin typeface="Arial" panose="020B0604020202020204" pitchFamily="34" charset="0"/>
              <a:cs typeface="Arial" panose="020B0604020202020204" pitchFamily="34" charset="0"/>
            </a:endParaRPr>
          </a:p>
        </p:txBody>
      </p:sp>
      <p:sp>
        <p:nvSpPr>
          <p:cNvPr id="21" name="Text 16"/>
          <p:cNvSpPr/>
          <p:nvPr/>
        </p:nvSpPr>
        <p:spPr>
          <a:xfrm>
            <a:off x="868680" y="5168153"/>
            <a:ext cx="4572000" cy="320040"/>
          </a:xfrm>
          <a:prstGeom prst="rect">
            <a:avLst/>
          </a:prstGeom>
          <a:noFill/>
          <a:ln/>
        </p:spPr>
        <p:txBody>
          <a:bodyPr wrap="square" rtlCol="0" anchor="ctr"/>
          <a:lstStyle/>
          <a:p>
            <a:pPr marL="0" indent="0">
              <a:buNone/>
            </a:pPr>
            <a:endParaRPr lang="en-US" sz="1050" i="1" dirty="0">
              <a:solidFill>
                <a:srgbClr val="02C39A"/>
              </a:solidFill>
              <a:latin typeface="Arial" panose="020B0604020202020204" pitchFamily="34" charset="0"/>
              <a:ea typeface="Calibri" pitchFamily="34" charset="-122"/>
              <a:cs typeface="Arial" panose="020B0604020202020204" pitchFamily="34" charset="0"/>
            </a:endParaRPr>
          </a:p>
          <a:p>
            <a:pPr marL="0" indent="0">
              <a:buNone/>
            </a:pPr>
            <a:r>
              <a:rPr lang="en-US" sz="1050" i="1" dirty="0">
                <a:solidFill>
                  <a:srgbClr val="02C39A"/>
                </a:solidFill>
                <a:latin typeface="Arial" panose="020B0604020202020204" pitchFamily="34" charset="0"/>
                <a:ea typeface="Calibri" pitchFamily="34" charset="-122"/>
                <a:cs typeface="Arial" panose="020B0604020202020204" pitchFamily="34" charset="0"/>
              </a:rPr>
              <a:t>Source: Bramhall (2014) - full reference on References slide.</a:t>
            </a:r>
            <a:endParaRPr lang="en-US" sz="1050" dirty="0">
              <a:latin typeface="Arial" panose="020B06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17988430-362A-C6D8-0A8A-722E80C07EDB}"/>
              </a:ext>
            </a:extLst>
          </p:cNvPr>
          <p:cNvPicPr>
            <a:picLocks noChangeAspect="1"/>
          </p:cNvPicPr>
          <p:nvPr/>
        </p:nvPicPr>
        <p:blipFill>
          <a:blip r:embed="rId6"/>
          <a:stretch>
            <a:fillRect/>
          </a:stretch>
        </p:blipFill>
        <p:spPr>
          <a:xfrm>
            <a:off x="-37070" y="5972861"/>
            <a:ext cx="12266139" cy="100583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87405"/>
          </a:xfrm>
          <a:prstGeom prst="rect">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3" name="Text 1"/>
          <p:cNvSpPr/>
          <p:nvPr/>
        </p:nvSpPr>
        <p:spPr>
          <a:xfrm>
            <a:off x="640080" y="274320"/>
            <a:ext cx="9692640" cy="731520"/>
          </a:xfrm>
          <a:prstGeom prst="rect">
            <a:avLst/>
          </a:prstGeom>
          <a:noFill/>
          <a:ln/>
        </p:spPr>
        <p:txBody>
          <a:bodyPr wrap="square" rtlCol="0" anchor="ctr"/>
          <a:lstStyle/>
          <a:p>
            <a:pPr marL="0" indent="0">
              <a:buNone/>
            </a:pPr>
            <a:r>
              <a:rPr lang="en-US" sz="2200" b="1" dirty="0">
                <a:solidFill>
                  <a:srgbClr val="FFFFFF"/>
                </a:solidFill>
                <a:latin typeface="Arial" panose="020B0604020202020204" pitchFamily="34" charset="0"/>
                <a:ea typeface="Cambria" pitchFamily="34" charset="-122"/>
                <a:cs typeface="Arial" panose="020B0604020202020204" pitchFamily="34" charset="0"/>
              </a:rPr>
              <a:t>Model Linked to Communication: Gibbs' Reflective Cycle</a:t>
            </a:r>
            <a:endParaRPr lang="en-US" sz="2200" dirty="0">
              <a:latin typeface="Arial" panose="020B0604020202020204" pitchFamily="34" charset="0"/>
              <a:cs typeface="Arial" panose="020B0604020202020204" pitchFamily="34" charset="0"/>
            </a:endParaRPr>
          </a:p>
        </p:txBody>
      </p:sp>
      <p:sp>
        <p:nvSpPr>
          <p:cNvPr id="4" name="Shape 2"/>
          <p:cNvSpPr/>
          <p:nvPr/>
        </p:nvSpPr>
        <p:spPr>
          <a:xfrm>
            <a:off x="10680192" y="182880"/>
            <a:ext cx="660197" cy="660197"/>
          </a:xfrm>
          <a:prstGeom prst="ellipse">
            <a:avLst/>
          </a:prstGeom>
          <a:solidFill>
            <a:srgbClr val="00A896"/>
          </a:solidFill>
          <a:ln/>
        </p:spPr>
        <p:txBody>
          <a:bodyPr/>
          <a:lstStyle/>
          <a:p>
            <a:endParaRPr lang="en-US">
              <a:latin typeface="Arial" panose="020B0604020202020204" pitchFamily="34" charset="0"/>
              <a:cs typeface="Arial" panose="020B0604020202020204" pitchFamily="34" charset="0"/>
            </a:endParaRPr>
          </a:p>
        </p:txBody>
      </p:sp>
      <p:pic>
        <p:nvPicPr>
          <p:cNvPr id="5" name="Image 0" descr="preencoded.png"/>
          <p:cNvPicPr>
            <a:picLocks noChangeAspect="1"/>
          </p:cNvPicPr>
          <p:nvPr/>
        </p:nvPicPr>
        <p:blipFill>
          <a:blip r:embed="rId3"/>
          <a:stretch>
            <a:fillRect/>
          </a:stretch>
        </p:blipFill>
        <p:spPr>
          <a:xfrm>
            <a:off x="10808370" y="291497"/>
            <a:ext cx="404165" cy="404165"/>
          </a:xfrm>
          <a:prstGeom prst="rect">
            <a:avLst/>
          </a:prstGeom>
        </p:spPr>
      </p:pic>
      <p:sp>
        <p:nvSpPr>
          <p:cNvPr id="6" name="Text 3"/>
          <p:cNvSpPr/>
          <p:nvPr/>
        </p:nvSpPr>
        <p:spPr>
          <a:xfrm>
            <a:off x="630247" y="1062766"/>
            <a:ext cx="10789920" cy="685800"/>
          </a:xfrm>
          <a:prstGeom prst="rect">
            <a:avLst/>
          </a:prstGeom>
          <a:noFill/>
          <a:ln/>
        </p:spPr>
        <p:txBody>
          <a:bodyPr wrap="square" rtlCol="0" anchor="ctr"/>
          <a:lstStyle/>
          <a:p>
            <a:pPr marL="0" indent="0">
              <a:buNone/>
            </a:pPr>
            <a:r>
              <a:rPr lang="en-US" sz="1350" dirty="0">
                <a:solidFill>
                  <a:srgbClr val="1E293B"/>
                </a:solidFill>
                <a:latin typeface="Arial" panose="020B0604020202020204" pitchFamily="34" charset="0"/>
                <a:ea typeface="Calibri" pitchFamily="34" charset="-122"/>
                <a:cs typeface="Arial" panose="020B0604020202020204" pitchFamily="34" charset="0"/>
              </a:rPr>
              <a:t>Gibbs' Reflective Cycle (Gibbs, 1988) is a structured framework used widely in health and social care to help professionals reflect on an experience in six stages, turning everyday events into clear lessons for future practice.</a:t>
            </a:r>
            <a:endParaRPr lang="en-US" sz="1350" dirty="0">
              <a:latin typeface="Arial" panose="020B0604020202020204" pitchFamily="34" charset="0"/>
              <a:cs typeface="Arial" panose="020B0604020202020204" pitchFamily="34" charset="0"/>
            </a:endParaRPr>
          </a:p>
        </p:txBody>
      </p:sp>
      <p:sp>
        <p:nvSpPr>
          <p:cNvPr id="7" name="Shape 4"/>
          <p:cNvSpPr/>
          <p:nvPr/>
        </p:nvSpPr>
        <p:spPr>
          <a:xfrm>
            <a:off x="685800" y="1676400"/>
            <a:ext cx="3383280" cy="1874520"/>
          </a:xfrm>
          <a:prstGeom prst="roundRect">
            <a:avLst>
              <a:gd name="adj" fmla="val 3902"/>
            </a:avLst>
          </a:prstGeom>
          <a:solidFill>
            <a:srgbClr val="F2FBFA"/>
          </a:solidFill>
          <a:ln/>
          <a:effectLst>
            <a:outerShdw blurRad="76200" dist="25400" dir="2700000" algn="bl" rotWithShape="0">
              <a:srgbClr val="000000">
                <a:alpha val="12000"/>
              </a:srgbClr>
            </a:outerShdw>
          </a:effectLst>
        </p:spPr>
        <p:txBody>
          <a:bodyPr/>
          <a:lstStyle/>
          <a:p>
            <a:endParaRPr lang="en-US">
              <a:latin typeface="Arial" panose="020B0604020202020204" pitchFamily="34" charset="0"/>
              <a:cs typeface="Arial" panose="020B0604020202020204" pitchFamily="34" charset="0"/>
            </a:endParaRPr>
          </a:p>
        </p:txBody>
      </p:sp>
      <p:sp>
        <p:nvSpPr>
          <p:cNvPr id="8" name="Shape 5"/>
          <p:cNvSpPr/>
          <p:nvPr/>
        </p:nvSpPr>
        <p:spPr>
          <a:xfrm>
            <a:off x="914400" y="1905000"/>
            <a:ext cx="548640" cy="548640"/>
          </a:xfrm>
          <a:prstGeom prst="ellipse">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9" name="Text 6"/>
          <p:cNvSpPr/>
          <p:nvPr/>
        </p:nvSpPr>
        <p:spPr>
          <a:xfrm>
            <a:off x="914400" y="190500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anose="020B0604020202020204" pitchFamily="34" charset="0"/>
                <a:ea typeface="Cambria" pitchFamily="34" charset="-122"/>
                <a:cs typeface="Arial" panose="020B0604020202020204" pitchFamily="34" charset="0"/>
              </a:rPr>
              <a:t>1</a:t>
            </a:r>
            <a:endParaRPr lang="en-US" sz="1800" dirty="0">
              <a:latin typeface="Arial" panose="020B0604020202020204" pitchFamily="34" charset="0"/>
              <a:cs typeface="Arial" panose="020B0604020202020204" pitchFamily="34" charset="0"/>
            </a:endParaRPr>
          </a:p>
        </p:txBody>
      </p:sp>
      <p:sp>
        <p:nvSpPr>
          <p:cNvPr id="10" name="Text 7"/>
          <p:cNvSpPr/>
          <p:nvPr/>
        </p:nvSpPr>
        <p:spPr>
          <a:xfrm>
            <a:off x="1600200" y="1950720"/>
            <a:ext cx="2286000" cy="457200"/>
          </a:xfrm>
          <a:prstGeom prst="rect">
            <a:avLst/>
          </a:prstGeom>
          <a:noFill/>
          <a:ln/>
        </p:spPr>
        <p:txBody>
          <a:bodyPr wrap="square" rtlCol="0" anchor="ctr"/>
          <a:lstStyle/>
          <a:p>
            <a:pPr marL="0" indent="0">
              <a:buNone/>
            </a:pPr>
            <a:r>
              <a:rPr lang="en-US" sz="1500" b="1" dirty="0">
                <a:solidFill>
                  <a:srgbClr val="013E42"/>
                </a:solidFill>
                <a:latin typeface="Arial" panose="020B0604020202020204" pitchFamily="34" charset="0"/>
                <a:ea typeface="Calibri" pitchFamily="34" charset="-122"/>
                <a:cs typeface="Arial" panose="020B0604020202020204" pitchFamily="34" charset="0"/>
              </a:rPr>
              <a:t>Description</a:t>
            </a:r>
            <a:endParaRPr lang="en-US" sz="1500" dirty="0">
              <a:latin typeface="Arial" panose="020B0604020202020204" pitchFamily="34" charset="0"/>
              <a:cs typeface="Arial" panose="020B0604020202020204" pitchFamily="34" charset="0"/>
            </a:endParaRPr>
          </a:p>
        </p:txBody>
      </p:sp>
      <p:sp>
        <p:nvSpPr>
          <p:cNvPr id="11" name="Text 8"/>
          <p:cNvSpPr/>
          <p:nvPr/>
        </p:nvSpPr>
        <p:spPr>
          <a:xfrm>
            <a:off x="914400" y="2636520"/>
            <a:ext cx="2926080" cy="777240"/>
          </a:xfrm>
          <a:prstGeom prst="rect">
            <a:avLst/>
          </a:prstGeom>
          <a:noFill/>
          <a:ln/>
        </p:spPr>
        <p:txBody>
          <a:bodyPr wrap="square" rtlCol="0" anchor="ctr"/>
          <a:lstStyle/>
          <a:p>
            <a:pPr marL="0" indent="0">
              <a:buNone/>
            </a:pPr>
            <a:r>
              <a:rPr lang="en-US" sz="1200" dirty="0">
                <a:solidFill>
                  <a:srgbClr val="64748B"/>
                </a:solidFill>
                <a:latin typeface="Arial" panose="020B0604020202020204" pitchFamily="34" charset="0"/>
                <a:ea typeface="Calibri" pitchFamily="34" charset="-122"/>
                <a:cs typeface="Arial" panose="020B0604020202020204" pitchFamily="34" charset="0"/>
              </a:rPr>
              <a:t>What happened?</a:t>
            </a:r>
            <a:endParaRPr lang="en-US" sz="1200" dirty="0">
              <a:latin typeface="Arial" panose="020B0604020202020204" pitchFamily="34" charset="0"/>
              <a:cs typeface="Arial" panose="020B0604020202020204" pitchFamily="34" charset="0"/>
            </a:endParaRPr>
          </a:p>
        </p:txBody>
      </p:sp>
      <p:sp>
        <p:nvSpPr>
          <p:cNvPr id="12" name="Shape 9"/>
          <p:cNvSpPr/>
          <p:nvPr/>
        </p:nvSpPr>
        <p:spPr>
          <a:xfrm>
            <a:off x="4297680" y="1676400"/>
            <a:ext cx="3383280" cy="1874520"/>
          </a:xfrm>
          <a:prstGeom prst="roundRect">
            <a:avLst>
              <a:gd name="adj" fmla="val 3902"/>
            </a:avLst>
          </a:prstGeom>
          <a:solidFill>
            <a:srgbClr val="F2FBFA"/>
          </a:solidFill>
          <a:ln/>
          <a:effectLst>
            <a:outerShdw blurRad="76200" dist="25400" dir="2700000" algn="bl" rotWithShape="0">
              <a:srgbClr val="000000">
                <a:alpha val="12000"/>
              </a:srgbClr>
            </a:outerShdw>
          </a:effectLst>
        </p:spPr>
        <p:txBody>
          <a:bodyPr/>
          <a:lstStyle/>
          <a:p>
            <a:endParaRPr lang="en-US">
              <a:latin typeface="Arial" panose="020B0604020202020204" pitchFamily="34" charset="0"/>
              <a:cs typeface="Arial" panose="020B0604020202020204" pitchFamily="34" charset="0"/>
            </a:endParaRPr>
          </a:p>
        </p:txBody>
      </p:sp>
      <p:sp>
        <p:nvSpPr>
          <p:cNvPr id="13" name="Shape 10"/>
          <p:cNvSpPr/>
          <p:nvPr/>
        </p:nvSpPr>
        <p:spPr>
          <a:xfrm>
            <a:off x="4526280" y="1905000"/>
            <a:ext cx="548640" cy="548640"/>
          </a:xfrm>
          <a:prstGeom prst="ellipse">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14" name="Text 11"/>
          <p:cNvSpPr/>
          <p:nvPr/>
        </p:nvSpPr>
        <p:spPr>
          <a:xfrm>
            <a:off x="4526280" y="190500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anose="020B0604020202020204" pitchFamily="34" charset="0"/>
                <a:ea typeface="Cambria" pitchFamily="34" charset="-122"/>
                <a:cs typeface="Arial" panose="020B0604020202020204" pitchFamily="34" charset="0"/>
              </a:rPr>
              <a:t>2</a:t>
            </a:r>
            <a:endParaRPr lang="en-US" sz="1800" dirty="0">
              <a:latin typeface="Arial" panose="020B0604020202020204" pitchFamily="34" charset="0"/>
              <a:cs typeface="Arial" panose="020B0604020202020204" pitchFamily="34" charset="0"/>
            </a:endParaRPr>
          </a:p>
        </p:txBody>
      </p:sp>
      <p:sp>
        <p:nvSpPr>
          <p:cNvPr id="15" name="Text 12"/>
          <p:cNvSpPr/>
          <p:nvPr/>
        </p:nvSpPr>
        <p:spPr>
          <a:xfrm>
            <a:off x="5212080" y="1950720"/>
            <a:ext cx="2286000" cy="457200"/>
          </a:xfrm>
          <a:prstGeom prst="rect">
            <a:avLst/>
          </a:prstGeom>
          <a:noFill/>
          <a:ln/>
        </p:spPr>
        <p:txBody>
          <a:bodyPr wrap="square" rtlCol="0" anchor="ctr"/>
          <a:lstStyle/>
          <a:p>
            <a:pPr marL="0" indent="0">
              <a:buNone/>
            </a:pPr>
            <a:r>
              <a:rPr lang="en-US" sz="1500" b="1" dirty="0">
                <a:solidFill>
                  <a:srgbClr val="013E42"/>
                </a:solidFill>
                <a:latin typeface="Arial" panose="020B0604020202020204" pitchFamily="34" charset="0"/>
                <a:ea typeface="Calibri" pitchFamily="34" charset="-122"/>
                <a:cs typeface="Arial" panose="020B0604020202020204" pitchFamily="34" charset="0"/>
              </a:rPr>
              <a:t>Feelings</a:t>
            </a:r>
            <a:endParaRPr lang="en-US" sz="1500" dirty="0">
              <a:latin typeface="Arial" panose="020B0604020202020204" pitchFamily="34" charset="0"/>
              <a:cs typeface="Arial" panose="020B0604020202020204" pitchFamily="34" charset="0"/>
            </a:endParaRPr>
          </a:p>
        </p:txBody>
      </p:sp>
      <p:sp>
        <p:nvSpPr>
          <p:cNvPr id="16" name="Text 13"/>
          <p:cNvSpPr/>
          <p:nvPr/>
        </p:nvSpPr>
        <p:spPr>
          <a:xfrm>
            <a:off x="4526280" y="2636520"/>
            <a:ext cx="2926080" cy="777240"/>
          </a:xfrm>
          <a:prstGeom prst="rect">
            <a:avLst/>
          </a:prstGeom>
          <a:noFill/>
          <a:ln/>
        </p:spPr>
        <p:txBody>
          <a:bodyPr wrap="square" rtlCol="0" anchor="ctr"/>
          <a:lstStyle/>
          <a:p>
            <a:pPr marL="0" indent="0">
              <a:buNone/>
            </a:pPr>
            <a:r>
              <a:rPr lang="en-US" sz="1200" dirty="0">
                <a:solidFill>
                  <a:srgbClr val="64748B"/>
                </a:solidFill>
                <a:latin typeface="Arial" panose="020B0604020202020204" pitchFamily="34" charset="0"/>
                <a:ea typeface="Calibri" pitchFamily="34" charset="-122"/>
                <a:cs typeface="Arial" panose="020B0604020202020204" pitchFamily="34" charset="0"/>
              </a:rPr>
              <a:t>What were you thinking and feeling?</a:t>
            </a:r>
            <a:endParaRPr lang="en-US" sz="1200" dirty="0">
              <a:latin typeface="Arial" panose="020B0604020202020204" pitchFamily="34" charset="0"/>
              <a:cs typeface="Arial" panose="020B0604020202020204" pitchFamily="34" charset="0"/>
            </a:endParaRPr>
          </a:p>
        </p:txBody>
      </p:sp>
      <p:sp>
        <p:nvSpPr>
          <p:cNvPr id="17" name="Shape 14"/>
          <p:cNvSpPr/>
          <p:nvPr/>
        </p:nvSpPr>
        <p:spPr>
          <a:xfrm>
            <a:off x="7909560" y="1676400"/>
            <a:ext cx="3383280" cy="1874520"/>
          </a:xfrm>
          <a:prstGeom prst="roundRect">
            <a:avLst>
              <a:gd name="adj" fmla="val 3902"/>
            </a:avLst>
          </a:prstGeom>
          <a:solidFill>
            <a:srgbClr val="F2FBFA"/>
          </a:solidFill>
          <a:ln/>
          <a:effectLst>
            <a:outerShdw blurRad="76200" dist="25400" dir="2700000" algn="bl" rotWithShape="0">
              <a:srgbClr val="000000">
                <a:alpha val="12000"/>
              </a:srgbClr>
            </a:outerShdw>
          </a:effectLst>
        </p:spPr>
        <p:txBody>
          <a:bodyPr/>
          <a:lstStyle/>
          <a:p>
            <a:endParaRPr lang="en-US">
              <a:latin typeface="Arial" panose="020B0604020202020204" pitchFamily="34" charset="0"/>
              <a:cs typeface="Arial" panose="020B0604020202020204" pitchFamily="34" charset="0"/>
            </a:endParaRPr>
          </a:p>
        </p:txBody>
      </p:sp>
      <p:sp>
        <p:nvSpPr>
          <p:cNvPr id="18" name="Shape 15"/>
          <p:cNvSpPr/>
          <p:nvPr/>
        </p:nvSpPr>
        <p:spPr>
          <a:xfrm>
            <a:off x="8138160" y="1905000"/>
            <a:ext cx="548640" cy="548640"/>
          </a:xfrm>
          <a:prstGeom prst="ellipse">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19" name="Text 16"/>
          <p:cNvSpPr/>
          <p:nvPr/>
        </p:nvSpPr>
        <p:spPr>
          <a:xfrm>
            <a:off x="8138160" y="190500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anose="020B0604020202020204" pitchFamily="34" charset="0"/>
                <a:ea typeface="Cambria" pitchFamily="34" charset="-122"/>
                <a:cs typeface="Arial" panose="020B0604020202020204" pitchFamily="34" charset="0"/>
              </a:rPr>
              <a:t>3</a:t>
            </a:r>
            <a:endParaRPr lang="en-US" sz="1800" dirty="0">
              <a:latin typeface="Arial" panose="020B0604020202020204" pitchFamily="34" charset="0"/>
              <a:cs typeface="Arial" panose="020B0604020202020204" pitchFamily="34" charset="0"/>
            </a:endParaRPr>
          </a:p>
        </p:txBody>
      </p:sp>
      <p:sp>
        <p:nvSpPr>
          <p:cNvPr id="20" name="Text 17"/>
          <p:cNvSpPr/>
          <p:nvPr/>
        </p:nvSpPr>
        <p:spPr>
          <a:xfrm>
            <a:off x="8823960" y="1950720"/>
            <a:ext cx="2286000" cy="457200"/>
          </a:xfrm>
          <a:prstGeom prst="rect">
            <a:avLst/>
          </a:prstGeom>
          <a:noFill/>
          <a:ln/>
        </p:spPr>
        <p:txBody>
          <a:bodyPr wrap="square" rtlCol="0" anchor="ctr"/>
          <a:lstStyle/>
          <a:p>
            <a:pPr marL="0" indent="0">
              <a:buNone/>
            </a:pPr>
            <a:r>
              <a:rPr lang="en-US" sz="1500" b="1" dirty="0">
                <a:solidFill>
                  <a:srgbClr val="013E42"/>
                </a:solidFill>
                <a:latin typeface="Arial" panose="020B0604020202020204" pitchFamily="34" charset="0"/>
                <a:ea typeface="Calibri" pitchFamily="34" charset="-122"/>
                <a:cs typeface="Arial" panose="020B0604020202020204" pitchFamily="34" charset="0"/>
              </a:rPr>
              <a:t>Evaluation</a:t>
            </a:r>
            <a:endParaRPr lang="en-US" sz="1500" dirty="0">
              <a:latin typeface="Arial" panose="020B0604020202020204" pitchFamily="34" charset="0"/>
              <a:cs typeface="Arial" panose="020B0604020202020204" pitchFamily="34" charset="0"/>
            </a:endParaRPr>
          </a:p>
        </p:txBody>
      </p:sp>
      <p:sp>
        <p:nvSpPr>
          <p:cNvPr id="21" name="Text 18"/>
          <p:cNvSpPr/>
          <p:nvPr/>
        </p:nvSpPr>
        <p:spPr>
          <a:xfrm>
            <a:off x="8138160" y="2636520"/>
            <a:ext cx="2926080" cy="777240"/>
          </a:xfrm>
          <a:prstGeom prst="rect">
            <a:avLst/>
          </a:prstGeom>
          <a:noFill/>
          <a:ln/>
        </p:spPr>
        <p:txBody>
          <a:bodyPr wrap="square" rtlCol="0" anchor="ctr"/>
          <a:lstStyle/>
          <a:p>
            <a:pPr marL="0" indent="0">
              <a:buNone/>
            </a:pPr>
            <a:r>
              <a:rPr lang="en-US" sz="1200" dirty="0">
                <a:solidFill>
                  <a:srgbClr val="64748B"/>
                </a:solidFill>
                <a:latin typeface="Arial" panose="020B0604020202020204" pitchFamily="34" charset="0"/>
                <a:ea typeface="Calibri" pitchFamily="34" charset="-122"/>
                <a:cs typeface="Arial" panose="020B0604020202020204" pitchFamily="34" charset="0"/>
              </a:rPr>
              <a:t>What was good and bad about it?</a:t>
            </a:r>
            <a:endParaRPr lang="en-US" sz="1200" dirty="0">
              <a:latin typeface="Arial" panose="020B0604020202020204" pitchFamily="34" charset="0"/>
              <a:cs typeface="Arial" panose="020B0604020202020204" pitchFamily="34" charset="0"/>
            </a:endParaRPr>
          </a:p>
        </p:txBody>
      </p:sp>
      <p:sp>
        <p:nvSpPr>
          <p:cNvPr id="22" name="Shape 19"/>
          <p:cNvSpPr/>
          <p:nvPr/>
        </p:nvSpPr>
        <p:spPr>
          <a:xfrm>
            <a:off x="685800" y="3779520"/>
            <a:ext cx="3383280" cy="1874520"/>
          </a:xfrm>
          <a:prstGeom prst="roundRect">
            <a:avLst>
              <a:gd name="adj" fmla="val 3902"/>
            </a:avLst>
          </a:prstGeom>
          <a:solidFill>
            <a:srgbClr val="F2FBFA"/>
          </a:solidFill>
          <a:ln/>
          <a:effectLst>
            <a:outerShdw blurRad="76200" dist="25400" dir="2700000" algn="bl" rotWithShape="0">
              <a:srgbClr val="000000">
                <a:alpha val="12000"/>
              </a:srgbClr>
            </a:outerShdw>
          </a:effectLst>
        </p:spPr>
        <p:txBody>
          <a:bodyPr/>
          <a:lstStyle/>
          <a:p>
            <a:endParaRPr lang="en-US">
              <a:latin typeface="Arial" panose="020B0604020202020204" pitchFamily="34" charset="0"/>
              <a:cs typeface="Arial" panose="020B0604020202020204" pitchFamily="34" charset="0"/>
            </a:endParaRPr>
          </a:p>
        </p:txBody>
      </p:sp>
      <p:sp>
        <p:nvSpPr>
          <p:cNvPr id="23" name="Shape 20"/>
          <p:cNvSpPr/>
          <p:nvPr/>
        </p:nvSpPr>
        <p:spPr>
          <a:xfrm>
            <a:off x="914400" y="4008120"/>
            <a:ext cx="548640" cy="548640"/>
          </a:xfrm>
          <a:prstGeom prst="ellipse">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24" name="Text 21"/>
          <p:cNvSpPr/>
          <p:nvPr/>
        </p:nvSpPr>
        <p:spPr>
          <a:xfrm>
            <a:off x="914400" y="400812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anose="020B0604020202020204" pitchFamily="34" charset="0"/>
                <a:ea typeface="Cambria" pitchFamily="34" charset="-122"/>
                <a:cs typeface="Arial" panose="020B0604020202020204" pitchFamily="34" charset="0"/>
              </a:rPr>
              <a:t>4</a:t>
            </a:r>
            <a:endParaRPr lang="en-US" sz="1800" dirty="0">
              <a:latin typeface="Arial" panose="020B0604020202020204" pitchFamily="34" charset="0"/>
              <a:cs typeface="Arial" panose="020B0604020202020204" pitchFamily="34" charset="0"/>
            </a:endParaRPr>
          </a:p>
        </p:txBody>
      </p:sp>
      <p:sp>
        <p:nvSpPr>
          <p:cNvPr id="25" name="Text 22"/>
          <p:cNvSpPr/>
          <p:nvPr/>
        </p:nvSpPr>
        <p:spPr>
          <a:xfrm>
            <a:off x="1600200" y="4053840"/>
            <a:ext cx="2286000" cy="457200"/>
          </a:xfrm>
          <a:prstGeom prst="rect">
            <a:avLst/>
          </a:prstGeom>
          <a:noFill/>
          <a:ln/>
        </p:spPr>
        <p:txBody>
          <a:bodyPr wrap="square" rtlCol="0" anchor="ctr"/>
          <a:lstStyle/>
          <a:p>
            <a:pPr marL="0" indent="0">
              <a:buNone/>
            </a:pPr>
            <a:r>
              <a:rPr lang="en-US" sz="1500" b="1" dirty="0">
                <a:solidFill>
                  <a:srgbClr val="013E42"/>
                </a:solidFill>
                <a:latin typeface="Arial" panose="020B0604020202020204" pitchFamily="34" charset="0"/>
                <a:ea typeface="Calibri" pitchFamily="34" charset="-122"/>
                <a:cs typeface="Arial" panose="020B0604020202020204" pitchFamily="34" charset="0"/>
              </a:rPr>
              <a:t>Analysis</a:t>
            </a:r>
            <a:endParaRPr lang="en-US" sz="1500" dirty="0">
              <a:latin typeface="Arial" panose="020B0604020202020204" pitchFamily="34" charset="0"/>
              <a:cs typeface="Arial" panose="020B0604020202020204" pitchFamily="34" charset="0"/>
            </a:endParaRPr>
          </a:p>
        </p:txBody>
      </p:sp>
      <p:sp>
        <p:nvSpPr>
          <p:cNvPr id="26" name="Text 23"/>
          <p:cNvSpPr/>
          <p:nvPr/>
        </p:nvSpPr>
        <p:spPr>
          <a:xfrm>
            <a:off x="914400" y="4739640"/>
            <a:ext cx="2926080" cy="777240"/>
          </a:xfrm>
          <a:prstGeom prst="rect">
            <a:avLst/>
          </a:prstGeom>
          <a:noFill/>
          <a:ln/>
        </p:spPr>
        <p:txBody>
          <a:bodyPr wrap="square" rtlCol="0" anchor="ctr"/>
          <a:lstStyle/>
          <a:p>
            <a:pPr marL="0" indent="0">
              <a:buNone/>
            </a:pPr>
            <a:r>
              <a:rPr lang="en-US" sz="1200" dirty="0">
                <a:solidFill>
                  <a:srgbClr val="64748B"/>
                </a:solidFill>
                <a:latin typeface="Arial" panose="020B0604020202020204" pitchFamily="34" charset="0"/>
                <a:ea typeface="Calibri" pitchFamily="34" charset="-122"/>
                <a:cs typeface="Arial" panose="020B0604020202020204" pitchFamily="34" charset="0"/>
              </a:rPr>
              <a:t>What sense can you make of it?</a:t>
            </a:r>
            <a:endParaRPr lang="en-US" sz="1200" dirty="0">
              <a:latin typeface="Arial" panose="020B0604020202020204" pitchFamily="34" charset="0"/>
              <a:cs typeface="Arial" panose="020B0604020202020204" pitchFamily="34" charset="0"/>
            </a:endParaRPr>
          </a:p>
        </p:txBody>
      </p:sp>
      <p:sp>
        <p:nvSpPr>
          <p:cNvPr id="27" name="Shape 24"/>
          <p:cNvSpPr/>
          <p:nvPr/>
        </p:nvSpPr>
        <p:spPr>
          <a:xfrm>
            <a:off x="4297680" y="3779520"/>
            <a:ext cx="3383280" cy="1874520"/>
          </a:xfrm>
          <a:prstGeom prst="roundRect">
            <a:avLst>
              <a:gd name="adj" fmla="val 3902"/>
            </a:avLst>
          </a:prstGeom>
          <a:solidFill>
            <a:srgbClr val="F2FBFA"/>
          </a:solidFill>
          <a:ln/>
          <a:effectLst>
            <a:outerShdw blurRad="76200" dist="25400" dir="2700000" algn="bl" rotWithShape="0">
              <a:srgbClr val="000000">
                <a:alpha val="12000"/>
              </a:srgbClr>
            </a:outerShdw>
          </a:effectLst>
        </p:spPr>
        <p:txBody>
          <a:bodyPr/>
          <a:lstStyle/>
          <a:p>
            <a:endParaRPr lang="en-US">
              <a:latin typeface="Arial" panose="020B0604020202020204" pitchFamily="34" charset="0"/>
              <a:cs typeface="Arial" panose="020B0604020202020204" pitchFamily="34" charset="0"/>
            </a:endParaRPr>
          </a:p>
        </p:txBody>
      </p:sp>
      <p:sp>
        <p:nvSpPr>
          <p:cNvPr id="28" name="Shape 25"/>
          <p:cNvSpPr/>
          <p:nvPr/>
        </p:nvSpPr>
        <p:spPr>
          <a:xfrm>
            <a:off x="4526280" y="4008120"/>
            <a:ext cx="548640" cy="548640"/>
          </a:xfrm>
          <a:prstGeom prst="ellipse">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29" name="Text 26"/>
          <p:cNvSpPr/>
          <p:nvPr/>
        </p:nvSpPr>
        <p:spPr>
          <a:xfrm>
            <a:off x="4526280" y="400812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anose="020B0604020202020204" pitchFamily="34" charset="0"/>
                <a:ea typeface="Cambria" pitchFamily="34" charset="-122"/>
                <a:cs typeface="Arial" panose="020B0604020202020204" pitchFamily="34" charset="0"/>
              </a:rPr>
              <a:t>5</a:t>
            </a:r>
            <a:endParaRPr lang="en-US" sz="1800" dirty="0">
              <a:latin typeface="Arial" panose="020B0604020202020204" pitchFamily="34" charset="0"/>
              <a:cs typeface="Arial" panose="020B0604020202020204" pitchFamily="34" charset="0"/>
            </a:endParaRPr>
          </a:p>
        </p:txBody>
      </p:sp>
      <p:sp>
        <p:nvSpPr>
          <p:cNvPr id="30" name="Text 27"/>
          <p:cNvSpPr/>
          <p:nvPr/>
        </p:nvSpPr>
        <p:spPr>
          <a:xfrm>
            <a:off x="5212080" y="4053840"/>
            <a:ext cx="2286000" cy="457200"/>
          </a:xfrm>
          <a:prstGeom prst="rect">
            <a:avLst/>
          </a:prstGeom>
          <a:noFill/>
          <a:ln/>
        </p:spPr>
        <p:txBody>
          <a:bodyPr wrap="square" rtlCol="0" anchor="ctr"/>
          <a:lstStyle/>
          <a:p>
            <a:pPr marL="0" indent="0">
              <a:buNone/>
            </a:pPr>
            <a:r>
              <a:rPr lang="en-US" sz="1500" b="1" dirty="0">
                <a:solidFill>
                  <a:srgbClr val="013E42"/>
                </a:solidFill>
                <a:latin typeface="Arial" panose="020B0604020202020204" pitchFamily="34" charset="0"/>
                <a:ea typeface="Calibri" pitchFamily="34" charset="-122"/>
                <a:cs typeface="Arial" panose="020B0604020202020204" pitchFamily="34" charset="0"/>
              </a:rPr>
              <a:t>Conclusion</a:t>
            </a:r>
            <a:endParaRPr lang="en-US" sz="1500" dirty="0">
              <a:latin typeface="Arial" panose="020B0604020202020204" pitchFamily="34" charset="0"/>
              <a:cs typeface="Arial" panose="020B0604020202020204" pitchFamily="34" charset="0"/>
            </a:endParaRPr>
          </a:p>
        </p:txBody>
      </p:sp>
      <p:sp>
        <p:nvSpPr>
          <p:cNvPr id="31" name="Text 28"/>
          <p:cNvSpPr/>
          <p:nvPr/>
        </p:nvSpPr>
        <p:spPr>
          <a:xfrm>
            <a:off x="4526280" y="4739640"/>
            <a:ext cx="2926080" cy="777240"/>
          </a:xfrm>
          <a:prstGeom prst="rect">
            <a:avLst/>
          </a:prstGeom>
          <a:noFill/>
          <a:ln/>
        </p:spPr>
        <p:txBody>
          <a:bodyPr wrap="square" rtlCol="0" anchor="ctr"/>
          <a:lstStyle/>
          <a:p>
            <a:pPr marL="0" indent="0">
              <a:buNone/>
            </a:pPr>
            <a:r>
              <a:rPr lang="en-US" sz="1200" dirty="0">
                <a:solidFill>
                  <a:srgbClr val="64748B"/>
                </a:solidFill>
                <a:latin typeface="Arial" panose="020B0604020202020204" pitchFamily="34" charset="0"/>
                <a:ea typeface="Calibri" pitchFamily="34" charset="-122"/>
                <a:cs typeface="Arial" panose="020B0604020202020204" pitchFamily="34" charset="0"/>
              </a:rPr>
              <a:t>What else could you have done?</a:t>
            </a:r>
            <a:endParaRPr lang="en-US" sz="1200" dirty="0">
              <a:latin typeface="Arial" panose="020B0604020202020204" pitchFamily="34" charset="0"/>
              <a:cs typeface="Arial" panose="020B0604020202020204" pitchFamily="34" charset="0"/>
            </a:endParaRPr>
          </a:p>
        </p:txBody>
      </p:sp>
      <p:sp>
        <p:nvSpPr>
          <p:cNvPr id="32" name="Shape 29"/>
          <p:cNvSpPr/>
          <p:nvPr/>
        </p:nvSpPr>
        <p:spPr>
          <a:xfrm>
            <a:off x="7909560" y="3779520"/>
            <a:ext cx="3383280" cy="1874520"/>
          </a:xfrm>
          <a:prstGeom prst="roundRect">
            <a:avLst>
              <a:gd name="adj" fmla="val 3902"/>
            </a:avLst>
          </a:prstGeom>
          <a:solidFill>
            <a:srgbClr val="F2FBFA"/>
          </a:solidFill>
          <a:ln/>
          <a:effectLst>
            <a:outerShdw blurRad="76200" dist="25400" dir="2700000" algn="bl" rotWithShape="0">
              <a:srgbClr val="000000">
                <a:alpha val="12000"/>
              </a:srgbClr>
            </a:outerShdw>
          </a:effectLst>
        </p:spPr>
        <p:txBody>
          <a:bodyPr/>
          <a:lstStyle/>
          <a:p>
            <a:endParaRPr lang="en-US">
              <a:latin typeface="Arial" panose="020B0604020202020204" pitchFamily="34" charset="0"/>
              <a:cs typeface="Arial" panose="020B0604020202020204" pitchFamily="34" charset="0"/>
            </a:endParaRPr>
          </a:p>
        </p:txBody>
      </p:sp>
      <p:sp>
        <p:nvSpPr>
          <p:cNvPr id="33" name="Shape 30"/>
          <p:cNvSpPr/>
          <p:nvPr/>
        </p:nvSpPr>
        <p:spPr>
          <a:xfrm>
            <a:off x="8138160" y="4008120"/>
            <a:ext cx="548640" cy="548640"/>
          </a:xfrm>
          <a:prstGeom prst="ellipse">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34" name="Text 31"/>
          <p:cNvSpPr/>
          <p:nvPr/>
        </p:nvSpPr>
        <p:spPr>
          <a:xfrm>
            <a:off x="8138160" y="400812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anose="020B0604020202020204" pitchFamily="34" charset="0"/>
                <a:ea typeface="Cambria" pitchFamily="34" charset="-122"/>
                <a:cs typeface="Arial" panose="020B0604020202020204" pitchFamily="34" charset="0"/>
              </a:rPr>
              <a:t>6</a:t>
            </a:r>
            <a:endParaRPr lang="en-US" sz="1800" dirty="0">
              <a:latin typeface="Arial" panose="020B0604020202020204" pitchFamily="34" charset="0"/>
              <a:cs typeface="Arial" panose="020B0604020202020204" pitchFamily="34" charset="0"/>
            </a:endParaRPr>
          </a:p>
        </p:txBody>
      </p:sp>
      <p:sp>
        <p:nvSpPr>
          <p:cNvPr id="35" name="Text 32"/>
          <p:cNvSpPr/>
          <p:nvPr/>
        </p:nvSpPr>
        <p:spPr>
          <a:xfrm>
            <a:off x="8823960" y="4053840"/>
            <a:ext cx="2286000" cy="457200"/>
          </a:xfrm>
          <a:prstGeom prst="rect">
            <a:avLst/>
          </a:prstGeom>
          <a:noFill/>
          <a:ln/>
        </p:spPr>
        <p:txBody>
          <a:bodyPr wrap="square" rtlCol="0" anchor="ctr"/>
          <a:lstStyle/>
          <a:p>
            <a:pPr marL="0" indent="0">
              <a:buNone/>
            </a:pPr>
            <a:r>
              <a:rPr lang="en-US" sz="1500" b="1" dirty="0">
                <a:solidFill>
                  <a:srgbClr val="013E42"/>
                </a:solidFill>
                <a:latin typeface="Arial" panose="020B0604020202020204" pitchFamily="34" charset="0"/>
                <a:ea typeface="Calibri" pitchFamily="34" charset="-122"/>
                <a:cs typeface="Arial" panose="020B0604020202020204" pitchFamily="34" charset="0"/>
              </a:rPr>
              <a:t>Action Plan</a:t>
            </a:r>
            <a:endParaRPr lang="en-US" sz="1500" dirty="0">
              <a:latin typeface="Arial" panose="020B0604020202020204" pitchFamily="34" charset="0"/>
              <a:cs typeface="Arial" panose="020B0604020202020204" pitchFamily="34" charset="0"/>
            </a:endParaRPr>
          </a:p>
        </p:txBody>
      </p:sp>
      <p:sp>
        <p:nvSpPr>
          <p:cNvPr id="36" name="Text 33"/>
          <p:cNvSpPr/>
          <p:nvPr/>
        </p:nvSpPr>
        <p:spPr>
          <a:xfrm>
            <a:off x="8138160" y="4739640"/>
            <a:ext cx="2926080" cy="777240"/>
          </a:xfrm>
          <a:prstGeom prst="rect">
            <a:avLst/>
          </a:prstGeom>
          <a:noFill/>
          <a:ln/>
        </p:spPr>
        <p:txBody>
          <a:bodyPr wrap="square" rtlCol="0" anchor="ctr"/>
          <a:lstStyle/>
          <a:p>
            <a:pPr marL="0" indent="0">
              <a:buNone/>
            </a:pPr>
            <a:r>
              <a:rPr lang="en-US" sz="1200" dirty="0">
                <a:solidFill>
                  <a:srgbClr val="64748B"/>
                </a:solidFill>
                <a:latin typeface="Arial" panose="020B0604020202020204" pitchFamily="34" charset="0"/>
                <a:ea typeface="Calibri" pitchFamily="34" charset="-122"/>
                <a:cs typeface="Arial" panose="020B0604020202020204" pitchFamily="34" charset="0"/>
              </a:rPr>
              <a:t>What will you do next time?</a:t>
            </a:r>
            <a:endParaRPr lang="en-US" sz="1200" dirty="0">
              <a:latin typeface="Arial" panose="020B0604020202020204" pitchFamily="34" charset="0"/>
              <a:cs typeface="Arial" panose="020B0604020202020204" pitchFamily="34" charset="0"/>
            </a:endParaRPr>
          </a:p>
        </p:txBody>
      </p:sp>
      <p:sp>
        <p:nvSpPr>
          <p:cNvPr id="37" name="Text 34"/>
          <p:cNvSpPr/>
          <p:nvPr/>
        </p:nvSpPr>
        <p:spPr>
          <a:xfrm>
            <a:off x="630247" y="5608320"/>
            <a:ext cx="10789920" cy="457200"/>
          </a:xfrm>
          <a:prstGeom prst="rect">
            <a:avLst/>
          </a:prstGeom>
          <a:noFill/>
          <a:ln/>
        </p:spPr>
        <p:txBody>
          <a:bodyPr wrap="square" rtlCol="0" anchor="ctr"/>
          <a:lstStyle/>
          <a:p>
            <a:pPr marL="0" indent="0">
              <a:buNone/>
            </a:pPr>
            <a:r>
              <a:rPr lang="en-US" sz="1150" i="1" dirty="0">
                <a:solidFill>
                  <a:srgbClr val="028090"/>
                </a:solidFill>
                <a:latin typeface="Arial" panose="020B0604020202020204" pitchFamily="34" charset="0"/>
                <a:ea typeface="Calibri" pitchFamily="34" charset="-122"/>
                <a:cs typeface="Arial" panose="020B0604020202020204" pitchFamily="34" charset="0"/>
              </a:rPr>
              <a:t>The cycle repeats: after Action Plan, the next experience begins again at Description - supporting continuous learning and improved practice over time.</a:t>
            </a:r>
            <a:endParaRPr lang="en-US" sz="115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26BFDCB4-2A0C-BEDF-A603-A3923EB140BB}"/>
              </a:ext>
            </a:extLst>
          </p:cNvPr>
          <p:cNvSpPr txBox="1"/>
          <p:nvPr/>
        </p:nvSpPr>
        <p:spPr>
          <a:xfrm>
            <a:off x="537882" y="1559859"/>
            <a:ext cx="184731" cy="369332"/>
          </a:xfrm>
          <a:prstGeom prst="rect">
            <a:avLst/>
          </a:prstGeom>
          <a:noFill/>
        </p:spPr>
        <p:txBody>
          <a:bodyPr wrap="none" rtlCol="0">
            <a:spAutoFit/>
          </a:bodyPr>
          <a:lstStyle/>
          <a:p>
            <a:endParaRPr lang="en-US" dirty="0">
              <a:latin typeface="Arial" panose="020B0604020202020204" pitchFamily="34" charset="0"/>
              <a:cs typeface="Arial" panose="020B0604020202020204" pitchFamily="34" charset="0"/>
            </a:endParaRPr>
          </a:p>
        </p:txBody>
      </p:sp>
      <p:pic>
        <p:nvPicPr>
          <p:cNvPr id="41" name="Picture 40">
            <a:extLst>
              <a:ext uri="{FF2B5EF4-FFF2-40B4-BE49-F238E27FC236}">
                <a16:creationId xmlns:a16="http://schemas.microsoft.com/office/drawing/2014/main" id="{CB1BB811-033A-683E-3271-9DFF35213746}"/>
              </a:ext>
            </a:extLst>
          </p:cNvPr>
          <p:cNvPicPr>
            <a:picLocks noChangeAspect="1"/>
          </p:cNvPicPr>
          <p:nvPr/>
        </p:nvPicPr>
        <p:blipFill>
          <a:blip r:embed="rId4"/>
          <a:stretch>
            <a:fillRect/>
          </a:stretch>
        </p:blipFill>
        <p:spPr>
          <a:xfrm>
            <a:off x="-37070" y="6065520"/>
            <a:ext cx="12266139" cy="91318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4206240" cy="6858000"/>
          </a:xfrm>
          <a:prstGeom prst="rect">
            <a:avLst/>
          </a:prstGeom>
          <a:solidFill>
            <a:srgbClr val="F2FBFA"/>
          </a:solidFill>
          <a:ln/>
        </p:spPr>
        <p:txBody>
          <a:bodyPr/>
          <a:lstStyle/>
          <a:p>
            <a:endParaRPr lang="en-US">
              <a:latin typeface="Arial" panose="020B0604020202020204" pitchFamily="34" charset="0"/>
              <a:cs typeface="Arial" panose="020B0604020202020204" pitchFamily="34" charset="0"/>
            </a:endParaRPr>
          </a:p>
        </p:txBody>
      </p:sp>
      <p:sp>
        <p:nvSpPr>
          <p:cNvPr id="3" name="Shape 1"/>
          <p:cNvSpPr/>
          <p:nvPr/>
        </p:nvSpPr>
        <p:spPr>
          <a:xfrm>
            <a:off x="914400" y="822960"/>
            <a:ext cx="1005840" cy="1005840"/>
          </a:xfrm>
          <a:prstGeom prst="ellipse">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pic>
        <p:nvPicPr>
          <p:cNvPr id="4" name="Image 0" descr="preencoded.png"/>
          <p:cNvPicPr>
            <a:picLocks noChangeAspect="1"/>
          </p:cNvPicPr>
          <p:nvPr/>
        </p:nvPicPr>
        <p:blipFill>
          <a:blip r:embed="rId3"/>
          <a:stretch>
            <a:fillRect/>
          </a:stretch>
        </p:blipFill>
        <p:spPr>
          <a:xfrm>
            <a:off x="1155802" y="1064362"/>
            <a:ext cx="523037" cy="523037"/>
          </a:xfrm>
          <a:prstGeom prst="rect">
            <a:avLst/>
          </a:prstGeom>
        </p:spPr>
      </p:pic>
      <p:sp>
        <p:nvSpPr>
          <p:cNvPr id="5" name="Text 2"/>
          <p:cNvSpPr/>
          <p:nvPr/>
        </p:nvSpPr>
        <p:spPr>
          <a:xfrm>
            <a:off x="914400" y="1965960"/>
            <a:ext cx="3017520" cy="1005840"/>
          </a:xfrm>
          <a:prstGeom prst="rect">
            <a:avLst/>
          </a:prstGeom>
          <a:noFill/>
          <a:ln/>
        </p:spPr>
        <p:txBody>
          <a:bodyPr wrap="square" rtlCol="0" anchor="ctr"/>
          <a:lstStyle/>
          <a:p>
            <a:pPr marL="0" indent="0">
              <a:buNone/>
            </a:pPr>
            <a:r>
              <a:rPr lang="en-US" sz="2400" b="1" dirty="0">
                <a:solidFill>
                  <a:srgbClr val="013E42"/>
                </a:solidFill>
                <a:latin typeface="Arial" panose="020B0604020202020204" pitchFamily="34" charset="0"/>
                <a:ea typeface="Cambria" pitchFamily="34" charset="-122"/>
                <a:cs typeface="Arial" panose="020B0604020202020204" pitchFamily="34" charset="0"/>
              </a:rPr>
              <a:t>Applying This Skill in Practice</a:t>
            </a:r>
            <a:endParaRPr lang="en-US" sz="2400" dirty="0">
              <a:latin typeface="Arial" panose="020B0604020202020204" pitchFamily="34" charset="0"/>
              <a:cs typeface="Arial" panose="020B0604020202020204" pitchFamily="34" charset="0"/>
            </a:endParaRPr>
          </a:p>
        </p:txBody>
      </p:sp>
      <p:sp>
        <p:nvSpPr>
          <p:cNvPr id="6" name="Text 3"/>
          <p:cNvSpPr/>
          <p:nvPr/>
        </p:nvSpPr>
        <p:spPr>
          <a:xfrm>
            <a:off x="914400" y="3063240"/>
            <a:ext cx="3017520" cy="731520"/>
          </a:xfrm>
          <a:prstGeom prst="rect">
            <a:avLst/>
          </a:prstGeom>
          <a:noFill/>
          <a:ln/>
        </p:spPr>
        <p:txBody>
          <a:bodyPr wrap="square" rtlCol="0" anchor="ctr"/>
          <a:lstStyle/>
          <a:p>
            <a:pPr marL="0" indent="0">
              <a:buNone/>
            </a:pPr>
            <a:r>
              <a:rPr lang="en-US" sz="1300" i="1" dirty="0">
                <a:solidFill>
                  <a:srgbClr val="028090"/>
                </a:solidFill>
                <a:latin typeface="Arial" panose="020B0604020202020204" pitchFamily="34" charset="0"/>
                <a:ea typeface="Calibri" pitchFamily="34" charset="-122"/>
                <a:cs typeface="Arial" panose="020B0604020202020204" pitchFamily="34" charset="0"/>
              </a:rPr>
              <a:t>Job role: Care Assistant, residential care home setting</a:t>
            </a:r>
            <a:endParaRPr lang="en-US" sz="1300" dirty="0">
              <a:latin typeface="Arial" panose="020B0604020202020204" pitchFamily="34" charset="0"/>
              <a:cs typeface="Arial" panose="020B0604020202020204" pitchFamily="34" charset="0"/>
            </a:endParaRPr>
          </a:p>
        </p:txBody>
      </p:sp>
      <p:sp>
        <p:nvSpPr>
          <p:cNvPr id="7" name="Text 4"/>
          <p:cNvSpPr/>
          <p:nvPr/>
        </p:nvSpPr>
        <p:spPr>
          <a:xfrm>
            <a:off x="4648202" y="398123"/>
            <a:ext cx="6675120" cy="365760"/>
          </a:xfrm>
          <a:prstGeom prst="rect">
            <a:avLst/>
          </a:prstGeom>
          <a:noFill/>
          <a:ln/>
        </p:spPr>
        <p:txBody>
          <a:bodyPr wrap="square" rtlCol="0" anchor="ctr"/>
          <a:lstStyle/>
          <a:p>
            <a:pPr marL="0" indent="0">
              <a:buNone/>
            </a:pPr>
            <a:r>
              <a:rPr lang="en-US" sz="1500" b="1" dirty="0">
                <a:solidFill>
                  <a:srgbClr val="028090"/>
                </a:solidFill>
                <a:latin typeface="Arial" panose="020B0604020202020204" pitchFamily="34" charset="0"/>
                <a:ea typeface="Calibri" pitchFamily="34" charset="-122"/>
                <a:cs typeface="Arial" panose="020B0604020202020204" pitchFamily="34" charset="0"/>
              </a:rPr>
              <a:t>The Situation</a:t>
            </a:r>
            <a:endParaRPr lang="en-US" sz="1500" dirty="0">
              <a:latin typeface="Arial" panose="020B0604020202020204" pitchFamily="34" charset="0"/>
              <a:cs typeface="Arial" panose="020B0604020202020204" pitchFamily="34" charset="0"/>
            </a:endParaRPr>
          </a:p>
        </p:txBody>
      </p:sp>
      <p:sp>
        <p:nvSpPr>
          <p:cNvPr id="8" name="Text 5"/>
          <p:cNvSpPr/>
          <p:nvPr/>
        </p:nvSpPr>
        <p:spPr>
          <a:xfrm>
            <a:off x="4663440" y="694586"/>
            <a:ext cx="6675120" cy="685800"/>
          </a:xfrm>
          <a:prstGeom prst="rect">
            <a:avLst/>
          </a:prstGeom>
          <a:noFill/>
          <a:ln/>
        </p:spPr>
        <p:txBody>
          <a:bodyPr wrap="square" rtlCol="0" anchor="ctr"/>
          <a:lstStyle/>
          <a:p>
            <a:pPr marL="0" indent="0">
              <a:buNone/>
            </a:pPr>
            <a:r>
              <a:rPr lang="en-US" sz="1250" dirty="0">
                <a:solidFill>
                  <a:srgbClr val="1E293B"/>
                </a:solidFill>
                <a:latin typeface="Arial" panose="020B0604020202020204" pitchFamily="34" charset="0"/>
                <a:ea typeface="Calibri" pitchFamily="34" charset="-122"/>
                <a:cs typeface="Arial" panose="020B0604020202020204" pitchFamily="34" charset="0"/>
              </a:rPr>
              <a:t>During an evening shift, a resident became confused and distressed, showing behaviour that was noticeably different from their usual routine. As the care assistant on duty, I needed to respond calmly and pass this change on accurately to the senior carer.</a:t>
            </a:r>
            <a:endParaRPr lang="en-US" sz="1250" dirty="0">
              <a:latin typeface="Arial" panose="020B0604020202020204" pitchFamily="34" charset="0"/>
              <a:cs typeface="Arial" panose="020B0604020202020204" pitchFamily="34" charset="0"/>
            </a:endParaRPr>
          </a:p>
        </p:txBody>
      </p:sp>
      <p:sp>
        <p:nvSpPr>
          <p:cNvPr id="9" name="Text 6"/>
          <p:cNvSpPr/>
          <p:nvPr/>
        </p:nvSpPr>
        <p:spPr>
          <a:xfrm>
            <a:off x="4648202" y="1395177"/>
            <a:ext cx="6675120" cy="365760"/>
          </a:xfrm>
          <a:prstGeom prst="rect">
            <a:avLst/>
          </a:prstGeom>
          <a:noFill/>
          <a:ln/>
        </p:spPr>
        <p:txBody>
          <a:bodyPr wrap="square" rtlCol="0" anchor="ctr"/>
          <a:lstStyle/>
          <a:p>
            <a:pPr marL="0" indent="0">
              <a:buNone/>
            </a:pPr>
            <a:r>
              <a:rPr lang="en-US" sz="1500" b="1" dirty="0">
                <a:solidFill>
                  <a:srgbClr val="028090"/>
                </a:solidFill>
                <a:latin typeface="Arial" panose="020B0604020202020204" pitchFamily="34" charset="0"/>
                <a:ea typeface="Calibri" pitchFamily="34" charset="-122"/>
                <a:cs typeface="Arial" panose="020B0604020202020204" pitchFamily="34" charset="0"/>
              </a:rPr>
              <a:t>How I Would Use the Skill</a:t>
            </a:r>
            <a:endParaRPr lang="en-US" sz="1500" dirty="0">
              <a:latin typeface="Arial" panose="020B0604020202020204" pitchFamily="34" charset="0"/>
              <a:cs typeface="Arial" panose="020B0604020202020204" pitchFamily="34" charset="0"/>
            </a:endParaRPr>
          </a:p>
        </p:txBody>
      </p:sp>
      <p:sp>
        <p:nvSpPr>
          <p:cNvPr id="10" name="Text 7"/>
          <p:cNvSpPr/>
          <p:nvPr/>
        </p:nvSpPr>
        <p:spPr>
          <a:xfrm>
            <a:off x="4648202" y="1619340"/>
            <a:ext cx="6675120" cy="2103120"/>
          </a:xfrm>
          <a:prstGeom prst="rect">
            <a:avLst/>
          </a:prstGeom>
          <a:noFill/>
          <a:ln/>
        </p:spPr>
        <p:txBody>
          <a:bodyPr wrap="square" rtlCol="0" anchor="ctr"/>
          <a:lstStyle/>
          <a:p>
            <a:pPr marL="342900" indent="-342900">
              <a:spcAft>
                <a:spcPts val="600"/>
              </a:spcAft>
              <a:buSzPct val="100000"/>
              <a:buChar char="•"/>
            </a:pPr>
            <a:r>
              <a:rPr lang="en-US" sz="1250" dirty="0">
                <a:solidFill>
                  <a:srgbClr val="1E293B"/>
                </a:solidFill>
                <a:latin typeface="Arial" panose="020B0604020202020204" pitchFamily="34" charset="0"/>
                <a:ea typeface="Calibri" pitchFamily="34" charset="-122"/>
                <a:cs typeface="Arial" panose="020B0604020202020204" pitchFamily="34" charset="0"/>
              </a:rPr>
              <a:t>Approach calmly and use clear, simple, reassuring language</a:t>
            </a:r>
            <a:endParaRPr lang="en-US" sz="1250" dirty="0">
              <a:latin typeface="Arial" panose="020B0604020202020204" pitchFamily="34" charset="0"/>
              <a:cs typeface="Arial" panose="020B0604020202020204" pitchFamily="34" charset="0"/>
            </a:endParaRPr>
          </a:p>
          <a:p>
            <a:pPr marL="342900" indent="-342900">
              <a:spcAft>
                <a:spcPts val="600"/>
              </a:spcAft>
              <a:buSzPct val="100000"/>
              <a:buChar char="•"/>
            </a:pPr>
            <a:r>
              <a:rPr lang="en-US" sz="1250" dirty="0">
                <a:solidFill>
                  <a:srgbClr val="1E293B"/>
                </a:solidFill>
                <a:latin typeface="Arial" panose="020B0604020202020204" pitchFamily="34" charset="0"/>
                <a:ea typeface="Calibri" pitchFamily="34" charset="-122"/>
                <a:cs typeface="Arial" panose="020B0604020202020204" pitchFamily="34" charset="0"/>
              </a:rPr>
              <a:t>Use active listening and open questions to understand the resident's concerns</a:t>
            </a:r>
            <a:endParaRPr lang="en-US" sz="1250" dirty="0">
              <a:latin typeface="Arial" panose="020B0604020202020204" pitchFamily="34" charset="0"/>
              <a:cs typeface="Arial" panose="020B0604020202020204" pitchFamily="34" charset="0"/>
            </a:endParaRPr>
          </a:p>
          <a:p>
            <a:pPr marL="342900" indent="-342900">
              <a:spcAft>
                <a:spcPts val="600"/>
              </a:spcAft>
              <a:buSzPct val="100000"/>
              <a:buChar char="•"/>
            </a:pPr>
            <a:r>
              <a:rPr lang="en-US" sz="1250" dirty="0">
                <a:solidFill>
                  <a:srgbClr val="1E293B"/>
                </a:solidFill>
                <a:latin typeface="Arial" panose="020B0604020202020204" pitchFamily="34" charset="0"/>
                <a:ea typeface="Calibri" pitchFamily="34" charset="-122"/>
                <a:cs typeface="Arial" panose="020B0604020202020204" pitchFamily="34" charset="0"/>
              </a:rPr>
              <a:t>Observe non-verbal cues (body language, tone) alongside what is said</a:t>
            </a:r>
            <a:endParaRPr lang="en-US" sz="1250" dirty="0">
              <a:latin typeface="Arial" panose="020B0604020202020204" pitchFamily="34" charset="0"/>
              <a:cs typeface="Arial" panose="020B0604020202020204" pitchFamily="34" charset="0"/>
            </a:endParaRPr>
          </a:p>
          <a:p>
            <a:pPr marL="342900" indent="-342900">
              <a:spcAft>
                <a:spcPts val="600"/>
              </a:spcAft>
              <a:buSzPct val="100000"/>
              <a:buChar char="•"/>
            </a:pPr>
            <a:r>
              <a:rPr lang="en-US" sz="1250" dirty="0">
                <a:solidFill>
                  <a:srgbClr val="1E293B"/>
                </a:solidFill>
                <a:latin typeface="Arial" panose="020B0604020202020204" pitchFamily="34" charset="0"/>
                <a:ea typeface="Calibri" pitchFamily="34" charset="-122"/>
                <a:cs typeface="Arial" panose="020B0604020202020204" pitchFamily="34" charset="0"/>
              </a:rPr>
              <a:t>Report the change clearly and accurately to the senior carer or nurse</a:t>
            </a:r>
            <a:endParaRPr lang="en-US" sz="1250" dirty="0">
              <a:latin typeface="Arial" panose="020B0604020202020204" pitchFamily="34" charset="0"/>
              <a:cs typeface="Arial" panose="020B0604020202020204" pitchFamily="34" charset="0"/>
            </a:endParaRPr>
          </a:p>
          <a:p>
            <a:pPr marL="342900" indent="-342900">
              <a:spcAft>
                <a:spcPts val="600"/>
              </a:spcAft>
              <a:buSzPct val="100000"/>
              <a:buChar char="•"/>
            </a:pPr>
            <a:r>
              <a:rPr lang="en-US" sz="1250" dirty="0">
                <a:solidFill>
                  <a:srgbClr val="1E293B"/>
                </a:solidFill>
                <a:latin typeface="Arial" panose="020B0604020202020204" pitchFamily="34" charset="0"/>
                <a:ea typeface="Calibri" pitchFamily="34" charset="-122"/>
                <a:cs typeface="Arial" panose="020B0604020202020204" pitchFamily="34" charset="0"/>
              </a:rPr>
              <a:t>Record the incident clearly and factually in the care notes</a:t>
            </a:r>
            <a:endParaRPr lang="en-US" sz="1250" dirty="0">
              <a:latin typeface="Arial" panose="020B0604020202020204" pitchFamily="34" charset="0"/>
              <a:cs typeface="Arial" panose="020B0604020202020204" pitchFamily="34" charset="0"/>
            </a:endParaRPr>
          </a:p>
          <a:p>
            <a:pPr marL="342900" indent="-342900">
              <a:spcAft>
                <a:spcPts val="600"/>
              </a:spcAft>
              <a:buSzPct val="100000"/>
              <a:buChar char="•"/>
            </a:pPr>
            <a:r>
              <a:rPr lang="en-US" sz="1250" dirty="0">
                <a:solidFill>
                  <a:srgbClr val="1E293B"/>
                </a:solidFill>
                <a:latin typeface="Arial" panose="020B0604020202020204" pitchFamily="34" charset="0"/>
                <a:ea typeface="Calibri" pitchFamily="34" charset="-122"/>
                <a:cs typeface="Arial" panose="020B0604020202020204" pitchFamily="34" charset="0"/>
              </a:rPr>
              <a:t>Afterwards, reflect on the interaction using Gibbs' Reflective Cycle to identify learning points</a:t>
            </a:r>
            <a:endParaRPr lang="en-US" sz="1250" dirty="0">
              <a:latin typeface="Arial" panose="020B0604020202020204" pitchFamily="34" charset="0"/>
              <a:cs typeface="Arial" panose="020B0604020202020204" pitchFamily="34" charset="0"/>
            </a:endParaRPr>
          </a:p>
        </p:txBody>
      </p:sp>
      <p:sp>
        <p:nvSpPr>
          <p:cNvPr id="11" name="Shape 8"/>
          <p:cNvSpPr/>
          <p:nvPr/>
        </p:nvSpPr>
        <p:spPr>
          <a:xfrm>
            <a:off x="4648202" y="3582521"/>
            <a:ext cx="6675120" cy="1725571"/>
          </a:xfrm>
          <a:prstGeom prst="roundRect">
            <a:avLst>
              <a:gd name="adj" fmla="val 4211"/>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12" name="Text 9"/>
          <p:cNvSpPr/>
          <p:nvPr/>
        </p:nvSpPr>
        <p:spPr>
          <a:xfrm>
            <a:off x="4810461" y="3780192"/>
            <a:ext cx="6126480" cy="365760"/>
          </a:xfrm>
          <a:prstGeom prst="rect">
            <a:avLst/>
          </a:prstGeom>
          <a:noFill/>
          <a:ln/>
        </p:spPr>
        <p:txBody>
          <a:bodyPr wrap="square" rtlCol="0" anchor="ctr"/>
          <a:lstStyle/>
          <a:p>
            <a:pPr marL="0" indent="0">
              <a:buNone/>
            </a:pPr>
            <a:r>
              <a:rPr lang="en-US" sz="1500" b="1" dirty="0">
                <a:solidFill>
                  <a:srgbClr val="FFFFFF"/>
                </a:solidFill>
                <a:latin typeface="Arial" panose="020B0604020202020204" pitchFamily="34" charset="0"/>
                <a:ea typeface="Calibri" pitchFamily="34" charset="-122"/>
                <a:cs typeface="Arial" panose="020B0604020202020204" pitchFamily="34" charset="0"/>
              </a:rPr>
              <a:t>Impact on Care</a:t>
            </a:r>
            <a:endParaRPr lang="en-US" sz="1500" dirty="0">
              <a:latin typeface="Arial" panose="020B0604020202020204" pitchFamily="34" charset="0"/>
              <a:cs typeface="Arial" panose="020B0604020202020204" pitchFamily="34" charset="0"/>
            </a:endParaRPr>
          </a:p>
        </p:txBody>
      </p:sp>
      <p:sp>
        <p:nvSpPr>
          <p:cNvPr id="13" name="Text 10"/>
          <p:cNvSpPr/>
          <p:nvPr/>
        </p:nvSpPr>
        <p:spPr>
          <a:xfrm>
            <a:off x="4810461" y="4063141"/>
            <a:ext cx="6126480" cy="1097280"/>
          </a:xfrm>
          <a:prstGeom prst="rect">
            <a:avLst/>
          </a:prstGeom>
          <a:noFill/>
          <a:ln/>
        </p:spPr>
        <p:txBody>
          <a:bodyPr wrap="square" rtlCol="0" anchor="ctr"/>
          <a:lstStyle/>
          <a:p>
            <a:pPr marL="0" indent="0">
              <a:buNone/>
            </a:pPr>
            <a:r>
              <a:rPr lang="en-US" sz="1250" dirty="0">
                <a:solidFill>
                  <a:srgbClr val="FFFFFF"/>
                </a:solidFill>
                <a:latin typeface="Arial" panose="020B0604020202020204" pitchFamily="34" charset="0"/>
                <a:ea typeface="Calibri" pitchFamily="34" charset="-122"/>
                <a:cs typeface="Arial" panose="020B0604020202020204" pitchFamily="34" charset="0"/>
              </a:rPr>
              <a:t>Clear communication reassures the resident, reduces their distress, and ensures the right clinical response is triggered quickly - improving safety, dignity, and quality of the care experience.</a:t>
            </a:r>
            <a:endParaRPr lang="en-US" sz="125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0FEB3111-C149-AA7C-E448-49FABAF19B40}"/>
              </a:ext>
            </a:extLst>
          </p:cNvPr>
          <p:cNvPicPr>
            <a:picLocks noChangeAspect="1"/>
          </p:cNvPicPr>
          <p:nvPr/>
        </p:nvPicPr>
        <p:blipFill>
          <a:blip r:embed="rId4"/>
          <a:stretch>
            <a:fillRect/>
          </a:stretch>
        </p:blipFill>
        <p:spPr>
          <a:xfrm>
            <a:off x="-37070" y="5972861"/>
            <a:ext cx="12266139" cy="100583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1234440"/>
          </a:xfrm>
          <a:prstGeom prst="rect">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3" name="Text 1"/>
          <p:cNvSpPr/>
          <p:nvPr/>
        </p:nvSpPr>
        <p:spPr>
          <a:xfrm>
            <a:off x="640080" y="256032"/>
            <a:ext cx="10058400" cy="731520"/>
          </a:xfrm>
          <a:prstGeom prst="rect">
            <a:avLst/>
          </a:prstGeom>
          <a:noFill/>
          <a:ln/>
        </p:spPr>
        <p:txBody>
          <a:bodyPr wrap="square" rtlCol="0" anchor="ctr"/>
          <a:lstStyle/>
          <a:p>
            <a:pPr marL="0" indent="0">
              <a:buNone/>
            </a:pPr>
            <a:r>
              <a:rPr lang="en-US" sz="2200" b="1" dirty="0">
                <a:solidFill>
                  <a:srgbClr val="FFFFFF"/>
                </a:solidFill>
                <a:latin typeface="Arial" panose="020B0604020202020204" pitchFamily="34" charset="0"/>
                <a:ea typeface="Cambria" pitchFamily="34" charset="-122"/>
                <a:cs typeface="Arial" panose="020B0604020202020204" pitchFamily="34" charset="0"/>
              </a:rPr>
              <a:t>How Does This Skill Support My Future Career?</a:t>
            </a:r>
            <a:endParaRPr lang="en-US" sz="2200" dirty="0">
              <a:latin typeface="Arial" panose="020B0604020202020204" pitchFamily="34" charset="0"/>
              <a:cs typeface="Arial" panose="020B0604020202020204" pitchFamily="34" charset="0"/>
            </a:endParaRPr>
          </a:p>
        </p:txBody>
      </p:sp>
      <p:sp>
        <p:nvSpPr>
          <p:cNvPr id="4" name="Shape 2"/>
          <p:cNvSpPr/>
          <p:nvPr/>
        </p:nvSpPr>
        <p:spPr>
          <a:xfrm>
            <a:off x="10680192" y="182880"/>
            <a:ext cx="868680" cy="868680"/>
          </a:xfrm>
          <a:prstGeom prst="ellipse">
            <a:avLst/>
          </a:prstGeom>
          <a:solidFill>
            <a:srgbClr val="00A896"/>
          </a:solidFill>
          <a:ln/>
        </p:spPr>
        <p:txBody>
          <a:bodyPr/>
          <a:lstStyle/>
          <a:p>
            <a:endParaRPr lang="en-US">
              <a:latin typeface="Arial" panose="020B0604020202020204" pitchFamily="34" charset="0"/>
              <a:cs typeface="Arial" panose="020B0604020202020204" pitchFamily="34" charset="0"/>
            </a:endParaRPr>
          </a:p>
        </p:txBody>
      </p:sp>
      <p:pic>
        <p:nvPicPr>
          <p:cNvPr id="5" name="Image 0" descr="preencoded.png"/>
          <p:cNvPicPr>
            <a:picLocks noChangeAspect="1"/>
          </p:cNvPicPr>
          <p:nvPr/>
        </p:nvPicPr>
        <p:blipFill>
          <a:blip r:embed="rId3"/>
          <a:stretch>
            <a:fillRect/>
          </a:stretch>
        </p:blipFill>
        <p:spPr>
          <a:xfrm>
            <a:off x="10888675" y="391363"/>
            <a:ext cx="451714" cy="451714"/>
          </a:xfrm>
          <a:prstGeom prst="rect">
            <a:avLst/>
          </a:prstGeom>
        </p:spPr>
      </p:pic>
      <p:sp>
        <p:nvSpPr>
          <p:cNvPr id="6" name="Shape 3"/>
          <p:cNvSpPr/>
          <p:nvPr/>
        </p:nvSpPr>
        <p:spPr>
          <a:xfrm>
            <a:off x="640080" y="1444752"/>
            <a:ext cx="5257800" cy="2286000"/>
          </a:xfrm>
          <a:prstGeom prst="roundRect">
            <a:avLst>
              <a:gd name="adj" fmla="val 3200"/>
            </a:avLst>
          </a:prstGeom>
          <a:solidFill>
            <a:srgbClr val="F2FBFA"/>
          </a:solidFill>
          <a:ln/>
          <a:effectLst>
            <a:outerShdw blurRad="76200" dist="25400" dir="2700000" algn="bl" rotWithShape="0">
              <a:srgbClr val="000000">
                <a:alpha val="12000"/>
              </a:srgbClr>
            </a:outerShdw>
          </a:effectLst>
        </p:spPr>
        <p:txBody>
          <a:bodyPr/>
          <a:lstStyle/>
          <a:p>
            <a:endParaRPr lang="en-US">
              <a:latin typeface="Arial" panose="020B0604020202020204" pitchFamily="34" charset="0"/>
              <a:cs typeface="Arial" panose="020B0604020202020204" pitchFamily="34" charset="0"/>
            </a:endParaRPr>
          </a:p>
        </p:txBody>
      </p:sp>
      <p:sp>
        <p:nvSpPr>
          <p:cNvPr id="7" name="Text 4"/>
          <p:cNvSpPr/>
          <p:nvPr/>
        </p:nvSpPr>
        <p:spPr>
          <a:xfrm>
            <a:off x="891540" y="1600200"/>
            <a:ext cx="4754880" cy="365760"/>
          </a:xfrm>
          <a:prstGeom prst="rect">
            <a:avLst/>
          </a:prstGeom>
          <a:noFill/>
          <a:ln/>
        </p:spPr>
        <p:txBody>
          <a:bodyPr wrap="square" rtlCol="0" anchor="ctr"/>
          <a:lstStyle/>
          <a:p>
            <a:pPr marL="0" indent="0">
              <a:buNone/>
            </a:pPr>
            <a:r>
              <a:rPr lang="en-US" sz="1600" b="1" dirty="0">
                <a:solidFill>
                  <a:srgbClr val="028090"/>
                </a:solidFill>
                <a:latin typeface="Arial" panose="020B0604020202020204" pitchFamily="34" charset="0"/>
                <a:ea typeface="Calibri" pitchFamily="34" charset="-122"/>
                <a:cs typeface="Arial" panose="020B0604020202020204" pitchFamily="34" charset="0"/>
              </a:rPr>
              <a:t>Employability</a:t>
            </a:r>
            <a:endParaRPr lang="en-US" sz="1600" dirty="0">
              <a:latin typeface="Arial" panose="020B0604020202020204" pitchFamily="34" charset="0"/>
              <a:cs typeface="Arial" panose="020B0604020202020204" pitchFamily="34" charset="0"/>
            </a:endParaRPr>
          </a:p>
        </p:txBody>
      </p:sp>
      <p:sp>
        <p:nvSpPr>
          <p:cNvPr id="8" name="Text 5"/>
          <p:cNvSpPr/>
          <p:nvPr/>
        </p:nvSpPr>
        <p:spPr>
          <a:xfrm>
            <a:off x="891540" y="1728395"/>
            <a:ext cx="4754880" cy="1463040"/>
          </a:xfrm>
          <a:prstGeom prst="rect">
            <a:avLst/>
          </a:prstGeom>
          <a:noFill/>
          <a:ln/>
        </p:spPr>
        <p:txBody>
          <a:bodyPr wrap="square" rtlCol="0" anchor="ctr"/>
          <a:lstStyle/>
          <a:p>
            <a:pPr marL="0" indent="0">
              <a:buNone/>
            </a:pPr>
            <a:r>
              <a:rPr lang="en-US" sz="1300" dirty="0">
                <a:solidFill>
                  <a:srgbClr val="1E293B"/>
                </a:solidFill>
                <a:latin typeface="Arial" panose="020B0604020202020204" pitchFamily="34" charset="0"/>
                <a:ea typeface="Calibri" pitchFamily="34" charset="-122"/>
                <a:cs typeface="Arial" panose="020B0604020202020204" pitchFamily="34" charset="0"/>
              </a:rPr>
              <a:t>Communication is consistently listed as an essential requirement in Health and Social Care job specifications. Strong communication skills make me a more competitive, employable candidate across care, support, and healthcare roles.</a:t>
            </a:r>
            <a:endParaRPr lang="en-US" sz="1300" dirty="0">
              <a:latin typeface="Arial" panose="020B0604020202020204" pitchFamily="34" charset="0"/>
              <a:cs typeface="Arial" panose="020B0604020202020204" pitchFamily="34" charset="0"/>
            </a:endParaRPr>
          </a:p>
        </p:txBody>
      </p:sp>
      <p:sp>
        <p:nvSpPr>
          <p:cNvPr id="9" name="Shape 6"/>
          <p:cNvSpPr/>
          <p:nvPr/>
        </p:nvSpPr>
        <p:spPr>
          <a:xfrm>
            <a:off x="6263640" y="1465335"/>
            <a:ext cx="5257800" cy="2286000"/>
          </a:xfrm>
          <a:prstGeom prst="roundRect">
            <a:avLst>
              <a:gd name="adj" fmla="val 3200"/>
            </a:avLst>
          </a:prstGeom>
          <a:solidFill>
            <a:srgbClr val="F2FBFA"/>
          </a:solidFill>
          <a:ln/>
          <a:effectLst>
            <a:outerShdw blurRad="76200" dist="25400" dir="2700000" algn="bl" rotWithShape="0">
              <a:srgbClr val="000000">
                <a:alpha val="12000"/>
              </a:srgbClr>
            </a:outerShdw>
          </a:effectLst>
        </p:spPr>
        <p:txBody>
          <a:bodyPr/>
          <a:lstStyle/>
          <a:p>
            <a:endParaRPr lang="en-US">
              <a:latin typeface="Arial" panose="020B0604020202020204" pitchFamily="34" charset="0"/>
              <a:cs typeface="Arial" panose="020B0604020202020204" pitchFamily="34" charset="0"/>
            </a:endParaRPr>
          </a:p>
        </p:txBody>
      </p:sp>
      <p:sp>
        <p:nvSpPr>
          <p:cNvPr id="10" name="Text 7"/>
          <p:cNvSpPr/>
          <p:nvPr/>
        </p:nvSpPr>
        <p:spPr>
          <a:xfrm>
            <a:off x="6492240" y="1490472"/>
            <a:ext cx="4754880" cy="365760"/>
          </a:xfrm>
          <a:prstGeom prst="rect">
            <a:avLst/>
          </a:prstGeom>
          <a:noFill/>
          <a:ln/>
        </p:spPr>
        <p:txBody>
          <a:bodyPr wrap="square" rtlCol="0" anchor="ctr"/>
          <a:lstStyle/>
          <a:p>
            <a:pPr marL="0" indent="0">
              <a:buNone/>
            </a:pPr>
            <a:r>
              <a:rPr lang="en-US" sz="1600" b="1" dirty="0">
                <a:solidFill>
                  <a:srgbClr val="028090"/>
                </a:solidFill>
                <a:latin typeface="Arial" panose="020B0604020202020204" pitchFamily="34" charset="0"/>
                <a:ea typeface="Calibri" pitchFamily="34" charset="-122"/>
                <a:cs typeface="Arial" panose="020B0604020202020204" pitchFamily="34" charset="0"/>
              </a:rPr>
              <a:t>Future Role in Health and Social Care</a:t>
            </a:r>
            <a:endParaRPr lang="en-US" sz="1600" dirty="0">
              <a:latin typeface="Arial" panose="020B0604020202020204" pitchFamily="34" charset="0"/>
              <a:cs typeface="Arial" panose="020B0604020202020204" pitchFamily="34" charset="0"/>
            </a:endParaRPr>
          </a:p>
        </p:txBody>
      </p:sp>
      <p:sp>
        <p:nvSpPr>
          <p:cNvPr id="11" name="Text 8"/>
          <p:cNvSpPr/>
          <p:nvPr/>
        </p:nvSpPr>
        <p:spPr>
          <a:xfrm>
            <a:off x="6492240" y="1600200"/>
            <a:ext cx="4754880" cy="1463040"/>
          </a:xfrm>
          <a:prstGeom prst="rect">
            <a:avLst/>
          </a:prstGeom>
          <a:noFill/>
          <a:ln/>
        </p:spPr>
        <p:txBody>
          <a:bodyPr wrap="square" rtlCol="0" anchor="ctr"/>
          <a:lstStyle/>
          <a:p>
            <a:pPr marL="0" indent="0">
              <a:buNone/>
            </a:pPr>
            <a:r>
              <a:rPr lang="en-US" sz="1300" dirty="0">
                <a:solidFill>
                  <a:srgbClr val="1E293B"/>
                </a:solidFill>
                <a:latin typeface="Arial" panose="020B0604020202020204" pitchFamily="34" charset="0"/>
                <a:ea typeface="Calibri" pitchFamily="34" charset="-122"/>
                <a:cs typeface="Arial" panose="020B0604020202020204" pitchFamily="34" charset="0"/>
              </a:rPr>
              <a:t>As I move into practice, effective communication will underpin every part of my role - from building trust with service users to working safely within a multidisciplinary team.</a:t>
            </a:r>
            <a:endParaRPr lang="en-US" sz="1300" dirty="0">
              <a:latin typeface="Arial" panose="020B0604020202020204" pitchFamily="34" charset="0"/>
              <a:cs typeface="Arial" panose="020B0604020202020204" pitchFamily="34" charset="0"/>
            </a:endParaRPr>
          </a:p>
        </p:txBody>
      </p:sp>
      <p:sp>
        <p:nvSpPr>
          <p:cNvPr id="12" name="Shape 9"/>
          <p:cNvSpPr/>
          <p:nvPr/>
        </p:nvSpPr>
        <p:spPr>
          <a:xfrm>
            <a:off x="640080" y="3941064"/>
            <a:ext cx="10881360" cy="1481328"/>
          </a:xfrm>
          <a:prstGeom prst="roundRect">
            <a:avLst>
              <a:gd name="adj" fmla="val 3636"/>
            </a:avLst>
          </a:prstGeom>
          <a:solidFill>
            <a:srgbClr val="013E42"/>
          </a:solidFill>
          <a:ln/>
        </p:spPr>
        <p:txBody>
          <a:bodyPr/>
          <a:lstStyle/>
          <a:p>
            <a:endParaRPr lang="en-US">
              <a:latin typeface="Arial" panose="020B0604020202020204" pitchFamily="34" charset="0"/>
              <a:cs typeface="Arial" panose="020B0604020202020204" pitchFamily="34" charset="0"/>
            </a:endParaRPr>
          </a:p>
        </p:txBody>
      </p:sp>
      <p:sp>
        <p:nvSpPr>
          <p:cNvPr id="13" name="Text 10"/>
          <p:cNvSpPr/>
          <p:nvPr/>
        </p:nvSpPr>
        <p:spPr>
          <a:xfrm>
            <a:off x="891540" y="4142232"/>
            <a:ext cx="10332720" cy="365760"/>
          </a:xfrm>
          <a:prstGeom prst="rect">
            <a:avLst/>
          </a:prstGeom>
          <a:noFill/>
          <a:ln/>
        </p:spPr>
        <p:txBody>
          <a:bodyPr wrap="square" rtlCol="0" anchor="ctr"/>
          <a:lstStyle/>
          <a:p>
            <a:pPr marL="0" indent="0">
              <a:buNone/>
            </a:pPr>
            <a:r>
              <a:rPr lang="en-US" sz="1500" b="1" dirty="0">
                <a:solidFill>
                  <a:srgbClr val="02C39A"/>
                </a:solidFill>
                <a:latin typeface="Arial" panose="020B0604020202020204" pitchFamily="34" charset="0"/>
                <a:ea typeface="Calibri" pitchFamily="34" charset="-122"/>
                <a:cs typeface="Arial" panose="020B0604020202020204" pitchFamily="34" charset="0"/>
              </a:rPr>
              <a:t>Personal Reflection</a:t>
            </a:r>
            <a:endParaRPr lang="en-US" sz="1500" dirty="0">
              <a:latin typeface="Arial" panose="020B0604020202020204" pitchFamily="34" charset="0"/>
              <a:cs typeface="Arial" panose="020B0604020202020204" pitchFamily="34" charset="0"/>
            </a:endParaRPr>
          </a:p>
        </p:txBody>
      </p:sp>
      <p:sp>
        <p:nvSpPr>
          <p:cNvPr id="14" name="Text 11"/>
          <p:cNvSpPr/>
          <p:nvPr/>
        </p:nvSpPr>
        <p:spPr>
          <a:xfrm>
            <a:off x="891540" y="4142232"/>
            <a:ext cx="10332720" cy="1280160"/>
          </a:xfrm>
          <a:prstGeom prst="rect">
            <a:avLst/>
          </a:prstGeom>
          <a:noFill/>
          <a:ln/>
        </p:spPr>
        <p:txBody>
          <a:bodyPr wrap="square" rtlCol="0" anchor="ctr"/>
          <a:lstStyle/>
          <a:p>
            <a:pPr marL="0" indent="0">
              <a:buNone/>
            </a:pPr>
            <a:r>
              <a:rPr lang="en-US" sz="1300" i="1" dirty="0">
                <a:solidFill>
                  <a:srgbClr val="FFFFFF"/>
                </a:solidFill>
                <a:latin typeface="Arial" panose="020B0604020202020204" pitchFamily="34" charset="0"/>
                <a:ea typeface="Calibri" pitchFamily="34" charset="-122"/>
                <a:cs typeface="Arial" panose="020B0604020202020204" pitchFamily="34" charset="0"/>
              </a:rPr>
              <a:t>Communication is already a strength of mine, particularly listening and staying calm under pressure, but I want to keep developing my confidence in reporting concerns clearly and quickly using structured tools like SBAR. This will help me feel fully prepared and professional as I move into practice.</a:t>
            </a:r>
            <a:endParaRPr lang="en-US" sz="1300"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1047489B-AFA9-726B-631E-B5761CA72B4A}"/>
              </a:ext>
            </a:extLst>
          </p:cNvPr>
          <p:cNvPicPr>
            <a:picLocks noChangeAspect="1"/>
          </p:cNvPicPr>
          <p:nvPr/>
        </p:nvPicPr>
        <p:blipFill>
          <a:blip r:embed="rId4"/>
          <a:stretch>
            <a:fillRect/>
          </a:stretch>
        </p:blipFill>
        <p:spPr>
          <a:xfrm>
            <a:off x="-37070" y="5972861"/>
            <a:ext cx="12266139" cy="100583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13E42"/>
        </a:solidFill>
        <a:effectLst/>
      </p:bgPr>
    </p:bg>
    <p:spTree>
      <p:nvGrpSpPr>
        <p:cNvPr id="1" name=""/>
        <p:cNvGrpSpPr/>
        <p:nvPr/>
      </p:nvGrpSpPr>
      <p:grpSpPr>
        <a:xfrm>
          <a:off x="0" y="0"/>
          <a:ext cx="0" cy="0"/>
          <a:chOff x="0" y="0"/>
          <a:chExt cx="0" cy="0"/>
        </a:xfrm>
      </p:grpSpPr>
      <p:sp>
        <p:nvSpPr>
          <p:cNvPr id="2" name="Shape 0"/>
          <p:cNvSpPr/>
          <p:nvPr/>
        </p:nvSpPr>
        <p:spPr>
          <a:xfrm>
            <a:off x="9692640" y="-1645920"/>
            <a:ext cx="4572000" cy="4572000"/>
          </a:xfrm>
          <a:prstGeom prst="ellipse">
            <a:avLst/>
          </a:prstGeom>
          <a:solidFill>
            <a:srgbClr val="028090">
              <a:alpha val="45000"/>
            </a:srgbClr>
          </a:solidFill>
          <a:ln/>
        </p:spPr>
        <p:txBody>
          <a:bodyPr/>
          <a:lstStyle/>
          <a:p>
            <a:endParaRPr lang="en-US">
              <a:latin typeface="Arial" panose="020B0604020202020204" pitchFamily="34" charset="0"/>
              <a:cs typeface="Arial" panose="020B0604020202020204" pitchFamily="34" charset="0"/>
            </a:endParaRPr>
          </a:p>
        </p:txBody>
      </p:sp>
      <p:sp>
        <p:nvSpPr>
          <p:cNvPr id="3" name="Shape 1"/>
          <p:cNvSpPr/>
          <p:nvPr/>
        </p:nvSpPr>
        <p:spPr>
          <a:xfrm>
            <a:off x="822960" y="822960"/>
            <a:ext cx="914400" cy="914400"/>
          </a:xfrm>
          <a:prstGeom prst="ellipse">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pic>
        <p:nvPicPr>
          <p:cNvPr id="4" name="Image 0" descr="preencoded.png"/>
          <p:cNvPicPr>
            <a:picLocks noChangeAspect="1"/>
          </p:cNvPicPr>
          <p:nvPr/>
        </p:nvPicPr>
        <p:blipFill>
          <a:blip r:embed="rId3"/>
          <a:stretch>
            <a:fillRect/>
          </a:stretch>
        </p:blipFill>
        <p:spPr>
          <a:xfrm>
            <a:off x="1042416" y="1042416"/>
            <a:ext cx="475488" cy="475488"/>
          </a:xfrm>
          <a:prstGeom prst="rect">
            <a:avLst/>
          </a:prstGeom>
        </p:spPr>
      </p:pic>
      <p:sp>
        <p:nvSpPr>
          <p:cNvPr id="5" name="Text 2"/>
          <p:cNvSpPr/>
          <p:nvPr/>
        </p:nvSpPr>
        <p:spPr>
          <a:xfrm>
            <a:off x="822960" y="1965960"/>
            <a:ext cx="5486400" cy="640080"/>
          </a:xfrm>
          <a:prstGeom prst="rect">
            <a:avLst/>
          </a:prstGeom>
          <a:noFill/>
          <a:ln/>
        </p:spPr>
        <p:txBody>
          <a:bodyPr wrap="square" rtlCol="0" anchor="ctr"/>
          <a:lstStyle/>
          <a:p>
            <a:pPr marL="0" indent="0">
              <a:buNone/>
            </a:pPr>
            <a:r>
              <a:rPr lang="en-US" sz="3000" b="1" dirty="0">
                <a:solidFill>
                  <a:srgbClr val="FFFFFF"/>
                </a:solidFill>
                <a:latin typeface="Arial" panose="020B0604020202020204" pitchFamily="34" charset="0"/>
                <a:ea typeface="Cambria" pitchFamily="34" charset="-122"/>
                <a:cs typeface="Arial" panose="020B0604020202020204" pitchFamily="34" charset="0"/>
              </a:rPr>
              <a:t>Conclusion</a:t>
            </a:r>
            <a:endParaRPr lang="en-US" sz="3000" dirty="0">
              <a:latin typeface="Arial" panose="020B0604020202020204" pitchFamily="34" charset="0"/>
              <a:cs typeface="Arial" panose="020B0604020202020204" pitchFamily="34" charset="0"/>
            </a:endParaRPr>
          </a:p>
        </p:txBody>
      </p:sp>
      <p:sp>
        <p:nvSpPr>
          <p:cNvPr id="6" name="Text 3"/>
          <p:cNvSpPr/>
          <p:nvPr/>
        </p:nvSpPr>
        <p:spPr>
          <a:xfrm>
            <a:off x="822960" y="2743200"/>
            <a:ext cx="8686800" cy="2103120"/>
          </a:xfrm>
          <a:prstGeom prst="rect">
            <a:avLst/>
          </a:prstGeom>
          <a:noFill/>
          <a:ln/>
        </p:spPr>
        <p:txBody>
          <a:bodyPr wrap="square" rtlCol="0" anchor="ctr"/>
          <a:lstStyle/>
          <a:p>
            <a:endParaRPr lang="en-US" sz="1500" dirty="0">
              <a:solidFill>
                <a:srgbClr val="02C39A"/>
              </a:solidFill>
              <a:latin typeface="Arial" panose="020B0604020202020204" pitchFamily="34" charset="0"/>
              <a:ea typeface="Calibri" pitchFamily="34" charset="-122"/>
              <a:cs typeface="Arial" panose="020B0604020202020204" pitchFamily="34" charset="0"/>
            </a:endParaRPr>
          </a:p>
          <a:p>
            <a:r>
              <a:rPr lang="en-US" sz="1500" dirty="0">
                <a:solidFill>
                  <a:srgbClr val="02C39A"/>
                </a:solidFill>
                <a:latin typeface="Arial" panose="020B0604020202020204" pitchFamily="34" charset="0"/>
                <a:ea typeface="Calibri" pitchFamily="34" charset="-122"/>
                <a:cs typeface="Arial" panose="020B0604020202020204" pitchFamily="34" charset="0"/>
              </a:rPr>
              <a:t>In conclusion, communication skills are essential in health and social care because they support safe, effective, and person-</a:t>
            </a:r>
            <a:r>
              <a:rPr lang="en-US" sz="1500" dirty="0" err="1">
                <a:solidFill>
                  <a:srgbClr val="02C39A"/>
                </a:solidFill>
                <a:latin typeface="Arial" panose="020B0604020202020204" pitchFamily="34" charset="0"/>
                <a:ea typeface="Calibri" pitchFamily="34" charset="-122"/>
                <a:cs typeface="Arial" panose="020B0604020202020204" pitchFamily="34" charset="0"/>
              </a:rPr>
              <a:t>centred</a:t>
            </a:r>
            <a:r>
              <a:rPr lang="en-US" sz="1500" dirty="0">
                <a:solidFill>
                  <a:srgbClr val="02C39A"/>
                </a:solidFill>
                <a:latin typeface="Arial" panose="020B0604020202020204" pitchFamily="34" charset="0"/>
                <a:ea typeface="Calibri" pitchFamily="34" charset="-122"/>
                <a:cs typeface="Arial" panose="020B0604020202020204" pitchFamily="34" charset="0"/>
              </a:rPr>
              <a:t> care. Throughout this presentation, I have explained what communication skills are, why they are important, how they can be improved using Gibbs' Reflective Cycle, and how they are applied in practice. I have also reflected on how communication will support my future career by helping me work confidently with patients, families, and colleagues. By continuing to develop this skill, I will be better prepared to provide high- quality care and become a</a:t>
            </a:r>
          </a:p>
          <a:p>
            <a:r>
              <a:rPr lang="en-US" sz="1500" dirty="0">
                <a:solidFill>
                  <a:srgbClr val="02C39A"/>
                </a:solidFill>
                <a:latin typeface="Arial" panose="020B0604020202020204" pitchFamily="34" charset="0"/>
                <a:ea typeface="Calibri" pitchFamily="34" charset="-122"/>
                <a:cs typeface="Arial" panose="020B0604020202020204" pitchFamily="34" charset="0"/>
              </a:rPr>
              <a:t>compassionate healthcare professional.</a:t>
            </a:r>
            <a:endParaRPr lang="en-US" sz="15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81FA0B62-CD4B-B78F-4C12-DDB5474A7DEB}"/>
              </a:ext>
            </a:extLst>
          </p:cNvPr>
          <p:cNvPicPr>
            <a:picLocks noChangeAspect="1"/>
          </p:cNvPicPr>
          <p:nvPr/>
        </p:nvPicPr>
        <p:blipFill>
          <a:blip r:embed="rId4"/>
          <a:stretch>
            <a:fillRect/>
          </a:stretch>
        </p:blipFill>
        <p:spPr>
          <a:xfrm>
            <a:off x="-37070" y="5972861"/>
            <a:ext cx="12266139" cy="100583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1234440"/>
          </a:xfrm>
          <a:prstGeom prst="rect">
            <a:avLst/>
          </a:prstGeom>
          <a:solidFill>
            <a:srgbClr val="028090"/>
          </a:solidFill>
          <a:ln/>
        </p:spPr>
        <p:txBody>
          <a:bodyPr/>
          <a:lstStyle/>
          <a:p>
            <a:endParaRPr lang="en-US">
              <a:latin typeface="Arial" panose="020B0604020202020204" pitchFamily="34" charset="0"/>
              <a:cs typeface="Arial" panose="020B0604020202020204" pitchFamily="34" charset="0"/>
            </a:endParaRPr>
          </a:p>
        </p:txBody>
      </p:sp>
      <p:sp>
        <p:nvSpPr>
          <p:cNvPr id="3" name="Text 1"/>
          <p:cNvSpPr/>
          <p:nvPr/>
        </p:nvSpPr>
        <p:spPr>
          <a:xfrm>
            <a:off x="640080" y="274320"/>
            <a:ext cx="7315200" cy="731520"/>
          </a:xfrm>
          <a:prstGeom prst="rect">
            <a:avLst/>
          </a:prstGeom>
          <a:noFill/>
          <a:ln/>
        </p:spPr>
        <p:txBody>
          <a:bodyPr wrap="square" rtlCol="0" anchor="ctr"/>
          <a:lstStyle/>
          <a:p>
            <a:pPr marL="0" indent="0">
              <a:buNone/>
            </a:pPr>
            <a:r>
              <a:rPr lang="en-US" sz="2600" b="1" dirty="0">
                <a:solidFill>
                  <a:srgbClr val="FFFFFF"/>
                </a:solidFill>
                <a:latin typeface="Arial" panose="020B0604020202020204" pitchFamily="34" charset="0"/>
                <a:ea typeface="Cambria" pitchFamily="34" charset="-122"/>
                <a:cs typeface="Arial" panose="020B0604020202020204" pitchFamily="34" charset="0"/>
              </a:rPr>
              <a:t>References</a:t>
            </a:r>
            <a:endParaRPr lang="en-US" sz="2600" dirty="0">
              <a:latin typeface="Arial" panose="020B0604020202020204" pitchFamily="34" charset="0"/>
              <a:cs typeface="Arial" panose="020B0604020202020204" pitchFamily="34" charset="0"/>
            </a:endParaRPr>
          </a:p>
        </p:txBody>
      </p:sp>
      <p:sp>
        <p:nvSpPr>
          <p:cNvPr id="4" name="Text 2"/>
          <p:cNvSpPr/>
          <p:nvPr/>
        </p:nvSpPr>
        <p:spPr>
          <a:xfrm>
            <a:off x="640080" y="1508760"/>
            <a:ext cx="5486400" cy="365760"/>
          </a:xfrm>
          <a:prstGeom prst="rect">
            <a:avLst/>
          </a:prstGeom>
          <a:noFill/>
          <a:ln/>
        </p:spPr>
        <p:txBody>
          <a:bodyPr wrap="square" rtlCol="0" anchor="ctr"/>
          <a:lstStyle/>
          <a:p>
            <a:pPr marL="0" indent="0">
              <a:buNone/>
            </a:pPr>
            <a:r>
              <a:rPr lang="en-US" sz="1300" i="1" dirty="0">
                <a:solidFill>
                  <a:srgbClr val="64748B"/>
                </a:solidFill>
                <a:latin typeface="Arial" panose="020B0604020202020204" pitchFamily="34" charset="0"/>
                <a:ea typeface="Calibri" pitchFamily="34" charset="-122"/>
                <a:cs typeface="Arial" panose="020B0604020202020204" pitchFamily="34" charset="0"/>
              </a:rPr>
              <a:t>Harvard style</a:t>
            </a:r>
            <a:endParaRPr lang="en-US" sz="1300" dirty="0">
              <a:latin typeface="Arial" panose="020B0604020202020204" pitchFamily="34" charset="0"/>
              <a:cs typeface="Arial" panose="020B0604020202020204" pitchFamily="34" charset="0"/>
            </a:endParaRPr>
          </a:p>
        </p:txBody>
      </p:sp>
      <p:sp>
        <p:nvSpPr>
          <p:cNvPr id="5" name="Shape 3"/>
          <p:cNvSpPr/>
          <p:nvPr/>
        </p:nvSpPr>
        <p:spPr>
          <a:xfrm>
            <a:off x="640080" y="2011680"/>
            <a:ext cx="10881360" cy="777240"/>
          </a:xfrm>
          <a:prstGeom prst="roundRect">
            <a:avLst>
              <a:gd name="adj" fmla="val 9412"/>
            </a:avLst>
          </a:prstGeom>
          <a:solidFill>
            <a:srgbClr val="F2FBFA"/>
          </a:solidFill>
          <a:ln/>
        </p:spPr>
        <p:txBody>
          <a:bodyPr/>
          <a:lstStyle/>
          <a:p>
            <a:endParaRPr lang="en-US">
              <a:latin typeface="Arial" panose="020B0604020202020204" pitchFamily="34" charset="0"/>
              <a:cs typeface="Arial" panose="020B0604020202020204" pitchFamily="34" charset="0"/>
            </a:endParaRPr>
          </a:p>
        </p:txBody>
      </p:sp>
      <p:sp>
        <p:nvSpPr>
          <p:cNvPr id="6" name="Text 4"/>
          <p:cNvSpPr/>
          <p:nvPr/>
        </p:nvSpPr>
        <p:spPr>
          <a:xfrm>
            <a:off x="914400" y="2103120"/>
            <a:ext cx="10332720" cy="594360"/>
          </a:xfrm>
          <a:prstGeom prst="rect">
            <a:avLst/>
          </a:prstGeom>
          <a:noFill/>
          <a:ln/>
        </p:spPr>
        <p:txBody>
          <a:bodyPr wrap="square" rtlCol="0" anchor="ctr"/>
          <a:lstStyle/>
          <a:p>
            <a:pPr marL="0" indent="0">
              <a:buNone/>
            </a:pPr>
            <a:r>
              <a:rPr lang="en-US" sz="1300" i="1" dirty="0">
                <a:solidFill>
                  <a:srgbClr val="1E293B"/>
                </a:solidFill>
                <a:latin typeface="Arial" panose="020B0604020202020204" pitchFamily="34" charset="0"/>
                <a:ea typeface="Calibri" pitchFamily="34" charset="-122"/>
                <a:cs typeface="Arial" panose="020B0604020202020204" pitchFamily="34" charset="0"/>
              </a:rPr>
              <a:t>Bramhall, E. (2014) 'Effective communication skills in nursing practice', Nursing Standard, 29(14), pp. 53-59.</a:t>
            </a:r>
            <a:endParaRPr lang="en-US" sz="1300" i="1" dirty="0">
              <a:latin typeface="Arial" panose="020B0604020202020204" pitchFamily="34" charset="0"/>
              <a:cs typeface="Arial" panose="020B0604020202020204" pitchFamily="34" charset="0"/>
            </a:endParaRPr>
          </a:p>
        </p:txBody>
      </p:sp>
      <p:sp>
        <p:nvSpPr>
          <p:cNvPr id="7" name="Shape 5"/>
          <p:cNvSpPr/>
          <p:nvPr/>
        </p:nvSpPr>
        <p:spPr>
          <a:xfrm>
            <a:off x="640080" y="2926080"/>
            <a:ext cx="10881360" cy="777240"/>
          </a:xfrm>
          <a:prstGeom prst="roundRect">
            <a:avLst>
              <a:gd name="adj" fmla="val 9412"/>
            </a:avLst>
          </a:prstGeom>
          <a:solidFill>
            <a:srgbClr val="F2FBFA"/>
          </a:solidFill>
          <a:ln/>
        </p:spPr>
        <p:txBody>
          <a:bodyPr/>
          <a:lstStyle/>
          <a:p>
            <a:endParaRPr lang="en-US">
              <a:latin typeface="Arial" panose="020B0604020202020204" pitchFamily="34" charset="0"/>
              <a:cs typeface="Arial" panose="020B0604020202020204" pitchFamily="34" charset="0"/>
            </a:endParaRPr>
          </a:p>
        </p:txBody>
      </p:sp>
      <p:sp>
        <p:nvSpPr>
          <p:cNvPr id="8" name="Text 6"/>
          <p:cNvSpPr/>
          <p:nvPr/>
        </p:nvSpPr>
        <p:spPr>
          <a:xfrm>
            <a:off x="914400" y="3017520"/>
            <a:ext cx="10332720" cy="594360"/>
          </a:xfrm>
          <a:prstGeom prst="rect">
            <a:avLst/>
          </a:prstGeom>
          <a:noFill/>
          <a:ln/>
        </p:spPr>
        <p:txBody>
          <a:bodyPr wrap="square" rtlCol="0" anchor="ctr"/>
          <a:lstStyle/>
          <a:p>
            <a:pPr marL="0" indent="0">
              <a:buNone/>
            </a:pPr>
            <a:r>
              <a:rPr lang="en-US" sz="1300" i="1" dirty="0">
                <a:solidFill>
                  <a:srgbClr val="1E293B"/>
                </a:solidFill>
                <a:latin typeface="Arial" panose="020B0604020202020204" pitchFamily="34" charset="0"/>
                <a:ea typeface="Calibri" pitchFamily="34" charset="-122"/>
                <a:cs typeface="Arial" panose="020B0604020202020204" pitchFamily="34" charset="0"/>
              </a:rPr>
              <a:t>Gibbs, G. (1988) Learning by Doing: A Guide to Teaching and Learning Methods. Oxford: Further Education Unit, Oxford Polytechnic.</a:t>
            </a:r>
            <a:endParaRPr lang="en-US" sz="1300" i="1" dirty="0">
              <a:latin typeface="Arial" panose="020B0604020202020204" pitchFamily="34" charset="0"/>
              <a:cs typeface="Arial" panose="020B0604020202020204" pitchFamily="34" charset="0"/>
            </a:endParaRPr>
          </a:p>
        </p:txBody>
      </p:sp>
      <p:sp>
        <p:nvSpPr>
          <p:cNvPr id="9" name="Text 7"/>
          <p:cNvSpPr/>
          <p:nvPr/>
        </p:nvSpPr>
        <p:spPr>
          <a:xfrm>
            <a:off x="640080" y="4114800"/>
            <a:ext cx="10881360" cy="457200"/>
          </a:xfrm>
          <a:prstGeom prst="rect">
            <a:avLst/>
          </a:prstGeom>
          <a:noFill/>
          <a:ln/>
        </p:spPr>
        <p:txBody>
          <a:bodyPr wrap="square" rtlCol="0" anchor="ctr"/>
          <a:lstStyle/>
          <a:p>
            <a:pPr marL="0" indent="0">
              <a:buNone/>
            </a:pPr>
            <a:r>
              <a:rPr lang="en-US" sz="1150" i="1" dirty="0">
                <a:solidFill>
                  <a:srgbClr val="64748B"/>
                </a:solidFill>
                <a:latin typeface="Arial" panose="020B0604020202020204" pitchFamily="34" charset="0"/>
                <a:ea typeface="Calibri" pitchFamily="34" charset="-122"/>
                <a:cs typeface="Arial" panose="020B0604020202020204" pitchFamily="34" charset="0"/>
              </a:rPr>
              <a:t>Both sources above are cited in-text on the Importance (Slide 4) and Model (Slide 5) slides.</a:t>
            </a:r>
            <a:endParaRPr lang="en-US" sz="115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F758C8FC-C725-4637-6B95-0E294775F0BB}"/>
              </a:ext>
            </a:extLst>
          </p:cNvPr>
          <p:cNvPicPr>
            <a:picLocks noChangeAspect="1"/>
          </p:cNvPicPr>
          <p:nvPr/>
        </p:nvPicPr>
        <p:blipFill>
          <a:blip r:embed="rId3"/>
          <a:stretch>
            <a:fillRect/>
          </a:stretch>
        </p:blipFill>
        <p:spPr>
          <a:xfrm>
            <a:off x="-37070" y="5972861"/>
            <a:ext cx="12266139" cy="100583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TotalTime>
  <Words>1100</Words>
  <Application>Microsoft Macintosh PowerPoint</Application>
  <PresentationFormat>Widescreen</PresentationFormat>
  <Paragraphs>102</Paragraphs>
  <Slides>9</Slides>
  <Notes>9</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9</vt:i4>
      </vt:variant>
    </vt:vector>
  </HeadingPairs>
  <TitlesOfParts>
    <vt:vector size="11"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 Development within H&amp;SC - Communication</dc:title>
  <dc:subject>PptxGenJS Presentation</dc:subject>
  <dc:creator>UWTSD Student</dc:creator>
  <cp:lastModifiedBy>Sojib Ahmed Raj</cp:lastModifiedBy>
  <cp:revision>12</cp:revision>
  <dcterms:created xsi:type="dcterms:W3CDTF">2026-07-06T11:54:15Z</dcterms:created>
  <dcterms:modified xsi:type="dcterms:W3CDTF">2026-07-08T11:17:31Z</dcterms:modified>
</cp:coreProperties>
</file>