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3" r:id="rId1"/>
  </p:sldMasterIdLst>
  <p:notesMasterIdLst>
    <p:notesMasterId r:id="rId11"/>
  </p:notesMasterIdLst>
  <p:sldIdLst>
    <p:sldId id="256" r:id="rId2"/>
    <p:sldId id="290" r:id="rId3"/>
    <p:sldId id="285" r:id="rId4"/>
    <p:sldId id="282" r:id="rId5"/>
    <p:sldId id="281" r:id="rId6"/>
    <p:sldId id="283" r:id="rId7"/>
    <p:sldId id="284" r:id="rId8"/>
    <p:sldId id="289" r:id="rId9"/>
    <p:sldId id="286" r:id="rId10"/>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70FC8"/>
    <a:srgbClr val="0000CC"/>
    <a:srgbClr val="0000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51" autoAdjust="0"/>
    <p:restoredTop sz="94660" autoAdjust="0"/>
  </p:normalViewPr>
  <p:slideViewPr>
    <p:cSldViewPr>
      <p:cViewPr varScale="1">
        <p:scale>
          <a:sx n="82" d="100"/>
          <a:sy n="82" d="100"/>
        </p:scale>
        <p:origin x="1164" y="96"/>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427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BA733D-B24C-4B24-94F5-5C1702C6F489}" type="datetimeFigureOut">
              <a:rPr lang="en-GB" smtClean="0"/>
              <a:t>20/02/2020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460BEC-DC3C-4D61-9A10-622C5A5ABC18}" type="slidenum">
              <a:rPr lang="en-GB" smtClean="0"/>
              <a:t>‹#›</a:t>
            </a:fld>
            <a:endParaRPr lang="en-GB"/>
          </a:p>
        </p:txBody>
      </p:sp>
    </p:spTree>
    <p:extLst>
      <p:ext uri="{BB962C8B-B14F-4D97-AF65-F5344CB8AC3E}">
        <p14:creationId xmlns:p14="http://schemas.microsoft.com/office/powerpoint/2010/main" val="5012148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0460BEC-DC3C-4D61-9A10-622C5A5ABC18}" type="slidenum">
              <a:rPr lang="en-GB" smtClean="0"/>
              <a:t>1</a:t>
            </a:fld>
            <a:endParaRPr lang="en-GB"/>
          </a:p>
        </p:txBody>
      </p:sp>
    </p:spTree>
    <p:extLst>
      <p:ext uri="{BB962C8B-B14F-4D97-AF65-F5344CB8AC3E}">
        <p14:creationId xmlns:p14="http://schemas.microsoft.com/office/powerpoint/2010/main" val="20734422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extBox 7"/>
          <p:cNvSpPr txBox="1"/>
          <p:nvPr/>
        </p:nvSpPr>
        <p:spPr>
          <a:xfrm>
            <a:off x="1828800" y="3159760"/>
            <a:ext cx="457200" cy="1034129"/>
          </a:xfrm>
          <a:prstGeom prst="rect">
            <a:avLst/>
          </a:prstGeom>
          <a:noFill/>
        </p:spPr>
        <p:txBody>
          <a:bodyPr wrap="square" lIns="0" tIns="9144" rIns="0" bIns="9144" rtlCol="0" anchor="ctr" anchorCtr="0">
            <a:spAutoFit/>
          </a:bodyPr>
          <a:lstStyle/>
          <a:p>
            <a:r>
              <a:rPr lang="en-US" sz="6600" dirty="0">
                <a:effectLst>
                  <a:outerShdw blurRad="38100" dist="38100" dir="2700000" algn="tl">
                    <a:srgbClr val="000000">
                      <a:alpha val="43137"/>
                    </a:srgbClr>
                  </a:outerShdw>
                </a:effectLst>
                <a:latin typeface="+mn-lt"/>
              </a:rPr>
              <a:t>{</a:t>
            </a:r>
          </a:p>
        </p:txBody>
      </p:sp>
      <p:sp>
        <p:nvSpPr>
          <p:cNvPr id="2" name="Title 1"/>
          <p:cNvSpPr>
            <a:spLocks noGrp="1"/>
          </p:cNvSpPr>
          <p:nvPr>
            <p:ph type="ctrTitle"/>
          </p:nvPr>
        </p:nvSpPr>
        <p:spPr>
          <a:xfrm>
            <a:off x="777240" y="1219200"/>
            <a:ext cx="7543800" cy="2152650"/>
          </a:xfrm>
        </p:spPr>
        <p:txBody>
          <a:bodyPr>
            <a:noAutofit/>
          </a:bodyPr>
          <a:lstStyle>
            <a:lvl1pPr>
              <a:defRPr sz="600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2133600" y="3375491"/>
            <a:ext cx="6172200" cy="685800"/>
          </a:xfrm>
        </p:spPr>
        <p:txBody>
          <a:bodyPr anchor="ctr"/>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5" name="Date Placeholder 14"/>
          <p:cNvSpPr>
            <a:spLocks noGrp="1"/>
          </p:cNvSpPr>
          <p:nvPr>
            <p:ph type="dt" sz="half" idx="10"/>
          </p:nvPr>
        </p:nvSpPr>
        <p:spPr/>
        <p:txBody>
          <a:bodyPr/>
          <a:lstStyle/>
          <a:p>
            <a:pPr>
              <a:defRPr/>
            </a:pPr>
            <a:endParaRPr lang="en-GB"/>
          </a:p>
        </p:txBody>
      </p:sp>
      <p:sp>
        <p:nvSpPr>
          <p:cNvPr id="16" name="Slide Number Placeholder 15"/>
          <p:cNvSpPr>
            <a:spLocks noGrp="1"/>
          </p:cNvSpPr>
          <p:nvPr>
            <p:ph type="sldNum" sz="quarter" idx="11"/>
          </p:nvPr>
        </p:nvSpPr>
        <p:spPr/>
        <p:txBody>
          <a:bodyPr/>
          <a:lstStyle/>
          <a:p>
            <a:pPr>
              <a:defRPr/>
            </a:pPr>
            <a:fld id="{777F05C2-CDBE-48C4-8DD8-D07085842344}" type="slidenum">
              <a:rPr lang="en-GB" smtClean="0"/>
              <a:pPr>
                <a:defRPr/>
              </a:pPr>
              <a:t>‹#›</a:t>
            </a:fld>
            <a:endParaRPr lang="en-GB"/>
          </a:p>
        </p:txBody>
      </p:sp>
      <p:sp>
        <p:nvSpPr>
          <p:cNvPr id="17" name="Footer Placeholder 16"/>
          <p:cNvSpPr>
            <a:spLocks noGrp="1"/>
          </p:cNvSpPr>
          <p:nvPr>
            <p:ph type="ftr" sz="quarter" idx="12"/>
          </p:nvPr>
        </p:nvSpPr>
        <p:spPr/>
        <p:txBody>
          <a:bodyPr/>
          <a:lstStyle/>
          <a:p>
            <a:pPr>
              <a:defRPr/>
            </a:pPr>
            <a:endParaRPr lang="en-GB"/>
          </a:p>
        </p:txBody>
      </p:sp>
    </p:spTree>
    <p:extLst>
      <p:ext uri="{BB962C8B-B14F-4D97-AF65-F5344CB8AC3E}">
        <p14:creationId xmlns:p14="http://schemas.microsoft.com/office/powerpoint/2010/main" val="36842783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itle 12"/>
          <p:cNvSpPr>
            <a:spLocks noGrp="1"/>
          </p:cNvSpPr>
          <p:nvPr>
            <p:ph type="title"/>
          </p:nvPr>
        </p:nvSpPr>
        <p:spPr/>
        <p:txBody>
          <a:bodyPr/>
          <a:lstStyle/>
          <a:p>
            <a:r>
              <a:rPr lang="en-US"/>
              <a:t>Click to edit Master title style</a:t>
            </a:r>
          </a:p>
        </p:txBody>
      </p:sp>
      <p:sp>
        <p:nvSpPr>
          <p:cNvPr id="14" name="Date Placeholder 13"/>
          <p:cNvSpPr>
            <a:spLocks noGrp="1"/>
          </p:cNvSpPr>
          <p:nvPr>
            <p:ph type="dt" sz="half" idx="10"/>
          </p:nvPr>
        </p:nvSpPr>
        <p:spPr/>
        <p:txBody>
          <a:bodyPr/>
          <a:lstStyle/>
          <a:p>
            <a:pPr>
              <a:defRPr/>
            </a:pPr>
            <a:endParaRPr lang="en-GB"/>
          </a:p>
        </p:txBody>
      </p:sp>
      <p:sp>
        <p:nvSpPr>
          <p:cNvPr id="15" name="Slide Number Placeholder 14"/>
          <p:cNvSpPr>
            <a:spLocks noGrp="1"/>
          </p:cNvSpPr>
          <p:nvPr>
            <p:ph type="sldNum" sz="quarter" idx="11"/>
          </p:nvPr>
        </p:nvSpPr>
        <p:spPr/>
        <p:txBody>
          <a:bodyPr/>
          <a:lstStyle/>
          <a:p>
            <a:pPr>
              <a:defRPr/>
            </a:pPr>
            <a:fld id="{5664122D-BF51-474B-A2CE-072ABA2A36E0}" type="slidenum">
              <a:rPr lang="en-GB" smtClean="0"/>
              <a:pPr>
                <a:defRPr/>
              </a:pPr>
              <a:t>‹#›</a:t>
            </a:fld>
            <a:endParaRPr lang="en-GB"/>
          </a:p>
        </p:txBody>
      </p:sp>
      <p:sp>
        <p:nvSpPr>
          <p:cNvPr id="16" name="Footer Placeholder 15"/>
          <p:cNvSpPr>
            <a:spLocks noGrp="1"/>
          </p:cNvSpPr>
          <p:nvPr>
            <p:ph type="ftr" sz="quarter" idx="12"/>
          </p:nvPr>
        </p:nvSpPr>
        <p:spPr/>
        <p:txBody>
          <a:bodyPr/>
          <a:lstStyle/>
          <a:p>
            <a:pPr>
              <a:defRPr/>
            </a:pPr>
            <a:endParaRPr lang="en-GB"/>
          </a:p>
        </p:txBody>
      </p:sp>
    </p:spTree>
    <p:extLst>
      <p:ext uri="{BB962C8B-B14F-4D97-AF65-F5344CB8AC3E}">
        <p14:creationId xmlns:p14="http://schemas.microsoft.com/office/powerpoint/2010/main" val="16712249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TextBox 7"/>
          <p:cNvSpPr txBox="1"/>
          <p:nvPr/>
        </p:nvSpPr>
        <p:spPr>
          <a:xfrm>
            <a:off x="4267200" y="4074497"/>
            <a:ext cx="457200" cy="1015663"/>
          </a:xfrm>
          <a:prstGeom prst="rect">
            <a:avLst/>
          </a:prstGeom>
          <a:noFill/>
        </p:spPr>
        <p:txBody>
          <a:bodyPr wrap="square" lIns="0" tIns="0" rIns="0" bIns="0" rtlCol="0" anchor="t" anchorCtr="0">
            <a:spAutoFit/>
          </a:bodyPr>
          <a:lstStyle/>
          <a:p>
            <a:r>
              <a:rPr lang="en-US" sz="6600" dirty="0">
                <a:effectLst>
                  <a:outerShdw blurRad="38100" dist="38100" dir="2700000" algn="tl">
                    <a:srgbClr val="000000">
                      <a:alpha val="43137"/>
                    </a:srgbClr>
                  </a:outerShdw>
                </a:effectLst>
                <a:latin typeface="+mn-lt"/>
              </a:rPr>
              <a:t>{</a:t>
            </a:r>
          </a:p>
        </p:txBody>
      </p:sp>
      <p:sp>
        <p:nvSpPr>
          <p:cNvPr id="3" name="Text Placeholder 2"/>
          <p:cNvSpPr>
            <a:spLocks noGrp="1"/>
          </p:cNvSpPr>
          <p:nvPr>
            <p:ph type="body" idx="1"/>
          </p:nvPr>
        </p:nvSpPr>
        <p:spPr>
          <a:xfrm>
            <a:off x="4572000" y="4267368"/>
            <a:ext cx="3733800" cy="731520"/>
          </a:xfrm>
        </p:spPr>
        <p:txBody>
          <a:bodyPr anchor="ctr">
            <a:normAutofit/>
          </a:bodyPr>
          <a:lstStyle>
            <a:lvl1pPr marL="0" indent="0">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12" name="Date Placeholder 11"/>
          <p:cNvSpPr>
            <a:spLocks noGrp="1"/>
          </p:cNvSpPr>
          <p:nvPr>
            <p:ph type="dt" sz="half" idx="10"/>
          </p:nvPr>
        </p:nvSpPr>
        <p:spPr/>
        <p:txBody>
          <a:bodyPr/>
          <a:lstStyle/>
          <a:p>
            <a:pPr>
              <a:defRPr/>
            </a:pPr>
            <a:endParaRPr lang="en-GB"/>
          </a:p>
        </p:txBody>
      </p:sp>
      <p:sp>
        <p:nvSpPr>
          <p:cNvPr id="13" name="Slide Number Placeholder 12"/>
          <p:cNvSpPr>
            <a:spLocks noGrp="1"/>
          </p:cNvSpPr>
          <p:nvPr>
            <p:ph type="sldNum" sz="quarter" idx="11"/>
          </p:nvPr>
        </p:nvSpPr>
        <p:spPr/>
        <p:txBody>
          <a:bodyPr/>
          <a:lstStyle/>
          <a:p>
            <a:pPr>
              <a:defRPr/>
            </a:pPr>
            <a:fld id="{2A987078-23F6-49D5-9FD3-BA940EB561BB}" type="slidenum">
              <a:rPr lang="en-GB" smtClean="0"/>
              <a:pPr>
                <a:defRPr/>
              </a:pPr>
              <a:t>‹#›</a:t>
            </a:fld>
            <a:endParaRPr lang="en-GB"/>
          </a:p>
        </p:txBody>
      </p:sp>
      <p:sp>
        <p:nvSpPr>
          <p:cNvPr id="14" name="Footer Placeholder 13"/>
          <p:cNvSpPr>
            <a:spLocks noGrp="1"/>
          </p:cNvSpPr>
          <p:nvPr>
            <p:ph type="ftr" sz="quarter" idx="12"/>
          </p:nvPr>
        </p:nvSpPr>
        <p:spPr/>
        <p:txBody>
          <a:bodyPr/>
          <a:lstStyle/>
          <a:p>
            <a:pPr>
              <a:defRPr/>
            </a:pPr>
            <a:endParaRPr lang="en-GB"/>
          </a:p>
        </p:txBody>
      </p:sp>
      <p:sp>
        <p:nvSpPr>
          <p:cNvPr id="4" name="Title 3"/>
          <p:cNvSpPr>
            <a:spLocks noGrp="1"/>
          </p:cNvSpPr>
          <p:nvPr>
            <p:ph type="title"/>
          </p:nvPr>
        </p:nvSpPr>
        <p:spPr>
          <a:xfrm>
            <a:off x="2286000" y="1905000"/>
            <a:ext cx="6035040" cy="2350008"/>
          </a:xfrm>
        </p:spPr>
        <p:txBody>
          <a:bodyPr/>
          <a:lstStyle>
            <a:lvl1pPr marL="0" algn="l" defTabSz="914400" rtl="0" eaLnBrk="1" latinLnBrk="0" hangingPunct="1">
              <a:spcBef>
                <a:spcPct val="0"/>
              </a:spcBef>
              <a:buNone/>
              <a:defRPr lang="en-US" sz="5400" b="0" kern="1200" cap="none" dirty="0" smtClean="0">
                <a:solidFill>
                  <a:schemeClr val="tx1"/>
                </a:solidFill>
                <a:effectLst>
                  <a:outerShdw blurRad="38100" dist="38100" dir="2700000" algn="tl">
                    <a:srgbClr val="000000">
                      <a:alpha val="43137"/>
                    </a:srgbClr>
                  </a:outerShdw>
                </a:effectLst>
                <a:latin typeface="+mj-lt"/>
                <a:ea typeface="+mj-ea"/>
                <a:cs typeface="+mj-cs"/>
              </a:defRPr>
            </a:lvl1pPr>
          </a:lstStyle>
          <a:p>
            <a:r>
              <a:rPr lang="en-US"/>
              <a:t>Click to edit Master title style</a:t>
            </a:r>
            <a:endParaRPr lang="en-US" dirty="0"/>
          </a:p>
        </p:txBody>
      </p:sp>
    </p:spTree>
    <p:extLst>
      <p:ext uri="{BB962C8B-B14F-4D97-AF65-F5344CB8AC3E}">
        <p14:creationId xmlns:p14="http://schemas.microsoft.com/office/powerpoint/2010/main" val="12623921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8" name="Date Placeholder 7"/>
          <p:cNvSpPr>
            <a:spLocks noGrp="1"/>
          </p:cNvSpPr>
          <p:nvPr>
            <p:ph type="dt" sz="half" idx="10"/>
          </p:nvPr>
        </p:nvSpPr>
        <p:spPr/>
        <p:txBody>
          <a:bodyPr/>
          <a:lstStyle/>
          <a:p>
            <a:pPr>
              <a:defRPr/>
            </a:pPr>
            <a:endParaRPr lang="en-GB"/>
          </a:p>
        </p:txBody>
      </p:sp>
      <p:sp>
        <p:nvSpPr>
          <p:cNvPr id="9" name="Slide Number Placeholder 8"/>
          <p:cNvSpPr>
            <a:spLocks noGrp="1"/>
          </p:cNvSpPr>
          <p:nvPr>
            <p:ph type="sldNum" sz="quarter" idx="11"/>
          </p:nvPr>
        </p:nvSpPr>
        <p:spPr/>
        <p:txBody>
          <a:bodyPr/>
          <a:lstStyle/>
          <a:p>
            <a:pPr>
              <a:defRPr/>
            </a:pPr>
            <a:fld id="{8412A0D4-52EC-4C8D-8670-39E208BE82D8}" type="slidenum">
              <a:rPr lang="en-GB" smtClean="0"/>
              <a:pPr>
                <a:defRPr/>
              </a:pPr>
              <a:t>‹#›</a:t>
            </a:fld>
            <a:endParaRPr lang="en-GB"/>
          </a:p>
        </p:txBody>
      </p:sp>
      <p:sp>
        <p:nvSpPr>
          <p:cNvPr id="10" name="Footer Placeholder 9"/>
          <p:cNvSpPr>
            <a:spLocks noGrp="1"/>
          </p:cNvSpPr>
          <p:nvPr>
            <p:ph type="ftr" sz="quarter" idx="12"/>
          </p:nvPr>
        </p:nvSpPr>
        <p:spPr/>
        <p:txBody>
          <a:bodyPr/>
          <a:lstStyle/>
          <a:p>
            <a:pPr>
              <a:defRPr/>
            </a:pPr>
            <a:endParaRPr lang="en-GB"/>
          </a:p>
        </p:txBody>
      </p:sp>
      <p:sp>
        <p:nvSpPr>
          <p:cNvPr id="11" name="Title 10"/>
          <p:cNvSpPr>
            <a:spLocks noGrp="1"/>
          </p:cNvSpPr>
          <p:nvPr>
            <p:ph type="title"/>
          </p:nvPr>
        </p:nvSpPr>
        <p:spPr/>
        <p:txBody>
          <a:bodyPr/>
          <a:lstStyle/>
          <a:p>
            <a:r>
              <a:rPr lang="en-US"/>
              <a:t>Click to edit Master title style</a:t>
            </a:r>
            <a:endParaRPr lang="en-US" dirty="0"/>
          </a:p>
        </p:txBody>
      </p:sp>
      <p:sp>
        <p:nvSpPr>
          <p:cNvPr id="5" name="Content Placeholder 4"/>
          <p:cNvSpPr>
            <a:spLocks noGrp="1"/>
          </p:cNvSpPr>
          <p:nvPr>
            <p:ph sz="quarter" idx="13"/>
          </p:nvPr>
        </p:nvSpPr>
        <p:spPr>
          <a:xfrm>
            <a:off x="1344168" y="658368"/>
            <a:ext cx="3273552" cy="34290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Content Placeholder 6"/>
          <p:cNvSpPr>
            <a:spLocks noGrp="1"/>
          </p:cNvSpPr>
          <p:nvPr>
            <p:ph sz="quarter" idx="14"/>
          </p:nvPr>
        </p:nvSpPr>
        <p:spPr>
          <a:xfrm>
            <a:off x="5029200" y="658368"/>
            <a:ext cx="3273552" cy="343217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86363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4112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344168" y="1371600"/>
            <a:ext cx="3276600"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2920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29200" y="1371600"/>
            <a:ext cx="3273552"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TextBox 12"/>
          <p:cNvSpPr txBox="1"/>
          <p:nvPr/>
        </p:nvSpPr>
        <p:spPr>
          <a:xfrm>
            <a:off x="1056640" y="520192"/>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8" name="TextBox 17"/>
          <p:cNvSpPr txBox="1"/>
          <p:nvPr/>
        </p:nvSpPr>
        <p:spPr>
          <a:xfrm>
            <a:off x="4780280" y="520192"/>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2" name="Title 11"/>
          <p:cNvSpPr>
            <a:spLocks noGrp="1"/>
          </p:cNvSpPr>
          <p:nvPr>
            <p:ph type="title"/>
          </p:nvPr>
        </p:nvSpPr>
        <p:spPr/>
        <p:txBody>
          <a:bodyPr/>
          <a:lstStyle/>
          <a:p>
            <a:r>
              <a:rPr lang="en-US"/>
              <a:t>Click to edit Master title style</a:t>
            </a:r>
            <a:endParaRPr lang="en-US" dirty="0"/>
          </a:p>
        </p:txBody>
      </p:sp>
      <p:sp>
        <p:nvSpPr>
          <p:cNvPr id="14" name="Date Placeholder 13"/>
          <p:cNvSpPr>
            <a:spLocks noGrp="1"/>
          </p:cNvSpPr>
          <p:nvPr>
            <p:ph type="dt" sz="half" idx="10"/>
          </p:nvPr>
        </p:nvSpPr>
        <p:spPr/>
        <p:txBody>
          <a:bodyPr/>
          <a:lstStyle/>
          <a:p>
            <a:pPr>
              <a:defRPr/>
            </a:pPr>
            <a:endParaRPr lang="en-GB"/>
          </a:p>
        </p:txBody>
      </p:sp>
      <p:sp>
        <p:nvSpPr>
          <p:cNvPr id="15" name="Slide Number Placeholder 14"/>
          <p:cNvSpPr>
            <a:spLocks noGrp="1"/>
          </p:cNvSpPr>
          <p:nvPr>
            <p:ph type="sldNum" sz="quarter" idx="11"/>
          </p:nvPr>
        </p:nvSpPr>
        <p:spPr/>
        <p:txBody>
          <a:bodyPr/>
          <a:lstStyle/>
          <a:p>
            <a:pPr>
              <a:defRPr/>
            </a:pPr>
            <a:fld id="{E008E866-3912-4A1A-80CF-A6915FCBACDD}" type="slidenum">
              <a:rPr lang="en-GB" smtClean="0"/>
              <a:pPr>
                <a:defRPr/>
              </a:pPr>
              <a:t>‹#›</a:t>
            </a:fld>
            <a:endParaRPr lang="en-GB"/>
          </a:p>
        </p:txBody>
      </p:sp>
      <p:sp>
        <p:nvSpPr>
          <p:cNvPr id="16" name="Footer Placeholder 15"/>
          <p:cNvSpPr>
            <a:spLocks noGrp="1"/>
          </p:cNvSpPr>
          <p:nvPr>
            <p:ph type="ftr" sz="quarter" idx="12"/>
          </p:nvPr>
        </p:nvSpPr>
        <p:spPr/>
        <p:txBody>
          <a:bodyPr/>
          <a:lstStyle/>
          <a:p>
            <a:pPr>
              <a:defRPr/>
            </a:pPr>
            <a:endParaRPr lang="en-GB"/>
          </a:p>
        </p:txBody>
      </p:sp>
    </p:spTree>
    <p:extLst>
      <p:ext uri="{BB962C8B-B14F-4D97-AF65-F5344CB8AC3E}">
        <p14:creationId xmlns:p14="http://schemas.microsoft.com/office/powerpoint/2010/main" val="30261482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7" name="Date Placeholder 6"/>
          <p:cNvSpPr>
            <a:spLocks noGrp="1"/>
          </p:cNvSpPr>
          <p:nvPr>
            <p:ph type="dt" sz="half" idx="10"/>
          </p:nvPr>
        </p:nvSpPr>
        <p:spPr/>
        <p:txBody>
          <a:bodyPr/>
          <a:lstStyle/>
          <a:p>
            <a:pPr>
              <a:defRPr/>
            </a:pPr>
            <a:endParaRPr lang="en-GB"/>
          </a:p>
        </p:txBody>
      </p:sp>
      <p:sp>
        <p:nvSpPr>
          <p:cNvPr id="8" name="Slide Number Placeholder 7"/>
          <p:cNvSpPr>
            <a:spLocks noGrp="1"/>
          </p:cNvSpPr>
          <p:nvPr>
            <p:ph type="sldNum" sz="quarter" idx="11"/>
          </p:nvPr>
        </p:nvSpPr>
        <p:spPr/>
        <p:txBody>
          <a:bodyPr/>
          <a:lstStyle/>
          <a:p>
            <a:pPr>
              <a:defRPr/>
            </a:pPr>
            <a:fld id="{96CF9D6A-9D45-48F9-8C86-898AAAFA3031}" type="slidenum">
              <a:rPr lang="en-GB" smtClean="0"/>
              <a:pPr>
                <a:defRPr/>
              </a:pPr>
              <a:t>‹#›</a:t>
            </a:fld>
            <a:endParaRPr lang="en-GB"/>
          </a:p>
        </p:txBody>
      </p:sp>
      <p:sp>
        <p:nvSpPr>
          <p:cNvPr id="9" name="Footer Placeholder 8"/>
          <p:cNvSpPr>
            <a:spLocks noGrp="1"/>
          </p:cNvSpPr>
          <p:nvPr>
            <p:ph type="ftr" sz="quarter" idx="12"/>
          </p:nvPr>
        </p:nvSpPr>
        <p:spPr/>
        <p:txBody>
          <a:bodyPr/>
          <a:lstStyle/>
          <a:p>
            <a:pPr>
              <a:defRPr/>
            </a:pPr>
            <a:endParaRPr lang="en-GB"/>
          </a:p>
        </p:txBody>
      </p:sp>
    </p:spTree>
    <p:extLst>
      <p:ext uri="{BB962C8B-B14F-4D97-AF65-F5344CB8AC3E}">
        <p14:creationId xmlns:p14="http://schemas.microsoft.com/office/powerpoint/2010/main" val="25251747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pPr>
              <a:defRPr/>
            </a:pPr>
            <a:endParaRPr lang="en-GB"/>
          </a:p>
        </p:txBody>
      </p:sp>
      <p:sp>
        <p:nvSpPr>
          <p:cNvPr id="6" name="Slide Number Placeholder 5"/>
          <p:cNvSpPr>
            <a:spLocks noGrp="1"/>
          </p:cNvSpPr>
          <p:nvPr>
            <p:ph type="sldNum" sz="quarter" idx="11"/>
          </p:nvPr>
        </p:nvSpPr>
        <p:spPr/>
        <p:txBody>
          <a:bodyPr/>
          <a:lstStyle/>
          <a:p>
            <a:pPr>
              <a:defRPr/>
            </a:pPr>
            <a:fld id="{D52C3A4F-2409-4CAB-830B-4FB40D4F73BF}" type="slidenum">
              <a:rPr lang="en-GB" smtClean="0"/>
              <a:pPr>
                <a:defRPr/>
              </a:pPr>
              <a:t>‹#›</a:t>
            </a:fld>
            <a:endParaRPr lang="en-GB"/>
          </a:p>
        </p:txBody>
      </p:sp>
      <p:sp>
        <p:nvSpPr>
          <p:cNvPr id="7" name="Footer Placeholder 6"/>
          <p:cNvSpPr>
            <a:spLocks noGrp="1"/>
          </p:cNvSpPr>
          <p:nvPr>
            <p:ph type="ftr" sz="quarter" idx="12"/>
          </p:nvPr>
        </p:nvSpPr>
        <p:spPr/>
        <p:txBody>
          <a:bodyPr/>
          <a:lstStyle/>
          <a:p>
            <a:pPr>
              <a:defRPr/>
            </a:pPr>
            <a:endParaRPr lang="en-GB"/>
          </a:p>
        </p:txBody>
      </p:sp>
    </p:spTree>
    <p:extLst>
      <p:ext uri="{BB962C8B-B14F-4D97-AF65-F5344CB8AC3E}">
        <p14:creationId xmlns:p14="http://schemas.microsoft.com/office/powerpoint/2010/main" val="2059022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9" name="TextBox 8"/>
          <p:cNvSpPr txBox="1"/>
          <p:nvPr/>
        </p:nvSpPr>
        <p:spPr>
          <a:xfrm>
            <a:off x="5328920" y="1774588"/>
            <a:ext cx="457200" cy="1231106"/>
          </a:xfrm>
          <a:prstGeom prst="rect">
            <a:avLst/>
          </a:prstGeom>
          <a:noFill/>
        </p:spPr>
        <p:txBody>
          <a:bodyPr wrap="square" lIns="0" tIns="0" rIns="0" bIns="0" rtlCol="0" anchor="t" anchorCtr="0">
            <a:spAutoFit/>
          </a:bodyPr>
          <a:lstStyle/>
          <a:p>
            <a:r>
              <a:rPr lang="en-US" sz="8000" dirty="0">
                <a:effectLst>
                  <a:outerShdw blurRad="38100" dist="38100" dir="2700000" algn="tl">
                    <a:srgbClr val="000000">
                      <a:alpha val="43137"/>
                    </a:srgbClr>
                  </a:outerShdw>
                </a:effectLst>
                <a:latin typeface="+mn-lt"/>
              </a:rPr>
              <a:t>{</a:t>
            </a:r>
          </a:p>
        </p:txBody>
      </p:sp>
      <p:sp>
        <p:nvSpPr>
          <p:cNvPr id="3" name="Content Placeholder 2"/>
          <p:cNvSpPr>
            <a:spLocks noGrp="1"/>
          </p:cNvSpPr>
          <p:nvPr>
            <p:ph idx="1"/>
          </p:nvPr>
        </p:nvSpPr>
        <p:spPr>
          <a:xfrm>
            <a:off x="838200" y="685801"/>
            <a:ext cx="4343400" cy="3429000"/>
          </a:xfrm>
        </p:spPr>
        <p:txBody>
          <a:bodyPr anchor="ct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15000" y="685801"/>
            <a:ext cx="2590800" cy="3429000"/>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5" name="Date Placeholder 14"/>
          <p:cNvSpPr>
            <a:spLocks noGrp="1"/>
          </p:cNvSpPr>
          <p:nvPr>
            <p:ph type="dt" sz="half" idx="10"/>
          </p:nvPr>
        </p:nvSpPr>
        <p:spPr/>
        <p:txBody>
          <a:bodyPr/>
          <a:lstStyle/>
          <a:p>
            <a:pPr>
              <a:defRPr/>
            </a:pPr>
            <a:endParaRPr lang="en-GB"/>
          </a:p>
        </p:txBody>
      </p:sp>
      <p:sp>
        <p:nvSpPr>
          <p:cNvPr id="16" name="Slide Number Placeholder 15"/>
          <p:cNvSpPr>
            <a:spLocks noGrp="1"/>
          </p:cNvSpPr>
          <p:nvPr>
            <p:ph type="sldNum" sz="quarter" idx="11"/>
          </p:nvPr>
        </p:nvSpPr>
        <p:spPr/>
        <p:txBody>
          <a:bodyPr/>
          <a:lstStyle/>
          <a:p>
            <a:pPr>
              <a:defRPr/>
            </a:pPr>
            <a:fld id="{888E0083-88E5-40B5-8439-511E85EC412C}" type="slidenum">
              <a:rPr lang="en-GB" smtClean="0"/>
              <a:pPr>
                <a:defRPr/>
              </a:pPr>
              <a:t>‹#›</a:t>
            </a:fld>
            <a:endParaRPr lang="en-GB"/>
          </a:p>
        </p:txBody>
      </p:sp>
      <p:sp>
        <p:nvSpPr>
          <p:cNvPr id="17" name="Footer Placeholder 16"/>
          <p:cNvSpPr>
            <a:spLocks noGrp="1"/>
          </p:cNvSpPr>
          <p:nvPr>
            <p:ph type="ftr" sz="quarter" idx="12"/>
          </p:nvPr>
        </p:nvSpPr>
        <p:spPr/>
        <p:txBody>
          <a:bodyPr/>
          <a:lstStyle/>
          <a:p>
            <a:pPr>
              <a:defRPr/>
            </a:pPr>
            <a:endParaRPr lang="en-GB"/>
          </a:p>
        </p:txBody>
      </p:sp>
      <p:sp>
        <p:nvSpPr>
          <p:cNvPr id="18" name="Title 17"/>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1733551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219200" y="612775"/>
            <a:ext cx="6705600" cy="2546985"/>
          </a:xfrm>
          <a:effectLst>
            <a:outerShdw blurRad="152400" dist="317500" dir="5400000" sx="90000" sy="-19000" rotWithShape="0">
              <a:prstClr val="black">
                <a:alpha val="15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2743200" y="3453047"/>
            <a:ext cx="5029200" cy="720804"/>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Box 8"/>
          <p:cNvSpPr txBox="1"/>
          <p:nvPr/>
        </p:nvSpPr>
        <p:spPr>
          <a:xfrm>
            <a:off x="2435352" y="3331464"/>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1" name="Title 10"/>
          <p:cNvSpPr>
            <a:spLocks noGrp="1"/>
          </p:cNvSpPr>
          <p:nvPr>
            <p:ph type="title"/>
          </p:nvPr>
        </p:nvSpPr>
        <p:spPr/>
        <p:txBody>
          <a:bodyPr/>
          <a:lstStyle/>
          <a:p>
            <a:r>
              <a:rPr lang="en-US"/>
              <a:t>Click to edit Master title style</a:t>
            </a:r>
          </a:p>
        </p:txBody>
      </p:sp>
      <p:sp>
        <p:nvSpPr>
          <p:cNvPr id="13" name="Date Placeholder 12"/>
          <p:cNvSpPr>
            <a:spLocks noGrp="1"/>
          </p:cNvSpPr>
          <p:nvPr>
            <p:ph type="dt" sz="half" idx="10"/>
          </p:nvPr>
        </p:nvSpPr>
        <p:spPr/>
        <p:txBody>
          <a:bodyPr/>
          <a:lstStyle/>
          <a:p>
            <a:pPr>
              <a:defRPr/>
            </a:pPr>
            <a:endParaRPr lang="en-GB"/>
          </a:p>
        </p:txBody>
      </p:sp>
      <p:sp>
        <p:nvSpPr>
          <p:cNvPr id="14" name="Slide Number Placeholder 13"/>
          <p:cNvSpPr>
            <a:spLocks noGrp="1"/>
          </p:cNvSpPr>
          <p:nvPr>
            <p:ph type="sldNum" sz="quarter" idx="11"/>
          </p:nvPr>
        </p:nvSpPr>
        <p:spPr/>
        <p:txBody>
          <a:bodyPr/>
          <a:lstStyle/>
          <a:p>
            <a:pPr>
              <a:defRPr/>
            </a:pPr>
            <a:fld id="{43DEC6FB-BD3F-44C7-B46A-DCADB7D8BA3D}" type="slidenum">
              <a:rPr lang="en-GB" smtClean="0"/>
              <a:pPr>
                <a:defRPr/>
              </a:pPr>
              <a:t>‹#›</a:t>
            </a:fld>
            <a:endParaRPr lang="en-GB"/>
          </a:p>
        </p:txBody>
      </p:sp>
      <p:sp>
        <p:nvSpPr>
          <p:cNvPr id="15" name="Footer Placeholder 14"/>
          <p:cNvSpPr>
            <a:spLocks noGrp="1"/>
          </p:cNvSpPr>
          <p:nvPr>
            <p:ph type="ftr" sz="quarter" idx="12"/>
          </p:nvPr>
        </p:nvSpPr>
        <p:spPr/>
        <p:txBody>
          <a:bodyPr/>
          <a:lstStyle/>
          <a:p>
            <a:pPr>
              <a:defRPr/>
            </a:pPr>
            <a:endParaRPr lang="en-GB"/>
          </a:p>
        </p:txBody>
      </p:sp>
    </p:spTree>
    <p:extLst>
      <p:ext uri="{BB962C8B-B14F-4D97-AF65-F5344CB8AC3E}">
        <p14:creationId xmlns:p14="http://schemas.microsoft.com/office/powerpoint/2010/main" val="9974509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2133600" y="685801"/>
            <a:ext cx="5791200" cy="3505199"/>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2077B4D0-B03E-4C4A-868C-38FAE51E55FB}" type="slidenum">
              <a:rPr lang="en-GB" smtClean="0"/>
              <a:pPr>
                <a:defRPr/>
              </a:pPr>
              <a:t>‹#›</a:t>
            </a:fld>
            <a:endParaRPr lang="en-GB"/>
          </a:p>
        </p:txBody>
      </p:sp>
    </p:spTree>
    <p:extLst>
      <p:ext uri="{BB962C8B-B14F-4D97-AF65-F5344CB8AC3E}">
        <p14:creationId xmlns:p14="http://schemas.microsoft.com/office/powerpoint/2010/main" val="35058770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09600" y="609601"/>
            <a:ext cx="2133600" cy="5181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895600" y="685801"/>
            <a:ext cx="5029200" cy="45720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61D25920-6DA5-4936-87DF-ECCE5B130E6A}" type="slidenum">
              <a:rPr lang="en-GB" smtClean="0"/>
              <a:pPr>
                <a:defRPr/>
              </a:pPr>
              <a:t>‹#›</a:t>
            </a:fld>
            <a:endParaRPr lang="en-GB"/>
          </a:p>
        </p:txBody>
      </p:sp>
    </p:spTree>
    <p:extLst>
      <p:ext uri="{BB962C8B-B14F-4D97-AF65-F5344CB8AC3E}">
        <p14:creationId xmlns:p14="http://schemas.microsoft.com/office/powerpoint/2010/main" val="38327253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3EEE6A7E-20AC-4140-822A-FFEE88C44D49}" type="slidenum">
              <a:rPr lang="en-GB" smtClean="0"/>
              <a:pPr>
                <a:defRPr/>
              </a:pPr>
              <a:t>‹#›</a:t>
            </a:fld>
            <a:endParaRPr lang="en-GB"/>
          </a:p>
        </p:txBody>
      </p:sp>
    </p:spTree>
    <p:extLst>
      <p:ext uri="{BB962C8B-B14F-4D97-AF65-F5344CB8AC3E}">
        <p14:creationId xmlns:p14="http://schemas.microsoft.com/office/powerpoint/2010/main" val="25484484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50000"/>
          </a:schemeClr>
        </a:solidFill>
        <a:effectLst/>
      </p:bgPr>
    </p:bg>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gradFill>
            <a:gsLst>
              <a:gs pos="0">
                <a:schemeClr val="accent6">
                  <a:lumMod val="50000"/>
                  <a:alpha val="36000"/>
                </a:schemeClr>
              </a:gs>
              <a:gs pos="100000">
                <a:schemeClr val="bg2">
                  <a:alpha val="1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rot="19724275">
            <a:off x="1373221" y="1038440"/>
            <a:ext cx="7240620" cy="5706987"/>
          </a:xfrm>
          <a:prstGeom prst="ellipse">
            <a:avLst/>
          </a:prstGeom>
          <a:gradFill flip="none" rotWithShape="1">
            <a:gsLst>
              <a:gs pos="0">
                <a:schemeClr val="accent6">
                  <a:lumMod val="60000"/>
                  <a:lumOff val="40000"/>
                  <a:alpha val="7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rot="17656910">
            <a:off x="-274211" y="1165875"/>
            <a:ext cx="5538472" cy="4480459"/>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rot="19724275">
            <a:off x="3277955" y="116854"/>
            <a:ext cx="6479362" cy="4754757"/>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77240" y="4876800"/>
            <a:ext cx="7543800" cy="914400"/>
          </a:xfrm>
          <a:prstGeom prst="rect">
            <a:avLst/>
          </a:prstGeom>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2133600" y="685801"/>
            <a:ext cx="6096000" cy="3657599"/>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172200" y="6154738"/>
            <a:ext cx="2133600" cy="365125"/>
          </a:xfrm>
          <a:prstGeom prst="rect">
            <a:avLst/>
          </a:prstGeom>
        </p:spPr>
        <p:txBody>
          <a:bodyPr vert="horz" lIns="91440" tIns="45720" rIns="91440" bIns="45720" rtlCol="0" anchor="t"/>
          <a:lstStyle>
            <a:lvl1pPr algn="r">
              <a:defRPr sz="1100">
                <a:solidFill>
                  <a:schemeClr val="tx1">
                    <a:alpha val="60000"/>
                  </a:schemeClr>
                </a:solidFill>
                <a:effectLst/>
              </a:defRPr>
            </a:lvl1pPr>
          </a:lstStyle>
          <a:p>
            <a:pPr>
              <a:defRPr/>
            </a:pPr>
            <a:endParaRPr lang="en-GB"/>
          </a:p>
        </p:txBody>
      </p:sp>
      <p:sp>
        <p:nvSpPr>
          <p:cNvPr id="5" name="Footer Placeholder 4"/>
          <p:cNvSpPr>
            <a:spLocks noGrp="1"/>
          </p:cNvSpPr>
          <p:nvPr>
            <p:ph type="ftr" sz="quarter" idx="3"/>
          </p:nvPr>
        </p:nvSpPr>
        <p:spPr>
          <a:xfrm>
            <a:off x="822960" y="6154738"/>
            <a:ext cx="4572000" cy="365125"/>
          </a:xfrm>
          <a:prstGeom prst="rect">
            <a:avLst/>
          </a:prstGeom>
        </p:spPr>
        <p:txBody>
          <a:bodyPr vert="horz" lIns="91440" tIns="45720" rIns="91440" bIns="45720" rtlCol="0" anchor="t"/>
          <a:lstStyle>
            <a:lvl1pPr algn="l">
              <a:defRPr sz="1100">
                <a:solidFill>
                  <a:schemeClr val="tx1">
                    <a:alpha val="60000"/>
                  </a:schemeClr>
                </a:solidFill>
                <a:effectLst/>
              </a:defRPr>
            </a:lvl1pPr>
          </a:lstStyle>
          <a:p>
            <a:pPr>
              <a:defRPr/>
            </a:pPr>
            <a:endParaRPr lang="en-GB"/>
          </a:p>
        </p:txBody>
      </p:sp>
      <p:sp>
        <p:nvSpPr>
          <p:cNvPr id="6" name="Slide Number Placeholder 5"/>
          <p:cNvSpPr>
            <a:spLocks noGrp="1"/>
          </p:cNvSpPr>
          <p:nvPr>
            <p:ph type="sldNum" sz="quarter" idx="4"/>
          </p:nvPr>
        </p:nvSpPr>
        <p:spPr>
          <a:xfrm>
            <a:off x="822960" y="5842000"/>
            <a:ext cx="2133600" cy="304800"/>
          </a:xfrm>
          <a:prstGeom prst="rect">
            <a:avLst/>
          </a:prstGeom>
        </p:spPr>
        <p:txBody>
          <a:bodyPr vert="horz" lIns="91440" tIns="45720" rIns="91440" bIns="9144" rtlCol="0" anchor="b"/>
          <a:lstStyle>
            <a:lvl1pPr algn="l">
              <a:defRPr sz="1600">
                <a:solidFill>
                  <a:schemeClr val="tx1">
                    <a:alpha val="60000"/>
                  </a:schemeClr>
                </a:solidFill>
                <a:effectLst/>
              </a:defRPr>
            </a:lvl1pPr>
          </a:lstStyle>
          <a:p>
            <a:pPr>
              <a:defRPr/>
            </a:pPr>
            <a:fld id="{3EEE6A7E-20AC-4140-822A-FFEE88C44D49}" type="slidenum">
              <a:rPr lang="en-GB" smtClean="0"/>
              <a:pPr>
                <a:defRPr/>
              </a:pPr>
              <a:t>‹#›</a:t>
            </a:fld>
            <a:endParaRPr lang="en-GB"/>
          </a:p>
        </p:txBody>
      </p:sp>
    </p:spTree>
    <p:extLst>
      <p:ext uri="{BB962C8B-B14F-4D97-AF65-F5344CB8AC3E}">
        <p14:creationId xmlns:p14="http://schemas.microsoft.com/office/powerpoint/2010/main" val="2948678462"/>
      </p:ext>
    </p:extLst>
  </p:cSld>
  <p:clrMap bg1="dk1" tx1="lt1" bg2="dk2" tx2="lt2" accent1="accent1" accent2="accent2" accent3="accent3" accent4="accent4" accent5="accent5" accent6="accent6" hlink="hlink" folHlink="folHlink"/>
  <p:sldLayoutIdLst>
    <p:sldLayoutId id="2147483864" r:id="rId1"/>
    <p:sldLayoutId id="2147483865" r:id="rId2"/>
    <p:sldLayoutId id="2147483866" r:id="rId3"/>
    <p:sldLayoutId id="2147483867" r:id="rId4"/>
    <p:sldLayoutId id="2147483868" r:id="rId5"/>
    <p:sldLayoutId id="2147483869" r:id="rId6"/>
    <p:sldLayoutId id="2147483870" r:id="rId7"/>
    <p:sldLayoutId id="2147483871" r:id="rId8"/>
    <p:sldLayoutId id="2147483872" r:id="rId9"/>
    <p:sldLayoutId id="2147483873" r:id="rId10"/>
    <p:sldLayoutId id="2147483874" r:id="rId11"/>
    <p:sldLayoutId id="2147483875" r:id="rId12"/>
  </p:sldLayoutIdLst>
  <p:txStyles>
    <p:title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56032" algn="l" defTabSz="914400" rtl="0" eaLnBrk="1" latinLnBrk="0" hangingPunct="1">
        <a:spcBef>
          <a:spcPct val="20000"/>
        </a:spcBef>
        <a:spcAft>
          <a:spcPts val="0"/>
        </a:spcAft>
        <a:buSzPct val="60000"/>
        <a:buFont typeface="Wingdings" pitchFamily="2" charset="2"/>
        <a:buChar char=""/>
        <a:defRPr sz="2100" kern="1200">
          <a:solidFill>
            <a:schemeClr val="tx1"/>
          </a:solidFill>
          <a:effectLst>
            <a:outerShdw blurRad="38100" dist="38100" dir="2700000" algn="tl">
              <a:srgbClr val="000000">
                <a:alpha val="43137"/>
              </a:srgbClr>
            </a:outerShdw>
          </a:effectLst>
          <a:latin typeface="+mn-lt"/>
          <a:ea typeface="+mn-ea"/>
          <a:cs typeface="+mn-cs"/>
        </a:defRPr>
      </a:lvl1pPr>
      <a:lvl2pPr marL="640080" indent="-256032" algn="l" defTabSz="914400" rtl="0" eaLnBrk="1" latinLnBrk="0" hangingPunct="1">
        <a:spcBef>
          <a:spcPct val="20000"/>
        </a:spcBef>
        <a:buSzPct val="60000"/>
        <a:buFont typeface="Wingdings" pitchFamily="2" charset="2"/>
        <a:buChar char=""/>
        <a:defRPr sz="1900" kern="1200">
          <a:solidFill>
            <a:schemeClr val="tx1"/>
          </a:solidFill>
          <a:effectLst>
            <a:outerShdw blurRad="38100" dist="38100" dir="2700000" algn="tl">
              <a:srgbClr val="000000">
                <a:alpha val="43137"/>
              </a:srgbClr>
            </a:outerShdw>
          </a:effectLst>
          <a:latin typeface="+mn-lt"/>
          <a:ea typeface="+mn-ea"/>
          <a:cs typeface="+mn-cs"/>
        </a:defRPr>
      </a:lvl2pPr>
      <a:lvl3pPr marL="1005840" indent="-256032" algn="l" defTabSz="914400" rtl="0" eaLnBrk="1" latinLnBrk="0" hangingPunct="1">
        <a:spcBef>
          <a:spcPct val="20000"/>
        </a:spcBef>
        <a:buSzPct val="60000"/>
        <a:buFont typeface="Wingdings" pitchFamily="2" charset="2"/>
        <a:buChar char=""/>
        <a:defRPr sz="1700" kern="1200">
          <a:solidFill>
            <a:schemeClr val="tx1"/>
          </a:solidFill>
          <a:effectLst>
            <a:outerShdw blurRad="38100" dist="38100" dir="2700000" algn="tl">
              <a:srgbClr val="000000">
                <a:alpha val="43137"/>
              </a:srgbClr>
            </a:outerShdw>
          </a:effectLst>
          <a:latin typeface="+mn-lt"/>
          <a:ea typeface="+mn-ea"/>
          <a:cs typeface="+mn-cs"/>
        </a:defRPr>
      </a:lvl3pPr>
      <a:lvl4pPr marL="1371600" indent="-256032" algn="l" defTabSz="914400" rtl="0" eaLnBrk="1" latinLnBrk="0" hangingPunct="1">
        <a:spcBef>
          <a:spcPct val="20000"/>
        </a:spcBef>
        <a:buSzPct val="60000"/>
        <a:buFont typeface="Wingdings" pitchFamily="2" charset="2"/>
        <a:buChar char=""/>
        <a:defRPr sz="1600" kern="1200">
          <a:solidFill>
            <a:schemeClr val="tx1"/>
          </a:solidFill>
          <a:effectLst>
            <a:outerShdw blurRad="38100" dist="38100" dir="2700000" algn="tl">
              <a:srgbClr val="000000">
                <a:alpha val="43137"/>
              </a:srgbClr>
            </a:outerShdw>
          </a:effectLst>
          <a:latin typeface="+mn-lt"/>
          <a:ea typeface="+mn-ea"/>
          <a:cs typeface="+mn-cs"/>
        </a:defRPr>
      </a:lvl4pPr>
      <a:lvl5pPr marL="1645920" indent="-256032" algn="l" defTabSz="914400" rtl="0" eaLnBrk="1" latinLnBrk="0" hangingPunct="1">
        <a:spcBef>
          <a:spcPct val="20000"/>
        </a:spcBef>
        <a:buSzPct val="60000"/>
        <a:buFont typeface="Wingdings" pitchFamily="2" charset="2"/>
        <a:buChar char=""/>
        <a:defRPr sz="1500" kern="1200">
          <a:solidFill>
            <a:schemeClr val="tx1"/>
          </a:solidFill>
          <a:effectLst>
            <a:outerShdw blurRad="38100" dist="38100" dir="2700000" algn="tl">
              <a:srgbClr val="000000">
                <a:alpha val="43137"/>
              </a:srgbClr>
            </a:outerShdw>
          </a:effectLst>
          <a:latin typeface="+mn-lt"/>
          <a:ea typeface="+mn-ea"/>
          <a:cs typeface="+mn-cs"/>
        </a:defRPr>
      </a:lvl5pPr>
      <a:lvl6pPr marL="196596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6pPr>
      <a:lvl7pPr marL="224028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7pPr>
      <a:lvl8pPr marL="251460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8pPr>
      <a:lvl9pPr marL="283464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hdphoto" Target="../media/hdphoto3.wdp"/><Relationship Id="rId3" Type="http://schemas.openxmlformats.org/officeDocument/2006/relationships/image" Target="../media/image2.png"/><Relationship Id="rId7"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microsoft.com/office/2007/relationships/hdphoto" Target="../media/hdphoto2.wdp"/><Relationship Id="rId5" Type="http://schemas.openxmlformats.org/officeDocument/2006/relationships/image" Target="../media/image3.png"/><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Rectangle 2"/>
          <p:cNvSpPr>
            <a:spLocks noGrp="1" noChangeArrowheads="1"/>
          </p:cNvSpPr>
          <p:nvPr>
            <p:ph type="ctrTitle"/>
          </p:nvPr>
        </p:nvSpPr>
        <p:spPr>
          <a:xfrm>
            <a:off x="467544" y="2708920"/>
            <a:ext cx="8568951" cy="3888432"/>
          </a:xfrm>
          <a:noFill/>
        </p:spPr>
        <p:txBody>
          <a:bodyPr/>
          <a:lstStyle/>
          <a:p>
            <a:pPr eaLnBrk="1" hangingPunct="1">
              <a:defRPr/>
            </a:pPr>
            <a:r>
              <a:rPr lang="en-GB" sz="1600" b="0" dirty="0">
                <a:effectLst/>
              </a:rPr>
              <a:t/>
            </a:r>
            <a:br>
              <a:rPr lang="en-GB" sz="1600" b="0" dirty="0">
                <a:effectLst/>
              </a:rPr>
            </a:br>
            <a:r>
              <a:rPr lang="en-GB" sz="1600" b="0" dirty="0">
                <a:effectLst/>
              </a:rPr>
              <a:t/>
            </a:r>
            <a:br>
              <a:rPr lang="en-GB" sz="1600" b="0" dirty="0">
                <a:effectLst/>
              </a:rPr>
            </a:br>
            <a:r>
              <a:rPr lang="en-GB" sz="4400" dirty="0"/>
              <a:t/>
            </a:r>
            <a:br>
              <a:rPr lang="en-GB" sz="4400" dirty="0"/>
            </a:br>
            <a:r>
              <a:rPr lang="en-GB" sz="4800" b="0" dirty="0">
                <a:effectLst/>
              </a:rPr>
              <a:t> </a:t>
            </a:r>
            <a:endParaRPr lang="en-GB" dirty="0">
              <a:effectLst/>
            </a:endParaRPr>
          </a:p>
        </p:txBody>
      </p:sp>
      <p:sp>
        <p:nvSpPr>
          <p:cNvPr id="4099" name="Rectangle 3"/>
          <p:cNvSpPr>
            <a:spLocks noGrp="1" noChangeArrowheads="1"/>
          </p:cNvSpPr>
          <p:nvPr>
            <p:ph type="subTitle" idx="1"/>
          </p:nvPr>
        </p:nvSpPr>
        <p:spPr>
          <a:xfrm>
            <a:off x="5325511" y="1938435"/>
            <a:ext cx="3814968" cy="620687"/>
          </a:xfrm>
        </p:spPr>
        <p:txBody>
          <a:bodyPr>
            <a:normAutofit/>
          </a:bodyPr>
          <a:lstStyle/>
          <a:p>
            <a:pPr eaLnBrk="1" hangingPunct="1">
              <a:defRPr/>
            </a:pPr>
            <a:r>
              <a:rPr lang="en-GB" sz="1800" dirty="0" smtClean="0">
                <a:solidFill>
                  <a:schemeClr val="tx1">
                    <a:lumMod val="65000"/>
                  </a:schemeClr>
                </a:solidFill>
                <a:latin typeface="Perpetua Titling MT" pitchFamily="18" charset="0"/>
              </a:rPr>
              <a:t>HPEN7009 VISIONS OF SOCIETY</a:t>
            </a:r>
            <a:endParaRPr lang="en-GB" sz="1800" dirty="0">
              <a:solidFill>
                <a:schemeClr val="tx1">
                  <a:lumMod val="65000"/>
                </a:schemeClr>
              </a:solidFill>
              <a:latin typeface="Perpetua Titling MT" pitchFamily="18" charset="0"/>
            </a:endParaRPr>
          </a:p>
        </p:txBody>
      </p:sp>
      <p:sp>
        <p:nvSpPr>
          <p:cNvPr id="2" name="Rectangle 1"/>
          <p:cNvSpPr/>
          <p:nvPr/>
        </p:nvSpPr>
        <p:spPr>
          <a:xfrm>
            <a:off x="4752019" y="5282025"/>
            <a:ext cx="3964968" cy="830997"/>
          </a:xfrm>
          <a:prstGeom prst="rect">
            <a:avLst/>
          </a:prstGeom>
        </p:spPr>
        <p:txBody>
          <a:bodyPr wrap="square">
            <a:spAutoFit/>
          </a:bodyPr>
          <a:lstStyle/>
          <a:p>
            <a:r>
              <a:rPr lang="en-GB" sz="2400" dirty="0">
                <a:solidFill>
                  <a:schemeClr val="tx1">
                    <a:lumMod val="65000"/>
                  </a:schemeClr>
                </a:solidFill>
                <a:effectLst>
                  <a:outerShdw blurRad="38100" dist="38100" dir="2700000" algn="tl">
                    <a:srgbClr val="000000">
                      <a:alpha val="43137"/>
                    </a:srgbClr>
                  </a:outerShdw>
                </a:effectLst>
                <a:latin typeface="+mn-lt"/>
              </a:rPr>
              <a:t>Social Darwinism; imagination versus facts; rethinking the family</a:t>
            </a:r>
          </a:p>
        </p:txBody>
      </p:sp>
      <p:sp>
        <p:nvSpPr>
          <p:cNvPr id="3" name="Rectangle 2"/>
          <p:cNvSpPr/>
          <p:nvPr/>
        </p:nvSpPr>
        <p:spPr>
          <a:xfrm>
            <a:off x="683568" y="227865"/>
            <a:ext cx="3757760" cy="1323439"/>
          </a:xfrm>
          <a:prstGeom prst="rect">
            <a:avLst/>
          </a:prstGeom>
        </p:spPr>
        <p:txBody>
          <a:bodyPr wrap="none">
            <a:spAutoFit/>
          </a:bodyPr>
          <a:lstStyle/>
          <a:p>
            <a:pPr>
              <a:tabLst>
                <a:tab pos="93663" algn="l"/>
              </a:tabLst>
            </a:pPr>
            <a:r>
              <a:rPr lang="en-GB" sz="8000" dirty="0" smtClean="0">
                <a:solidFill>
                  <a:schemeClr val="tx1">
                    <a:lumMod val="65000"/>
                  </a:schemeClr>
                </a:solidFill>
                <a:effectLst>
                  <a:outerShdw blurRad="38100" dist="38100" dir="2700000" algn="tl">
                    <a:srgbClr val="000000">
                      <a:alpha val="43137"/>
                    </a:srgbClr>
                  </a:outerShdw>
                </a:effectLst>
                <a:latin typeface="Haettenschweiler" panose="020B0706040902060204" pitchFamily="34" charset="0"/>
              </a:rPr>
              <a:t>Hard Times</a:t>
            </a:r>
            <a:endParaRPr lang="en-GB" sz="8000" dirty="0">
              <a:solidFill>
                <a:schemeClr val="tx1">
                  <a:lumMod val="65000"/>
                </a:schemeClr>
              </a:solidFill>
              <a:effectLst>
                <a:outerShdw blurRad="38100" dist="38100" dir="2700000" algn="tl">
                  <a:srgbClr val="000000">
                    <a:alpha val="43137"/>
                  </a:srgbClr>
                </a:outerShdw>
              </a:effectLst>
              <a:latin typeface="Haettenschweiler" panose="020B0706040902060204" pitchFamily="34" charset="0"/>
            </a:endParaRPr>
          </a:p>
        </p:txBody>
      </p:sp>
      <p:pic>
        <p:nvPicPr>
          <p:cNvPr id="4" name="Picture 3"/>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tretch>
            <a:fillRect/>
          </a:stretch>
        </p:blipFill>
        <p:spPr>
          <a:xfrm>
            <a:off x="1355259" y="4983531"/>
            <a:ext cx="3396760" cy="1656184"/>
          </a:xfrm>
          <a:prstGeom prst="rect">
            <a:avLst/>
          </a:prstGeom>
        </p:spPr>
      </p:pic>
      <p:pic>
        <p:nvPicPr>
          <p:cNvPr id="5" name="Picture 4"/>
          <p:cNvPicPr>
            <a:picLocks noChangeAspect="1"/>
          </p:cNvPicPr>
          <p:nvPr/>
        </p:nvPicPr>
        <p:blipFill>
          <a:blip r:embed="rId5">
            <a:extLst>
              <a:ext uri="{BEBA8EAE-BF5A-486C-A8C5-ECC9F3942E4B}">
                <a14:imgProps xmlns:a14="http://schemas.microsoft.com/office/drawing/2010/main">
                  <a14:imgLayer r:embed="rId6">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tretch>
            <a:fillRect/>
          </a:stretch>
        </p:blipFill>
        <p:spPr>
          <a:xfrm>
            <a:off x="5325511" y="2899979"/>
            <a:ext cx="3391476" cy="1916921"/>
          </a:xfrm>
          <a:prstGeom prst="rect">
            <a:avLst/>
          </a:prstGeom>
        </p:spPr>
      </p:pic>
      <p:pic>
        <p:nvPicPr>
          <p:cNvPr id="6" name="Picture 5"/>
          <p:cNvPicPr>
            <a:picLocks noChangeAspect="1"/>
          </p:cNvPicPr>
          <p:nvPr/>
        </p:nvPicPr>
        <p:blipFill rotWithShape="1">
          <a:blip r:embed="rId7">
            <a:extLst>
              <a:ext uri="{BEBA8EAE-BF5A-486C-A8C5-ECC9F3942E4B}">
                <a14:imgProps xmlns:a14="http://schemas.microsoft.com/office/drawing/2010/main">
                  <a14:imgLayer r:embed="rId8">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rcRect l="2653" t="3968" r="2062" b="5971"/>
          <a:stretch/>
        </p:blipFill>
        <p:spPr>
          <a:xfrm>
            <a:off x="238827" y="1615260"/>
            <a:ext cx="4968552" cy="3240360"/>
          </a:xfrm>
          <a:prstGeom prst="rect">
            <a:avLst/>
          </a:prstGeom>
        </p:spPr>
      </p:pic>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3"/>
          <p:cNvSpPr>
            <a:spLocks noGrp="1"/>
          </p:cNvSpPr>
          <p:nvPr>
            <p:ph sz="half" idx="4294967295"/>
          </p:nvPr>
        </p:nvSpPr>
        <p:spPr>
          <a:xfrm>
            <a:off x="251520" y="260648"/>
            <a:ext cx="8507288" cy="6480720"/>
          </a:xfrm>
          <a:prstGeom prst="rect">
            <a:avLst/>
          </a:prstGeom>
        </p:spPr>
        <p:txBody>
          <a:bodyPr>
            <a:normAutofit fontScale="85000" lnSpcReduction="20000"/>
          </a:bodyPr>
          <a:lstStyle/>
          <a:p>
            <a:pPr marL="0" indent="0">
              <a:buNone/>
            </a:pPr>
            <a:r>
              <a:rPr lang="en-GB" sz="4000" dirty="0" smtClean="0">
                <a:latin typeface="Felix Titling" panose="04060505060202020A04" pitchFamily="82" charset="0"/>
              </a:rPr>
              <a:t>LEARNING </a:t>
            </a:r>
            <a:r>
              <a:rPr lang="en-GB" sz="4000" dirty="0">
                <a:latin typeface="Felix Titling" panose="04060505060202020A04" pitchFamily="82" charset="0"/>
              </a:rPr>
              <a:t>OUTCOMES</a:t>
            </a:r>
          </a:p>
          <a:p>
            <a:pPr marL="0" indent="0">
              <a:buFont typeface="Arial" panose="020B0604020202020204" pitchFamily="34" charset="0"/>
              <a:buNone/>
            </a:pPr>
            <a:r>
              <a:rPr lang="en-GB" sz="3300" i="1" dirty="0">
                <a:effectLst/>
                <a:latin typeface="Garamond" panose="02020404030301010803" pitchFamily="18" charset="0"/>
              </a:rPr>
              <a:t>Upon the successful completion of this module, the student should be able to demonstrate</a:t>
            </a:r>
            <a:r>
              <a:rPr lang="en-GB" sz="3300" i="1" dirty="0" smtClean="0">
                <a:effectLst/>
                <a:latin typeface="Garamond" panose="02020404030301010803" pitchFamily="18" charset="0"/>
              </a:rPr>
              <a:t>:</a:t>
            </a:r>
          </a:p>
          <a:p>
            <a:pPr marL="0" indent="0">
              <a:buFont typeface="Arial" panose="020B0604020202020204" pitchFamily="34" charset="0"/>
              <a:buNone/>
            </a:pPr>
            <a:endParaRPr lang="en-GB" i="1" dirty="0">
              <a:effectLst/>
              <a:latin typeface="Garamond" panose="02020404030301010803" pitchFamily="18" charset="0"/>
            </a:endParaRPr>
          </a:p>
          <a:p>
            <a:pPr>
              <a:buFont typeface="Arial" panose="020B0604020202020204" pitchFamily="34" charset="0"/>
              <a:buChar char="•"/>
            </a:pPr>
            <a:r>
              <a:rPr lang="en-GB" sz="2800" dirty="0">
                <a:effectLst/>
                <a:latin typeface="Garamond" panose="02020404030301010803" pitchFamily="18" charset="0"/>
              </a:rPr>
              <a:t>a detailed and critically informed knowledge and understanding of a wide range of the literature of the </a:t>
            </a:r>
            <a:r>
              <a:rPr lang="en-GB" sz="2800" dirty="0" smtClean="0">
                <a:effectLst/>
                <a:latin typeface="Garamond" panose="02020404030301010803" pitchFamily="18" charset="0"/>
              </a:rPr>
              <a:t>Romantic </a:t>
            </a:r>
            <a:r>
              <a:rPr lang="en-GB" sz="2800" dirty="0">
                <a:effectLst/>
                <a:latin typeface="Garamond" panose="02020404030301010803" pitchFamily="18" charset="0"/>
              </a:rPr>
              <a:t>and Victorian period(s);</a:t>
            </a:r>
          </a:p>
          <a:p>
            <a:pPr>
              <a:buFont typeface="Arial" panose="020B0604020202020204" pitchFamily="34" charset="0"/>
              <a:buChar char="•"/>
            </a:pPr>
            <a:r>
              <a:rPr lang="en-GB" sz="2800" dirty="0">
                <a:effectLst/>
                <a:latin typeface="Garamond" panose="02020404030301010803" pitchFamily="18" charset="0"/>
              </a:rPr>
              <a:t>advanced and sustained understanding of the important </a:t>
            </a:r>
            <a:r>
              <a:rPr lang="en-GB" sz="2800" dirty="0">
                <a:solidFill>
                  <a:srgbClr val="FFFF00"/>
                </a:solidFill>
                <a:effectLst/>
                <a:latin typeface="Garamond" panose="02020404030301010803" pitchFamily="18" charset="0"/>
              </a:rPr>
              <a:t>political, literary and philosophical debates</a:t>
            </a:r>
            <a:r>
              <a:rPr lang="en-GB" sz="2800" dirty="0">
                <a:effectLst/>
                <a:latin typeface="Garamond" panose="02020404030301010803" pitchFamily="18" charset="0"/>
              </a:rPr>
              <a:t> that dominated from the 1790s through to the late nineteenth century;</a:t>
            </a:r>
          </a:p>
          <a:p>
            <a:pPr>
              <a:buFont typeface="Arial" panose="020B0604020202020204" pitchFamily="34" charset="0"/>
              <a:buChar char="•"/>
            </a:pPr>
            <a:r>
              <a:rPr lang="en-GB" sz="2800" dirty="0">
                <a:effectLst/>
                <a:latin typeface="Garamond" panose="02020404030301010803" pitchFamily="18" charset="0"/>
              </a:rPr>
              <a:t>a critically informed understanding of the ways in which Romantic and Victorian literature both </a:t>
            </a:r>
            <a:r>
              <a:rPr lang="en-GB" sz="2800" dirty="0">
                <a:solidFill>
                  <a:srgbClr val="FFFF00"/>
                </a:solidFill>
                <a:effectLst/>
                <a:latin typeface="Garamond" panose="02020404030301010803" pitchFamily="18" charset="0"/>
              </a:rPr>
              <a:t>construct and critique the notion of modernit</a:t>
            </a:r>
            <a:r>
              <a:rPr lang="en-GB" sz="2800" dirty="0">
                <a:effectLst/>
                <a:latin typeface="Garamond" panose="02020404030301010803" pitchFamily="18" charset="0"/>
              </a:rPr>
              <a:t>y;</a:t>
            </a:r>
          </a:p>
          <a:p>
            <a:pPr>
              <a:buFont typeface="Arial" panose="020B0604020202020204" pitchFamily="34" charset="0"/>
              <a:buChar char="•"/>
            </a:pPr>
            <a:r>
              <a:rPr lang="en-GB" sz="2800" dirty="0">
                <a:effectLst/>
                <a:latin typeface="Garamond" panose="02020404030301010803" pitchFamily="18" charset="0"/>
              </a:rPr>
              <a:t>a theoretically informed knowledge of </a:t>
            </a:r>
            <a:r>
              <a:rPr lang="en-GB" sz="2800" dirty="0">
                <a:solidFill>
                  <a:srgbClr val="FFFF00"/>
                </a:solidFill>
                <a:effectLst/>
                <a:latin typeface="Garamond" panose="02020404030301010803" pitchFamily="18" charset="0"/>
              </a:rPr>
              <a:t>the connections and tensions between the ideas and kinds of literary production normally associated with these periods;</a:t>
            </a:r>
          </a:p>
          <a:p>
            <a:pPr>
              <a:buFont typeface="Arial" panose="020B0604020202020204" pitchFamily="34" charset="0"/>
              <a:buChar char="•"/>
            </a:pPr>
            <a:r>
              <a:rPr lang="en-GB" sz="2800" dirty="0">
                <a:effectLst/>
                <a:latin typeface="Garamond" panose="02020404030301010803" pitchFamily="18" charset="0"/>
              </a:rPr>
              <a:t>a theoretically informed knowledge of the significance of the </a:t>
            </a:r>
            <a:r>
              <a:rPr lang="en-GB" sz="2800" dirty="0">
                <a:solidFill>
                  <a:srgbClr val="FFFF00"/>
                </a:solidFill>
                <a:effectLst/>
                <a:latin typeface="Garamond" panose="02020404030301010803" pitchFamily="18" charset="0"/>
              </a:rPr>
              <a:t>Romantic ideology </a:t>
            </a:r>
            <a:r>
              <a:rPr lang="en-GB" sz="2800" dirty="0">
                <a:effectLst/>
                <a:latin typeface="Garamond" panose="02020404030301010803" pitchFamily="18" charset="0"/>
              </a:rPr>
              <a:t>in the formation of cultural values.</a:t>
            </a:r>
          </a:p>
        </p:txBody>
      </p:sp>
    </p:spTree>
    <p:extLst>
      <p:ext uri="{BB962C8B-B14F-4D97-AF65-F5344CB8AC3E}">
        <p14:creationId xmlns:p14="http://schemas.microsoft.com/office/powerpoint/2010/main" val="330135600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16632"/>
            <a:ext cx="8892480" cy="864096"/>
          </a:xfrm>
        </p:spPr>
        <p:txBody>
          <a:bodyPr/>
          <a:lstStyle/>
          <a:p>
            <a:r>
              <a:rPr lang="en-GB" sz="3200" b="0" dirty="0" smtClean="0">
                <a:solidFill>
                  <a:srgbClr val="FFFF00"/>
                </a:solidFill>
              </a:rPr>
              <a:t>Dickens on the importance of ‘fancy’</a:t>
            </a:r>
            <a:endParaRPr lang="en-GB" sz="3200" b="0" dirty="0">
              <a:solidFill>
                <a:srgbClr val="FFFF00"/>
              </a:solidFill>
            </a:endParaRPr>
          </a:p>
        </p:txBody>
      </p:sp>
      <p:sp>
        <p:nvSpPr>
          <p:cNvPr id="4" name="Content Placeholder 3"/>
          <p:cNvSpPr>
            <a:spLocks noGrp="1"/>
          </p:cNvSpPr>
          <p:nvPr>
            <p:ph idx="1"/>
          </p:nvPr>
        </p:nvSpPr>
        <p:spPr>
          <a:xfrm>
            <a:off x="593304" y="1010181"/>
            <a:ext cx="8208912" cy="5544616"/>
          </a:xfrm>
        </p:spPr>
        <p:txBody>
          <a:bodyPr>
            <a:normAutofit/>
          </a:bodyPr>
          <a:lstStyle/>
          <a:p>
            <a:pPr marL="18288" indent="0">
              <a:buNone/>
            </a:pPr>
            <a:r>
              <a:rPr lang="en-GB" sz="2400" dirty="0">
                <a:effectLst/>
              </a:rPr>
              <a:t>In contrast to “a mere utilitarian spirit” which binds minds to grim realities, Dickens makes the following promise: </a:t>
            </a:r>
          </a:p>
          <a:p>
            <a:pPr marL="363538" indent="0">
              <a:buNone/>
            </a:pPr>
            <a:r>
              <a:rPr lang="en-GB" sz="2400" dirty="0">
                <a:effectLst/>
              </a:rPr>
              <a:t>In the bosoms of the young and old, of the well-to-do and of the poor, we would tenderly cherish that light of Fancy which is inherent in the human breast; which, according to its nurture, burns with an inspiring flame, or sinks into a sullen glare, but which (or woe betide that day!) can never be extinguished. To show to all, that in all familiar things, even in those which are repellent on the surface, there is Romance enough, if we will find it out: — </a:t>
            </a:r>
            <a:r>
              <a:rPr lang="en-GB" sz="2400" dirty="0">
                <a:solidFill>
                  <a:srgbClr val="FFFF00"/>
                </a:solidFill>
                <a:effectLst/>
              </a:rPr>
              <a:t>to teach the hardest workers at this whirling wheel of toil, that their lot is not necessarily a moody, brutal fact, excluded from the sympathies and graces of imagination</a:t>
            </a:r>
            <a:r>
              <a:rPr lang="en-GB" sz="2400" dirty="0">
                <a:effectLst/>
              </a:rPr>
              <a:t>. (“A Preliminary Word,” </a:t>
            </a:r>
            <a:r>
              <a:rPr lang="en-GB" sz="2400" i="1" dirty="0">
                <a:effectLst/>
              </a:rPr>
              <a:t>Dickens 1994–2000 </a:t>
            </a:r>
            <a:r>
              <a:rPr lang="en-GB" sz="2400" dirty="0">
                <a:effectLst/>
              </a:rPr>
              <a:t>II: 177)</a:t>
            </a:r>
          </a:p>
          <a:p>
            <a:pPr marL="363538" indent="0">
              <a:buNone/>
            </a:pPr>
            <a:r>
              <a:rPr lang="en-GB" sz="2400" dirty="0" smtClean="0">
                <a:effectLst/>
              </a:rPr>
              <a:t>	</a:t>
            </a:r>
            <a:r>
              <a:rPr lang="en-GB" sz="2400" dirty="0" err="1" smtClean="0">
                <a:effectLst/>
              </a:rPr>
              <a:t>Efraim</a:t>
            </a:r>
            <a:r>
              <a:rPr lang="en-GB" sz="2400" dirty="0" smtClean="0">
                <a:effectLst/>
              </a:rPr>
              <a:t> </a:t>
            </a:r>
            <a:r>
              <a:rPr lang="en-GB" sz="2400" dirty="0" err="1">
                <a:effectLst/>
              </a:rPr>
              <a:t>Sicher</a:t>
            </a:r>
            <a:r>
              <a:rPr lang="en-GB" sz="2400" dirty="0">
                <a:effectLst/>
              </a:rPr>
              <a:t>, ‘Dickens and the Pleasure of the Text: The Risks of </a:t>
            </a:r>
            <a:r>
              <a:rPr lang="en-GB" sz="2400" dirty="0" smtClean="0">
                <a:effectLst/>
              </a:rPr>
              <a:t>	</a:t>
            </a:r>
            <a:r>
              <a:rPr lang="en-GB" sz="2400" i="1" dirty="0" smtClean="0">
                <a:effectLst/>
              </a:rPr>
              <a:t>Hard </a:t>
            </a:r>
            <a:r>
              <a:rPr lang="en-GB" sz="2400" i="1" dirty="0">
                <a:effectLst/>
              </a:rPr>
              <a:t>Times</a:t>
            </a:r>
            <a:r>
              <a:rPr lang="en-GB" sz="2400" dirty="0" smtClean="0">
                <a:effectLst/>
              </a:rPr>
              <a:t>,’ </a:t>
            </a:r>
            <a:r>
              <a:rPr lang="en-GB" sz="2400" i="1" dirty="0">
                <a:effectLst/>
              </a:rPr>
              <a:t>Partial answers </a:t>
            </a:r>
            <a:r>
              <a:rPr lang="en-GB" sz="2400" dirty="0">
                <a:effectLst/>
              </a:rPr>
              <a:t>9/2: 311–33: p.315</a:t>
            </a:r>
            <a:endParaRPr lang="en-GB" sz="2400" dirty="0">
              <a:effectLst/>
            </a:endParaRPr>
          </a:p>
        </p:txBody>
      </p:sp>
    </p:spTree>
    <p:extLst>
      <p:ext uri="{BB962C8B-B14F-4D97-AF65-F5344CB8AC3E}">
        <p14:creationId xmlns:p14="http://schemas.microsoft.com/office/powerpoint/2010/main" val="96588985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0"/>
            <a:ext cx="7776864" cy="1143000"/>
          </a:xfrm>
        </p:spPr>
        <p:txBody>
          <a:bodyPr/>
          <a:lstStyle/>
          <a:p>
            <a:pPr algn="ctr"/>
            <a:r>
              <a:rPr lang="en-GB" sz="3200" dirty="0">
                <a:solidFill>
                  <a:srgbClr val="FFFF00"/>
                </a:solidFill>
              </a:rPr>
              <a:t>political, literary</a:t>
            </a:r>
            <a:r>
              <a:rPr lang="en-GB" sz="3600" i="1" dirty="0">
                <a:solidFill>
                  <a:srgbClr val="FFFF00"/>
                </a:solidFill>
                <a:latin typeface="+mn-lt"/>
              </a:rPr>
              <a:t> </a:t>
            </a:r>
            <a:r>
              <a:rPr lang="en-GB" sz="3600" i="1" dirty="0" smtClean="0">
                <a:solidFill>
                  <a:srgbClr val="FFFF00"/>
                </a:solidFill>
                <a:latin typeface="+mn-lt"/>
              </a:rPr>
              <a:t>&amp; </a:t>
            </a:r>
            <a:r>
              <a:rPr lang="en-GB" sz="3200" dirty="0">
                <a:solidFill>
                  <a:srgbClr val="FFFF00"/>
                </a:solidFill>
              </a:rPr>
              <a:t>philosophical debates</a:t>
            </a:r>
          </a:p>
        </p:txBody>
      </p:sp>
      <p:sp>
        <p:nvSpPr>
          <p:cNvPr id="4" name="Content Placeholder 3"/>
          <p:cNvSpPr>
            <a:spLocks noGrp="1"/>
          </p:cNvSpPr>
          <p:nvPr>
            <p:ph idx="1"/>
          </p:nvPr>
        </p:nvSpPr>
        <p:spPr>
          <a:xfrm>
            <a:off x="323528" y="1143000"/>
            <a:ext cx="8568952" cy="5598368"/>
          </a:xfrm>
        </p:spPr>
        <p:txBody>
          <a:bodyPr>
            <a:normAutofit fontScale="92500" lnSpcReduction="10000"/>
          </a:bodyPr>
          <a:lstStyle/>
          <a:p>
            <a:pPr marL="475488" indent="-457200">
              <a:buAutoNum type="arabicPeriod"/>
            </a:pPr>
            <a:r>
              <a:rPr lang="en-GB" sz="2600" dirty="0" smtClean="0">
                <a:effectLst/>
              </a:rPr>
              <a:t>The individual and the role of reason </a:t>
            </a:r>
            <a:r>
              <a:rPr lang="en-GB" sz="2600" i="1" dirty="0" smtClean="0">
                <a:solidFill>
                  <a:srgbClr val="FFFF00"/>
                </a:solidFill>
                <a:effectLst/>
              </a:rPr>
              <a:t>(Pol)</a:t>
            </a:r>
          </a:p>
          <a:p>
            <a:pPr marL="475488" indent="-457200">
              <a:buFont typeface="Wingdings" pitchFamily="2" charset="2"/>
              <a:buAutoNum type="arabicPeriod"/>
            </a:pPr>
            <a:r>
              <a:rPr lang="en-GB" sz="2600" dirty="0" smtClean="0">
                <a:effectLst/>
              </a:rPr>
              <a:t>Debates about the nature of society with the rise of the bourgeoisie </a:t>
            </a:r>
            <a:r>
              <a:rPr lang="en-GB" sz="2600" i="1" dirty="0">
                <a:solidFill>
                  <a:srgbClr val="FFFF00"/>
                </a:solidFill>
                <a:effectLst/>
              </a:rPr>
              <a:t>(Pol)</a:t>
            </a:r>
          </a:p>
          <a:p>
            <a:pPr marL="475488" indent="-457200">
              <a:buFont typeface="Wingdings" pitchFamily="2" charset="2"/>
              <a:buAutoNum type="arabicPeriod"/>
            </a:pPr>
            <a:r>
              <a:rPr lang="en-GB" sz="2600" dirty="0" smtClean="0">
                <a:effectLst/>
              </a:rPr>
              <a:t>The </a:t>
            </a:r>
            <a:r>
              <a:rPr lang="en-GB" sz="2600" dirty="0">
                <a:effectLst/>
              </a:rPr>
              <a:t>emergence of the novel to prominence </a:t>
            </a:r>
            <a:r>
              <a:rPr lang="en-GB" sz="2600" i="1" dirty="0">
                <a:solidFill>
                  <a:srgbClr val="FFFF00"/>
                </a:solidFill>
                <a:effectLst/>
              </a:rPr>
              <a:t>(Lit)</a:t>
            </a:r>
          </a:p>
          <a:p>
            <a:pPr marL="475488" indent="-457200">
              <a:buFont typeface="Wingdings" pitchFamily="2" charset="2"/>
              <a:buAutoNum type="arabicPeriod"/>
            </a:pPr>
            <a:r>
              <a:rPr lang="en-GB" sz="2600" dirty="0">
                <a:effectLst/>
              </a:rPr>
              <a:t>The role of the novel (from private to public) </a:t>
            </a:r>
            <a:r>
              <a:rPr lang="en-GB" sz="2600" i="1" dirty="0">
                <a:solidFill>
                  <a:srgbClr val="FFFF00"/>
                </a:solidFill>
                <a:effectLst/>
              </a:rPr>
              <a:t>(Lit)</a:t>
            </a:r>
          </a:p>
          <a:p>
            <a:pPr marL="475488" indent="-457200">
              <a:buFont typeface="+mj-lt"/>
              <a:buAutoNum type="arabicPeriod"/>
            </a:pPr>
            <a:r>
              <a:rPr lang="en-GB" sz="2600" dirty="0">
                <a:effectLst/>
              </a:rPr>
              <a:t>The influence of Philosophies such as  </a:t>
            </a:r>
            <a:r>
              <a:rPr lang="en-GB" sz="2600" dirty="0">
                <a:solidFill>
                  <a:srgbClr val="FFFF00"/>
                </a:solidFill>
                <a:effectLst/>
              </a:rPr>
              <a:t>(</a:t>
            </a:r>
            <a:r>
              <a:rPr lang="en-GB" sz="2600" i="1" dirty="0">
                <a:solidFill>
                  <a:srgbClr val="FFFF00"/>
                </a:solidFill>
                <a:effectLst/>
              </a:rPr>
              <a:t>Phil)</a:t>
            </a:r>
            <a:endParaRPr lang="en-GB" sz="2600" dirty="0">
              <a:effectLst/>
            </a:endParaRPr>
          </a:p>
          <a:p>
            <a:pPr marL="903288" lvl="1" indent="-282575">
              <a:buFont typeface="Arial" panose="020B0604020202020204" pitchFamily="34" charset="0"/>
              <a:buChar char="•"/>
            </a:pPr>
            <a:r>
              <a:rPr lang="en-GB" sz="2400" dirty="0" smtClean="0">
                <a:effectLst/>
              </a:rPr>
              <a:t>Social Darwinism - Survival of the fittest – the problem of dealing with the weak </a:t>
            </a:r>
          </a:p>
          <a:p>
            <a:pPr marL="903288" lvl="1" indent="-282575">
              <a:buFont typeface="Arial" panose="020B0604020202020204" pitchFamily="34" charset="0"/>
              <a:buChar char="•"/>
            </a:pPr>
            <a:r>
              <a:rPr lang="en-GB" sz="2400" dirty="0" smtClean="0">
                <a:effectLst/>
              </a:rPr>
              <a:t>Eugenics and population control</a:t>
            </a:r>
          </a:p>
          <a:p>
            <a:pPr marL="903288" lvl="1" indent="-282575">
              <a:buFont typeface="Arial" panose="020B0604020202020204" pitchFamily="34" charset="0"/>
              <a:buChar char="•"/>
            </a:pPr>
            <a:r>
              <a:rPr lang="en-GB" sz="2400" dirty="0" smtClean="0">
                <a:effectLst/>
              </a:rPr>
              <a:t>Liberty</a:t>
            </a:r>
            <a:r>
              <a:rPr lang="en-GB" sz="2400" dirty="0">
                <a:effectLst/>
              </a:rPr>
              <a:t>, Equality, Fraternity   (French Revolution)</a:t>
            </a:r>
          </a:p>
          <a:p>
            <a:pPr marL="903288" lvl="1" indent="-282575">
              <a:buFont typeface="Arial" panose="020B0604020202020204" pitchFamily="34" charset="0"/>
              <a:buChar char="•"/>
            </a:pPr>
            <a:r>
              <a:rPr lang="en-GB" sz="2400" dirty="0">
                <a:effectLst/>
              </a:rPr>
              <a:t>Karl Marx</a:t>
            </a:r>
          </a:p>
          <a:p>
            <a:pPr marL="903288" lvl="1" indent="-282575">
              <a:buFont typeface="Arial" panose="020B0604020202020204" pitchFamily="34" charset="0"/>
              <a:buChar char="•"/>
            </a:pPr>
            <a:r>
              <a:rPr lang="en-GB" sz="2400" dirty="0">
                <a:effectLst/>
              </a:rPr>
              <a:t>Utopianism</a:t>
            </a:r>
          </a:p>
          <a:p>
            <a:pPr marL="903288" lvl="1" indent="-282575">
              <a:buFont typeface="Arial" panose="020B0604020202020204" pitchFamily="34" charset="0"/>
              <a:buChar char="•"/>
            </a:pPr>
            <a:r>
              <a:rPr lang="en-GB" sz="2400" dirty="0">
                <a:effectLst/>
              </a:rPr>
              <a:t>Utilitarianism : the greatest happiness for the greatest number - Jeremy Bentham</a:t>
            </a:r>
          </a:p>
          <a:p>
            <a:pPr marL="903288" lvl="1" indent="-282575">
              <a:buFont typeface="Arial" panose="020B0604020202020204" pitchFamily="34" charset="0"/>
              <a:buChar char="•"/>
            </a:pPr>
            <a:r>
              <a:rPr lang="en-GB" sz="2400" dirty="0">
                <a:effectLst/>
              </a:rPr>
              <a:t>Laissez Faire (free market</a:t>
            </a:r>
            <a:r>
              <a:rPr lang="en-GB" sz="2400" dirty="0" smtClean="0">
                <a:effectLst/>
              </a:rPr>
              <a:t>)</a:t>
            </a:r>
            <a:endParaRPr lang="en-GB" sz="2400" dirty="0">
              <a:effectLst/>
            </a:endParaRPr>
          </a:p>
        </p:txBody>
      </p:sp>
    </p:spTree>
    <p:extLst>
      <p:ext uri="{BB962C8B-B14F-4D97-AF65-F5344CB8AC3E}">
        <p14:creationId xmlns:p14="http://schemas.microsoft.com/office/powerpoint/2010/main" val="298499826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16632"/>
            <a:ext cx="8892480" cy="782960"/>
          </a:xfrm>
        </p:spPr>
        <p:txBody>
          <a:bodyPr/>
          <a:lstStyle/>
          <a:p>
            <a:pPr algn="ctr"/>
            <a:r>
              <a:rPr lang="en-GB" sz="3600" b="0" dirty="0" smtClean="0">
                <a:solidFill>
                  <a:srgbClr val="FFFF00"/>
                </a:solidFill>
              </a:rPr>
              <a:t>Fact and fancy </a:t>
            </a:r>
            <a:endParaRPr lang="en-GB" sz="3600" b="0" dirty="0">
              <a:solidFill>
                <a:srgbClr val="FFFF00"/>
              </a:solidFill>
            </a:endParaRPr>
          </a:p>
        </p:txBody>
      </p:sp>
      <p:sp>
        <p:nvSpPr>
          <p:cNvPr id="4" name="Content Placeholder 3"/>
          <p:cNvSpPr>
            <a:spLocks noGrp="1"/>
          </p:cNvSpPr>
          <p:nvPr>
            <p:ph idx="1"/>
          </p:nvPr>
        </p:nvSpPr>
        <p:spPr>
          <a:xfrm>
            <a:off x="449288" y="1268905"/>
            <a:ext cx="8496944" cy="4752383"/>
          </a:xfrm>
        </p:spPr>
        <p:txBody>
          <a:bodyPr>
            <a:normAutofit fontScale="92500" lnSpcReduction="10000"/>
          </a:bodyPr>
          <a:lstStyle/>
          <a:p>
            <a:pPr marL="18288" indent="0">
              <a:buNone/>
            </a:pPr>
            <a:r>
              <a:rPr lang="en-GB" sz="3000" dirty="0">
                <a:solidFill>
                  <a:srgbClr val="FFFF00"/>
                </a:solidFill>
                <a:effectLst/>
              </a:rPr>
              <a:t>Through the two competing metasystems of representation, Fact and Fancy, </a:t>
            </a:r>
            <a:r>
              <a:rPr lang="en-GB" sz="3000" i="1" dirty="0">
                <a:solidFill>
                  <a:srgbClr val="FFFF00"/>
                </a:solidFill>
                <a:effectLst/>
              </a:rPr>
              <a:t>Hard Times </a:t>
            </a:r>
            <a:r>
              <a:rPr lang="en-GB" sz="3000" dirty="0">
                <a:solidFill>
                  <a:srgbClr val="FFFF00"/>
                </a:solidFill>
                <a:effectLst/>
              </a:rPr>
              <a:t>actually resists the naturalization of abstract space </a:t>
            </a:r>
            <a:r>
              <a:rPr lang="en-GB" sz="3000" dirty="0">
                <a:effectLst/>
              </a:rPr>
              <a:t>in the Malthusian justification of an economic policy based on unbending and divinely ordained “natural” laws responsible for the cruel realities of the industrial city. The butt of Dickens’s satire is </a:t>
            </a:r>
            <a:r>
              <a:rPr lang="en-GB" sz="3000" dirty="0">
                <a:solidFill>
                  <a:srgbClr val="FFFF00"/>
                </a:solidFill>
                <a:effectLst/>
              </a:rPr>
              <a:t>a sign system which conceals a void of meaning</a:t>
            </a:r>
            <a:r>
              <a:rPr lang="en-GB" sz="3000" dirty="0">
                <a:effectLst/>
              </a:rPr>
              <a:t> and which, ironically, serves no useful purpose, except to impose an inhuman uniformity and enforced conformity (the agenda of the pugilist government inspector in the schoolroom). </a:t>
            </a:r>
            <a:endParaRPr lang="en-GB" sz="3000" dirty="0" smtClean="0">
              <a:effectLst/>
            </a:endParaRPr>
          </a:p>
          <a:p>
            <a:pPr marL="18288" indent="0">
              <a:buNone/>
            </a:pPr>
            <a:endParaRPr lang="en-GB" sz="2600" dirty="0">
              <a:effectLst/>
            </a:endParaRPr>
          </a:p>
          <a:p>
            <a:pPr marL="363538" indent="0">
              <a:buNone/>
            </a:pPr>
            <a:r>
              <a:rPr lang="en-GB" sz="2400" dirty="0" err="1" smtClean="0">
                <a:effectLst/>
              </a:rPr>
              <a:t>Efraim</a:t>
            </a:r>
            <a:r>
              <a:rPr lang="en-GB" sz="2400" dirty="0" smtClean="0">
                <a:effectLst/>
              </a:rPr>
              <a:t> </a:t>
            </a:r>
            <a:r>
              <a:rPr lang="en-GB" sz="2400" dirty="0" err="1" smtClean="0">
                <a:effectLst/>
              </a:rPr>
              <a:t>Sicher</a:t>
            </a:r>
            <a:r>
              <a:rPr lang="en-GB" sz="2400" dirty="0">
                <a:effectLst/>
              </a:rPr>
              <a:t>, </a:t>
            </a:r>
            <a:r>
              <a:rPr lang="en-GB" sz="2400" dirty="0" smtClean="0">
                <a:effectLst/>
              </a:rPr>
              <a:t>‘Dickens </a:t>
            </a:r>
            <a:r>
              <a:rPr lang="en-GB" sz="2400" dirty="0">
                <a:effectLst/>
              </a:rPr>
              <a:t>and the Pleasure of the Text: The Risks of </a:t>
            </a:r>
            <a:r>
              <a:rPr lang="en-GB" sz="2400" i="1" dirty="0">
                <a:effectLst/>
              </a:rPr>
              <a:t>Hard </a:t>
            </a:r>
            <a:r>
              <a:rPr lang="en-GB" sz="2400" i="1" dirty="0" smtClean="0">
                <a:effectLst/>
              </a:rPr>
              <a:t>Times</a:t>
            </a:r>
            <a:r>
              <a:rPr lang="en-GB" sz="2400" dirty="0" smtClean="0">
                <a:effectLst/>
              </a:rPr>
              <a:t>,’</a:t>
            </a:r>
            <a:endParaRPr lang="en-GB" sz="2400" dirty="0">
              <a:effectLst/>
            </a:endParaRPr>
          </a:p>
          <a:p>
            <a:pPr marL="363538" indent="0">
              <a:buNone/>
            </a:pPr>
            <a:r>
              <a:rPr lang="en-GB" sz="2400" dirty="0" smtClean="0">
                <a:effectLst/>
              </a:rPr>
              <a:t> </a:t>
            </a:r>
            <a:r>
              <a:rPr lang="en-GB" sz="2400" i="1" dirty="0" smtClean="0">
                <a:effectLst/>
              </a:rPr>
              <a:t>Partial </a:t>
            </a:r>
            <a:r>
              <a:rPr lang="en-GB" sz="2400" i="1" dirty="0">
                <a:effectLst/>
              </a:rPr>
              <a:t>answers </a:t>
            </a:r>
            <a:r>
              <a:rPr lang="en-GB" sz="2400" dirty="0">
                <a:effectLst/>
              </a:rPr>
              <a:t>9/2: </a:t>
            </a:r>
            <a:r>
              <a:rPr lang="en-GB" sz="2400" dirty="0" smtClean="0">
                <a:effectLst/>
              </a:rPr>
              <a:t>311–33: p.315</a:t>
            </a:r>
            <a:endParaRPr lang="en-GB" sz="2400" dirty="0">
              <a:effectLst/>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16632"/>
            <a:ext cx="8892480" cy="1143000"/>
          </a:xfrm>
        </p:spPr>
        <p:txBody>
          <a:bodyPr/>
          <a:lstStyle/>
          <a:p>
            <a:pPr algn="ctr"/>
            <a:r>
              <a:rPr lang="en-GB" sz="3200" dirty="0">
                <a:solidFill>
                  <a:srgbClr val="FFFF00"/>
                </a:solidFill>
              </a:rPr>
              <a:t>construct and critique the notion of </a:t>
            </a:r>
            <a:r>
              <a:rPr lang="en-GB" sz="3200" dirty="0" smtClean="0">
                <a:solidFill>
                  <a:srgbClr val="FFFF00"/>
                </a:solidFill>
              </a:rPr>
              <a:t>modernity </a:t>
            </a:r>
            <a:endParaRPr lang="en-GB" sz="3200" b="0" dirty="0">
              <a:solidFill>
                <a:srgbClr val="FFFF00"/>
              </a:solidFill>
            </a:endParaRPr>
          </a:p>
        </p:txBody>
      </p:sp>
      <p:sp>
        <p:nvSpPr>
          <p:cNvPr id="4" name="Content Placeholder 3"/>
          <p:cNvSpPr>
            <a:spLocks noGrp="1"/>
          </p:cNvSpPr>
          <p:nvPr>
            <p:ph idx="1"/>
          </p:nvPr>
        </p:nvSpPr>
        <p:spPr>
          <a:xfrm>
            <a:off x="899592" y="1628800"/>
            <a:ext cx="7056784" cy="4752528"/>
          </a:xfrm>
        </p:spPr>
        <p:txBody>
          <a:bodyPr>
            <a:normAutofit/>
          </a:bodyPr>
          <a:lstStyle/>
          <a:p>
            <a:pPr marL="532638" indent="-514350">
              <a:buFont typeface="+mj-lt"/>
              <a:buAutoNum type="arabicPeriod"/>
            </a:pPr>
            <a:r>
              <a:rPr lang="en-GB" sz="2800" dirty="0">
                <a:effectLst/>
              </a:rPr>
              <a:t>Utilitarianism </a:t>
            </a:r>
          </a:p>
          <a:p>
            <a:pPr marL="532638" indent="-514350">
              <a:buFont typeface="+mj-lt"/>
              <a:buAutoNum type="arabicPeriod"/>
            </a:pPr>
            <a:r>
              <a:rPr lang="en-GB" sz="2800" dirty="0" smtClean="0">
                <a:effectLst/>
              </a:rPr>
              <a:t>Attitudes towards the creativity  </a:t>
            </a:r>
          </a:p>
          <a:p>
            <a:pPr marL="532638" indent="-514350">
              <a:buFont typeface="+mj-lt"/>
              <a:buAutoNum type="arabicPeriod"/>
            </a:pPr>
            <a:r>
              <a:rPr lang="en-GB" sz="2800" dirty="0" smtClean="0">
                <a:effectLst/>
              </a:rPr>
              <a:t>Individual happiness</a:t>
            </a:r>
          </a:p>
          <a:p>
            <a:pPr marL="532638" indent="-514350">
              <a:buFont typeface="+mj-lt"/>
              <a:buAutoNum type="arabicPeriod"/>
            </a:pPr>
            <a:r>
              <a:rPr lang="en-GB" sz="2800" dirty="0" smtClean="0">
                <a:effectLst/>
              </a:rPr>
              <a:t>The importance of self discipline (see also Wilde)</a:t>
            </a:r>
          </a:p>
          <a:p>
            <a:pPr marL="532638" indent="-514350">
              <a:buFont typeface="+mj-lt"/>
              <a:buAutoNum type="arabicPeriod"/>
            </a:pPr>
            <a:r>
              <a:rPr lang="en-GB" sz="2800" dirty="0" smtClean="0">
                <a:effectLst/>
              </a:rPr>
              <a:t>The values of education and what kind of education is valued</a:t>
            </a:r>
          </a:p>
          <a:p>
            <a:pPr marL="532638" indent="-514350">
              <a:buFont typeface="+mj-lt"/>
              <a:buAutoNum type="arabicPeriod"/>
            </a:pPr>
            <a:r>
              <a:rPr lang="en-GB" sz="2800" dirty="0" smtClean="0">
                <a:effectLst/>
              </a:rPr>
              <a:t>The ‘self made’ man (who isn’t!)</a:t>
            </a:r>
          </a:p>
          <a:p>
            <a:pPr marL="18288" indent="0">
              <a:buNone/>
            </a:pPr>
            <a:endParaRPr lang="en-GB" sz="2800" dirty="0" smtClean="0">
              <a:solidFill>
                <a:srgbClr val="FFFF00"/>
              </a:solidFill>
              <a:effectLst/>
            </a:endParaRPr>
          </a:p>
          <a:p>
            <a:pPr marL="18288" indent="0">
              <a:buNone/>
            </a:pPr>
            <a:r>
              <a:rPr lang="en-GB" sz="2800" dirty="0" smtClean="0">
                <a:solidFill>
                  <a:srgbClr val="FFFF00"/>
                </a:solidFill>
                <a:effectLst/>
              </a:rPr>
              <a:t>OTHER?</a:t>
            </a:r>
            <a:endParaRPr lang="en-GB" sz="2400" dirty="0" smtClean="0">
              <a:effectLst/>
            </a:endParaRPr>
          </a:p>
        </p:txBody>
      </p:sp>
    </p:spTree>
    <p:extLst>
      <p:ext uri="{BB962C8B-B14F-4D97-AF65-F5344CB8AC3E}">
        <p14:creationId xmlns:p14="http://schemas.microsoft.com/office/powerpoint/2010/main" val="388050936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476672"/>
            <a:ext cx="8892480" cy="1143000"/>
          </a:xfrm>
        </p:spPr>
        <p:txBody>
          <a:bodyPr/>
          <a:lstStyle/>
          <a:p>
            <a:pPr algn="ctr"/>
            <a:r>
              <a:rPr lang="en-GB" sz="3200" dirty="0" smtClean="0">
                <a:solidFill>
                  <a:srgbClr val="FFFF00"/>
                </a:solidFill>
              </a:rPr>
              <a:t>connections </a:t>
            </a:r>
            <a:r>
              <a:rPr lang="en-GB" sz="3600" i="1" dirty="0" smtClean="0">
                <a:solidFill>
                  <a:srgbClr val="FFFF00"/>
                </a:solidFill>
                <a:latin typeface="+mn-lt"/>
              </a:rPr>
              <a:t>&amp;</a:t>
            </a:r>
            <a:r>
              <a:rPr lang="en-GB" sz="3200" dirty="0" smtClean="0">
                <a:solidFill>
                  <a:srgbClr val="FFFF00"/>
                </a:solidFill>
              </a:rPr>
              <a:t> </a:t>
            </a:r>
            <a:r>
              <a:rPr lang="en-GB" sz="3200" dirty="0">
                <a:solidFill>
                  <a:srgbClr val="FFFF00"/>
                </a:solidFill>
              </a:rPr>
              <a:t>tensions between </a:t>
            </a:r>
            <a:r>
              <a:rPr lang="en-GB" sz="3200" dirty="0" smtClean="0">
                <a:solidFill>
                  <a:srgbClr val="FFFF00"/>
                </a:solidFill>
              </a:rPr>
              <a:t>ideas </a:t>
            </a:r>
            <a:r>
              <a:rPr lang="en-GB" sz="3600" i="1" dirty="0">
                <a:solidFill>
                  <a:srgbClr val="FFFF00"/>
                </a:solidFill>
                <a:latin typeface="+mn-lt"/>
              </a:rPr>
              <a:t>&amp;</a:t>
            </a:r>
            <a:r>
              <a:rPr lang="en-GB" sz="3200" dirty="0" smtClean="0">
                <a:solidFill>
                  <a:srgbClr val="FFFF00"/>
                </a:solidFill>
              </a:rPr>
              <a:t> </a:t>
            </a:r>
            <a:r>
              <a:rPr lang="en-GB" sz="3200" dirty="0">
                <a:solidFill>
                  <a:srgbClr val="FFFF00"/>
                </a:solidFill>
              </a:rPr>
              <a:t>kinds of literary </a:t>
            </a:r>
            <a:r>
              <a:rPr lang="en-GB" sz="3200" dirty="0" smtClean="0">
                <a:solidFill>
                  <a:srgbClr val="FFFF00"/>
                </a:solidFill>
              </a:rPr>
              <a:t>production</a:t>
            </a:r>
            <a:endParaRPr lang="en-GB" sz="3200" b="0" dirty="0">
              <a:solidFill>
                <a:srgbClr val="FFFF00"/>
              </a:solidFill>
            </a:endParaRPr>
          </a:p>
        </p:txBody>
      </p:sp>
      <p:sp>
        <p:nvSpPr>
          <p:cNvPr id="4" name="Content Placeholder 3"/>
          <p:cNvSpPr>
            <a:spLocks noGrp="1"/>
          </p:cNvSpPr>
          <p:nvPr>
            <p:ph idx="1"/>
          </p:nvPr>
        </p:nvSpPr>
        <p:spPr>
          <a:xfrm>
            <a:off x="971600" y="1772816"/>
            <a:ext cx="6768752" cy="4392488"/>
          </a:xfrm>
        </p:spPr>
        <p:txBody>
          <a:bodyPr>
            <a:normAutofit/>
          </a:bodyPr>
          <a:lstStyle/>
          <a:p>
            <a:pPr marL="475488" indent="-457200">
              <a:buFont typeface="+mj-lt"/>
              <a:buAutoNum type="arabicPeriod"/>
            </a:pPr>
            <a:r>
              <a:rPr lang="en-GB" sz="2800" dirty="0" smtClean="0">
                <a:effectLst/>
              </a:rPr>
              <a:t>Attitudes towards the workers - Unions</a:t>
            </a:r>
          </a:p>
          <a:p>
            <a:pPr marL="475488" indent="-457200">
              <a:buFont typeface="+mj-lt"/>
              <a:buAutoNum type="arabicPeriod"/>
            </a:pPr>
            <a:r>
              <a:rPr lang="en-GB" sz="2800" dirty="0" smtClean="0">
                <a:effectLst/>
              </a:rPr>
              <a:t>Education systems</a:t>
            </a:r>
          </a:p>
          <a:p>
            <a:pPr marL="475488" indent="-457200">
              <a:buFont typeface="+mj-lt"/>
              <a:buAutoNum type="arabicPeriod"/>
            </a:pPr>
            <a:r>
              <a:rPr lang="en-GB" sz="2800" dirty="0" smtClean="0">
                <a:effectLst/>
              </a:rPr>
              <a:t>The role of the circus &amp; </a:t>
            </a:r>
            <a:r>
              <a:rPr lang="en-GB" sz="2800" dirty="0" smtClean="0">
                <a:effectLst/>
              </a:rPr>
              <a:t>marginalised perspective</a:t>
            </a:r>
          </a:p>
          <a:p>
            <a:pPr marL="475488" indent="-457200">
              <a:buFont typeface="+mj-lt"/>
              <a:buAutoNum type="arabicPeriod"/>
            </a:pPr>
            <a:r>
              <a:rPr lang="en-GB" sz="2800" dirty="0" smtClean="0">
                <a:effectLst/>
              </a:rPr>
              <a:t>The </a:t>
            </a:r>
            <a:r>
              <a:rPr lang="en-GB" sz="2800" dirty="0">
                <a:effectLst/>
              </a:rPr>
              <a:t>nature of the family </a:t>
            </a:r>
            <a:endParaRPr lang="en-GB" sz="2800" dirty="0" smtClean="0">
              <a:effectLst/>
            </a:endParaRPr>
          </a:p>
          <a:p>
            <a:pPr marL="475488" indent="-457200">
              <a:buFont typeface="+mj-lt"/>
              <a:buAutoNum type="arabicPeriod"/>
            </a:pPr>
            <a:r>
              <a:rPr lang="en-GB" sz="2800" dirty="0" smtClean="0">
                <a:effectLst/>
              </a:rPr>
              <a:t>Gender roles </a:t>
            </a:r>
          </a:p>
          <a:p>
            <a:pPr marL="475488" indent="-457200">
              <a:buFont typeface="+mj-lt"/>
              <a:buAutoNum type="arabicPeriod"/>
            </a:pPr>
            <a:r>
              <a:rPr lang="en-GB" sz="2800" dirty="0" smtClean="0">
                <a:effectLst/>
              </a:rPr>
              <a:t>The role of empathy</a:t>
            </a:r>
          </a:p>
          <a:p>
            <a:pPr marL="475488" indent="-457200">
              <a:buFont typeface="+mj-lt"/>
              <a:buAutoNum type="arabicPeriod"/>
            </a:pPr>
            <a:r>
              <a:rPr lang="en-GB" sz="2800" dirty="0" smtClean="0">
                <a:effectLst/>
              </a:rPr>
              <a:t>The role of the novel</a:t>
            </a:r>
            <a:endParaRPr lang="en-GB" sz="2800" dirty="0">
              <a:effectLst/>
            </a:endParaRPr>
          </a:p>
        </p:txBody>
      </p:sp>
    </p:spTree>
    <p:extLst>
      <p:ext uri="{BB962C8B-B14F-4D97-AF65-F5344CB8AC3E}">
        <p14:creationId xmlns:p14="http://schemas.microsoft.com/office/powerpoint/2010/main" val="21135225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16632"/>
            <a:ext cx="8892480" cy="576064"/>
          </a:xfrm>
        </p:spPr>
        <p:txBody>
          <a:bodyPr/>
          <a:lstStyle/>
          <a:p>
            <a:pPr algn="ctr"/>
            <a:r>
              <a:rPr lang="en-GB" sz="3200" b="0" dirty="0" smtClean="0">
                <a:solidFill>
                  <a:srgbClr val="FFFF00"/>
                </a:solidFill>
              </a:rPr>
              <a:t>The complexity of </a:t>
            </a:r>
            <a:r>
              <a:rPr lang="en-GB" sz="3200" b="0" i="1" dirty="0" smtClean="0">
                <a:solidFill>
                  <a:srgbClr val="FFFF00"/>
                </a:solidFill>
              </a:rPr>
              <a:t>hard times</a:t>
            </a:r>
            <a:endParaRPr lang="en-GB" sz="3200" b="0" i="1" dirty="0">
              <a:solidFill>
                <a:srgbClr val="FFFF00"/>
              </a:solidFill>
            </a:endParaRPr>
          </a:p>
        </p:txBody>
      </p:sp>
      <p:sp>
        <p:nvSpPr>
          <p:cNvPr id="4" name="Content Placeholder 3"/>
          <p:cNvSpPr>
            <a:spLocks noGrp="1"/>
          </p:cNvSpPr>
          <p:nvPr>
            <p:ph idx="1"/>
          </p:nvPr>
        </p:nvSpPr>
        <p:spPr>
          <a:xfrm>
            <a:off x="485292" y="673623"/>
            <a:ext cx="8424936" cy="6120680"/>
          </a:xfrm>
        </p:spPr>
        <p:txBody>
          <a:bodyPr>
            <a:normAutofit/>
          </a:bodyPr>
          <a:lstStyle/>
          <a:p>
            <a:pPr marL="18288" indent="0">
              <a:buNone/>
            </a:pPr>
            <a:r>
              <a:rPr lang="en-GB" sz="2800" dirty="0" smtClean="0">
                <a:effectLst/>
              </a:rPr>
              <a:t>Critics </a:t>
            </a:r>
            <a:r>
              <a:rPr lang="en-GB" sz="2800" dirty="0">
                <a:effectLst/>
              </a:rPr>
              <a:t>have often dismissed the novel as tending to caricature or denigrated it for its overdetermined depiction of the “opposition” between Fact and Fancy, misreading it as an attack on “</a:t>
            </a:r>
            <a:r>
              <a:rPr lang="en-GB" sz="2800" dirty="0" err="1">
                <a:effectLst/>
              </a:rPr>
              <a:t>Coketown</a:t>
            </a:r>
            <a:r>
              <a:rPr lang="en-GB" sz="2800" dirty="0">
                <a:effectLst/>
              </a:rPr>
              <a:t>” or on utilitarianism. […] However, such readings of </a:t>
            </a:r>
            <a:r>
              <a:rPr lang="en-GB" sz="2800" i="1" dirty="0">
                <a:effectLst/>
              </a:rPr>
              <a:t>Hard Times </a:t>
            </a:r>
            <a:r>
              <a:rPr lang="en-GB" sz="2800" dirty="0">
                <a:effectLst/>
              </a:rPr>
              <a:t>obscure a more </a:t>
            </a:r>
            <a:r>
              <a:rPr lang="en-GB" sz="2800" dirty="0" smtClean="0">
                <a:effectLst/>
              </a:rPr>
              <a:t>complex </a:t>
            </a:r>
            <a:r>
              <a:rPr lang="en-GB" sz="2800" dirty="0">
                <a:effectLst/>
              </a:rPr>
              <a:t>struggle of the novel not only to </a:t>
            </a:r>
            <a:r>
              <a:rPr lang="en-GB" sz="2800" dirty="0">
                <a:solidFill>
                  <a:srgbClr val="FFFF00"/>
                </a:solidFill>
                <a:effectLst/>
              </a:rPr>
              <a:t>make a case for Fancy in an industrial society ruled by the dominant ideology of utilitarianism but also to stage a performance of its own usefulness in a world of Facts.</a:t>
            </a:r>
            <a:r>
              <a:rPr lang="en-GB" sz="2800" dirty="0">
                <a:effectLst/>
              </a:rPr>
              <a:t> This struggle raises the stakes for the role of the novel in social criticism as something more than a force for policing discipline — as establishing an aesthetics which reconciles the work ethic with the pursuit of pleasure. </a:t>
            </a:r>
            <a:r>
              <a:rPr lang="en-GB" sz="2800" dirty="0" smtClean="0">
                <a:effectLst/>
              </a:rPr>
              <a:t>…</a:t>
            </a:r>
          </a:p>
          <a:p>
            <a:pPr marL="2329498" lvl="6" indent="0">
              <a:buNone/>
            </a:pPr>
            <a:r>
              <a:rPr lang="en-GB" sz="2400" dirty="0" err="1">
                <a:effectLst/>
              </a:rPr>
              <a:t>Efraim</a:t>
            </a:r>
            <a:r>
              <a:rPr lang="en-GB" sz="2400" dirty="0">
                <a:effectLst/>
              </a:rPr>
              <a:t> </a:t>
            </a:r>
            <a:r>
              <a:rPr lang="en-GB" sz="2400" dirty="0" err="1" smtClean="0">
                <a:effectLst/>
              </a:rPr>
              <a:t>Sicher</a:t>
            </a:r>
            <a:r>
              <a:rPr lang="en-GB" sz="2400" dirty="0" smtClean="0">
                <a:effectLst/>
              </a:rPr>
              <a:t>  </a:t>
            </a:r>
            <a:endParaRPr lang="en-GB" sz="2400" dirty="0" smtClean="0">
              <a:effectLst/>
            </a:endParaRPr>
          </a:p>
          <a:p>
            <a:pPr marL="1984248" lvl="6" indent="0">
              <a:buNone/>
            </a:pPr>
            <a:endParaRPr lang="en-GB" sz="700" dirty="0" smtClean="0">
              <a:effectLst/>
            </a:endParaRPr>
          </a:p>
        </p:txBody>
      </p:sp>
    </p:spTree>
    <p:extLst>
      <p:ext uri="{BB962C8B-B14F-4D97-AF65-F5344CB8AC3E}">
        <p14:creationId xmlns:p14="http://schemas.microsoft.com/office/powerpoint/2010/main" val="340261360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16632"/>
            <a:ext cx="8892480" cy="1008112"/>
          </a:xfrm>
        </p:spPr>
        <p:txBody>
          <a:bodyPr/>
          <a:lstStyle/>
          <a:p>
            <a:pPr algn="ctr"/>
            <a:r>
              <a:rPr lang="en-GB" sz="3200" dirty="0">
                <a:solidFill>
                  <a:srgbClr val="FFFF00"/>
                </a:solidFill>
              </a:rPr>
              <a:t>Romantic ideology</a:t>
            </a:r>
          </a:p>
        </p:txBody>
      </p:sp>
      <p:sp>
        <p:nvSpPr>
          <p:cNvPr id="4" name="Content Placeholder 3"/>
          <p:cNvSpPr>
            <a:spLocks noGrp="1"/>
          </p:cNvSpPr>
          <p:nvPr>
            <p:ph idx="1"/>
          </p:nvPr>
        </p:nvSpPr>
        <p:spPr>
          <a:xfrm>
            <a:off x="1547664" y="2132856"/>
            <a:ext cx="6096000" cy="2808312"/>
          </a:xfrm>
        </p:spPr>
        <p:txBody>
          <a:bodyPr>
            <a:normAutofit fontScale="92500" lnSpcReduction="20000"/>
          </a:bodyPr>
          <a:lstStyle/>
          <a:p>
            <a:pPr>
              <a:buFont typeface="Arial" panose="020B0604020202020204" pitchFamily="34" charset="0"/>
              <a:buChar char="•"/>
            </a:pPr>
            <a:r>
              <a:rPr lang="en-GB" sz="3100" dirty="0" smtClean="0">
                <a:effectLst/>
              </a:rPr>
              <a:t>The role of the individual </a:t>
            </a:r>
          </a:p>
          <a:p>
            <a:pPr>
              <a:buFont typeface="Arial" panose="020B0604020202020204" pitchFamily="34" charset="0"/>
              <a:buChar char="•"/>
            </a:pPr>
            <a:r>
              <a:rPr lang="en-GB" sz="3100" dirty="0" smtClean="0">
                <a:effectLst/>
              </a:rPr>
              <a:t>Society and its pressures – corruption? </a:t>
            </a:r>
          </a:p>
          <a:p>
            <a:pPr>
              <a:buFont typeface="Arial" panose="020B0604020202020204" pitchFamily="34" charset="0"/>
              <a:buChar char="•"/>
            </a:pPr>
            <a:r>
              <a:rPr lang="en-GB" sz="3100" dirty="0" smtClean="0">
                <a:effectLst/>
              </a:rPr>
              <a:t>Wordsworth and the nature outside of </a:t>
            </a:r>
            <a:r>
              <a:rPr lang="en-GB" sz="3100" dirty="0" err="1" smtClean="0">
                <a:effectLst/>
              </a:rPr>
              <a:t>Coketown</a:t>
            </a:r>
            <a:endParaRPr lang="en-GB" sz="3100" dirty="0" smtClean="0">
              <a:effectLst/>
            </a:endParaRPr>
          </a:p>
          <a:p>
            <a:pPr>
              <a:buFont typeface="Arial" panose="020B0604020202020204" pitchFamily="34" charset="0"/>
              <a:buChar char="•"/>
            </a:pPr>
            <a:endParaRPr lang="en-GB" sz="3100" dirty="0">
              <a:effectLst/>
            </a:endParaRPr>
          </a:p>
          <a:p>
            <a:pPr marL="18288" indent="0">
              <a:buNone/>
            </a:pPr>
            <a:r>
              <a:rPr lang="en-GB" sz="3100" dirty="0">
                <a:solidFill>
                  <a:srgbClr val="FFFF00"/>
                </a:solidFill>
                <a:effectLst/>
              </a:rPr>
              <a:t>OTHER?</a:t>
            </a:r>
            <a:endParaRPr lang="en-GB" sz="2600" dirty="0">
              <a:effectLst/>
            </a:endParaRPr>
          </a:p>
          <a:p>
            <a:pPr marL="18288" indent="0">
              <a:buNone/>
            </a:pPr>
            <a:endParaRPr lang="en-GB" sz="2800" dirty="0" err="1" smtClean="0">
              <a:effectLst/>
            </a:endParaRPr>
          </a:p>
        </p:txBody>
      </p:sp>
    </p:spTree>
    <p:extLst>
      <p:ext uri="{BB962C8B-B14F-4D97-AF65-F5344CB8AC3E}">
        <p14:creationId xmlns:p14="http://schemas.microsoft.com/office/powerpoint/2010/main" val="27836670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
  <a:themeElements>
    <a:clrScheme name="Elemental">
      <a:dk1>
        <a:sysClr val="windowText" lastClr="000000"/>
      </a:dk1>
      <a:lt1>
        <a:sysClr val="window" lastClr="FFFFFF"/>
      </a:lt1>
      <a:dk2>
        <a:srgbClr val="242852"/>
      </a:dk2>
      <a:lt2>
        <a:srgbClr val="ACCBF9"/>
      </a:lt2>
      <a:accent1>
        <a:srgbClr val="629DD1"/>
      </a:accent1>
      <a:accent2>
        <a:srgbClr val="297FD5"/>
      </a:accent2>
      <a:accent3>
        <a:srgbClr val="7F8FA9"/>
      </a:accent3>
      <a:accent4>
        <a:srgbClr val="4A66AC"/>
      </a:accent4>
      <a:accent5>
        <a:srgbClr val="5AA2AE"/>
      </a:accent5>
      <a:accent6>
        <a:srgbClr val="9D90A0"/>
      </a:accent6>
      <a:hlink>
        <a:srgbClr val="9454C3"/>
      </a:hlink>
      <a:folHlink>
        <a:srgbClr val="3EBBF0"/>
      </a:folHlink>
    </a:clrScheme>
    <a:fontScheme name="Custom 1">
      <a:majorFont>
        <a:latin typeface="Perpetua Titling MT"/>
        <a:ea typeface=""/>
        <a:cs typeface=""/>
      </a:majorFont>
      <a:minorFont>
        <a:latin typeface="Perpetua"/>
        <a:ea typeface=""/>
        <a:cs typeface=""/>
      </a:minorFont>
    </a:fontScheme>
    <a:fmtScheme name="Elemental">
      <a:fillStyleLst>
        <a:solidFill>
          <a:schemeClr val="phClr"/>
        </a:solidFill>
        <a:gradFill rotWithShape="1">
          <a:gsLst>
            <a:gs pos="0">
              <a:schemeClr val="phClr">
                <a:tint val="90000"/>
              </a:schemeClr>
            </a:gs>
            <a:gs pos="48000">
              <a:schemeClr val="phClr">
                <a:tint val="54000"/>
                <a:satMod val="140000"/>
              </a:schemeClr>
            </a:gs>
            <a:gs pos="100000">
              <a:schemeClr val="phClr">
                <a:tint val="24000"/>
                <a:satMod val="260000"/>
              </a:schemeClr>
            </a:gs>
          </a:gsLst>
          <a:lin ang="16200000" scaled="1"/>
        </a:gradFill>
        <a:gradFill rotWithShape="1">
          <a:gsLst>
            <a:gs pos="0">
              <a:schemeClr val="phClr"/>
            </a:gs>
            <a:gs pos="100000">
              <a:schemeClr val="phClr">
                <a:shade val="48000"/>
                <a:satMod val="180000"/>
                <a:lumMod val="94000"/>
              </a:schemeClr>
            </a:gs>
            <a:gs pos="100000">
              <a:schemeClr val="phClr">
                <a:shade val="48000"/>
                <a:satMod val="180000"/>
                <a:lumMod val="94000"/>
              </a:schemeClr>
            </a:gs>
          </a:gsLst>
          <a:lin ang="4140000" scaled="1"/>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63500" dist="12700" dir="5400000" sx="102000" sy="102000" rotWithShape="0">
              <a:srgbClr val="000000">
                <a:alpha val="32000"/>
              </a:srgbClr>
            </a:outerShdw>
          </a:effectLst>
        </a:effectStyle>
        <a:effectStyle>
          <a:effectLst>
            <a:outerShdw blurRad="76200" dist="38100" dir="5400000" rotWithShape="0">
              <a:srgbClr val="000000">
                <a:alpha val="60000"/>
              </a:srgbClr>
            </a:outerShdw>
          </a:effectLst>
          <a:scene3d>
            <a:camera prst="orthographicFront">
              <a:rot lat="0" lon="0" rev="0"/>
            </a:camera>
            <a:lightRig rig="glow" dir="tl">
              <a:rot lat="0" lon="0" rev="19800000"/>
            </a:lightRig>
          </a:scene3d>
          <a:sp3d prstMaterial="metal">
            <a:bevelT w="38100" h="38100"/>
          </a:sp3d>
        </a:effectStyle>
        <a:effectStyle>
          <a:effectLst>
            <a:outerShdw blurRad="114300" dist="114300" dir="5400000" rotWithShape="0">
              <a:srgbClr val="000000">
                <a:alpha val="70000"/>
              </a:srgbClr>
            </a:outerShdw>
          </a:effectLst>
          <a:scene3d>
            <a:camera prst="orthographicFront">
              <a:rot lat="0" lon="0" rev="0"/>
            </a:camera>
            <a:lightRig rig="threePt" dir="t">
              <a:rot lat="0" lon="0" rev="19800000"/>
            </a:lightRig>
          </a:scene3d>
          <a:sp3d prstMaterial="plastic">
            <a:bevelT w="50800" h="50800"/>
          </a:sp3d>
        </a:effectStyle>
      </a:effectStyleLst>
      <a:bgFillStyleLst>
        <a:solidFill>
          <a:schemeClr val="phClr"/>
        </a:solidFill>
        <a:gradFill rotWithShape="1">
          <a:gsLst>
            <a:gs pos="0">
              <a:schemeClr val="phClr">
                <a:tint val="95000"/>
              </a:schemeClr>
            </a:gs>
            <a:gs pos="100000">
              <a:schemeClr val="phClr">
                <a:shade val="40000"/>
                <a:satMod val="180000"/>
              </a:schemeClr>
            </a:gs>
          </a:gsLst>
          <a:lin ang="5400000" scaled="0"/>
        </a:gradFill>
        <a:blipFill>
          <a:blip xmlns:r="http://schemas.openxmlformats.org/officeDocument/2006/relationships" r:embed="rId1">
            <a:duotone>
              <a:schemeClr val="phClr">
                <a:shade val="14000"/>
                <a:satMod val="280000"/>
              </a:schemeClr>
              <a:schemeClr val="phClr">
                <a:tint val="60000"/>
                <a:satMod val="120000"/>
              </a:schemeClr>
            </a:duotone>
          </a:blip>
          <a:stretch/>
        </a:blipFill>
      </a:bgFillStyleLst>
    </a:fmtScheme>
  </a:themeElements>
  <a:objectDefaults/>
  <a:extraClrSchemeLst/>
  <a:extLst>
    <a:ext uri="{05A4C25C-085E-4340-85A3-A5531E510DB2}">
      <thm15:themeFamily xmlns:thm15="http://schemas.microsoft.com/office/thememl/2012/main" name="mod" id="{8D966693-D3CA-425B-8C49-C78EB3E0C087}" vid="{69A039BD-CE67-412B-BDFC-78875A365A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mod</Template>
  <TotalTime>1085</TotalTime>
  <Words>807</Words>
  <Application>Microsoft Office PowerPoint</Application>
  <PresentationFormat>On-screen Show (4:3)</PresentationFormat>
  <Paragraphs>61</Paragraphs>
  <Slides>9</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9</vt:i4>
      </vt:variant>
    </vt:vector>
  </HeadingPairs>
  <TitlesOfParts>
    <vt:vector size="18" baseType="lpstr">
      <vt:lpstr>Arial</vt:lpstr>
      <vt:lpstr>Calibri</vt:lpstr>
      <vt:lpstr>Felix Titling</vt:lpstr>
      <vt:lpstr>Garamond</vt:lpstr>
      <vt:lpstr>Haettenschweiler</vt:lpstr>
      <vt:lpstr>Perpetua</vt:lpstr>
      <vt:lpstr>Perpetua Titling MT</vt:lpstr>
      <vt:lpstr>Wingdings</vt:lpstr>
      <vt:lpstr>mod</vt:lpstr>
      <vt:lpstr>    </vt:lpstr>
      <vt:lpstr>PowerPoint Presentation</vt:lpstr>
      <vt:lpstr>Dickens on the importance of ‘fancy’</vt:lpstr>
      <vt:lpstr>political, literary &amp; philosophical debates</vt:lpstr>
      <vt:lpstr>Fact and fancy </vt:lpstr>
      <vt:lpstr>construct and critique the notion of modernity </vt:lpstr>
      <vt:lpstr>connections &amp; tensions between ideas &amp; kinds of literary production</vt:lpstr>
      <vt:lpstr>The complexity of hard times</vt:lpstr>
      <vt:lpstr>Romantic ideology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Jeni Williams</dc:creator>
  <cp:lastModifiedBy>Jeni Williams</cp:lastModifiedBy>
  <cp:revision>64</cp:revision>
  <dcterms:created xsi:type="dcterms:W3CDTF">1601-01-01T00:00:00Z</dcterms:created>
  <dcterms:modified xsi:type="dcterms:W3CDTF">2020-02-20T14:04:41Z</dcterms:modified>
</cp:coreProperties>
</file>