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handoutMasterIdLst>
    <p:handoutMasterId r:id="rId34"/>
  </p:handoutMasterIdLst>
  <p:sldIdLst>
    <p:sldId id="256" r:id="rId2"/>
    <p:sldId id="283" r:id="rId3"/>
    <p:sldId id="284" r:id="rId4"/>
    <p:sldId id="268" r:id="rId5"/>
    <p:sldId id="280" r:id="rId6"/>
    <p:sldId id="269" r:id="rId7"/>
    <p:sldId id="273" r:id="rId8"/>
    <p:sldId id="275" r:id="rId9"/>
    <p:sldId id="276" r:id="rId10"/>
    <p:sldId id="274" r:id="rId11"/>
    <p:sldId id="288" r:id="rId12"/>
    <p:sldId id="277" r:id="rId13"/>
    <p:sldId id="270" r:id="rId14"/>
    <p:sldId id="271" r:id="rId15"/>
    <p:sldId id="257" r:id="rId16"/>
    <p:sldId id="258" r:id="rId17"/>
    <p:sldId id="261" r:id="rId18"/>
    <p:sldId id="263" r:id="rId19"/>
    <p:sldId id="262" r:id="rId20"/>
    <p:sldId id="281" r:id="rId21"/>
    <p:sldId id="282" r:id="rId22"/>
    <p:sldId id="272" r:id="rId23"/>
    <p:sldId id="260" r:id="rId24"/>
    <p:sldId id="265" r:id="rId25"/>
    <p:sldId id="264" r:id="rId26"/>
    <p:sldId id="266" r:id="rId27"/>
    <p:sldId id="279" r:id="rId28"/>
    <p:sldId id="285" r:id="rId29"/>
    <p:sldId id="287" r:id="rId30"/>
    <p:sldId id="267" r:id="rId31"/>
    <p:sldId id="28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1" d="100"/>
          <a:sy n="91" d="100"/>
        </p:scale>
        <p:origin x="-102" y="-4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E83EF5-A965-4F9A-997D-FF140A09189D}" type="datetimeFigureOut">
              <a:rPr lang="en-GB" smtClean="0"/>
              <a:t>06/01/2018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164DEE-1C52-4834-94A7-034DA1CB984F}" type="slidenum">
              <a:rPr lang="en-GB" smtClean="0"/>
              <a:t>‹#›</a:t>
            </a:fld>
            <a:endParaRPr lang="en-GB"/>
          </a:p>
        </p:txBody>
      </p:sp>
    </p:spTree>
    <p:extLst>
      <p:ext uri="{BB962C8B-B14F-4D97-AF65-F5344CB8AC3E}">
        <p14:creationId xmlns:p14="http://schemas.microsoft.com/office/powerpoint/2010/main" val="383251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Introduce the session – it looks at policies. Invite</a:t>
            </a:r>
            <a:r>
              <a:rPr lang="en-GB" baseline="0" dirty="0" smtClean="0"/>
              <a:t> students to share any good practice ideas they have seen. The main focus is CSSIW type settings, but advise students to research schools as well: what kind of policies and procedures work there? Discuss the local authority role in terms of over-arching policies which would be adapted to specific school needs/local circumstances. Discuss the role of governors in schools (and compare to some settings </a:t>
            </a:r>
            <a:r>
              <a:rPr lang="en-GB" baseline="0" dirty="0" err="1" smtClean="0"/>
              <a:t>eg</a:t>
            </a:r>
            <a:r>
              <a:rPr lang="en-GB" baseline="0" dirty="0" smtClean="0"/>
              <a:t> playgroups having management committees). Discuss the role of volunteers (including students) needing to be aware of policies and that all parents should have access to the policies so that have an understanding of how a setting runs and everyone’s, including their own, responsibilities. Student tasks: 1. If your child was due to start at a nursery or school, jot down the key things you’d like to know about how the setting runs; 2. students to discuss ways of informing parents of their policies: why are these suggestions good practice? (possible answers: a paper-based prospectus: how environmentally sustainable is this? A CD – do parents use it? Available on website: do they access? A verbal discussion with the parent explaining main aspects of essential procedures: time consuming but crucial? Might this happen in schools?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a:t>
            </a:fld>
            <a:endParaRPr lang="en-GB"/>
          </a:p>
        </p:txBody>
      </p:sp>
    </p:spTree>
    <p:extLst>
      <p:ext uri="{BB962C8B-B14F-4D97-AF65-F5344CB8AC3E}">
        <p14:creationId xmlns:p14="http://schemas.microsoft.com/office/powerpoint/2010/main" val="979649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Some history - At the time, it stipulated 4 main policies: Equal </a:t>
            </a:r>
            <a:r>
              <a:rPr lang="en-GB" altLang="en-US" dirty="0" err="1" smtClean="0"/>
              <a:t>opps</a:t>
            </a:r>
            <a:r>
              <a:rPr lang="en-GB" altLang="en-US" dirty="0" smtClean="0"/>
              <a:t>; parents, health and safety, child protection, but strongly recommended you adopt others according to setting need. Discuss: A policy is a course of action: ‘a collective, agreed statement of beliefs’ (</a:t>
            </a:r>
            <a:r>
              <a:rPr lang="en-GB" altLang="en-US" dirty="0" err="1" smtClean="0"/>
              <a:t>Sadek</a:t>
            </a:r>
            <a:r>
              <a:rPr lang="en-GB" altLang="en-US" dirty="0" smtClean="0"/>
              <a:t>). You must keep policies updated (respond to changes).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4</a:t>
            </a:fld>
            <a:endParaRPr lang="en-GB"/>
          </a:p>
        </p:txBody>
      </p:sp>
    </p:spTree>
    <p:extLst>
      <p:ext uri="{BB962C8B-B14F-4D97-AF65-F5344CB8AC3E}">
        <p14:creationId xmlns:p14="http://schemas.microsoft.com/office/powerpoint/2010/main" val="28136655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b="0" dirty="0" smtClean="0"/>
              <a:t>Policies exist to protect children, parents, staff, visitors – they underpin your quality – if you get them right, life is much easier. If they are not understood it can lead to confusion, mistakes, lack of communication. They can help in difficult situations </a:t>
            </a:r>
            <a:r>
              <a:rPr lang="en-GB" altLang="en-US" b="0" dirty="0" err="1" smtClean="0"/>
              <a:t>eg</a:t>
            </a:r>
            <a:r>
              <a:rPr lang="en-GB" altLang="en-US" b="0" dirty="0" smtClean="0"/>
              <a:t> ?? Task: Ask students for ideas. Example answers: strategies in how to support a child’s positive behaviour; notification of illness and exclusion times; use of medication (must have detailed permission re dosage, timing, signed consent from parent. Have a witness to your giving it. Do schools administer medication? Does it depend on the school?); first aid and accident procedures (who to contact if parent is unavailable; when might an ambulance be needed?); security procedures </a:t>
            </a:r>
            <a:r>
              <a:rPr lang="en-GB" altLang="en-US" b="0" dirty="0" err="1" smtClean="0"/>
              <a:t>eg</a:t>
            </a:r>
            <a:r>
              <a:rPr lang="en-GB" altLang="en-US" b="0" dirty="0" smtClean="0"/>
              <a:t> if another person collects the child – a password? A photo? Any other methods?); parental complaint: what type of things might they complain about?</a:t>
            </a:r>
          </a:p>
          <a:p>
            <a:pPr>
              <a:spcBef>
                <a:spcPct val="0"/>
              </a:spcBef>
            </a:pPr>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1533399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b="0" dirty="0" smtClean="0"/>
              <a:t>Policies exist to protect children, parents, staff, visitors – they underpin your quality – if you get them right, life is much easier. If they are not understood it can lead to confusion, mistakes, lack of communication. They can help in difficult situations </a:t>
            </a:r>
            <a:r>
              <a:rPr lang="en-GB" altLang="en-US" b="0" dirty="0" err="1" smtClean="0"/>
              <a:t>eg</a:t>
            </a:r>
            <a:r>
              <a:rPr lang="en-GB" altLang="en-US" b="0" dirty="0" smtClean="0"/>
              <a:t> ?? Task: Ask students for ideas. Example answers: strategies in how to support a child’s positive behaviour; notification of illness and exclusion times; use of medication (must have detailed permission re dosage, timing, signed consent from parent. Have a witness to your giving it. Do schools administer medication? Does it depend on the school?); first aid and accident procedures (who to contact if parent is unavailable; when might an ambulance be needed?); security procedures </a:t>
            </a:r>
            <a:r>
              <a:rPr lang="en-GB" altLang="en-US" b="0" dirty="0" err="1" smtClean="0"/>
              <a:t>eg</a:t>
            </a:r>
            <a:r>
              <a:rPr lang="en-GB" altLang="en-US" b="0" dirty="0" smtClean="0"/>
              <a:t> if another person collects the child – a password? A photo? Any other methods?); parental complaint: what type of things might they complain about?</a:t>
            </a:r>
          </a:p>
          <a:p>
            <a:pPr>
              <a:spcBef>
                <a:spcPct val="0"/>
              </a:spcBef>
            </a:pPr>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1533399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dirty="0" smtClean="0"/>
              <a:t>Discuss the type of inconsistencies that may have occurred:</a:t>
            </a:r>
            <a:r>
              <a:rPr lang="en-GB" altLang="en-US" baseline="0" dirty="0" smtClean="0"/>
              <a:t> how awkward would it have been if you moved house into the next county and there were a </a:t>
            </a:r>
            <a:r>
              <a:rPr lang="en-GB" altLang="en-US" baseline="0" dirty="0" err="1" smtClean="0"/>
              <a:t>e</a:t>
            </a:r>
            <a:r>
              <a:rPr lang="en-GB" altLang="en-US" dirty="0" err="1" smtClean="0"/>
              <a:t>to</a:t>
            </a:r>
            <a:r>
              <a:rPr lang="en-GB" altLang="en-US" dirty="0" smtClean="0"/>
              <a:t> adhere to the law. The standard of social care covers </a:t>
            </a:r>
            <a:r>
              <a:rPr lang="en-GB" altLang="en-US" dirty="0" err="1" smtClean="0"/>
              <a:t>eg</a:t>
            </a:r>
            <a:r>
              <a:rPr lang="en-GB" altLang="en-US" dirty="0" smtClean="0"/>
              <a:t> management and staffing, understanding children’s individual needs. CSSIW  support </a:t>
            </a:r>
            <a:r>
              <a:rPr lang="en-GB" altLang="en-US" b="1" dirty="0" smtClean="0"/>
              <a:t>compliance</a:t>
            </a:r>
            <a:r>
              <a:rPr lang="en-GB" altLang="en-US" dirty="0" smtClean="0"/>
              <a:t> with the regulations and can take </a:t>
            </a:r>
            <a:r>
              <a:rPr lang="en-GB" altLang="en-US" b="1" dirty="0" smtClean="0"/>
              <a:t>enforcement action </a:t>
            </a:r>
            <a:r>
              <a:rPr lang="en-GB" altLang="en-US" dirty="0" smtClean="0"/>
              <a:t>to ensure compliance: the website has information for people who </a:t>
            </a:r>
            <a:r>
              <a:rPr lang="en-GB" altLang="en-US" b="1" dirty="0" smtClean="0"/>
              <a:t>provide</a:t>
            </a:r>
            <a:r>
              <a:rPr lang="en-GB" altLang="en-US" dirty="0" smtClean="0"/>
              <a:t> services: they will support settings if they feel challenged in meeting the NMS (settings need to be proactive – can phone for advice). Settings can complain to the </a:t>
            </a:r>
            <a:r>
              <a:rPr lang="en-GB" altLang="en-US" dirty="0" err="1" smtClean="0"/>
              <a:t>Govt</a:t>
            </a:r>
            <a:r>
              <a:rPr lang="en-GB" altLang="en-US" dirty="0" smtClean="0"/>
              <a:t> if they feel badly treated by CSSIW. </a:t>
            </a:r>
          </a:p>
          <a:p>
            <a:pPr>
              <a:spcBef>
                <a:spcPct val="0"/>
              </a:spcBef>
            </a:pPr>
            <a:r>
              <a:rPr lang="en-GB" altLang="en-US" dirty="0" smtClean="0"/>
              <a:t>They also provide info on the website for people who </a:t>
            </a:r>
            <a:r>
              <a:rPr lang="en-GB" altLang="en-US" b="1" dirty="0" smtClean="0"/>
              <a:t>use</a:t>
            </a:r>
            <a:r>
              <a:rPr lang="en-GB" altLang="en-US" dirty="0" smtClean="0"/>
              <a:t> the service</a:t>
            </a:r>
          </a:p>
          <a:p>
            <a:pPr>
              <a:spcBef>
                <a:spcPct val="0"/>
              </a:spcBef>
            </a:pPr>
            <a:r>
              <a:rPr lang="en-GB" altLang="en-US" dirty="0" smtClean="0"/>
              <a:t>Students must be aware of the differences between school and childcare regulations/frameworks </a:t>
            </a:r>
            <a:r>
              <a:rPr lang="en-GB" altLang="en-US" dirty="0" err="1" smtClean="0"/>
              <a:t>eg</a:t>
            </a:r>
            <a:r>
              <a:rPr lang="en-GB" altLang="en-US" dirty="0" smtClean="0"/>
              <a:t> Care Standards Act for care settings.</a:t>
            </a:r>
          </a:p>
          <a:p>
            <a:pPr>
              <a:spcBef>
                <a:spcPct val="0"/>
              </a:spcBef>
            </a:pPr>
            <a:r>
              <a:rPr lang="en-GB" altLang="en-US" dirty="0" smtClean="0"/>
              <a:t>As preparation for the scenario, read/watch/listen to the news: a child aged 4 in an after school club choking on an apple – what would you do? What policies are in place to protect all? On 24.10.12 a child was involved in a feeding incident – the baby died at the nursery: consider which procedures would need to be reviewed/changed at that setting as a result. A child at York College Nursery died as a result of an accident on outdoor apparatus. CSSIW (and Ofsted in England) are in place to aim to protect all involved in the setting. They cover children’s homes, boarding schools, playgroups that have extended day, after school care if over 2 hours, residential homes for the elderly etc. They can enter a setting at any time (it is an offence to obstruct them exercising their powers)/seize or remove documents/materials if they have grounds to believe these demonstrate non-compliance.</a:t>
            </a:r>
          </a:p>
          <a:p>
            <a:pPr>
              <a:spcBef>
                <a:spcPct val="0"/>
              </a:spcBef>
            </a:pPr>
            <a:r>
              <a:rPr lang="en-GB" altLang="en-US" dirty="0" smtClean="0"/>
              <a:t>Discuss the enormous case load (although this info was given by a senior inspector a few years ago – exact stats may well have changed by now). TASK- students: what kind of person would be required for this role? (</a:t>
            </a:r>
            <a:r>
              <a:rPr lang="en-GB" altLang="en-US" dirty="0" err="1" smtClean="0"/>
              <a:t>eg</a:t>
            </a:r>
            <a:r>
              <a:rPr lang="en-GB" altLang="en-US" dirty="0" smtClean="0"/>
              <a:t> organised, time management, appropriate communication skills including assertiveness, alert, knowledgeable ….).</a:t>
            </a:r>
          </a:p>
          <a:p>
            <a:pPr>
              <a:spcBef>
                <a:spcPct val="0"/>
              </a:spcBef>
            </a:pPr>
            <a:r>
              <a:rPr lang="en-GB" altLang="en-US" dirty="0" smtClean="0"/>
              <a:t>Need to keep up to date with changes (Estyn and CSSIW are now piloting</a:t>
            </a:r>
            <a:r>
              <a:rPr lang="en-GB" altLang="en-US" baseline="0" dirty="0" smtClean="0"/>
              <a:t> </a:t>
            </a:r>
            <a:r>
              <a:rPr lang="en-GB" altLang="en-US" dirty="0" smtClean="0"/>
              <a:t>joint inspection for care settings now – is this a good idea – student views? If yes why? What if they disagree? What kind of issues may they disagree about?).</a:t>
            </a:r>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356270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dirty="0" smtClean="0"/>
              <a:t>They will arrive at a setting before the parents to check on the parent partnership policy – do they see the practice that is written about in the policy? Is there consistency?</a:t>
            </a:r>
          </a:p>
          <a:p>
            <a:pPr>
              <a:spcBef>
                <a:spcPct val="0"/>
              </a:spcBef>
            </a:pPr>
            <a:r>
              <a:rPr lang="en-GB" altLang="en-US" dirty="0" smtClean="0"/>
              <a:t>Policies support your ability to be proactive – forward planning to pre-empt problems. They make judgements about what they see, hear (too noisy?), smell (urine? Sewage from outside?; feel – (is it boiling hot? Draughty? Very cold?)</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3915221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Ask students: if there is a change in a policy and everyone needs to know about it, how are </a:t>
            </a:r>
            <a:r>
              <a:rPr lang="en-GB" altLang="en-US" dirty="0" err="1" smtClean="0"/>
              <a:t>eg</a:t>
            </a:r>
            <a:r>
              <a:rPr lang="en-GB" altLang="en-US" dirty="0" smtClean="0"/>
              <a:t> hourly paid staff, volunteers and students notified </a:t>
            </a:r>
            <a:r>
              <a:rPr lang="en-GB" altLang="en-US" dirty="0" err="1" smtClean="0"/>
              <a:t>eg</a:t>
            </a:r>
            <a:r>
              <a:rPr lang="en-GB" altLang="en-US" dirty="0" smtClean="0"/>
              <a:t> if they do not attend staff meetings? What ideas do students have? (</a:t>
            </a:r>
            <a:r>
              <a:rPr lang="en-GB" altLang="en-US" dirty="0" err="1" smtClean="0"/>
              <a:t>eg</a:t>
            </a:r>
            <a:r>
              <a:rPr lang="en-GB" altLang="en-US" dirty="0" smtClean="0"/>
              <a:t> just treat it as informal staff </a:t>
            </a:r>
            <a:r>
              <a:rPr lang="en-GB" altLang="en-US" dirty="0" err="1" smtClean="0"/>
              <a:t>devt</a:t>
            </a:r>
            <a:r>
              <a:rPr lang="en-GB" altLang="en-US" dirty="0" smtClean="0"/>
              <a:t>? Pay them to attend? – can it</a:t>
            </a:r>
            <a:r>
              <a:rPr lang="en-GB" altLang="en-US" baseline="0" dirty="0" smtClean="0"/>
              <a:t> be afforded?).</a:t>
            </a:r>
            <a:r>
              <a:rPr lang="en-GB" altLang="en-US" dirty="0" smtClean="0"/>
              <a:t> If all are not following the same systems, the setting may not run as smoothly (no mean feat in communicating to all).</a:t>
            </a:r>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227576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dirty="0" err="1" smtClean="0"/>
              <a:t>Eg</a:t>
            </a:r>
            <a:r>
              <a:rPr lang="en-GB" altLang="en-US" dirty="0" smtClean="0"/>
              <a:t> for point 1, a </a:t>
            </a:r>
            <a:r>
              <a:rPr lang="en-GB" altLang="en-US" dirty="0" err="1" smtClean="0"/>
              <a:t>whistleblower</a:t>
            </a:r>
            <a:r>
              <a:rPr lang="en-GB" altLang="en-US" dirty="0" smtClean="0"/>
              <a:t> has said there are too many children with a childminder and she found to be one child over ratio, the inspector stays until a parent is called to take a child home (or an additional staff member attends) – insurance does not cover if regulations are not adhered to.</a:t>
            </a:r>
          </a:p>
          <a:p>
            <a:pPr>
              <a:spcBef>
                <a:spcPct val="0"/>
              </a:spcBef>
            </a:pPr>
            <a:r>
              <a:rPr lang="en-GB" altLang="en-US" dirty="0" err="1" smtClean="0"/>
              <a:t>Eg</a:t>
            </a:r>
            <a:r>
              <a:rPr lang="en-GB" altLang="en-US" dirty="0" smtClean="0"/>
              <a:t> point 2: inspector finds a nail sticking out of the floor in a playgroup, they must not leave until this is made safe. </a:t>
            </a:r>
            <a:r>
              <a:rPr lang="en-GB" altLang="en-US" b="1" dirty="0" smtClean="0"/>
              <a:t>Mini-scenario practice: ask students what steps would they take if a child cut their foot due to this nail sticking out: prioritise, first you would….then….then…?</a:t>
            </a:r>
          </a:p>
          <a:p>
            <a:pPr>
              <a:spcBef>
                <a:spcPct val="0"/>
              </a:spcBef>
            </a:pPr>
            <a:r>
              <a:rPr lang="en-GB" altLang="en-US" dirty="0" smtClean="0"/>
              <a:t>Point 3: the inspector asked for this – for the well-being of the children.</a:t>
            </a:r>
          </a:p>
          <a:p>
            <a:pPr>
              <a:spcBef>
                <a:spcPct val="0"/>
              </a:spcBef>
            </a:pPr>
            <a:r>
              <a:rPr lang="en-GB" altLang="en-US" dirty="0" smtClean="0"/>
              <a:t>Point 4: if practice is usually good and there’s a ‘blip’ this could apply – (the inspector knows that there would be big consequences if a setting has to close – </a:t>
            </a:r>
            <a:r>
              <a:rPr lang="en-GB" altLang="en-US" b="1" dirty="0" smtClean="0"/>
              <a:t>ask students</a:t>
            </a:r>
            <a:r>
              <a:rPr lang="en-GB" altLang="en-US" dirty="0" smtClean="0"/>
              <a:t> what</a:t>
            </a:r>
            <a:r>
              <a:rPr lang="en-GB" altLang="en-US" baseline="0" dirty="0" smtClean="0"/>
              <a:t> these could be for parents, for staff, for the leader)</a:t>
            </a:r>
            <a:endParaRPr lang="en-GB" altLang="en-US" dirty="0" smtClean="0"/>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34195655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students answer the questions?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12</a:t>
            </a:fld>
            <a:endParaRPr lang="en-GB"/>
          </a:p>
        </p:txBody>
      </p:sp>
    </p:spTree>
    <p:extLst>
      <p:ext uri="{BB962C8B-B14F-4D97-AF65-F5344CB8AC3E}">
        <p14:creationId xmlns:p14="http://schemas.microsoft.com/office/powerpoint/2010/main" val="3583070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dirty="0" smtClean="0"/>
              <a:t>Show document- they must become familiar with this, especially</a:t>
            </a:r>
            <a:r>
              <a:rPr lang="en-GB" altLang="en-US" baseline="0" dirty="0" smtClean="0"/>
              <a:t> </a:t>
            </a:r>
            <a:r>
              <a:rPr lang="en-GB" altLang="en-US" b="1" baseline="0" dirty="0" smtClean="0"/>
              <a:t>the stated Standards for the portfolio assessment: what have they learnt about these so far?</a:t>
            </a:r>
            <a:r>
              <a:rPr lang="en-GB" altLang="en-US" baseline="0" dirty="0" smtClean="0"/>
              <a:t> Before finishing today, please draw up the assignment and take queries from students. Have they all seen the </a:t>
            </a:r>
            <a:r>
              <a:rPr lang="en-GB" altLang="en-US" baseline="0" dirty="0" err="1" smtClean="0"/>
              <a:t>Panopto</a:t>
            </a:r>
            <a:r>
              <a:rPr lang="en-GB" altLang="en-US" baseline="0" dirty="0" smtClean="0"/>
              <a:t> by now? </a:t>
            </a:r>
          </a:p>
          <a:p>
            <a:pPr>
              <a:spcBef>
                <a:spcPct val="0"/>
              </a:spcBef>
            </a:pPr>
            <a:r>
              <a:rPr lang="en-GB" altLang="en-US" dirty="0" smtClean="0"/>
              <a:t>What are </a:t>
            </a:r>
            <a:r>
              <a:rPr lang="en-GB" altLang="en-US" dirty="0" err="1" smtClean="0"/>
              <a:t>creches</a:t>
            </a:r>
            <a:r>
              <a:rPr lang="en-GB" altLang="en-US" dirty="0" smtClean="0"/>
              <a:t>/open access - discuss</a:t>
            </a:r>
          </a:p>
        </p:txBody>
      </p:sp>
      <p:sp>
        <p:nvSpPr>
          <p:cNvPr id="4" name="Slide Number Placeholder 3"/>
          <p:cNvSpPr>
            <a:spLocks noGrp="1"/>
          </p:cNvSpPr>
          <p:nvPr>
            <p:ph type="sldNum" sz="quarter" idx="10"/>
          </p:nvPr>
        </p:nvSpPr>
        <p:spPr/>
        <p:txBody>
          <a:bodyPr/>
          <a:lstStyle/>
          <a:p>
            <a:fld id="{A9164DEE-1C52-4834-94A7-034DA1CB984F}" type="slidenum">
              <a:rPr lang="en-GB" smtClean="0"/>
              <a:t>13</a:t>
            </a:fld>
            <a:endParaRPr lang="en-GB"/>
          </a:p>
        </p:txBody>
      </p:sp>
    </p:spTree>
    <p:extLst>
      <p:ext uri="{BB962C8B-B14F-4D97-AF65-F5344CB8AC3E}">
        <p14:creationId xmlns:p14="http://schemas.microsoft.com/office/powerpoint/2010/main" val="3997893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Open NMS to show students </a:t>
            </a:r>
            <a:r>
              <a:rPr lang="en-GB" altLang="en-US" dirty="0" err="1" smtClean="0"/>
              <a:t>eg</a:t>
            </a:r>
            <a:r>
              <a:rPr lang="en-GB" altLang="en-US" dirty="0" smtClean="0"/>
              <a:t> page 15: show the Regulations (key numbers) running alongside NMS.</a:t>
            </a:r>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Statutory Regulations (show document) in addition to the 24 NMS: Under Regulation 18: 1. Non-collection of children procedures: Must keep 2 staff on premises. Follow your policy – after the stated amount of time if no contact from family, Police and Social Services must be informed. Penalty for being late </a:t>
            </a:r>
            <a:r>
              <a:rPr lang="en-GB" altLang="en-US" dirty="0" err="1" smtClean="0"/>
              <a:t>eg</a:t>
            </a:r>
            <a:r>
              <a:rPr lang="en-GB" altLang="en-US" dirty="0" smtClean="0"/>
              <a:t> £30? - discuss. 2. Children lost in care. </a:t>
            </a:r>
            <a:r>
              <a:rPr lang="en-GB" altLang="en-US" b="1" dirty="0" smtClean="0"/>
              <a:t>Scenario practice</a:t>
            </a:r>
            <a:r>
              <a:rPr lang="en-GB" altLang="en-US" dirty="0" smtClean="0"/>
              <a:t>: what would you do if a headcount of children was conducted</a:t>
            </a:r>
            <a:r>
              <a:rPr lang="en-GB" altLang="en-US" baseline="0" dirty="0" smtClean="0"/>
              <a:t> in the school’s nursery class and a child who had been there at lunchtime was nowhere to be seen? First you would……, second…., third…..who takes these roles? Why them? who would you inform? Why? discuss in groups.</a:t>
            </a:r>
            <a:endParaRPr lang="en-GB" altLang="en-US"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14</a:t>
            </a:fld>
            <a:endParaRPr lang="en-GB"/>
          </a:p>
        </p:txBody>
      </p:sp>
    </p:spTree>
    <p:extLst>
      <p:ext uri="{BB962C8B-B14F-4D97-AF65-F5344CB8AC3E}">
        <p14:creationId xmlns:p14="http://schemas.microsoft.com/office/powerpoint/2010/main" val="1048169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the leader’s role in this? Team members’ roles?</a:t>
            </a:r>
          </a:p>
          <a:p>
            <a:r>
              <a:rPr lang="en-GB" dirty="0" smtClean="0"/>
              <a:t>What kind of registration details? Can students call out ideas? (it is then answered on a later slide)</a:t>
            </a:r>
          </a:p>
          <a:p>
            <a:r>
              <a:rPr lang="en-GB" dirty="0" smtClean="0"/>
              <a:t>Can students give ideas of what the written complaints procedures would encompass?</a:t>
            </a:r>
          </a:p>
          <a:p>
            <a:r>
              <a:rPr lang="en-GB" dirty="0" smtClean="0"/>
              <a:t> (must state the name and contact details of the CSSIW inspector,</a:t>
            </a:r>
            <a:r>
              <a:rPr lang="en-GB" baseline="0" dirty="0" smtClean="0"/>
              <a:t> for example).</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2492404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signed contract with parents: each party keeps a copy: why is this vital? What would happen if a parent was</a:t>
            </a:r>
            <a:r>
              <a:rPr lang="en-GB" baseline="0" dirty="0" smtClean="0"/>
              <a:t> illiterate?</a:t>
            </a:r>
          </a:p>
          <a:p>
            <a:r>
              <a:rPr lang="en-GB" baseline="0" dirty="0" smtClean="0"/>
              <a:t>With so much information to create, which umbrella bodies can support with generic written documentation? Can they name them?</a:t>
            </a:r>
          </a:p>
          <a:p>
            <a:r>
              <a:rPr lang="en-GB" baseline="0" dirty="0" smtClean="0"/>
              <a:t>What might the emergency procedures contain?</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16</a:t>
            </a:fld>
            <a:endParaRPr lang="en-GB"/>
          </a:p>
        </p:txBody>
      </p:sp>
    </p:spTree>
    <p:extLst>
      <p:ext uri="{BB962C8B-B14F-4D97-AF65-F5344CB8AC3E}">
        <p14:creationId xmlns:p14="http://schemas.microsoft.com/office/powerpoint/2010/main" val="1002516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Are students aware of referral schemes? Which supporting agencies are available?</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17</a:t>
            </a:fld>
            <a:endParaRPr lang="en-GB"/>
          </a:p>
        </p:txBody>
      </p:sp>
    </p:spTree>
    <p:extLst>
      <p:ext uri="{BB962C8B-B14F-4D97-AF65-F5344CB8AC3E}">
        <p14:creationId xmlns:p14="http://schemas.microsoft.com/office/powerpoint/2010/main" val="13748903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latin typeface="Calibri" pitchFamily="34" charset="0"/>
              </a:rPr>
              <a:t>Class rules in a school – are</a:t>
            </a:r>
            <a:r>
              <a:rPr lang="en-GB" altLang="en-US" baseline="0" dirty="0" smtClean="0">
                <a:latin typeface="Calibri" pitchFamily="34" charset="0"/>
              </a:rPr>
              <a:t> children involved in creating these? Are they always worded positively </a:t>
            </a:r>
            <a:r>
              <a:rPr lang="en-GB" altLang="en-US" baseline="0" dirty="0" err="1" smtClean="0">
                <a:latin typeface="Calibri" pitchFamily="34" charset="0"/>
              </a:rPr>
              <a:t>eg</a:t>
            </a:r>
            <a:r>
              <a:rPr lang="en-GB" altLang="en-US" baseline="0" dirty="0" smtClean="0">
                <a:latin typeface="Calibri" pitchFamily="34" charset="0"/>
              </a:rPr>
              <a:t> ‘always walk indoors’ rather than ‘don’t run’: </a:t>
            </a:r>
            <a:r>
              <a:rPr lang="en-GB" altLang="en-US" b="1" baseline="0" dirty="0" smtClean="0">
                <a:latin typeface="Calibri" pitchFamily="34" charset="0"/>
              </a:rPr>
              <a:t>do they state the type of behaviour that is </a:t>
            </a:r>
            <a:r>
              <a:rPr lang="en-GB" altLang="en-US" baseline="0" dirty="0" smtClean="0">
                <a:latin typeface="Calibri" pitchFamily="34" charset="0"/>
              </a:rPr>
              <a:t>expected rather than is not?</a:t>
            </a:r>
            <a:endParaRPr lang="en-GB" altLang="en-US" dirty="0" smtClean="0">
              <a:latin typeface="Calibri"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latin typeface="Calibri" pitchFamily="34" charset="0"/>
              </a:rPr>
              <a:t>Students to consider – if they were the leader, what would be their procedure for ‘avoidance of humiliation of children’.</a:t>
            </a:r>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19</a:t>
            </a:fld>
            <a:endParaRPr lang="en-GB"/>
          </a:p>
        </p:txBody>
      </p:sp>
    </p:spTree>
    <p:extLst>
      <p:ext uri="{BB962C8B-B14F-4D97-AF65-F5344CB8AC3E}">
        <p14:creationId xmlns:p14="http://schemas.microsoft.com/office/powerpoint/2010/main" val="24509095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need to research examples of complaints procedures and should research ACAS: </a:t>
            </a:r>
            <a:r>
              <a:rPr lang="en-GB" b="1" dirty="0" smtClean="0"/>
              <a:t>what type of time scales should a parent or staff member expect to see that a complaint is dealt</a:t>
            </a:r>
            <a:r>
              <a:rPr lang="en-GB" b="1" baseline="0" dirty="0" smtClean="0"/>
              <a:t> with? </a:t>
            </a:r>
            <a:endParaRPr lang="en-GB" b="1" dirty="0"/>
          </a:p>
        </p:txBody>
      </p:sp>
      <p:sp>
        <p:nvSpPr>
          <p:cNvPr id="4" name="Slide Number Placeholder 3"/>
          <p:cNvSpPr>
            <a:spLocks noGrp="1"/>
          </p:cNvSpPr>
          <p:nvPr>
            <p:ph type="sldNum" sz="quarter" idx="10"/>
          </p:nvPr>
        </p:nvSpPr>
        <p:spPr/>
        <p:txBody>
          <a:bodyPr/>
          <a:lstStyle/>
          <a:p>
            <a:fld id="{A9164DEE-1C52-4834-94A7-034DA1CB984F}" type="slidenum">
              <a:rPr lang="en-GB" smtClean="0"/>
              <a:t>22</a:t>
            </a:fld>
            <a:endParaRPr lang="en-GB"/>
          </a:p>
        </p:txBody>
      </p:sp>
    </p:spTree>
    <p:extLst>
      <p:ext uri="{BB962C8B-B14F-4D97-AF65-F5344CB8AC3E}">
        <p14:creationId xmlns:p14="http://schemas.microsoft.com/office/powerpoint/2010/main" val="531502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Reminders of the safeguarding module:</a:t>
            </a:r>
            <a:r>
              <a:rPr lang="en-GB" baseline="0" dirty="0" smtClean="0"/>
              <a:t> reading back over those notes would help to refresh </a:t>
            </a:r>
            <a:r>
              <a:rPr lang="en-GB" b="1" baseline="0" dirty="0" smtClean="0"/>
              <a:t>procedures and legislation </a:t>
            </a:r>
            <a:r>
              <a:rPr lang="en-GB" baseline="0" dirty="0" smtClean="0"/>
              <a:t>perhaps?</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What would happen if a staff member was accused? What would the leader do? Who is the named </a:t>
            </a:r>
            <a:r>
              <a:rPr lang="en-GB" altLang="en-US" dirty="0" smtClean="0">
                <a:latin typeface="Calibri" pitchFamily="34" charset="0"/>
              </a:rPr>
              <a:t>Child Protection Officer?</a:t>
            </a:r>
          </a:p>
          <a:p>
            <a:r>
              <a:rPr lang="en-GB" baseline="0" dirty="0" smtClean="0"/>
              <a:t> What is the policy? (Give students ‘thinking time’.)</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23</a:t>
            </a:fld>
            <a:endParaRPr lang="en-GB"/>
          </a:p>
        </p:txBody>
      </p:sp>
    </p:spTree>
    <p:extLst>
      <p:ext uri="{BB962C8B-B14F-4D97-AF65-F5344CB8AC3E}">
        <p14:creationId xmlns:p14="http://schemas.microsoft.com/office/powerpoint/2010/main" val="16465026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are children’s personal details stored?</a:t>
            </a:r>
          </a:p>
          <a:p>
            <a:r>
              <a:rPr lang="en-GB" dirty="0" smtClean="0"/>
              <a:t>Staff files? What would these contain?</a:t>
            </a:r>
          </a:p>
          <a:p>
            <a:r>
              <a:rPr lang="en-GB" dirty="0" smtClean="0"/>
              <a:t>Does every staff member (and student/volunteer?) sign a confidentiality agreement?</a:t>
            </a:r>
            <a:r>
              <a:rPr lang="en-GB" baseline="0" dirty="0" smtClean="0"/>
              <a:t> Why would this be good practice?</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24</a:t>
            </a:fld>
            <a:endParaRPr lang="en-GB"/>
          </a:p>
        </p:txBody>
      </p:sp>
    </p:spTree>
    <p:extLst>
      <p:ext uri="{BB962C8B-B14F-4D97-AF65-F5344CB8AC3E}">
        <p14:creationId xmlns:p14="http://schemas.microsoft.com/office/powerpoint/2010/main" val="478191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RIDDOR? COSSH?</a:t>
            </a:r>
          </a:p>
          <a:p>
            <a:r>
              <a:rPr lang="en-GB" dirty="0" smtClean="0"/>
              <a:t>Best practice in managing a fire drill? Examples from students: which steps would they write in their procedure if they were the leader? What would be the team members’ roles?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26</a:t>
            </a:fld>
            <a:endParaRPr lang="en-GB"/>
          </a:p>
        </p:txBody>
      </p:sp>
    </p:spTree>
    <p:extLst>
      <p:ext uri="{BB962C8B-B14F-4D97-AF65-F5344CB8AC3E}">
        <p14:creationId xmlns:p14="http://schemas.microsoft.com/office/powerpoint/2010/main" val="40688202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dirty="0" smtClean="0"/>
              <a:t>News story: the carer who took indecent images of children and posted them for other paedophiles: if you ran a setting/school, what would you need to consider/review/put in place in order that such a thing could be avoided?</a:t>
            </a:r>
          </a:p>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27</a:t>
            </a:fld>
            <a:endParaRPr lang="en-GB"/>
          </a:p>
        </p:txBody>
      </p:sp>
    </p:spTree>
    <p:extLst>
      <p:ext uri="{BB962C8B-B14F-4D97-AF65-F5344CB8AC3E}">
        <p14:creationId xmlns:p14="http://schemas.microsoft.com/office/powerpoint/2010/main" val="25325292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need to be aware of where to find legislation such as this – or the </a:t>
            </a:r>
            <a:r>
              <a:rPr lang="en-GB" smtClean="0"/>
              <a:t>updated versions.</a:t>
            </a:r>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30</a:t>
            </a:fld>
            <a:endParaRPr lang="en-GB"/>
          </a:p>
        </p:txBody>
      </p:sp>
    </p:spTree>
    <p:extLst>
      <p:ext uri="{BB962C8B-B14F-4D97-AF65-F5344CB8AC3E}">
        <p14:creationId xmlns:p14="http://schemas.microsoft.com/office/powerpoint/2010/main" val="17808334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need to be aware of where to find legislation such as this – or the </a:t>
            </a:r>
            <a:r>
              <a:rPr lang="en-GB" smtClean="0"/>
              <a:t>updated versions.</a:t>
            </a:r>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31</a:t>
            </a:fld>
            <a:endParaRPr lang="en-GB"/>
          </a:p>
        </p:txBody>
      </p:sp>
    </p:spTree>
    <p:extLst>
      <p:ext uri="{BB962C8B-B14F-4D97-AF65-F5344CB8AC3E}">
        <p14:creationId xmlns:p14="http://schemas.microsoft.com/office/powerpoint/2010/main" val="1780833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www.aggcc.cymru.gov.uk/"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www.cssiw.org.uk/"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268761"/>
            <a:ext cx="7772400" cy="1656184"/>
          </a:xfrm>
        </p:spPr>
        <p:txBody>
          <a:bodyPr/>
          <a:lstStyle/>
          <a:p>
            <a:r>
              <a:rPr lang="en-GB" b="1" dirty="0" smtClean="0"/>
              <a:t>EAEC6009/C</a:t>
            </a:r>
            <a:endParaRPr lang="en-GB" b="1" dirty="0"/>
          </a:p>
        </p:txBody>
      </p:sp>
      <p:sp>
        <p:nvSpPr>
          <p:cNvPr id="3" name="Subtitle 2"/>
          <p:cNvSpPr>
            <a:spLocks noGrp="1"/>
          </p:cNvSpPr>
          <p:nvPr>
            <p:ph type="subTitle" idx="1"/>
          </p:nvPr>
        </p:nvSpPr>
        <p:spPr>
          <a:xfrm>
            <a:off x="1369368" y="2564904"/>
            <a:ext cx="6400800" cy="2932311"/>
          </a:xfrm>
        </p:spPr>
        <p:txBody>
          <a:bodyPr>
            <a:normAutofit/>
          </a:bodyPr>
          <a:lstStyle/>
          <a:p>
            <a:r>
              <a:rPr lang="en-GB" dirty="0" err="1">
                <a:solidFill>
                  <a:schemeClr val="bg1"/>
                </a:solidFill>
              </a:rPr>
              <a:t>Arweinyddiaeth</a:t>
            </a:r>
            <a:r>
              <a:rPr lang="en-GB" dirty="0">
                <a:solidFill>
                  <a:schemeClr val="bg1"/>
                </a:solidFill>
              </a:rPr>
              <a:t> </a:t>
            </a:r>
            <a:r>
              <a:rPr lang="en-GB" dirty="0" err="1">
                <a:solidFill>
                  <a:schemeClr val="bg1"/>
                </a:solidFill>
              </a:rPr>
              <a:t>yn</a:t>
            </a:r>
            <a:r>
              <a:rPr lang="en-GB" dirty="0">
                <a:solidFill>
                  <a:schemeClr val="bg1"/>
                </a:solidFill>
              </a:rPr>
              <a:t> y </a:t>
            </a:r>
            <a:r>
              <a:rPr lang="en-GB" dirty="0" err="1">
                <a:solidFill>
                  <a:schemeClr val="bg1"/>
                </a:solidFill>
              </a:rPr>
              <a:t>Ddarpariaeth</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Blynyddoedd</a:t>
            </a:r>
            <a:r>
              <a:rPr lang="en-GB" dirty="0">
                <a:solidFill>
                  <a:schemeClr val="bg1"/>
                </a:solidFill>
              </a:rPr>
              <a:t> </a:t>
            </a:r>
            <a:r>
              <a:rPr lang="en-GB" dirty="0" err="1">
                <a:solidFill>
                  <a:schemeClr val="bg1"/>
                </a:solidFill>
              </a:rPr>
              <a:t>Cynnar</a:t>
            </a:r>
            <a:r>
              <a:rPr lang="en-GB" dirty="0">
                <a:solidFill>
                  <a:schemeClr val="bg1"/>
                </a:solidFill>
              </a:rPr>
              <a:t> </a:t>
            </a:r>
          </a:p>
          <a:p>
            <a:r>
              <a:rPr lang="en-GB" dirty="0">
                <a:solidFill>
                  <a:schemeClr val="bg1"/>
                </a:solidFill>
              </a:rPr>
              <a:t>Leadership in Early Years Provision</a:t>
            </a:r>
          </a:p>
          <a:p>
            <a:r>
              <a:rPr lang="en-GB" b="1" dirty="0" err="1">
                <a:solidFill>
                  <a:schemeClr val="bg1"/>
                </a:solidFill>
              </a:rPr>
              <a:t>Darlith</a:t>
            </a:r>
            <a:r>
              <a:rPr lang="en-GB" b="1" dirty="0">
                <a:solidFill>
                  <a:schemeClr val="bg1"/>
                </a:solidFill>
              </a:rPr>
              <a:t> </a:t>
            </a:r>
            <a:r>
              <a:rPr lang="en-GB" b="1" dirty="0" smtClean="0">
                <a:solidFill>
                  <a:schemeClr val="bg1"/>
                </a:solidFill>
              </a:rPr>
              <a:t>4 </a:t>
            </a:r>
            <a:r>
              <a:rPr lang="en-GB" b="1" dirty="0">
                <a:solidFill>
                  <a:schemeClr val="bg1"/>
                </a:solidFill>
              </a:rPr>
              <a:t>– Lecture </a:t>
            </a:r>
            <a:r>
              <a:rPr lang="en-GB" b="1" dirty="0" smtClean="0">
                <a:solidFill>
                  <a:schemeClr val="bg1"/>
                </a:solidFill>
              </a:rPr>
              <a:t>4 </a:t>
            </a:r>
            <a:endParaRPr lang="en-GB" b="1"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2800" b="1" dirty="0" err="1" smtClean="0"/>
              <a:t>Gofynion</a:t>
            </a:r>
            <a:r>
              <a:rPr lang="en-GB" sz="2800" b="1" dirty="0" smtClean="0"/>
              <a:t> </a:t>
            </a:r>
            <a:r>
              <a:rPr lang="en-GB" sz="2800" b="1" dirty="0" err="1" smtClean="0"/>
              <a:t>statudol</a:t>
            </a:r>
            <a:r>
              <a:rPr lang="en-GB" sz="2800" b="1" dirty="0" smtClean="0"/>
              <a:t> a </a:t>
            </a:r>
            <a:r>
              <a:rPr lang="en-GB" sz="2800" b="1" dirty="0" err="1" smtClean="0"/>
              <a:t>goblygiadol</a:t>
            </a:r>
            <a:r>
              <a:rPr lang="en-GB" sz="2800" b="1" dirty="0" smtClean="0"/>
              <a:t/>
            </a:r>
            <a:br>
              <a:rPr lang="en-GB" sz="2800" b="1" dirty="0" smtClean="0"/>
            </a:br>
            <a:r>
              <a:rPr lang="en-GB" sz="2800" b="1" dirty="0" smtClean="0"/>
              <a:t>Statutory obligations and  requirements</a:t>
            </a:r>
            <a:endParaRPr lang="en-GB" sz="2800" b="1" dirty="0"/>
          </a:p>
        </p:txBody>
      </p:sp>
      <p:sp>
        <p:nvSpPr>
          <p:cNvPr id="5" name="Content Placeholder 4"/>
          <p:cNvSpPr>
            <a:spLocks noGrp="1"/>
          </p:cNvSpPr>
          <p:nvPr>
            <p:ph sz="half" idx="1"/>
          </p:nvPr>
        </p:nvSpPr>
        <p:spPr/>
        <p:txBody>
          <a:bodyPr>
            <a:normAutofit fontScale="85000" lnSpcReduction="10000"/>
          </a:bodyPr>
          <a:lstStyle/>
          <a:p>
            <a:pPr marL="0" indent="0">
              <a:buNone/>
            </a:pPr>
            <a:r>
              <a:rPr lang="en-GB" dirty="0" smtClean="0"/>
              <a:t>Y </a:t>
            </a:r>
            <a:r>
              <a:rPr lang="en-GB" dirty="0" err="1" smtClean="0"/>
              <a:t>Gyfraith</a:t>
            </a:r>
            <a:endParaRPr lang="en-GB" dirty="0" smtClean="0"/>
          </a:p>
          <a:p>
            <a:pPr marL="0" indent="0">
              <a:buNone/>
            </a:pPr>
            <a:r>
              <a:rPr lang="en-GB" dirty="0" err="1" smtClean="0"/>
              <a:t>Gofynion</a:t>
            </a:r>
            <a:r>
              <a:rPr lang="en-GB" dirty="0" smtClean="0"/>
              <a:t> </a:t>
            </a:r>
            <a:r>
              <a:rPr lang="en-GB" dirty="0" err="1" smtClean="0"/>
              <a:t>statudol</a:t>
            </a:r>
            <a:r>
              <a:rPr lang="en-GB" dirty="0" smtClean="0"/>
              <a:t> </a:t>
            </a:r>
            <a:r>
              <a:rPr lang="en-GB" dirty="0" err="1" smtClean="0"/>
              <a:t>gan</a:t>
            </a:r>
            <a:r>
              <a:rPr lang="en-GB" dirty="0" smtClean="0"/>
              <a:t> </a:t>
            </a:r>
            <a:r>
              <a:rPr lang="en-GB" dirty="0" err="1" smtClean="0"/>
              <a:t>cyrff</a:t>
            </a:r>
            <a:r>
              <a:rPr lang="en-GB" dirty="0" smtClean="0"/>
              <a:t> </a:t>
            </a:r>
            <a:r>
              <a:rPr lang="en-GB" dirty="0" err="1" smtClean="0"/>
              <a:t>llywodraethol</a:t>
            </a:r>
            <a:r>
              <a:rPr lang="en-GB" dirty="0" smtClean="0"/>
              <a:t> </a:t>
            </a:r>
            <a:r>
              <a:rPr lang="en-GB" dirty="0" err="1" smtClean="0"/>
              <a:t>sef</a:t>
            </a:r>
            <a:r>
              <a:rPr lang="en-GB" dirty="0" smtClean="0"/>
              <a:t>:</a:t>
            </a:r>
          </a:p>
          <a:p>
            <a:pPr>
              <a:buFont typeface="Wingdings" panose="05000000000000000000" pitchFamily="2" charset="2"/>
              <a:buChar char="q"/>
            </a:pPr>
            <a:r>
              <a:rPr lang="en-GB" dirty="0" smtClean="0"/>
              <a:t>AGGCC</a:t>
            </a:r>
          </a:p>
          <a:p>
            <a:pPr>
              <a:buFont typeface="Wingdings" panose="05000000000000000000" pitchFamily="2" charset="2"/>
              <a:buChar char="q"/>
            </a:pPr>
            <a:r>
              <a:rPr lang="en-GB" dirty="0" smtClean="0"/>
              <a:t>ESTYN</a:t>
            </a:r>
          </a:p>
          <a:p>
            <a:pPr>
              <a:buFont typeface="Wingdings" panose="05000000000000000000" pitchFamily="2" charset="2"/>
              <a:buChar char="q"/>
            </a:pPr>
            <a:r>
              <a:rPr lang="en-GB" dirty="0" smtClean="0"/>
              <a:t>IECHYD A DIOGELWCH</a:t>
            </a:r>
          </a:p>
          <a:p>
            <a:pPr>
              <a:buFont typeface="Wingdings" panose="05000000000000000000" pitchFamily="2" charset="2"/>
              <a:buChar char="q"/>
            </a:pPr>
            <a:r>
              <a:rPr lang="en-GB" dirty="0" smtClean="0"/>
              <a:t>TÂN</a:t>
            </a:r>
          </a:p>
          <a:p>
            <a:pPr>
              <a:buFont typeface="Wingdings" panose="05000000000000000000" pitchFamily="2" charset="2"/>
              <a:buChar char="q"/>
            </a:pPr>
            <a:r>
              <a:rPr lang="en-GB" dirty="0" smtClean="0"/>
              <a:t>YR ASIANTAETH AMGYLCHEDD</a:t>
            </a:r>
          </a:p>
          <a:p>
            <a:pPr>
              <a:buFont typeface="Wingdings" panose="05000000000000000000" pitchFamily="2" charset="2"/>
              <a:buChar char="q"/>
            </a:pPr>
            <a:r>
              <a:rPr lang="en-GB" dirty="0" smtClean="0"/>
              <a:t>CYFLOGAETH </a:t>
            </a:r>
            <a:endParaRPr lang="en-GB" dirty="0"/>
          </a:p>
        </p:txBody>
      </p:sp>
      <p:sp>
        <p:nvSpPr>
          <p:cNvPr id="6" name="Content Placeholder 5"/>
          <p:cNvSpPr>
            <a:spLocks noGrp="1"/>
          </p:cNvSpPr>
          <p:nvPr>
            <p:ph sz="half" idx="2"/>
          </p:nvPr>
        </p:nvSpPr>
        <p:spPr/>
        <p:txBody>
          <a:bodyPr>
            <a:normAutofit fontScale="85000" lnSpcReduction="10000"/>
          </a:bodyPr>
          <a:lstStyle/>
          <a:p>
            <a:pPr marL="0" indent="0">
              <a:buNone/>
            </a:pPr>
            <a:r>
              <a:rPr lang="en-GB" dirty="0" smtClean="0"/>
              <a:t>The law</a:t>
            </a:r>
          </a:p>
          <a:p>
            <a:pPr marL="0" indent="0">
              <a:buNone/>
            </a:pPr>
            <a:r>
              <a:rPr lang="en-GB" dirty="0" smtClean="0"/>
              <a:t>Statutory requirements by governing bodies such as:</a:t>
            </a:r>
          </a:p>
          <a:p>
            <a:pPr>
              <a:buFont typeface="Wingdings" panose="05000000000000000000" pitchFamily="2" charset="2"/>
              <a:buChar char="q"/>
            </a:pPr>
            <a:r>
              <a:rPr lang="en-GB" dirty="0" smtClean="0"/>
              <a:t>CSSIW</a:t>
            </a:r>
          </a:p>
          <a:p>
            <a:pPr>
              <a:buFont typeface="Wingdings" panose="05000000000000000000" pitchFamily="2" charset="2"/>
              <a:buChar char="q"/>
            </a:pPr>
            <a:r>
              <a:rPr lang="en-GB" dirty="0" smtClean="0"/>
              <a:t>ESTYN</a:t>
            </a:r>
          </a:p>
          <a:p>
            <a:pPr>
              <a:buFont typeface="Wingdings" panose="05000000000000000000" pitchFamily="2" charset="2"/>
              <a:buChar char="q"/>
            </a:pPr>
            <a:r>
              <a:rPr lang="en-GB" dirty="0" smtClean="0"/>
              <a:t>HEALTH AND SAFETY</a:t>
            </a:r>
          </a:p>
          <a:p>
            <a:pPr>
              <a:buFont typeface="Wingdings" panose="05000000000000000000" pitchFamily="2" charset="2"/>
              <a:buChar char="q"/>
            </a:pPr>
            <a:r>
              <a:rPr lang="en-GB" dirty="0" smtClean="0"/>
              <a:t>FIRE</a:t>
            </a:r>
          </a:p>
          <a:p>
            <a:pPr>
              <a:buFont typeface="Wingdings" panose="05000000000000000000" pitchFamily="2" charset="2"/>
              <a:buChar char="q"/>
            </a:pPr>
            <a:r>
              <a:rPr lang="en-GB" dirty="0" smtClean="0"/>
              <a:t>ENVIRONMENTAL AGENCY </a:t>
            </a:r>
          </a:p>
          <a:p>
            <a:pPr>
              <a:buFont typeface="Wingdings" panose="05000000000000000000" pitchFamily="2" charset="2"/>
              <a:buChar char="q"/>
            </a:pPr>
            <a:r>
              <a:rPr lang="en-GB" dirty="0" smtClean="0"/>
              <a:t>EMPLOYMENT </a:t>
            </a:r>
            <a:endParaRPr lang="en-GB" dirty="0"/>
          </a:p>
        </p:txBody>
      </p:sp>
    </p:spTree>
    <p:extLst>
      <p:ext uri="{BB962C8B-B14F-4D97-AF65-F5344CB8AC3E}">
        <p14:creationId xmlns:p14="http://schemas.microsoft.com/office/powerpoint/2010/main" val="41406294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b="1" dirty="0" err="1" smtClean="0"/>
              <a:t>Ymrwymiadau</a:t>
            </a:r>
            <a:r>
              <a:rPr lang="en-GB" b="1" dirty="0" smtClean="0"/>
              <a:t/>
            </a:r>
            <a:br>
              <a:rPr lang="en-GB" b="1" dirty="0" smtClean="0"/>
            </a:br>
            <a:r>
              <a:rPr lang="en-GB" b="1" dirty="0" smtClean="0"/>
              <a:t>Liabilities</a:t>
            </a:r>
            <a:r>
              <a:rPr lang="en-GB" dirty="0" smtClean="0"/>
              <a:t/>
            </a:r>
            <a:br>
              <a:rPr lang="en-GB" dirty="0" smtClean="0"/>
            </a:br>
            <a:endParaRPr lang="en-GB" dirty="0"/>
          </a:p>
        </p:txBody>
      </p:sp>
      <p:sp>
        <p:nvSpPr>
          <p:cNvPr id="5" name="Text Placeholder 4"/>
          <p:cNvSpPr>
            <a:spLocks noGrp="1"/>
          </p:cNvSpPr>
          <p:nvPr>
            <p:ph type="body" idx="1"/>
          </p:nvPr>
        </p:nvSpPr>
        <p:spPr/>
        <p:txBody>
          <a:bodyPr/>
          <a:lstStyle/>
          <a:p>
            <a:r>
              <a:rPr lang="en-GB" dirty="0" smtClean="0"/>
              <a:t>Y </a:t>
            </a:r>
            <a:r>
              <a:rPr lang="en-GB" dirty="0" err="1" smtClean="0"/>
              <a:t>Gyfraith</a:t>
            </a:r>
            <a:endParaRPr lang="en-GB" dirty="0"/>
          </a:p>
        </p:txBody>
      </p:sp>
      <p:sp>
        <p:nvSpPr>
          <p:cNvPr id="3" name="Content Placeholder 2"/>
          <p:cNvSpPr>
            <a:spLocks noGrp="1"/>
          </p:cNvSpPr>
          <p:nvPr>
            <p:ph sz="half" idx="2"/>
          </p:nvPr>
        </p:nvSpPr>
        <p:spPr/>
        <p:txBody>
          <a:bodyPr>
            <a:normAutofit fontScale="92500" lnSpcReduction="10000"/>
          </a:bodyPr>
          <a:lstStyle/>
          <a:p>
            <a:r>
              <a:rPr lang="en-GB" sz="1800" dirty="0" err="1" smtClean="0"/>
              <a:t>Cyfrifoldebau</a:t>
            </a:r>
            <a:r>
              <a:rPr lang="en-GB" sz="1800" dirty="0" smtClean="0"/>
              <a:t> </a:t>
            </a:r>
            <a:r>
              <a:rPr lang="en-GB" sz="1800" dirty="0" err="1" smtClean="0"/>
              <a:t>ariannol</a:t>
            </a:r>
            <a:r>
              <a:rPr lang="en-GB" sz="1800" dirty="0" smtClean="0"/>
              <a:t> (</a:t>
            </a:r>
            <a:r>
              <a:rPr lang="en-GB" sz="1800" dirty="0" err="1" smtClean="0"/>
              <a:t>cyflog</a:t>
            </a:r>
            <a:r>
              <a:rPr lang="en-GB" sz="1800" dirty="0" smtClean="0"/>
              <a:t>/</a:t>
            </a:r>
            <a:r>
              <a:rPr lang="en-GB" sz="1800" dirty="0" err="1" smtClean="0"/>
              <a:t>pensiwn</a:t>
            </a:r>
            <a:r>
              <a:rPr lang="en-GB" sz="1800" dirty="0" smtClean="0"/>
              <a:t>/</a:t>
            </a:r>
            <a:r>
              <a:rPr lang="en-GB" sz="1800" dirty="0" err="1" smtClean="0"/>
              <a:t>gwyliau</a:t>
            </a:r>
            <a:r>
              <a:rPr lang="en-GB" sz="1800" dirty="0" smtClean="0"/>
              <a:t>/</a:t>
            </a:r>
            <a:r>
              <a:rPr lang="en-GB" sz="1800" dirty="0" err="1" smtClean="0"/>
              <a:t>salwch</a:t>
            </a:r>
            <a:r>
              <a:rPr lang="en-GB" sz="1800" dirty="0" smtClean="0"/>
              <a:t> a </a:t>
            </a:r>
            <a:r>
              <a:rPr lang="en-GB" sz="1800" dirty="0" err="1" smtClean="0"/>
              <a:t>goreiriogrwydd</a:t>
            </a:r>
            <a:r>
              <a:rPr lang="en-GB" sz="1800" dirty="0" smtClean="0"/>
              <a:t>)</a:t>
            </a:r>
          </a:p>
          <a:p>
            <a:r>
              <a:rPr lang="en-GB" sz="1800" dirty="0" err="1" smtClean="0"/>
              <a:t>Cyfrifoldebau</a:t>
            </a:r>
            <a:r>
              <a:rPr lang="en-GB" sz="1800" dirty="0" smtClean="0"/>
              <a:t> </a:t>
            </a:r>
            <a:r>
              <a:rPr lang="en-GB" sz="1800" dirty="0" err="1" smtClean="0"/>
              <a:t>gweithdrefnol</a:t>
            </a:r>
            <a:r>
              <a:rPr lang="en-GB" sz="1800" dirty="0" smtClean="0"/>
              <a:t> ( bod </a:t>
            </a:r>
            <a:r>
              <a:rPr lang="en-GB" sz="1800" dirty="0" err="1" smtClean="0"/>
              <a:t>gweithdrenau</a:t>
            </a:r>
            <a:r>
              <a:rPr lang="en-GB" sz="1800" dirty="0" smtClean="0"/>
              <a:t> </a:t>
            </a:r>
            <a:r>
              <a:rPr lang="en-GB" sz="1800" dirty="0" err="1" smtClean="0"/>
              <a:t>achwyniadau</a:t>
            </a:r>
            <a:r>
              <a:rPr lang="en-GB" sz="1800" dirty="0" smtClean="0"/>
              <a:t> a </a:t>
            </a:r>
            <a:r>
              <a:rPr lang="en-GB" sz="1800" dirty="0" err="1" smtClean="0"/>
              <a:t>disgyblaeth</a:t>
            </a:r>
            <a:r>
              <a:rPr lang="en-GB" sz="1800" dirty="0" smtClean="0"/>
              <a:t> </a:t>
            </a:r>
            <a:r>
              <a:rPr lang="en-GB" sz="1800" dirty="0" err="1" smtClean="0"/>
              <a:t>yn</a:t>
            </a:r>
            <a:r>
              <a:rPr lang="en-GB" sz="1800" dirty="0" smtClean="0"/>
              <a:t> </a:t>
            </a:r>
            <a:r>
              <a:rPr lang="en-GB" sz="1800" dirty="0" err="1" smtClean="0"/>
              <a:t>lle</a:t>
            </a:r>
            <a:r>
              <a:rPr lang="en-GB" sz="1800" dirty="0" smtClean="0"/>
              <a:t>)</a:t>
            </a:r>
          </a:p>
          <a:p>
            <a:r>
              <a:rPr lang="en-GB" sz="1800" dirty="0" err="1" smtClean="0"/>
              <a:t>Cytundebau</a:t>
            </a:r>
            <a:r>
              <a:rPr lang="en-GB" sz="1800" dirty="0" smtClean="0"/>
              <a:t> </a:t>
            </a:r>
            <a:r>
              <a:rPr lang="en-GB" sz="1800" dirty="0" err="1" smtClean="0"/>
              <a:t>Cyfloaeth</a:t>
            </a:r>
            <a:r>
              <a:rPr lang="en-GB" sz="1800" dirty="0" smtClean="0"/>
              <a:t> </a:t>
            </a:r>
          </a:p>
          <a:p>
            <a:r>
              <a:rPr lang="en-GB" sz="1800" dirty="0" err="1" smtClean="0"/>
              <a:t>Yswiriant</a:t>
            </a:r>
            <a:r>
              <a:rPr lang="en-GB" sz="1800" dirty="0" smtClean="0"/>
              <a:t> ( </a:t>
            </a:r>
            <a:r>
              <a:rPr lang="en-GB" sz="1800" dirty="0" err="1" smtClean="0"/>
              <a:t>ymrwyniad</a:t>
            </a:r>
            <a:r>
              <a:rPr lang="en-GB" sz="1800" dirty="0" smtClean="0"/>
              <a:t> </a:t>
            </a:r>
            <a:r>
              <a:rPr lang="en-GB" sz="1800" dirty="0" err="1" smtClean="0"/>
              <a:t>gyhoeddus</a:t>
            </a:r>
            <a:r>
              <a:rPr lang="en-GB" sz="1800" dirty="0" smtClean="0"/>
              <a:t> </a:t>
            </a:r>
            <a:r>
              <a:rPr lang="en-GB" sz="1800" dirty="0" err="1" smtClean="0"/>
              <a:t>yn</a:t>
            </a:r>
            <a:r>
              <a:rPr lang="en-GB" sz="1800" dirty="0" smtClean="0"/>
              <a:t> </a:t>
            </a:r>
            <a:r>
              <a:rPr lang="en-GB" sz="1800" dirty="0" err="1" smtClean="0"/>
              <a:t>ogystal</a:t>
            </a:r>
            <a:r>
              <a:rPr lang="en-GB" sz="1800" dirty="0" smtClean="0"/>
              <a:t> a </a:t>
            </a:r>
            <a:r>
              <a:rPr lang="en-GB" sz="1800" dirty="0" err="1" smtClean="0"/>
              <a:t>niwed</a:t>
            </a:r>
            <a:r>
              <a:rPr lang="en-GB" sz="1800" dirty="0" smtClean="0"/>
              <a:t> </a:t>
            </a:r>
            <a:r>
              <a:rPr lang="en-GB" sz="1800" dirty="0" err="1" smtClean="0"/>
              <a:t>personol</a:t>
            </a:r>
            <a:r>
              <a:rPr lang="en-GB" sz="1800" dirty="0" smtClean="0"/>
              <a:t>)</a:t>
            </a:r>
          </a:p>
          <a:p>
            <a:r>
              <a:rPr lang="en-GB" sz="1800" dirty="0" err="1" smtClean="0"/>
              <a:t>Dyletswydd</a:t>
            </a:r>
            <a:r>
              <a:rPr lang="en-GB" sz="1800" dirty="0" smtClean="0"/>
              <a:t> o </a:t>
            </a:r>
            <a:r>
              <a:rPr lang="en-GB" sz="1800" dirty="0" err="1" smtClean="0"/>
              <a:t>ofal</a:t>
            </a:r>
            <a:r>
              <a:rPr lang="en-GB" sz="1800" dirty="0" smtClean="0"/>
              <a:t>  (</a:t>
            </a:r>
            <a:r>
              <a:rPr lang="en-GB" sz="1800" dirty="0" err="1" smtClean="0"/>
              <a:t>pob</a:t>
            </a:r>
            <a:r>
              <a:rPr lang="en-GB" sz="1800" dirty="0" smtClean="0"/>
              <a:t> </a:t>
            </a:r>
            <a:r>
              <a:rPr lang="en-GB" sz="1800" dirty="0" err="1" smtClean="0"/>
              <a:t>agwedd</a:t>
            </a:r>
            <a:r>
              <a:rPr lang="en-GB" sz="1800" dirty="0" smtClean="0"/>
              <a:t> o </a:t>
            </a:r>
            <a:r>
              <a:rPr lang="en-GB" sz="1800" dirty="0" err="1" smtClean="0"/>
              <a:t>iechyd</a:t>
            </a:r>
            <a:r>
              <a:rPr lang="en-GB" sz="1800" dirty="0" smtClean="0"/>
              <a:t> a </a:t>
            </a:r>
            <a:r>
              <a:rPr lang="en-GB" sz="1800" dirty="0" err="1" smtClean="0"/>
              <a:t>diogelwch</a:t>
            </a:r>
            <a:r>
              <a:rPr lang="en-GB" sz="1800" dirty="0" smtClean="0"/>
              <a:t>) </a:t>
            </a:r>
          </a:p>
          <a:p>
            <a:r>
              <a:rPr lang="en-GB" sz="1800" dirty="0" err="1" smtClean="0"/>
              <a:t>Cyfleoedd</a:t>
            </a:r>
            <a:r>
              <a:rPr lang="en-GB" sz="1800" dirty="0" smtClean="0"/>
              <a:t> </a:t>
            </a:r>
            <a:r>
              <a:rPr lang="en-GB" sz="1800" dirty="0" err="1" smtClean="0"/>
              <a:t>cyfartal</a:t>
            </a:r>
            <a:r>
              <a:rPr lang="en-GB" sz="1800" dirty="0" smtClean="0"/>
              <a:t> ( </a:t>
            </a:r>
            <a:r>
              <a:rPr lang="en-GB" sz="1800" dirty="0" err="1" smtClean="0"/>
              <a:t>hil</a:t>
            </a:r>
            <a:r>
              <a:rPr lang="en-GB" sz="1800" dirty="0" smtClean="0"/>
              <a:t>, </a:t>
            </a:r>
            <a:r>
              <a:rPr lang="en-GB" sz="1800" dirty="0" err="1" smtClean="0"/>
              <a:t>crefydd</a:t>
            </a:r>
            <a:r>
              <a:rPr lang="en-GB" sz="1800" dirty="0" smtClean="0"/>
              <a:t>, </a:t>
            </a:r>
            <a:r>
              <a:rPr lang="en-GB" sz="1800" dirty="0" err="1" smtClean="0"/>
              <a:t>rhywedd</a:t>
            </a:r>
            <a:r>
              <a:rPr lang="en-GB" sz="1800" dirty="0" smtClean="0"/>
              <a:t>, </a:t>
            </a:r>
            <a:r>
              <a:rPr lang="en-GB" sz="1800" dirty="0" err="1" smtClean="0"/>
              <a:t>oed</a:t>
            </a:r>
            <a:r>
              <a:rPr lang="en-GB" sz="1800" dirty="0" smtClean="0"/>
              <a:t> </a:t>
            </a:r>
            <a:r>
              <a:rPr lang="en-GB" sz="1800" dirty="0" err="1" smtClean="0"/>
              <a:t>neu</a:t>
            </a:r>
            <a:r>
              <a:rPr lang="en-GB" sz="1800" dirty="0" smtClean="0"/>
              <a:t> </a:t>
            </a:r>
            <a:r>
              <a:rPr lang="en-GB" sz="1800" dirty="0" err="1" smtClean="0"/>
              <a:t>anabledd</a:t>
            </a:r>
            <a:r>
              <a:rPr lang="en-GB" sz="1800" dirty="0" smtClean="0"/>
              <a:t>)  </a:t>
            </a:r>
            <a:endParaRPr lang="en-GB" sz="1800" dirty="0"/>
          </a:p>
        </p:txBody>
      </p:sp>
      <p:sp>
        <p:nvSpPr>
          <p:cNvPr id="6" name="Text Placeholder 5"/>
          <p:cNvSpPr>
            <a:spLocks noGrp="1"/>
          </p:cNvSpPr>
          <p:nvPr>
            <p:ph type="body" sz="quarter" idx="3"/>
          </p:nvPr>
        </p:nvSpPr>
        <p:spPr/>
        <p:txBody>
          <a:bodyPr/>
          <a:lstStyle/>
          <a:p>
            <a:r>
              <a:rPr lang="en-GB" dirty="0" smtClean="0"/>
              <a:t>By Law</a:t>
            </a:r>
            <a:endParaRPr lang="en-GB" dirty="0"/>
          </a:p>
        </p:txBody>
      </p:sp>
      <p:sp>
        <p:nvSpPr>
          <p:cNvPr id="4" name="Content Placeholder 3"/>
          <p:cNvSpPr>
            <a:spLocks noGrp="1"/>
          </p:cNvSpPr>
          <p:nvPr>
            <p:ph sz="quarter" idx="4"/>
          </p:nvPr>
        </p:nvSpPr>
        <p:spPr/>
        <p:txBody>
          <a:bodyPr>
            <a:normAutofit fontScale="40000" lnSpcReduction="20000"/>
          </a:bodyPr>
          <a:lstStyle/>
          <a:p>
            <a:r>
              <a:rPr lang="en-GB" sz="4200" dirty="0" smtClean="0"/>
              <a:t>Financial duties (salaries/pensions /holidays/sickness and redundancies) </a:t>
            </a:r>
          </a:p>
          <a:p>
            <a:r>
              <a:rPr lang="en-GB" sz="4200" dirty="0" smtClean="0"/>
              <a:t>Procedural duties (grievance and disciplinary procedures in place)</a:t>
            </a:r>
          </a:p>
          <a:p>
            <a:r>
              <a:rPr lang="en-GB" sz="4200" dirty="0" smtClean="0"/>
              <a:t>Employment Contracts</a:t>
            </a:r>
          </a:p>
          <a:p>
            <a:r>
              <a:rPr lang="en-GB" sz="4200" dirty="0" smtClean="0"/>
              <a:t>Insurance (public liability as well as personal injury)</a:t>
            </a:r>
          </a:p>
          <a:p>
            <a:r>
              <a:rPr lang="en-GB" sz="4200" dirty="0" smtClean="0"/>
              <a:t>Duty of care ( all aspects of health and safety)</a:t>
            </a:r>
          </a:p>
          <a:p>
            <a:r>
              <a:rPr lang="en-GB" sz="4200" dirty="0" smtClean="0"/>
              <a:t>Equal opportunities (race, religion, gender, age or disability)  </a:t>
            </a:r>
            <a:endParaRPr lang="en-GB" sz="4200" dirty="0" smtClean="0"/>
          </a:p>
          <a:p>
            <a:pPr marL="0" indent="0" algn="r">
              <a:buNone/>
            </a:pPr>
            <a:r>
              <a:rPr lang="en-GB" sz="4200" dirty="0" smtClean="0"/>
              <a:t>(O’Sullivan, 2009: 163)</a:t>
            </a:r>
            <a:endParaRPr lang="en-GB" sz="4200" dirty="0" smtClean="0"/>
          </a:p>
          <a:p>
            <a:endParaRPr lang="en-GB" dirty="0"/>
          </a:p>
        </p:txBody>
      </p:sp>
    </p:spTree>
    <p:extLst>
      <p:ext uri="{BB962C8B-B14F-4D97-AF65-F5344CB8AC3E}">
        <p14:creationId xmlns:p14="http://schemas.microsoft.com/office/powerpoint/2010/main" val="34873179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ltLang="en-US" b="1" dirty="0" err="1">
                <a:latin typeface="Calibri" pitchFamily="34" charset="0"/>
              </a:rPr>
              <a:t>Polisiau</a:t>
            </a:r>
            <a:r>
              <a:rPr lang="en-GB" altLang="en-US" b="1" dirty="0">
                <a:latin typeface="Calibri" pitchFamily="34" charset="0"/>
              </a:rPr>
              <a:t>                   Policies</a:t>
            </a:r>
            <a:endParaRPr lang="en-GB" b="1" dirty="0"/>
          </a:p>
        </p:txBody>
      </p:sp>
      <p:sp>
        <p:nvSpPr>
          <p:cNvPr id="5" name="Content Placeholder 4"/>
          <p:cNvSpPr>
            <a:spLocks noGrp="1"/>
          </p:cNvSpPr>
          <p:nvPr>
            <p:ph sz="half" idx="1"/>
          </p:nvPr>
        </p:nvSpPr>
        <p:spPr/>
        <p:txBody>
          <a:bodyPr>
            <a:normAutofit fontScale="85000" lnSpcReduction="10000"/>
          </a:bodyPr>
          <a:lstStyle/>
          <a:p>
            <a:r>
              <a:rPr lang="en-GB" altLang="en-US" dirty="0">
                <a:latin typeface="Calibri" pitchFamily="34" charset="0"/>
              </a:rPr>
              <a:t>Mae </a:t>
            </a:r>
            <a:r>
              <a:rPr lang="en-GB" altLang="en-US" dirty="0" err="1">
                <a:latin typeface="Calibri" pitchFamily="34" charset="0"/>
              </a:rPr>
              <a:t>Deddf</a:t>
            </a:r>
            <a:r>
              <a:rPr lang="en-GB" altLang="en-US" dirty="0">
                <a:latin typeface="Calibri" pitchFamily="34" charset="0"/>
              </a:rPr>
              <a:t> Plant 1989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datgan</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am </a:t>
            </a:r>
            <a:r>
              <a:rPr lang="en-GB" altLang="en-US" dirty="0" err="1">
                <a:latin typeface="Calibri" pitchFamily="34" charset="0"/>
              </a:rPr>
              <a:t>bolisiau</a:t>
            </a:r>
            <a:r>
              <a:rPr lang="en-GB" altLang="en-US" dirty="0">
                <a:latin typeface="Calibri" pitchFamily="34" charset="0"/>
              </a:rPr>
              <a:t>: </a:t>
            </a:r>
          </a:p>
          <a:p>
            <a:pPr>
              <a:buNone/>
            </a:pPr>
            <a:r>
              <a:rPr lang="en-GB" altLang="en-US" i="1" dirty="0">
                <a:latin typeface="Calibri" pitchFamily="34" charset="0"/>
              </a:rPr>
              <a:t>Mae </a:t>
            </a:r>
            <a:r>
              <a:rPr lang="en-GB" altLang="en-US" i="1" dirty="0" err="1">
                <a:latin typeface="Calibri" pitchFamily="34" charset="0"/>
              </a:rPr>
              <a:t>polisiau’n</a:t>
            </a:r>
            <a:r>
              <a:rPr lang="en-GB" altLang="en-US" i="1" dirty="0">
                <a:latin typeface="Calibri" pitchFamily="34" charset="0"/>
              </a:rPr>
              <a:t> </a:t>
            </a:r>
            <a:r>
              <a:rPr lang="en-GB" altLang="en-US" i="1" dirty="0" err="1">
                <a:latin typeface="Calibri" pitchFamily="34" charset="0"/>
              </a:rPr>
              <a:t>bodoli</a:t>
            </a:r>
            <a:r>
              <a:rPr lang="en-GB" altLang="en-US" i="1" dirty="0">
                <a:latin typeface="Calibri" pitchFamily="34" charset="0"/>
              </a:rPr>
              <a:t> </a:t>
            </a:r>
            <a:r>
              <a:rPr lang="en-GB" altLang="en-US" i="1" dirty="0" err="1">
                <a:latin typeface="Calibri" pitchFamily="34" charset="0"/>
              </a:rPr>
              <a:t>er</a:t>
            </a:r>
            <a:r>
              <a:rPr lang="en-GB" altLang="en-US" i="1" dirty="0">
                <a:latin typeface="Calibri" pitchFamily="34" charset="0"/>
              </a:rPr>
              <a:t> </a:t>
            </a:r>
            <a:r>
              <a:rPr lang="en-GB" altLang="en-US" i="1" dirty="0" err="1">
                <a:latin typeface="Calibri" pitchFamily="34" charset="0"/>
              </a:rPr>
              <a:t>mwyn</a:t>
            </a:r>
            <a:r>
              <a:rPr lang="en-GB" altLang="en-US" i="1" dirty="0">
                <a:latin typeface="Calibri" pitchFamily="34" charset="0"/>
              </a:rPr>
              <a:t> </a:t>
            </a:r>
            <a:r>
              <a:rPr lang="en-GB" altLang="en-US" i="1" dirty="0" err="1">
                <a:latin typeface="Calibri" pitchFamily="34" charset="0"/>
              </a:rPr>
              <a:t>gwarchod</a:t>
            </a:r>
            <a:r>
              <a:rPr lang="en-GB" altLang="en-US" i="1" dirty="0">
                <a:latin typeface="Calibri" pitchFamily="34" charset="0"/>
              </a:rPr>
              <a:t> plant, </a:t>
            </a:r>
            <a:r>
              <a:rPr lang="en-GB" altLang="en-US" i="1" dirty="0" err="1">
                <a:latin typeface="Calibri" pitchFamily="34" charset="0"/>
              </a:rPr>
              <a:t>rhieni</a:t>
            </a:r>
            <a:r>
              <a:rPr lang="en-GB" altLang="en-US" i="1" dirty="0">
                <a:latin typeface="Calibri" pitchFamily="34" charset="0"/>
              </a:rPr>
              <a:t> </a:t>
            </a:r>
            <a:r>
              <a:rPr lang="en-GB" altLang="en-US" i="1" dirty="0" err="1">
                <a:latin typeface="Calibri" pitchFamily="34" charset="0"/>
              </a:rPr>
              <a:t>a’r</a:t>
            </a:r>
            <a:r>
              <a:rPr lang="en-GB" altLang="en-US" i="1" dirty="0">
                <a:latin typeface="Calibri" pitchFamily="34" charset="0"/>
              </a:rPr>
              <a:t> staff a </a:t>
            </a:r>
            <a:r>
              <a:rPr lang="en-GB" altLang="en-US" i="1" dirty="0" err="1">
                <a:latin typeface="Calibri" pitchFamily="34" charset="0"/>
              </a:rPr>
              <a:t>sicrhau</a:t>
            </a:r>
            <a:r>
              <a:rPr lang="en-GB" altLang="en-US" i="1" dirty="0">
                <a:latin typeface="Calibri" pitchFamily="34" charset="0"/>
              </a:rPr>
              <a:t> bod </a:t>
            </a:r>
            <a:r>
              <a:rPr lang="en-GB" altLang="en-US" i="1" dirty="0" err="1">
                <a:latin typeface="Calibri" pitchFamily="34" charset="0"/>
              </a:rPr>
              <a:t>pob</a:t>
            </a:r>
            <a:r>
              <a:rPr lang="en-GB" altLang="en-US" i="1" dirty="0">
                <a:latin typeface="Calibri" pitchFamily="34" charset="0"/>
              </a:rPr>
              <a:t> </a:t>
            </a:r>
            <a:r>
              <a:rPr lang="en-GB" altLang="en-US" i="1" dirty="0" smtClean="0">
                <a:latin typeface="Calibri" pitchFamily="34" charset="0"/>
              </a:rPr>
              <a:t>un… </a:t>
            </a:r>
            <a:r>
              <a:rPr lang="en-GB" altLang="en-US" i="1" dirty="0" err="1">
                <a:latin typeface="Calibri" pitchFamily="34" charset="0"/>
              </a:rPr>
              <a:t>yn</a:t>
            </a:r>
            <a:r>
              <a:rPr lang="en-GB" altLang="en-US" i="1" dirty="0">
                <a:latin typeface="Calibri" pitchFamily="34" charset="0"/>
              </a:rPr>
              <a:t> </a:t>
            </a:r>
            <a:r>
              <a:rPr lang="en-GB" altLang="en-US" i="1" dirty="0" err="1">
                <a:latin typeface="Calibri" pitchFamily="34" charset="0"/>
              </a:rPr>
              <a:t>gwbl</a:t>
            </a:r>
            <a:r>
              <a:rPr lang="en-GB" altLang="en-US" i="1" dirty="0">
                <a:latin typeface="Calibri" pitchFamily="34" charset="0"/>
              </a:rPr>
              <a:t> </a:t>
            </a:r>
            <a:r>
              <a:rPr lang="en-GB" altLang="en-US" i="1" dirty="0" err="1">
                <a:latin typeface="Calibri" pitchFamily="34" charset="0"/>
              </a:rPr>
              <a:t>glir</a:t>
            </a:r>
            <a:r>
              <a:rPr lang="en-GB" altLang="en-US" i="1" dirty="0">
                <a:latin typeface="Calibri" pitchFamily="34" charset="0"/>
              </a:rPr>
              <a:t> </a:t>
            </a:r>
            <a:r>
              <a:rPr lang="en-GB" altLang="en-US" i="1" dirty="0" err="1">
                <a:latin typeface="Calibri" pitchFamily="34" charset="0"/>
              </a:rPr>
              <a:t>ynghylch</a:t>
            </a:r>
            <a:r>
              <a:rPr lang="en-GB" altLang="en-US" i="1" dirty="0">
                <a:latin typeface="Calibri" pitchFamily="34" charset="0"/>
              </a:rPr>
              <a:t> y </a:t>
            </a:r>
            <a:r>
              <a:rPr lang="en-GB" altLang="en-US" i="1" dirty="0" err="1">
                <a:latin typeface="Calibri" pitchFamily="34" charset="0"/>
              </a:rPr>
              <a:t>ffordd</a:t>
            </a:r>
            <a:r>
              <a:rPr lang="en-GB" altLang="en-US" i="1" dirty="0">
                <a:latin typeface="Calibri" pitchFamily="34" charset="0"/>
              </a:rPr>
              <a:t> </a:t>
            </a:r>
            <a:r>
              <a:rPr lang="en-GB" altLang="en-US" i="1" dirty="0" err="1">
                <a:latin typeface="Calibri" pitchFamily="34" charset="0"/>
              </a:rPr>
              <a:t>mae’r</a:t>
            </a:r>
            <a:r>
              <a:rPr lang="en-GB" altLang="en-US" i="1" dirty="0">
                <a:latin typeface="Calibri" pitchFamily="34" charset="0"/>
              </a:rPr>
              <a:t> </a:t>
            </a:r>
            <a:r>
              <a:rPr lang="en-GB" altLang="en-US" i="1" dirty="0" err="1">
                <a:latin typeface="Calibri" pitchFamily="34" charset="0"/>
              </a:rPr>
              <a:t>sefydlaid</a:t>
            </a:r>
            <a:r>
              <a:rPr lang="en-GB" altLang="en-US" i="1" dirty="0">
                <a:latin typeface="Calibri" pitchFamily="34" charset="0"/>
              </a:rPr>
              <a:t> </a:t>
            </a:r>
            <a:r>
              <a:rPr lang="en-GB" altLang="en-US" i="1" dirty="0" err="1">
                <a:latin typeface="Calibri" pitchFamily="34" charset="0"/>
              </a:rPr>
              <a:t>yn</a:t>
            </a:r>
            <a:r>
              <a:rPr lang="en-GB" altLang="en-US" i="1" dirty="0">
                <a:latin typeface="Calibri" pitchFamily="34" charset="0"/>
              </a:rPr>
              <a:t> </a:t>
            </a:r>
            <a:r>
              <a:rPr lang="en-GB" altLang="en-US" i="1" dirty="0" err="1">
                <a:latin typeface="Calibri" pitchFamily="34" charset="0"/>
              </a:rPr>
              <a:t>gweithredu</a:t>
            </a:r>
            <a:r>
              <a:rPr lang="en-GB" altLang="en-US" i="1" dirty="0">
                <a:latin typeface="Calibri" pitchFamily="34" charset="0"/>
              </a:rPr>
              <a:t> a </a:t>
            </a:r>
            <a:r>
              <a:rPr lang="en-GB" altLang="en-US" i="1" dirty="0" err="1">
                <a:latin typeface="Calibri" pitchFamily="34" charset="0"/>
              </a:rPr>
              <a:t>beth</a:t>
            </a:r>
            <a:r>
              <a:rPr lang="en-GB" altLang="en-US" i="1" dirty="0">
                <a:latin typeface="Calibri" pitchFamily="34" charset="0"/>
              </a:rPr>
              <a:t> </a:t>
            </a:r>
            <a:r>
              <a:rPr lang="en-GB" altLang="en-US" i="1" dirty="0" err="1">
                <a:latin typeface="Calibri" pitchFamily="34" charset="0"/>
              </a:rPr>
              <a:t>sydd</a:t>
            </a:r>
            <a:r>
              <a:rPr lang="en-GB" altLang="en-US" i="1" dirty="0">
                <a:latin typeface="Calibri" pitchFamily="34" charset="0"/>
              </a:rPr>
              <a:t> </a:t>
            </a:r>
            <a:r>
              <a:rPr lang="en-GB" altLang="en-US" i="1" dirty="0" err="1">
                <a:latin typeface="Calibri" pitchFamily="34" charset="0"/>
              </a:rPr>
              <a:t>angen</a:t>
            </a:r>
            <a:r>
              <a:rPr lang="en-GB" altLang="en-US" i="1" dirty="0">
                <a:latin typeface="Calibri" pitchFamily="34" charset="0"/>
              </a:rPr>
              <a:t> </a:t>
            </a:r>
            <a:r>
              <a:rPr lang="en-GB" altLang="en-US" i="1" dirty="0" err="1">
                <a:latin typeface="Calibri" pitchFamily="34" charset="0"/>
              </a:rPr>
              <a:t>ei</a:t>
            </a:r>
            <a:r>
              <a:rPr lang="en-GB" altLang="en-US" i="1" dirty="0">
                <a:latin typeface="Calibri" pitchFamily="34" charset="0"/>
              </a:rPr>
              <a:t> </a:t>
            </a:r>
            <a:r>
              <a:rPr lang="en-GB" altLang="en-US" i="1" dirty="0" err="1">
                <a:latin typeface="Calibri" pitchFamily="34" charset="0"/>
              </a:rPr>
              <a:t>wneud</a:t>
            </a:r>
            <a:r>
              <a:rPr lang="en-GB" altLang="en-US" i="1" dirty="0">
                <a:latin typeface="Calibri" pitchFamily="34" charset="0"/>
              </a:rPr>
              <a:t> bob </a:t>
            </a:r>
            <a:r>
              <a:rPr lang="en-GB" altLang="en-US" i="1" dirty="0" err="1">
                <a:latin typeface="Calibri" pitchFamily="34" charset="0"/>
              </a:rPr>
              <a:t>amser</a:t>
            </a:r>
            <a:r>
              <a:rPr lang="en-GB" altLang="en-US" dirty="0">
                <a:latin typeface="Calibri" pitchFamily="34" charset="0"/>
              </a:rPr>
              <a:t> </a:t>
            </a:r>
          </a:p>
          <a:p>
            <a:pPr>
              <a:buNone/>
            </a:pPr>
            <a:r>
              <a:rPr lang="en-GB" altLang="en-US" dirty="0">
                <a:latin typeface="Calibri" pitchFamily="34" charset="0"/>
              </a:rPr>
              <a:t>      (</a:t>
            </a:r>
            <a:r>
              <a:rPr lang="en-GB" altLang="en-US" dirty="0" err="1">
                <a:latin typeface="Calibri" pitchFamily="34" charset="0"/>
              </a:rPr>
              <a:t>Sadek</a:t>
            </a:r>
            <a:r>
              <a:rPr lang="en-GB" altLang="en-US" dirty="0">
                <a:latin typeface="Calibri" pitchFamily="34" charset="0"/>
              </a:rPr>
              <a:t> a </a:t>
            </a:r>
            <a:r>
              <a:rPr lang="en-GB" altLang="en-US" dirty="0" err="1">
                <a:latin typeface="Calibri" pitchFamily="34" charset="0"/>
              </a:rPr>
              <a:t>Sadek</a:t>
            </a:r>
            <a:r>
              <a:rPr lang="en-GB" altLang="en-US" dirty="0">
                <a:latin typeface="Calibri" pitchFamily="34" charset="0"/>
              </a:rPr>
              <a:t>, 1998:50).</a:t>
            </a:r>
          </a:p>
          <a:p>
            <a:endParaRPr lang="en-GB" dirty="0"/>
          </a:p>
        </p:txBody>
      </p:sp>
      <p:sp>
        <p:nvSpPr>
          <p:cNvPr id="6" name="Content Placeholder 5"/>
          <p:cNvSpPr>
            <a:spLocks noGrp="1"/>
          </p:cNvSpPr>
          <p:nvPr>
            <p:ph sz="half" idx="2"/>
          </p:nvPr>
        </p:nvSpPr>
        <p:spPr/>
        <p:txBody>
          <a:bodyPr>
            <a:normAutofit fontScale="85000" lnSpcReduction="10000"/>
          </a:bodyPr>
          <a:lstStyle/>
          <a:p>
            <a:pPr>
              <a:lnSpc>
                <a:spcPct val="80000"/>
              </a:lnSpc>
            </a:pPr>
            <a:r>
              <a:rPr lang="en-GB" altLang="en-US" dirty="0">
                <a:latin typeface="Calibri" pitchFamily="34" charset="0"/>
              </a:rPr>
              <a:t>The Children Act 1989 stated the need for policies:</a:t>
            </a:r>
          </a:p>
          <a:p>
            <a:pPr>
              <a:lnSpc>
                <a:spcPct val="80000"/>
              </a:lnSpc>
              <a:buNone/>
            </a:pPr>
            <a:r>
              <a:rPr lang="en-GB" altLang="en-US" dirty="0">
                <a:latin typeface="Calibri" pitchFamily="34" charset="0"/>
              </a:rPr>
              <a:t> </a:t>
            </a:r>
            <a:endParaRPr lang="en-GB" altLang="en-US" dirty="0" smtClean="0">
              <a:latin typeface="Calibri" pitchFamily="34" charset="0"/>
            </a:endParaRPr>
          </a:p>
          <a:p>
            <a:pPr>
              <a:lnSpc>
                <a:spcPct val="80000"/>
              </a:lnSpc>
              <a:buNone/>
            </a:pPr>
            <a:r>
              <a:rPr lang="en-GB" altLang="en-US" i="1" dirty="0" smtClean="0">
                <a:latin typeface="Calibri" pitchFamily="34" charset="0"/>
              </a:rPr>
              <a:t>Policies </a:t>
            </a:r>
            <a:r>
              <a:rPr lang="en-GB" altLang="en-US" i="1" dirty="0">
                <a:latin typeface="Calibri" pitchFamily="34" charset="0"/>
              </a:rPr>
              <a:t>exist to protect  children, parents and the staff and to ensure that </a:t>
            </a:r>
            <a:r>
              <a:rPr lang="en-GB" altLang="en-US" i="1" dirty="0" smtClean="0">
                <a:latin typeface="Calibri" pitchFamily="34" charset="0"/>
              </a:rPr>
              <a:t>everyone…is </a:t>
            </a:r>
            <a:r>
              <a:rPr lang="en-GB" altLang="en-US" i="1" dirty="0">
                <a:latin typeface="Calibri" pitchFamily="34" charset="0"/>
              </a:rPr>
              <a:t>absolutely clear about the way the organisation functions and about what to do at all times</a:t>
            </a:r>
            <a:r>
              <a:rPr lang="en-GB" altLang="en-US" dirty="0">
                <a:latin typeface="Calibri" pitchFamily="34" charset="0"/>
              </a:rPr>
              <a:t>             </a:t>
            </a:r>
            <a:r>
              <a:rPr lang="en-GB" altLang="en-US" dirty="0" smtClean="0">
                <a:latin typeface="Calibri" pitchFamily="34" charset="0"/>
              </a:rPr>
              <a:t>                                </a:t>
            </a:r>
            <a:r>
              <a:rPr lang="en-GB" altLang="en-US" dirty="0">
                <a:latin typeface="Calibri" pitchFamily="34" charset="0"/>
              </a:rPr>
              <a:t>(</a:t>
            </a:r>
            <a:r>
              <a:rPr lang="en-GB" altLang="en-US" dirty="0" err="1">
                <a:latin typeface="Calibri" pitchFamily="34" charset="0"/>
              </a:rPr>
              <a:t>Sadek</a:t>
            </a:r>
            <a:r>
              <a:rPr lang="en-GB" altLang="en-US" dirty="0">
                <a:latin typeface="Calibri" pitchFamily="34" charset="0"/>
              </a:rPr>
              <a:t> and Sadek,1998: 50).</a:t>
            </a:r>
          </a:p>
          <a:p>
            <a:endParaRPr lang="en-GB" dirty="0"/>
          </a:p>
        </p:txBody>
      </p:sp>
    </p:spTree>
    <p:extLst>
      <p:ext uri="{BB962C8B-B14F-4D97-AF65-F5344CB8AC3E}">
        <p14:creationId xmlns:p14="http://schemas.microsoft.com/office/powerpoint/2010/main" val="38794685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r>
              <a:rPr lang="cy-GB" altLang="en-US" sz="3600" b="1" dirty="0" smtClean="0">
                <a:latin typeface="Calibri" pitchFamily="34" charset="0"/>
              </a:rPr>
              <a:t/>
            </a:r>
            <a:br>
              <a:rPr lang="cy-GB" altLang="en-US" sz="3600" b="1" dirty="0" smtClean="0">
                <a:latin typeface="Calibri" pitchFamily="34" charset="0"/>
              </a:rPr>
            </a:br>
            <a:r>
              <a:rPr lang="cy-GB" altLang="en-US" b="1" dirty="0" smtClean="0">
                <a:latin typeface="Calibri" pitchFamily="34" charset="0"/>
              </a:rPr>
              <a:t>R</a:t>
            </a:r>
            <a:r>
              <a:rPr lang="en-US" altLang="en-US" b="1" dirty="0">
                <a:latin typeface="Calibri" pitchFamily="34" charset="0"/>
                <a:cs typeface="Arial" pitchFamily="34" charset="0"/>
              </a:rPr>
              <a:t>ô</a:t>
            </a:r>
            <a:r>
              <a:rPr lang="cy-GB" altLang="en-US" b="1" dirty="0">
                <a:latin typeface="Calibri" pitchFamily="34" charset="0"/>
              </a:rPr>
              <a:t>l yr arweinydd: </a:t>
            </a:r>
            <a:r>
              <a:rPr lang="cy-GB" altLang="en-US" b="1" dirty="0" smtClean="0">
                <a:latin typeface="Calibri" pitchFamily="34" charset="0"/>
              </a:rPr>
              <a:t>polisïau</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Role </a:t>
            </a:r>
            <a:r>
              <a:rPr lang="en-GB" altLang="en-US" b="1" dirty="0">
                <a:latin typeface="Calibri" pitchFamily="34" charset="0"/>
              </a:rPr>
              <a:t>of the </a:t>
            </a:r>
            <a:r>
              <a:rPr lang="en-GB" altLang="en-US" b="1" dirty="0" smtClean="0">
                <a:latin typeface="Calibri" pitchFamily="34" charset="0"/>
              </a:rPr>
              <a:t>leader:</a:t>
            </a:r>
            <a:r>
              <a:rPr lang="en-GB" altLang="en-US" b="1" dirty="0">
                <a:latin typeface="Calibri" pitchFamily="34" charset="0"/>
              </a:rPr>
              <a:t> </a:t>
            </a:r>
            <a:r>
              <a:rPr lang="en-GB" altLang="en-US" b="1" dirty="0" smtClean="0">
                <a:latin typeface="Calibri" pitchFamily="34" charset="0"/>
              </a:rPr>
              <a:t>policies </a:t>
            </a:r>
            <a:r>
              <a:rPr lang="cy-GB" altLang="en-US" sz="3600" b="1" dirty="0">
                <a:latin typeface="Calibri" pitchFamily="34" charset="0"/>
              </a:rPr>
              <a:t/>
            </a:r>
            <a:br>
              <a:rPr lang="cy-GB" altLang="en-US" sz="3600" b="1" dirty="0">
                <a:latin typeface="Calibri" pitchFamily="34" charset="0"/>
              </a:rPr>
            </a:br>
            <a:endParaRPr lang="en-GB" sz="3600" b="1" dirty="0"/>
          </a:p>
        </p:txBody>
      </p:sp>
      <p:sp>
        <p:nvSpPr>
          <p:cNvPr id="3" name="Content Placeholder 2"/>
          <p:cNvSpPr>
            <a:spLocks noGrp="1"/>
          </p:cNvSpPr>
          <p:nvPr>
            <p:ph sz="half" idx="1"/>
          </p:nvPr>
        </p:nvSpPr>
        <p:spPr/>
        <p:txBody>
          <a:bodyPr>
            <a:normAutofit/>
          </a:bodyPr>
          <a:lstStyle/>
          <a:p>
            <a:r>
              <a:rPr lang="en-GB" b="1" dirty="0" smtClean="0"/>
              <a:t>Pam </a:t>
            </a:r>
            <a:r>
              <a:rPr lang="en-GB" b="1" dirty="0" err="1" smtClean="0"/>
              <a:t>mae</a:t>
            </a:r>
            <a:r>
              <a:rPr lang="en-GB" b="1" dirty="0" smtClean="0"/>
              <a:t> </a:t>
            </a:r>
            <a:r>
              <a:rPr lang="en-GB" b="1" dirty="0" err="1" smtClean="0"/>
              <a:t>angen</a:t>
            </a:r>
            <a:r>
              <a:rPr lang="en-GB" b="1" dirty="0" smtClean="0"/>
              <a:t> </a:t>
            </a:r>
            <a:r>
              <a:rPr lang="en-GB" b="1" dirty="0" err="1" smtClean="0"/>
              <a:t>polisiau</a:t>
            </a:r>
            <a:r>
              <a:rPr lang="en-GB" b="1" dirty="0" smtClean="0"/>
              <a:t> </a:t>
            </a:r>
            <a:r>
              <a:rPr lang="en-GB" b="1" dirty="0" err="1" smtClean="0"/>
              <a:t>ar</a:t>
            </a:r>
            <a:r>
              <a:rPr lang="en-GB" b="1" dirty="0" smtClean="0"/>
              <a:t> </a:t>
            </a:r>
            <a:r>
              <a:rPr lang="en-GB" b="1" dirty="0" err="1" smtClean="0"/>
              <a:t>ysgolion</a:t>
            </a:r>
            <a:r>
              <a:rPr lang="en-GB" b="1" dirty="0" smtClean="0"/>
              <a:t> a </a:t>
            </a:r>
            <a:r>
              <a:rPr lang="en-GB" b="1" dirty="0" err="1" smtClean="0"/>
              <a:t>lleoliadau</a:t>
            </a:r>
            <a:r>
              <a:rPr lang="en-GB" b="1" dirty="0" smtClean="0"/>
              <a:t>?</a:t>
            </a:r>
          </a:p>
          <a:p>
            <a:endParaRPr lang="en-GB" b="1" dirty="0" smtClean="0"/>
          </a:p>
          <a:p>
            <a:r>
              <a:rPr lang="en-GB" b="1" dirty="0" err="1" smtClean="0"/>
              <a:t>Trafodwch</a:t>
            </a:r>
            <a:r>
              <a:rPr lang="en-GB" b="1" dirty="0" smtClean="0"/>
              <a:t>…</a:t>
            </a:r>
            <a:endParaRPr lang="en-GB" b="1" dirty="0"/>
          </a:p>
        </p:txBody>
      </p:sp>
      <p:sp>
        <p:nvSpPr>
          <p:cNvPr id="4" name="Content Placeholder 3"/>
          <p:cNvSpPr>
            <a:spLocks noGrp="1"/>
          </p:cNvSpPr>
          <p:nvPr>
            <p:ph sz="half" idx="2"/>
          </p:nvPr>
        </p:nvSpPr>
        <p:spPr/>
        <p:txBody>
          <a:bodyPr>
            <a:normAutofit/>
          </a:bodyPr>
          <a:lstStyle/>
          <a:p>
            <a:r>
              <a:rPr lang="en-GB" b="1" dirty="0" smtClean="0"/>
              <a:t>Why do settings/school’s need policies?</a:t>
            </a:r>
          </a:p>
          <a:p>
            <a:endParaRPr lang="en-GB" b="1" dirty="0"/>
          </a:p>
          <a:p>
            <a:r>
              <a:rPr lang="en-GB" b="1" dirty="0" smtClean="0"/>
              <a:t>Discuss…</a:t>
            </a:r>
            <a:endParaRPr lang="en-GB" b="1" dirty="0"/>
          </a:p>
        </p:txBody>
      </p:sp>
    </p:spTree>
    <p:extLst>
      <p:ext uri="{BB962C8B-B14F-4D97-AF65-F5344CB8AC3E}">
        <p14:creationId xmlns:p14="http://schemas.microsoft.com/office/powerpoint/2010/main" val="23946899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r>
              <a:rPr lang="cy-GB" altLang="en-US" sz="3600" b="1" dirty="0" smtClean="0">
                <a:latin typeface="Calibri" pitchFamily="34" charset="0"/>
              </a:rPr>
              <a:t/>
            </a:r>
            <a:br>
              <a:rPr lang="cy-GB" altLang="en-US" sz="3600" b="1" dirty="0" smtClean="0">
                <a:latin typeface="Calibri" pitchFamily="34" charset="0"/>
              </a:rPr>
            </a:br>
            <a:r>
              <a:rPr lang="cy-GB" altLang="en-US" b="1" dirty="0" smtClean="0">
                <a:latin typeface="Calibri" pitchFamily="34" charset="0"/>
              </a:rPr>
              <a:t>R</a:t>
            </a:r>
            <a:r>
              <a:rPr lang="en-US" altLang="en-US" b="1" dirty="0">
                <a:latin typeface="Calibri" pitchFamily="34" charset="0"/>
                <a:cs typeface="Arial" pitchFamily="34" charset="0"/>
              </a:rPr>
              <a:t>ô</a:t>
            </a:r>
            <a:r>
              <a:rPr lang="cy-GB" altLang="en-US" b="1" dirty="0">
                <a:latin typeface="Calibri" pitchFamily="34" charset="0"/>
              </a:rPr>
              <a:t>l yr arweinydd: </a:t>
            </a:r>
            <a:r>
              <a:rPr lang="cy-GB" altLang="en-US" b="1" dirty="0" smtClean="0">
                <a:latin typeface="Calibri" pitchFamily="34" charset="0"/>
              </a:rPr>
              <a:t>polisïau</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Role </a:t>
            </a:r>
            <a:r>
              <a:rPr lang="en-GB" altLang="en-US" b="1" dirty="0">
                <a:latin typeface="Calibri" pitchFamily="34" charset="0"/>
              </a:rPr>
              <a:t>of the </a:t>
            </a:r>
            <a:r>
              <a:rPr lang="en-GB" altLang="en-US" b="1" dirty="0" smtClean="0">
                <a:latin typeface="Calibri" pitchFamily="34" charset="0"/>
              </a:rPr>
              <a:t>leader:</a:t>
            </a:r>
            <a:r>
              <a:rPr lang="en-GB" altLang="en-US" b="1" dirty="0">
                <a:latin typeface="Calibri" pitchFamily="34" charset="0"/>
              </a:rPr>
              <a:t> </a:t>
            </a:r>
            <a:r>
              <a:rPr lang="en-GB" altLang="en-US" b="1" dirty="0" smtClean="0">
                <a:latin typeface="Calibri" pitchFamily="34" charset="0"/>
              </a:rPr>
              <a:t>policies </a:t>
            </a:r>
            <a:r>
              <a:rPr lang="cy-GB" altLang="en-US" sz="3600" b="1" dirty="0">
                <a:latin typeface="Calibri" pitchFamily="34" charset="0"/>
              </a:rPr>
              <a:t/>
            </a:r>
            <a:br>
              <a:rPr lang="cy-GB" altLang="en-US" sz="3600" b="1" dirty="0">
                <a:latin typeface="Calibri" pitchFamily="34" charset="0"/>
              </a:rPr>
            </a:br>
            <a:endParaRPr lang="en-GB" sz="3600" b="1" dirty="0"/>
          </a:p>
        </p:txBody>
      </p:sp>
      <p:sp>
        <p:nvSpPr>
          <p:cNvPr id="3" name="Content Placeholder 2"/>
          <p:cNvSpPr>
            <a:spLocks noGrp="1"/>
          </p:cNvSpPr>
          <p:nvPr>
            <p:ph sz="half" idx="1"/>
          </p:nvPr>
        </p:nvSpPr>
        <p:spPr/>
        <p:txBody>
          <a:bodyPr>
            <a:normAutofit fontScale="92500" lnSpcReduction="10000"/>
          </a:bodyPr>
          <a:lstStyle/>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ysgrifennu’n</a:t>
            </a:r>
            <a:r>
              <a:rPr lang="en-GB" altLang="en-US" dirty="0">
                <a:latin typeface="Calibri" pitchFamily="34" charset="0"/>
              </a:rPr>
              <a:t> </a:t>
            </a:r>
            <a:r>
              <a:rPr lang="en-GB" altLang="en-US" dirty="0" err="1">
                <a:latin typeface="Calibri" pitchFamily="34" charset="0"/>
              </a:rPr>
              <a:t>ofalus</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y t</a:t>
            </a:r>
            <a:r>
              <a:rPr lang="en-US" altLang="en-US" dirty="0">
                <a:latin typeface="Calibri" pitchFamily="34" charset="0"/>
              </a:rPr>
              <a:t>î</a:t>
            </a:r>
            <a:r>
              <a:rPr lang="en-GB" altLang="en-US" dirty="0">
                <a:latin typeface="Calibri" pitchFamily="34" charset="0"/>
              </a:rPr>
              <a:t>m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ddelfrydol</a:t>
            </a:r>
            <a:r>
              <a:rPr lang="en-GB" altLang="en-US" dirty="0">
                <a:latin typeface="Calibri" pitchFamily="34" charset="0"/>
              </a:rPr>
              <a:t>) –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gryno</a:t>
            </a:r>
            <a:r>
              <a:rPr lang="en-GB" altLang="en-US" dirty="0">
                <a:latin typeface="Calibri" pitchFamily="34" charset="0"/>
              </a:rPr>
              <a:t> a </a:t>
            </a:r>
            <a:r>
              <a:rPr lang="en-GB" altLang="en-US" dirty="0" err="1">
                <a:latin typeface="Calibri" pitchFamily="34" charset="0"/>
              </a:rPr>
              <a:t>hawdd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ddeall</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egluro</a:t>
            </a:r>
            <a:r>
              <a:rPr lang="en-GB" altLang="en-US" dirty="0">
                <a:latin typeface="Calibri" pitchFamily="34" charset="0"/>
              </a:rPr>
              <a:t> </a:t>
            </a:r>
            <a:r>
              <a:rPr lang="en-GB" altLang="en-US" dirty="0" err="1">
                <a:latin typeface="Calibri" pitchFamily="34" charset="0"/>
              </a:rPr>
              <a:t>egwyddorion</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amgylchedd</a:t>
            </a:r>
            <a:r>
              <a:rPr lang="en-GB" altLang="en-US" dirty="0">
                <a:latin typeface="Calibri" pitchFamily="34" charset="0"/>
              </a:rPr>
              <a:t> </a:t>
            </a:r>
            <a:r>
              <a:rPr lang="en-GB" altLang="en-US" dirty="0" err="1">
                <a:latin typeface="Calibri" pitchFamily="34" charset="0"/>
              </a:rPr>
              <a:t>unigol</a:t>
            </a:r>
            <a:r>
              <a:rPr lang="en-GB" altLang="en-US" dirty="0">
                <a:latin typeface="Calibri" pitchFamily="34" charset="0"/>
              </a:rPr>
              <a:t>, y </a:t>
            </a:r>
            <a:r>
              <a:rPr lang="en-GB" altLang="en-US" dirty="0" err="1">
                <a:latin typeface="Calibri" pitchFamily="34" charset="0"/>
              </a:rPr>
              <a:t>camau</a:t>
            </a:r>
            <a:r>
              <a:rPr lang="en-GB" altLang="en-US" dirty="0">
                <a:latin typeface="Calibri" pitchFamily="34" charset="0"/>
              </a:rPr>
              <a:t> a </a:t>
            </a:r>
            <a:r>
              <a:rPr lang="en-GB" altLang="en-US" dirty="0" err="1">
                <a:latin typeface="Calibri" pitchFamily="34" charset="0"/>
              </a:rPr>
              <a:t>weithredir</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roi</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rieni</a:t>
            </a:r>
            <a:r>
              <a:rPr lang="en-GB" altLang="en-US" dirty="0">
                <a:latin typeface="Calibri" pitchFamily="34" charset="0"/>
              </a:rPr>
              <a:t>.</a:t>
            </a:r>
            <a:endParaRPr lang="en-GB" dirty="0"/>
          </a:p>
        </p:txBody>
      </p:sp>
      <p:sp>
        <p:nvSpPr>
          <p:cNvPr id="4" name="Content Placeholder 3"/>
          <p:cNvSpPr>
            <a:spLocks noGrp="1"/>
          </p:cNvSpPr>
          <p:nvPr>
            <p:ph sz="half" idx="2"/>
          </p:nvPr>
        </p:nvSpPr>
        <p:spPr/>
        <p:txBody>
          <a:bodyPr>
            <a:normAutofit fontScale="92500" lnSpcReduction="10000"/>
          </a:bodyPr>
          <a:lstStyle/>
          <a:p>
            <a:r>
              <a:rPr lang="en-GB" altLang="en-US" dirty="0">
                <a:latin typeface="Calibri" pitchFamily="34" charset="0"/>
              </a:rPr>
              <a:t>Must be carefully written (ideally by the team) – succinct and easily understood.</a:t>
            </a:r>
          </a:p>
          <a:p>
            <a:r>
              <a:rPr lang="en-GB" altLang="en-US" dirty="0">
                <a:latin typeface="Calibri" pitchFamily="34" charset="0"/>
              </a:rPr>
              <a:t>Must explain the beliefs of the individual setting, the action that will be taken.</a:t>
            </a:r>
          </a:p>
          <a:p>
            <a:r>
              <a:rPr lang="en-GB" altLang="en-US" dirty="0">
                <a:latin typeface="Calibri" pitchFamily="34" charset="0"/>
              </a:rPr>
              <a:t>Must be supplied to parents.</a:t>
            </a:r>
          </a:p>
          <a:p>
            <a:endParaRPr lang="en-GB" dirty="0"/>
          </a:p>
        </p:txBody>
      </p:sp>
    </p:spTree>
    <p:extLst>
      <p:ext uri="{BB962C8B-B14F-4D97-AF65-F5344CB8AC3E}">
        <p14:creationId xmlns:p14="http://schemas.microsoft.com/office/powerpoint/2010/main" val="719268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b="1" dirty="0" smtClean="0">
                <a:latin typeface="Calibri" pitchFamily="34" charset="0"/>
              </a:rPr>
              <a:t>AGGCC / </a:t>
            </a:r>
            <a:r>
              <a:rPr lang="en-GB" altLang="en-US" sz="4000" b="1" dirty="0">
                <a:latin typeface="Calibri" pitchFamily="34" charset="0"/>
              </a:rPr>
              <a:t>CSSIW</a:t>
            </a:r>
            <a:endParaRPr lang="en-GB" sz="4000" b="1" dirty="0"/>
          </a:p>
        </p:txBody>
      </p:sp>
      <p:sp>
        <p:nvSpPr>
          <p:cNvPr id="3" name="Content Placeholder 2"/>
          <p:cNvSpPr>
            <a:spLocks noGrp="1"/>
          </p:cNvSpPr>
          <p:nvPr>
            <p:ph sz="half" idx="1"/>
          </p:nvPr>
        </p:nvSpPr>
        <p:spPr/>
        <p:txBody>
          <a:bodyPr>
            <a:normAutofit/>
          </a:bodyPr>
          <a:lstStyle/>
          <a:p>
            <a:pPr marL="0" indent="0">
              <a:buNone/>
            </a:pPr>
            <a:r>
              <a:rPr lang="en-GB" b="1" dirty="0" err="1" smtClean="0"/>
              <a:t>Arolygiaeth</a:t>
            </a:r>
            <a:r>
              <a:rPr lang="en-GB" b="1" dirty="0" smtClean="0"/>
              <a:t> </a:t>
            </a:r>
            <a:r>
              <a:rPr lang="en-GB" b="1" dirty="0" err="1" smtClean="0"/>
              <a:t>Gofal</a:t>
            </a:r>
            <a:r>
              <a:rPr lang="en-GB" b="1" dirty="0" smtClean="0"/>
              <a:t> a </a:t>
            </a:r>
            <a:r>
              <a:rPr lang="en-GB" b="1" dirty="0" err="1" smtClean="0"/>
              <a:t>Gwasanaethau</a:t>
            </a:r>
            <a:r>
              <a:rPr lang="en-GB" b="1" dirty="0" smtClean="0"/>
              <a:t> </a:t>
            </a:r>
            <a:r>
              <a:rPr lang="en-GB" b="1" dirty="0" err="1" smtClean="0"/>
              <a:t>Cymdeithasol</a:t>
            </a:r>
            <a:r>
              <a:rPr lang="en-GB" b="1" dirty="0" smtClean="0"/>
              <a:t> </a:t>
            </a:r>
            <a:r>
              <a:rPr lang="en-GB" b="1" dirty="0" err="1" smtClean="0"/>
              <a:t>Cymru</a:t>
            </a:r>
            <a:endParaRPr lang="en-GB" b="1" dirty="0" smtClean="0"/>
          </a:p>
          <a:p>
            <a:r>
              <a:rPr lang="en-GB" dirty="0" err="1" smtClean="0"/>
              <a:t>Cofrestru</a:t>
            </a:r>
            <a:endParaRPr lang="en-GB" dirty="0" smtClean="0"/>
          </a:p>
          <a:p>
            <a:r>
              <a:rPr lang="en-GB" dirty="0" err="1" smtClean="0"/>
              <a:t>Arolygu</a:t>
            </a:r>
            <a:endParaRPr lang="en-GB" dirty="0" smtClean="0"/>
          </a:p>
          <a:p>
            <a:r>
              <a:rPr lang="en-GB" dirty="0" err="1" smtClean="0"/>
              <a:t>Cwynion</a:t>
            </a:r>
            <a:endParaRPr lang="en-GB" dirty="0" smtClean="0"/>
          </a:p>
          <a:p>
            <a:r>
              <a:rPr lang="en-GB" dirty="0" err="1" smtClean="0"/>
              <a:t>Pwerau</a:t>
            </a:r>
            <a:r>
              <a:rPr lang="en-GB" dirty="0" smtClean="0"/>
              <a:t> </a:t>
            </a:r>
            <a:r>
              <a:rPr lang="en-GB" dirty="0" err="1" smtClean="0"/>
              <a:t>statudol</a:t>
            </a:r>
            <a:r>
              <a:rPr lang="en-GB" dirty="0" smtClean="0"/>
              <a:t>  </a:t>
            </a:r>
            <a:endParaRPr lang="en-GB" dirty="0"/>
          </a:p>
        </p:txBody>
      </p:sp>
      <p:sp>
        <p:nvSpPr>
          <p:cNvPr id="4" name="Content Placeholder 3"/>
          <p:cNvSpPr>
            <a:spLocks noGrp="1"/>
          </p:cNvSpPr>
          <p:nvPr>
            <p:ph sz="half" idx="2"/>
          </p:nvPr>
        </p:nvSpPr>
        <p:spPr/>
        <p:txBody>
          <a:bodyPr>
            <a:normAutofit/>
          </a:bodyPr>
          <a:lstStyle/>
          <a:p>
            <a:pPr marL="0" indent="0">
              <a:buNone/>
            </a:pPr>
            <a:r>
              <a:rPr lang="en-GB" b="1" dirty="0" smtClean="0"/>
              <a:t>Care and Social Services Inspectorate for Wales</a:t>
            </a:r>
          </a:p>
          <a:p>
            <a:pPr marL="0" indent="0">
              <a:buNone/>
            </a:pPr>
            <a:r>
              <a:rPr lang="en-GB" dirty="0" smtClean="0"/>
              <a:t>Registration</a:t>
            </a:r>
          </a:p>
          <a:p>
            <a:pPr marL="0" indent="0">
              <a:buNone/>
            </a:pPr>
            <a:r>
              <a:rPr lang="en-GB" dirty="0" smtClean="0"/>
              <a:t>Inspection</a:t>
            </a:r>
          </a:p>
          <a:p>
            <a:pPr marL="0" indent="0">
              <a:buNone/>
            </a:pPr>
            <a:r>
              <a:rPr lang="en-GB" dirty="0" smtClean="0"/>
              <a:t>Complaints</a:t>
            </a:r>
          </a:p>
          <a:p>
            <a:pPr marL="0" indent="0">
              <a:buNone/>
            </a:pPr>
            <a:r>
              <a:rPr lang="en-GB" dirty="0" smtClean="0"/>
              <a:t>Statutory powers</a:t>
            </a:r>
            <a:endParaRPr lang="en-GB" dirty="0"/>
          </a:p>
        </p:txBody>
      </p:sp>
    </p:spTree>
    <p:extLst>
      <p:ext uri="{BB962C8B-B14F-4D97-AF65-F5344CB8AC3E}">
        <p14:creationId xmlns:p14="http://schemas.microsoft.com/office/powerpoint/2010/main" val="28247745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600" dirty="0">
                <a:latin typeface="Calibri" pitchFamily="34" charset="0"/>
              </a:rPr>
              <a:t>R</a:t>
            </a:r>
            <a:r>
              <a:rPr lang="en-US" sz="3600" dirty="0">
                <a:latin typeface="Calibri" pitchFamily="34" charset="0"/>
              </a:rPr>
              <a:t>ô</a:t>
            </a:r>
            <a:r>
              <a:rPr lang="cy-GB" sz="3600" dirty="0">
                <a:latin typeface="Calibri" pitchFamily="34" charset="0"/>
              </a:rPr>
              <a:t>l </a:t>
            </a:r>
            <a:r>
              <a:rPr lang="cy-GB" sz="3600" dirty="0" smtClean="0">
                <a:latin typeface="Calibri" pitchFamily="34" charset="0"/>
              </a:rPr>
              <a:t>Arolygydd AGGCC  </a:t>
            </a:r>
            <a:r>
              <a:rPr lang="cy-GB" sz="3600" dirty="0" smtClean="0">
                <a:latin typeface="Calibri" pitchFamily="34" charset="0"/>
              </a:rPr>
              <a:t/>
            </a:r>
            <a:br>
              <a:rPr lang="cy-GB" sz="3600" dirty="0" smtClean="0">
                <a:latin typeface="Calibri" pitchFamily="34" charset="0"/>
              </a:rPr>
            </a:br>
            <a:r>
              <a:rPr lang="cy-GB" sz="3600" dirty="0" smtClean="0">
                <a:latin typeface="Calibri" pitchFamily="34" charset="0"/>
              </a:rPr>
              <a:t>Role </a:t>
            </a:r>
            <a:r>
              <a:rPr lang="cy-GB" sz="3600" dirty="0">
                <a:latin typeface="Calibri" pitchFamily="34" charset="0"/>
              </a:rPr>
              <a:t>of the </a:t>
            </a:r>
            <a:r>
              <a:rPr lang="cy-GB" sz="3600" dirty="0" smtClean="0">
                <a:latin typeface="Calibri" pitchFamily="34" charset="0"/>
              </a:rPr>
              <a:t>CSSIW Inspector </a:t>
            </a:r>
            <a:endParaRPr lang="en-GB" sz="3600" dirty="0"/>
          </a:p>
        </p:txBody>
      </p:sp>
      <p:sp>
        <p:nvSpPr>
          <p:cNvPr id="3" name="Content Placeholder 2"/>
          <p:cNvSpPr>
            <a:spLocks noGrp="1"/>
          </p:cNvSpPr>
          <p:nvPr>
            <p:ph sz="half" idx="1"/>
          </p:nvPr>
        </p:nvSpPr>
        <p:spPr/>
        <p:txBody>
          <a:bodyPr>
            <a:normAutofit fontScale="92500"/>
          </a:bodyPr>
          <a:lstStyle/>
          <a:p>
            <a:r>
              <a:rPr lang="en-GB" altLang="en-US" dirty="0">
                <a:latin typeface="Calibri" pitchFamily="34" charset="0"/>
              </a:rPr>
              <a:t>I </a:t>
            </a:r>
            <a:r>
              <a:rPr lang="en-GB" altLang="en-US" dirty="0" err="1">
                <a:latin typeface="Calibri" pitchFamily="34" charset="0"/>
              </a:rPr>
              <a:t>sicrhau</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beth</a:t>
            </a:r>
            <a:r>
              <a:rPr lang="en-GB" altLang="en-US" dirty="0">
                <a:latin typeface="Calibri" pitchFamily="34" charset="0"/>
              </a:rPr>
              <a:t>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dweud</a:t>
            </a:r>
            <a:r>
              <a:rPr lang="en-GB" altLang="en-US" dirty="0">
                <a:latin typeface="Calibri" pitchFamily="34" charset="0"/>
              </a:rPr>
              <a:t> </a:t>
            </a:r>
            <a:r>
              <a:rPr lang="en-GB" altLang="en-US" dirty="0" err="1">
                <a:latin typeface="Calibri" pitchFamily="34" charset="0"/>
              </a:rPr>
              <a:t>e.e</a:t>
            </a:r>
            <a:r>
              <a:rPr lang="en-GB" altLang="en-US" dirty="0">
                <a:latin typeface="Calibri" pitchFamily="34" charset="0"/>
              </a:rPr>
              <a:t>. </a:t>
            </a:r>
            <a:r>
              <a:rPr lang="en-GB" altLang="en-US" dirty="0" err="1">
                <a:latin typeface="Calibri" pitchFamily="34" charset="0"/>
              </a:rPr>
              <a:t>cymarebau</a:t>
            </a:r>
            <a:r>
              <a:rPr lang="en-GB" altLang="en-US" dirty="0">
                <a:latin typeface="Calibri" pitchFamily="34" charset="0"/>
              </a:rPr>
              <a:t>, </a:t>
            </a:r>
            <a:r>
              <a:rPr lang="en-GB" altLang="en-US" dirty="0" err="1" smtClean="0">
                <a:latin typeface="Calibri" pitchFamily="34" charset="0"/>
              </a:rPr>
              <a:t>staffio</a:t>
            </a:r>
            <a:r>
              <a:rPr lang="en-GB" altLang="en-US" dirty="0" smtClean="0">
                <a:latin typeface="Calibri" pitchFamily="34" charset="0"/>
              </a:rPr>
              <a:t>, </a:t>
            </a:r>
            <a:r>
              <a:rPr lang="en-GB" altLang="en-US" dirty="0" err="1" smtClean="0">
                <a:latin typeface="Calibri" pitchFamily="34" charset="0"/>
              </a:rPr>
              <a:t>meddyginiaeth</a:t>
            </a:r>
            <a:r>
              <a:rPr lang="en-GB" altLang="en-US" dirty="0" smtClean="0">
                <a:latin typeface="Calibri" pitchFamily="34" charset="0"/>
              </a:rPr>
              <a:t>, </a:t>
            </a:r>
            <a:r>
              <a:rPr lang="en-GB" altLang="en-US" dirty="0" err="1" smtClean="0">
                <a:latin typeface="Calibri" pitchFamily="34" charset="0"/>
              </a:rPr>
              <a:t>dril</a:t>
            </a:r>
            <a:r>
              <a:rPr lang="en-GB" altLang="en-US" dirty="0" smtClean="0">
                <a:latin typeface="Calibri" pitchFamily="34" charset="0"/>
              </a:rPr>
              <a:t> </a:t>
            </a:r>
            <a:r>
              <a:rPr lang="en-GB" altLang="en-US" dirty="0">
                <a:latin typeface="Calibri" pitchFamily="34" charset="0"/>
              </a:rPr>
              <a:t>t</a:t>
            </a:r>
            <a:r>
              <a:rPr lang="en-US" altLang="en-US" dirty="0">
                <a:latin typeface="Calibri" pitchFamily="34" charset="0"/>
                <a:cs typeface="Arial" charset="0"/>
              </a:rPr>
              <a:t>â</a:t>
            </a:r>
            <a:r>
              <a:rPr lang="en-GB" altLang="en-US" dirty="0">
                <a:latin typeface="Calibri" pitchFamily="34" charset="0"/>
              </a:rPr>
              <a:t>n</a:t>
            </a:r>
          </a:p>
          <a:p>
            <a:r>
              <a:rPr lang="en-GB" altLang="en-US" dirty="0" err="1">
                <a:latin typeface="Calibri" pitchFamily="34" charset="0"/>
              </a:rPr>
              <a:t>Gellir</a:t>
            </a:r>
            <a:r>
              <a:rPr lang="en-GB" altLang="en-US" dirty="0">
                <a:latin typeface="Calibri" pitchFamily="34" charset="0"/>
              </a:rPr>
              <a:t> </a:t>
            </a:r>
            <a:r>
              <a:rPr lang="en-GB" altLang="en-US" dirty="0" err="1">
                <a:latin typeface="Calibri" pitchFamily="34" charset="0"/>
              </a:rPr>
              <a:t>datrys</a:t>
            </a:r>
            <a:r>
              <a:rPr lang="en-GB" altLang="en-US" dirty="0">
                <a:latin typeface="Calibri" pitchFamily="34" charset="0"/>
              </a:rPr>
              <a:t> 99.9% o </a:t>
            </a:r>
            <a:r>
              <a:rPr lang="en-GB" altLang="en-US" dirty="0" err="1">
                <a:latin typeface="Calibri" pitchFamily="34" charset="0"/>
              </a:rPr>
              <a:t>achwynion</a:t>
            </a:r>
            <a:r>
              <a:rPr lang="en-GB" altLang="en-US" dirty="0">
                <a:latin typeface="Calibri" pitchFamily="34" charset="0"/>
              </a:rPr>
              <a:t> </a:t>
            </a:r>
            <a:r>
              <a:rPr lang="en-GB" altLang="en-US" dirty="0" err="1">
                <a:latin typeface="Calibri" pitchFamily="34" charset="0"/>
              </a:rPr>
              <a:t>petai</a:t>
            </a:r>
            <a:r>
              <a:rPr lang="en-GB" altLang="en-US" dirty="0">
                <a:latin typeface="Calibri" pitchFamily="34" charset="0"/>
              </a:rPr>
              <a:t>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digonol</a:t>
            </a:r>
            <a:r>
              <a:rPr lang="en-GB" altLang="en-US" dirty="0">
                <a:latin typeface="Calibri" pitchFamily="34" charset="0"/>
              </a:rPr>
              <a:t> </a:t>
            </a:r>
            <a:r>
              <a:rPr lang="en-GB" altLang="en-US" dirty="0" err="1">
                <a:latin typeface="Calibri" pitchFamily="34" charset="0"/>
              </a:rPr>
              <a:t>mewn</a:t>
            </a:r>
            <a:r>
              <a:rPr lang="en-GB" altLang="en-US" dirty="0">
                <a:latin typeface="Calibri" pitchFamily="34" charset="0"/>
              </a:rPr>
              <a:t> </a:t>
            </a:r>
            <a:r>
              <a:rPr lang="en-GB" altLang="en-US" dirty="0" err="1" smtClean="0">
                <a:latin typeface="Calibri" pitchFamily="34" charset="0"/>
              </a:rPr>
              <a:t>lle</a:t>
            </a:r>
            <a:r>
              <a:rPr lang="en-GB" altLang="en-US" dirty="0" smtClean="0">
                <a:latin typeface="Calibri" pitchFamily="34" charset="0"/>
              </a:rPr>
              <a:t>…ac </a:t>
            </a:r>
            <a:r>
              <a:rPr lang="en-GB" altLang="en-US" dirty="0" err="1" smtClean="0">
                <a:latin typeface="Calibri" pitchFamily="34" charset="0"/>
              </a:rPr>
              <a:t>yn</a:t>
            </a:r>
            <a:r>
              <a:rPr lang="en-GB" altLang="en-US" dirty="0" smtClean="0">
                <a:latin typeface="Calibri" pitchFamily="34" charset="0"/>
              </a:rPr>
              <a:t> </a:t>
            </a:r>
            <a:r>
              <a:rPr lang="en-GB" altLang="en-US" dirty="0" err="1" smtClean="0">
                <a:latin typeface="Calibri" pitchFamily="34" charset="0"/>
              </a:rPr>
              <a:t>cael</a:t>
            </a:r>
            <a:r>
              <a:rPr lang="en-GB" altLang="en-US" dirty="0" smtClean="0">
                <a:latin typeface="Calibri" pitchFamily="34" charset="0"/>
              </a:rPr>
              <a:t> </a:t>
            </a:r>
            <a:r>
              <a:rPr lang="en-GB" altLang="en-US" dirty="0" err="1" smtClean="0">
                <a:latin typeface="Calibri" pitchFamily="34" charset="0"/>
              </a:rPr>
              <a:t>eu</a:t>
            </a:r>
            <a:r>
              <a:rPr lang="en-GB" altLang="en-US" dirty="0" smtClean="0">
                <a:latin typeface="Calibri" pitchFamily="34" charset="0"/>
              </a:rPr>
              <a:t> </a:t>
            </a:r>
            <a:r>
              <a:rPr lang="en-GB" altLang="en-US" dirty="0" err="1" smtClean="0">
                <a:latin typeface="Calibri" pitchFamily="34" charset="0"/>
              </a:rPr>
              <a:t>dilyn</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a:bodyPr>
          <a:lstStyle/>
          <a:p>
            <a:pPr>
              <a:defRPr/>
            </a:pPr>
            <a:r>
              <a:rPr lang="en-GB" dirty="0">
                <a:latin typeface="Calibri" pitchFamily="34" charset="0"/>
              </a:rPr>
              <a:t>To check that you are doing what your policies say you are</a:t>
            </a:r>
          </a:p>
          <a:p>
            <a:pPr>
              <a:buNone/>
              <a:defRPr/>
            </a:pPr>
            <a:r>
              <a:rPr lang="en-GB" dirty="0">
                <a:latin typeface="Calibri" pitchFamily="34" charset="0"/>
              </a:rPr>
              <a:t>    e.g. ratios, </a:t>
            </a:r>
            <a:r>
              <a:rPr lang="en-GB" dirty="0" smtClean="0">
                <a:latin typeface="Calibri" pitchFamily="34" charset="0"/>
              </a:rPr>
              <a:t>staffing, medication, fire </a:t>
            </a:r>
            <a:r>
              <a:rPr lang="en-GB" dirty="0">
                <a:latin typeface="Calibri" pitchFamily="34" charset="0"/>
              </a:rPr>
              <a:t>drills</a:t>
            </a:r>
          </a:p>
          <a:p>
            <a:pPr>
              <a:defRPr/>
            </a:pPr>
            <a:r>
              <a:rPr lang="en-GB" dirty="0">
                <a:latin typeface="Calibri" pitchFamily="34" charset="0"/>
              </a:rPr>
              <a:t>99.9% of complaints could </a:t>
            </a:r>
            <a:r>
              <a:rPr lang="en-GB" dirty="0" smtClean="0">
                <a:latin typeface="Calibri" pitchFamily="34" charset="0"/>
              </a:rPr>
              <a:t>be addressed </a:t>
            </a:r>
            <a:r>
              <a:rPr lang="en-GB" dirty="0">
                <a:latin typeface="Calibri" pitchFamily="34" charset="0"/>
              </a:rPr>
              <a:t>if </a:t>
            </a:r>
            <a:r>
              <a:rPr lang="en-GB" dirty="0" smtClean="0">
                <a:latin typeface="Calibri" pitchFamily="34" charset="0"/>
              </a:rPr>
              <a:t>adequate </a:t>
            </a:r>
            <a:r>
              <a:rPr lang="en-GB" dirty="0">
                <a:latin typeface="Calibri" pitchFamily="34" charset="0"/>
              </a:rPr>
              <a:t>policies </a:t>
            </a:r>
            <a:r>
              <a:rPr lang="en-GB" dirty="0" smtClean="0">
                <a:latin typeface="Calibri" pitchFamily="34" charset="0"/>
              </a:rPr>
              <a:t>are in place… and are followed</a:t>
            </a:r>
            <a:endParaRPr lang="en-GB" dirty="0">
              <a:latin typeface="Calibri" pitchFamily="34" charset="0"/>
            </a:endParaRPr>
          </a:p>
          <a:p>
            <a:pPr marL="0" indent="0">
              <a:buNone/>
            </a:pPr>
            <a:endParaRPr lang="en-GB" dirty="0"/>
          </a:p>
        </p:txBody>
      </p:sp>
    </p:spTree>
    <p:extLst>
      <p:ext uri="{BB962C8B-B14F-4D97-AF65-F5344CB8AC3E}">
        <p14:creationId xmlns:p14="http://schemas.microsoft.com/office/powerpoint/2010/main" val="29998460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dirty="0" err="1">
                <a:latin typeface="Calibri" pitchFamily="34" charset="0"/>
              </a:rPr>
              <a:t>Gweler</a:t>
            </a:r>
            <a:r>
              <a:rPr lang="en-GB" altLang="en-US" sz="3600" dirty="0">
                <a:latin typeface="Calibri" pitchFamily="34" charset="0"/>
              </a:rPr>
              <a:t> </a:t>
            </a:r>
            <a:r>
              <a:rPr lang="en-GB" altLang="en-US" sz="3600" dirty="0" err="1">
                <a:latin typeface="Calibri" pitchFamily="34" charset="0"/>
              </a:rPr>
              <a:t>polisi</a:t>
            </a:r>
            <a:r>
              <a:rPr lang="en-GB" altLang="en-US" sz="3600" dirty="0">
                <a:latin typeface="Calibri" pitchFamily="34" charset="0"/>
              </a:rPr>
              <a:t> </a:t>
            </a:r>
            <a:r>
              <a:rPr lang="en-GB" altLang="en-US" sz="3600" dirty="0" err="1">
                <a:latin typeface="Calibri" pitchFamily="34" charset="0"/>
              </a:rPr>
              <a:t>fel</a:t>
            </a:r>
            <a:r>
              <a:rPr lang="en-GB" altLang="en-US" sz="3600" dirty="0">
                <a:latin typeface="Calibri" pitchFamily="34" charset="0"/>
              </a:rPr>
              <a:t> </a:t>
            </a:r>
            <a:r>
              <a:rPr lang="en-GB" altLang="en-US" sz="3600" dirty="0" err="1">
                <a:latin typeface="Calibri" pitchFamily="34" charset="0"/>
              </a:rPr>
              <a:t>cytundeb</a:t>
            </a:r>
            <a:r>
              <a:rPr lang="en-GB" altLang="en-US" sz="3600" dirty="0">
                <a:latin typeface="Calibri" pitchFamily="34" charset="0"/>
              </a:rPr>
              <a:t/>
            </a:r>
            <a:br>
              <a:rPr lang="en-GB" altLang="en-US" sz="3600" dirty="0">
                <a:latin typeface="Calibri" pitchFamily="34" charset="0"/>
              </a:rPr>
            </a:br>
            <a:r>
              <a:rPr lang="en-GB" altLang="en-US" sz="3600" dirty="0">
                <a:latin typeface="Calibri" pitchFamily="34" charset="0"/>
              </a:rPr>
              <a:t>A policy is seen as an agreement/contract</a:t>
            </a:r>
            <a:endParaRPr lang="en-GB" sz="3600" dirty="0"/>
          </a:p>
        </p:txBody>
      </p:sp>
      <p:sp>
        <p:nvSpPr>
          <p:cNvPr id="3" name="Content Placeholder 2"/>
          <p:cNvSpPr>
            <a:spLocks noGrp="1"/>
          </p:cNvSpPr>
          <p:nvPr>
            <p:ph sz="half" idx="1"/>
          </p:nvPr>
        </p:nvSpPr>
        <p:spPr/>
        <p:txBody>
          <a:bodyPr>
            <a:normAutofit fontScale="92500" lnSpcReduction="20000"/>
          </a:bodyPr>
          <a:lstStyle/>
          <a:p>
            <a:pPr marL="419100" indent="-419100">
              <a:defRPr/>
            </a:pPr>
            <a:r>
              <a:rPr lang="en-GB" dirty="0" err="1">
                <a:latin typeface="Calibri" pitchFamily="34" charset="0"/>
              </a:rPr>
              <a:t>Pawb</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gyfrifol</a:t>
            </a:r>
            <a:r>
              <a:rPr lang="en-GB" dirty="0">
                <a:latin typeface="Calibri" pitchFamily="34" charset="0"/>
              </a:rPr>
              <a:t> am </a:t>
            </a:r>
            <a:r>
              <a:rPr lang="en-GB" dirty="0" err="1">
                <a:latin typeface="Calibri" pitchFamily="34" charset="0"/>
              </a:rPr>
              <a:t>wneud</a:t>
            </a:r>
            <a:r>
              <a:rPr lang="en-GB" dirty="0">
                <a:latin typeface="Calibri" pitchFamily="34" charset="0"/>
              </a:rPr>
              <a:t> </a:t>
            </a:r>
            <a:r>
              <a:rPr lang="en-GB" dirty="0" err="1">
                <a:latin typeface="Calibri" pitchFamily="34" charset="0"/>
              </a:rPr>
              <a:t>iddo</a:t>
            </a:r>
            <a:r>
              <a:rPr lang="en-GB" dirty="0">
                <a:latin typeface="Calibri" pitchFamily="34" charset="0"/>
              </a:rPr>
              <a:t> </a:t>
            </a:r>
            <a:r>
              <a:rPr lang="en-GB" dirty="0" err="1">
                <a:latin typeface="Calibri" pitchFamily="34" charset="0"/>
              </a:rPr>
              <a:t>weithio</a:t>
            </a:r>
            <a:endParaRPr lang="en-GB" dirty="0">
              <a:latin typeface="Calibri" pitchFamily="34" charset="0"/>
            </a:endParaRPr>
          </a:p>
          <a:p>
            <a:pPr marL="419100" indent="-419100">
              <a:defRPr/>
            </a:pPr>
            <a:r>
              <a:rPr lang="en-GB" dirty="0" err="1">
                <a:latin typeface="Calibri" pitchFamily="34" charset="0"/>
              </a:rPr>
              <a:t>Maent</a:t>
            </a:r>
            <a:r>
              <a:rPr lang="en-GB" dirty="0">
                <a:latin typeface="Calibri" pitchFamily="34" charset="0"/>
              </a:rPr>
              <a:t> </a:t>
            </a:r>
            <a:r>
              <a:rPr lang="en-GB" dirty="0" err="1">
                <a:latin typeface="Calibri" pitchFamily="34" charset="0"/>
              </a:rPr>
              <a:t>mor</a:t>
            </a:r>
            <a:r>
              <a:rPr lang="en-GB" dirty="0">
                <a:latin typeface="Calibri" pitchFamily="34" charset="0"/>
              </a:rPr>
              <a:t> </a:t>
            </a:r>
            <a:r>
              <a:rPr lang="en-GB" dirty="0" err="1">
                <a:latin typeface="Calibri" pitchFamily="34" charset="0"/>
              </a:rPr>
              <a:t>dda</a:t>
            </a:r>
            <a:r>
              <a:rPr lang="en-GB" dirty="0">
                <a:latin typeface="Calibri" pitchFamily="34" charset="0"/>
              </a:rPr>
              <a:t> </a:t>
            </a:r>
            <a:r>
              <a:rPr lang="en-US" dirty="0">
                <a:latin typeface="Calibri" pitchFamily="34" charset="0"/>
                <a:cs typeface="Arial" charset="0"/>
              </a:rPr>
              <a:t>â</a:t>
            </a:r>
            <a:r>
              <a:rPr lang="en-GB" dirty="0">
                <a:latin typeface="Calibri" pitchFamily="34" charset="0"/>
              </a:rPr>
              <a:t>’r </a:t>
            </a:r>
            <a:r>
              <a:rPr lang="en-GB" dirty="0" err="1">
                <a:latin typeface="Calibri" pitchFamily="34" charset="0"/>
              </a:rPr>
              <a:t>deunydd</a:t>
            </a:r>
            <a:r>
              <a:rPr lang="en-GB" dirty="0">
                <a:latin typeface="Calibri" pitchFamily="34" charset="0"/>
              </a:rPr>
              <a:t> </a:t>
            </a:r>
            <a:r>
              <a:rPr lang="en-GB" dirty="0" err="1">
                <a:latin typeface="Calibri" pitchFamily="34" charset="0"/>
              </a:rPr>
              <a:t>chi’n</a:t>
            </a:r>
            <a:r>
              <a:rPr lang="en-GB" dirty="0">
                <a:latin typeface="Calibri" pitchFamily="34" charset="0"/>
              </a:rPr>
              <a:t> </a:t>
            </a:r>
            <a:r>
              <a:rPr lang="en-GB" dirty="0" err="1">
                <a:latin typeface="Calibri" pitchFamily="34" charset="0"/>
              </a:rPr>
              <a:t>gwneud</a:t>
            </a:r>
            <a:r>
              <a:rPr lang="en-GB" dirty="0">
                <a:latin typeface="Calibri" pitchFamily="34" charset="0"/>
              </a:rPr>
              <a:t> </a:t>
            </a:r>
            <a:r>
              <a:rPr lang="en-GB" dirty="0" err="1">
                <a:latin typeface="Calibri" pitchFamily="34" charset="0"/>
              </a:rPr>
              <a:t>ohonynt</a:t>
            </a:r>
            <a:endParaRPr lang="en-GB" dirty="0">
              <a:latin typeface="Calibri" pitchFamily="34" charset="0"/>
            </a:endParaRPr>
          </a:p>
          <a:p>
            <a:pPr marL="419100" indent="-419100">
              <a:defRPr/>
            </a:pPr>
            <a:r>
              <a:rPr lang="en-GB" dirty="0">
                <a:latin typeface="Calibri" pitchFamily="34" charset="0"/>
              </a:rPr>
              <a:t>Y </a:t>
            </a:r>
            <a:r>
              <a:rPr lang="en-GB" dirty="0" err="1">
                <a:latin typeface="Calibri" pitchFamily="34" charset="0"/>
              </a:rPr>
              <a:t>profi</a:t>
            </a:r>
            <a:r>
              <a:rPr lang="en-GB" dirty="0">
                <a:latin typeface="Calibri" pitchFamily="34" charset="0"/>
              </a:rPr>
              <a:t> </a:t>
            </a:r>
            <a:r>
              <a:rPr lang="en-GB" dirty="0" err="1">
                <a:latin typeface="Calibri" pitchFamily="34" charset="0"/>
              </a:rPr>
              <a:t>o’r</a:t>
            </a:r>
            <a:r>
              <a:rPr lang="en-GB" dirty="0">
                <a:latin typeface="Calibri" pitchFamily="34" charset="0"/>
              </a:rPr>
              <a:t> </a:t>
            </a:r>
            <a:r>
              <a:rPr lang="en-GB" dirty="0" err="1" smtClean="0">
                <a:latin typeface="Calibri" pitchFamily="34" charset="0"/>
              </a:rPr>
              <a:t>bolisiau</a:t>
            </a:r>
            <a:r>
              <a:rPr lang="en-GB" dirty="0" smtClean="0">
                <a:latin typeface="Calibri" pitchFamily="34" charset="0"/>
              </a:rPr>
              <a:t> </a:t>
            </a:r>
            <a:r>
              <a:rPr lang="en-GB" dirty="0" err="1">
                <a:latin typeface="Calibri" pitchFamily="34" charset="0"/>
              </a:rPr>
              <a:t>yma</a:t>
            </a:r>
            <a:r>
              <a:rPr lang="en-GB" dirty="0">
                <a:latin typeface="Calibri" pitchFamily="34" charset="0"/>
              </a:rPr>
              <a:t> (</a:t>
            </a:r>
            <a:r>
              <a:rPr lang="en-GB" dirty="0" err="1">
                <a:latin typeface="Calibri" pitchFamily="34" charset="0"/>
              </a:rPr>
              <a:t>h.y</a:t>
            </a:r>
            <a:r>
              <a:rPr lang="en-GB" dirty="0" smtClean="0">
                <a:latin typeface="Calibri" pitchFamily="34" charset="0"/>
              </a:rPr>
              <a:t>. </a:t>
            </a:r>
            <a:r>
              <a:rPr lang="en-GB" dirty="0" err="1" smtClean="0">
                <a:latin typeface="Calibri" pitchFamily="34" charset="0"/>
              </a:rPr>
              <a:t>arolygaeth</a:t>
            </a:r>
            <a:r>
              <a:rPr lang="en-GB" dirty="0">
                <a:latin typeface="Calibri" pitchFamily="34" charset="0"/>
              </a:rPr>
              <a:t>) </a:t>
            </a:r>
            <a:r>
              <a:rPr lang="en-GB" dirty="0" err="1" smtClean="0">
                <a:latin typeface="Calibri" pitchFamily="34" charset="0"/>
              </a:rPr>
              <a:t>sydd</a:t>
            </a:r>
            <a:r>
              <a:rPr lang="en-GB" dirty="0" smtClean="0">
                <a:latin typeface="Calibri" pitchFamily="34" charset="0"/>
              </a:rPr>
              <a:t> </a:t>
            </a:r>
            <a:r>
              <a:rPr lang="en-GB" dirty="0" err="1" smtClean="0">
                <a:latin typeface="Calibri" pitchFamily="34" charset="0"/>
              </a:rPr>
              <a:t>yn</a:t>
            </a:r>
            <a:r>
              <a:rPr lang="en-GB" dirty="0" smtClean="0">
                <a:latin typeface="Calibri" pitchFamily="34" charset="0"/>
              </a:rPr>
              <a:t> </a:t>
            </a:r>
            <a:r>
              <a:rPr lang="en-GB" dirty="0" err="1">
                <a:latin typeface="Calibri" pitchFamily="34" charset="0"/>
              </a:rPr>
              <a:t>dangos</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wirioneddol</a:t>
            </a:r>
            <a:r>
              <a:rPr lang="en-GB" dirty="0">
                <a:latin typeface="Calibri" pitchFamily="34" charset="0"/>
              </a:rPr>
              <a:t> </a:t>
            </a:r>
            <a:r>
              <a:rPr lang="en-GB" dirty="0" err="1" smtClean="0">
                <a:latin typeface="Calibri" pitchFamily="34" charset="0"/>
              </a:rPr>
              <a:t>os</a:t>
            </a:r>
            <a:r>
              <a:rPr lang="en-GB" dirty="0" smtClean="0">
                <a:latin typeface="Calibri" pitchFamily="34" charset="0"/>
              </a:rPr>
              <a:t> </a:t>
            </a:r>
            <a:r>
              <a:rPr lang="en-GB" dirty="0" err="1" smtClean="0">
                <a:latin typeface="Calibri" pitchFamily="34" charset="0"/>
              </a:rPr>
              <a:t>ydy’r</a:t>
            </a:r>
            <a:r>
              <a:rPr lang="en-GB" dirty="0" smtClean="0">
                <a:latin typeface="Calibri" pitchFamily="34" charset="0"/>
              </a:rPr>
              <a:t> </a:t>
            </a:r>
            <a:r>
              <a:rPr lang="en-GB" dirty="0" err="1" smtClean="0">
                <a:latin typeface="Calibri" pitchFamily="34" charset="0"/>
              </a:rPr>
              <a:t>arweinyddiaeth</a:t>
            </a:r>
            <a:r>
              <a:rPr lang="en-GB" dirty="0" smtClean="0">
                <a:latin typeface="Calibri" pitchFamily="34" charset="0"/>
              </a:rPr>
              <a:t>, </a:t>
            </a:r>
            <a:r>
              <a:rPr lang="en-GB" dirty="0" err="1" smtClean="0">
                <a:latin typeface="Calibri" pitchFamily="34" charset="0"/>
              </a:rPr>
              <a:t>rheolaeth</a:t>
            </a:r>
            <a:r>
              <a:rPr lang="en-GB" dirty="0" smtClean="0">
                <a:latin typeface="Calibri" pitchFamily="34" charset="0"/>
              </a:rPr>
              <a:t> </a:t>
            </a:r>
            <a:r>
              <a:rPr lang="en-GB" dirty="0">
                <a:latin typeface="Calibri" pitchFamily="34" charset="0"/>
              </a:rPr>
              <a:t>a </a:t>
            </a:r>
            <a:r>
              <a:rPr lang="en-GB" dirty="0" err="1">
                <a:latin typeface="Calibri" pitchFamily="34" charset="0"/>
              </a:rPr>
              <a:t>gwaith</a:t>
            </a:r>
            <a:r>
              <a:rPr lang="en-GB" dirty="0">
                <a:latin typeface="Calibri" pitchFamily="34" charset="0"/>
              </a:rPr>
              <a:t> t</a:t>
            </a:r>
            <a:r>
              <a:rPr lang="en-US" dirty="0">
                <a:latin typeface="Calibri" pitchFamily="34" charset="0"/>
                <a:cs typeface="Arial" charset="0"/>
              </a:rPr>
              <a:t>î</a:t>
            </a:r>
            <a:r>
              <a:rPr lang="en-GB" dirty="0">
                <a:latin typeface="Calibri" pitchFamily="34" charset="0"/>
              </a:rPr>
              <a:t>m </a:t>
            </a:r>
            <a:r>
              <a:rPr lang="en-GB" dirty="0" err="1">
                <a:latin typeface="Calibri" pitchFamily="34" charset="0"/>
              </a:rPr>
              <a:t>yn</a:t>
            </a:r>
            <a:r>
              <a:rPr lang="en-GB" dirty="0">
                <a:latin typeface="Calibri" pitchFamily="34" charset="0"/>
              </a:rPr>
              <a:t> </a:t>
            </a:r>
            <a:r>
              <a:rPr lang="en-GB" dirty="0" err="1">
                <a:latin typeface="Calibri" pitchFamily="34" charset="0"/>
              </a:rPr>
              <a:t>effeithiol</a:t>
            </a:r>
            <a:endParaRPr lang="en-GB"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pPr marL="419100" indent="-419100">
              <a:defRPr/>
            </a:pPr>
            <a:r>
              <a:rPr lang="en-GB" dirty="0">
                <a:latin typeface="Calibri" pitchFamily="34" charset="0"/>
              </a:rPr>
              <a:t>Everyone is responsible for making it work</a:t>
            </a:r>
          </a:p>
          <a:p>
            <a:pPr marL="419100" indent="-419100">
              <a:defRPr/>
            </a:pPr>
            <a:r>
              <a:rPr lang="en-GB" dirty="0">
                <a:latin typeface="Calibri" pitchFamily="34" charset="0"/>
              </a:rPr>
              <a:t>They are only as good as the use you make of them</a:t>
            </a:r>
          </a:p>
          <a:p>
            <a:pPr marL="419100" indent="-419100">
              <a:defRPr/>
            </a:pPr>
            <a:r>
              <a:rPr lang="en-GB" dirty="0">
                <a:latin typeface="Calibri" pitchFamily="34" charset="0"/>
              </a:rPr>
              <a:t>It is the testing of these policies (i.e. inspection) that truly sees whether the </a:t>
            </a:r>
            <a:r>
              <a:rPr lang="en-GB" dirty="0" smtClean="0">
                <a:latin typeface="Calibri" pitchFamily="34" charset="0"/>
              </a:rPr>
              <a:t>leadership, management </a:t>
            </a:r>
            <a:r>
              <a:rPr lang="en-GB" dirty="0">
                <a:latin typeface="Calibri" pitchFamily="34" charset="0"/>
              </a:rPr>
              <a:t>and teamwork </a:t>
            </a:r>
            <a:r>
              <a:rPr lang="en-GB" dirty="0" smtClean="0">
                <a:latin typeface="Calibri" pitchFamily="34" charset="0"/>
              </a:rPr>
              <a:t>are effective</a:t>
            </a:r>
            <a:endParaRPr lang="en-GB" dirty="0">
              <a:latin typeface="Calibri" pitchFamily="34" charset="0"/>
            </a:endParaRPr>
          </a:p>
          <a:p>
            <a:pPr marL="0" indent="0">
              <a:buNone/>
            </a:pPr>
            <a:endParaRPr lang="en-GB" dirty="0"/>
          </a:p>
        </p:txBody>
      </p:sp>
    </p:spTree>
    <p:extLst>
      <p:ext uri="{BB962C8B-B14F-4D97-AF65-F5344CB8AC3E}">
        <p14:creationId xmlns:p14="http://schemas.microsoft.com/office/powerpoint/2010/main" val="15627470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b="1" dirty="0" err="1" smtClean="0">
                <a:latin typeface="Calibri" pitchFamily="34" charset="0"/>
              </a:rPr>
              <a:t>Ymweliadau</a:t>
            </a:r>
            <a:r>
              <a:rPr lang="en-GB" altLang="en-US" sz="4000" b="1" dirty="0" smtClean="0">
                <a:latin typeface="Calibri" pitchFamily="34" charset="0"/>
              </a:rPr>
              <a:t> </a:t>
            </a:r>
            <a:r>
              <a:rPr lang="en-GB" altLang="en-US" sz="4000" b="1" dirty="0" err="1" smtClean="0">
                <a:latin typeface="Calibri" pitchFamily="34" charset="0"/>
              </a:rPr>
              <a:t>anghyhoeddedig</a:t>
            </a:r>
            <a:r>
              <a:rPr lang="en-GB" altLang="en-US" sz="4000" b="1" dirty="0" smtClean="0">
                <a:latin typeface="Calibri" pitchFamily="34" charset="0"/>
              </a:rPr>
              <a:t> AGGCC</a:t>
            </a:r>
            <a:r>
              <a:rPr lang="en-GB" altLang="en-US" sz="4000" b="1" dirty="0" smtClean="0">
                <a:latin typeface="Calibri" pitchFamily="34" charset="0"/>
              </a:rPr>
              <a:t/>
            </a:r>
            <a:br>
              <a:rPr lang="en-GB" altLang="en-US" sz="4000" b="1" dirty="0" smtClean="0">
                <a:latin typeface="Calibri" pitchFamily="34" charset="0"/>
              </a:rPr>
            </a:br>
            <a:r>
              <a:rPr lang="en-GB" altLang="en-US" sz="4000" b="1" dirty="0">
                <a:latin typeface="Calibri" pitchFamily="34" charset="0"/>
              </a:rPr>
              <a:t>Unannounced </a:t>
            </a:r>
            <a:r>
              <a:rPr lang="en-GB" altLang="en-US" sz="4000" b="1" dirty="0" smtClean="0">
                <a:latin typeface="Calibri" pitchFamily="34" charset="0"/>
              </a:rPr>
              <a:t>CSSIW inspections</a:t>
            </a:r>
            <a:endParaRPr lang="en-GB" sz="4000" b="1" dirty="0"/>
          </a:p>
        </p:txBody>
      </p:sp>
      <p:sp>
        <p:nvSpPr>
          <p:cNvPr id="3" name="Content Placeholder 2"/>
          <p:cNvSpPr>
            <a:spLocks noGrp="1"/>
          </p:cNvSpPr>
          <p:nvPr>
            <p:ph sz="half" idx="1"/>
          </p:nvPr>
        </p:nvSpPr>
        <p:spPr/>
        <p:txBody>
          <a:bodyPr>
            <a:normAutofit fontScale="85000" lnSpcReduction="10000"/>
          </a:bodyPr>
          <a:lstStyle/>
          <a:p>
            <a:r>
              <a:rPr lang="en-GB" altLang="en-US" dirty="0" err="1">
                <a:latin typeface="Calibri" pitchFamily="34" charset="0"/>
              </a:rPr>
              <a:t>Gellir</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ymweliadau</a:t>
            </a:r>
            <a:r>
              <a:rPr lang="en-GB" altLang="en-US" dirty="0">
                <a:latin typeface="Calibri" pitchFamily="34" charset="0"/>
              </a:rPr>
              <a:t> </a:t>
            </a:r>
            <a:r>
              <a:rPr lang="en-GB" altLang="en-US" dirty="0" err="1" smtClean="0">
                <a:latin typeface="Calibri" pitchFamily="34" charset="0"/>
              </a:rPr>
              <a:t>anghyhoeddedig</a:t>
            </a:r>
            <a:r>
              <a:rPr lang="en-GB" altLang="en-US" dirty="0" smtClean="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ddilyn</a:t>
            </a:r>
            <a:r>
              <a:rPr lang="en-GB" altLang="en-US" dirty="0">
                <a:latin typeface="Calibri" pitchFamily="34" charset="0"/>
              </a:rPr>
              <a:t> </a:t>
            </a:r>
            <a:r>
              <a:rPr lang="en-GB" altLang="en-US" dirty="0" err="1">
                <a:latin typeface="Calibri" pitchFamily="34" charset="0"/>
              </a:rPr>
              <a:t>achwyniad</a:t>
            </a:r>
            <a:endParaRPr lang="en-GB" altLang="en-US" dirty="0">
              <a:latin typeface="Calibri" pitchFamily="34" charset="0"/>
            </a:endParaRPr>
          </a:p>
          <a:p>
            <a:r>
              <a:rPr lang="en-GB" altLang="en-US" dirty="0" err="1">
                <a:latin typeface="Calibri" pitchFamily="34" charset="0"/>
              </a:rPr>
              <a:t>Nid</a:t>
            </a:r>
            <a:r>
              <a:rPr lang="en-GB" altLang="en-US" dirty="0">
                <a:latin typeface="Calibri" pitchFamily="34" charset="0"/>
              </a:rPr>
              <a:t> </a:t>
            </a:r>
            <a:r>
              <a:rPr lang="en-GB" altLang="en-US" dirty="0" err="1">
                <a:latin typeface="Calibri" pitchFamily="34" charset="0"/>
              </a:rPr>
              <a:t>ydynt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medru</a:t>
            </a:r>
            <a:r>
              <a:rPr lang="en-GB" altLang="en-US" dirty="0">
                <a:latin typeface="Calibri" pitchFamily="34" charset="0"/>
              </a:rPr>
              <a:t> </a:t>
            </a:r>
            <a:r>
              <a:rPr lang="en-GB" altLang="en-US" dirty="0" err="1">
                <a:latin typeface="Calibri" pitchFamily="34" charset="0"/>
              </a:rPr>
              <a:t>gadael</a:t>
            </a:r>
            <a:r>
              <a:rPr lang="en-GB" altLang="en-US" dirty="0">
                <a:latin typeface="Calibri" pitchFamily="34" charset="0"/>
              </a:rPr>
              <a:t> </a:t>
            </a:r>
            <a:r>
              <a:rPr lang="en-GB" altLang="en-US" dirty="0" err="1">
                <a:latin typeface="Calibri" pitchFamily="34" charset="0"/>
              </a:rPr>
              <a:t>lleoliad</a:t>
            </a:r>
            <a:r>
              <a:rPr lang="en-GB" altLang="en-US" dirty="0">
                <a:latin typeface="Calibri" pitchFamily="34" charset="0"/>
              </a:rPr>
              <a:t> </a:t>
            </a:r>
            <a:r>
              <a:rPr lang="en-GB" altLang="en-US" dirty="0" err="1">
                <a:latin typeface="Calibri" pitchFamily="34" charset="0"/>
              </a:rPr>
              <a:t>nes</a:t>
            </a:r>
            <a:r>
              <a:rPr lang="en-GB" altLang="en-US" dirty="0">
                <a:latin typeface="Calibri" pitchFamily="34" charset="0"/>
              </a:rPr>
              <a:t> bod y </a:t>
            </a:r>
            <a:r>
              <a:rPr lang="en-GB" altLang="en-US" dirty="0" err="1">
                <a:latin typeface="Calibri" pitchFamily="34" charset="0"/>
              </a:rPr>
              <a:t>sefyllfa</a:t>
            </a:r>
            <a:r>
              <a:rPr lang="en-GB" altLang="en-US" dirty="0">
                <a:latin typeface="Calibri" pitchFamily="34" charset="0"/>
              </a:rPr>
              <a:t> </a:t>
            </a:r>
            <a:r>
              <a:rPr lang="en-GB" altLang="en-US" dirty="0" err="1">
                <a:latin typeface="Calibri" pitchFamily="34" charset="0"/>
              </a:rPr>
              <a:t>wedi</a:t>
            </a:r>
            <a:r>
              <a:rPr lang="en-GB" altLang="en-US" dirty="0">
                <a:latin typeface="Calibri" pitchFamily="34" charset="0"/>
              </a:rPr>
              <a:t> </a:t>
            </a:r>
            <a:r>
              <a:rPr lang="en-GB" altLang="en-US" dirty="0" err="1">
                <a:latin typeface="Calibri" pitchFamily="34" charset="0"/>
              </a:rPr>
              <a:t>ei</a:t>
            </a:r>
            <a:r>
              <a:rPr lang="en-GB" altLang="en-US" dirty="0">
                <a:latin typeface="Calibri" pitchFamily="34" charset="0"/>
              </a:rPr>
              <a:t> </a:t>
            </a:r>
            <a:r>
              <a:rPr lang="en-GB" altLang="en-US" dirty="0" err="1">
                <a:latin typeface="Calibri" pitchFamily="34" charset="0"/>
              </a:rPr>
              <a:t>reoleiddio</a:t>
            </a:r>
            <a:endParaRPr lang="en-GB" altLang="en-US" dirty="0">
              <a:latin typeface="Calibri" pitchFamily="34" charset="0"/>
            </a:endParaRPr>
          </a:p>
          <a:p>
            <a:r>
              <a:rPr lang="en-GB" altLang="en-US" dirty="0" err="1">
                <a:latin typeface="Calibri" pitchFamily="34" charset="0"/>
              </a:rPr>
              <a:t>Gofyn</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fyfyrwyr</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basio</a:t>
            </a:r>
            <a:r>
              <a:rPr lang="en-GB" altLang="en-US" dirty="0">
                <a:latin typeface="Calibri" pitchFamily="34" charset="0"/>
              </a:rPr>
              <a:t> </a:t>
            </a:r>
            <a:r>
              <a:rPr lang="en-GB" altLang="en-US" dirty="0" err="1">
                <a:latin typeface="Calibri" pitchFamily="34" charset="0"/>
              </a:rPr>
              <a:t>pryderon</a:t>
            </a:r>
            <a:r>
              <a:rPr lang="en-GB" altLang="en-US" dirty="0">
                <a:latin typeface="Calibri" pitchFamily="34" charset="0"/>
              </a:rPr>
              <a:t> </a:t>
            </a:r>
            <a:r>
              <a:rPr lang="en-GB" altLang="en-US" dirty="0" err="1">
                <a:latin typeface="Calibri" pitchFamily="34" charset="0"/>
              </a:rPr>
              <a:t>ymlaen</a:t>
            </a:r>
            <a:r>
              <a:rPr lang="en-GB" altLang="en-US" dirty="0">
                <a:latin typeface="Calibri" pitchFamily="34" charset="0"/>
              </a:rPr>
              <a:t> </a:t>
            </a:r>
            <a:r>
              <a:rPr lang="en-GB" altLang="en-US" dirty="0" err="1">
                <a:latin typeface="Calibri" pitchFamily="34" charset="0"/>
              </a:rPr>
              <a:t>i’r</a:t>
            </a:r>
            <a:r>
              <a:rPr lang="en-GB" altLang="en-US" dirty="0">
                <a:latin typeface="Calibri" pitchFamily="34" charset="0"/>
              </a:rPr>
              <a:t> AGGCC</a:t>
            </a:r>
          </a:p>
          <a:p>
            <a:r>
              <a:rPr lang="en-GB" altLang="en-US" dirty="0" err="1">
                <a:latin typeface="Calibri" pitchFamily="34" charset="0"/>
              </a:rPr>
              <a:t>Gellir</a:t>
            </a:r>
            <a:r>
              <a:rPr lang="en-GB" altLang="en-US" dirty="0">
                <a:latin typeface="Calibri" pitchFamily="34" charset="0"/>
              </a:rPr>
              <a:t> </a:t>
            </a:r>
            <a:r>
              <a:rPr lang="en-GB" altLang="en-US" dirty="0" err="1" smtClean="0">
                <a:latin typeface="Calibri" pitchFamily="34" charset="0"/>
              </a:rPr>
              <a:t>defnyddio</a:t>
            </a:r>
            <a:r>
              <a:rPr lang="en-GB" altLang="en-US" dirty="0" smtClean="0">
                <a:latin typeface="Calibri" pitchFamily="34" charset="0"/>
              </a:rPr>
              <a:t> ‘record </a:t>
            </a:r>
            <a:r>
              <a:rPr lang="en-GB" altLang="en-US" dirty="0">
                <a:latin typeface="Calibri" pitchFamily="34" charset="0"/>
              </a:rPr>
              <a:t>of </a:t>
            </a:r>
            <a:r>
              <a:rPr lang="en-GB" altLang="en-US" dirty="0" smtClean="0">
                <a:latin typeface="Calibri" pitchFamily="34" charset="0"/>
              </a:rPr>
              <a:t>precedent’ </a:t>
            </a:r>
            <a:r>
              <a:rPr lang="en-GB" altLang="en-US" dirty="0" err="1">
                <a:latin typeface="Calibri" pitchFamily="34" charset="0"/>
              </a:rPr>
              <a:t>os</a:t>
            </a:r>
            <a:r>
              <a:rPr lang="en-GB" altLang="en-US" dirty="0">
                <a:latin typeface="Calibri" pitchFamily="34" charset="0"/>
              </a:rPr>
              <a:t> </a:t>
            </a:r>
            <a:r>
              <a:rPr lang="en-GB" altLang="en-US" dirty="0" err="1">
                <a:latin typeface="Calibri" pitchFamily="34" charset="0"/>
              </a:rPr>
              <a:t>oes</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arbed</a:t>
            </a:r>
            <a:r>
              <a:rPr lang="en-GB" altLang="en-US" dirty="0">
                <a:latin typeface="Calibri" pitchFamily="34" charset="0"/>
              </a:rPr>
              <a:t> </a:t>
            </a:r>
            <a:r>
              <a:rPr lang="en-GB" altLang="en-US" dirty="0" err="1">
                <a:latin typeface="Calibri" pitchFamily="34" charset="0"/>
              </a:rPr>
              <a:t>cau’r</a:t>
            </a:r>
            <a:r>
              <a:rPr lang="en-GB" altLang="en-US" dirty="0">
                <a:latin typeface="Calibri" pitchFamily="34" charset="0"/>
              </a:rPr>
              <a:t> </a:t>
            </a:r>
            <a:r>
              <a:rPr lang="en-GB" altLang="en-US" dirty="0" err="1">
                <a:latin typeface="Calibri" pitchFamily="34" charset="0"/>
              </a:rPr>
              <a:t>adeilad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lawr</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85000" lnSpcReduction="10000"/>
          </a:bodyPr>
          <a:lstStyle/>
          <a:p>
            <a:r>
              <a:rPr lang="en-GB" altLang="en-US" dirty="0">
                <a:latin typeface="Calibri" pitchFamily="34" charset="0"/>
              </a:rPr>
              <a:t>Unannounced inspections can be used to follow up a complaint</a:t>
            </a:r>
          </a:p>
          <a:p>
            <a:r>
              <a:rPr lang="en-GB" altLang="en-US" dirty="0">
                <a:latin typeface="Calibri" pitchFamily="34" charset="0"/>
              </a:rPr>
              <a:t>They cannot leave a setting until a situation is regularised</a:t>
            </a:r>
          </a:p>
          <a:p>
            <a:r>
              <a:rPr lang="en-GB" altLang="en-US" dirty="0">
                <a:latin typeface="Calibri" pitchFamily="34" charset="0"/>
              </a:rPr>
              <a:t>Request for students to pass concerns to CSSIW</a:t>
            </a:r>
          </a:p>
          <a:p>
            <a:r>
              <a:rPr lang="en-GB" altLang="en-US" dirty="0">
                <a:latin typeface="Calibri" pitchFamily="34" charset="0"/>
              </a:rPr>
              <a:t>A ‘record of precedent’ can be used if needed to save closing a premises down</a:t>
            </a:r>
          </a:p>
          <a:p>
            <a:pPr marL="0" indent="0">
              <a:buNone/>
            </a:pPr>
            <a:endParaRPr lang="en-GB" dirty="0"/>
          </a:p>
        </p:txBody>
      </p:sp>
    </p:spTree>
    <p:extLst>
      <p:ext uri="{BB962C8B-B14F-4D97-AF65-F5344CB8AC3E}">
        <p14:creationId xmlns:p14="http://schemas.microsoft.com/office/powerpoint/2010/main" val="6814035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AGGCC/CSSIW </a:t>
            </a:r>
            <a:endParaRPr lang="en-GB" b="1" dirty="0"/>
          </a:p>
        </p:txBody>
      </p:sp>
      <p:sp>
        <p:nvSpPr>
          <p:cNvPr id="3" name="Content Placeholder 2"/>
          <p:cNvSpPr>
            <a:spLocks noGrp="1"/>
          </p:cNvSpPr>
          <p:nvPr>
            <p:ph sz="half" idx="1"/>
          </p:nvPr>
        </p:nvSpPr>
        <p:spPr/>
        <p:txBody>
          <a:bodyPr>
            <a:normAutofit fontScale="70000" lnSpcReduction="20000"/>
          </a:bodyPr>
          <a:lstStyle/>
          <a:p>
            <a:r>
              <a:rPr lang="en-GB" dirty="0" smtClean="0"/>
              <a:t>Un </a:t>
            </a:r>
            <a:r>
              <a:rPr lang="en-GB" dirty="0" err="1" smtClean="0"/>
              <a:t>neu</a:t>
            </a:r>
            <a:r>
              <a:rPr lang="en-GB" dirty="0" smtClean="0"/>
              <a:t> </a:t>
            </a:r>
            <a:r>
              <a:rPr lang="en-GB" dirty="0" err="1" smtClean="0"/>
              <a:t>ddau</a:t>
            </a:r>
            <a:r>
              <a:rPr lang="en-GB" dirty="0" smtClean="0"/>
              <a:t> </a:t>
            </a:r>
            <a:r>
              <a:rPr lang="en-GB" dirty="0" err="1" smtClean="0"/>
              <a:t>arolygydd</a:t>
            </a:r>
            <a:r>
              <a:rPr lang="en-GB" dirty="0" smtClean="0"/>
              <a:t> (</a:t>
            </a:r>
            <a:r>
              <a:rPr lang="en-GB" dirty="0" err="1" smtClean="0"/>
              <a:t>dibynnu</a:t>
            </a:r>
            <a:r>
              <a:rPr lang="en-GB" dirty="0" smtClean="0"/>
              <a:t> </a:t>
            </a:r>
            <a:r>
              <a:rPr lang="en-GB" dirty="0" err="1" smtClean="0"/>
              <a:t>ar</a:t>
            </a:r>
            <a:r>
              <a:rPr lang="en-GB" dirty="0" smtClean="0"/>
              <a:t> </a:t>
            </a:r>
            <a:r>
              <a:rPr lang="en-GB" dirty="0" err="1" smtClean="0"/>
              <a:t>maint</a:t>
            </a:r>
            <a:r>
              <a:rPr lang="en-GB" dirty="0" smtClean="0"/>
              <a:t> y </a:t>
            </a:r>
            <a:r>
              <a:rPr lang="en-GB" dirty="0" err="1" smtClean="0"/>
              <a:t>lleoliad</a:t>
            </a:r>
            <a:r>
              <a:rPr lang="en-GB" dirty="0" smtClean="0"/>
              <a:t>) </a:t>
            </a:r>
          </a:p>
          <a:p>
            <a:r>
              <a:rPr lang="en-GB" dirty="0"/>
              <a:t>1 </a:t>
            </a:r>
            <a:r>
              <a:rPr lang="en-GB" dirty="0" err="1"/>
              <a:t>diwrnod</a:t>
            </a:r>
            <a:r>
              <a:rPr lang="en-GB" dirty="0"/>
              <a:t> (</a:t>
            </a:r>
            <a:r>
              <a:rPr lang="en-GB" dirty="0" err="1"/>
              <a:t>yn</a:t>
            </a:r>
            <a:r>
              <a:rPr lang="en-GB" dirty="0"/>
              <a:t> </a:t>
            </a:r>
            <a:r>
              <a:rPr lang="en-GB" dirty="0" err="1"/>
              <a:t>gallu</a:t>
            </a:r>
            <a:r>
              <a:rPr lang="en-GB" dirty="0"/>
              <a:t> </a:t>
            </a:r>
            <a:r>
              <a:rPr lang="en-GB" dirty="0" err="1"/>
              <a:t>gwneud</a:t>
            </a:r>
            <a:r>
              <a:rPr lang="en-GB" dirty="0"/>
              <a:t> </a:t>
            </a:r>
            <a:r>
              <a:rPr lang="en-GB" dirty="0" err="1"/>
              <a:t>yr</a:t>
            </a:r>
            <a:r>
              <a:rPr lang="en-GB" dirty="0"/>
              <a:t> ail </a:t>
            </a:r>
            <a:r>
              <a:rPr lang="en-GB" dirty="0" err="1"/>
              <a:t>ymweliad</a:t>
            </a:r>
            <a:r>
              <a:rPr lang="en-GB" dirty="0"/>
              <a:t>) </a:t>
            </a:r>
          </a:p>
          <a:p>
            <a:r>
              <a:rPr lang="en-GB" dirty="0" err="1" smtClean="0"/>
              <a:t>Gofal</a:t>
            </a:r>
            <a:endParaRPr lang="en-GB" dirty="0" smtClean="0"/>
          </a:p>
          <a:p>
            <a:r>
              <a:rPr lang="en-GB" dirty="0" err="1" smtClean="0"/>
              <a:t>Safonau</a:t>
            </a:r>
            <a:r>
              <a:rPr lang="en-GB" dirty="0" smtClean="0"/>
              <a:t> </a:t>
            </a:r>
            <a:r>
              <a:rPr lang="en-GB" dirty="0" err="1" smtClean="0"/>
              <a:t>glendid</a:t>
            </a:r>
            <a:r>
              <a:rPr lang="en-GB" dirty="0" smtClean="0"/>
              <a:t> a </a:t>
            </a:r>
            <a:r>
              <a:rPr lang="en-GB" dirty="0" err="1" smtClean="0"/>
              <a:t>chydymffurfio</a:t>
            </a:r>
            <a:endParaRPr lang="en-GB" dirty="0" smtClean="0"/>
          </a:p>
          <a:p>
            <a:r>
              <a:rPr lang="en-GB" dirty="0" err="1" smtClean="0"/>
              <a:t>Arweinyddiaeth</a:t>
            </a:r>
            <a:endParaRPr lang="en-GB" dirty="0" smtClean="0"/>
          </a:p>
          <a:p>
            <a:r>
              <a:rPr lang="en-GB" dirty="0" smtClean="0"/>
              <a:t>Y </a:t>
            </a:r>
            <a:r>
              <a:rPr lang="en-GB" dirty="0" err="1" smtClean="0"/>
              <a:t>barnau</a:t>
            </a:r>
            <a:r>
              <a:rPr lang="en-GB" dirty="0" smtClean="0"/>
              <a:t> (</a:t>
            </a:r>
            <a:r>
              <a:rPr lang="en-GB" dirty="0" err="1" smtClean="0"/>
              <a:t>rhagorol</a:t>
            </a:r>
            <a:r>
              <a:rPr lang="en-GB" dirty="0" smtClean="0"/>
              <a:t>/da/</a:t>
            </a:r>
            <a:r>
              <a:rPr lang="en-GB" dirty="0" err="1" smtClean="0"/>
              <a:t>digonol</a:t>
            </a:r>
            <a:r>
              <a:rPr lang="en-GB" dirty="0" smtClean="0"/>
              <a:t>/ </a:t>
            </a:r>
            <a:r>
              <a:rPr lang="en-GB" dirty="0" err="1" smtClean="0"/>
              <a:t>methu</a:t>
            </a:r>
            <a:r>
              <a:rPr lang="en-GB" dirty="0" smtClean="0"/>
              <a:t> </a:t>
            </a:r>
            <a:r>
              <a:rPr lang="en-GB" dirty="0" err="1" smtClean="0"/>
              <a:t>cydymffurfio</a:t>
            </a:r>
            <a:r>
              <a:rPr lang="en-GB" dirty="0" smtClean="0"/>
              <a:t>)</a:t>
            </a:r>
          </a:p>
          <a:p>
            <a:r>
              <a:rPr lang="en-GB" dirty="0" err="1" smtClean="0"/>
              <a:t>Adroddiad</a:t>
            </a:r>
            <a:r>
              <a:rPr lang="en-GB" dirty="0" smtClean="0"/>
              <a:t> </a:t>
            </a:r>
            <a:r>
              <a:rPr lang="en-GB" dirty="0" err="1" smtClean="0"/>
              <a:t>yr</a:t>
            </a:r>
            <a:r>
              <a:rPr lang="en-GB" dirty="0" smtClean="0"/>
              <a:t> </a:t>
            </a:r>
            <a:r>
              <a:rPr lang="en-GB" dirty="0" err="1" smtClean="0"/>
              <a:t>Arolwg</a:t>
            </a:r>
            <a:r>
              <a:rPr lang="en-GB" dirty="0" smtClean="0"/>
              <a:t> </a:t>
            </a:r>
            <a:r>
              <a:rPr lang="en-GB" dirty="0" err="1" smtClean="0"/>
              <a:t>ar</a:t>
            </a:r>
            <a:r>
              <a:rPr lang="en-GB" dirty="0" smtClean="0"/>
              <a:t> </a:t>
            </a:r>
            <a:r>
              <a:rPr lang="en-GB" dirty="0" err="1" smtClean="0"/>
              <a:t>gael</a:t>
            </a:r>
            <a:r>
              <a:rPr lang="en-GB" dirty="0" smtClean="0"/>
              <a:t> </a:t>
            </a:r>
            <a:r>
              <a:rPr lang="en-GB" dirty="0" err="1" smtClean="0"/>
              <a:t>i</a:t>
            </a:r>
            <a:r>
              <a:rPr lang="en-GB" dirty="0" smtClean="0"/>
              <a:t> </a:t>
            </a:r>
            <a:r>
              <a:rPr lang="en-GB" dirty="0" err="1" smtClean="0"/>
              <a:t>bawb</a:t>
            </a:r>
            <a:r>
              <a:rPr lang="en-GB" dirty="0" smtClean="0"/>
              <a:t> </a:t>
            </a:r>
            <a:endParaRPr lang="en-GB" dirty="0"/>
          </a:p>
        </p:txBody>
      </p:sp>
      <p:sp>
        <p:nvSpPr>
          <p:cNvPr id="4" name="Content Placeholder 3"/>
          <p:cNvSpPr>
            <a:spLocks noGrp="1"/>
          </p:cNvSpPr>
          <p:nvPr>
            <p:ph sz="half" idx="2"/>
          </p:nvPr>
        </p:nvSpPr>
        <p:spPr/>
        <p:txBody>
          <a:bodyPr>
            <a:normAutofit fontScale="70000" lnSpcReduction="20000"/>
          </a:bodyPr>
          <a:lstStyle/>
          <a:p>
            <a:r>
              <a:rPr lang="en-GB" dirty="0" smtClean="0"/>
              <a:t>One/two inspectors (depending on size of setting)</a:t>
            </a:r>
          </a:p>
          <a:p>
            <a:r>
              <a:rPr lang="en-GB" dirty="0"/>
              <a:t>1 day (may make a second visit)</a:t>
            </a:r>
          </a:p>
          <a:p>
            <a:r>
              <a:rPr lang="en-GB" dirty="0" smtClean="0"/>
              <a:t>Care</a:t>
            </a:r>
          </a:p>
          <a:p>
            <a:r>
              <a:rPr lang="en-GB" dirty="0" smtClean="0"/>
              <a:t>Standards of cleanliness and compliance</a:t>
            </a:r>
          </a:p>
          <a:p>
            <a:r>
              <a:rPr lang="en-GB" dirty="0" smtClean="0"/>
              <a:t>Leadership</a:t>
            </a:r>
          </a:p>
          <a:p>
            <a:r>
              <a:rPr lang="en-GB" dirty="0" smtClean="0"/>
              <a:t>Judgements (excellent/good/adequate/non-compliance) </a:t>
            </a:r>
          </a:p>
          <a:p>
            <a:r>
              <a:rPr lang="en-GB" dirty="0" smtClean="0"/>
              <a:t>The Inspection Report is available to all  </a:t>
            </a:r>
            <a:endParaRPr lang="en-GB" dirty="0"/>
          </a:p>
        </p:txBody>
      </p:sp>
    </p:spTree>
    <p:extLst>
      <p:ext uri="{BB962C8B-B14F-4D97-AF65-F5344CB8AC3E}">
        <p14:creationId xmlns:p14="http://schemas.microsoft.com/office/powerpoint/2010/main" val="8589585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latin typeface="Calibri" pitchFamily="34" charset="0"/>
              </a:rPr>
              <a:t>Pam </a:t>
            </a:r>
            <a:r>
              <a:rPr lang="en-GB" altLang="en-US" b="1" dirty="0" err="1">
                <a:latin typeface="Calibri" pitchFamily="34" charset="0"/>
              </a:rPr>
              <a:t>adolygu</a:t>
            </a:r>
            <a:r>
              <a:rPr lang="en-GB" altLang="en-US" b="1" dirty="0">
                <a:latin typeface="Calibri" pitchFamily="34" charset="0"/>
              </a:rPr>
              <a:t> </a:t>
            </a:r>
            <a:r>
              <a:rPr lang="en-GB" altLang="en-US" b="1" dirty="0" err="1">
                <a:latin typeface="Calibri" pitchFamily="34" charset="0"/>
              </a:rPr>
              <a:t>polysiau</a:t>
            </a:r>
            <a:r>
              <a:rPr lang="en-GB" altLang="en-US" b="1" dirty="0">
                <a:latin typeface="Calibri" pitchFamily="34" charset="0"/>
              </a:rPr>
              <a:t>? </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Why </a:t>
            </a:r>
            <a:r>
              <a:rPr lang="en-GB" altLang="en-US" b="1" dirty="0">
                <a:latin typeface="Calibri" pitchFamily="34" charset="0"/>
              </a:rPr>
              <a:t>monitor policies?</a:t>
            </a:r>
            <a:endParaRPr lang="en-GB" b="1" dirty="0"/>
          </a:p>
        </p:txBody>
      </p:sp>
      <p:sp>
        <p:nvSpPr>
          <p:cNvPr id="3" name="Content Placeholder 2"/>
          <p:cNvSpPr>
            <a:spLocks noGrp="1"/>
          </p:cNvSpPr>
          <p:nvPr>
            <p:ph sz="half" idx="1"/>
          </p:nvPr>
        </p:nvSpPr>
        <p:spPr/>
        <p:txBody>
          <a:bodyPr>
            <a:normAutofit fontScale="92500" lnSpcReduction="10000"/>
          </a:bodyPr>
          <a:lstStyle/>
          <a:p>
            <a:r>
              <a:rPr lang="en-GB" altLang="en-US" dirty="0">
                <a:latin typeface="Calibri" pitchFamily="34" charset="0"/>
              </a:rPr>
              <a:t>Mae </a:t>
            </a:r>
            <a:r>
              <a:rPr lang="en-GB" altLang="en-US" dirty="0" err="1">
                <a:latin typeface="Calibri" pitchFamily="34" charset="0"/>
              </a:rPr>
              <a:t>monitro</a:t>
            </a:r>
            <a:r>
              <a:rPr lang="en-GB" altLang="en-US" dirty="0">
                <a:latin typeface="Calibri" pitchFamily="34" charset="0"/>
              </a:rPr>
              <a:t> </a:t>
            </a:r>
            <a:r>
              <a:rPr lang="en-GB" altLang="en-US" dirty="0" err="1">
                <a:latin typeface="Calibri" pitchFamily="34" charset="0"/>
              </a:rPr>
              <a:t>rheolaidd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Pa </a:t>
            </a:r>
            <a:r>
              <a:rPr lang="en-GB" altLang="en-US" dirty="0" err="1">
                <a:latin typeface="Calibri" pitchFamily="34" charset="0"/>
              </a:rPr>
              <a:t>mor</a:t>
            </a:r>
            <a:r>
              <a:rPr lang="en-GB" altLang="en-US" dirty="0">
                <a:latin typeface="Calibri" pitchFamily="34" charset="0"/>
              </a:rPr>
              <a:t> </a:t>
            </a:r>
            <a:r>
              <a:rPr lang="en-GB" altLang="en-US" dirty="0" err="1">
                <a:latin typeface="Calibri" pitchFamily="34" charset="0"/>
              </a:rPr>
              <a:t>aml</a:t>
            </a:r>
            <a:r>
              <a:rPr lang="en-GB" altLang="en-US" dirty="0">
                <a:latin typeface="Calibri" pitchFamily="34" charset="0"/>
              </a:rPr>
              <a:t>? </a:t>
            </a:r>
            <a:r>
              <a:rPr lang="en-GB" altLang="en-US" dirty="0" err="1">
                <a:latin typeface="Calibri" pitchFamily="34" charset="0"/>
              </a:rPr>
              <a:t>Sut</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bwy</a:t>
            </a:r>
            <a:r>
              <a:rPr lang="en-GB" altLang="en-US" dirty="0">
                <a:latin typeface="Calibri" pitchFamily="34" charset="0"/>
              </a:rPr>
              <a:t>?</a:t>
            </a:r>
          </a:p>
          <a:p>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chi </a:t>
            </a:r>
            <a:r>
              <a:rPr lang="en-GB" altLang="en-US" dirty="0" err="1">
                <a:latin typeface="Calibri" pitchFamily="34" charset="0"/>
              </a:rPr>
              <a:t>ymgyfarwyddo’n</a:t>
            </a:r>
            <a:r>
              <a:rPr lang="en-GB" altLang="en-US" dirty="0">
                <a:latin typeface="Calibri" pitchFamily="34" charset="0"/>
              </a:rPr>
              <a:t> </a:t>
            </a:r>
            <a:r>
              <a:rPr lang="en-GB" altLang="en-US" dirty="0" err="1">
                <a:latin typeface="Calibri" pitchFamily="34" charset="0"/>
              </a:rPr>
              <a:t>gyson</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newidiadau</a:t>
            </a:r>
            <a:r>
              <a:rPr lang="en-GB" altLang="en-US" dirty="0">
                <a:latin typeface="Calibri" pitchFamily="34" charset="0"/>
              </a:rPr>
              <a:t> </a:t>
            </a:r>
            <a:r>
              <a:rPr lang="en-GB" altLang="en-US" dirty="0" err="1">
                <a:latin typeface="Calibri" pitchFamily="34" charset="0"/>
              </a:rPr>
              <a:t>statudol</a:t>
            </a:r>
            <a:r>
              <a:rPr lang="en-GB" altLang="en-US" dirty="0">
                <a:latin typeface="Calibri" pitchFamily="34" charset="0"/>
              </a:rPr>
              <a:t> </a:t>
            </a:r>
            <a:endParaRPr lang="en-GB" altLang="en-US" dirty="0" smtClean="0">
              <a:latin typeface="Calibri" pitchFamily="34" charset="0"/>
            </a:endParaRPr>
          </a:p>
          <a:p>
            <a:pPr marL="0" indent="0">
              <a:buNone/>
            </a:pPr>
            <a:r>
              <a:rPr lang="en-GB" altLang="en-US" dirty="0" smtClean="0">
                <a:latin typeface="Calibri" pitchFamily="34" charset="0"/>
              </a:rPr>
              <a:t>(</a:t>
            </a:r>
            <a:r>
              <a:rPr lang="en-GB" altLang="en-US" dirty="0" err="1" smtClean="0">
                <a:latin typeface="Calibri" pitchFamily="34" charset="0"/>
              </a:rPr>
              <a:t>rhestrwch</a:t>
            </a:r>
            <a:r>
              <a:rPr lang="en-GB" altLang="en-US" dirty="0" smtClean="0">
                <a:latin typeface="Calibri" pitchFamily="34" charset="0"/>
              </a:rPr>
              <a:t> </a:t>
            </a:r>
            <a:r>
              <a:rPr lang="en-GB" altLang="en-US" dirty="0">
                <a:latin typeface="Calibri" pitchFamily="34" charset="0"/>
              </a:rPr>
              <a:t>y </a:t>
            </a:r>
            <a:r>
              <a:rPr lang="en-GB" altLang="en-US" dirty="0" err="1">
                <a:latin typeface="Calibri" pitchFamily="34" charset="0"/>
              </a:rPr>
              <a:t>newidiadau</a:t>
            </a:r>
            <a:r>
              <a:rPr lang="en-GB" altLang="en-US" dirty="0">
                <a:latin typeface="Calibri" pitchFamily="34" charset="0"/>
              </a:rPr>
              <a:t> a </a:t>
            </a:r>
            <a:r>
              <a:rPr lang="en-GB" altLang="en-US" dirty="0" err="1">
                <a:latin typeface="Calibri" pitchFamily="34" charset="0"/>
              </a:rPr>
              <a:t>fu</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ddiweddar</a:t>
            </a:r>
            <a:r>
              <a:rPr lang="en-GB" altLang="en-US" dirty="0">
                <a:latin typeface="Calibri" pitchFamily="34" charset="0"/>
              </a:rPr>
              <a:t> /</a:t>
            </a:r>
            <a:r>
              <a:rPr lang="en-GB" altLang="en-US" dirty="0" err="1">
                <a:latin typeface="Calibri" pitchFamily="34" charset="0"/>
              </a:rPr>
              <a:t>sy’n</a:t>
            </a:r>
            <a:r>
              <a:rPr lang="en-GB" altLang="en-US" dirty="0">
                <a:latin typeface="Calibri" pitchFamily="34" charset="0"/>
              </a:rPr>
              <a:t> </a:t>
            </a:r>
            <a:r>
              <a:rPr lang="en-GB" altLang="en-US" dirty="0" err="1">
                <a:latin typeface="Calibri" pitchFamily="34" charset="0"/>
              </a:rPr>
              <a:t>digwydd</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hyn</a:t>
            </a:r>
            <a:r>
              <a:rPr lang="en-GB" altLang="en-US" dirty="0">
                <a:latin typeface="Calibri" pitchFamily="34" charset="0"/>
              </a:rPr>
              <a:t> o </a:t>
            </a:r>
            <a:r>
              <a:rPr lang="en-GB" altLang="en-US" dirty="0" err="1">
                <a:latin typeface="Calibri" pitchFamily="34" charset="0"/>
              </a:rPr>
              <a:t>bryd</a:t>
            </a:r>
            <a:r>
              <a:rPr lang="en-GB" altLang="en-US" dirty="0">
                <a:latin typeface="Calibri" pitchFamily="34" charset="0"/>
              </a:rPr>
              <a:t> / a </a:t>
            </a:r>
            <a:r>
              <a:rPr lang="en-GB" altLang="en-US" dirty="0" err="1">
                <a:latin typeface="Calibri" pitchFamily="34" charset="0"/>
              </a:rPr>
              <a:t>allai</a:t>
            </a:r>
            <a:r>
              <a:rPr lang="en-GB" altLang="en-US" dirty="0">
                <a:latin typeface="Calibri" pitchFamily="34" charset="0"/>
              </a:rPr>
              <a:t> </a:t>
            </a:r>
            <a:r>
              <a:rPr lang="en-GB" altLang="en-US" dirty="0" err="1">
                <a:latin typeface="Calibri" pitchFamily="34" charset="0"/>
              </a:rPr>
              <a:t>ddigwydd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y </a:t>
            </a:r>
            <a:r>
              <a:rPr lang="en-GB" altLang="en-US" dirty="0" err="1">
                <a:latin typeface="Calibri" pitchFamily="34" charset="0"/>
              </a:rPr>
              <a:t>dyfodol</a:t>
            </a:r>
            <a:r>
              <a:rPr lang="en-GB" altLang="en-US" dirty="0">
                <a:latin typeface="Calibri" pitchFamily="34" charset="0"/>
              </a:rPr>
              <a:t>).</a:t>
            </a:r>
            <a:endParaRPr lang="en-GB" altLang="en-US" dirty="0"/>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en-GB" altLang="en-US" dirty="0">
                <a:latin typeface="Calibri" pitchFamily="34" charset="0"/>
              </a:rPr>
              <a:t>Regular monitoring is crucial. How often? How? Who?</a:t>
            </a:r>
          </a:p>
          <a:p>
            <a:r>
              <a:rPr lang="en-GB" altLang="en-US" dirty="0">
                <a:latin typeface="Calibri" pitchFamily="34" charset="0"/>
              </a:rPr>
              <a:t>Must keep abreast of statutory changes </a:t>
            </a:r>
            <a:r>
              <a:rPr lang="en-GB" altLang="en-US" dirty="0" smtClean="0">
                <a:latin typeface="Calibri" pitchFamily="34" charset="0"/>
              </a:rPr>
              <a:t>                   (</a:t>
            </a:r>
            <a:r>
              <a:rPr lang="en-GB" altLang="en-US" dirty="0">
                <a:latin typeface="Calibri" pitchFamily="34" charset="0"/>
              </a:rPr>
              <a:t>list what these have been recently/are at present / may be in future).</a:t>
            </a:r>
          </a:p>
          <a:p>
            <a:pPr marL="0" indent="0">
              <a:buNone/>
            </a:pPr>
            <a:endParaRPr lang="en-GB" dirty="0"/>
          </a:p>
        </p:txBody>
      </p:sp>
    </p:spTree>
    <p:extLst>
      <p:ext uri="{BB962C8B-B14F-4D97-AF65-F5344CB8AC3E}">
        <p14:creationId xmlns:p14="http://schemas.microsoft.com/office/powerpoint/2010/main" val="8426612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2400" b="1" dirty="0">
                <a:latin typeface="Calibri" pitchFamily="34" charset="0"/>
              </a:rPr>
              <a:t>NMS – National Minimum Standards (</a:t>
            </a:r>
            <a:r>
              <a:rPr lang="en-GB" altLang="en-US" sz="2400" b="1" dirty="0" smtClean="0">
                <a:latin typeface="Calibri" pitchFamily="34" charset="0"/>
              </a:rPr>
              <a:t>CSSIW)</a:t>
            </a:r>
            <a:br>
              <a:rPr lang="en-GB" altLang="en-US" sz="2400" b="1" dirty="0" smtClean="0">
                <a:latin typeface="Calibri" pitchFamily="34" charset="0"/>
              </a:rPr>
            </a:br>
            <a:r>
              <a:rPr lang="en-GB" altLang="en-US" sz="2400" b="1" dirty="0">
                <a:latin typeface="Calibri" pitchFamily="34" charset="0"/>
              </a:rPr>
              <a:t>SGC - </a:t>
            </a:r>
            <a:r>
              <a:rPr lang="en-GB" altLang="en-US" sz="2400" b="1" dirty="0" err="1">
                <a:latin typeface="Calibri" pitchFamily="34" charset="0"/>
              </a:rPr>
              <a:t>Safonau</a:t>
            </a:r>
            <a:r>
              <a:rPr lang="en-GB" altLang="en-US" sz="2400" b="1" dirty="0">
                <a:latin typeface="Calibri" pitchFamily="34" charset="0"/>
              </a:rPr>
              <a:t> </a:t>
            </a:r>
            <a:r>
              <a:rPr lang="en-GB" altLang="en-US" sz="2400" b="1" dirty="0" err="1">
                <a:latin typeface="Calibri" pitchFamily="34" charset="0"/>
              </a:rPr>
              <a:t>Lleiaf</a:t>
            </a:r>
            <a:r>
              <a:rPr lang="en-GB" altLang="en-US" sz="2400" b="1" dirty="0">
                <a:latin typeface="Calibri" pitchFamily="34" charset="0"/>
              </a:rPr>
              <a:t> </a:t>
            </a:r>
            <a:r>
              <a:rPr lang="en-GB" altLang="en-US" sz="2400" b="1" dirty="0" err="1">
                <a:latin typeface="Calibri" pitchFamily="34" charset="0"/>
              </a:rPr>
              <a:t>Genedlaethol</a:t>
            </a:r>
            <a:r>
              <a:rPr lang="en-GB" altLang="en-US" sz="2400" b="1" dirty="0">
                <a:latin typeface="Calibri" pitchFamily="34" charset="0"/>
              </a:rPr>
              <a:t> (AGGCC</a:t>
            </a:r>
            <a:r>
              <a:rPr lang="en-GB" altLang="en-US" sz="2400" b="1" dirty="0" smtClean="0">
                <a:latin typeface="Calibri" pitchFamily="34" charset="0"/>
              </a:rPr>
              <a:t>)</a:t>
            </a:r>
            <a:endParaRPr lang="en-GB" sz="2400" b="1" dirty="0"/>
          </a:p>
        </p:txBody>
      </p:sp>
      <p:sp>
        <p:nvSpPr>
          <p:cNvPr id="3" name="Content Placeholder 2"/>
          <p:cNvSpPr>
            <a:spLocks noGrp="1"/>
          </p:cNvSpPr>
          <p:nvPr>
            <p:ph sz="half" idx="1"/>
          </p:nvPr>
        </p:nvSpPr>
        <p:spPr/>
        <p:txBody>
          <a:bodyPr>
            <a:normAutofit fontScale="77500" lnSpcReduction="20000"/>
          </a:bodyPr>
          <a:lstStyle/>
          <a:p>
            <a:r>
              <a:rPr lang="en-GB" altLang="en-US" dirty="0" smtClean="0">
                <a:latin typeface="Calibri" pitchFamily="34" charset="0"/>
              </a:rPr>
              <a:t>SGC (2012) </a:t>
            </a:r>
          </a:p>
          <a:p>
            <a:r>
              <a:rPr lang="en-GB" altLang="en-US" dirty="0" smtClean="0">
                <a:latin typeface="Calibri" pitchFamily="34" charset="0"/>
              </a:rPr>
              <a:t>24 </a:t>
            </a:r>
            <a:r>
              <a:rPr lang="en-GB" altLang="en-US" dirty="0">
                <a:latin typeface="Calibri" pitchFamily="34" charset="0"/>
              </a:rPr>
              <a:t>o </a:t>
            </a:r>
            <a:r>
              <a:rPr lang="en-GB" altLang="en-US" dirty="0" err="1" smtClean="0">
                <a:latin typeface="Calibri" pitchFamily="34" charset="0"/>
              </a:rPr>
              <a:t>bolysiau</a:t>
            </a:r>
            <a:r>
              <a:rPr lang="en-GB" altLang="en-US" dirty="0" smtClean="0">
                <a:latin typeface="Calibri" pitchFamily="34" charset="0"/>
              </a:rPr>
              <a:t> at:</a:t>
            </a:r>
          </a:p>
          <a:p>
            <a:pPr marL="0" indent="0">
              <a:buNone/>
            </a:pPr>
            <a:endParaRPr lang="en-GB" altLang="en-US" dirty="0">
              <a:latin typeface="Calibri" pitchFamily="34" charset="0"/>
            </a:endParaRPr>
          </a:p>
          <a:p>
            <a:pPr>
              <a:buFont typeface="Wingdings" pitchFamily="2" charset="2"/>
              <a:buChar char="v"/>
            </a:pPr>
            <a:r>
              <a:rPr lang="en-GB" altLang="en-US" sz="3100" dirty="0" err="1" smtClean="0">
                <a:latin typeface="Calibri" pitchFamily="34" charset="0"/>
              </a:rPr>
              <a:t>Meithrinfeydd</a:t>
            </a:r>
            <a:r>
              <a:rPr lang="en-GB" altLang="en-US" sz="3100" dirty="0" smtClean="0">
                <a:latin typeface="Calibri" pitchFamily="34" charset="0"/>
              </a:rPr>
              <a:t> </a:t>
            </a:r>
            <a:r>
              <a:rPr lang="en-GB" altLang="en-US" sz="3100" dirty="0" err="1" smtClean="0">
                <a:latin typeface="Calibri" pitchFamily="34" charset="0"/>
              </a:rPr>
              <a:t>ddydd</a:t>
            </a:r>
            <a:endParaRPr lang="en-GB" altLang="en-US" sz="3100" dirty="0">
              <a:latin typeface="Calibri" pitchFamily="34" charset="0"/>
            </a:endParaRPr>
          </a:p>
          <a:p>
            <a:pPr>
              <a:buFont typeface="Wingdings" pitchFamily="2" charset="2"/>
              <a:buChar char="v"/>
            </a:pPr>
            <a:r>
              <a:rPr lang="en-GB" altLang="en-US" sz="3100" dirty="0">
                <a:latin typeface="Calibri" pitchFamily="34" charset="0"/>
              </a:rPr>
              <a:t>Crèches</a:t>
            </a:r>
          </a:p>
          <a:p>
            <a:pPr>
              <a:buFont typeface="Wingdings" pitchFamily="2" charset="2"/>
              <a:buChar char="v"/>
            </a:pPr>
            <a:r>
              <a:rPr lang="en-GB" altLang="en-US" sz="3100" dirty="0" err="1" smtClean="0">
                <a:latin typeface="Calibri" pitchFamily="34" charset="0"/>
              </a:rPr>
              <a:t>Gofal</a:t>
            </a:r>
            <a:r>
              <a:rPr lang="en-GB" altLang="en-US" sz="3100" dirty="0" smtClean="0">
                <a:latin typeface="Calibri" pitchFamily="34" charset="0"/>
              </a:rPr>
              <a:t> </a:t>
            </a:r>
            <a:r>
              <a:rPr lang="en-GB" altLang="en-US" sz="3100" dirty="0" err="1" smtClean="0">
                <a:latin typeface="Calibri" pitchFamily="34" charset="0"/>
              </a:rPr>
              <a:t>sesiynol</a:t>
            </a:r>
            <a:endParaRPr lang="en-GB" altLang="en-US" sz="3100" dirty="0">
              <a:latin typeface="Calibri" pitchFamily="34" charset="0"/>
            </a:endParaRPr>
          </a:p>
          <a:p>
            <a:pPr>
              <a:buFont typeface="Wingdings" pitchFamily="2" charset="2"/>
              <a:buChar char="v"/>
            </a:pPr>
            <a:r>
              <a:rPr lang="en-GB" altLang="en-US" sz="3100" dirty="0" err="1">
                <a:latin typeface="Calibri" pitchFamily="34" charset="0"/>
              </a:rPr>
              <a:t>Ar</a:t>
            </a:r>
            <a:r>
              <a:rPr lang="en-GB" altLang="en-US" sz="3100" dirty="0">
                <a:latin typeface="Calibri" pitchFamily="34" charset="0"/>
              </a:rPr>
              <a:t> </a:t>
            </a:r>
            <a:r>
              <a:rPr lang="en-GB" altLang="en-US" sz="3100" dirty="0" err="1" smtClean="0">
                <a:latin typeface="Calibri" pitchFamily="34" charset="0"/>
              </a:rPr>
              <a:t>ôl</a:t>
            </a:r>
            <a:r>
              <a:rPr lang="en-GB" altLang="en-US" sz="3100" dirty="0" smtClean="0">
                <a:latin typeface="Calibri" pitchFamily="34" charset="0"/>
              </a:rPr>
              <a:t> </a:t>
            </a:r>
            <a:r>
              <a:rPr lang="en-GB" altLang="en-US" sz="3100" dirty="0" err="1">
                <a:latin typeface="Calibri" pitchFamily="34" charset="0"/>
              </a:rPr>
              <a:t>Ysgol</a:t>
            </a:r>
            <a:r>
              <a:rPr lang="en-GB" altLang="en-US" sz="3100" dirty="0">
                <a:latin typeface="Calibri" pitchFamily="34" charset="0"/>
              </a:rPr>
              <a:t> </a:t>
            </a:r>
            <a:endParaRPr lang="en-GB" altLang="en-US" sz="3100" dirty="0" smtClean="0">
              <a:latin typeface="Calibri" pitchFamily="34" charset="0"/>
            </a:endParaRPr>
          </a:p>
          <a:p>
            <a:pPr>
              <a:buFont typeface="Wingdings" pitchFamily="2" charset="2"/>
              <a:buChar char="v"/>
            </a:pPr>
            <a:r>
              <a:rPr lang="en-GB" altLang="en-US" sz="3100" dirty="0" err="1" smtClean="0">
                <a:latin typeface="Calibri" pitchFamily="34" charset="0"/>
              </a:rPr>
              <a:t>Mynediad</a:t>
            </a:r>
            <a:r>
              <a:rPr lang="en-GB" altLang="en-US" sz="3100" dirty="0" smtClean="0">
                <a:latin typeface="Calibri" pitchFamily="34" charset="0"/>
              </a:rPr>
              <a:t> </a:t>
            </a:r>
            <a:r>
              <a:rPr lang="en-GB" altLang="en-US" sz="3100" dirty="0" err="1">
                <a:latin typeface="Calibri" pitchFamily="34" charset="0"/>
              </a:rPr>
              <a:t>Agored</a:t>
            </a:r>
            <a:endParaRPr lang="en-GB" altLang="en-US" sz="3100" dirty="0">
              <a:latin typeface="Calibri" pitchFamily="34" charset="0"/>
            </a:endParaRPr>
          </a:p>
          <a:p>
            <a:pPr>
              <a:buFont typeface="Wingdings" pitchFamily="2" charset="2"/>
              <a:buChar char="v"/>
            </a:pPr>
            <a:r>
              <a:rPr lang="en-GB" altLang="en-US" sz="3100" dirty="0" err="1">
                <a:latin typeface="Calibri" pitchFamily="34" charset="0"/>
              </a:rPr>
              <a:t>Gwarchodwyr</a:t>
            </a:r>
            <a:endParaRPr lang="en-GB" altLang="en-US" sz="3100"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en-GB" altLang="en-US" dirty="0">
                <a:latin typeface="Calibri" pitchFamily="34" charset="0"/>
              </a:rPr>
              <a:t>NMS </a:t>
            </a:r>
            <a:r>
              <a:rPr lang="en-GB" altLang="en-US" dirty="0" smtClean="0">
                <a:latin typeface="Calibri" pitchFamily="34" charset="0"/>
              </a:rPr>
              <a:t>for Regulated Childcare (2012)</a:t>
            </a:r>
          </a:p>
          <a:p>
            <a:r>
              <a:rPr lang="en-GB" altLang="en-US" dirty="0" smtClean="0">
                <a:latin typeface="Calibri" pitchFamily="34" charset="0"/>
              </a:rPr>
              <a:t>24 policies for:</a:t>
            </a:r>
          </a:p>
          <a:p>
            <a:pPr marL="0" indent="0">
              <a:buNone/>
            </a:pPr>
            <a:r>
              <a:rPr lang="en-GB" altLang="en-US" dirty="0" smtClean="0">
                <a:latin typeface="Calibri" pitchFamily="34" charset="0"/>
              </a:rPr>
              <a:t> </a:t>
            </a:r>
          </a:p>
          <a:p>
            <a:pPr lvl="1">
              <a:buFont typeface="Wingdings" pitchFamily="2" charset="2"/>
              <a:buChar char="v"/>
            </a:pPr>
            <a:r>
              <a:rPr lang="en-GB" altLang="en-US" sz="3200" dirty="0" smtClean="0">
                <a:latin typeface="Calibri" pitchFamily="34" charset="0"/>
              </a:rPr>
              <a:t>Full Day Care (day nurseries)</a:t>
            </a:r>
          </a:p>
          <a:p>
            <a:pPr lvl="1">
              <a:buFont typeface="Wingdings" pitchFamily="2" charset="2"/>
              <a:buChar char="v"/>
            </a:pPr>
            <a:r>
              <a:rPr lang="en-GB" altLang="en-US" sz="3200" dirty="0" smtClean="0">
                <a:latin typeface="Calibri" pitchFamily="34" charset="0"/>
              </a:rPr>
              <a:t>Crèches</a:t>
            </a:r>
            <a:endParaRPr lang="en-GB" altLang="en-US" sz="3200" dirty="0">
              <a:latin typeface="Calibri" pitchFamily="34" charset="0"/>
            </a:endParaRPr>
          </a:p>
          <a:p>
            <a:pPr lvl="1">
              <a:buFont typeface="Wingdings" pitchFamily="2" charset="2"/>
              <a:buChar char="v"/>
            </a:pPr>
            <a:r>
              <a:rPr lang="en-GB" altLang="en-US" sz="3200" dirty="0">
                <a:latin typeface="Calibri" pitchFamily="34" charset="0"/>
              </a:rPr>
              <a:t>Sessional</a:t>
            </a:r>
          </a:p>
          <a:p>
            <a:pPr lvl="1">
              <a:buFont typeface="Wingdings" pitchFamily="2" charset="2"/>
              <a:buChar char="v"/>
            </a:pPr>
            <a:r>
              <a:rPr lang="en-GB" altLang="en-US" sz="3200" dirty="0">
                <a:latin typeface="Calibri" pitchFamily="34" charset="0"/>
              </a:rPr>
              <a:t>Out of School</a:t>
            </a:r>
          </a:p>
          <a:p>
            <a:pPr lvl="1">
              <a:buFont typeface="Wingdings" pitchFamily="2" charset="2"/>
              <a:buChar char="v"/>
            </a:pPr>
            <a:r>
              <a:rPr lang="en-GB" altLang="en-US" sz="3200" dirty="0">
                <a:latin typeface="Calibri" pitchFamily="34" charset="0"/>
              </a:rPr>
              <a:t>Open Access</a:t>
            </a:r>
          </a:p>
          <a:p>
            <a:pPr lvl="1">
              <a:buFont typeface="Wingdings" pitchFamily="2" charset="2"/>
              <a:buChar char="v"/>
            </a:pPr>
            <a:r>
              <a:rPr lang="en-GB" altLang="en-US" sz="3200" dirty="0">
                <a:latin typeface="Calibri" pitchFamily="34" charset="0"/>
              </a:rPr>
              <a:t>Childminders</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1881387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t>Safonau</a:t>
            </a:r>
            <a:r>
              <a:rPr lang="en-GB" altLang="en-US" dirty="0"/>
              <a:t> a </a:t>
            </a:r>
            <a:r>
              <a:rPr lang="en-GB" altLang="en-US" dirty="0" err="1"/>
              <a:t>Rheoliadau</a:t>
            </a:r>
            <a:r>
              <a:rPr lang="en-GB" altLang="en-US" dirty="0"/>
              <a:t/>
            </a:r>
            <a:br>
              <a:rPr lang="en-GB" altLang="en-US" dirty="0"/>
            </a:br>
            <a:r>
              <a:rPr lang="en-GB" altLang="en-US" dirty="0"/>
              <a:t>Standards and Regulations</a:t>
            </a:r>
            <a:r>
              <a:rPr lang="en-GB" altLang="en-US" sz="4000" dirty="0"/>
              <a:t> </a:t>
            </a:r>
            <a:endParaRPr lang="en-GB" dirty="0"/>
          </a:p>
        </p:txBody>
      </p:sp>
      <p:sp>
        <p:nvSpPr>
          <p:cNvPr id="3" name="Content Placeholder 2"/>
          <p:cNvSpPr>
            <a:spLocks noGrp="1"/>
          </p:cNvSpPr>
          <p:nvPr>
            <p:ph sz="half" idx="1"/>
          </p:nvPr>
        </p:nvSpPr>
        <p:spPr/>
        <p:txBody>
          <a:bodyPr/>
          <a:lstStyle/>
          <a:p>
            <a:pPr>
              <a:lnSpc>
                <a:spcPct val="90000"/>
              </a:lnSpc>
            </a:pPr>
            <a:endParaRPr lang="en-GB" altLang="en-US" dirty="0" smtClean="0">
              <a:latin typeface="Calibri" pitchFamily="34" charset="0"/>
            </a:endParaRPr>
          </a:p>
          <a:p>
            <a:pPr>
              <a:lnSpc>
                <a:spcPct val="90000"/>
              </a:lnSpc>
            </a:pPr>
            <a:r>
              <a:rPr lang="en-GB" altLang="en-US" dirty="0" err="1" smtClean="0">
                <a:latin typeface="Calibri" pitchFamily="34" charset="0"/>
              </a:rPr>
              <a:t>Rheoliadau</a:t>
            </a:r>
            <a:r>
              <a:rPr lang="en-GB" altLang="en-US" dirty="0" smtClean="0">
                <a:latin typeface="Calibri" pitchFamily="34" charset="0"/>
              </a:rPr>
              <a:t> </a:t>
            </a:r>
            <a:r>
              <a:rPr lang="en-GB" altLang="en-US" dirty="0">
                <a:latin typeface="Calibri" pitchFamily="34" charset="0"/>
              </a:rPr>
              <a:t>– </a:t>
            </a:r>
            <a:r>
              <a:rPr lang="en-GB" altLang="en-US" dirty="0" err="1" smtClean="0">
                <a:latin typeface="Calibri" pitchFamily="34" charset="0"/>
              </a:rPr>
              <a:t>llawer</a:t>
            </a:r>
            <a:r>
              <a:rPr lang="en-GB" altLang="en-US" dirty="0" smtClean="0">
                <a:latin typeface="Calibri" pitchFamily="34" charset="0"/>
              </a:rPr>
              <a:t> </a:t>
            </a:r>
            <a:r>
              <a:rPr lang="en-GB" altLang="en-US" dirty="0" err="1" smtClean="0">
                <a:latin typeface="Calibri" pitchFamily="34" charset="0"/>
              </a:rPr>
              <a:t>mwy</a:t>
            </a:r>
            <a:r>
              <a:rPr lang="en-GB" altLang="en-US" dirty="0" smtClean="0">
                <a:latin typeface="Calibri" pitchFamily="34" charset="0"/>
              </a:rPr>
              <a:t> </a:t>
            </a:r>
            <a:r>
              <a:rPr lang="en-GB" altLang="en-US" dirty="0">
                <a:latin typeface="Calibri" pitchFamily="34" charset="0"/>
              </a:rPr>
              <a:t>o </a:t>
            </a:r>
            <a:r>
              <a:rPr lang="en-GB" altLang="en-US" dirty="0" err="1">
                <a:latin typeface="Calibri" pitchFamily="34" charset="0"/>
              </a:rPr>
              <a:t>fanylion</a:t>
            </a:r>
            <a:r>
              <a:rPr lang="en-GB" altLang="en-US" dirty="0">
                <a:latin typeface="Calibri" pitchFamily="34" charset="0"/>
              </a:rPr>
              <a:t>.</a:t>
            </a:r>
          </a:p>
          <a:p>
            <a:pPr>
              <a:lnSpc>
                <a:spcPct val="90000"/>
              </a:lnSpc>
            </a:pPr>
            <a:r>
              <a:rPr lang="en-GB" altLang="en-US" dirty="0" err="1">
                <a:latin typeface="Calibri" pitchFamily="34" charset="0"/>
              </a:rPr>
              <a:t>Mae’r</a:t>
            </a:r>
            <a:r>
              <a:rPr lang="en-GB" altLang="en-US" dirty="0">
                <a:latin typeface="Calibri" pitchFamily="34" charset="0"/>
              </a:rPr>
              <a:t> </a:t>
            </a:r>
            <a:r>
              <a:rPr lang="en-GB" altLang="en-US" dirty="0" err="1">
                <a:latin typeface="Calibri" pitchFamily="34" charset="0"/>
              </a:rPr>
              <a:t>ddau</a:t>
            </a:r>
            <a:r>
              <a:rPr lang="en-GB" altLang="en-US" dirty="0">
                <a:latin typeface="Calibri" pitchFamily="34" charset="0"/>
              </a:rPr>
              <a:t> </a:t>
            </a:r>
            <a:r>
              <a:rPr lang="en-GB" altLang="en-US" dirty="0" err="1">
                <a:latin typeface="Calibri" pitchFamily="34" charset="0"/>
              </a:rPr>
              <a:t>wedi</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rhestri</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sz="2400" dirty="0">
                <a:latin typeface="Calibri" pitchFamily="34" charset="0"/>
                <a:hlinkClick r:id="rId3"/>
              </a:rPr>
              <a:t>www.aggcc.cymru.gov.uk</a:t>
            </a:r>
            <a:endParaRPr lang="en-GB" altLang="en-US" sz="2400"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lstStyle/>
          <a:p>
            <a:endParaRPr lang="en-GB" altLang="en-US" dirty="0" smtClean="0">
              <a:latin typeface="Calibri" pitchFamily="34" charset="0"/>
            </a:endParaRPr>
          </a:p>
          <a:p>
            <a:r>
              <a:rPr lang="en-GB" altLang="en-US" dirty="0" smtClean="0">
                <a:latin typeface="Calibri" pitchFamily="34" charset="0"/>
              </a:rPr>
              <a:t>Requirements </a:t>
            </a:r>
            <a:r>
              <a:rPr lang="en-GB" altLang="en-US" dirty="0" smtClean="0">
                <a:latin typeface="Calibri" pitchFamily="34" charset="0"/>
              </a:rPr>
              <a:t>give far </a:t>
            </a:r>
            <a:r>
              <a:rPr lang="en-GB" altLang="en-US" dirty="0">
                <a:latin typeface="Calibri" pitchFamily="34" charset="0"/>
              </a:rPr>
              <a:t>more detail</a:t>
            </a:r>
          </a:p>
          <a:p>
            <a:r>
              <a:rPr lang="en-GB" altLang="en-US" dirty="0">
                <a:latin typeface="Calibri" pitchFamily="34" charset="0"/>
              </a:rPr>
              <a:t>All listed on:            </a:t>
            </a:r>
            <a:r>
              <a:rPr lang="en-GB" altLang="en-US" dirty="0">
                <a:latin typeface="Calibri" pitchFamily="34" charset="0"/>
                <a:hlinkClick r:id="rId4"/>
              </a:rPr>
              <a:t>www.cssiw.org.uk</a:t>
            </a:r>
            <a:endParaRPr lang="en-GB" altLang="en-US" dirty="0">
              <a:latin typeface="Calibri" pitchFamily="34" charset="0"/>
            </a:endParaRPr>
          </a:p>
          <a:p>
            <a:pPr marL="0" indent="0">
              <a:buNone/>
            </a:pPr>
            <a:endParaRPr lang="en-GB" dirty="0"/>
          </a:p>
        </p:txBody>
      </p:sp>
    </p:spTree>
    <p:extLst>
      <p:ext uri="{BB962C8B-B14F-4D97-AF65-F5344CB8AC3E}">
        <p14:creationId xmlns:p14="http://schemas.microsoft.com/office/powerpoint/2010/main" val="34213706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altLang="en-US" sz="2800" dirty="0" smtClean="0">
                <a:latin typeface="Calibri" pitchFamily="34" charset="0"/>
              </a:rPr>
              <a:t/>
            </a:r>
            <a:br>
              <a:rPr lang="en-GB" altLang="en-US" sz="2800" dirty="0" smtClean="0">
                <a:latin typeface="Calibri" pitchFamily="34" charset="0"/>
              </a:rPr>
            </a:br>
            <a:r>
              <a:rPr lang="en-GB" altLang="en-US" sz="3200" b="1" dirty="0" smtClean="0">
                <a:latin typeface="Calibri" pitchFamily="34" charset="0"/>
              </a:rPr>
              <a:t>SGC </a:t>
            </a:r>
            <a:r>
              <a:rPr lang="en-GB" altLang="en-US" sz="3200" b="1" dirty="0">
                <a:latin typeface="Calibri" pitchFamily="34" charset="0"/>
              </a:rPr>
              <a:t>- </a:t>
            </a:r>
            <a:r>
              <a:rPr lang="en-GB" altLang="en-US" sz="3200" b="1" dirty="0" err="1">
                <a:latin typeface="Calibri" pitchFamily="34" charset="0"/>
              </a:rPr>
              <a:t>Safonau</a:t>
            </a:r>
            <a:r>
              <a:rPr lang="en-GB" altLang="en-US" sz="3200" b="1" dirty="0">
                <a:latin typeface="Calibri" pitchFamily="34" charset="0"/>
              </a:rPr>
              <a:t> </a:t>
            </a:r>
            <a:r>
              <a:rPr lang="en-GB" altLang="en-US" sz="3200" b="1" dirty="0" err="1">
                <a:latin typeface="Calibri" pitchFamily="34" charset="0"/>
              </a:rPr>
              <a:t>Lleiaf</a:t>
            </a:r>
            <a:r>
              <a:rPr lang="en-GB" altLang="en-US" sz="3200" b="1" dirty="0">
                <a:latin typeface="Calibri" pitchFamily="34" charset="0"/>
              </a:rPr>
              <a:t> </a:t>
            </a:r>
            <a:r>
              <a:rPr lang="en-GB" altLang="en-US" sz="3200" b="1" dirty="0" err="1">
                <a:latin typeface="Calibri" pitchFamily="34" charset="0"/>
              </a:rPr>
              <a:t>Genedlaethol</a:t>
            </a:r>
            <a:r>
              <a:rPr lang="en-GB" altLang="en-US" sz="3200" b="1" dirty="0">
                <a:latin typeface="Calibri" pitchFamily="34" charset="0"/>
              </a:rPr>
              <a:t> (AGGCC</a:t>
            </a:r>
            <a:r>
              <a:rPr lang="en-GB" altLang="en-US" sz="3200" b="1" dirty="0" smtClean="0">
                <a:latin typeface="Calibri" pitchFamily="34" charset="0"/>
              </a:rPr>
              <a:t>)  </a:t>
            </a:r>
            <a:br>
              <a:rPr lang="en-GB" altLang="en-US" sz="3200" b="1" dirty="0" smtClean="0">
                <a:latin typeface="Calibri" pitchFamily="34" charset="0"/>
              </a:rPr>
            </a:br>
            <a:r>
              <a:rPr lang="en-GB" altLang="en-US" sz="3200" b="1" dirty="0" smtClean="0">
                <a:latin typeface="Calibri" pitchFamily="34" charset="0"/>
              </a:rPr>
              <a:t>NMS – National </a:t>
            </a:r>
            <a:r>
              <a:rPr lang="en-GB" altLang="en-US" sz="3200" b="1" dirty="0">
                <a:latin typeface="Calibri" pitchFamily="34" charset="0"/>
              </a:rPr>
              <a:t>Minimum </a:t>
            </a:r>
            <a:r>
              <a:rPr lang="en-GB" altLang="en-US" sz="3200" b="1" dirty="0" smtClean="0">
                <a:latin typeface="Calibri" pitchFamily="34" charset="0"/>
              </a:rPr>
              <a:t>Standards (CSSIW)  </a:t>
            </a:r>
            <a:r>
              <a:rPr lang="en-GB" altLang="en-US" sz="3200" b="1" dirty="0">
                <a:latin typeface="Calibri" pitchFamily="34" charset="0"/>
              </a:rPr>
              <a:t/>
            </a:r>
            <a:br>
              <a:rPr lang="en-GB" altLang="en-US" sz="3200" b="1" dirty="0">
                <a:latin typeface="Calibri" pitchFamily="34" charset="0"/>
              </a:rPr>
            </a:br>
            <a:endParaRPr lang="en-GB" sz="3200" b="1" dirty="0"/>
          </a:p>
        </p:txBody>
      </p:sp>
      <p:sp>
        <p:nvSpPr>
          <p:cNvPr id="5" name="Content Placeholder 4"/>
          <p:cNvSpPr>
            <a:spLocks noGrp="1"/>
          </p:cNvSpPr>
          <p:nvPr>
            <p:ph sz="half" idx="1"/>
          </p:nvPr>
        </p:nvSpPr>
        <p:spPr/>
        <p:txBody>
          <a:bodyPr>
            <a:normAutofit fontScale="92500" lnSpcReduction="20000"/>
          </a:bodyPr>
          <a:lstStyle/>
          <a:p>
            <a:pPr>
              <a:buNone/>
            </a:pPr>
            <a:r>
              <a:rPr lang="en-GB" altLang="en-US" b="1" dirty="0" err="1">
                <a:latin typeface="Calibri" pitchFamily="34" charset="0"/>
              </a:rPr>
              <a:t>Safon</a:t>
            </a:r>
            <a:r>
              <a:rPr lang="en-GB" altLang="en-US" b="1" dirty="0">
                <a:latin typeface="Calibri" pitchFamily="34" charset="0"/>
              </a:rPr>
              <a:t> 1</a:t>
            </a:r>
          </a:p>
          <a:p>
            <a:pPr>
              <a:buNone/>
            </a:pPr>
            <a:r>
              <a:rPr lang="en-GB" altLang="en-US" b="1" dirty="0" err="1">
                <a:latin typeface="Calibri" pitchFamily="34" charset="0"/>
              </a:rPr>
              <a:t>Datganiad</a:t>
            </a:r>
            <a:r>
              <a:rPr lang="en-GB" altLang="en-US" b="1" dirty="0">
                <a:latin typeface="Calibri" pitchFamily="34" charset="0"/>
              </a:rPr>
              <a:t> o </a:t>
            </a:r>
            <a:r>
              <a:rPr lang="en-GB" altLang="en-US" b="1" dirty="0" err="1">
                <a:latin typeface="Calibri" pitchFamily="34" charset="0"/>
              </a:rPr>
              <a:t>Bwrpas</a:t>
            </a:r>
            <a:endParaRPr lang="en-GB" altLang="en-US" b="1" dirty="0">
              <a:latin typeface="Calibri" pitchFamily="34" charset="0"/>
            </a:endParaRPr>
          </a:p>
          <a:p>
            <a:r>
              <a:rPr lang="en-GB" altLang="en-US" dirty="0" err="1">
                <a:latin typeface="Calibri" pitchFamily="34" charset="0"/>
              </a:rPr>
              <a:t>Datganiad</a:t>
            </a:r>
            <a:r>
              <a:rPr lang="en-GB" altLang="en-US" dirty="0">
                <a:latin typeface="Calibri" pitchFamily="34" charset="0"/>
              </a:rPr>
              <a:t> </a:t>
            </a:r>
            <a:r>
              <a:rPr lang="en-GB" altLang="en-US" dirty="0" err="1">
                <a:latin typeface="Calibri" pitchFamily="34" charset="0"/>
              </a:rPr>
              <a:t>Cenhadaeth</a:t>
            </a:r>
            <a:endParaRPr lang="en-GB" altLang="en-US" dirty="0">
              <a:latin typeface="Calibri" pitchFamily="34" charset="0"/>
            </a:endParaRPr>
          </a:p>
          <a:p>
            <a:r>
              <a:rPr lang="en-GB" altLang="en-US" dirty="0" err="1">
                <a:latin typeface="Calibri" pitchFamily="34" charset="0"/>
              </a:rPr>
              <a:t>Manylion</a:t>
            </a:r>
            <a:r>
              <a:rPr lang="en-GB" altLang="en-US" dirty="0">
                <a:latin typeface="Calibri" pitchFamily="34" charset="0"/>
              </a:rPr>
              <a:t> </a:t>
            </a:r>
            <a:r>
              <a:rPr lang="en-GB" altLang="en-US" dirty="0" err="1">
                <a:latin typeface="Calibri" pitchFamily="34" charset="0"/>
              </a:rPr>
              <a:t>Cofrestru</a:t>
            </a:r>
            <a:endParaRPr lang="en-GB" altLang="en-US" dirty="0">
              <a:latin typeface="Calibri" pitchFamily="34" charset="0"/>
            </a:endParaRPr>
          </a:p>
          <a:p>
            <a:r>
              <a:rPr lang="en-GB" altLang="en-US" dirty="0" err="1">
                <a:latin typeface="Calibri" pitchFamily="34" charset="0"/>
              </a:rPr>
              <a:t>Disgrifiad</a:t>
            </a:r>
            <a:r>
              <a:rPr lang="en-GB" altLang="en-US" dirty="0">
                <a:latin typeface="Calibri" pitchFamily="34" charset="0"/>
              </a:rPr>
              <a:t> y </a:t>
            </a:r>
            <a:r>
              <a:rPr lang="en-GB" altLang="en-US" dirty="0" err="1">
                <a:latin typeface="Calibri" pitchFamily="34" charset="0"/>
              </a:rPr>
              <a:t>lleoliad</a:t>
            </a:r>
            <a:endParaRPr lang="en-GB" altLang="en-US" dirty="0">
              <a:latin typeface="Calibri" pitchFamily="34" charset="0"/>
            </a:endParaRPr>
          </a:p>
          <a:p>
            <a:r>
              <a:rPr lang="en-GB" altLang="en-US" dirty="0" err="1">
                <a:latin typeface="Calibri" pitchFamily="34" charset="0"/>
              </a:rPr>
              <a:t>Diwylliant</a:t>
            </a:r>
            <a:r>
              <a:rPr lang="en-GB" altLang="en-US" dirty="0">
                <a:latin typeface="Calibri" pitchFamily="34" charset="0"/>
              </a:rPr>
              <a:t> y </a:t>
            </a:r>
            <a:r>
              <a:rPr lang="en-GB" altLang="en-US" dirty="0" err="1">
                <a:latin typeface="Calibri" pitchFamily="34" charset="0"/>
              </a:rPr>
              <a:t>Gweithle</a:t>
            </a:r>
            <a:endParaRPr lang="en-GB" altLang="en-US" dirty="0">
              <a:latin typeface="Calibri" pitchFamily="34" charset="0"/>
            </a:endParaRPr>
          </a:p>
          <a:p>
            <a:r>
              <a:rPr lang="en-GB" altLang="en-US" dirty="0">
                <a:latin typeface="Calibri" pitchFamily="34" charset="0"/>
              </a:rPr>
              <a:t>Staff</a:t>
            </a: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Cwyno</a:t>
            </a:r>
            <a:endParaRPr lang="en-GB" altLang="en-US" dirty="0">
              <a:latin typeface="Calibri" pitchFamily="34" charset="0"/>
            </a:endParaRPr>
          </a:p>
          <a:p>
            <a:r>
              <a:rPr lang="en-GB" altLang="en-US" dirty="0" err="1">
                <a:latin typeface="Calibri" pitchFamily="34" charset="0"/>
              </a:rPr>
              <a:t>Enwau</a:t>
            </a:r>
            <a:r>
              <a:rPr lang="en-GB" altLang="en-US" dirty="0">
                <a:latin typeface="Calibri" pitchFamily="34" charset="0"/>
              </a:rPr>
              <a:t> a </a:t>
            </a:r>
            <a:r>
              <a:rPr lang="en-GB" altLang="en-US" dirty="0" err="1">
                <a:latin typeface="Calibri" pitchFamily="34" charset="0"/>
              </a:rPr>
              <a:t>rhifau</a:t>
            </a:r>
            <a:r>
              <a:rPr lang="en-GB" altLang="en-US" dirty="0">
                <a:latin typeface="Calibri" pitchFamily="34" charset="0"/>
              </a:rPr>
              <a:t> </a:t>
            </a:r>
            <a:r>
              <a:rPr lang="en-GB" altLang="en-US" dirty="0" err="1">
                <a:latin typeface="Calibri" pitchFamily="34" charset="0"/>
              </a:rPr>
              <a:t>ff</a:t>
            </a:r>
            <a:r>
              <a:rPr lang="en-US" altLang="en-US" dirty="0">
                <a:latin typeface="Calibri" pitchFamily="34" charset="0"/>
                <a:cs typeface="Arial" pitchFamily="34" charset="0"/>
              </a:rPr>
              <a:t>ô</a:t>
            </a:r>
            <a:r>
              <a:rPr lang="en-GB" altLang="en-US" dirty="0">
                <a:latin typeface="Calibri" pitchFamily="34" charset="0"/>
              </a:rPr>
              <a:t>n.</a:t>
            </a:r>
          </a:p>
          <a:p>
            <a:endParaRPr lang="en-GB" dirty="0"/>
          </a:p>
        </p:txBody>
      </p:sp>
      <p:sp>
        <p:nvSpPr>
          <p:cNvPr id="6" name="Content Placeholder 5"/>
          <p:cNvSpPr>
            <a:spLocks noGrp="1"/>
          </p:cNvSpPr>
          <p:nvPr>
            <p:ph sz="half" idx="2"/>
          </p:nvPr>
        </p:nvSpPr>
        <p:spPr/>
        <p:txBody>
          <a:bodyPr>
            <a:normAutofit fontScale="92500" lnSpcReduction="20000"/>
          </a:bodyPr>
          <a:lstStyle/>
          <a:p>
            <a:pPr>
              <a:buNone/>
            </a:pPr>
            <a:r>
              <a:rPr lang="en-GB" altLang="en-US" b="1" dirty="0">
                <a:latin typeface="Calibri" pitchFamily="34" charset="0"/>
              </a:rPr>
              <a:t>Standard 1 </a:t>
            </a:r>
          </a:p>
          <a:p>
            <a:pPr>
              <a:buNone/>
            </a:pPr>
            <a:r>
              <a:rPr lang="en-GB" altLang="en-US" b="1" dirty="0">
                <a:latin typeface="Calibri" pitchFamily="34" charset="0"/>
              </a:rPr>
              <a:t>Statement of Purpose</a:t>
            </a:r>
          </a:p>
          <a:p>
            <a:r>
              <a:rPr lang="en-GB" altLang="en-US" dirty="0">
                <a:latin typeface="Calibri" pitchFamily="34" charset="0"/>
              </a:rPr>
              <a:t>Mission Statement</a:t>
            </a:r>
          </a:p>
          <a:p>
            <a:r>
              <a:rPr lang="en-GB" altLang="en-US" dirty="0">
                <a:latin typeface="Calibri" pitchFamily="34" charset="0"/>
              </a:rPr>
              <a:t>Registration details</a:t>
            </a:r>
          </a:p>
          <a:p>
            <a:r>
              <a:rPr lang="en-GB" altLang="en-US" dirty="0">
                <a:latin typeface="Calibri" pitchFamily="34" charset="0"/>
              </a:rPr>
              <a:t>Description of setting</a:t>
            </a:r>
          </a:p>
          <a:p>
            <a:r>
              <a:rPr lang="en-GB" altLang="en-US" dirty="0">
                <a:latin typeface="Calibri" pitchFamily="34" charset="0"/>
              </a:rPr>
              <a:t>Working culture</a:t>
            </a:r>
          </a:p>
          <a:p>
            <a:r>
              <a:rPr lang="en-GB" altLang="en-US" dirty="0">
                <a:latin typeface="Calibri" pitchFamily="34" charset="0"/>
              </a:rPr>
              <a:t>Staff</a:t>
            </a:r>
          </a:p>
          <a:p>
            <a:r>
              <a:rPr lang="en-GB" altLang="en-US" dirty="0">
                <a:latin typeface="Calibri" pitchFamily="34" charset="0"/>
              </a:rPr>
              <a:t>Complaints Procedures</a:t>
            </a:r>
          </a:p>
          <a:p>
            <a:r>
              <a:rPr lang="en-GB" altLang="en-US" dirty="0">
                <a:latin typeface="Calibri" pitchFamily="34" charset="0"/>
              </a:rPr>
              <a:t>Names and telephone numbers.</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a:latin typeface="Calibri" pitchFamily="34" charset="0"/>
              </a:rPr>
              <a:t>Safon</a:t>
            </a:r>
            <a:r>
              <a:rPr lang="en-GB" altLang="en-US" b="1" dirty="0">
                <a:latin typeface="Calibri" pitchFamily="34" charset="0"/>
              </a:rPr>
              <a:t> 2 - </a:t>
            </a:r>
            <a:r>
              <a:rPr lang="en-GB" altLang="en-US" b="1" dirty="0" err="1">
                <a:latin typeface="Calibri" pitchFamily="34" charset="0"/>
              </a:rPr>
              <a:t>Cofrestru</a:t>
            </a:r>
            <a:r>
              <a:rPr lang="en-GB" altLang="en-US" b="1" dirty="0">
                <a:latin typeface="Calibri" pitchFamily="34" charset="0"/>
              </a:rPr>
              <a:t> </a:t>
            </a:r>
            <a:br>
              <a:rPr lang="en-GB" altLang="en-US" b="1" dirty="0">
                <a:latin typeface="Calibri" pitchFamily="34" charset="0"/>
              </a:rPr>
            </a:br>
            <a:r>
              <a:rPr lang="en-GB" altLang="en-US" b="1" dirty="0">
                <a:latin typeface="Calibri" pitchFamily="34" charset="0"/>
              </a:rPr>
              <a:t>Standard 2 - Registration</a:t>
            </a:r>
            <a:endParaRPr lang="en-GB" b="1" dirty="0"/>
          </a:p>
        </p:txBody>
      </p:sp>
      <p:sp>
        <p:nvSpPr>
          <p:cNvPr id="3" name="Content Placeholder 2"/>
          <p:cNvSpPr>
            <a:spLocks noGrp="1"/>
          </p:cNvSpPr>
          <p:nvPr>
            <p:ph sz="half" idx="1"/>
          </p:nvPr>
        </p:nvSpPr>
        <p:spPr/>
        <p:txBody>
          <a:bodyPr>
            <a:normAutofit fontScale="62500" lnSpcReduction="20000"/>
          </a:bodyPr>
          <a:lstStyle/>
          <a:p>
            <a:r>
              <a:rPr lang="en-GB" altLang="en-US" dirty="0" err="1">
                <a:latin typeface="Calibri" pitchFamily="34" charset="0"/>
              </a:rPr>
              <a:t>Cytundeb</a:t>
            </a:r>
            <a:endParaRPr lang="en-GB" altLang="en-US" dirty="0">
              <a:latin typeface="Calibri" pitchFamily="34" charset="0"/>
            </a:endParaRPr>
          </a:p>
          <a:p>
            <a:r>
              <a:rPr lang="en-GB" altLang="en-US" dirty="0" err="1">
                <a:latin typeface="Calibri" pitchFamily="34" charset="0"/>
              </a:rPr>
              <a:t>Enwau</a:t>
            </a:r>
            <a:r>
              <a:rPr lang="en-GB" altLang="en-US" dirty="0">
                <a:latin typeface="Calibri" pitchFamily="34" charset="0"/>
              </a:rPr>
              <a:t> a </a:t>
            </a:r>
            <a:r>
              <a:rPr lang="en-GB" altLang="en-US" dirty="0" err="1">
                <a:latin typeface="Calibri" pitchFamily="34" charset="0"/>
              </a:rPr>
              <a:t>chyfeiriadau</a:t>
            </a:r>
            <a:r>
              <a:rPr lang="en-GB" altLang="en-US" dirty="0">
                <a:latin typeface="Calibri" pitchFamily="34" charset="0"/>
              </a:rPr>
              <a:t> y </a:t>
            </a:r>
            <a:r>
              <a:rPr lang="en-GB" altLang="en-US" dirty="0" err="1">
                <a:latin typeface="Calibri" pitchFamily="34" charset="0"/>
              </a:rPr>
              <a:t>plentyn</a:t>
            </a:r>
            <a:r>
              <a:rPr lang="en-GB" altLang="en-US" dirty="0">
                <a:latin typeface="Calibri" pitchFamily="34" charset="0"/>
              </a:rPr>
              <a:t>/</a:t>
            </a:r>
            <a:r>
              <a:rPr lang="en-GB" altLang="en-US" dirty="0" err="1">
                <a:latin typeface="Calibri" pitchFamily="34" charset="0"/>
              </a:rPr>
              <a:t>rhieni</a:t>
            </a:r>
            <a:r>
              <a:rPr lang="en-GB" altLang="en-US" dirty="0">
                <a:latin typeface="Calibri" pitchFamily="34" charset="0"/>
              </a:rPr>
              <a:t>/</a:t>
            </a:r>
            <a:r>
              <a:rPr lang="en-GB" altLang="en-US" dirty="0" err="1">
                <a:latin typeface="Calibri" pitchFamily="34" charset="0"/>
              </a:rPr>
              <a:t>gwarchodwyr</a:t>
            </a:r>
            <a:r>
              <a:rPr lang="en-GB" altLang="en-US" dirty="0">
                <a:latin typeface="Calibri" pitchFamily="34" charset="0"/>
              </a:rPr>
              <a:t>.</a:t>
            </a:r>
          </a:p>
          <a:p>
            <a:r>
              <a:rPr lang="en-GB" altLang="en-US" dirty="0" err="1">
                <a:latin typeface="Calibri" pitchFamily="34" charset="0"/>
              </a:rPr>
              <a:t>Manylion</a:t>
            </a:r>
            <a:r>
              <a:rPr lang="en-GB" altLang="en-US" dirty="0">
                <a:latin typeface="Calibri" pitchFamily="34" charset="0"/>
              </a:rPr>
              <a:t> </a:t>
            </a:r>
            <a:r>
              <a:rPr lang="en-GB" altLang="en-US" dirty="0" err="1">
                <a:latin typeface="Calibri" pitchFamily="34" charset="0"/>
              </a:rPr>
              <a:t>meddyg</a:t>
            </a:r>
            <a:r>
              <a:rPr lang="en-GB" altLang="en-US" dirty="0">
                <a:latin typeface="Calibri" pitchFamily="34" charset="0"/>
              </a:rPr>
              <a:t> y </a:t>
            </a:r>
            <a:r>
              <a:rPr lang="en-GB" altLang="en-US" dirty="0" err="1">
                <a:latin typeface="Calibri" pitchFamily="34" charset="0"/>
              </a:rPr>
              <a:t>plentyn</a:t>
            </a:r>
            <a:r>
              <a:rPr lang="en-GB" altLang="en-US" dirty="0">
                <a:latin typeface="Calibri" pitchFamily="34" charset="0"/>
              </a:rPr>
              <a:t>/ </a:t>
            </a:r>
            <a:r>
              <a:rPr lang="en-GB" altLang="en-US" dirty="0" err="1">
                <a:latin typeface="Calibri" pitchFamily="34" charset="0"/>
              </a:rPr>
              <a:t>hanes</a:t>
            </a:r>
            <a:r>
              <a:rPr lang="en-GB" altLang="en-US" dirty="0">
                <a:latin typeface="Calibri" pitchFamily="34" charset="0"/>
              </a:rPr>
              <a:t> </a:t>
            </a:r>
            <a:r>
              <a:rPr lang="en-GB" altLang="en-US" dirty="0" err="1">
                <a:latin typeface="Calibri" pitchFamily="34" charset="0"/>
              </a:rPr>
              <a:t>meddygol</a:t>
            </a:r>
            <a:r>
              <a:rPr lang="en-GB" altLang="en-US" dirty="0">
                <a:latin typeface="Calibri" pitchFamily="34" charset="0"/>
              </a:rPr>
              <a:t>/</a:t>
            </a:r>
            <a:r>
              <a:rPr lang="en-GB" altLang="en-US" dirty="0" err="1">
                <a:latin typeface="Calibri" pitchFamily="34" charset="0"/>
              </a:rPr>
              <a:t>allergeddau</a:t>
            </a:r>
            <a:r>
              <a:rPr lang="en-GB" altLang="en-US" dirty="0">
                <a:latin typeface="Calibri" pitchFamily="34" charset="0"/>
              </a:rPr>
              <a:t>/</a:t>
            </a:r>
            <a:r>
              <a:rPr lang="en-GB" altLang="en-US" dirty="0" err="1">
                <a:latin typeface="Calibri" pitchFamily="34" charset="0"/>
              </a:rPr>
              <a:t>bwyd</a:t>
            </a:r>
            <a:r>
              <a:rPr lang="en-GB" altLang="en-US" dirty="0">
                <a:latin typeface="Calibri" pitchFamily="34" charset="0"/>
              </a:rPr>
              <a:t>.</a:t>
            </a:r>
          </a:p>
          <a:p>
            <a:r>
              <a:rPr lang="en-GB" altLang="en-US" dirty="0" err="1">
                <a:latin typeface="Calibri" pitchFamily="34" charset="0"/>
              </a:rPr>
              <a:t>Pob</a:t>
            </a:r>
            <a:r>
              <a:rPr lang="en-GB" altLang="en-US" dirty="0">
                <a:latin typeface="Calibri" pitchFamily="34" charset="0"/>
              </a:rPr>
              <a:t> </a:t>
            </a:r>
            <a:r>
              <a:rPr lang="en-GB" altLang="en-US" dirty="0" err="1">
                <a:latin typeface="Calibri" pitchFamily="34" charset="0"/>
              </a:rPr>
              <a:t>rhif</a:t>
            </a:r>
            <a:r>
              <a:rPr lang="en-GB" altLang="en-US" dirty="0">
                <a:latin typeface="Calibri" pitchFamily="34" charset="0"/>
              </a:rPr>
              <a:t> </a:t>
            </a:r>
            <a:r>
              <a:rPr lang="en-GB" altLang="en-US" dirty="0" err="1">
                <a:latin typeface="Calibri" pitchFamily="34" charset="0"/>
              </a:rPr>
              <a:t>cyswllt</a:t>
            </a:r>
            <a:endParaRPr lang="en-GB" altLang="en-US" dirty="0">
              <a:latin typeface="Calibri" pitchFamily="34" charset="0"/>
            </a:endParaRP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casglu’r</a:t>
            </a:r>
            <a:r>
              <a:rPr lang="en-GB" altLang="en-US" dirty="0">
                <a:latin typeface="Calibri" pitchFamily="34" charset="0"/>
              </a:rPr>
              <a:t> </a:t>
            </a:r>
            <a:r>
              <a:rPr lang="en-GB" altLang="en-US" dirty="0" err="1">
                <a:latin typeface="Calibri" pitchFamily="34" charset="0"/>
              </a:rPr>
              <a:t>plentyn</a:t>
            </a:r>
            <a:r>
              <a:rPr lang="en-GB" altLang="en-US" dirty="0">
                <a:latin typeface="Calibri" pitchFamily="34" charset="0"/>
              </a:rPr>
              <a:t> – </a:t>
            </a:r>
            <a:r>
              <a:rPr lang="en-GB" altLang="en-US" dirty="0" err="1">
                <a:latin typeface="Calibri" pitchFamily="34" charset="0"/>
              </a:rPr>
              <a:t>lluniau</a:t>
            </a:r>
            <a:r>
              <a:rPr lang="en-GB" altLang="en-US" dirty="0">
                <a:latin typeface="Calibri" pitchFamily="34" charset="0"/>
              </a:rPr>
              <a:t>/</a:t>
            </a:r>
            <a:r>
              <a:rPr lang="en-GB" altLang="en-US" dirty="0" err="1">
                <a:latin typeface="Calibri" pitchFamily="34" charset="0"/>
              </a:rPr>
              <a:t>trwyddedeiriau</a:t>
            </a:r>
            <a:r>
              <a:rPr lang="en-GB" altLang="en-US" dirty="0">
                <a:latin typeface="Calibri" pitchFamily="34" charset="0"/>
              </a:rPr>
              <a:t>.</a:t>
            </a:r>
          </a:p>
          <a:p>
            <a:r>
              <a:rPr lang="en-GB" altLang="en-US" dirty="0" err="1">
                <a:latin typeface="Calibri" pitchFamily="34" charset="0"/>
              </a:rPr>
              <a:t>Diwrnodau</a:t>
            </a:r>
            <a:r>
              <a:rPr lang="en-GB" altLang="en-US" dirty="0">
                <a:latin typeface="Calibri" pitchFamily="34" charset="0"/>
              </a:rPr>
              <a:t>/</a:t>
            </a:r>
            <a:r>
              <a:rPr lang="en-GB" altLang="en-US" dirty="0" err="1">
                <a:latin typeface="Calibri" pitchFamily="34" charset="0"/>
              </a:rPr>
              <a:t>sesiynau</a:t>
            </a:r>
            <a:r>
              <a:rPr lang="en-GB" altLang="en-US" dirty="0">
                <a:latin typeface="Calibri" pitchFamily="34" charset="0"/>
              </a:rPr>
              <a:t> </a:t>
            </a:r>
            <a:r>
              <a:rPr lang="en-GB" altLang="en-US" dirty="0" err="1">
                <a:latin typeface="Calibri" pitchFamily="34" charset="0"/>
              </a:rPr>
              <a:t>wedi</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trefnu</a:t>
            </a:r>
            <a:endParaRPr lang="en-GB" altLang="en-US" dirty="0">
              <a:latin typeface="Calibri" pitchFamily="34" charset="0"/>
            </a:endParaRPr>
          </a:p>
          <a:p>
            <a:r>
              <a:rPr lang="en-GB" altLang="en-US" dirty="0" err="1">
                <a:latin typeface="Calibri" pitchFamily="34" charset="0"/>
              </a:rPr>
              <a:t>Cydnabyddiaeth</a:t>
            </a:r>
            <a:r>
              <a:rPr lang="en-GB" altLang="en-US" dirty="0">
                <a:latin typeface="Calibri" pitchFamily="34" charset="0"/>
              </a:rPr>
              <a:t>/</a:t>
            </a:r>
            <a:r>
              <a:rPr lang="en-GB" altLang="en-US" dirty="0" err="1">
                <a:latin typeface="Calibri" pitchFamily="34" charset="0"/>
              </a:rPr>
              <a:t>llofnod</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gyfer</a:t>
            </a:r>
            <a:r>
              <a:rPr lang="en-GB" altLang="en-US" dirty="0">
                <a:latin typeface="Calibri" pitchFamily="34" charset="0"/>
              </a:rPr>
              <a:t> </a:t>
            </a:r>
            <a:r>
              <a:rPr lang="en-GB" altLang="en-US" dirty="0" err="1">
                <a:latin typeface="Calibri" pitchFamily="34" charset="0"/>
              </a:rPr>
              <a:t>polisiau’r</a:t>
            </a:r>
            <a:r>
              <a:rPr lang="en-GB" altLang="en-US" dirty="0">
                <a:latin typeface="Calibri" pitchFamily="34" charset="0"/>
              </a:rPr>
              <a:t> </a:t>
            </a:r>
            <a:r>
              <a:rPr lang="en-GB" altLang="en-US" dirty="0" err="1">
                <a:latin typeface="Calibri" pitchFamily="34" charset="0"/>
              </a:rPr>
              <a:t>lleoliad</a:t>
            </a:r>
            <a:r>
              <a:rPr lang="en-GB" altLang="en-US" dirty="0">
                <a:latin typeface="Calibri" pitchFamily="34" charset="0"/>
              </a:rPr>
              <a:t>/</a:t>
            </a:r>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cwyno</a:t>
            </a:r>
            <a:r>
              <a:rPr lang="en-GB" altLang="en-US" dirty="0">
                <a:latin typeface="Calibri" pitchFamily="34" charset="0"/>
              </a:rPr>
              <a:t>/</a:t>
            </a:r>
            <a:r>
              <a:rPr lang="en-GB" altLang="en-US" dirty="0" err="1">
                <a:latin typeface="Calibri" pitchFamily="34" charset="0"/>
              </a:rPr>
              <a:t>damweiniau</a:t>
            </a:r>
            <a:r>
              <a:rPr lang="en-GB" altLang="en-US" dirty="0">
                <a:latin typeface="Calibri" pitchFamily="34" charset="0"/>
              </a:rPr>
              <a:t> a </a:t>
            </a:r>
            <a:r>
              <a:rPr lang="en-GB" altLang="en-US" dirty="0" err="1">
                <a:latin typeface="Calibri" pitchFamily="34" charset="0"/>
              </a:rPr>
              <a:t>threfniadau</a:t>
            </a:r>
            <a:r>
              <a:rPr lang="en-GB" altLang="en-US" dirty="0">
                <a:latin typeface="Calibri" pitchFamily="34" charset="0"/>
              </a:rPr>
              <a:t> </a:t>
            </a:r>
            <a:r>
              <a:rPr lang="en-GB" altLang="en-US" dirty="0" err="1">
                <a:latin typeface="Calibri" pitchFamily="34" charset="0"/>
              </a:rPr>
              <a:t>mewn</a:t>
            </a:r>
            <a:r>
              <a:rPr lang="en-GB" altLang="en-US" dirty="0">
                <a:latin typeface="Calibri" pitchFamily="34" charset="0"/>
              </a:rPr>
              <a:t> </a:t>
            </a:r>
            <a:r>
              <a:rPr lang="en-GB" altLang="en-US" dirty="0" err="1">
                <a:latin typeface="Calibri" pitchFamily="34" charset="0"/>
              </a:rPr>
              <a:t>argyfwng</a:t>
            </a:r>
            <a:r>
              <a:rPr lang="en-GB" altLang="en-US" dirty="0">
                <a:latin typeface="Calibri" pitchFamily="34" charset="0"/>
              </a:rPr>
              <a:t>.</a:t>
            </a:r>
          </a:p>
          <a:p>
            <a:endParaRPr lang="en-GB" dirty="0"/>
          </a:p>
        </p:txBody>
      </p:sp>
      <p:sp>
        <p:nvSpPr>
          <p:cNvPr id="4" name="Content Placeholder 3"/>
          <p:cNvSpPr>
            <a:spLocks noGrp="1"/>
          </p:cNvSpPr>
          <p:nvPr>
            <p:ph sz="half" idx="2"/>
          </p:nvPr>
        </p:nvSpPr>
        <p:spPr/>
        <p:txBody>
          <a:bodyPr>
            <a:normAutofit fontScale="62500" lnSpcReduction="20000"/>
          </a:bodyPr>
          <a:lstStyle/>
          <a:p>
            <a:r>
              <a:rPr lang="en-GB" altLang="en-US" dirty="0">
                <a:latin typeface="Calibri" pitchFamily="34" charset="0"/>
              </a:rPr>
              <a:t>A contract</a:t>
            </a:r>
          </a:p>
          <a:p>
            <a:r>
              <a:rPr lang="en-GB" altLang="en-US" dirty="0">
                <a:latin typeface="Calibri" pitchFamily="34" charset="0"/>
              </a:rPr>
              <a:t>Names and addresses of child/parent/guardian.</a:t>
            </a:r>
          </a:p>
          <a:p>
            <a:r>
              <a:rPr lang="en-GB" altLang="en-US" dirty="0">
                <a:latin typeface="Calibri" pitchFamily="34" charset="0"/>
              </a:rPr>
              <a:t>Details of child’s doctor/medical history/allergies/diet.</a:t>
            </a:r>
          </a:p>
          <a:p>
            <a:r>
              <a:rPr lang="en-GB" altLang="en-US" dirty="0">
                <a:latin typeface="Calibri" pitchFamily="34" charset="0"/>
              </a:rPr>
              <a:t>All contact numbers.</a:t>
            </a:r>
          </a:p>
          <a:p>
            <a:r>
              <a:rPr lang="en-GB" altLang="en-US" dirty="0">
                <a:latin typeface="Calibri" pitchFamily="34" charset="0"/>
              </a:rPr>
              <a:t>Collection arrangements – photographs/passwords.</a:t>
            </a:r>
          </a:p>
          <a:p>
            <a:r>
              <a:rPr lang="en-GB" altLang="en-US" dirty="0">
                <a:latin typeface="Calibri" pitchFamily="34" charset="0"/>
              </a:rPr>
              <a:t>Days and sessions required/booked</a:t>
            </a:r>
          </a:p>
          <a:p>
            <a:r>
              <a:rPr lang="en-GB" altLang="en-US" dirty="0">
                <a:latin typeface="Calibri" pitchFamily="34" charset="0"/>
              </a:rPr>
              <a:t>Acknowledgement of/signatures for policies/complaints and accident and emergency procedures.</a:t>
            </a:r>
          </a:p>
          <a:p>
            <a:endParaRPr lang="en-GB" dirty="0"/>
          </a:p>
        </p:txBody>
      </p:sp>
    </p:spTree>
    <p:extLst>
      <p:ext uri="{BB962C8B-B14F-4D97-AF65-F5344CB8AC3E}">
        <p14:creationId xmlns:p14="http://schemas.microsoft.com/office/powerpoint/2010/main" val="29413637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b="1" dirty="0" err="1"/>
              <a:t>Safon</a:t>
            </a:r>
            <a:r>
              <a:rPr lang="en-GB" altLang="en-US" sz="3600" b="1" dirty="0"/>
              <a:t> 4 </a:t>
            </a:r>
            <a:r>
              <a:rPr lang="en-GB" altLang="en-US" sz="3600" b="1" dirty="0" err="1"/>
              <a:t>Cwrdd</a:t>
            </a:r>
            <a:r>
              <a:rPr lang="en-GB" altLang="en-US" sz="3600" b="1" dirty="0"/>
              <a:t> a </a:t>
            </a:r>
            <a:r>
              <a:rPr lang="en-GB" altLang="en-US" sz="3600" b="1" dirty="0" err="1"/>
              <a:t>Gofynion</a:t>
            </a:r>
            <a:r>
              <a:rPr lang="en-GB" altLang="en-US" sz="3600" b="1" dirty="0"/>
              <a:t> </a:t>
            </a:r>
            <a:r>
              <a:rPr lang="en-GB" altLang="en-US" sz="3600" b="1" dirty="0" err="1" smtClean="0"/>
              <a:t>Unigol</a:t>
            </a:r>
            <a:r>
              <a:rPr lang="en-GB" altLang="en-US" sz="3600" b="1" dirty="0" smtClean="0"/>
              <a:t>                      Standard 4 Meeting Individual Needs</a:t>
            </a:r>
            <a:endParaRPr lang="en-GB" sz="3600" b="1"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Datganiad</a:t>
            </a:r>
            <a:r>
              <a:rPr lang="en-GB" altLang="en-US" dirty="0">
                <a:latin typeface="Calibri" pitchFamily="34" charset="0"/>
              </a:rPr>
              <a:t> </a:t>
            </a:r>
            <a:r>
              <a:rPr lang="en-GB" altLang="en-US" dirty="0" err="1">
                <a:latin typeface="Calibri" pitchFamily="34" charset="0"/>
              </a:rPr>
              <a:t>Cenhadaeth</a:t>
            </a:r>
            <a:endParaRPr lang="en-GB" altLang="en-US" dirty="0">
              <a:latin typeface="Calibri" pitchFamily="34" charset="0"/>
            </a:endParaRPr>
          </a:p>
          <a:p>
            <a:r>
              <a:rPr lang="en-GB" altLang="en-US" dirty="0">
                <a:latin typeface="Calibri" pitchFamily="34" charset="0"/>
              </a:rPr>
              <a:t>Cod </a:t>
            </a:r>
            <a:r>
              <a:rPr lang="en-GB" altLang="en-US" dirty="0" err="1">
                <a:latin typeface="Calibri" pitchFamily="34" charset="0"/>
              </a:rPr>
              <a:t>Ymarfer</a:t>
            </a:r>
            <a:endParaRPr lang="en-GB" altLang="en-US" dirty="0">
              <a:latin typeface="Calibri" pitchFamily="34" charset="0"/>
            </a:endParaRPr>
          </a:p>
          <a:p>
            <a:r>
              <a:rPr lang="en-GB" altLang="en-US" dirty="0" err="1">
                <a:latin typeface="Calibri" pitchFamily="34" charset="0"/>
              </a:rPr>
              <a:t>Gweithred</a:t>
            </a:r>
            <a:r>
              <a:rPr lang="en-GB" altLang="en-US" dirty="0">
                <a:latin typeface="Calibri" pitchFamily="34" charset="0"/>
              </a:rPr>
              <a:t> </a:t>
            </a:r>
            <a:r>
              <a:rPr lang="en-GB" altLang="en-US" dirty="0" err="1">
                <a:latin typeface="Calibri" pitchFamily="34" charset="0"/>
              </a:rPr>
              <a:t>Blynyddoedd</a:t>
            </a:r>
            <a:r>
              <a:rPr lang="en-GB" altLang="en-US" dirty="0">
                <a:latin typeface="Calibri" pitchFamily="34" charset="0"/>
              </a:rPr>
              <a:t> </a:t>
            </a:r>
            <a:r>
              <a:rPr lang="en-GB" altLang="en-US" dirty="0" err="1">
                <a:latin typeface="Calibri" pitchFamily="34" charset="0"/>
              </a:rPr>
              <a:t>Cynnar</a:t>
            </a:r>
            <a:endParaRPr lang="en-GB" altLang="en-US" dirty="0">
              <a:latin typeface="Calibri" pitchFamily="34" charset="0"/>
            </a:endParaRPr>
          </a:p>
          <a:p>
            <a:r>
              <a:rPr lang="en-GB" altLang="en-US" dirty="0" err="1">
                <a:latin typeface="Calibri" pitchFamily="34" charset="0"/>
              </a:rPr>
              <a:t>Gweithred</a:t>
            </a:r>
            <a:r>
              <a:rPr lang="en-GB" altLang="en-US" dirty="0">
                <a:latin typeface="Calibri" pitchFamily="34" charset="0"/>
              </a:rPr>
              <a:t> </a:t>
            </a:r>
            <a:r>
              <a:rPr lang="en-GB" altLang="en-US" dirty="0" err="1">
                <a:latin typeface="Calibri" pitchFamily="34" charset="0"/>
              </a:rPr>
              <a:t>Blynyddoedd</a:t>
            </a:r>
            <a:r>
              <a:rPr lang="en-GB" altLang="en-US" dirty="0">
                <a:latin typeface="Calibri" pitchFamily="34" charset="0"/>
              </a:rPr>
              <a:t> </a:t>
            </a:r>
            <a:r>
              <a:rPr lang="en-GB" altLang="en-US" dirty="0" err="1">
                <a:latin typeface="Calibri" pitchFamily="34" charset="0"/>
              </a:rPr>
              <a:t>Cynnar</a:t>
            </a:r>
            <a:r>
              <a:rPr lang="en-GB" altLang="en-US" dirty="0">
                <a:latin typeface="Calibri" pitchFamily="34" charset="0"/>
              </a:rPr>
              <a:t> </a:t>
            </a:r>
            <a:r>
              <a:rPr lang="en-GB" altLang="en-US" dirty="0" err="1">
                <a:latin typeface="Calibri" pitchFamily="34" charset="0"/>
              </a:rPr>
              <a:t>Ychwanegol</a:t>
            </a:r>
            <a:endParaRPr lang="en-GB" altLang="en-US" dirty="0">
              <a:latin typeface="Calibri" pitchFamily="34" charset="0"/>
            </a:endParaRPr>
          </a:p>
          <a:p>
            <a:r>
              <a:rPr lang="en-GB" altLang="en-US" dirty="0" err="1">
                <a:latin typeface="Calibri" pitchFamily="34" charset="0"/>
              </a:rPr>
              <a:t>Partneriaethau</a:t>
            </a:r>
            <a:r>
              <a:rPr lang="en-GB" altLang="en-US" dirty="0">
                <a:latin typeface="Calibri" pitchFamily="34" charset="0"/>
              </a:rPr>
              <a:t> – </a:t>
            </a:r>
            <a:r>
              <a:rPr lang="en-GB" altLang="en-US" dirty="0" err="1">
                <a:latin typeface="Calibri" pitchFamily="34" charset="0"/>
              </a:rPr>
              <a:t>Dwylo</a:t>
            </a:r>
            <a:r>
              <a:rPr lang="en-GB" altLang="en-US" dirty="0">
                <a:latin typeface="Calibri" pitchFamily="34" charset="0"/>
              </a:rPr>
              <a:t> </a:t>
            </a:r>
            <a:r>
              <a:rPr lang="en-GB" altLang="en-US" dirty="0" err="1">
                <a:latin typeface="Calibri" pitchFamily="34" charset="0"/>
              </a:rPr>
              <a:t>Ychwanegol</a:t>
            </a:r>
            <a:endParaRPr lang="en-GB" altLang="en-US" dirty="0">
              <a:latin typeface="Calibri" pitchFamily="34" charset="0"/>
            </a:endParaRPr>
          </a:p>
          <a:p>
            <a:r>
              <a:rPr lang="en-GB" altLang="en-US" dirty="0" smtClean="0">
                <a:latin typeface="Calibri" pitchFamily="34" charset="0"/>
              </a:rPr>
              <a:t>ALNCO</a:t>
            </a:r>
            <a:r>
              <a:rPr lang="en-GB" altLang="en-US" dirty="0" smtClean="0">
                <a:latin typeface="Calibri" pitchFamily="34" charset="0"/>
              </a:rPr>
              <a:t>– </a:t>
            </a:r>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enwi’r</a:t>
            </a:r>
            <a:r>
              <a:rPr lang="en-GB" altLang="en-US" dirty="0">
                <a:latin typeface="Calibri" pitchFamily="34" charset="0"/>
              </a:rPr>
              <a:t> </a:t>
            </a:r>
            <a:r>
              <a:rPr lang="en-GB" altLang="en-US" dirty="0" err="1">
                <a:latin typeface="Calibri" pitchFamily="34" charset="0"/>
              </a:rPr>
              <a:t>swyddog</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y </a:t>
            </a:r>
            <a:r>
              <a:rPr lang="en-GB" altLang="en-US" dirty="0" err="1">
                <a:latin typeface="Calibri" pitchFamily="34" charset="0"/>
              </a:rPr>
              <a:t>bolisi</a:t>
            </a:r>
            <a:r>
              <a:rPr lang="en-GB" altLang="en-US" dirty="0">
                <a:latin typeface="Calibri" pitchFamily="34" charset="0"/>
              </a:rPr>
              <a:t>.</a:t>
            </a: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Mission Statement</a:t>
            </a:r>
          </a:p>
          <a:p>
            <a:r>
              <a:rPr lang="en-GB" altLang="en-US" dirty="0">
                <a:latin typeface="Calibri" pitchFamily="34" charset="0"/>
              </a:rPr>
              <a:t>Code of Practice</a:t>
            </a:r>
          </a:p>
          <a:p>
            <a:r>
              <a:rPr lang="en-GB" altLang="en-US" dirty="0">
                <a:latin typeface="Calibri" pitchFamily="34" charset="0"/>
              </a:rPr>
              <a:t>Early Years Action</a:t>
            </a:r>
          </a:p>
          <a:p>
            <a:r>
              <a:rPr lang="en-GB" altLang="en-US" dirty="0">
                <a:latin typeface="Calibri" pitchFamily="34" charset="0"/>
              </a:rPr>
              <a:t>Early Years Action Plus</a:t>
            </a:r>
          </a:p>
          <a:p>
            <a:r>
              <a:rPr lang="en-GB" altLang="en-US" dirty="0">
                <a:latin typeface="Calibri" pitchFamily="34" charset="0"/>
              </a:rPr>
              <a:t>Partnerships – Referral Schemes</a:t>
            </a:r>
          </a:p>
          <a:p>
            <a:r>
              <a:rPr lang="en-GB" altLang="en-US" dirty="0" smtClean="0">
                <a:latin typeface="Calibri" pitchFamily="34" charset="0"/>
              </a:rPr>
              <a:t>ALNCO </a:t>
            </a:r>
            <a:r>
              <a:rPr lang="en-GB" altLang="en-US" dirty="0">
                <a:latin typeface="Calibri" pitchFamily="34" charset="0"/>
              </a:rPr>
              <a:t>– must be named in the policy.</a:t>
            </a:r>
          </a:p>
          <a:p>
            <a:endParaRPr lang="en-GB" dirty="0"/>
          </a:p>
        </p:txBody>
      </p:sp>
    </p:spTree>
    <p:extLst>
      <p:ext uri="{BB962C8B-B14F-4D97-AF65-F5344CB8AC3E}">
        <p14:creationId xmlns:p14="http://schemas.microsoft.com/office/powerpoint/2010/main" val="36961719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3600" dirty="0" smtClean="0"/>
              <a:t/>
            </a:r>
            <a:br>
              <a:rPr lang="en-GB" altLang="en-US" sz="3600" dirty="0" smtClean="0"/>
            </a:br>
            <a:r>
              <a:rPr lang="en-GB" altLang="en-US" sz="3600" b="1" dirty="0" err="1" smtClean="0"/>
              <a:t>Safon</a:t>
            </a:r>
            <a:r>
              <a:rPr lang="en-GB" altLang="en-US" sz="3600" b="1" dirty="0" smtClean="0"/>
              <a:t> 6 – </a:t>
            </a:r>
            <a:r>
              <a:rPr lang="en-GB" altLang="en-US" sz="3600" b="1" dirty="0" err="1" smtClean="0"/>
              <a:t>Gweithio</a:t>
            </a:r>
            <a:r>
              <a:rPr lang="en-GB" altLang="en-US" sz="3600" b="1" dirty="0" smtClean="0"/>
              <a:t> </a:t>
            </a:r>
            <a:r>
              <a:rPr lang="en-GB" altLang="en-US" sz="3600" b="1" dirty="0" err="1" smtClean="0"/>
              <a:t>mewn</a:t>
            </a:r>
            <a:r>
              <a:rPr lang="en-GB" altLang="en-US" sz="3600" b="1" dirty="0" smtClean="0"/>
              <a:t> </a:t>
            </a:r>
            <a:r>
              <a:rPr lang="en-GB" altLang="en-US" sz="3600" b="1" dirty="0" err="1" smtClean="0"/>
              <a:t>Partneriaeth</a:t>
            </a:r>
            <a:r>
              <a:rPr lang="en-GB" altLang="en-US" sz="3600" b="1" dirty="0" smtClean="0"/>
              <a:t>                Standard 6 – Working in Partnership</a:t>
            </a:r>
            <a:r>
              <a:rPr lang="en-GB" altLang="en-US" b="1" dirty="0" smtClean="0"/>
              <a:t> </a:t>
            </a:r>
            <a:r>
              <a:rPr lang="en-GB" altLang="en-US" dirty="0"/>
              <a:t/>
            </a:r>
            <a:br>
              <a:rPr lang="en-GB" altLang="en-US" dirty="0"/>
            </a:br>
            <a:endParaRPr lang="en-GB" dirty="0"/>
          </a:p>
        </p:txBody>
      </p:sp>
      <p:sp>
        <p:nvSpPr>
          <p:cNvPr id="3" name="Content Placeholder 2"/>
          <p:cNvSpPr>
            <a:spLocks noGrp="1"/>
          </p:cNvSpPr>
          <p:nvPr>
            <p:ph sz="half" idx="1"/>
          </p:nvPr>
        </p:nvSpPr>
        <p:spPr/>
        <p:txBody>
          <a:bodyPr>
            <a:normAutofit fontScale="70000" lnSpcReduction="20000"/>
          </a:bodyPr>
          <a:lstStyle/>
          <a:p>
            <a:r>
              <a:rPr lang="en-GB" altLang="en-US" dirty="0" err="1">
                <a:latin typeface="Calibri" pitchFamily="34" charset="0"/>
              </a:rPr>
              <a:t>Bydd</a:t>
            </a:r>
            <a:r>
              <a:rPr lang="en-GB" altLang="en-US" dirty="0">
                <a:latin typeface="Calibri" pitchFamily="34" charset="0"/>
              </a:rPr>
              <a:t> </a:t>
            </a:r>
            <a:r>
              <a:rPr lang="en-GB" altLang="en-US" dirty="0" err="1">
                <a:latin typeface="Calibri" pitchFamily="34" charset="0"/>
              </a:rPr>
              <a:t>yr</a:t>
            </a:r>
            <a:r>
              <a:rPr lang="en-GB" altLang="en-US" dirty="0">
                <a:latin typeface="Calibri" pitchFamily="34" charset="0"/>
              </a:rPr>
              <a:t> </a:t>
            </a:r>
            <a:r>
              <a:rPr lang="en-GB" altLang="en-US" dirty="0" err="1">
                <a:latin typeface="Calibri" pitchFamily="34" charset="0"/>
              </a:rPr>
              <a:t>arolygwyr</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ffurfio</a:t>
            </a:r>
            <a:r>
              <a:rPr lang="en-GB" altLang="en-US" dirty="0">
                <a:latin typeface="Calibri" pitchFamily="34" charset="0"/>
              </a:rPr>
              <a:t> barn </a:t>
            </a:r>
            <a:r>
              <a:rPr lang="en-GB" altLang="en-US" dirty="0" err="1">
                <a:latin typeface="Calibri" pitchFamily="34" charset="0"/>
              </a:rPr>
              <a:t>ynghylch</a:t>
            </a:r>
            <a:r>
              <a:rPr lang="en-GB" altLang="en-US" dirty="0">
                <a:latin typeface="Calibri" pitchFamily="34" charset="0"/>
              </a:rPr>
              <a:t>:  </a:t>
            </a:r>
          </a:p>
          <a:p>
            <a:pPr marL="514350" indent="-514350">
              <a:buAutoNum type="alphaLcParenR"/>
            </a:pPr>
            <a:r>
              <a:rPr lang="en-GB" altLang="en-US" dirty="0" err="1" smtClean="0">
                <a:latin typeface="Calibri" pitchFamily="34" charset="0"/>
              </a:rPr>
              <a:t>sut</a:t>
            </a:r>
            <a:r>
              <a:rPr lang="en-GB" altLang="en-US" dirty="0" smtClean="0">
                <a:latin typeface="Calibri" pitchFamily="34" charset="0"/>
              </a:rPr>
              <a:t> </a:t>
            </a:r>
            <a:r>
              <a:rPr lang="en-GB" altLang="en-US" dirty="0" err="1">
                <a:latin typeface="Calibri" pitchFamily="34" charset="0"/>
              </a:rPr>
              <a:t>rydych</a:t>
            </a:r>
            <a:r>
              <a:rPr lang="en-GB" altLang="en-US" dirty="0">
                <a:latin typeface="Calibri" pitchFamily="34" charset="0"/>
              </a:rPr>
              <a:t> </a:t>
            </a:r>
            <a:r>
              <a:rPr lang="en-GB" altLang="en-US" dirty="0" err="1">
                <a:latin typeface="Calibri" pitchFamily="34" charset="0"/>
              </a:rPr>
              <a:t>chi’n</a:t>
            </a:r>
            <a:r>
              <a:rPr lang="en-GB" altLang="en-US" dirty="0">
                <a:latin typeface="Calibri" pitchFamily="34" charset="0"/>
              </a:rPr>
              <a:t> </a:t>
            </a:r>
            <a:r>
              <a:rPr lang="en-GB" altLang="en-US" dirty="0" err="1">
                <a:latin typeface="Calibri" pitchFamily="34" charset="0"/>
              </a:rPr>
              <a:t>sicrhau</a:t>
            </a:r>
            <a:r>
              <a:rPr lang="en-GB" altLang="en-US" dirty="0">
                <a:latin typeface="Calibri" pitchFamily="34" charset="0"/>
              </a:rPr>
              <a:t> bod y </a:t>
            </a:r>
            <a:r>
              <a:rPr lang="en-GB" altLang="en-US" dirty="0" err="1">
                <a:latin typeface="Calibri" pitchFamily="34" charset="0"/>
              </a:rPr>
              <a:t>gwybodaeth</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am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darpariaeth</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gael</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smtClean="0">
                <a:latin typeface="Calibri" pitchFamily="34" charset="0"/>
              </a:rPr>
              <a:t>rieni</a:t>
            </a:r>
            <a:r>
              <a:rPr lang="en-GB" altLang="en-US" dirty="0" smtClean="0">
                <a:latin typeface="Calibri" pitchFamily="34" charset="0"/>
              </a:rPr>
              <a:t>/</a:t>
            </a:r>
            <a:r>
              <a:rPr lang="en-GB" altLang="en-US" dirty="0" err="1" smtClean="0">
                <a:latin typeface="Calibri" pitchFamily="34" charset="0"/>
              </a:rPr>
              <a:t>gofalwyr</a:t>
            </a:r>
            <a:r>
              <a:rPr lang="en-GB" altLang="en-US" dirty="0" smtClean="0">
                <a:latin typeface="Calibri" pitchFamily="34" charset="0"/>
              </a:rPr>
              <a:t>;</a:t>
            </a:r>
          </a:p>
          <a:p>
            <a:pPr marL="514350" indent="-514350">
              <a:buAutoNum type="alphaLcParenR"/>
            </a:pPr>
            <a:r>
              <a:rPr lang="en-GB" altLang="en-US" dirty="0" err="1" smtClean="0">
                <a:latin typeface="Calibri" pitchFamily="34" charset="0"/>
              </a:rPr>
              <a:t>sut</a:t>
            </a:r>
            <a:r>
              <a:rPr lang="en-GB" altLang="en-US" dirty="0" smtClean="0">
                <a:latin typeface="Calibri" pitchFamily="34" charset="0"/>
              </a:rPr>
              <a:t> </a:t>
            </a:r>
            <a:r>
              <a:rPr lang="en-GB" altLang="en-US" dirty="0" err="1">
                <a:latin typeface="Calibri" pitchFamily="34" charset="0"/>
              </a:rPr>
              <a:t>rydych</a:t>
            </a:r>
            <a:r>
              <a:rPr lang="en-GB" altLang="en-US" dirty="0">
                <a:latin typeface="Calibri" pitchFamily="34" charset="0"/>
              </a:rPr>
              <a:t> </a:t>
            </a:r>
            <a:r>
              <a:rPr lang="en-GB" altLang="en-US" dirty="0" err="1">
                <a:latin typeface="Calibri" pitchFamily="34" charset="0"/>
              </a:rPr>
              <a:t>chi’n</a:t>
            </a:r>
            <a:r>
              <a:rPr lang="en-GB" altLang="en-US" dirty="0">
                <a:latin typeface="Calibri" pitchFamily="34" charset="0"/>
              </a:rPr>
              <a:t> </a:t>
            </a:r>
            <a:r>
              <a:rPr lang="en-GB" altLang="en-US" dirty="0" err="1">
                <a:latin typeface="Calibri" pitchFamily="34" charset="0"/>
              </a:rPr>
              <a:t>rhoi</a:t>
            </a:r>
            <a:r>
              <a:rPr lang="en-GB" altLang="en-US" dirty="0">
                <a:latin typeface="Calibri" pitchFamily="34" charset="0"/>
              </a:rPr>
              <a:t> </a:t>
            </a:r>
            <a:r>
              <a:rPr lang="en-GB" altLang="en-US" dirty="0" err="1">
                <a:latin typeface="Calibri" pitchFamily="34" charset="0"/>
              </a:rPr>
              <a:t>gwybod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smtClean="0">
                <a:latin typeface="Calibri" pitchFamily="34" charset="0"/>
              </a:rPr>
              <a:t>rieni</a:t>
            </a:r>
            <a:r>
              <a:rPr lang="en-GB" altLang="en-US" dirty="0" smtClean="0">
                <a:latin typeface="Calibri" pitchFamily="34" charset="0"/>
              </a:rPr>
              <a:t>/</a:t>
            </a:r>
            <a:r>
              <a:rPr lang="en-GB" altLang="en-US" dirty="0" err="1" smtClean="0">
                <a:latin typeface="Calibri" pitchFamily="34" charset="0"/>
              </a:rPr>
              <a:t>gofalwyr</a:t>
            </a:r>
            <a:r>
              <a:rPr lang="en-GB" altLang="en-US" dirty="0" smtClean="0">
                <a:latin typeface="Calibri" pitchFamily="34" charset="0"/>
              </a:rPr>
              <a:t> </a:t>
            </a:r>
            <a:r>
              <a:rPr lang="en-GB" altLang="en-US" dirty="0">
                <a:latin typeface="Calibri" pitchFamily="34" charset="0"/>
              </a:rPr>
              <a:t>am </a:t>
            </a:r>
            <a:r>
              <a:rPr lang="en-GB" altLang="en-US" dirty="0" err="1">
                <a:latin typeface="Calibri" pitchFamily="34" charset="0"/>
              </a:rPr>
              <a:t>gynnydd</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smtClean="0">
                <a:latin typeface="Calibri" pitchFamily="34" charset="0"/>
              </a:rPr>
              <a:t>plant;                                      </a:t>
            </a:r>
          </a:p>
          <a:p>
            <a:pPr marL="514350" indent="-514350">
              <a:buAutoNum type="alphaLcParenR"/>
            </a:pPr>
            <a:r>
              <a:rPr lang="en-GB" altLang="en-US" dirty="0" err="1" smtClean="0">
                <a:latin typeface="Calibri" pitchFamily="34" charset="0"/>
              </a:rPr>
              <a:t>sut</a:t>
            </a:r>
            <a:r>
              <a:rPr lang="en-GB" altLang="en-US" dirty="0" smtClean="0">
                <a:latin typeface="Calibri" pitchFamily="34" charset="0"/>
              </a:rPr>
              <a:t> </a:t>
            </a:r>
            <a:r>
              <a:rPr lang="en-GB" altLang="en-US" dirty="0" err="1">
                <a:latin typeface="Calibri" pitchFamily="34" charset="0"/>
              </a:rPr>
              <a:t>rydych</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rhoi</a:t>
            </a:r>
            <a:r>
              <a:rPr lang="en-GB" altLang="en-US" dirty="0">
                <a:latin typeface="Calibri" pitchFamily="34" charset="0"/>
              </a:rPr>
              <a:t> </a:t>
            </a:r>
            <a:r>
              <a:rPr lang="en-GB" altLang="en-US" dirty="0" err="1">
                <a:latin typeface="Calibri" pitchFamily="34" charset="0"/>
              </a:rPr>
              <a:t>croeso</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smtClean="0">
                <a:latin typeface="Calibri" pitchFamily="34" charset="0"/>
              </a:rPr>
              <a:t>rieni</a:t>
            </a:r>
            <a:r>
              <a:rPr lang="en-GB" altLang="en-US" dirty="0" smtClean="0">
                <a:latin typeface="Calibri" pitchFamily="34" charset="0"/>
              </a:rPr>
              <a:t>/</a:t>
            </a:r>
            <a:r>
              <a:rPr lang="en-GB" altLang="en-US" dirty="0" err="1" smtClean="0">
                <a:latin typeface="Calibri" pitchFamily="34" charset="0"/>
              </a:rPr>
              <a:t>gofalwyr</a:t>
            </a:r>
            <a:r>
              <a:rPr lang="en-GB" altLang="en-US" dirty="0" smtClean="0">
                <a:latin typeface="Calibri" pitchFamily="34" charset="0"/>
              </a:rPr>
              <a:t> </a:t>
            </a:r>
            <a:r>
              <a:rPr lang="en-GB" altLang="en-US" dirty="0" err="1">
                <a:latin typeface="Calibri" pitchFamily="34" charset="0"/>
              </a:rPr>
              <a:t>a’u</a:t>
            </a:r>
            <a:r>
              <a:rPr lang="en-GB" altLang="en-US" dirty="0">
                <a:latin typeface="Calibri" pitchFamily="34" charset="0"/>
              </a:rPr>
              <a:t> </a:t>
            </a:r>
            <a:r>
              <a:rPr lang="en-GB" altLang="en-US" dirty="0" err="1">
                <a:latin typeface="Calibri" pitchFamily="34" charset="0"/>
              </a:rPr>
              <a:t>gwneud</a:t>
            </a:r>
            <a:r>
              <a:rPr lang="en-GB" altLang="en-US" dirty="0">
                <a:latin typeface="Calibri" pitchFamily="34" charset="0"/>
              </a:rPr>
              <a:t> </a:t>
            </a:r>
            <a:r>
              <a:rPr lang="en-GB" altLang="en-US" dirty="0" err="1">
                <a:latin typeface="Calibri" pitchFamily="34" charset="0"/>
              </a:rPr>
              <a:t>nhw</a:t>
            </a:r>
            <a:r>
              <a:rPr lang="en-GB" altLang="en-US" dirty="0">
                <a:latin typeface="Calibri" pitchFamily="34" charset="0"/>
              </a:rPr>
              <a:t> </a:t>
            </a:r>
            <a:r>
              <a:rPr lang="en-GB" altLang="en-US" dirty="0" err="1">
                <a:latin typeface="Calibri" pitchFamily="34" charset="0"/>
              </a:rPr>
              <a:t>deimlo</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rhan</a:t>
            </a:r>
            <a:r>
              <a:rPr lang="en-GB" altLang="en-US" dirty="0">
                <a:latin typeface="Calibri" pitchFamily="34" charset="0"/>
              </a:rPr>
              <a:t> </a:t>
            </a:r>
            <a:r>
              <a:rPr lang="en-GB" altLang="en-US" dirty="0" err="1">
                <a:latin typeface="Calibri" pitchFamily="34" charset="0"/>
              </a:rPr>
              <a:t>o’r</a:t>
            </a:r>
            <a:r>
              <a:rPr lang="en-GB" altLang="en-US" dirty="0">
                <a:latin typeface="Calibri" pitchFamily="34" charset="0"/>
              </a:rPr>
              <a:t> </a:t>
            </a:r>
            <a:r>
              <a:rPr lang="en-GB" altLang="en-US" dirty="0" err="1">
                <a:latin typeface="Calibri" pitchFamily="34" charset="0"/>
              </a:rPr>
              <a:t>amgylchedd</a:t>
            </a:r>
            <a:r>
              <a:rPr lang="en-GB" altLang="en-US" dirty="0" smtClean="0">
                <a:latin typeface="Calibri" pitchFamily="34" charset="0"/>
              </a:rPr>
              <a:t>.;</a:t>
            </a:r>
          </a:p>
          <a:p>
            <a:pPr marL="0" indent="0">
              <a:buNone/>
            </a:pPr>
            <a:r>
              <a:rPr lang="en-GB" altLang="en-US" dirty="0" smtClean="0">
                <a:latin typeface="Calibri" pitchFamily="34" charset="0"/>
              </a:rPr>
              <a:t> </a:t>
            </a:r>
            <a:r>
              <a:rPr lang="en-GB" altLang="en-US" dirty="0" err="1" smtClean="0">
                <a:latin typeface="Calibri" pitchFamily="34" charset="0"/>
              </a:rPr>
              <a:t>ch</a:t>
            </a:r>
            <a:r>
              <a:rPr lang="en-GB" altLang="en-US" dirty="0" smtClean="0">
                <a:latin typeface="Calibri" pitchFamily="34" charset="0"/>
              </a:rPr>
              <a:t>)  </a:t>
            </a:r>
            <a:r>
              <a:rPr lang="en-GB" altLang="en-US" dirty="0" err="1" smtClean="0">
                <a:latin typeface="Calibri" pitchFamily="34" charset="0"/>
              </a:rPr>
              <a:t>holiaduron</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a:latin typeface="Calibri" pitchFamily="34" charset="0"/>
              </a:rPr>
              <a:t>Inspectors will make judgements about:                </a:t>
            </a:r>
            <a:r>
              <a:rPr lang="en-GB" altLang="en-US" dirty="0" smtClean="0">
                <a:latin typeface="Calibri" pitchFamily="34" charset="0"/>
              </a:rPr>
              <a:t>                                                </a:t>
            </a:r>
            <a:r>
              <a:rPr lang="en-GB" altLang="en-US" dirty="0" smtClean="0">
                <a:latin typeface="Calibri" pitchFamily="34" charset="0"/>
              </a:rPr>
              <a:t>a</a:t>
            </a:r>
            <a:r>
              <a:rPr lang="en-GB" altLang="en-US" dirty="0">
                <a:latin typeface="Calibri" pitchFamily="34" charset="0"/>
              </a:rPr>
              <a:t>) how to make available to </a:t>
            </a:r>
            <a:r>
              <a:rPr lang="en-GB" altLang="en-US" dirty="0" smtClean="0">
                <a:latin typeface="Calibri" pitchFamily="34" charset="0"/>
              </a:rPr>
              <a:t>parents/guardians </a:t>
            </a:r>
            <a:r>
              <a:rPr lang="en-GB" altLang="en-US" dirty="0">
                <a:latin typeface="Calibri" pitchFamily="34" charset="0"/>
              </a:rPr>
              <a:t>essential information about your provision.                                    b) how to inform </a:t>
            </a:r>
            <a:r>
              <a:rPr lang="en-GB" altLang="en-US" dirty="0" smtClean="0">
                <a:latin typeface="Calibri" pitchFamily="34" charset="0"/>
              </a:rPr>
              <a:t>parents/guardians </a:t>
            </a:r>
            <a:r>
              <a:rPr lang="en-GB" altLang="en-US" dirty="0">
                <a:latin typeface="Calibri" pitchFamily="34" charset="0"/>
              </a:rPr>
              <a:t>about </a:t>
            </a:r>
            <a:r>
              <a:rPr lang="en-GB" altLang="en-US" dirty="0" smtClean="0">
                <a:latin typeface="Calibri" pitchFamily="34" charset="0"/>
              </a:rPr>
              <a:t>their child’s </a:t>
            </a:r>
            <a:r>
              <a:rPr lang="en-GB" altLang="en-US" dirty="0">
                <a:latin typeface="Calibri" pitchFamily="34" charset="0"/>
              </a:rPr>
              <a:t>progress.         </a:t>
            </a:r>
            <a:r>
              <a:rPr lang="en-GB" altLang="en-US" dirty="0" smtClean="0">
                <a:latin typeface="Calibri" pitchFamily="34" charset="0"/>
              </a:rPr>
              <a:t>                         </a:t>
            </a:r>
            <a:r>
              <a:rPr lang="en-GB" altLang="en-US" dirty="0">
                <a:latin typeface="Calibri" pitchFamily="34" charset="0"/>
              </a:rPr>
              <a:t>c) how to make </a:t>
            </a:r>
            <a:r>
              <a:rPr lang="en-GB" altLang="en-US" dirty="0" smtClean="0">
                <a:latin typeface="Calibri" pitchFamily="34" charset="0"/>
              </a:rPr>
              <a:t>parents/guardians </a:t>
            </a:r>
            <a:r>
              <a:rPr lang="en-GB" altLang="en-US" dirty="0">
                <a:latin typeface="Calibri" pitchFamily="34" charset="0"/>
              </a:rPr>
              <a:t>welcome and feel involved in the setting. </a:t>
            </a:r>
          </a:p>
          <a:p>
            <a:pPr marL="0" indent="0">
              <a:buNone/>
            </a:pPr>
            <a:r>
              <a:rPr lang="en-GB" altLang="en-US" dirty="0" smtClean="0">
                <a:latin typeface="Calibri" pitchFamily="34" charset="0"/>
              </a:rPr>
              <a:t>     </a:t>
            </a:r>
            <a:r>
              <a:rPr lang="en-GB" altLang="en-US" dirty="0">
                <a:latin typeface="Calibri" pitchFamily="34" charset="0"/>
              </a:rPr>
              <a:t>d) Questionnaires </a:t>
            </a:r>
          </a:p>
          <a:p>
            <a:endParaRPr lang="en-GB" dirty="0"/>
          </a:p>
        </p:txBody>
      </p:sp>
    </p:spTree>
    <p:extLst>
      <p:ext uri="{BB962C8B-B14F-4D97-AF65-F5344CB8AC3E}">
        <p14:creationId xmlns:p14="http://schemas.microsoft.com/office/powerpoint/2010/main" val="13362540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smtClean="0">
                <a:latin typeface="Calibri" pitchFamily="34" charset="0"/>
              </a:rPr>
              <a:t>Safon</a:t>
            </a:r>
            <a:r>
              <a:rPr lang="en-GB" altLang="en-US" b="1" dirty="0" smtClean="0">
                <a:latin typeface="Calibri" pitchFamily="34" charset="0"/>
              </a:rPr>
              <a:t> 9 - </a:t>
            </a:r>
            <a:r>
              <a:rPr lang="en-GB" altLang="en-US" b="1" dirty="0" err="1" smtClean="0">
                <a:latin typeface="Calibri" pitchFamily="34" charset="0"/>
              </a:rPr>
              <a:t>Polisi</a:t>
            </a:r>
            <a:r>
              <a:rPr lang="en-GB" altLang="en-US" b="1" dirty="0" smtClean="0">
                <a:latin typeface="Calibri" pitchFamily="34" charset="0"/>
              </a:rPr>
              <a:t> </a:t>
            </a:r>
            <a:r>
              <a:rPr lang="en-GB" altLang="en-US" b="1" dirty="0" err="1">
                <a:latin typeface="Calibri" pitchFamily="34" charset="0"/>
              </a:rPr>
              <a:t>Ymddygiad</a:t>
            </a:r>
            <a:r>
              <a:rPr lang="en-GB" altLang="en-US" b="1" dirty="0">
                <a:latin typeface="Calibri" pitchFamily="34" charset="0"/>
              </a:rPr>
              <a:t> </a:t>
            </a:r>
            <a:r>
              <a:rPr lang="en-GB" altLang="en-US" b="1" dirty="0" smtClean="0">
                <a:latin typeface="Calibri" pitchFamily="34" charset="0"/>
              </a:rPr>
              <a:t/>
            </a:r>
            <a:br>
              <a:rPr lang="en-GB" altLang="en-US" b="1" dirty="0" smtClean="0">
                <a:latin typeface="Calibri" pitchFamily="34" charset="0"/>
              </a:rPr>
            </a:br>
            <a:r>
              <a:rPr lang="en-GB" altLang="en-US" b="1" dirty="0" smtClean="0">
                <a:latin typeface="Calibri" pitchFamily="34" charset="0"/>
              </a:rPr>
              <a:t>Standard 9 -   </a:t>
            </a:r>
            <a:r>
              <a:rPr lang="en-GB" altLang="en-US" b="1" dirty="0">
                <a:latin typeface="Calibri" pitchFamily="34" charset="0"/>
              </a:rPr>
              <a:t>Behaviour Policy</a:t>
            </a:r>
            <a:endParaRPr lang="en-GB" b="1" dirty="0"/>
          </a:p>
        </p:txBody>
      </p:sp>
      <p:sp>
        <p:nvSpPr>
          <p:cNvPr id="3" name="Content Placeholder 2"/>
          <p:cNvSpPr>
            <a:spLocks noGrp="1"/>
          </p:cNvSpPr>
          <p:nvPr>
            <p:ph sz="half" idx="1"/>
          </p:nvPr>
        </p:nvSpPr>
        <p:spPr/>
        <p:txBody>
          <a:bodyPr>
            <a:normAutofit fontScale="70000" lnSpcReduction="20000"/>
          </a:bodyPr>
          <a:lstStyle/>
          <a:p>
            <a:r>
              <a:rPr lang="en-GB" altLang="en-US" dirty="0" err="1">
                <a:latin typeface="Calibri" pitchFamily="34" charset="0"/>
              </a:rPr>
              <a:t>Bydd</a:t>
            </a:r>
            <a:r>
              <a:rPr lang="en-GB" altLang="en-US" dirty="0">
                <a:latin typeface="Calibri" pitchFamily="34" charset="0"/>
              </a:rPr>
              <a:t> dull o </a:t>
            </a:r>
            <a:r>
              <a:rPr lang="en-GB" altLang="en-US" dirty="0" err="1">
                <a:latin typeface="Calibri" pitchFamily="34" charset="0"/>
              </a:rPr>
              <a:t>weithredu</a:t>
            </a:r>
            <a:r>
              <a:rPr lang="en-GB" altLang="en-US" dirty="0">
                <a:latin typeface="Calibri" pitchFamily="34" charset="0"/>
              </a:rPr>
              <a:t> a </a:t>
            </a:r>
            <a:r>
              <a:rPr lang="en-GB" altLang="en-US" dirty="0" err="1">
                <a:latin typeface="Calibri" pitchFamily="34" charset="0"/>
              </a:rPr>
              <a:t>gytunwyd</a:t>
            </a:r>
            <a:r>
              <a:rPr lang="en-GB" altLang="en-US" dirty="0">
                <a:latin typeface="Calibri" pitchFamily="34" charset="0"/>
              </a:rPr>
              <a:t> </a:t>
            </a:r>
            <a:r>
              <a:rPr lang="en-GB" altLang="en-US" dirty="0" err="1">
                <a:latin typeface="Calibri" pitchFamily="34" charset="0"/>
              </a:rPr>
              <a:t>arno</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helpu</a:t>
            </a:r>
            <a:r>
              <a:rPr lang="en-GB" altLang="en-US" dirty="0">
                <a:latin typeface="Calibri" pitchFamily="34" charset="0"/>
              </a:rPr>
              <a:t> staff, </a:t>
            </a:r>
            <a:r>
              <a:rPr lang="en-GB" altLang="en-US" dirty="0" err="1">
                <a:latin typeface="Calibri" pitchFamily="34" charset="0"/>
              </a:rPr>
              <a:t>rhieni</a:t>
            </a:r>
            <a:r>
              <a:rPr lang="en-GB" altLang="en-US" dirty="0">
                <a:latin typeface="Calibri" pitchFamily="34" charset="0"/>
              </a:rPr>
              <a:t> a </a:t>
            </a:r>
            <a:r>
              <a:rPr lang="en-GB" altLang="en-US" dirty="0" err="1">
                <a:latin typeface="Calibri" pitchFamily="34" charset="0"/>
              </a:rPr>
              <a:t>phlant</a:t>
            </a:r>
            <a:r>
              <a:rPr lang="en-GB" altLang="en-US" dirty="0">
                <a:latin typeface="Calibri" pitchFamily="34" charset="0"/>
              </a:rPr>
              <a:t>.</a:t>
            </a:r>
          </a:p>
          <a:p>
            <a:r>
              <a:rPr lang="en-GB" altLang="en-US" dirty="0">
                <a:latin typeface="Calibri" pitchFamily="34" charset="0"/>
              </a:rPr>
              <a:t>Pan </a:t>
            </a:r>
            <a:r>
              <a:rPr lang="en-GB" altLang="en-US" dirty="0" err="1">
                <a:latin typeface="Calibri" pitchFamily="34" charset="0"/>
              </a:rPr>
              <a:t>fydd</a:t>
            </a:r>
            <a:r>
              <a:rPr lang="en-GB" altLang="en-US" dirty="0">
                <a:latin typeface="Calibri" pitchFamily="34" charset="0"/>
              </a:rPr>
              <a:t> </a:t>
            </a:r>
            <a:r>
              <a:rPr lang="en-GB" altLang="en-US" dirty="0" err="1">
                <a:latin typeface="Calibri" pitchFamily="34" charset="0"/>
              </a:rPr>
              <a:t>amgylcheddau’n</a:t>
            </a:r>
            <a:r>
              <a:rPr lang="en-GB" altLang="en-US" dirty="0">
                <a:latin typeface="Calibri" pitchFamily="34" charset="0"/>
              </a:rPr>
              <a:t> </a:t>
            </a:r>
            <a:r>
              <a:rPr lang="en-GB" altLang="en-US" dirty="0" err="1">
                <a:latin typeface="Calibri" pitchFamily="34" charset="0"/>
              </a:rPr>
              <a:t>cael</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harolygu</a:t>
            </a:r>
            <a:r>
              <a:rPr lang="en-GB" altLang="en-US" dirty="0">
                <a:latin typeface="Calibri" pitchFamily="34" charset="0"/>
              </a:rPr>
              <a:t>, </a:t>
            </a:r>
            <a:r>
              <a:rPr lang="en-GB" altLang="en-US" dirty="0" err="1">
                <a:latin typeface="Calibri" pitchFamily="34" charset="0"/>
              </a:rPr>
              <a:t>edrychir</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y </a:t>
            </a:r>
            <a:r>
              <a:rPr lang="en-GB" altLang="en-US" dirty="0" err="1">
                <a:latin typeface="Calibri" pitchFamily="34" charset="0"/>
              </a:rPr>
              <a:t>polisiau</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weld a </a:t>
            </a:r>
            <a:r>
              <a:rPr lang="en-GB" altLang="en-US" dirty="0" err="1">
                <a:latin typeface="Calibri" pitchFamily="34" charset="0"/>
              </a:rPr>
              <a:t>ydynt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cynnwys</a:t>
            </a:r>
            <a:r>
              <a:rPr lang="en-GB" altLang="en-US" dirty="0">
                <a:latin typeface="Calibri" pitchFamily="34" charset="0"/>
              </a:rPr>
              <a:t> </a:t>
            </a:r>
            <a:r>
              <a:rPr lang="en-GB" altLang="en-US" dirty="0" err="1">
                <a:latin typeface="Calibri" pitchFamily="34" charset="0"/>
              </a:rPr>
              <a:t>camau</a:t>
            </a:r>
            <a:r>
              <a:rPr lang="en-GB" altLang="en-US" dirty="0">
                <a:latin typeface="Calibri" pitchFamily="34" charset="0"/>
              </a:rPr>
              <a:t> </a:t>
            </a:r>
            <a:r>
              <a:rPr lang="en-GB" altLang="en-US" dirty="0" err="1">
                <a:latin typeface="Calibri" pitchFamily="34" charset="0"/>
              </a:rPr>
              <a:t>priodol</a:t>
            </a:r>
            <a:r>
              <a:rPr lang="en-GB" altLang="en-US" dirty="0">
                <a:latin typeface="Calibri" pitchFamily="34" charset="0"/>
              </a:rPr>
              <a:t> </a:t>
            </a:r>
            <a:r>
              <a:rPr lang="en-GB" altLang="en-US" dirty="0" err="1">
                <a:latin typeface="Calibri" pitchFamily="34" charset="0"/>
              </a:rPr>
              <a:t>e.e</a:t>
            </a:r>
            <a:r>
              <a:rPr lang="en-GB" altLang="en-US" dirty="0">
                <a:latin typeface="Calibri" pitchFamily="34" charset="0"/>
              </a:rPr>
              <a:t>. </a:t>
            </a:r>
            <a:r>
              <a:rPr lang="en-GB" altLang="en-US" dirty="0" err="1">
                <a:latin typeface="Calibri" pitchFamily="34" charset="0"/>
              </a:rPr>
              <a:t>osgoi</a:t>
            </a:r>
            <a:r>
              <a:rPr lang="en-GB" altLang="en-US" dirty="0">
                <a:latin typeface="Calibri" pitchFamily="34" charset="0"/>
              </a:rPr>
              <a:t> </a:t>
            </a:r>
            <a:r>
              <a:rPr lang="en-GB" altLang="en-US" dirty="0" err="1">
                <a:latin typeface="Calibri" pitchFamily="34" charset="0"/>
              </a:rPr>
              <a:t>bychanu</a:t>
            </a:r>
            <a:r>
              <a:rPr lang="en-GB" altLang="en-US" dirty="0">
                <a:latin typeface="Calibri" pitchFamily="34" charset="0"/>
              </a:rPr>
              <a:t> plant.</a:t>
            </a:r>
          </a:p>
          <a:p>
            <a:r>
              <a:rPr lang="en-GB" altLang="en-US" dirty="0" err="1">
                <a:latin typeface="Calibri" pitchFamily="34" charset="0"/>
              </a:rPr>
              <a:t>Os</a:t>
            </a:r>
            <a:r>
              <a:rPr lang="en-GB" altLang="en-US" dirty="0">
                <a:latin typeface="Calibri" pitchFamily="34" charset="0"/>
              </a:rPr>
              <a:t> </a:t>
            </a:r>
            <a:r>
              <a:rPr lang="en-GB" altLang="en-US" dirty="0" err="1">
                <a:latin typeface="Calibri" pitchFamily="34" charset="0"/>
              </a:rPr>
              <a:t>yw’r</a:t>
            </a:r>
            <a:r>
              <a:rPr lang="en-GB" altLang="en-US" dirty="0">
                <a:latin typeface="Calibri" pitchFamily="34" charset="0"/>
              </a:rPr>
              <a:t> plant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ddigon</a:t>
            </a:r>
            <a:r>
              <a:rPr lang="en-GB" altLang="en-US" dirty="0">
                <a:latin typeface="Calibri" pitchFamily="34" charset="0"/>
              </a:rPr>
              <a:t> o </a:t>
            </a:r>
            <a:r>
              <a:rPr lang="en-GB" altLang="en-US" dirty="0" err="1">
                <a:latin typeface="Calibri" pitchFamily="34" charset="0"/>
              </a:rPr>
              <a:t>oedran</a:t>
            </a:r>
            <a:r>
              <a:rPr lang="en-GB" altLang="en-US" dirty="0">
                <a:latin typeface="Calibri" pitchFamily="34" charset="0"/>
              </a:rPr>
              <a:t> </a:t>
            </a:r>
            <a:r>
              <a:rPr lang="en-GB" altLang="en-US" dirty="0" err="1">
                <a:latin typeface="Calibri" pitchFamily="34" charset="0"/>
              </a:rPr>
              <a:t>yna</a:t>
            </a:r>
            <a:r>
              <a:rPr lang="en-GB" altLang="en-US" dirty="0">
                <a:latin typeface="Calibri" pitchFamily="34" charset="0"/>
              </a:rPr>
              <a:t> </a:t>
            </a:r>
            <a:r>
              <a:rPr lang="en-GB" altLang="en-US" dirty="0" err="1">
                <a:latin typeface="Calibri" pitchFamily="34" charset="0"/>
              </a:rPr>
              <a:t>gellir</a:t>
            </a:r>
            <a:r>
              <a:rPr lang="en-GB" altLang="en-US" dirty="0">
                <a:latin typeface="Calibri" pitchFamily="34" charset="0"/>
              </a:rPr>
              <a:t> </a:t>
            </a:r>
            <a:r>
              <a:rPr lang="en-GB" altLang="en-US" dirty="0" err="1">
                <a:latin typeface="Calibri" pitchFamily="34" charset="0"/>
              </a:rPr>
              <a:t>cynnwys</a:t>
            </a:r>
            <a:r>
              <a:rPr lang="en-GB" altLang="en-US" dirty="0">
                <a:latin typeface="Calibri" pitchFamily="34" charset="0"/>
              </a:rPr>
              <a:t> </a:t>
            </a:r>
            <a:r>
              <a:rPr lang="en-GB" altLang="en-US" dirty="0" err="1">
                <a:latin typeface="Calibri" pitchFamily="34" charset="0"/>
              </a:rPr>
              <a:t>nhw</a:t>
            </a:r>
            <a:r>
              <a:rPr lang="en-GB" altLang="en-US" dirty="0">
                <a:latin typeface="Calibri" pitchFamily="34" charset="0"/>
              </a:rPr>
              <a:t> </a:t>
            </a:r>
            <a:r>
              <a:rPr lang="en-GB" altLang="en-US" dirty="0" err="1">
                <a:latin typeface="Calibri" pitchFamily="34" charset="0"/>
              </a:rPr>
              <a:t>wrth</a:t>
            </a:r>
            <a:r>
              <a:rPr lang="en-GB" altLang="en-US" dirty="0">
                <a:latin typeface="Calibri" pitchFamily="34" charset="0"/>
              </a:rPr>
              <a:t> </a:t>
            </a:r>
            <a:r>
              <a:rPr lang="en-GB" altLang="en-US" dirty="0" err="1">
                <a:latin typeface="Calibri" pitchFamily="34" charset="0"/>
              </a:rPr>
              <a:t>ysgrifennu’r</a:t>
            </a:r>
            <a:r>
              <a:rPr lang="en-GB" altLang="en-US" dirty="0">
                <a:latin typeface="Calibri" pitchFamily="34" charset="0"/>
              </a:rPr>
              <a:t> </a:t>
            </a:r>
            <a:r>
              <a:rPr lang="en-GB" altLang="en-US" dirty="0" err="1">
                <a:latin typeface="Calibri" pitchFamily="34" charset="0"/>
              </a:rPr>
              <a:t>rheolau</a:t>
            </a:r>
            <a:r>
              <a:rPr lang="en-GB" altLang="en-US" dirty="0">
                <a:latin typeface="Calibri" pitchFamily="34" charset="0"/>
              </a:rPr>
              <a:t>.</a:t>
            </a:r>
          </a:p>
          <a:p>
            <a:r>
              <a:rPr lang="en-GB" altLang="en-US" dirty="0" err="1">
                <a:latin typeface="Calibri" pitchFamily="34" charset="0"/>
              </a:rPr>
              <a:t>Sylwch</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y plant am </a:t>
            </a:r>
            <a:r>
              <a:rPr lang="en-GB" altLang="en-US" dirty="0" err="1">
                <a:latin typeface="Calibri" pitchFamily="34" charset="0"/>
              </a:rPr>
              <a:t>arwyddion</a:t>
            </a:r>
            <a:r>
              <a:rPr lang="en-GB" altLang="en-US" dirty="0">
                <a:latin typeface="Calibri" pitchFamily="34" charset="0"/>
              </a:rPr>
              <a:t> o </a:t>
            </a:r>
            <a:r>
              <a:rPr lang="en-GB" altLang="en-US" dirty="0" err="1">
                <a:latin typeface="Calibri" pitchFamily="34" charset="0"/>
              </a:rPr>
              <a:t>ddiflastod</a:t>
            </a:r>
            <a:r>
              <a:rPr lang="en-GB" altLang="en-US" dirty="0">
                <a:latin typeface="Calibri" pitchFamily="34" charset="0"/>
              </a:rPr>
              <a:t>, </a:t>
            </a:r>
            <a:r>
              <a:rPr lang="en-GB" altLang="en-US" dirty="0" err="1">
                <a:latin typeface="Calibri" pitchFamily="34" charset="0"/>
              </a:rPr>
              <a:t>dyma’n</a:t>
            </a:r>
            <a:r>
              <a:rPr lang="en-GB" altLang="en-US" dirty="0">
                <a:latin typeface="Calibri" pitchFamily="34" charset="0"/>
              </a:rPr>
              <a:t> </a:t>
            </a:r>
            <a:r>
              <a:rPr lang="en-GB" altLang="en-US" dirty="0" err="1">
                <a:latin typeface="Calibri" pitchFamily="34" charset="0"/>
              </a:rPr>
              <a:t>aml</a:t>
            </a:r>
            <a:r>
              <a:rPr lang="en-GB" altLang="en-US" dirty="0">
                <a:latin typeface="Calibri" pitchFamily="34" charset="0"/>
              </a:rPr>
              <a:t> </a:t>
            </a:r>
            <a:r>
              <a:rPr lang="en-GB" altLang="en-US" dirty="0" err="1">
                <a:latin typeface="Calibri" pitchFamily="34" charset="0"/>
              </a:rPr>
              <a:t>pryd</a:t>
            </a:r>
            <a:r>
              <a:rPr lang="en-GB" altLang="en-US" dirty="0">
                <a:latin typeface="Calibri" pitchFamily="34" charset="0"/>
              </a:rPr>
              <a:t> y </a:t>
            </a:r>
            <a:r>
              <a:rPr lang="en-GB" altLang="en-US" dirty="0" err="1">
                <a:latin typeface="Calibri" pitchFamily="34" charset="0"/>
              </a:rPr>
              <a:t>byddant</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camymddwyn</a:t>
            </a:r>
            <a:r>
              <a:rPr lang="en-GB" altLang="en-US" dirty="0">
                <a:latin typeface="Calibri" pitchFamily="34" charset="0"/>
              </a:rPr>
              <a:t>.</a:t>
            </a:r>
            <a:r>
              <a:rPr lang="en-GB" altLang="en-US" dirty="0">
                <a:latin typeface="Comic Sans MS" pitchFamily="66" charset="0"/>
              </a:rPr>
              <a:t> </a:t>
            </a:r>
          </a:p>
          <a:p>
            <a:endParaRPr lang="en-GB" altLang="en-US" dirty="0">
              <a:latin typeface="Calibri" pitchFamily="34" charset="0"/>
            </a:endParaRPr>
          </a:p>
          <a:p>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a:latin typeface="Calibri" pitchFamily="34" charset="0"/>
              </a:rPr>
              <a:t>An agreed approach will help staff, parents and children.</a:t>
            </a:r>
          </a:p>
          <a:p>
            <a:r>
              <a:rPr lang="en-GB" altLang="en-US" dirty="0">
                <a:latin typeface="Calibri" pitchFamily="34" charset="0"/>
              </a:rPr>
              <a:t>When settings are inspected, policies will be checked for appropriate actions e.g. avoidance of humiliation of children.</a:t>
            </a:r>
          </a:p>
          <a:p>
            <a:r>
              <a:rPr lang="en-GB" altLang="en-US" dirty="0">
                <a:latin typeface="Calibri" pitchFamily="34" charset="0"/>
              </a:rPr>
              <a:t>If children are old enough involve them in writing the rules.</a:t>
            </a:r>
          </a:p>
          <a:p>
            <a:r>
              <a:rPr lang="en-GB" altLang="en-US" dirty="0">
                <a:latin typeface="Calibri" pitchFamily="34" charset="0"/>
              </a:rPr>
              <a:t>Observe children for signs of boredom, this is often when poor behaviour is displayed.</a:t>
            </a:r>
          </a:p>
          <a:p>
            <a:endParaRPr lang="en-GB" dirty="0"/>
          </a:p>
        </p:txBody>
      </p:sp>
    </p:spTree>
    <p:extLst>
      <p:ext uri="{BB962C8B-B14F-4D97-AF65-F5344CB8AC3E}">
        <p14:creationId xmlns:p14="http://schemas.microsoft.com/office/powerpoint/2010/main" val="5540444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Safon</a:t>
            </a:r>
            <a:r>
              <a:rPr lang="en-GB" b="1" dirty="0" smtClean="0"/>
              <a:t> 12 – </a:t>
            </a:r>
            <a:r>
              <a:rPr lang="en-GB" b="1" dirty="0" err="1" smtClean="0"/>
              <a:t>Bwyd</a:t>
            </a:r>
            <a:r>
              <a:rPr lang="en-GB" b="1" dirty="0" smtClean="0"/>
              <a:t> a </a:t>
            </a:r>
            <a:r>
              <a:rPr lang="en-GB" b="1" dirty="0" err="1" smtClean="0"/>
              <a:t>Diod</a:t>
            </a:r>
            <a:r>
              <a:rPr lang="en-GB" b="1" dirty="0" smtClean="0"/>
              <a:t/>
            </a:r>
            <a:br>
              <a:rPr lang="en-GB" b="1" dirty="0" smtClean="0"/>
            </a:br>
            <a:r>
              <a:rPr lang="en-GB" b="1" dirty="0" smtClean="0"/>
              <a:t>Standard 12 – Food and Drink</a:t>
            </a:r>
            <a:endParaRPr lang="en-GB" b="1" dirty="0"/>
          </a:p>
        </p:txBody>
      </p:sp>
      <p:sp>
        <p:nvSpPr>
          <p:cNvPr id="3" name="Content Placeholder 2"/>
          <p:cNvSpPr>
            <a:spLocks noGrp="1"/>
          </p:cNvSpPr>
          <p:nvPr>
            <p:ph sz="half" idx="1"/>
          </p:nvPr>
        </p:nvSpPr>
        <p:spPr/>
        <p:txBody>
          <a:bodyPr>
            <a:normAutofit fontScale="92500" lnSpcReduction="10000"/>
          </a:bodyPr>
          <a:lstStyle/>
          <a:p>
            <a:r>
              <a:rPr lang="en-GB" dirty="0" err="1" smtClean="0"/>
              <a:t>Safonau</a:t>
            </a:r>
            <a:r>
              <a:rPr lang="en-GB" dirty="0" smtClean="0"/>
              <a:t> </a:t>
            </a:r>
            <a:r>
              <a:rPr lang="en-GB" dirty="0" err="1" smtClean="0"/>
              <a:t>Glendid</a:t>
            </a:r>
            <a:endParaRPr lang="en-GB" dirty="0" smtClean="0"/>
          </a:p>
          <a:p>
            <a:r>
              <a:rPr lang="en-GB" dirty="0" err="1" smtClean="0"/>
              <a:t>Asiantaeth</a:t>
            </a:r>
            <a:r>
              <a:rPr lang="en-GB" dirty="0" smtClean="0"/>
              <a:t> </a:t>
            </a:r>
            <a:r>
              <a:rPr lang="en-GB" dirty="0" err="1" smtClean="0"/>
              <a:t>Safonau</a:t>
            </a:r>
            <a:r>
              <a:rPr lang="en-GB" dirty="0" smtClean="0"/>
              <a:t> </a:t>
            </a:r>
            <a:r>
              <a:rPr lang="en-GB" dirty="0" err="1" smtClean="0"/>
              <a:t>Bwyd</a:t>
            </a:r>
            <a:endParaRPr lang="en-GB" dirty="0" smtClean="0"/>
          </a:p>
          <a:p>
            <a:r>
              <a:rPr lang="en-GB" dirty="0" err="1" smtClean="0"/>
              <a:t>Bwydlenni</a:t>
            </a:r>
            <a:endParaRPr lang="en-GB" dirty="0" smtClean="0"/>
          </a:p>
          <a:p>
            <a:r>
              <a:rPr lang="en-GB" dirty="0" err="1" smtClean="0"/>
              <a:t>Coginio</a:t>
            </a:r>
            <a:r>
              <a:rPr lang="en-GB" dirty="0" smtClean="0"/>
              <a:t> –</a:t>
            </a:r>
            <a:r>
              <a:rPr lang="en-GB" dirty="0" err="1" smtClean="0"/>
              <a:t>paratoi</a:t>
            </a:r>
            <a:r>
              <a:rPr lang="en-GB" dirty="0" smtClean="0"/>
              <a:t> a staff</a:t>
            </a:r>
          </a:p>
          <a:p>
            <a:r>
              <a:rPr lang="en-GB" dirty="0" err="1" smtClean="0"/>
              <a:t>Storio</a:t>
            </a:r>
            <a:r>
              <a:rPr lang="en-GB" dirty="0" smtClean="0"/>
              <a:t>/’rotation’</a:t>
            </a:r>
          </a:p>
          <a:p>
            <a:r>
              <a:rPr lang="en-GB" dirty="0" err="1" smtClean="0"/>
              <a:t>Cofnodi</a:t>
            </a:r>
            <a:endParaRPr lang="en-GB" dirty="0" smtClean="0"/>
          </a:p>
          <a:p>
            <a:r>
              <a:rPr lang="en-GB" dirty="0" err="1" smtClean="0"/>
              <a:t>Alergeddau</a:t>
            </a:r>
            <a:endParaRPr lang="en-GB" dirty="0" smtClean="0"/>
          </a:p>
          <a:p>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Hygiene Standards</a:t>
            </a:r>
          </a:p>
          <a:p>
            <a:r>
              <a:rPr lang="en-GB" dirty="0" smtClean="0"/>
              <a:t>Food Standards Agency</a:t>
            </a:r>
          </a:p>
          <a:p>
            <a:r>
              <a:rPr lang="en-GB" dirty="0" smtClean="0"/>
              <a:t>Menus</a:t>
            </a:r>
          </a:p>
          <a:p>
            <a:r>
              <a:rPr lang="en-GB" dirty="0" smtClean="0"/>
              <a:t>Cooking – preparation and staff</a:t>
            </a:r>
          </a:p>
          <a:p>
            <a:r>
              <a:rPr lang="en-GB" dirty="0" smtClean="0"/>
              <a:t>Storage/rotation</a:t>
            </a:r>
          </a:p>
          <a:p>
            <a:r>
              <a:rPr lang="en-GB" dirty="0" smtClean="0"/>
              <a:t>Documentation</a:t>
            </a:r>
          </a:p>
          <a:p>
            <a:r>
              <a:rPr lang="en-GB" dirty="0" smtClean="0"/>
              <a:t>Allergies</a:t>
            </a:r>
          </a:p>
          <a:p>
            <a:endParaRPr lang="en-GB" dirty="0"/>
          </a:p>
        </p:txBody>
      </p:sp>
    </p:spTree>
    <p:extLst>
      <p:ext uri="{BB962C8B-B14F-4D97-AF65-F5344CB8AC3E}">
        <p14:creationId xmlns:p14="http://schemas.microsoft.com/office/powerpoint/2010/main" val="17823024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Safer Food, Better Business (SFBB)</a:t>
            </a:r>
            <a:endParaRPr lang="en-GB" sz="3600" b="1" dirty="0"/>
          </a:p>
        </p:txBody>
      </p:sp>
      <p:pic>
        <p:nvPicPr>
          <p:cNvPr id="1026" name="Picture 2" descr="G:\EAEC6009C the new Leadership\New for 2017\7902370-large.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62971" y="1600200"/>
            <a:ext cx="5818058"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8585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b="1" dirty="0" err="1" smtClean="0">
                <a:latin typeface="Calibri" pitchFamily="34" charset="0"/>
              </a:rPr>
              <a:t>Safon</a:t>
            </a:r>
            <a:r>
              <a:rPr lang="en-GB" altLang="en-US" sz="4000" b="1" dirty="0" smtClean="0">
                <a:latin typeface="Calibri" pitchFamily="34" charset="0"/>
              </a:rPr>
              <a:t> 19 </a:t>
            </a:r>
            <a:r>
              <a:rPr lang="en-GB" altLang="en-US" sz="4000" b="1" dirty="0" err="1" smtClean="0">
                <a:latin typeface="Calibri" pitchFamily="34" charset="0"/>
              </a:rPr>
              <a:t>Cwynion</a:t>
            </a:r>
            <a:r>
              <a:rPr lang="en-GB" altLang="en-US" sz="4000" b="1" dirty="0">
                <a:latin typeface="Calibri" pitchFamily="34" charset="0"/>
              </a:rPr>
              <a:t/>
            </a:r>
            <a:br>
              <a:rPr lang="en-GB" altLang="en-US" sz="4000" b="1" dirty="0">
                <a:latin typeface="Calibri" pitchFamily="34" charset="0"/>
              </a:rPr>
            </a:br>
            <a:r>
              <a:rPr lang="en-GB" altLang="en-US" sz="4000" b="1" dirty="0">
                <a:latin typeface="Calibri" pitchFamily="34" charset="0"/>
              </a:rPr>
              <a:t> </a:t>
            </a:r>
            <a:r>
              <a:rPr lang="en-GB" altLang="en-US" sz="4000" b="1" dirty="0" smtClean="0">
                <a:latin typeface="Calibri" pitchFamily="34" charset="0"/>
              </a:rPr>
              <a:t>Standard 19 - Complaints </a:t>
            </a:r>
            <a:endParaRPr lang="en-GB" sz="4000" b="1" dirty="0"/>
          </a:p>
        </p:txBody>
      </p:sp>
      <p:sp>
        <p:nvSpPr>
          <p:cNvPr id="3" name="Content Placeholder 2"/>
          <p:cNvSpPr>
            <a:spLocks noGrp="1"/>
          </p:cNvSpPr>
          <p:nvPr>
            <p:ph sz="half" idx="1"/>
          </p:nvPr>
        </p:nvSpPr>
        <p:spPr/>
        <p:txBody>
          <a:bodyPr>
            <a:normAutofit fontScale="77500" lnSpcReduction="20000"/>
          </a:bodyPr>
          <a:lstStyle/>
          <a:p>
            <a:pPr>
              <a:lnSpc>
                <a:spcPct val="80000"/>
              </a:lnSpc>
            </a:pPr>
            <a:r>
              <a:rPr lang="en-GB" altLang="en-US" sz="3100" dirty="0" err="1">
                <a:latin typeface="Calibri" pitchFamily="34" charset="0"/>
              </a:rPr>
              <a:t>Dylech</a:t>
            </a:r>
            <a:r>
              <a:rPr lang="en-GB" altLang="en-US" sz="3100" dirty="0">
                <a:latin typeface="Calibri" pitchFamily="34" charset="0"/>
              </a:rPr>
              <a:t> </a:t>
            </a:r>
            <a:r>
              <a:rPr lang="en-GB" altLang="en-US" sz="3100" dirty="0" err="1">
                <a:latin typeface="Calibri" pitchFamily="34" charset="0"/>
              </a:rPr>
              <a:t>edrych</a:t>
            </a:r>
            <a:r>
              <a:rPr lang="en-GB" altLang="en-US" sz="3100" dirty="0">
                <a:latin typeface="Calibri" pitchFamily="34" charset="0"/>
              </a:rPr>
              <a:t> </a:t>
            </a:r>
            <a:r>
              <a:rPr lang="en-GB" altLang="en-US" sz="3100" dirty="0" err="1">
                <a:latin typeface="Calibri" pitchFamily="34" charset="0"/>
              </a:rPr>
              <a:t>ar</a:t>
            </a:r>
            <a:r>
              <a:rPr lang="en-GB" altLang="en-US" sz="3100" dirty="0">
                <a:latin typeface="Calibri" pitchFamily="34" charset="0"/>
              </a:rPr>
              <a:t> </a:t>
            </a:r>
            <a:r>
              <a:rPr lang="en-GB" altLang="en-US" sz="3100" dirty="0" err="1">
                <a:latin typeface="Calibri" pitchFamily="34" charset="0"/>
              </a:rPr>
              <a:t>gwynion</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gadarnhaol</a:t>
            </a:r>
            <a:r>
              <a:rPr lang="en-GB" altLang="en-US" sz="3100" dirty="0">
                <a:latin typeface="Calibri" pitchFamily="34" charset="0"/>
              </a:rPr>
              <a:t> – </a:t>
            </a:r>
            <a:r>
              <a:rPr lang="en-GB" altLang="en-US" sz="3100" dirty="0" err="1">
                <a:latin typeface="Calibri" pitchFamily="34" charset="0"/>
              </a:rPr>
              <a:t>mae</a:t>
            </a:r>
            <a:r>
              <a:rPr lang="en-GB" altLang="en-US" sz="3100" dirty="0">
                <a:latin typeface="Calibri" pitchFamily="34" charset="0"/>
              </a:rPr>
              <a:t> </a:t>
            </a:r>
            <a:r>
              <a:rPr lang="en-GB" altLang="en-US" sz="3100" dirty="0" err="1">
                <a:latin typeface="Calibri" pitchFamily="34" charset="0"/>
              </a:rPr>
              <a:t>ymchwil</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dangos</a:t>
            </a:r>
            <a:r>
              <a:rPr lang="en-GB" altLang="en-US" sz="3100" dirty="0">
                <a:latin typeface="Calibri" pitchFamily="34" charset="0"/>
              </a:rPr>
              <a:t> bod </a:t>
            </a:r>
            <a:r>
              <a:rPr lang="en-GB" altLang="en-US" sz="3100" dirty="0" err="1">
                <a:latin typeface="Calibri" pitchFamily="34" charset="0"/>
              </a:rPr>
              <a:t>cwsmer</a:t>
            </a:r>
            <a:r>
              <a:rPr lang="en-GB" altLang="en-US" sz="3100" dirty="0">
                <a:latin typeface="Calibri" pitchFamily="34" charset="0"/>
              </a:rPr>
              <a:t> </a:t>
            </a:r>
            <a:r>
              <a:rPr lang="en-GB" altLang="en-US" sz="3100" dirty="0" err="1">
                <a:latin typeface="Calibri" pitchFamily="34" charset="0"/>
              </a:rPr>
              <a:t>sy’n</a:t>
            </a:r>
            <a:r>
              <a:rPr lang="en-GB" altLang="en-US" sz="3100" dirty="0">
                <a:latin typeface="Calibri" pitchFamily="34" charset="0"/>
              </a:rPr>
              <a:t> </a:t>
            </a:r>
            <a:r>
              <a:rPr lang="en-GB" altLang="en-US" sz="3100" dirty="0" err="1">
                <a:latin typeface="Calibri" pitchFamily="34" charset="0"/>
              </a:rPr>
              <a:t>achwyn</a:t>
            </a:r>
            <a:r>
              <a:rPr lang="en-GB" altLang="en-US" sz="3100" dirty="0">
                <a:latin typeface="Calibri" pitchFamily="34" charset="0"/>
              </a:rPr>
              <a:t> ac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cael</a:t>
            </a:r>
            <a:r>
              <a:rPr lang="en-GB" altLang="en-US" sz="3100" dirty="0">
                <a:latin typeface="Calibri" pitchFamily="34" charset="0"/>
              </a:rPr>
              <a:t> </a:t>
            </a:r>
            <a:r>
              <a:rPr lang="en-GB" altLang="en-US" sz="3100" dirty="0" err="1">
                <a:latin typeface="Calibri" pitchFamily="34" charset="0"/>
              </a:rPr>
              <a:t>ymateb</a:t>
            </a:r>
            <a:r>
              <a:rPr lang="en-GB" altLang="en-US" sz="3100" dirty="0">
                <a:latin typeface="Calibri" pitchFamily="34" charset="0"/>
              </a:rPr>
              <a:t> </a:t>
            </a:r>
            <a:r>
              <a:rPr lang="en-GB" altLang="en-US" sz="3100" dirty="0" err="1">
                <a:latin typeface="Calibri" pitchFamily="34" charset="0"/>
              </a:rPr>
              <a:t>boddhaol</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llai</a:t>
            </a:r>
            <a:r>
              <a:rPr lang="en-GB" altLang="en-US" sz="3100" dirty="0">
                <a:latin typeface="Calibri" pitchFamily="34" charset="0"/>
              </a:rPr>
              <a:t> </a:t>
            </a:r>
            <a:r>
              <a:rPr lang="en-GB" altLang="en-US" sz="3100" dirty="0" err="1">
                <a:latin typeface="Calibri" pitchFamily="34" charset="0"/>
              </a:rPr>
              <a:t>tebygol</a:t>
            </a:r>
            <a:r>
              <a:rPr lang="en-GB" altLang="en-US" sz="3100" dirty="0">
                <a:latin typeface="Calibri" pitchFamily="34" charset="0"/>
              </a:rPr>
              <a:t> o </a:t>
            </a:r>
            <a:r>
              <a:rPr lang="en-GB" altLang="en-US" sz="3100" dirty="0" err="1">
                <a:latin typeface="Calibri" pitchFamily="34" charset="0"/>
              </a:rPr>
              <a:t>adael</a:t>
            </a:r>
            <a:r>
              <a:rPr lang="en-GB" altLang="en-US" sz="3100" dirty="0">
                <a:latin typeface="Calibri" pitchFamily="34" charset="0"/>
              </a:rPr>
              <a:t> </a:t>
            </a:r>
            <a:r>
              <a:rPr lang="en-GB" altLang="en-US" sz="3100" dirty="0" err="1">
                <a:latin typeface="Calibri" pitchFamily="34" charset="0"/>
              </a:rPr>
              <a:t>na</a:t>
            </a:r>
            <a:r>
              <a:rPr lang="en-GB" altLang="en-US" sz="3100" dirty="0">
                <a:latin typeface="Calibri" pitchFamily="34" charset="0"/>
              </a:rPr>
              <a:t> </a:t>
            </a:r>
            <a:r>
              <a:rPr lang="en-GB" altLang="en-US" sz="3100" dirty="0" err="1">
                <a:latin typeface="Calibri" pitchFamily="34" charset="0"/>
              </a:rPr>
              <a:t>rhywun</a:t>
            </a:r>
            <a:r>
              <a:rPr lang="en-GB" altLang="en-US" sz="3100" dirty="0">
                <a:latin typeface="Calibri" pitchFamily="34" charset="0"/>
              </a:rPr>
              <a:t> </a:t>
            </a:r>
            <a:r>
              <a:rPr lang="en-GB" altLang="en-US" sz="3100" dirty="0" err="1">
                <a:latin typeface="Calibri" pitchFamily="34" charset="0"/>
              </a:rPr>
              <a:t>sydd</a:t>
            </a:r>
            <a:r>
              <a:rPr lang="en-GB" altLang="en-US" sz="3100" dirty="0">
                <a:latin typeface="Calibri" pitchFamily="34" charset="0"/>
              </a:rPr>
              <a:t> a </a:t>
            </a:r>
            <a:r>
              <a:rPr lang="en-GB" altLang="en-US" sz="3100" dirty="0" err="1">
                <a:latin typeface="Calibri" pitchFamily="34" charset="0"/>
              </a:rPr>
              <a:t>chwyn</a:t>
            </a:r>
            <a:r>
              <a:rPr lang="en-GB" altLang="en-US" sz="3100" dirty="0">
                <a:latin typeface="Calibri" pitchFamily="34" charset="0"/>
              </a:rPr>
              <a:t> </a:t>
            </a:r>
            <a:r>
              <a:rPr lang="en-GB" altLang="en-US" sz="3100" dirty="0" err="1">
                <a:latin typeface="Calibri" pitchFamily="34" charset="0"/>
              </a:rPr>
              <a:t>ond</a:t>
            </a:r>
            <a:r>
              <a:rPr lang="en-GB" altLang="en-US" sz="3100" dirty="0">
                <a:latin typeface="Calibri" pitchFamily="34" charset="0"/>
              </a:rPr>
              <a:t> </a:t>
            </a:r>
            <a:r>
              <a:rPr lang="en-GB" altLang="en-US" sz="3100" dirty="0" err="1">
                <a:latin typeface="Calibri" pitchFamily="34" charset="0"/>
              </a:rPr>
              <a:t>nid</a:t>
            </a:r>
            <a:r>
              <a:rPr lang="en-GB" altLang="en-US" sz="3100" dirty="0">
                <a:latin typeface="Calibri" pitchFamily="34" charset="0"/>
              </a:rPr>
              <a:t> </a:t>
            </a:r>
            <a:r>
              <a:rPr lang="en-GB" altLang="en-US" sz="3100" dirty="0" err="1">
                <a:latin typeface="Calibri" pitchFamily="34" charset="0"/>
              </a:rPr>
              <a:t>yn</a:t>
            </a:r>
            <a:r>
              <a:rPr lang="en-GB" altLang="en-US" sz="3100" dirty="0">
                <a:latin typeface="Calibri" pitchFamily="34" charset="0"/>
              </a:rPr>
              <a:t> </a:t>
            </a:r>
            <a:r>
              <a:rPr lang="en-GB" altLang="en-US" sz="3100" dirty="0" err="1">
                <a:latin typeface="Calibri" pitchFamily="34" charset="0"/>
              </a:rPr>
              <a:t>achwyn</a:t>
            </a:r>
            <a:r>
              <a:rPr lang="en-GB" altLang="en-US" sz="3100" dirty="0">
                <a:latin typeface="Calibri" pitchFamily="34" charset="0"/>
              </a:rPr>
              <a:t> (Jameson a Watson).</a:t>
            </a:r>
          </a:p>
          <a:p>
            <a:pPr>
              <a:lnSpc>
                <a:spcPct val="80000"/>
              </a:lnSpc>
            </a:pPr>
            <a:r>
              <a:rPr lang="en-GB" altLang="en-US" sz="3100" dirty="0" err="1">
                <a:latin typeface="Calibri" pitchFamily="34" charset="0"/>
              </a:rPr>
              <a:t>Polisi</a:t>
            </a:r>
            <a:endParaRPr lang="en-GB" altLang="en-US" sz="3100" dirty="0">
              <a:latin typeface="Calibri" pitchFamily="34" charset="0"/>
            </a:endParaRPr>
          </a:p>
          <a:p>
            <a:pPr>
              <a:lnSpc>
                <a:spcPct val="80000"/>
              </a:lnSpc>
            </a:pPr>
            <a:r>
              <a:rPr lang="en-GB" altLang="en-US" sz="3100" dirty="0" err="1">
                <a:latin typeface="Calibri" pitchFamily="34" charset="0"/>
              </a:rPr>
              <a:t>Cofnodi</a:t>
            </a:r>
            <a:endParaRPr lang="en-GB" altLang="en-US" sz="3100" dirty="0">
              <a:latin typeface="Calibri" pitchFamily="34" charset="0"/>
            </a:endParaRPr>
          </a:p>
          <a:p>
            <a:pPr>
              <a:lnSpc>
                <a:spcPct val="80000"/>
              </a:lnSpc>
            </a:pPr>
            <a:r>
              <a:rPr lang="en-GB" altLang="en-US" sz="3100" dirty="0" err="1">
                <a:latin typeface="Calibri" pitchFamily="34" charset="0"/>
              </a:rPr>
              <a:t>Gofynion</a:t>
            </a:r>
            <a:r>
              <a:rPr lang="en-GB" altLang="en-US" sz="3100" dirty="0">
                <a:latin typeface="Calibri" pitchFamily="34" charset="0"/>
              </a:rPr>
              <a:t> </a:t>
            </a:r>
            <a:r>
              <a:rPr lang="en-GB" altLang="en-US" sz="3100" dirty="0" err="1" smtClean="0">
                <a:latin typeface="Calibri" pitchFamily="34" charset="0"/>
              </a:rPr>
              <a:t>Amser</a:t>
            </a:r>
            <a:r>
              <a:rPr lang="en-GB" altLang="en-US" sz="3100" dirty="0" smtClean="0">
                <a:latin typeface="Calibri" pitchFamily="34" charset="0"/>
              </a:rPr>
              <a:t> -  14 </a:t>
            </a:r>
            <a:r>
              <a:rPr lang="en-GB" altLang="en-US" sz="3100" dirty="0" err="1" smtClean="0">
                <a:latin typeface="Calibri" pitchFamily="34" charset="0"/>
              </a:rPr>
              <a:t>diwrnod</a:t>
            </a:r>
            <a:endParaRPr lang="en-GB" altLang="en-US" sz="3100" dirty="0">
              <a:latin typeface="Calibri" pitchFamily="34" charset="0"/>
            </a:endParaRPr>
          </a:p>
          <a:p>
            <a:pPr>
              <a:lnSpc>
                <a:spcPct val="80000"/>
              </a:lnSpc>
            </a:pPr>
            <a:r>
              <a:rPr lang="en-GB" altLang="en-US" sz="3100" dirty="0">
                <a:latin typeface="Calibri" pitchFamily="34" charset="0"/>
              </a:rPr>
              <a:t>Y </a:t>
            </a:r>
            <a:r>
              <a:rPr lang="en-GB" altLang="en-US" sz="3100" dirty="0" err="1">
                <a:latin typeface="Calibri" pitchFamily="34" charset="0"/>
              </a:rPr>
              <a:t>drefn</a:t>
            </a:r>
            <a:endParaRPr lang="en-GB" altLang="en-US" sz="3100"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en-GB" altLang="en-US" dirty="0">
                <a:latin typeface="Calibri" pitchFamily="34" charset="0"/>
              </a:rPr>
              <a:t>View complaints in a positive light – research shows that a customer who complains and receives a satisfactory response is less likely to leave than one who has a grievance and does not complain (Jameson and Watson).</a:t>
            </a:r>
          </a:p>
          <a:p>
            <a:r>
              <a:rPr lang="en-GB" altLang="en-US" dirty="0">
                <a:latin typeface="Calibri" pitchFamily="34" charset="0"/>
              </a:rPr>
              <a:t>Policy</a:t>
            </a:r>
          </a:p>
          <a:p>
            <a:r>
              <a:rPr lang="en-GB" altLang="en-US" dirty="0">
                <a:latin typeface="Calibri" pitchFamily="34" charset="0"/>
              </a:rPr>
              <a:t>Recording</a:t>
            </a:r>
          </a:p>
          <a:p>
            <a:r>
              <a:rPr lang="en-GB" altLang="en-US" dirty="0" smtClean="0">
                <a:latin typeface="Calibri" pitchFamily="34" charset="0"/>
              </a:rPr>
              <a:t>Time scale – 14 days</a:t>
            </a:r>
            <a:endParaRPr lang="en-GB" altLang="en-US" dirty="0">
              <a:latin typeface="Calibri" pitchFamily="34" charset="0"/>
            </a:endParaRPr>
          </a:p>
          <a:p>
            <a:r>
              <a:rPr lang="en-GB" altLang="en-US" dirty="0">
                <a:latin typeface="Calibri" pitchFamily="34" charset="0"/>
              </a:rPr>
              <a:t>The procedure</a:t>
            </a:r>
          </a:p>
          <a:p>
            <a:pPr marL="0" indent="0">
              <a:buNone/>
            </a:pPr>
            <a:endParaRPr lang="en-GB" dirty="0"/>
          </a:p>
        </p:txBody>
      </p:sp>
    </p:spTree>
    <p:extLst>
      <p:ext uri="{BB962C8B-B14F-4D97-AF65-F5344CB8AC3E}">
        <p14:creationId xmlns:p14="http://schemas.microsoft.com/office/powerpoint/2010/main" val="635120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smtClean="0">
                <a:latin typeface="Calibri" pitchFamily="34" charset="0"/>
              </a:rPr>
              <a:t>Safon</a:t>
            </a:r>
            <a:r>
              <a:rPr lang="en-GB" altLang="en-US" b="1" dirty="0" smtClean="0">
                <a:latin typeface="Calibri" pitchFamily="34" charset="0"/>
              </a:rPr>
              <a:t> 20 - </a:t>
            </a:r>
            <a:r>
              <a:rPr lang="en-GB" altLang="en-US" b="1" dirty="0" err="1" smtClean="0">
                <a:latin typeface="Calibri" pitchFamily="34" charset="0"/>
              </a:rPr>
              <a:t>Amddiffyn</a:t>
            </a:r>
            <a:r>
              <a:rPr lang="en-GB" altLang="en-US" b="1" dirty="0" smtClean="0">
                <a:latin typeface="Calibri" pitchFamily="34" charset="0"/>
              </a:rPr>
              <a:t> </a:t>
            </a:r>
            <a:r>
              <a:rPr lang="en-GB" altLang="en-US" b="1" dirty="0">
                <a:latin typeface="Calibri" pitchFamily="34" charset="0"/>
              </a:rPr>
              <a:t>Plant</a:t>
            </a:r>
            <a:br>
              <a:rPr lang="en-GB" altLang="en-US" b="1" dirty="0">
                <a:latin typeface="Calibri" pitchFamily="34" charset="0"/>
              </a:rPr>
            </a:br>
            <a:r>
              <a:rPr lang="en-GB" altLang="en-US" b="1" dirty="0">
                <a:latin typeface="Calibri" pitchFamily="34" charset="0"/>
              </a:rPr>
              <a:t> </a:t>
            </a:r>
            <a:r>
              <a:rPr lang="en-GB" altLang="en-US" b="1" dirty="0" smtClean="0">
                <a:latin typeface="Calibri" pitchFamily="34" charset="0"/>
              </a:rPr>
              <a:t>Standard 20 - Safeguarding </a:t>
            </a:r>
            <a:r>
              <a:rPr lang="en-GB" altLang="en-US" b="1" dirty="0">
                <a:latin typeface="Calibri" pitchFamily="34" charset="0"/>
              </a:rPr>
              <a:t>Children</a:t>
            </a:r>
            <a:endParaRPr lang="en-GB" b="1"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Polisi</a:t>
            </a:r>
            <a:r>
              <a:rPr lang="en-GB" altLang="en-US" dirty="0">
                <a:latin typeface="Calibri" pitchFamily="34" charset="0"/>
              </a:rPr>
              <a:t> </a:t>
            </a:r>
            <a:r>
              <a:rPr lang="en-GB" altLang="en-US" dirty="0" err="1">
                <a:latin typeface="Calibri" pitchFamily="34" charset="0"/>
              </a:rPr>
              <a:t>Amddiffyn</a:t>
            </a:r>
            <a:r>
              <a:rPr lang="en-GB" altLang="en-US" dirty="0">
                <a:latin typeface="Calibri" pitchFamily="34" charset="0"/>
              </a:rPr>
              <a:t> Plant</a:t>
            </a:r>
          </a:p>
          <a:p>
            <a:r>
              <a:rPr lang="en-GB" altLang="en-US" dirty="0" err="1">
                <a:latin typeface="Calibri" pitchFamily="34" charset="0"/>
              </a:rPr>
              <a:t>Trefniadau</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gyfer</a:t>
            </a:r>
            <a:r>
              <a:rPr lang="en-GB" altLang="en-US" dirty="0">
                <a:latin typeface="Calibri" pitchFamily="34" charset="0"/>
              </a:rPr>
              <a:t> </a:t>
            </a:r>
            <a:r>
              <a:rPr lang="en-GB" altLang="en-US" dirty="0" err="1">
                <a:latin typeface="Calibri" pitchFamily="34" charset="0"/>
              </a:rPr>
              <a:t>camdriniaeth</a:t>
            </a:r>
            <a:r>
              <a:rPr lang="en-GB" altLang="en-US" dirty="0">
                <a:latin typeface="Calibri" pitchFamily="34" charset="0"/>
              </a:rPr>
              <a:t> – </a:t>
            </a:r>
            <a:r>
              <a:rPr lang="en-GB" altLang="en-US" dirty="0" err="1">
                <a:latin typeface="Calibri" pitchFamily="34" charset="0"/>
              </a:rPr>
              <a:t>honiadau</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blant</a:t>
            </a:r>
            <a:r>
              <a:rPr lang="en-GB" altLang="en-US" dirty="0">
                <a:latin typeface="Calibri" pitchFamily="34" charset="0"/>
              </a:rPr>
              <a:t>/</a:t>
            </a:r>
            <a:r>
              <a:rPr lang="en-GB" altLang="en-US" dirty="0" err="1">
                <a:latin typeface="Calibri" pitchFamily="34" charset="0"/>
              </a:rPr>
              <a:t>arwyddion</a:t>
            </a:r>
            <a:r>
              <a:rPr lang="en-GB" altLang="en-US" dirty="0">
                <a:latin typeface="Calibri" pitchFamily="34" charset="0"/>
              </a:rPr>
              <a:t> </a:t>
            </a:r>
            <a:r>
              <a:rPr lang="en-GB" altLang="en-US" dirty="0" err="1">
                <a:latin typeface="Calibri" pitchFamily="34" charset="0"/>
              </a:rPr>
              <a:t>camdriniaeth</a:t>
            </a:r>
            <a:r>
              <a:rPr lang="en-GB" altLang="en-US" dirty="0">
                <a:latin typeface="Calibri" pitchFamily="34" charset="0"/>
              </a:rPr>
              <a:t>/</a:t>
            </a:r>
            <a:r>
              <a:rPr lang="en-GB" altLang="en-US" dirty="0" err="1">
                <a:latin typeface="Calibri" pitchFamily="34" charset="0"/>
              </a:rPr>
              <a:t>honiadau</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a:t>
            </a:r>
            <a:r>
              <a:rPr lang="en-GB" altLang="en-US" dirty="0" err="1">
                <a:latin typeface="Calibri" pitchFamily="34" charset="0"/>
              </a:rPr>
              <a:t>rhieni</a:t>
            </a:r>
            <a:r>
              <a:rPr lang="en-GB" altLang="en-US" dirty="0">
                <a:latin typeface="Calibri" pitchFamily="34" charset="0"/>
              </a:rPr>
              <a:t> am </a:t>
            </a:r>
            <a:r>
              <a:rPr lang="en-GB" altLang="en-US" dirty="0" err="1">
                <a:latin typeface="Calibri" pitchFamily="34" charset="0"/>
              </a:rPr>
              <a:t>aelodau</a:t>
            </a:r>
            <a:r>
              <a:rPr lang="en-GB" altLang="en-US" dirty="0">
                <a:latin typeface="Calibri" pitchFamily="34" charset="0"/>
              </a:rPr>
              <a:t> staff.</a:t>
            </a:r>
          </a:p>
          <a:p>
            <a:r>
              <a:rPr lang="en-GB" altLang="en-US" dirty="0" err="1" smtClean="0">
                <a:latin typeface="Calibri" pitchFamily="34" charset="0"/>
              </a:rPr>
              <a:t>Enw</a:t>
            </a:r>
            <a:r>
              <a:rPr lang="en-GB" altLang="en-US" dirty="0" smtClean="0">
                <a:latin typeface="Calibri" pitchFamily="34" charset="0"/>
              </a:rPr>
              <a:t> </a:t>
            </a:r>
            <a:r>
              <a:rPr lang="en-GB" altLang="en-US" dirty="0" err="1" smtClean="0">
                <a:latin typeface="Calibri" pitchFamily="34" charset="0"/>
              </a:rPr>
              <a:t>Swyddog</a:t>
            </a:r>
            <a:r>
              <a:rPr lang="en-GB" altLang="en-US" dirty="0" smtClean="0">
                <a:latin typeface="Calibri" pitchFamily="34" charset="0"/>
              </a:rPr>
              <a:t> </a:t>
            </a:r>
            <a:r>
              <a:rPr lang="en-GB" altLang="en-US" dirty="0" err="1">
                <a:latin typeface="Calibri" pitchFamily="34" charset="0"/>
              </a:rPr>
              <a:t>Amddiffyn</a:t>
            </a:r>
            <a:r>
              <a:rPr lang="en-GB" altLang="en-US" dirty="0">
                <a:latin typeface="Calibri" pitchFamily="34" charset="0"/>
              </a:rPr>
              <a:t> </a:t>
            </a:r>
            <a:r>
              <a:rPr lang="en-GB" altLang="en-US" dirty="0" smtClean="0">
                <a:latin typeface="Calibri" pitchFamily="34" charset="0"/>
              </a:rPr>
              <a:t>Plant  </a:t>
            </a:r>
            <a:endParaRPr lang="en-GB" altLang="en-US" dirty="0">
              <a:latin typeface="Calibri" pitchFamily="34" charset="0"/>
            </a:endParaRPr>
          </a:p>
          <a:p>
            <a:r>
              <a:rPr lang="en-GB" altLang="en-US" dirty="0" err="1">
                <a:latin typeface="Calibri" pitchFamily="34" charset="0"/>
              </a:rPr>
              <a:t>Hyfforddiant</a:t>
            </a:r>
            <a:r>
              <a:rPr lang="en-GB" altLang="en-US" dirty="0">
                <a:latin typeface="Calibri" pitchFamily="34" charset="0"/>
              </a:rPr>
              <a:t> Staff </a:t>
            </a:r>
          </a:p>
          <a:p>
            <a:r>
              <a:rPr lang="en-GB" altLang="en-US" dirty="0">
                <a:latin typeface="Calibri" pitchFamily="34" charset="0"/>
              </a:rPr>
              <a:t>DBS</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Child Protection Policy </a:t>
            </a:r>
          </a:p>
          <a:p>
            <a:r>
              <a:rPr lang="en-GB" altLang="en-US" dirty="0">
                <a:latin typeface="Calibri" pitchFamily="34" charset="0"/>
              </a:rPr>
              <a:t>Procedures for abuse – allegations by children/signs of abuse/allegations by parents about staff.</a:t>
            </a:r>
          </a:p>
          <a:p>
            <a:r>
              <a:rPr lang="en-GB" altLang="en-US" dirty="0" smtClean="0">
                <a:latin typeface="Calibri" pitchFamily="34" charset="0"/>
              </a:rPr>
              <a:t>Named Child </a:t>
            </a:r>
            <a:r>
              <a:rPr lang="en-GB" altLang="en-US" dirty="0">
                <a:latin typeface="Calibri" pitchFamily="34" charset="0"/>
              </a:rPr>
              <a:t>Protection Officer</a:t>
            </a:r>
          </a:p>
          <a:p>
            <a:r>
              <a:rPr lang="en-GB" altLang="en-US" dirty="0">
                <a:latin typeface="Calibri" pitchFamily="34" charset="0"/>
              </a:rPr>
              <a:t>Staff Training</a:t>
            </a:r>
          </a:p>
          <a:p>
            <a:r>
              <a:rPr lang="en-GB" altLang="en-US" dirty="0">
                <a:latin typeface="Calibri" pitchFamily="34" charset="0"/>
              </a:rPr>
              <a:t>DBS</a:t>
            </a:r>
          </a:p>
          <a:p>
            <a:pPr marL="0" indent="0">
              <a:buNone/>
            </a:pPr>
            <a:endParaRPr lang="en-GB" dirty="0"/>
          </a:p>
        </p:txBody>
      </p:sp>
    </p:spTree>
    <p:extLst>
      <p:ext uri="{BB962C8B-B14F-4D97-AF65-F5344CB8AC3E}">
        <p14:creationId xmlns:p14="http://schemas.microsoft.com/office/powerpoint/2010/main" val="31510416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err="1"/>
              <a:t>Cyfrinachedd</a:t>
            </a:r>
            <a:r>
              <a:rPr lang="en-GB" altLang="en-US" dirty="0"/>
              <a:t>      Confidentiality</a:t>
            </a:r>
            <a:endParaRPr lang="en-GB" dirty="0"/>
          </a:p>
        </p:txBody>
      </p:sp>
      <p:sp>
        <p:nvSpPr>
          <p:cNvPr id="3" name="Content Placeholder 2"/>
          <p:cNvSpPr>
            <a:spLocks noGrp="1"/>
          </p:cNvSpPr>
          <p:nvPr>
            <p:ph sz="half" idx="1"/>
          </p:nvPr>
        </p:nvSpPr>
        <p:spPr/>
        <p:txBody>
          <a:bodyPr>
            <a:normAutofit fontScale="92500" lnSpcReduction="10000"/>
          </a:bodyPr>
          <a:lstStyle/>
          <a:p>
            <a:pPr marL="0" indent="0">
              <a:lnSpc>
                <a:spcPct val="90000"/>
              </a:lnSpc>
              <a:buNone/>
            </a:pPr>
            <a:r>
              <a:rPr lang="en-GB" altLang="en-US" b="1" dirty="0" err="1">
                <a:latin typeface="Calibri" pitchFamily="34" charset="0"/>
              </a:rPr>
              <a:t>Deddf</a:t>
            </a:r>
            <a:r>
              <a:rPr lang="en-GB" altLang="en-US" b="1" dirty="0">
                <a:latin typeface="Calibri" pitchFamily="34" charset="0"/>
              </a:rPr>
              <a:t> </a:t>
            </a:r>
            <a:r>
              <a:rPr lang="en-GB" altLang="en-US" b="1" dirty="0" err="1">
                <a:latin typeface="Calibri" pitchFamily="34" charset="0"/>
              </a:rPr>
              <a:t>Diogelu</a:t>
            </a:r>
            <a:r>
              <a:rPr lang="en-GB" altLang="en-US" b="1" dirty="0">
                <a:latin typeface="Calibri" pitchFamily="34" charset="0"/>
              </a:rPr>
              <a:t> Data 1998</a:t>
            </a:r>
          </a:p>
          <a:p>
            <a:pPr>
              <a:lnSpc>
                <a:spcPct val="90000"/>
              </a:lnSpc>
            </a:pPr>
            <a:r>
              <a:rPr lang="en-GB" altLang="en-US" dirty="0" err="1" smtClean="0">
                <a:latin typeface="Calibri" pitchFamily="34" charset="0"/>
              </a:rPr>
              <a:t>Cadw</a:t>
            </a:r>
            <a:r>
              <a:rPr lang="en-GB" altLang="en-US" dirty="0" smtClean="0">
                <a:latin typeface="Calibri" pitchFamily="34" charset="0"/>
              </a:rPr>
              <a:t> </a:t>
            </a:r>
            <a:r>
              <a:rPr lang="en-GB" altLang="en-US" dirty="0" err="1">
                <a:latin typeface="Calibri" pitchFamily="34" charset="0"/>
              </a:rPr>
              <a:t>cofnodion</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ddiogel</a:t>
            </a:r>
            <a:r>
              <a:rPr lang="en-GB" altLang="en-US" dirty="0">
                <a:latin typeface="Calibri" pitchFamily="34" charset="0"/>
              </a:rPr>
              <a:t>.</a:t>
            </a:r>
          </a:p>
          <a:p>
            <a:pPr>
              <a:lnSpc>
                <a:spcPct val="90000"/>
              </a:lnSpc>
            </a:pPr>
            <a:r>
              <a:rPr lang="en-GB" altLang="en-US" dirty="0">
                <a:latin typeface="Calibri" pitchFamily="34" charset="0"/>
              </a:rPr>
              <a:t>Cael </a:t>
            </a:r>
            <a:r>
              <a:rPr lang="en-GB" altLang="en-US" dirty="0" err="1">
                <a:latin typeface="Calibri" pitchFamily="34" charset="0"/>
              </a:rPr>
              <a:t>mynediad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gofnodion</a:t>
            </a:r>
            <a:r>
              <a:rPr lang="en-GB" altLang="en-US" dirty="0">
                <a:latin typeface="Calibri" pitchFamily="34" charset="0"/>
              </a:rPr>
              <a:t> – staff, </a:t>
            </a:r>
            <a:r>
              <a:rPr lang="en-GB" altLang="en-US" dirty="0" err="1">
                <a:latin typeface="Calibri" pitchFamily="34" charset="0"/>
              </a:rPr>
              <a:t>rhieni</a:t>
            </a:r>
            <a:r>
              <a:rPr lang="en-GB" altLang="en-US" dirty="0">
                <a:latin typeface="Calibri" pitchFamily="34" charset="0"/>
              </a:rPr>
              <a:t>.</a:t>
            </a:r>
          </a:p>
          <a:p>
            <a:pPr>
              <a:lnSpc>
                <a:spcPct val="90000"/>
              </a:lnSpc>
            </a:pPr>
            <a:r>
              <a:rPr lang="en-GB" altLang="en-US" dirty="0" err="1" smtClean="0">
                <a:latin typeface="Calibri" pitchFamily="34" charset="0"/>
              </a:rPr>
              <a:t>Cofnodion</a:t>
            </a:r>
            <a:r>
              <a:rPr lang="en-GB" altLang="en-US" dirty="0" smtClean="0">
                <a:latin typeface="Calibri" pitchFamily="34" charset="0"/>
              </a:rPr>
              <a:t> </a:t>
            </a:r>
            <a:r>
              <a:rPr lang="en-GB" altLang="en-US" dirty="0">
                <a:latin typeface="Calibri" pitchFamily="34" charset="0"/>
              </a:rPr>
              <a:t>staff – </a:t>
            </a:r>
            <a:r>
              <a:rPr lang="en-GB" altLang="en-US" dirty="0" err="1">
                <a:latin typeface="Calibri" pitchFamily="34" charset="0"/>
              </a:rPr>
              <a:t>storio</a:t>
            </a:r>
            <a:endParaRPr lang="en-GB" altLang="en-US" dirty="0">
              <a:latin typeface="Calibri" pitchFamily="34" charset="0"/>
            </a:endParaRPr>
          </a:p>
          <a:p>
            <a:pPr>
              <a:lnSpc>
                <a:spcPct val="90000"/>
              </a:lnSpc>
            </a:pPr>
            <a:r>
              <a:rPr lang="en-GB" altLang="en-US" dirty="0" err="1">
                <a:latin typeface="Calibri" pitchFamily="34" charset="0"/>
              </a:rPr>
              <a:t>Cofnodion</a:t>
            </a:r>
            <a:r>
              <a:rPr lang="en-GB" altLang="en-US" dirty="0">
                <a:latin typeface="Calibri" pitchFamily="34" charset="0"/>
              </a:rPr>
              <a:t> y plant.</a:t>
            </a:r>
          </a:p>
          <a:p>
            <a:pPr>
              <a:lnSpc>
                <a:spcPct val="90000"/>
              </a:lnSpc>
            </a:pPr>
            <a:r>
              <a:rPr lang="en-GB" altLang="en-US" dirty="0" err="1">
                <a:latin typeface="Calibri" pitchFamily="34" charset="0"/>
              </a:rPr>
              <a:t>Ymwybyddiaeth</a:t>
            </a:r>
            <a:r>
              <a:rPr lang="en-GB" altLang="en-US" dirty="0">
                <a:latin typeface="Calibri" pitchFamily="34" charset="0"/>
              </a:rPr>
              <a:t> </a:t>
            </a:r>
            <a:r>
              <a:rPr lang="en-GB" altLang="en-US" dirty="0" err="1">
                <a:latin typeface="Calibri" pitchFamily="34" charset="0"/>
              </a:rPr>
              <a:t>aelodau</a:t>
            </a:r>
            <a:r>
              <a:rPr lang="en-GB" altLang="en-US" dirty="0">
                <a:latin typeface="Calibri" pitchFamily="34" charset="0"/>
              </a:rPr>
              <a:t> staff </a:t>
            </a:r>
            <a:r>
              <a:rPr lang="en-GB" altLang="en-US" dirty="0" err="1">
                <a:latin typeface="Calibri" pitchFamily="34" charset="0"/>
              </a:rPr>
              <a:t>ynglyn</a:t>
            </a:r>
            <a:r>
              <a:rPr lang="en-GB" altLang="en-US" dirty="0">
                <a:latin typeface="Calibri" pitchFamily="34" charset="0"/>
              </a:rPr>
              <a:t> a </a:t>
            </a:r>
            <a:r>
              <a:rPr lang="en-GB" altLang="en-US" dirty="0" err="1">
                <a:latin typeface="Calibri" pitchFamily="34" charset="0"/>
              </a:rPr>
              <a:t>phwysigrwydd</a:t>
            </a:r>
            <a:r>
              <a:rPr lang="en-GB" altLang="en-US" dirty="0">
                <a:latin typeface="Calibri" pitchFamily="34" charset="0"/>
              </a:rPr>
              <a:t>/ </a:t>
            </a:r>
            <a:r>
              <a:rPr lang="en-GB" altLang="en-US" dirty="0" err="1">
                <a:latin typeface="Calibri" pitchFamily="34" charset="0"/>
              </a:rPr>
              <a:t>Cytundebau</a:t>
            </a:r>
            <a:r>
              <a:rPr lang="en-GB" altLang="en-US" dirty="0">
                <a:latin typeface="Calibri" pitchFamily="34" charset="0"/>
              </a:rPr>
              <a:t> </a:t>
            </a:r>
            <a:r>
              <a:rPr lang="en-GB" altLang="en-US" dirty="0" err="1" smtClean="0">
                <a:latin typeface="Calibri" pitchFamily="34" charset="0"/>
              </a:rPr>
              <a:t>personol</a:t>
            </a:r>
            <a:endParaRPr lang="en-GB" altLang="en-US" dirty="0" smtClean="0">
              <a:latin typeface="Calibri" pitchFamily="34" charset="0"/>
            </a:endParaRPr>
          </a:p>
          <a:p>
            <a:endParaRPr lang="en-GB" dirty="0"/>
          </a:p>
        </p:txBody>
      </p:sp>
      <p:sp>
        <p:nvSpPr>
          <p:cNvPr id="4" name="Content Placeholder 3"/>
          <p:cNvSpPr>
            <a:spLocks noGrp="1"/>
          </p:cNvSpPr>
          <p:nvPr>
            <p:ph sz="half" idx="2"/>
          </p:nvPr>
        </p:nvSpPr>
        <p:spPr/>
        <p:txBody>
          <a:bodyPr>
            <a:normAutofit fontScale="92500" lnSpcReduction="10000"/>
          </a:bodyPr>
          <a:lstStyle/>
          <a:p>
            <a:pPr marL="0" indent="0">
              <a:lnSpc>
                <a:spcPct val="90000"/>
              </a:lnSpc>
              <a:buNone/>
            </a:pPr>
            <a:r>
              <a:rPr lang="en-GB" altLang="en-US" b="1" dirty="0">
                <a:latin typeface="Calibri" pitchFamily="34" charset="0"/>
              </a:rPr>
              <a:t>Data Protection Act 1998</a:t>
            </a:r>
          </a:p>
          <a:p>
            <a:pPr>
              <a:lnSpc>
                <a:spcPct val="90000"/>
              </a:lnSpc>
            </a:pPr>
            <a:r>
              <a:rPr lang="en-GB" altLang="en-US" dirty="0" smtClean="0">
                <a:latin typeface="Calibri" pitchFamily="34" charset="0"/>
              </a:rPr>
              <a:t>Safe </a:t>
            </a:r>
            <a:r>
              <a:rPr lang="en-GB" altLang="en-US" dirty="0">
                <a:latin typeface="Calibri" pitchFamily="34" charset="0"/>
              </a:rPr>
              <a:t>keeping of records.</a:t>
            </a:r>
          </a:p>
          <a:p>
            <a:pPr>
              <a:lnSpc>
                <a:spcPct val="90000"/>
              </a:lnSpc>
            </a:pPr>
            <a:r>
              <a:rPr lang="en-GB" altLang="en-US" dirty="0">
                <a:latin typeface="Calibri" pitchFamily="34" charset="0"/>
              </a:rPr>
              <a:t>Access to records – staff, parents.</a:t>
            </a:r>
          </a:p>
          <a:p>
            <a:pPr>
              <a:lnSpc>
                <a:spcPct val="90000"/>
              </a:lnSpc>
            </a:pPr>
            <a:r>
              <a:rPr lang="en-GB" altLang="en-US" dirty="0" smtClean="0">
                <a:latin typeface="Calibri" pitchFamily="34" charset="0"/>
              </a:rPr>
              <a:t>Staff </a:t>
            </a:r>
            <a:r>
              <a:rPr lang="en-GB" altLang="en-US" dirty="0">
                <a:latin typeface="Calibri" pitchFamily="34" charset="0"/>
              </a:rPr>
              <a:t>records – storage.</a:t>
            </a:r>
          </a:p>
          <a:p>
            <a:pPr>
              <a:lnSpc>
                <a:spcPct val="90000"/>
              </a:lnSpc>
            </a:pPr>
            <a:r>
              <a:rPr lang="en-GB" altLang="en-US" dirty="0">
                <a:latin typeface="Calibri" pitchFamily="34" charset="0"/>
              </a:rPr>
              <a:t>Children’s Records</a:t>
            </a:r>
          </a:p>
          <a:p>
            <a:pPr>
              <a:lnSpc>
                <a:spcPct val="90000"/>
              </a:lnSpc>
            </a:pPr>
            <a:r>
              <a:rPr lang="en-GB" altLang="en-US" dirty="0">
                <a:latin typeface="Calibri" pitchFamily="34" charset="0"/>
              </a:rPr>
              <a:t>Staff awareness of importance/Personal </a:t>
            </a:r>
            <a:r>
              <a:rPr lang="en-GB" altLang="en-US" dirty="0" smtClean="0">
                <a:latin typeface="Calibri" pitchFamily="34" charset="0"/>
              </a:rPr>
              <a:t>Contracts</a:t>
            </a:r>
          </a:p>
          <a:p>
            <a:endParaRPr lang="en-GB" dirty="0"/>
          </a:p>
        </p:txBody>
      </p:sp>
    </p:spTree>
    <p:extLst>
      <p:ext uri="{BB962C8B-B14F-4D97-AF65-F5344CB8AC3E}">
        <p14:creationId xmlns:p14="http://schemas.microsoft.com/office/powerpoint/2010/main" val="27658620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smtClean="0"/>
              <a:t>Rhieni</a:t>
            </a:r>
            <a:r>
              <a:rPr lang="en-GB" altLang="en-US" dirty="0" smtClean="0"/>
              <a:t>/</a:t>
            </a:r>
            <a:r>
              <a:rPr lang="en-GB" altLang="en-US" dirty="0" err="1" smtClean="0"/>
              <a:t>Gofalwyr</a:t>
            </a:r>
            <a:r>
              <a:rPr lang="en-GB" altLang="en-US" dirty="0" smtClean="0"/>
              <a:t/>
            </a:r>
            <a:br>
              <a:rPr lang="en-GB" altLang="en-US" dirty="0" smtClean="0"/>
            </a:br>
            <a:r>
              <a:rPr lang="en-GB" altLang="en-US" dirty="0" smtClean="0"/>
              <a:t>Parents/Carers</a:t>
            </a:r>
            <a:endParaRPr lang="en-GB" dirty="0"/>
          </a:p>
        </p:txBody>
      </p:sp>
      <p:sp>
        <p:nvSpPr>
          <p:cNvPr id="3" name="Content Placeholder 2"/>
          <p:cNvSpPr>
            <a:spLocks noGrp="1"/>
          </p:cNvSpPr>
          <p:nvPr>
            <p:ph sz="half" idx="1"/>
          </p:nvPr>
        </p:nvSpPr>
        <p:spPr/>
        <p:txBody>
          <a:bodyPr>
            <a:normAutofit fontScale="92500" lnSpcReduction="20000"/>
          </a:bodyPr>
          <a:lstStyle/>
          <a:p>
            <a:r>
              <a:rPr lang="en-GB" altLang="en-US" dirty="0" err="1">
                <a:latin typeface="Calibri" pitchFamily="34" charset="0"/>
              </a:rPr>
              <a:t>Pwy</a:t>
            </a:r>
            <a:r>
              <a:rPr lang="en-GB" altLang="en-US" dirty="0">
                <a:latin typeface="Calibri" pitchFamily="34" charset="0"/>
              </a:rPr>
              <a:t> </a:t>
            </a:r>
            <a:r>
              <a:rPr lang="en-GB" altLang="en-US" dirty="0" err="1">
                <a:latin typeface="Calibri" pitchFamily="34" charset="0"/>
              </a:rPr>
              <a:t>yw</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cwsmeriaid</a:t>
            </a:r>
            <a:r>
              <a:rPr lang="en-GB" altLang="en-US" dirty="0">
                <a:latin typeface="Calibri" pitchFamily="34" charset="0"/>
              </a:rPr>
              <a:t>? – plant?, </a:t>
            </a:r>
            <a:r>
              <a:rPr lang="en-GB" altLang="en-US" dirty="0" err="1">
                <a:latin typeface="Calibri" pitchFamily="34" charset="0"/>
              </a:rPr>
              <a:t>rhieni</a:t>
            </a:r>
            <a:r>
              <a:rPr lang="en-GB" altLang="en-US" dirty="0">
                <a:latin typeface="Calibri" pitchFamily="34" charset="0"/>
              </a:rPr>
              <a:t>?</a:t>
            </a:r>
          </a:p>
          <a:p>
            <a:r>
              <a:rPr lang="en-GB" altLang="en-US" dirty="0" err="1">
                <a:latin typeface="Calibri" pitchFamily="34" charset="0"/>
              </a:rPr>
              <a:t>Mae’n</a:t>
            </a:r>
            <a:r>
              <a:rPr lang="en-GB" altLang="en-US" dirty="0">
                <a:latin typeface="Calibri" pitchFamily="34" charset="0"/>
              </a:rPr>
              <a:t> </a:t>
            </a:r>
            <a:r>
              <a:rPr lang="en-GB" altLang="en-US" dirty="0" err="1">
                <a:latin typeface="Calibri" pitchFamily="34" charset="0"/>
              </a:rPr>
              <a:t>hanfodol</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bod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cadw</a:t>
            </a:r>
            <a:r>
              <a:rPr lang="en-GB" altLang="en-US" dirty="0">
                <a:latin typeface="Calibri" pitchFamily="34" charset="0"/>
              </a:rPr>
              <a:t> </a:t>
            </a:r>
            <a:r>
              <a:rPr lang="en-GB" altLang="en-US" dirty="0" err="1">
                <a:latin typeface="Calibri" pitchFamily="34" charset="0"/>
              </a:rPr>
              <a:t>cwsmeriaid</a:t>
            </a:r>
            <a:r>
              <a:rPr lang="en-GB" altLang="en-US" dirty="0">
                <a:latin typeface="Calibri" pitchFamily="34" charset="0"/>
              </a:rPr>
              <a:t> ac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eu</a:t>
            </a:r>
            <a:r>
              <a:rPr lang="en-GB" altLang="en-US" dirty="0">
                <a:latin typeface="Calibri" pitchFamily="34" charset="0"/>
              </a:rPr>
              <a:t> </a:t>
            </a:r>
            <a:r>
              <a:rPr lang="en-GB" altLang="en-US" dirty="0" err="1">
                <a:latin typeface="Calibri" pitchFamily="34" charset="0"/>
              </a:rPr>
              <a:t>bodloni</a:t>
            </a:r>
            <a:r>
              <a:rPr lang="en-GB" altLang="en-US" dirty="0">
                <a:latin typeface="Calibri" pitchFamily="34" charset="0"/>
              </a:rPr>
              <a:t> felly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ichi</a:t>
            </a:r>
            <a:r>
              <a:rPr lang="en-GB" altLang="en-US" dirty="0">
                <a:latin typeface="Calibri" pitchFamily="34" charset="0"/>
              </a:rPr>
              <a:t> </a:t>
            </a:r>
            <a:r>
              <a:rPr lang="en-GB" altLang="en-US" dirty="0" err="1">
                <a:latin typeface="Calibri" pitchFamily="34" charset="0"/>
              </a:rPr>
              <a:t>gael</a:t>
            </a:r>
            <a:r>
              <a:rPr lang="en-GB" altLang="en-US" dirty="0">
                <a:latin typeface="Calibri" pitchFamily="34" charset="0"/>
              </a:rPr>
              <a:t> y </a:t>
            </a:r>
            <a:r>
              <a:rPr lang="en-GB" altLang="en-US" dirty="0" err="1">
                <a:latin typeface="Calibri" pitchFamily="34" charset="0"/>
              </a:rPr>
              <a:t>polisi</a:t>
            </a:r>
            <a:r>
              <a:rPr lang="en-GB" altLang="en-US" dirty="0">
                <a:latin typeface="Calibri" pitchFamily="34" charset="0"/>
              </a:rPr>
              <a:t> </a:t>
            </a:r>
            <a:r>
              <a:rPr lang="en-GB" altLang="en-US" dirty="0" err="1">
                <a:latin typeface="Calibri" pitchFamily="34" charset="0"/>
              </a:rPr>
              <a:t>hwn</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iawn</a:t>
            </a:r>
            <a:r>
              <a:rPr lang="en-GB" altLang="en-US" dirty="0">
                <a:latin typeface="Calibri" pitchFamily="34" charset="0"/>
              </a:rPr>
              <a:t>. Mae </a:t>
            </a:r>
            <a:r>
              <a:rPr lang="en-GB" altLang="en-US" dirty="0" err="1">
                <a:latin typeface="Calibri" pitchFamily="34" charset="0"/>
              </a:rPr>
              <a:t>angen</a:t>
            </a:r>
            <a:r>
              <a:rPr lang="en-GB" altLang="en-US" dirty="0">
                <a:latin typeface="Calibri" pitchFamily="34" charset="0"/>
              </a:rPr>
              <a:t> </a:t>
            </a:r>
            <a:r>
              <a:rPr lang="en-GB" altLang="en-US" dirty="0" err="1">
                <a:latin typeface="Calibri" pitchFamily="34" charset="0"/>
              </a:rPr>
              <a:t>ichi</a:t>
            </a:r>
            <a:r>
              <a:rPr lang="en-GB" altLang="en-US" dirty="0">
                <a:latin typeface="Calibri" pitchFamily="34" charset="0"/>
              </a:rPr>
              <a:t> </a:t>
            </a:r>
            <a:r>
              <a:rPr lang="en-GB" altLang="en-US" dirty="0" err="1">
                <a:latin typeface="Calibri" pitchFamily="34" charset="0"/>
              </a:rPr>
              <a:t>gynnal</a:t>
            </a:r>
            <a:r>
              <a:rPr lang="en-GB" altLang="en-US" dirty="0">
                <a:latin typeface="Calibri" pitchFamily="34" charset="0"/>
              </a:rPr>
              <a:t> </a:t>
            </a:r>
            <a:r>
              <a:rPr lang="en-GB" altLang="en-US" dirty="0" err="1">
                <a:latin typeface="Calibri" pitchFamily="34" charset="0"/>
              </a:rPr>
              <a:t>neu</a:t>
            </a:r>
            <a:r>
              <a:rPr lang="en-GB" altLang="en-US" dirty="0">
                <a:latin typeface="Calibri" pitchFamily="34" charset="0"/>
              </a:rPr>
              <a:t> </a:t>
            </a:r>
            <a:r>
              <a:rPr lang="en-GB" altLang="en-US" dirty="0" err="1">
                <a:latin typeface="Calibri" pitchFamily="34" charset="0"/>
              </a:rPr>
              <a:t>wella’r</a:t>
            </a:r>
            <a:r>
              <a:rPr lang="en-GB" altLang="en-US" dirty="0">
                <a:latin typeface="Calibri" pitchFamily="34" charset="0"/>
              </a:rPr>
              <a:t> </a:t>
            </a:r>
            <a:r>
              <a:rPr lang="en-GB" altLang="en-US" dirty="0" err="1">
                <a:latin typeface="Calibri" pitchFamily="34" charset="0"/>
              </a:rPr>
              <a:t>gwasanaeth</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gwsmeriaid</a:t>
            </a:r>
            <a:r>
              <a:rPr lang="en-GB" altLang="en-US" dirty="0">
                <a:latin typeface="Calibri" pitchFamily="34" charset="0"/>
              </a:rPr>
              <a:t>. </a:t>
            </a:r>
            <a:r>
              <a:rPr lang="en-GB" altLang="en-US" dirty="0" err="1">
                <a:latin typeface="Calibri" pitchFamily="34" charset="0"/>
              </a:rPr>
              <a:t>Cymeradwyaeth</a:t>
            </a:r>
            <a:r>
              <a:rPr lang="en-GB" altLang="en-US" dirty="0">
                <a:latin typeface="Calibri" pitchFamily="34" charset="0"/>
              </a:rPr>
              <a:t> </a:t>
            </a:r>
            <a:r>
              <a:rPr lang="en-GB" altLang="en-US" dirty="0" err="1">
                <a:latin typeface="Calibri" pitchFamily="34" charset="0"/>
              </a:rPr>
              <a:t>gan</a:t>
            </a:r>
            <a:r>
              <a:rPr lang="en-GB" altLang="en-US" dirty="0">
                <a:latin typeface="Calibri" pitchFamily="34" charset="0"/>
              </a:rPr>
              <a:t> y </a:t>
            </a:r>
            <a:r>
              <a:rPr lang="en-GB" altLang="en-US" dirty="0" err="1">
                <a:latin typeface="Calibri" pitchFamily="34" charset="0"/>
              </a:rPr>
              <a:t>rieni</a:t>
            </a:r>
            <a:r>
              <a:rPr lang="en-GB" altLang="en-US" dirty="0">
                <a:latin typeface="Calibri" pitchFamily="34" charset="0"/>
              </a:rPr>
              <a:t> </a:t>
            </a:r>
            <a:r>
              <a:rPr lang="en-GB" altLang="en-US" dirty="0" err="1">
                <a:latin typeface="Calibri" pitchFamily="34" charset="0"/>
              </a:rPr>
              <a:t>yw’r</a:t>
            </a:r>
            <a:r>
              <a:rPr lang="en-GB" altLang="en-US" dirty="0">
                <a:latin typeface="Calibri" pitchFamily="34" charset="0"/>
              </a:rPr>
              <a:t> dull </a:t>
            </a:r>
            <a:r>
              <a:rPr lang="en-GB" altLang="en-US" dirty="0" err="1">
                <a:latin typeface="Calibri" pitchFamily="34" charset="0"/>
              </a:rPr>
              <a:t>marchnata</a:t>
            </a:r>
            <a:r>
              <a:rPr lang="en-GB" altLang="en-US" dirty="0">
                <a:latin typeface="Calibri" pitchFamily="34" charset="0"/>
              </a:rPr>
              <a:t> </a:t>
            </a:r>
            <a:r>
              <a:rPr lang="en-GB" altLang="en-US" dirty="0" err="1">
                <a:latin typeface="Calibri" pitchFamily="34" charset="0"/>
              </a:rPr>
              <a:t>mwyaf</a:t>
            </a:r>
            <a:r>
              <a:rPr lang="en-GB" altLang="en-US" dirty="0">
                <a:latin typeface="Calibri" pitchFamily="34" charset="0"/>
              </a:rPr>
              <a:t> </a:t>
            </a:r>
            <a:r>
              <a:rPr lang="en-GB" altLang="en-US" dirty="0" err="1">
                <a:latin typeface="Calibri" pitchFamily="34" charset="0"/>
              </a:rPr>
              <a:t>effeithiol</a:t>
            </a:r>
            <a:r>
              <a:rPr lang="en-GB" altLang="en-US" dirty="0">
                <a:latin typeface="Calibri" pitchFamily="34" charset="0"/>
              </a:rPr>
              <a:t>.</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Calibri" pitchFamily="34" charset="0"/>
              </a:rPr>
              <a:t>Who are your customers? – children? parents?</a:t>
            </a:r>
          </a:p>
          <a:p>
            <a:r>
              <a:rPr lang="en-GB" altLang="en-US" dirty="0">
                <a:latin typeface="Calibri" pitchFamily="34" charset="0"/>
              </a:rPr>
              <a:t>Customer retention and satisfaction is crucial so you need to get this policy right. You want to maintain and improve customer service. Parental recommendation is the most effective form of marketing.</a:t>
            </a:r>
          </a:p>
          <a:p>
            <a:endParaRPr lang="en-GB" dirty="0"/>
          </a:p>
        </p:txBody>
      </p:sp>
    </p:spTree>
    <p:extLst>
      <p:ext uri="{BB962C8B-B14F-4D97-AF65-F5344CB8AC3E}">
        <p14:creationId xmlns:p14="http://schemas.microsoft.com/office/powerpoint/2010/main" val="122300108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a:t>Rheoliadau</a:t>
            </a:r>
            <a:r>
              <a:rPr lang="en-GB" altLang="en-US" b="1" dirty="0"/>
              <a:t>  </a:t>
            </a:r>
            <a:r>
              <a:rPr lang="en-GB" altLang="en-US" b="1" dirty="0" smtClean="0"/>
              <a:t/>
            </a:r>
            <a:br>
              <a:rPr lang="en-GB" altLang="en-US" b="1" dirty="0" smtClean="0"/>
            </a:br>
            <a:r>
              <a:rPr lang="en-GB" altLang="en-US" b="1" dirty="0" smtClean="0"/>
              <a:t> </a:t>
            </a:r>
            <a:r>
              <a:rPr lang="en-GB" altLang="en-US" b="1" dirty="0"/>
              <a:t>Regulations</a:t>
            </a:r>
            <a:endParaRPr lang="en-GB" b="1" dirty="0"/>
          </a:p>
        </p:txBody>
      </p:sp>
      <p:sp>
        <p:nvSpPr>
          <p:cNvPr id="3" name="Content Placeholder 2"/>
          <p:cNvSpPr>
            <a:spLocks noGrp="1"/>
          </p:cNvSpPr>
          <p:nvPr>
            <p:ph sz="half" idx="1"/>
          </p:nvPr>
        </p:nvSpPr>
        <p:spPr/>
        <p:txBody>
          <a:bodyPr>
            <a:normAutofit fontScale="77500" lnSpcReduction="20000"/>
          </a:bodyPr>
          <a:lstStyle/>
          <a:p>
            <a:r>
              <a:rPr lang="en-GB" altLang="en-US" dirty="0" err="1">
                <a:latin typeface="Calibri" pitchFamily="34" charset="0"/>
              </a:rPr>
              <a:t>Manylion</a:t>
            </a:r>
            <a:r>
              <a:rPr lang="en-GB" altLang="en-US" dirty="0">
                <a:latin typeface="Calibri" pitchFamily="34" charset="0"/>
              </a:rPr>
              <a:t>/</a:t>
            </a:r>
            <a:r>
              <a:rPr lang="en-GB" altLang="en-US" dirty="0" err="1">
                <a:latin typeface="Calibri" pitchFamily="34" charset="0"/>
              </a:rPr>
              <a:t>ffeils</a:t>
            </a:r>
            <a:r>
              <a:rPr lang="en-GB" altLang="en-US" dirty="0">
                <a:latin typeface="Calibri" pitchFamily="34" charset="0"/>
              </a:rPr>
              <a:t> staff</a:t>
            </a:r>
          </a:p>
          <a:p>
            <a:r>
              <a:rPr lang="en-GB" altLang="en-US" dirty="0" err="1">
                <a:latin typeface="Calibri" pitchFamily="34" charset="0"/>
              </a:rPr>
              <a:t>Cyfrifoldebau</a:t>
            </a:r>
            <a:r>
              <a:rPr lang="en-GB" altLang="en-US" dirty="0">
                <a:latin typeface="Calibri" pitchFamily="34" charset="0"/>
              </a:rPr>
              <a:t> </a:t>
            </a:r>
            <a:r>
              <a:rPr lang="en-GB" altLang="en-US" dirty="0" err="1">
                <a:latin typeface="Calibri" pitchFamily="34" charset="0"/>
              </a:rPr>
              <a:t>Rheolwyr</a:t>
            </a:r>
            <a:endParaRPr lang="en-GB" altLang="en-US" dirty="0">
              <a:latin typeface="Calibri" pitchFamily="34" charset="0"/>
            </a:endParaRPr>
          </a:p>
          <a:p>
            <a:r>
              <a:rPr lang="en-GB" altLang="en-US" dirty="0" err="1">
                <a:latin typeface="Calibri" pitchFamily="34" charset="0"/>
              </a:rPr>
              <a:t>Cynllun</a:t>
            </a:r>
            <a:r>
              <a:rPr lang="en-GB" altLang="en-US" dirty="0">
                <a:latin typeface="Calibri" pitchFamily="34" charset="0"/>
              </a:rPr>
              <a:t> </a:t>
            </a:r>
            <a:r>
              <a:rPr lang="en-GB" altLang="en-US" dirty="0" err="1">
                <a:latin typeface="Calibri" pitchFamily="34" charset="0"/>
              </a:rPr>
              <a:t>Gweithredu</a:t>
            </a:r>
            <a:endParaRPr lang="en-GB" altLang="en-US" dirty="0">
              <a:latin typeface="Calibri" pitchFamily="34" charset="0"/>
            </a:endParaRPr>
          </a:p>
          <a:p>
            <a:r>
              <a:rPr lang="en-GB" altLang="en-US" dirty="0" err="1">
                <a:latin typeface="Calibri" pitchFamily="34" charset="0"/>
              </a:rPr>
              <a:t>Sicrwydd</a:t>
            </a:r>
            <a:r>
              <a:rPr lang="en-GB" altLang="en-US" dirty="0">
                <a:latin typeface="Calibri" pitchFamily="34" charset="0"/>
              </a:rPr>
              <a:t> </a:t>
            </a:r>
            <a:r>
              <a:rPr lang="en-GB" altLang="en-US" dirty="0" err="1">
                <a:latin typeface="Calibri" pitchFamily="34" charset="0"/>
              </a:rPr>
              <a:t>Ansawdd</a:t>
            </a:r>
            <a:endParaRPr lang="en-GB" altLang="en-US" dirty="0">
              <a:latin typeface="Calibri" pitchFamily="34" charset="0"/>
            </a:endParaRPr>
          </a:p>
          <a:p>
            <a:r>
              <a:rPr lang="en-GB" altLang="en-US" dirty="0" err="1">
                <a:latin typeface="Calibri" pitchFamily="34" charset="0"/>
              </a:rPr>
              <a:t>Iechyd</a:t>
            </a:r>
            <a:r>
              <a:rPr lang="en-GB" altLang="en-US" dirty="0">
                <a:latin typeface="Calibri" pitchFamily="34" charset="0"/>
              </a:rPr>
              <a:t> a </a:t>
            </a:r>
            <a:r>
              <a:rPr lang="en-GB" altLang="en-US" dirty="0" err="1">
                <a:latin typeface="Calibri" pitchFamily="34" charset="0"/>
              </a:rPr>
              <a:t>Diogelwch</a:t>
            </a:r>
            <a:r>
              <a:rPr lang="en-GB" altLang="en-US" dirty="0">
                <a:latin typeface="Calibri" pitchFamily="34" charset="0"/>
              </a:rPr>
              <a:t> – t</a:t>
            </a:r>
            <a:r>
              <a:rPr lang="en-US" altLang="en-US" dirty="0">
                <a:latin typeface="Calibri" pitchFamily="34" charset="0"/>
                <a:cs typeface="Arial" pitchFamily="34" charset="0"/>
              </a:rPr>
              <a:t>â</a:t>
            </a:r>
            <a:r>
              <a:rPr lang="en-GB" altLang="en-US" dirty="0">
                <a:latin typeface="Calibri" pitchFamily="34" charset="0"/>
              </a:rPr>
              <a:t>n/</a:t>
            </a:r>
            <a:r>
              <a:rPr lang="en-GB" altLang="en-US" dirty="0" err="1">
                <a:latin typeface="Calibri" pitchFamily="34" charset="0"/>
              </a:rPr>
              <a:t>nwy</a:t>
            </a:r>
            <a:r>
              <a:rPr lang="en-GB" altLang="en-US" dirty="0">
                <a:latin typeface="Calibri" pitchFamily="34" charset="0"/>
              </a:rPr>
              <a:t>/</a:t>
            </a:r>
            <a:r>
              <a:rPr lang="en-GB" altLang="en-US" dirty="0" err="1">
                <a:latin typeface="Calibri" pitchFamily="34" charset="0"/>
              </a:rPr>
              <a:t>trydan</a:t>
            </a:r>
            <a:r>
              <a:rPr lang="en-GB" altLang="en-US" dirty="0">
                <a:latin typeface="Calibri" pitchFamily="34" charset="0"/>
              </a:rPr>
              <a:t>/d</a:t>
            </a:r>
            <a:r>
              <a:rPr lang="en-US" altLang="en-US" dirty="0">
                <a:latin typeface="Calibri" pitchFamily="34" charset="0"/>
              </a:rPr>
              <a:t>ŵ</a:t>
            </a:r>
            <a:r>
              <a:rPr lang="en-GB" altLang="en-US" dirty="0">
                <a:latin typeface="Calibri" pitchFamily="34" charset="0"/>
              </a:rPr>
              <a:t>r</a:t>
            </a:r>
          </a:p>
          <a:p>
            <a:r>
              <a:rPr lang="en-GB" altLang="en-US" dirty="0" err="1">
                <a:latin typeface="Calibri" pitchFamily="34" charset="0"/>
              </a:rPr>
              <a:t>Diogelwch</a:t>
            </a:r>
            <a:r>
              <a:rPr lang="en-GB" altLang="en-US" dirty="0">
                <a:latin typeface="Calibri" pitchFamily="34" charset="0"/>
              </a:rPr>
              <a:t> t</a:t>
            </a:r>
            <a:r>
              <a:rPr lang="en-US" altLang="en-US" dirty="0">
                <a:latin typeface="Calibri" pitchFamily="34" charset="0"/>
                <a:cs typeface="Arial" pitchFamily="34" charset="0"/>
              </a:rPr>
              <a:t>â</a:t>
            </a:r>
            <a:r>
              <a:rPr lang="en-GB" altLang="en-US" dirty="0">
                <a:latin typeface="Calibri" pitchFamily="34" charset="0"/>
              </a:rPr>
              <a:t>n/</a:t>
            </a:r>
            <a:r>
              <a:rPr lang="en-GB" altLang="en-US" dirty="0" err="1">
                <a:latin typeface="Calibri" pitchFamily="34" charset="0"/>
              </a:rPr>
              <a:t>driliau</a:t>
            </a:r>
            <a:r>
              <a:rPr lang="en-GB" altLang="en-US" dirty="0">
                <a:latin typeface="Calibri" pitchFamily="34" charset="0"/>
              </a:rPr>
              <a:t>/</a:t>
            </a:r>
            <a:r>
              <a:rPr lang="en-GB" altLang="en-US" dirty="0" err="1">
                <a:latin typeface="Calibri" pitchFamily="34" charset="0"/>
              </a:rPr>
              <a:t>ymgiliad</a:t>
            </a:r>
            <a:r>
              <a:rPr lang="en-GB" altLang="en-US" dirty="0">
                <a:latin typeface="Calibri" pitchFamily="34" charset="0"/>
              </a:rPr>
              <a:t>.</a:t>
            </a:r>
          </a:p>
          <a:p>
            <a:r>
              <a:rPr lang="en-GB" altLang="en-US" dirty="0" err="1">
                <a:latin typeface="Calibri" pitchFamily="34" charset="0"/>
              </a:rPr>
              <a:t>Cwynion</a:t>
            </a:r>
            <a:endParaRPr lang="en-GB" altLang="en-US" dirty="0">
              <a:latin typeface="Calibri" pitchFamily="34" charset="0"/>
            </a:endParaRPr>
          </a:p>
          <a:p>
            <a:r>
              <a:rPr lang="en-GB" altLang="en-US" dirty="0" err="1">
                <a:latin typeface="Calibri" pitchFamily="34" charset="0"/>
              </a:rPr>
              <a:t>Hyfforddiant</a:t>
            </a:r>
            <a:endParaRPr lang="en-GB" altLang="en-US"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en-GB" altLang="en-US" dirty="0">
                <a:latin typeface="Calibri" pitchFamily="34" charset="0"/>
              </a:rPr>
              <a:t>Staff Details/Files</a:t>
            </a:r>
          </a:p>
          <a:p>
            <a:r>
              <a:rPr lang="en-GB" altLang="en-US" dirty="0">
                <a:latin typeface="Calibri" pitchFamily="34" charset="0"/>
              </a:rPr>
              <a:t>Management responsibilities</a:t>
            </a:r>
          </a:p>
          <a:p>
            <a:r>
              <a:rPr lang="en-GB" altLang="en-US" dirty="0">
                <a:latin typeface="Calibri" pitchFamily="34" charset="0"/>
              </a:rPr>
              <a:t>Operational Plans</a:t>
            </a:r>
          </a:p>
          <a:p>
            <a:r>
              <a:rPr lang="en-GB" altLang="en-US" dirty="0">
                <a:latin typeface="Calibri" pitchFamily="34" charset="0"/>
              </a:rPr>
              <a:t>Quality Assurance</a:t>
            </a:r>
          </a:p>
          <a:p>
            <a:r>
              <a:rPr lang="en-GB" altLang="en-US" dirty="0">
                <a:latin typeface="Calibri" pitchFamily="34" charset="0"/>
              </a:rPr>
              <a:t>Health and Safety    - all appliances – fire/ </a:t>
            </a:r>
            <a:r>
              <a:rPr lang="en-GB" altLang="en-US" dirty="0" smtClean="0">
                <a:latin typeface="Calibri" pitchFamily="34" charset="0"/>
              </a:rPr>
              <a:t>gas/electricity/water </a:t>
            </a:r>
            <a:r>
              <a:rPr lang="en-GB" altLang="en-US" dirty="0">
                <a:latin typeface="Calibri" pitchFamily="34" charset="0"/>
              </a:rPr>
              <a:t>hazards</a:t>
            </a:r>
          </a:p>
          <a:p>
            <a:r>
              <a:rPr lang="en-GB" altLang="en-US" dirty="0">
                <a:latin typeface="Calibri" pitchFamily="34" charset="0"/>
              </a:rPr>
              <a:t>Fire safety/ drills/evacuation.</a:t>
            </a:r>
          </a:p>
          <a:p>
            <a:r>
              <a:rPr lang="en-GB" altLang="en-US" dirty="0">
                <a:latin typeface="Calibri" pitchFamily="34" charset="0"/>
              </a:rPr>
              <a:t>Complaints</a:t>
            </a:r>
          </a:p>
          <a:p>
            <a:r>
              <a:rPr lang="en-GB" altLang="en-US" dirty="0">
                <a:latin typeface="Calibri" pitchFamily="34" charset="0"/>
              </a:rPr>
              <a:t>Training</a:t>
            </a:r>
          </a:p>
          <a:p>
            <a:pPr marL="0" indent="0">
              <a:buNone/>
            </a:pPr>
            <a:endParaRPr lang="en-GB" dirty="0"/>
          </a:p>
        </p:txBody>
      </p:sp>
    </p:spTree>
    <p:extLst>
      <p:ext uri="{BB962C8B-B14F-4D97-AF65-F5344CB8AC3E}">
        <p14:creationId xmlns:p14="http://schemas.microsoft.com/office/powerpoint/2010/main" val="9021723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a:latin typeface="Calibri" pitchFamily="34" charset="0"/>
              </a:rPr>
              <a:t>Rhesymau</a:t>
            </a:r>
            <a:r>
              <a:rPr lang="en-GB" altLang="en-US" b="1" dirty="0">
                <a:latin typeface="Calibri" pitchFamily="34" charset="0"/>
              </a:rPr>
              <a:t> </a:t>
            </a:r>
            <a:r>
              <a:rPr lang="en-GB" altLang="en-US" b="1" dirty="0" err="1">
                <a:latin typeface="Calibri" pitchFamily="34" charset="0"/>
              </a:rPr>
              <a:t>eraill</a:t>
            </a:r>
            <a:r>
              <a:rPr lang="en-GB" altLang="en-US" b="1" dirty="0">
                <a:latin typeface="Calibri" pitchFamily="34" charset="0"/>
              </a:rPr>
              <a:t> </a:t>
            </a:r>
            <a:r>
              <a:rPr lang="en-GB" altLang="en-US" b="1" dirty="0" err="1">
                <a:latin typeface="Calibri" pitchFamily="34" charset="0"/>
              </a:rPr>
              <a:t>dros</a:t>
            </a:r>
            <a:r>
              <a:rPr lang="en-GB" altLang="en-US" b="1" dirty="0">
                <a:latin typeface="Calibri" pitchFamily="34" charset="0"/>
              </a:rPr>
              <a:t> </a:t>
            </a:r>
            <a:r>
              <a:rPr lang="en-GB" altLang="en-US" b="1" dirty="0" err="1" smtClean="0">
                <a:latin typeface="Calibri" pitchFamily="34" charset="0"/>
              </a:rPr>
              <a:t>adolygu</a:t>
            </a:r>
            <a:r>
              <a:rPr lang="en-GB" altLang="en-US" b="1" dirty="0" smtClean="0">
                <a:latin typeface="Calibri" pitchFamily="34" charset="0"/>
              </a:rPr>
              <a:t> </a:t>
            </a:r>
            <a:r>
              <a:rPr lang="en-GB" altLang="en-US" b="1" dirty="0" err="1" smtClean="0">
                <a:latin typeface="Calibri" pitchFamily="34" charset="0"/>
              </a:rPr>
              <a:t>polisiau</a:t>
            </a:r>
            <a:r>
              <a:rPr lang="en-GB" altLang="en-US" b="1" dirty="0">
                <a:latin typeface="Calibri" pitchFamily="34" charset="0"/>
              </a:rPr>
              <a:t/>
            </a:r>
            <a:br>
              <a:rPr lang="en-GB" altLang="en-US" b="1" dirty="0">
                <a:latin typeface="Calibri" pitchFamily="34" charset="0"/>
              </a:rPr>
            </a:br>
            <a:r>
              <a:rPr lang="en-GB" altLang="en-US" b="1" dirty="0">
                <a:latin typeface="Calibri" pitchFamily="34" charset="0"/>
              </a:rPr>
              <a:t>Other reasons for </a:t>
            </a:r>
            <a:r>
              <a:rPr lang="en-GB" altLang="en-US" b="1" dirty="0" smtClean="0">
                <a:latin typeface="Calibri" pitchFamily="34" charset="0"/>
              </a:rPr>
              <a:t>reviewing policies</a:t>
            </a:r>
            <a:endParaRPr lang="en-GB" b="1" dirty="0"/>
          </a:p>
        </p:txBody>
      </p:sp>
      <p:sp>
        <p:nvSpPr>
          <p:cNvPr id="3" name="Content Placeholder 2"/>
          <p:cNvSpPr>
            <a:spLocks noGrp="1"/>
          </p:cNvSpPr>
          <p:nvPr>
            <p:ph sz="half" idx="1"/>
          </p:nvPr>
        </p:nvSpPr>
        <p:spPr/>
        <p:txBody>
          <a:bodyPr>
            <a:normAutofit fontScale="92500"/>
          </a:bodyPr>
          <a:lstStyle/>
          <a:p>
            <a:pPr marL="0" indent="0">
              <a:buNone/>
            </a:pPr>
            <a:r>
              <a:rPr lang="en-GB" altLang="en-US" b="1" dirty="0" err="1">
                <a:latin typeface="Calibri" pitchFamily="34" charset="0"/>
              </a:rPr>
              <a:t>Mae’n</a:t>
            </a:r>
            <a:r>
              <a:rPr lang="en-GB" altLang="en-US" b="1" dirty="0">
                <a:latin typeface="Calibri" pitchFamily="34" charset="0"/>
              </a:rPr>
              <a:t> </a:t>
            </a:r>
            <a:r>
              <a:rPr lang="en-GB" altLang="en-US" b="1" dirty="0" err="1">
                <a:latin typeface="Calibri" pitchFamily="34" charset="0"/>
              </a:rPr>
              <a:t>bosibl</a:t>
            </a:r>
            <a:r>
              <a:rPr lang="en-GB" altLang="en-US" b="1" dirty="0">
                <a:latin typeface="Calibri" pitchFamily="34" charset="0"/>
              </a:rPr>
              <a:t> y </a:t>
            </a:r>
            <a:r>
              <a:rPr lang="en-GB" altLang="en-US" b="1" dirty="0" err="1">
                <a:latin typeface="Calibri" pitchFamily="34" charset="0"/>
              </a:rPr>
              <a:t>bydd</a:t>
            </a:r>
            <a:r>
              <a:rPr lang="en-GB" altLang="en-US" b="1" dirty="0">
                <a:latin typeface="Calibri" pitchFamily="34" charset="0"/>
              </a:rPr>
              <a:t> </a:t>
            </a:r>
            <a:r>
              <a:rPr lang="en-GB" altLang="en-US" b="1" dirty="0" err="1">
                <a:latin typeface="Calibri" pitchFamily="34" charset="0"/>
              </a:rPr>
              <a:t>angen</a:t>
            </a:r>
            <a:r>
              <a:rPr lang="en-GB" altLang="en-US" b="1" dirty="0">
                <a:latin typeface="Calibri" pitchFamily="34" charset="0"/>
              </a:rPr>
              <a:t> </a:t>
            </a:r>
            <a:r>
              <a:rPr lang="en-GB" altLang="en-US" b="1" dirty="0" err="1">
                <a:latin typeface="Calibri" pitchFamily="34" charset="0"/>
              </a:rPr>
              <a:t>newid</a:t>
            </a:r>
            <a:r>
              <a:rPr lang="en-GB" altLang="en-US" b="1" dirty="0">
                <a:latin typeface="Calibri" pitchFamily="34" charset="0"/>
              </a:rPr>
              <a:t> </a:t>
            </a:r>
            <a:r>
              <a:rPr lang="en-GB" altLang="en-US" b="1" dirty="0" err="1" smtClean="0">
                <a:latin typeface="Calibri" pitchFamily="34" charset="0"/>
              </a:rPr>
              <a:t>polisiau</a:t>
            </a:r>
            <a:r>
              <a:rPr lang="en-GB" altLang="en-US" b="1" dirty="0" smtClean="0">
                <a:latin typeface="Calibri" pitchFamily="34" charset="0"/>
              </a:rPr>
              <a:t>:</a:t>
            </a:r>
          </a:p>
          <a:p>
            <a:r>
              <a:rPr lang="en-GB" altLang="en-US" b="1" dirty="0" smtClean="0">
                <a:latin typeface="Calibri" pitchFamily="34" charset="0"/>
              </a:rPr>
              <a:t> </a:t>
            </a:r>
            <a:r>
              <a:rPr lang="en-GB" altLang="en-US" dirty="0">
                <a:latin typeface="Calibri" pitchFamily="34" charset="0"/>
              </a:rPr>
              <a:t>o </a:t>
            </a:r>
            <a:r>
              <a:rPr lang="en-GB" altLang="en-US" dirty="0" err="1">
                <a:latin typeface="Calibri" pitchFamily="34" charset="0"/>
              </a:rPr>
              <a:t>ganlyniad</a:t>
            </a:r>
            <a:r>
              <a:rPr lang="en-GB" altLang="en-US" dirty="0">
                <a:latin typeface="Calibri" pitchFamily="34" charset="0"/>
              </a:rPr>
              <a:t> </a:t>
            </a:r>
            <a:r>
              <a:rPr lang="en-GB" altLang="en-US" dirty="0" err="1">
                <a:latin typeface="Calibri" pitchFamily="34" charset="0"/>
              </a:rPr>
              <a:t>i</a:t>
            </a:r>
            <a:r>
              <a:rPr lang="en-GB" altLang="en-US" dirty="0">
                <a:latin typeface="Calibri" pitchFamily="34" charset="0"/>
              </a:rPr>
              <a:t> </a:t>
            </a:r>
            <a:r>
              <a:rPr lang="en-GB" altLang="en-US" dirty="0" err="1">
                <a:latin typeface="Calibri" pitchFamily="34" charset="0"/>
              </a:rPr>
              <a:t>newidiadau</a:t>
            </a:r>
            <a:r>
              <a:rPr lang="en-GB" altLang="en-US" dirty="0">
                <a:latin typeface="Calibri" pitchFamily="34" charset="0"/>
              </a:rPr>
              <a:t> </a:t>
            </a:r>
            <a:r>
              <a:rPr lang="en-GB" altLang="en-US" dirty="0" err="1" smtClean="0">
                <a:latin typeface="Calibri" pitchFamily="34" charset="0"/>
              </a:rPr>
              <a:t>staffio</a:t>
            </a:r>
            <a:endParaRPr lang="en-GB" altLang="en-US" dirty="0" smtClean="0">
              <a:latin typeface="Calibri" pitchFamily="34" charset="0"/>
            </a:endParaRPr>
          </a:p>
          <a:p>
            <a:r>
              <a:rPr lang="en-GB" altLang="en-US" dirty="0" smtClean="0">
                <a:latin typeface="Calibri" pitchFamily="34" charset="0"/>
              </a:rPr>
              <a:t>O </a:t>
            </a:r>
            <a:r>
              <a:rPr lang="en-GB" altLang="en-US" dirty="0" err="1" smtClean="0">
                <a:latin typeface="Calibri" pitchFamily="34" charset="0"/>
              </a:rPr>
              <a:t>ganlyniad</a:t>
            </a:r>
            <a:r>
              <a:rPr lang="en-GB" altLang="en-US" dirty="0" smtClean="0">
                <a:latin typeface="Calibri" pitchFamily="34" charset="0"/>
              </a:rPr>
              <a:t> </a:t>
            </a:r>
            <a:r>
              <a:rPr lang="en-GB" altLang="en-US" dirty="0" err="1" smtClean="0">
                <a:latin typeface="Calibri" pitchFamily="34" charset="0"/>
              </a:rPr>
              <a:t>i</a:t>
            </a:r>
            <a:r>
              <a:rPr lang="en-GB" altLang="en-US" dirty="0" smtClean="0">
                <a:latin typeface="Calibri" pitchFamily="34" charset="0"/>
              </a:rPr>
              <a:t> </a:t>
            </a:r>
            <a:r>
              <a:rPr lang="en-GB" altLang="en-US" dirty="0" err="1" smtClean="0">
                <a:latin typeface="Calibri" pitchFamily="34" charset="0"/>
              </a:rPr>
              <a:t>newidiadau</a:t>
            </a:r>
            <a:r>
              <a:rPr lang="en-GB" altLang="en-US" dirty="0" smtClean="0">
                <a:latin typeface="Calibri" pitchFamily="34" charset="0"/>
              </a:rPr>
              <a:t> </a:t>
            </a:r>
            <a:r>
              <a:rPr lang="en-GB" altLang="en-US" dirty="0" err="1" smtClean="0">
                <a:latin typeface="Calibri" pitchFamily="34" charset="0"/>
              </a:rPr>
              <a:t>cyfrifoldeabu</a:t>
            </a:r>
            <a:endParaRPr lang="en-GB" altLang="en-US" dirty="0" smtClean="0">
              <a:latin typeface="Calibri" pitchFamily="34" charset="0"/>
            </a:endParaRPr>
          </a:p>
          <a:p>
            <a:r>
              <a:rPr lang="en-GB" altLang="en-US" dirty="0" smtClean="0">
                <a:latin typeface="Calibri" pitchFamily="34" charset="0"/>
              </a:rPr>
              <a:t>O </a:t>
            </a:r>
            <a:r>
              <a:rPr lang="en-GB" altLang="en-US" dirty="0" err="1" smtClean="0">
                <a:latin typeface="Calibri" pitchFamily="34" charset="0"/>
              </a:rPr>
              <a:t>ganlyniad</a:t>
            </a:r>
            <a:r>
              <a:rPr lang="en-GB" altLang="en-US" dirty="0" smtClean="0">
                <a:latin typeface="Calibri" pitchFamily="34" charset="0"/>
              </a:rPr>
              <a:t> </a:t>
            </a:r>
            <a:r>
              <a:rPr lang="en-GB" altLang="en-US" dirty="0" err="1" smtClean="0">
                <a:latin typeface="Calibri" pitchFamily="34" charset="0"/>
              </a:rPr>
              <a:t>i</a:t>
            </a:r>
            <a:r>
              <a:rPr lang="en-GB" altLang="en-US" dirty="0" smtClean="0">
                <a:latin typeface="Calibri" pitchFamily="34" charset="0"/>
              </a:rPr>
              <a:t> </a:t>
            </a:r>
            <a:r>
              <a:rPr lang="en-GB" altLang="en-US" dirty="0" err="1" smtClean="0">
                <a:latin typeface="Calibri" pitchFamily="34" charset="0"/>
              </a:rPr>
              <a:t>newidiadau</a:t>
            </a:r>
            <a:r>
              <a:rPr lang="en-GB" altLang="en-US" dirty="0" smtClean="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eich</a:t>
            </a:r>
            <a:r>
              <a:rPr lang="en-GB" altLang="en-US" dirty="0">
                <a:latin typeface="Calibri" pitchFamily="34" charset="0"/>
              </a:rPr>
              <a:t> </a:t>
            </a:r>
            <a:r>
              <a:rPr lang="en-GB" altLang="en-US" dirty="0" err="1">
                <a:latin typeface="Calibri" pitchFamily="34" charset="0"/>
              </a:rPr>
              <a:t>lleoliad</a:t>
            </a:r>
            <a:r>
              <a:rPr lang="en-GB" altLang="en-US" dirty="0">
                <a:latin typeface="Calibri" pitchFamily="34" charset="0"/>
              </a:rPr>
              <a:t>                 </a:t>
            </a:r>
          </a:p>
          <a:p>
            <a:r>
              <a:rPr lang="en-GB" dirty="0" err="1" smtClean="0"/>
              <a:t>Digwyddiadau</a:t>
            </a:r>
            <a:endParaRPr lang="en-GB" dirty="0"/>
          </a:p>
        </p:txBody>
      </p:sp>
      <p:sp>
        <p:nvSpPr>
          <p:cNvPr id="4" name="Content Placeholder 3"/>
          <p:cNvSpPr>
            <a:spLocks noGrp="1"/>
          </p:cNvSpPr>
          <p:nvPr>
            <p:ph sz="half" idx="2"/>
          </p:nvPr>
        </p:nvSpPr>
        <p:spPr/>
        <p:txBody>
          <a:bodyPr>
            <a:normAutofit fontScale="92500"/>
          </a:bodyPr>
          <a:lstStyle/>
          <a:p>
            <a:pPr marL="0" indent="0">
              <a:buNone/>
            </a:pPr>
            <a:r>
              <a:rPr lang="en-GB" altLang="en-US" b="1" dirty="0">
                <a:latin typeface="Calibri" pitchFamily="34" charset="0"/>
              </a:rPr>
              <a:t>Policies may have to be changed as a result </a:t>
            </a:r>
            <a:r>
              <a:rPr lang="en-GB" altLang="en-US" b="1" dirty="0" smtClean="0">
                <a:latin typeface="Calibri" pitchFamily="34" charset="0"/>
              </a:rPr>
              <a:t>of:</a:t>
            </a:r>
          </a:p>
          <a:p>
            <a:r>
              <a:rPr lang="en-GB" altLang="en-US" dirty="0" smtClean="0">
                <a:latin typeface="Calibri" pitchFamily="34" charset="0"/>
              </a:rPr>
              <a:t>Changes to staffing</a:t>
            </a:r>
          </a:p>
          <a:p>
            <a:r>
              <a:rPr lang="en-GB" altLang="en-US" dirty="0" smtClean="0">
                <a:latin typeface="Calibri" pitchFamily="34" charset="0"/>
              </a:rPr>
              <a:t>Changes to responsibilities</a:t>
            </a:r>
          </a:p>
          <a:p>
            <a:r>
              <a:rPr lang="en-GB" altLang="en-US" dirty="0" smtClean="0">
                <a:latin typeface="Calibri" pitchFamily="34" charset="0"/>
              </a:rPr>
              <a:t>Alterations </a:t>
            </a:r>
            <a:r>
              <a:rPr lang="en-GB" altLang="en-US" dirty="0">
                <a:latin typeface="Calibri" pitchFamily="34" charset="0"/>
              </a:rPr>
              <a:t>in your setting </a:t>
            </a:r>
            <a:endParaRPr lang="en-GB" altLang="en-US" dirty="0" smtClean="0">
              <a:latin typeface="Calibri" pitchFamily="34" charset="0"/>
            </a:endParaRPr>
          </a:p>
          <a:p>
            <a:r>
              <a:rPr lang="en-GB" altLang="en-US" b="1" dirty="0" smtClean="0">
                <a:latin typeface="Calibri" pitchFamily="34" charset="0"/>
              </a:rPr>
              <a:t>Incidents </a:t>
            </a:r>
            <a:endParaRPr lang="en-GB" altLang="en-US" b="1" dirty="0">
              <a:latin typeface="Calibri" pitchFamily="34" charset="0"/>
            </a:endParaRPr>
          </a:p>
          <a:p>
            <a:pPr marL="0" indent="0">
              <a:buNone/>
            </a:pPr>
            <a:endParaRPr lang="en-GB" dirty="0"/>
          </a:p>
        </p:txBody>
      </p:sp>
    </p:spTree>
    <p:extLst>
      <p:ext uri="{BB962C8B-B14F-4D97-AF65-F5344CB8AC3E}">
        <p14:creationId xmlns:p14="http://schemas.microsoft.com/office/powerpoint/2010/main" val="106663344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Estyn</a:t>
            </a:r>
            <a:r>
              <a:rPr lang="en-GB" dirty="0" smtClean="0"/>
              <a:t> </a:t>
            </a:r>
            <a:endParaRPr lang="en-GB" dirty="0"/>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err="1" smtClean="0"/>
              <a:t>Mae’r</a:t>
            </a:r>
            <a:r>
              <a:rPr lang="en-GB" dirty="0" smtClean="0"/>
              <a:t> </a:t>
            </a:r>
            <a:r>
              <a:rPr lang="en-GB" dirty="0" err="1" smtClean="0"/>
              <a:t>fframwaith</a:t>
            </a:r>
            <a:r>
              <a:rPr lang="en-GB" dirty="0" smtClean="0"/>
              <a:t> </a:t>
            </a:r>
            <a:r>
              <a:rPr lang="en-GB" dirty="0" err="1" smtClean="0"/>
              <a:t>arolygu</a:t>
            </a:r>
            <a:r>
              <a:rPr lang="en-GB" dirty="0" smtClean="0"/>
              <a:t> </a:t>
            </a:r>
            <a:r>
              <a:rPr lang="en-GB" dirty="0" err="1" smtClean="0"/>
              <a:t>yn</a:t>
            </a:r>
            <a:r>
              <a:rPr lang="en-GB" dirty="0" smtClean="0"/>
              <a:t> </a:t>
            </a:r>
            <a:r>
              <a:rPr lang="en-GB" dirty="0" err="1" smtClean="0"/>
              <a:t>cynnwys</a:t>
            </a:r>
            <a:r>
              <a:rPr lang="en-GB" dirty="0" smtClean="0"/>
              <a:t> </a:t>
            </a:r>
            <a:r>
              <a:rPr lang="en-GB" dirty="0" err="1" smtClean="0"/>
              <a:t>meysydd</a:t>
            </a:r>
            <a:r>
              <a:rPr lang="en-GB" dirty="0" smtClean="0"/>
              <a:t> </a:t>
            </a:r>
            <a:r>
              <a:rPr lang="en-GB" dirty="0" err="1" smtClean="0"/>
              <a:t>arolygu</a:t>
            </a:r>
            <a:r>
              <a:rPr lang="en-GB" dirty="0" smtClean="0"/>
              <a:t>:</a:t>
            </a:r>
          </a:p>
          <a:p>
            <a:r>
              <a:rPr lang="en-GB" dirty="0" err="1" smtClean="0"/>
              <a:t>Safonau</a:t>
            </a:r>
            <a:endParaRPr lang="en-GB" dirty="0" smtClean="0"/>
          </a:p>
          <a:p>
            <a:r>
              <a:rPr lang="en-GB" dirty="0" err="1" smtClean="0"/>
              <a:t>Lles</a:t>
            </a:r>
            <a:r>
              <a:rPr lang="en-GB" dirty="0" smtClean="0"/>
              <a:t> ac </a:t>
            </a:r>
            <a:r>
              <a:rPr lang="en-GB" dirty="0" err="1" smtClean="0"/>
              <a:t>agweddau</a:t>
            </a:r>
            <a:r>
              <a:rPr lang="en-GB" dirty="0" smtClean="0"/>
              <a:t> at </a:t>
            </a:r>
            <a:r>
              <a:rPr lang="en-GB" dirty="0" err="1" smtClean="0"/>
              <a:t>ddysgu</a:t>
            </a:r>
            <a:endParaRPr lang="en-GB" dirty="0" smtClean="0"/>
          </a:p>
          <a:p>
            <a:r>
              <a:rPr lang="en-GB" dirty="0" err="1" smtClean="0"/>
              <a:t>Addysgu</a:t>
            </a:r>
            <a:r>
              <a:rPr lang="en-GB" dirty="0" smtClean="0"/>
              <a:t> a </a:t>
            </a:r>
            <a:r>
              <a:rPr lang="en-GB" dirty="0" err="1" smtClean="0"/>
              <a:t>phrofiadau</a:t>
            </a:r>
            <a:r>
              <a:rPr lang="en-GB" dirty="0" smtClean="0"/>
              <a:t> </a:t>
            </a:r>
            <a:r>
              <a:rPr lang="en-GB" dirty="0" err="1" smtClean="0"/>
              <a:t>dysgu</a:t>
            </a:r>
            <a:endParaRPr lang="en-GB" dirty="0" smtClean="0"/>
          </a:p>
          <a:p>
            <a:r>
              <a:rPr lang="en-GB" dirty="0" err="1" smtClean="0"/>
              <a:t>Gofal</a:t>
            </a:r>
            <a:r>
              <a:rPr lang="en-GB" dirty="0" smtClean="0"/>
              <a:t>, </a:t>
            </a:r>
            <a:r>
              <a:rPr lang="en-GB" dirty="0" err="1" smtClean="0"/>
              <a:t>cymorth</a:t>
            </a:r>
            <a:r>
              <a:rPr lang="en-GB" dirty="0" smtClean="0"/>
              <a:t> ac </a:t>
            </a:r>
            <a:r>
              <a:rPr lang="en-GB" dirty="0" err="1" smtClean="0"/>
              <a:t>arweiniad</a:t>
            </a:r>
            <a:r>
              <a:rPr lang="en-GB" dirty="0" smtClean="0"/>
              <a:t> </a:t>
            </a:r>
          </a:p>
          <a:p>
            <a:r>
              <a:rPr lang="en-GB" dirty="0" err="1" smtClean="0"/>
              <a:t>Arweinyddiaeth</a:t>
            </a:r>
            <a:r>
              <a:rPr lang="en-GB" dirty="0" smtClean="0"/>
              <a:t> a </a:t>
            </a:r>
            <a:r>
              <a:rPr lang="en-GB" dirty="0" err="1" smtClean="0"/>
              <a:t>rheolaeth</a:t>
            </a:r>
            <a:r>
              <a:rPr lang="en-GB" dirty="0" smtClean="0"/>
              <a:t> </a:t>
            </a:r>
            <a:endParaRPr lang="en-GB" dirty="0"/>
          </a:p>
        </p:txBody>
      </p:sp>
      <p:sp>
        <p:nvSpPr>
          <p:cNvPr id="4" name="Content Placeholder 3"/>
          <p:cNvSpPr>
            <a:spLocks noGrp="1"/>
          </p:cNvSpPr>
          <p:nvPr>
            <p:ph sz="half" idx="2"/>
          </p:nvPr>
        </p:nvSpPr>
        <p:spPr/>
        <p:txBody>
          <a:bodyPr>
            <a:normAutofit fontScale="85000" lnSpcReduction="20000"/>
          </a:bodyPr>
          <a:lstStyle/>
          <a:p>
            <a:pPr marL="0" indent="0">
              <a:buNone/>
            </a:pPr>
            <a:r>
              <a:rPr lang="en-GB" dirty="0" smtClean="0"/>
              <a:t>The inspection framework consists of inspection areas:</a:t>
            </a:r>
          </a:p>
          <a:p>
            <a:r>
              <a:rPr lang="en-GB" dirty="0" smtClean="0"/>
              <a:t>Standards</a:t>
            </a:r>
          </a:p>
          <a:p>
            <a:r>
              <a:rPr lang="en-GB" dirty="0" smtClean="0"/>
              <a:t>Wellbeing and attitudes to learning</a:t>
            </a:r>
          </a:p>
          <a:p>
            <a:r>
              <a:rPr lang="en-GB" dirty="0" smtClean="0"/>
              <a:t>Teaching and learning experiences</a:t>
            </a:r>
          </a:p>
          <a:p>
            <a:r>
              <a:rPr lang="en-GB" dirty="0" smtClean="0"/>
              <a:t>Care, support and guidance</a:t>
            </a:r>
          </a:p>
          <a:p>
            <a:r>
              <a:rPr lang="en-GB" dirty="0" smtClean="0"/>
              <a:t>Leadership and management </a:t>
            </a:r>
          </a:p>
          <a:p>
            <a:endParaRPr lang="en-GB" dirty="0"/>
          </a:p>
        </p:txBody>
      </p:sp>
    </p:spTree>
    <p:extLst>
      <p:ext uri="{BB962C8B-B14F-4D97-AF65-F5344CB8AC3E}">
        <p14:creationId xmlns:p14="http://schemas.microsoft.com/office/powerpoint/2010/main" val="219336216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Estyn</a:t>
            </a:r>
            <a:r>
              <a:rPr lang="en-GB" dirty="0" smtClean="0"/>
              <a:t> </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err="1" smtClean="0"/>
              <a:t>Peth</a:t>
            </a:r>
            <a:r>
              <a:rPr lang="en-GB" dirty="0" smtClean="0"/>
              <a:t> </a:t>
            </a:r>
            <a:r>
              <a:rPr lang="en-GB" dirty="0" err="1" smtClean="0"/>
              <a:t>rhybudd</a:t>
            </a:r>
            <a:r>
              <a:rPr lang="en-GB" dirty="0" smtClean="0"/>
              <a:t>…</a:t>
            </a:r>
            <a:r>
              <a:rPr lang="en-GB" dirty="0" err="1" smtClean="0"/>
              <a:t>yr</a:t>
            </a:r>
            <a:r>
              <a:rPr lang="en-GB" dirty="0" smtClean="0"/>
              <a:t> ‘</a:t>
            </a:r>
            <a:r>
              <a:rPr lang="en-GB" dirty="0" err="1" smtClean="0"/>
              <a:t>amlen</a:t>
            </a:r>
            <a:r>
              <a:rPr lang="en-GB" dirty="0" smtClean="0"/>
              <a:t> brown’ (3-4 </a:t>
            </a:r>
            <a:r>
              <a:rPr lang="en-GB" dirty="0" err="1" smtClean="0"/>
              <a:t>wythnos</a:t>
            </a:r>
            <a:r>
              <a:rPr lang="en-GB" dirty="0" smtClean="0"/>
              <a:t>)</a:t>
            </a:r>
          </a:p>
          <a:p>
            <a:r>
              <a:rPr lang="en-GB" dirty="0" err="1" smtClean="0"/>
              <a:t>Yn</a:t>
            </a:r>
            <a:r>
              <a:rPr lang="en-GB" dirty="0" smtClean="0"/>
              <a:t> </a:t>
            </a:r>
            <a:r>
              <a:rPr lang="en-GB" dirty="0" err="1" smtClean="0"/>
              <a:t>gallu</a:t>
            </a:r>
            <a:r>
              <a:rPr lang="en-GB" dirty="0" smtClean="0"/>
              <a:t> </a:t>
            </a:r>
            <a:r>
              <a:rPr lang="en-GB" dirty="0" err="1" smtClean="0"/>
              <a:t>cymryd</a:t>
            </a:r>
            <a:r>
              <a:rPr lang="en-GB" dirty="0" smtClean="0"/>
              <a:t> </a:t>
            </a:r>
            <a:r>
              <a:rPr lang="en-GB" dirty="0" err="1" smtClean="0"/>
              <a:t>lan</a:t>
            </a:r>
            <a:r>
              <a:rPr lang="en-GB" dirty="0" smtClean="0"/>
              <a:t> </a:t>
            </a:r>
            <a:r>
              <a:rPr lang="en-GB" dirty="0" err="1" smtClean="0"/>
              <a:t>hyd</a:t>
            </a:r>
            <a:r>
              <a:rPr lang="en-GB" dirty="0" smtClean="0"/>
              <a:t> </a:t>
            </a:r>
            <a:r>
              <a:rPr lang="en-GB" dirty="0" err="1" smtClean="0"/>
              <a:t>wythnos</a:t>
            </a:r>
            <a:endParaRPr lang="en-GB" dirty="0" smtClean="0"/>
          </a:p>
          <a:p>
            <a:r>
              <a:rPr lang="en-GB" dirty="0" err="1" smtClean="0"/>
              <a:t>Tîm</a:t>
            </a:r>
            <a:r>
              <a:rPr lang="en-GB" dirty="0" smtClean="0"/>
              <a:t> o </a:t>
            </a:r>
            <a:r>
              <a:rPr lang="en-GB" dirty="0" err="1" smtClean="0"/>
              <a:t>arolygwyr</a:t>
            </a:r>
            <a:endParaRPr lang="en-GB" dirty="0" smtClean="0"/>
          </a:p>
          <a:p>
            <a:r>
              <a:rPr lang="en-GB" dirty="0" err="1" smtClean="0"/>
              <a:t>Addysg</a:t>
            </a:r>
            <a:r>
              <a:rPr lang="en-GB" dirty="0" smtClean="0"/>
              <a:t> a </a:t>
            </a:r>
            <a:r>
              <a:rPr lang="en-GB" dirty="0" err="1" smtClean="0"/>
              <a:t>gofal</a:t>
            </a:r>
            <a:endParaRPr lang="en-GB" dirty="0" smtClean="0"/>
          </a:p>
          <a:p>
            <a:r>
              <a:rPr lang="en-GB" dirty="0" err="1" smtClean="0"/>
              <a:t>Arweinyddiaeth</a:t>
            </a:r>
            <a:endParaRPr lang="en-GB" dirty="0" smtClean="0"/>
          </a:p>
          <a:p>
            <a:r>
              <a:rPr lang="en-GB" dirty="0" smtClean="0"/>
              <a:t>Y </a:t>
            </a:r>
            <a:r>
              <a:rPr lang="en-GB" dirty="0" err="1" smtClean="0"/>
              <a:t>barnau</a:t>
            </a:r>
            <a:r>
              <a:rPr lang="en-GB" dirty="0" smtClean="0"/>
              <a:t> (</a:t>
            </a:r>
            <a:r>
              <a:rPr lang="en-GB" dirty="0" err="1" smtClean="0"/>
              <a:t>rhagorol</a:t>
            </a:r>
            <a:r>
              <a:rPr lang="en-GB" dirty="0" smtClean="0"/>
              <a:t>/da/</a:t>
            </a:r>
            <a:r>
              <a:rPr lang="en-GB" dirty="0" err="1" smtClean="0"/>
              <a:t>digonol</a:t>
            </a:r>
            <a:r>
              <a:rPr lang="en-GB" dirty="0" smtClean="0"/>
              <a:t>/ </a:t>
            </a:r>
            <a:r>
              <a:rPr lang="en-GB" dirty="0" err="1" smtClean="0"/>
              <a:t>anfoddhaol</a:t>
            </a:r>
            <a:r>
              <a:rPr lang="en-GB" dirty="0" smtClean="0"/>
              <a:t>)</a:t>
            </a:r>
          </a:p>
          <a:p>
            <a:r>
              <a:rPr lang="en-GB" dirty="0" err="1" smtClean="0"/>
              <a:t>Adroddiad</a:t>
            </a:r>
            <a:r>
              <a:rPr lang="en-GB" dirty="0" smtClean="0"/>
              <a:t> </a:t>
            </a:r>
            <a:r>
              <a:rPr lang="en-GB" dirty="0" err="1" smtClean="0"/>
              <a:t>yr</a:t>
            </a:r>
            <a:r>
              <a:rPr lang="en-GB" dirty="0" smtClean="0"/>
              <a:t> </a:t>
            </a:r>
            <a:r>
              <a:rPr lang="en-GB" dirty="0" err="1" smtClean="0"/>
              <a:t>Arolwg</a:t>
            </a:r>
            <a:r>
              <a:rPr lang="en-GB" dirty="0" smtClean="0"/>
              <a:t> </a:t>
            </a:r>
            <a:r>
              <a:rPr lang="en-GB" dirty="0" err="1" smtClean="0"/>
              <a:t>ar</a:t>
            </a:r>
            <a:r>
              <a:rPr lang="en-GB" dirty="0" smtClean="0"/>
              <a:t> </a:t>
            </a:r>
            <a:r>
              <a:rPr lang="en-GB" dirty="0" err="1" smtClean="0"/>
              <a:t>gael</a:t>
            </a:r>
            <a:r>
              <a:rPr lang="en-GB" dirty="0" smtClean="0"/>
              <a:t> </a:t>
            </a:r>
            <a:r>
              <a:rPr lang="en-GB" dirty="0" err="1" smtClean="0"/>
              <a:t>i</a:t>
            </a:r>
            <a:r>
              <a:rPr lang="en-GB" dirty="0" smtClean="0"/>
              <a:t> </a:t>
            </a:r>
            <a:r>
              <a:rPr lang="en-GB" dirty="0" err="1" smtClean="0"/>
              <a:t>bawb</a:t>
            </a:r>
            <a:r>
              <a:rPr lang="en-GB" dirty="0" smtClean="0"/>
              <a:t> </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Some notice provided…the ‘Brown envelope’ (3-4 weeks)</a:t>
            </a:r>
          </a:p>
          <a:p>
            <a:r>
              <a:rPr lang="en-GB" dirty="0" smtClean="0"/>
              <a:t>Can take up to a week</a:t>
            </a:r>
          </a:p>
          <a:p>
            <a:r>
              <a:rPr lang="en-GB" dirty="0" smtClean="0"/>
              <a:t>Team of inspectors</a:t>
            </a:r>
          </a:p>
          <a:p>
            <a:r>
              <a:rPr lang="en-GB" dirty="0" smtClean="0"/>
              <a:t>Education and care</a:t>
            </a:r>
          </a:p>
          <a:p>
            <a:r>
              <a:rPr lang="en-GB" dirty="0" smtClean="0"/>
              <a:t>Leadership</a:t>
            </a:r>
          </a:p>
          <a:p>
            <a:r>
              <a:rPr lang="en-GB" dirty="0" smtClean="0"/>
              <a:t>Judgements (excellent/good/   adequate/unsatisfactory) </a:t>
            </a:r>
          </a:p>
          <a:p>
            <a:r>
              <a:rPr lang="en-GB" dirty="0" smtClean="0"/>
              <a:t>The Inspection Report is available to all  </a:t>
            </a:r>
            <a:endParaRPr lang="en-GB" dirty="0"/>
          </a:p>
        </p:txBody>
      </p:sp>
    </p:spTree>
    <p:extLst>
      <p:ext uri="{BB962C8B-B14F-4D97-AF65-F5344CB8AC3E}">
        <p14:creationId xmlns:p14="http://schemas.microsoft.com/office/powerpoint/2010/main" val="243377403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err="1" smtClean="0"/>
              <a:t>Ymchwiliwch</a:t>
            </a:r>
            <a:r>
              <a:rPr lang="en-GB" altLang="en-US" b="1" dirty="0" smtClean="0"/>
              <a:t>..am </a:t>
            </a:r>
            <a:r>
              <a:rPr lang="en-GB" altLang="en-US" b="1" dirty="0" err="1" smtClean="0"/>
              <a:t>eich</a:t>
            </a:r>
            <a:r>
              <a:rPr lang="en-GB" altLang="en-US" b="1" dirty="0" smtClean="0"/>
              <a:t> </a:t>
            </a:r>
            <a:r>
              <a:rPr lang="en-GB" altLang="en-US" b="1" dirty="0" err="1" smtClean="0"/>
              <a:t>trafodaeth</a:t>
            </a:r>
            <a:r>
              <a:rPr lang="en-GB" altLang="en-US" b="1" dirty="0" smtClean="0"/>
              <a:t/>
            </a:r>
            <a:br>
              <a:rPr lang="en-GB" altLang="en-US" b="1" dirty="0" smtClean="0"/>
            </a:br>
            <a:r>
              <a:rPr lang="en-GB" altLang="en-US" b="1" dirty="0" smtClean="0"/>
              <a:t>Research…for your discussion</a:t>
            </a:r>
            <a:endParaRPr lang="en-GB" b="1" dirty="0"/>
          </a:p>
        </p:txBody>
      </p:sp>
      <p:sp>
        <p:nvSpPr>
          <p:cNvPr id="3" name="Content Placeholder 2"/>
          <p:cNvSpPr>
            <a:spLocks noGrp="1"/>
          </p:cNvSpPr>
          <p:nvPr>
            <p:ph sz="half" idx="1"/>
          </p:nvPr>
        </p:nvSpPr>
        <p:spPr/>
        <p:txBody>
          <a:bodyPr>
            <a:normAutofit fontScale="70000" lnSpcReduction="20000"/>
          </a:bodyPr>
          <a:lstStyle/>
          <a:p>
            <a:pPr>
              <a:defRPr/>
            </a:pPr>
            <a:r>
              <a:rPr lang="en-GB" dirty="0" err="1" smtClean="0"/>
              <a:t>Safonau</a:t>
            </a:r>
            <a:r>
              <a:rPr lang="en-GB" dirty="0" smtClean="0"/>
              <a:t> </a:t>
            </a:r>
            <a:r>
              <a:rPr lang="en-GB" dirty="0" err="1" smtClean="0"/>
              <a:t>Lleiaf</a:t>
            </a:r>
            <a:r>
              <a:rPr lang="en-GB" dirty="0" smtClean="0"/>
              <a:t> </a:t>
            </a:r>
            <a:r>
              <a:rPr lang="en-GB" dirty="0" err="1" smtClean="0"/>
              <a:t>Genedlaethol</a:t>
            </a:r>
            <a:endParaRPr lang="en-GB" dirty="0" smtClean="0"/>
          </a:p>
          <a:p>
            <a:pPr>
              <a:defRPr/>
            </a:pPr>
            <a:r>
              <a:rPr lang="en-GB" dirty="0" err="1" smtClean="0"/>
              <a:t>Fframwaith</a:t>
            </a:r>
            <a:r>
              <a:rPr lang="en-GB" dirty="0" smtClean="0"/>
              <a:t> </a:t>
            </a:r>
            <a:r>
              <a:rPr lang="en-GB" dirty="0" err="1" smtClean="0"/>
              <a:t>Estyn</a:t>
            </a:r>
            <a:endParaRPr lang="en-GB" dirty="0" smtClean="0"/>
          </a:p>
          <a:p>
            <a:pPr>
              <a:defRPr/>
            </a:pPr>
            <a:r>
              <a:rPr lang="en-GB" dirty="0" err="1" smtClean="0"/>
              <a:t>Gweithdrefnau</a:t>
            </a:r>
            <a:r>
              <a:rPr lang="en-GB" dirty="0" smtClean="0"/>
              <a:t> </a:t>
            </a:r>
            <a:r>
              <a:rPr lang="en-GB" dirty="0" err="1" smtClean="0"/>
              <a:t>Amddiffyn</a:t>
            </a:r>
            <a:r>
              <a:rPr lang="en-GB" dirty="0" smtClean="0"/>
              <a:t> Plant </a:t>
            </a:r>
            <a:r>
              <a:rPr lang="en-GB" dirty="0" err="1" smtClean="0"/>
              <a:t>Cymru</a:t>
            </a:r>
            <a:r>
              <a:rPr lang="en-GB" dirty="0" smtClean="0"/>
              <a:t> </a:t>
            </a:r>
            <a:r>
              <a:rPr lang="en-GB" dirty="0" err="1" smtClean="0"/>
              <a:t>Gyfan</a:t>
            </a:r>
            <a:r>
              <a:rPr lang="en-GB" dirty="0" smtClean="0"/>
              <a:t> (2008</a:t>
            </a:r>
            <a:r>
              <a:rPr lang="en-GB" dirty="0"/>
              <a:t>)</a:t>
            </a:r>
          </a:p>
          <a:p>
            <a:pPr>
              <a:defRPr/>
            </a:pPr>
            <a:r>
              <a:rPr lang="en-GB" dirty="0" err="1" smtClean="0"/>
              <a:t>Gwasanaeth</a:t>
            </a:r>
            <a:r>
              <a:rPr lang="en-GB" dirty="0" smtClean="0"/>
              <a:t> </a:t>
            </a:r>
            <a:r>
              <a:rPr lang="en-GB" dirty="0" err="1"/>
              <a:t>Gwybodaeth</a:t>
            </a:r>
            <a:r>
              <a:rPr lang="en-GB" dirty="0"/>
              <a:t> </a:t>
            </a:r>
            <a:r>
              <a:rPr lang="en-GB" dirty="0" err="1"/>
              <a:t>i</a:t>
            </a:r>
            <a:r>
              <a:rPr lang="en-GB" dirty="0"/>
              <a:t> </a:t>
            </a:r>
            <a:r>
              <a:rPr lang="en-GB" dirty="0" err="1" smtClean="0"/>
              <a:t>Deuluoedd</a:t>
            </a:r>
            <a:r>
              <a:rPr lang="en-GB" dirty="0" smtClean="0"/>
              <a:t> (FIS)</a:t>
            </a:r>
            <a:endParaRPr lang="en-GB" dirty="0"/>
          </a:p>
          <a:p>
            <a:pPr>
              <a:defRPr/>
            </a:pPr>
            <a:r>
              <a:rPr lang="en-GB" dirty="0" err="1" smtClean="0"/>
              <a:t>Deddf</a:t>
            </a:r>
            <a:r>
              <a:rPr lang="en-GB" dirty="0" smtClean="0"/>
              <a:t> </a:t>
            </a:r>
            <a:r>
              <a:rPr lang="en-GB" dirty="0" err="1" smtClean="0"/>
              <a:t>Iechyd</a:t>
            </a:r>
            <a:r>
              <a:rPr lang="en-GB" dirty="0" smtClean="0"/>
              <a:t> a </a:t>
            </a:r>
            <a:r>
              <a:rPr lang="en-GB" dirty="0" err="1" smtClean="0"/>
              <a:t>Diogelwch</a:t>
            </a:r>
            <a:r>
              <a:rPr lang="en-GB" dirty="0" smtClean="0"/>
              <a:t> </a:t>
            </a:r>
            <a:r>
              <a:rPr lang="en-GB" dirty="0" err="1" smtClean="0"/>
              <a:t>yn</a:t>
            </a:r>
            <a:r>
              <a:rPr lang="en-GB" dirty="0" smtClean="0"/>
              <a:t> y </a:t>
            </a:r>
            <a:r>
              <a:rPr lang="en-GB" dirty="0" err="1" smtClean="0"/>
              <a:t>Gweithle</a:t>
            </a:r>
            <a:r>
              <a:rPr lang="en-GB" dirty="0" smtClean="0"/>
              <a:t> </a:t>
            </a:r>
            <a:r>
              <a:rPr lang="en-GB" dirty="0"/>
              <a:t>1974</a:t>
            </a:r>
          </a:p>
          <a:p>
            <a:pPr>
              <a:defRPr/>
            </a:pPr>
            <a:r>
              <a:rPr lang="en-GB" dirty="0" err="1" smtClean="0"/>
              <a:t>Deddf</a:t>
            </a:r>
            <a:r>
              <a:rPr lang="en-GB" dirty="0" smtClean="0"/>
              <a:t> </a:t>
            </a:r>
            <a:r>
              <a:rPr lang="en-GB" dirty="0" err="1" smtClean="0"/>
              <a:t>Cydraddoldeb</a:t>
            </a:r>
            <a:r>
              <a:rPr lang="en-GB" dirty="0" smtClean="0"/>
              <a:t> 2010</a:t>
            </a:r>
            <a:endParaRPr lang="en-GB" dirty="0"/>
          </a:p>
          <a:p>
            <a:pPr>
              <a:defRPr/>
            </a:pPr>
            <a:r>
              <a:rPr lang="en-GB" dirty="0" err="1" smtClean="0"/>
              <a:t>Iechyd</a:t>
            </a:r>
            <a:r>
              <a:rPr lang="en-GB" dirty="0" smtClean="0"/>
              <a:t> </a:t>
            </a:r>
            <a:r>
              <a:rPr lang="en-GB" dirty="0" err="1" smtClean="0"/>
              <a:t>Amgylchedd</a:t>
            </a:r>
            <a:endParaRPr lang="en-GB" dirty="0"/>
          </a:p>
          <a:p>
            <a:pPr>
              <a:defRPr/>
            </a:pPr>
            <a:r>
              <a:rPr lang="en-GB" dirty="0" err="1" smtClean="0"/>
              <a:t>Deddf</a:t>
            </a:r>
            <a:r>
              <a:rPr lang="en-GB" dirty="0" smtClean="0"/>
              <a:t> </a:t>
            </a:r>
            <a:r>
              <a:rPr lang="en-GB" dirty="0" err="1"/>
              <a:t>Gwarchod</a:t>
            </a:r>
            <a:r>
              <a:rPr lang="en-GB" dirty="0"/>
              <a:t> Data </a:t>
            </a:r>
            <a:r>
              <a:rPr lang="en-GB" dirty="0" smtClean="0"/>
              <a:t>1998</a:t>
            </a:r>
          </a:p>
          <a:p>
            <a:pPr>
              <a:defRPr/>
            </a:pPr>
            <a:r>
              <a:rPr lang="en-GB" dirty="0" err="1" smtClean="0"/>
              <a:t>Polisiau</a:t>
            </a:r>
            <a:r>
              <a:rPr lang="en-GB" dirty="0" smtClean="0"/>
              <a:t> </a:t>
            </a:r>
            <a:r>
              <a:rPr lang="en-GB" dirty="0" err="1" smtClean="0"/>
              <a:t>eich</a:t>
            </a:r>
            <a:r>
              <a:rPr lang="en-GB" dirty="0" smtClean="0"/>
              <a:t> </a:t>
            </a:r>
            <a:r>
              <a:rPr lang="en-GB" dirty="0" err="1" smtClean="0"/>
              <a:t>lle</a:t>
            </a:r>
            <a:r>
              <a:rPr lang="en-GB" dirty="0" smtClean="0"/>
              <a:t> </a:t>
            </a:r>
            <a:r>
              <a:rPr lang="en-GB" dirty="0" err="1" smtClean="0"/>
              <a:t>gwaith</a:t>
            </a:r>
            <a:r>
              <a:rPr lang="en-GB" dirty="0" smtClean="0"/>
              <a:t> chi…</a:t>
            </a:r>
            <a:endParaRPr lang="en-US" dirty="0"/>
          </a:p>
          <a:p>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dirty="0" smtClean="0"/>
              <a:t>National Minimum </a:t>
            </a:r>
            <a:r>
              <a:rPr lang="en-GB" altLang="en-US" dirty="0" smtClean="0"/>
              <a:t>Standards</a:t>
            </a:r>
          </a:p>
          <a:p>
            <a:r>
              <a:rPr lang="en-GB" altLang="en-US" dirty="0" err="1" smtClean="0"/>
              <a:t>Estyn</a:t>
            </a:r>
            <a:r>
              <a:rPr lang="en-GB" altLang="en-US" dirty="0" smtClean="0"/>
              <a:t> Framework</a:t>
            </a:r>
            <a:endParaRPr lang="en-GB" altLang="en-US" dirty="0" smtClean="0"/>
          </a:p>
          <a:p>
            <a:r>
              <a:rPr lang="en-GB" altLang="en-US" dirty="0" smtClean="0"/>
              <a:t>All </a:t>
            </a:r>
            <a:r>
              <a:rPr lang="en-GB" altLang="en-US" dirty="0" smtClean="0"/>
              <a:t>Wales Child </a:t>
            </a:r>
            <a:r>
              <a:rPr lang="en-GB" altLang="en-US" dirty="0"/>
              <a:t>Protection Procedures (2008)</a:t>
            </a:r>
          </a:p>
          <a:p>
            <a:r>
              <a:rPr lang="en-GB" altLang="en-US" dirty="0" smtClean="0"/>
              <a:t>Family </a:t>
            </a:r>
            <a:r>
              <a:rPr lang="en-GB" altLang="en-US" dirty="0"/>
              <a:t>Information Service </a:t>
            </a:r>
            <a:r>
              <a:rPr lang="en-GB" altLang="en-US" dirty="0" smtClean="0"/>
              <a:t>Health and Safety </a:t>
            </a:r>
            <a:r>
              <a:rPr lang="en-GB" altLang="en-US" dirty="0"/>
              <a:t>at Work Act 1974</a:t>
            </a:r>
          </a:p>
          <a:p>
            <a:r>
              <a:rPr lang="en-GB" altLang="en-US" dirty="0"/>
              <a:t>The Equality Act 2010</a:t>
            </a:r>
          </a:p>
          <a:p>
            <a:r>
              <a:rPr lang="en-GB" altLang="en-US" dirty="0" smtClean="0"/>
              <a:t>Environmental </a:t>
            </a:r>
            <a:r>
              <a:rPr lang="en-GB" altLang="en-US" dirty="0"/>
              <a:t>Health </a:t>
            </a:r>
          </a:p>
          <a:p>
            <a:r>
              <a:rPr lang="en-GB" altLang="en-US" dirty="0"/>
              <a:t>Data Protection Act </a:t>
            </a:r>
            <a:r>
              <a:rPr lang="en-GB" altLang="en-US" dirty="0" smtClean="0"/>
              <a:t>1998</a:t>
            </a:r>
          </a:p>
          <a:p>
            <a:r>
              <a:rPr lang="en-GB" altLang="en-US" dirty="0" smtClean="0"/>
              <a:t>Your own place of work’s policies…</a:t>
            </a:r>
            <a:endParaRPr lang="en-US" altLang="en-US" dirty="0"/>
          </a:p>
          <a:p>
            <a:endParaRPr lang="en-GB" dirty="0"/>
          </a:p>
        </p:txBody>
      </p:sp>
    </p:spTree>
    <p:extLst>
      <p:ext uri="{BB962C8B-B14F-4D97-AF65-F5344CB8AC3E}">
        <p14:creationId xmlns:p14="http://schemas.microsoft.com/office/powerpoint/2010/main" val="169413620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2400" b="1" dirty="0" err="1" smtClean="0"/>
              <a:t>Ystyriwch</a:t>
            </a:r>
            <a:r>
              <a:rPr lang="en-GB" altLang="en-US" sz="2400" b="1" dirty="0" smtClean="0"/>
              <a:t> y </a:t>
            </a:r>
            <a:r>
              <a:rPr lang="en-GB" altLang="en-US" sz="2400" b="1" dirty="0" err="1" smtClean="0"/>
              <a:t>bolisiau</a:t>
            </a:r>
            <a:r>
              <a:rPr lang="en-GB" altLang="en-US" sz="2400" b="1" dirty="0" smtClean="0"/>
              <a:t> a </a:t>
            </a:r>
            <a:r>
              <a:rPr lang="en-GB" altLang="en-US" sz="2400" b="1" dirty="0" err="1" smtClean="0"/>
              <a:t>fydd</a:t>
            </a:r>
            <a:r>
              <a:rPr lang="en-GB" altLang="en-US" sz="2400" b="1" dirty="0" smtClean="0"/>
              <a:t> </a:t>
            </a:r>
            <a:r>
              <a:rPr lang="en-GB" altLang="en-US" sz="2400" b="1" dirty="0" err="1" smtClean="0"/>
              <a:t>yn</a:t>
            </a:r>
            <a:r>
              <a:rPr lang="en-GB" altLang="en-US" sz="2400" b="1" dirty="0" smtClean="0"/>
              <a:t>                                                       </a:t>
            </a:r>
            <a:r>
              <a:rPr lang="en-GB" altLang="en-US" sz="2400" b="1" dirty="0" err="1" smtClean="0"/>
              <a:t>rhan</a:t>
            </a:r>
            <a:r>
              <a:rPr lang="en-GB" altLang="en-US" sz="2400" b="1" dirty="0" smtClean="0"/>
              <a:t> </a:t>
            </a:r>
            <a:r>
              <a:rPr lang="en-GB" altLang="en-US" sz="2400" b="1" dirty="0" err="1" smtClean="0"/>
              <a:t>o’ch</a:t>
            </a:r>
            <a:r>
              <a:rPr lang="en-GB" altLang="en-US" sz="2400" b="1" dirty="0" smtClean="0"/>
              <a:t> </a:t>
            </a:r>
            <a:r>
              <a:rPr lang="en-GB" altLang="en-US" sz="2400" b="1" dirty="0" err="1" smtClean="0"/>
              <a:t>trafodaeth</a:t>
            </a:r>
            <a:r>
              <a:rPr lang="en-GB" altLang="en-US" sz="2400" b="1" dirty="0" smtClean="0"/>
              <a:t> chi?</a:t>
            </a:r>
            <a:r>
              <a:rPr lang="en-GB" altLang="en-US" sz="2400" b="1" dirty="0" smtClean="0"/>
              <a:t/>
            </a:r>
            <a:br>
              <a:rPr lang="en-GB" altLang="en-US" sz="2400" b="1" dirty="0" smtClean="0"/>
            </a:br>
            <a:r>
              <a:rPr lang="en-GB" altLang="en-US" sz="2400" b="1" dirty="0" smtClean="0"/>
              <a:t>Consider the policies that will form                             part of your discussion? </a:t>
            </a:r>
            <a:endParaRPr lang="en-GB" sz="2400" b="1" dirty="0"/>
          </a:p>
        </p:txBody>
      </p:sp>
      <p:sp>
        <p:nvSpPr>
          <p:cNvPr id="3" name="Content Placeholder 2"/>
          <p:cNvSpPr>
            <a:spLocks noGrp="1"/>
          </p:cNvSpPr>
          <p:nvPr>
            <p:ph sz="half" idx="1"/>
          </p:nvPr>
        </p:nvSpPr>
        <p:spPr/>
        <p:txBody>
          <a:bodyPr>
            <a:normAutofit fontScale="92500" lnSpcReduction="10000"/>
          </a:bodyPr>
          <a:lstStyle/>
          <a:p>
            <a:r>
              <a:rPr lang="en-GB" dirty="0" err="1" smtClean="0"/>
              <a:t>Eitemau</a:t>
            </a:r>
            <a:r>
              <a:rPr lang="en-GB" dirty="0" smtClean="0"/>
              <a:t> </a:t>
            </a:r>
            <a:r>
              <a:rPr lang="en-GB" dirty="0" err="1" smtClean="0"/>
              <a:t>ar</a:t>
            </a:r>
            <a:r>
              <a:rPr lang="en-GB" dirty="0" smtClean="0"/>
              <a:t> </a:t>
            </a:r>
            <a:r>
              <a:rPr lang="en-GB" dirty="0" err="1" smtClean="0"/>
              <a:t>yr</a:t>
            </a:r>
            <a:r>
              <a:rPr lang="en-GB" dirty="0" smtClean="0"/>
              <a:t> agenda </a:t>
            </a:r>
            <a:r>
              <a:rPr lang="en-GB" dirty="0" err="1" smtClean="0"/>
              <a:t>sydd</a:t>
            </a:r>
            <a:r>
              <a:rPr lang="en-GB" dirty="0" smtClean="0"/>
              <a:t> a </a:t>
            </a:r>
            <a:r>
              <a:rPr lang="en-GB" dirty="0" err="1" smtClean="0"/>
              <a:t>chysylltiad</a:t>
            </a:r>
            <a:r>
              <a:rPr lang="en-GB" dirty="0" smtClean="0"/>
              <a:t> </a:t>
            </a:r>
            <a:r>
              <a:rPr lang="en-GB" dirty="0" err="1" smtClean="0"/>
              <a:t>i</a:t>
            </a:r>
            <a:r>
              <a:rPr lang="en-GB" dirty="0" smtClean="0"/>
              <a:t> </a:t>
            </a:r>
            <a:r>
              <a:rPr lang="en-GB" dirty="0" err="1" smtClean="0"/>
              <a:t>bolisiau</a:t>
            </a:r>
            <a:r>
              <a:rPr lang="en-GB" dirty="0" smtClean="0"/>
              <a:t> </a:t>
            </a:r>
            <a:r>
              <a:rPr lang="en-GB" dirty="0" err="1" smtClean="0"/>
              <a:t>neu</a:t>
            </a:r>
            <a:r>
              <a:rPr lang="en-GB" dirty="0" smtClean="0"/>
              <a:t> </a:t>
            </a:r>
            <a:r>
              <a:rPr lang="en-GB" dirty="0" err="1" smtClean="0"/>
              <a:t>gweithdrefnau</a:t>
            </a:r>
            <a:r>
              <a:rPr lang="en-GB" dirty="0" smtClean="0"/>
              <a:t> </a:t>
            </a:r>
            <a:r>
              <a:rPr lang="en-GB" dirty="0" err="1" smtClean="0"/>
              <a:t>statudol</a:t>
            </a:r>
            <a:r>
              <a:rPr lang="en-GB" dirty="0" smtClean="0"/>
              <a:t>?</a:t>
            </a:r>
          </a:p>
          <a:p>
            <a:r>
              <a:rPr lang="en-GB" dirty="0" err="1" smtClean="0"/>
              <a:t>Cysylltiadau</a:t>
            </a:r>
            <a:r>
              <a:rPr lang="en-GB" dirty="0" smtClean="0"/>
              <a:t> </a:t>
            </a:r>
            <a:r>
              <a:rPr lang="en-GB" dirty="0" err="1" smtClean="0"/>
              <a:t>i</a:t>
            </a:r>
            <a:r>
              <a:rPr lang="en-GB" dirty="0" smtClean="0"/>
              <a:t> </a:t>
            </a:r>
            <a:r>
              <a:rPr lang="en-GB" dirty="0" err="1" smtClean="0"/>
              <a:t>ddogfennau</a:t>
            </a:r>
            <a:r>
              <a:rPr lang="en-GB" dirty="0" smtClean="0"/>
              <a:t> </a:t>
            </a:r>
            <a:r>
              <a:rPr lang="en-GB" dirty="0" err="1" smtClean="0"/>
              <a:t>deddfwriaethol</a:t>
            </a:r>
            <a:r>
              <a:rPr lang="en-GB" dirty="0" smtClean="0"/>
              <a:t>?</a:t>
            </a:r>
          </a:p>
          <a:p>
            <a:r>
              <a:rPr lang="en-GB" dirty="0" err="1" smtClean="0"/>
              <a:t>Gofynion</a:t>
            </a:r>
            <a:r>
              <a:rPr lang="en-GB" dirty="0" smtClean="0"/>
              <a:t> </a:t>
            </a:r>
            <a:r>
              <a:rPr lang="en-GB" dirty="0" err="1" smtClean="0"/>
              <a:t>cyfreithiol</a:t>
            </a:r>
            <a:r>
              <a:rPr lang="en-GB" dirty="0" smtClean="0"/>
              <a:t>?</a:t>
            </a:r>
          </a:p>
          <a:p>
            <a:r>
              <a:rPr lang="en-GB" dirty="0" err="1" smtClean="0"/>
              <a:t>Ymrwymiadau</a:t>
            </a:r>
            <a:r>
              <a:rPr lang="en-GB" dirty="0" smtClean="0"/>
              <a:t>?</a:t>
            </a:r>
          </a:p>
          <a:p>
            <a:endParaRPr lang="en-GB" dirty="0" smtClean="0"/>
          </a:p>
          <a:p>
            <a:endParaRPr lang="en-GB" dirty="0"/>
          </a:p>
        </p:txBody>
      </p:sp>
      <p:sp>
        <p:nvSpPr>
          <p:cNvPr id="4" name="Content Placeholder 3"/>
          <p:cNvSpPr>
            <a:spLocks noGrp="1"/>
          </p:cNvSpPr>
          <p:nvPr>
            <p:ph sz="half" idx="2"/>
          </p:nvPr>
        </p:nvSpPr>
        <p:spPr>
          <a:xfrm>
            <a:off x="4648200" y="1628801"/>
            <a:ext cx="4038600" cy="3960440"/>
          </a:xfrm>
        </p:spPr>
        <p:txBody>
          <a:bodyPr>
            <a:normAutofit fontScale="92500" lnSpcReduction="10000"/>
          </a:bodyPr>
          <a:lstStyle/>
          <a:p>
            <a:r>
              <a:rPr lang="en-GB" dirty="0" smtClean="0"/>
              <a:t>Items on agenda that could be linked to policies or statutory procedures?</a:t>
            </a:r>
          </a:p>
          <a:p>
            <a:r>
              <a:rPr lang="en-GB" dirty="0" smtClean="0"/>
              <a:t>Links to legislative documents?</a:t>
            </a:r>
          </a:p>
          <a:p>
            <a:r>
              <a:rPr lang="en-GB" dirty="0" smtClean="0"/>
              <a:t>Legal requirements? </a:t>
            </a:r>
          </a:p>
          <a:p>
            <a:r>
              <a:rPr lang="en-GB" dirty="0" smtClean="0"/>
              <a:t>Liabilities?  </a:t>
            </a:r>
            <a:endParaRPr lang="en-GB" dirty="0"/>
          </a:p>
        </p:txBody>
      </p:sp>
    </p:spTree>
    <p:extLst>
      <p:ext uri="{BB962C8B-B14F-4D97-AF65-F5344CB8AC3E}">
        <p14:creationId xmlns:p14="http://schemas.microsoft.com/office/powerpoint/2010/main" val="421295728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383</TotalTime>
  <Words>4207</Words>
  <Application>Microsoft Office PowerPoint</Application>
  <PresentationFormat>On-screen Show (4:3)</PresentationFormat>
  <Paragraphs>407</Paragraphs>
  <Slides>31</Slides>
  <Notes>22</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20140311PresentationUWTSDTemplate</vt:lpstr>
      <vt:lpstr>EAEC6009/C</vt:lpstr>
      <vt:lpstr>Gofynion statudol a goblygiadol Statutory obligations and  requirements</vt:lpstr>
      <vt:lpstr> Ymrwymiadau Liabilities </vt:lpstr>
      <vt:lpstr>Polisiau                   Policies</vt:lpstr>
      <vt:lpstr> Rôl yr arweinydd: polisïau Role of the leader: policies  </vt:lpstr>
      <vt:lpstr> Rôl yr arweinydd: polisïau Role of the leader: policies  </vt:lpstr>
      <vt:lpstr>AGGCC / CSSIW</vt:lpstr>
      <vt:lpstr>Rôl Arolygydd AGGCC   Role of the CSSIW Inspector </vt:lpstr>
      <vt:lpstr>Gweler polisi fel cytundeb A policy is seen as an agreement/contract</vt:lpstr>
      <vt:lpstr>Ymweliadau anghyhoeddedig AGGCC Unannounced CSSIW inspections</vt:lpstr>
      <vt:lpstr>AGGCC/CSSIW </vt:lpstr>
      <vt:lpstr>Pam adolygu polysiau?  Why monitor policies?</vt:lpstr>
      <vt:lpstr>NMS – National Minimum Standards (CSSIW) SGC - Safonau Lleiaf Genedlaethol (AGGCC)</vt:lpstr>
      <vt:lpstr>Safonau a Rheoliadau Standards and Regulations </vt:lpstr>
      <vt:lpstr> SGC - Safonau Lleiaf Genedlaethol (AGGCC)   NMS – National Minimum Standards (CSSIW)   </vt:lpstr>
      <vt:lpstr>Safon 2 - Cofrestru  Standard 2 - Registration</vt:lpstr>
      <vt:lpstr>Safon 4 Cwrdd a Gofynion Unigol                      Standard 4 Meeting Individual Needs</vt:lpstr>
      <vt:lpstr> Safon 6 – Gweithio mewn Partneriaeth                Standard 6 – Working in Partnership  </vt:lpstr>
      <vt:lpstr>Safon 9 - Polisi Ymddygiad  Standard 9 -   Behaviour Policy</vt:lpstr>
      <vt:lpstr>Safon 12 – Bwyd a Diod Standard 12 – Food and Drink</vt:lpstr>
      <vt:lpstr>Safer Food, Better Business (SFBB)</vt:lpstr>
      <vt:lpstr>Safon 19 Cwynion  Standard 19 - Complaints </vt:lpstr>
      <vt:lpstr>Safon 20 - Amddiffyn Plant  Standard 20 - Safeguarding Children</vt:lpstr>
      <vt:lpstr>Cyfrinachedd      Confidentiality</vt:lpstr>
      <vt:lpstr>Rhieni/Gofalwyr Parents/Carers</vt:lpstr>
      <vt:lpstr>Rheoliadau    Regulations</vt:lpstr>
      <vt:lpstr>Rhesymau eraill dros adolygu polisiau Other reasons for reviewing policies</vt:lpstr>
      <vt:lpstr>Estyn </vt:lpstr>
      <vt:lpstr>Estyn </vt:lpstr>
      <vt:lpstr>Ymchwiliwch..am eich trafodaeth Research…for your discussion</vt:lpstr>
      <vt:lpstr>Ystyriwch y bolisiau a fydd yn                                                       rhan o’ch trafodaeth chi? Consider the policies that will form                             part of your discussion?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56</cp:revision>
  <dcterms:created xsi:type="dcterms:W3CDTF">2015-04-14T15:21:28Z</dcterms:created>
  <dcterms:modified xsi:type="dcterms:W3CDTF">2018-01-06T15:04:44Z</dcterms:modified>
</cp:coreProperties>
</file>