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0" r:id="rId8"/>
    <p:sldId id="262" r:id="rId9"/>
    <p:sldId id="266" r:id="rId10"/>
    <p:sldId id="263" r:id="rId11"/>
    <p:sldId id="264" r:id="rId12"/>
    <p:sldId id="265" r:id="rId13"/>
    <p:sldId id="268" r:id="rId14"/>
    <p:sldId id="273" r:id="rId15"/>
    <p:sldId id="274" r:id="rId16"/>
    <p:sldId id="267" r:id="rId17"/>
    <p:sldId id="269" r:id="rId18"/>
    <p:sldId id="270" r:id="rId19"/>
    <p:sldId id="271" r:id="rId20"/>
    <p:sldId id="272" r:id="rId21"/>
    <p:sldId id="25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D4A055-1829-4F21-94BC-B9BEEA8FC15D}" v="1" dt="2025-02-11T13:49:24.6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D2D4A055-1829-4F21-94BC-B9BEEA8FC15D}"/>
    <pc:docChg chg="addSld delSld modSld">
      <pc:chgData name="Martin Locock" userId="e15b0232-237d-4436-a587-677fdd88485c" providerId="ADAL" clId="{D2D4A055-1829-4F21-94BC-B9BEEA8FC15D}" dt="2025-02-19T10:08:23.371" v="512" actId="2696"/>
      <pc:docMkLst>
        <pc:docMk/>
      </pc:docMkLst>
      <pc:sldChg chg="modSp mod">
        <pc:chgData name="Martin Locock" userId="e15b0232-237d-4436-a587-677fdd88485c" providerId="ADAL" clId="{D2D4A055-1829-4F21-94BC-B9BEEA8FC15D}" dt="2025-02-03T15:07:17.125" v="490" actId="20577"/>
        <pc:sldMkLst>
          <pc:docMk/>
          <pc:sldMk cId="4128826676" sldId="257"/>
        </pc:sldMkLst>
        <pc:spChg chg="mod">
          <ac:chgData name="Martin Locock" userId="e15b0232-237d-4436-a587-677fdd88485c" providerId="ADAL" clId="{D2D4A055-1829-4F21-94BC-B9BEEA8FC15D}" dt="2025-02-03T15:07:17.125" v="490" actId="20577"/>
          <ac:spMkLst>
            <pc:docMk/>
            <pc:sldMk cId="4128826676" sldId="257"/>
            <ac:spMk id="3" creationId="{180999AF-14DD-7E31-92E5-EE8010519315}"/>
          </ac:spMkLst>
        </pc:spChg>
      </pc:sldChg>
      <pc:sldChg chg="del">
        <pc:chgData name="Martin Locock" userId="e15b0232-237d-4436-a587-677fdd88485c" providerId="ADAL" clId="{D2D4A055-1829-4F21-94BC-B9BEEA8FC15D}" dt="2025-02-19T10:08:23.371" v="512" actId="2696"/>
        <pc:sldMkLst>
          <pc:docMk/>
          <pc:sldMk cId="1787625311" sldId="261"/>
        </pc:sldMkLst>
      </pc:sldChg>
      <pc:sldChg chg="modSp mod">
        <pc:chgData name="Martin Locock" userId="e15b0232-237d-4436-a587-677fdd88485c" providerId="ADAL" clId="{D2D4A055-1829-4F21-94BC-B9BEEA8FC15D}" dt="2025-02-03T14:41:52.916" v="3" actId="12"/>
        <pc:sldMkLst>
          <pc:docMk/>
          <pc:sldMk cId="2694467824" sldId="271"/>
        </pc:sldMkLst>
        <pc:spChg chg="mod">
          <ac:chgData name="Martin Locock" userId="e15b0232-237d-4436-a587-677fdd88485c" providerId="ADAL" clId="{D2D4A055-1829-4F21-94BC-B9BEEA8FC15D}" dt="2025-02-03T14:41:45.616" v="1"/>
          <ac:spMkLst>
            <pc:docMk/>
            <pc:sldMk cId="2694467824" sldId="271"/>
            <ac:spMk id="2" creationId="{8CEE0EBA-6F9A-64D9-3496-8A5419D9ECD6}"/>
          </ac:spMkLst>
        </pc:spChg>
        <pc:spChg chg="mod">
          <ac:chgData name="Martin Locock" userId="e15b0232-237d-4436-a587-677fdd88485c" providerId="ADAL" clId="{D2D4A055-1829-4F21-94BC-B9BEEA8FC15D}" dt="2025-02-03T14:41:52.916" v="3" actId="12"/>
          <ac:spMkLst>
            <pc:docMk/>
            <pc:sldMk cId="2694467824" sldId="271"/>
            <ac:spMk id="3" creationId="{1A77C93C-7929-C7F8-44E5-D15E6DDFF306}"/>
          </ac:spMkLst>
        </pc:spChg>
      </pc:sldChg>
      <pc:sldChg chg="modSp new mod">
        <pc:chgData name="Martin Locock" userId="e15b0232-237d-4436-a587-677fdd88485c" providerId="ADAL" clId="{D2D4A055-1829-4F21-94BC-B9BEEA8FC15D}" dt="2025-02-03T15:06:51.090" v="477" actId="20577"/>
        <pc:sldMkLst>
          <pc:docMk/>
          <pc:sldMk cId="3786832506" sldId="272"/>
        </pc:sldMkLst>
        <pc:spChg chg="mod">
          <ac:chgData name="Martin Locock" userId="e15b0232-237d-4436-a587-677fdd88485c" providerId="ADAL" clId="{D2D4A055-1829-4F21-94BC-B9BEEA8FC15D}" dt="2025-02-03T14:50:26.850" v="43" actId="20577"/>
          <ac:spMkLst>
            <pc:docMk/>
            <pc:sldMk cId="3786832506" sldId="272"/>
            <ac:spMk id="2" creationId="{110640AB-F03E-91B7-9190-1DB3DE184A59}"/>
          </ac:spMkLst>
        </pc:spChg>
        <pc:spChg chg="mod">
          <ac:chgData name="Martin Locock" userId="e15b0232-237d-4436-a587-677fdd88485c" providerId="ADAL" clId="{D2D4A055-1829-4F21-94BC-B9BEEA8FC15D}" dt="2025-02-03T15:06:51.090" v="477" actId="20577"/>
          <ac:spMkLst>
            <pc:docMk/>
            <pc:sldMk cId="3786832506" sldId="272"/>
            <ac:spMk id="3" creationId="{C7D5BC42-53FF-1C1B-D525-C960E12B54D9}"/>
          </ac:spMkLst>
        </pc:spChg>
      </pc:sldChg>
      <pc:sldChg chg="addSp modSp new mod">
        <pc:chgData name="Martin Locock" userId="e15b0232-237d-4436-a587-677fdd88485c" providerId="ADAL" clId="{D2D4A055-1829-4F21-94BC-B9BEEA8FC15D}" dt="2025-02-11T13:49:52.233" v="511" actId="20577"/>
        <pc:sldMkLst>
          <pc:docMk/>
          <pc:sldMk cId="234948608" sldId="273"/>
        </pc:sldMkLst>
        <pc:spChg chg="mod">
          <ac:chgData name="Martin Locock" userId="e15b0232-237d-4436-a587-677fdd88485c" providerId="ADAL" clId="{D2D4A055-1829-4F21-94BC-B9BEEA8FC15D}" dt="2025-02-03T14:51:51.244" v="195" actId="20577"/>
          <ac:spMkLst>
            <pc:docMk/>
            <pc:sldMk cId="234948608" sldId="273"/>
            <ac:spMk id="2" creationId="{02113002-B728-29CA-97B3-7B440AFCBF34}"/>
          </ac:spMkLst>
        </pc:spChg>
        <pc:spChg chg="mod">
          <ac:chgData name="Martin Locock" userId="e15b0232-237d-4436-a587-677fdd88485c" providerId="ADAL" clId="{D2D4A055-1829-4F21-94BC-B9BEEA8FC15D}" dt="2025-02-11T13:49:52.233" v="511" actId="20577"/>
          <ac:spMkLst>
            <pc:docMk/>
            <pc:sldMk cId="234948608" sldId="273"/>
            <ac:spMk id="3" creationId="{8FEF8F59-8C9D-7AA5-5595-E3AB75F33FE6}"/>
          </ac:spMkLst>
        </pc:spChg>
        <pc:picChg chg="add mod">
          <ac:chgData name="Martin Locock" userId="e15b0232-237d-4436-a587-677fdd88485c" providerId="ADAL" clId="{D2D4A055-1829-4F21-94BC-B9BEEA8FC15D}" dt="2025-02-11T13:49:26.831" v="492" actId="1076"/>
          <ac:picMkLst>
            <pc:docMk/>
            <pc:sldMk cId="234948608" sldId="273"/>
            <ac:picMk id="4" creationId="{68F1C248-1F25-CE47-F75A-3B4E72E2D561}"/>
          </ac:picMkLst>
        </pc:picChg>
      </pc:sldChg>
      <pc:sldChg chg="addSp modSp new mod">
        <pc:chgData name="Martin Locock" userId="e15b0232-237d-4436-a587-677fdd88485c" providerId="ADAL" clId="{D2D4A055-1829-4F21-94BC-B9BEEA8FC15D}" dt="2025-02-03T14:56:48.315" v="361" actId="1076"/>
        <pc:sldMkLst>
          <pc:docMk/>
          <pc:sldMk cId="3813226329" sldId="274"/>
        </pc:sldMkLst>
        <pc:spChg chg="add mod">
          <ac:chgData name="Martin Locock" userId="e15b0232-237d-4436-a587-677fdd88485c" providerId="ADAL" clId="{D2D4A055-1829-4F21-94BC-B9BEEA8FC15D}" dt="2025-02-03T14:56:48.315" v="361" actId="1076"/>
          <ac:spMkLst>
            <pc:docMk/>
            <pc:sldMk cId="3813226329" sldId="274"/>
            <ac:spMk id="7" creationId="{2DEF0F57-513D-51F5-4D41-36E12743AEF1}"/>
          </ac:spMkLst>
        </pc:spChg>
        <pc:picChg chg="add">
          <ac:chgData name="Martin Locock" userId="e15b0232-237d-4436-a587-677fdd88485c" providerId="ADAL" clId="{D2D4A055-1829-4F21-94BC-B9BEEA8FC15D}" dt="2025-02-03T14:56:35.185" v="359" actId="22"/>
          <ac:picMkLst>
            <pc:docMk/>
            <pc:sldMk cId="3813226329" sldId="274"/>
            <ac:picMk id="5" creationId="{B8268281-6385-733F-3EC2-0C5CB17ED23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262FC-6CA6-E781-21D4-C19EE7D52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F57AF-D9F3-F396-4198-6351BC1FB4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BE75A-273D-D99F-B44F-B70EA1A4B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C2B00-16BC-D2EA-7CAD-4E29D5EB8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7AE2C-5BD4-4A10-86CB-A5331EF89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83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83669-ECF5-A523-AD46-184774951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0AB3-7924-D564-97B1-21AFF3162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E4976-9217-FB5A-1112-7764962AE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C0801-1B3D-E6F3-F292-887FA57D0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54B4D-88BA-BDB1-FB62-D12B6CBC0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305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A2F9-3114-3B07-5D41-127EAB64C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802BC-667D-6155-8F86-A89B17AB8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9E760C-539D-309A-9694-560EDFF6E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9D058-4B26-FCE2-C1EB-ACE14D7B9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474A59-9FA0-FBFF-0B4A-3CACE0707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499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8E05C-C656-CAEA-8FFE-A03C35AB0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23E5F-C77D-CF6D-760B-8E60A60A2B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D57AE-1705-4002-7CEC-1B09EC1805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F3B09-7E00-BD81-A13C-B12A42992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8CEF43-13AE-51CF-62AF-133A44005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F27651-C23A-276E-6DAC-A5547ED26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7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58CBF-898D-DF43-559C-A735FDB4B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E5EA2-C343-0D53-5DE7-D17E2CB5F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03D887-6BC1-E947-5947-553A708EB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6712AA-1BC3-73BE-CB26-0A1357D19F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0ABBE3-6281-B891-2ACA-B8C34C4D3D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7834BC-C383-2097-924F-BA69B88BB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F562FD-DAA5-5E4E-9208-206973088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EF256F-FF1D-9820-8EE8-4D7CB77EC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99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D9384-AEDD-6215-B58D-37BBCEEFC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B203CE-C7AA-1F17-DD59-1D8FD7561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282382-4228-8A73-6469-8DC33DF23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9151F-5348-1602-C92D-A26B9386D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18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4FF2B2-E048-3198-2DAA-186B19F33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734D28-1FCF-6B64-82A8-546FD4AF8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02A16-7E63-121C-AD25-4EB5D666D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950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74D92-42EC-87AB-965A-A7AE84B68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636A8-522B-14F5-8078-BDE8E44F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44773-A917-41E7-8EE0-D4AEAFD260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E998AB-9554-108B-DF97-C796FD6FE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E6B1D-93AF-8161-7228-2001A49C9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AB5107-8955-03B2-DB4C-5DEA8F5A5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267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66539-80FB-D6B4-964F-6741A0786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F87883-EBDC-60D4-102E-BC363B6070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F2BF2-E513-F9BD-A85B-3045C8D01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BB7793-1915-AAD0-40E1-8E1276553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53528A-F8C0-32A8-9DBF-3B91EAF4A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79AE66-0F00-6337-C3BE-10CDC5B55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511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D0BD8-3D68-EFF7-1F50-EB3DEAFA3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7C0C29-1415-3E09-9532-F4E20E0DE7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174C0-38D6-03B7-7A4B-5F5589427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4472D-5750-4BAD-43D9-88AE1CC3B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34A15-7E32-EDF3-3106-5488DE7E2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799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9AB811-A139-E6B0-996A-37B10DC0A8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6A5402-42E3-907B-209D-E4FD2811BD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7E42B-FE78-240C-111B-930D836B7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1A3C9-76B3-8440-0A02-797E9E599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A7E3C-6621-3DB3-90E3-C6F3A17F4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2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01EA6B-6E09-0720-467C-E2668C73D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55AF97-4C2A-66A9-A9AD-0B8A574CA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633F3-EB91-370B-6547-6B93600A91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1B744F-2716-42F8-99FE-6280E0776D9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47FC7-F5DB-FCC3-B462-EB80755CF8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D415D-032C-345B-7633-BD157DB55A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A77067-2A42-4D56-9FA9-479E7F8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47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ukstandards.org.uk/en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rchaeologists.net/matrice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47B3E-958C-C999-213B-878F852E5F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HPAR7007 Archaeological Specialist Practice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7EDA50-AEF3-0CFA-2224-47D337DEC0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 err="1"/>
              <a:t>Session</a:t>
            </a:r>
            <a:r>
              <a:rPr lang="cy-GB"/>
              <a:t> 3  19/2/25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932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AE98D-B3AF-6144-9B6C-6A0465F86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Session outline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999AF-14DD-7E31-92E5-EE8010519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Presentations</a:t>
            </a:r>
          </a:p>
          <a:p>
            <a:r>
              <a:rPr lang="cy-GB"/>
              <a:t>NOS and NVQs</a:t>
            </a:r>
          </a:p>
          <a:p>
            <a:r>
              <a:rPr lang="cy-GB"/>
              <a:t>CIFA competence frameworks</a:t>
            </a:r>
          </a:p>
          <a:p>
            <a:endParaRPr lang="cy-GB"/>
          </a:p>
          <a:p>
            <a:r>
              <a:rPr lang="cy-GB"/>
              <a:t>Tim Evans   - ADS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826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D16FC-A982-DDF9-F261-AA878538C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KSBs</a:t>
            </a:r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87AB544-9D2D-7F55-5D5B-AFCD6DC7B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0054927"/>
              </p:ext>
            </p:extLst>
          </p:nvPr>
        </p:nvGraphicFramePr>
        <p:xfrm>
          <a:off x="452674" y="2055811"/>
          <a:ext cx="10257576" cy="3819888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735849">
                  <a:extLst>
                    <a:ext uri="{9D8B030D-6E8A-4147-A177-3AD203B41FA5}">
                      <a16:colId xmlns:a16="http://schemas.microsoft.com/office/drawing/2014/main" val="1434447386"/>
                    </a:ext>
                  </a:extLst>
                </a:gridCol>
                <a:gridCol w="9521727">
                  <a:extLst>
                    <a:ext uri="{9D8B030D-6E8A-4147-A177-3AD203B41FA5}">
                      <a16:colId xmlns:a16="http://schemas.microsoft.com/office/drawing/2014/main" val="1966629724"/>
                    </a:ext>
                  </a:extLst>
                </a:gridCol>
              </a:tblGrid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K1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39324202"/>
                  </a:ext>
                </a:extLst>
              </a:tr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select, secure, check and calibrate suitable equipment and reference resources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45062093"/>
                  </a:ext>
                </a:extLst>
              </a:tr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work accurately and efficiently to conduct work to high standards within defined project objectives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8399101"/>
                  </a:ext>
                </a:extLst>
              </a:tr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B5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394017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48372D56-712C-0B97-41EF-0923AAD08B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79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943E5-73F0-8333-166B-705CAD602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Presentations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12FC7-B8ED-D581-E5D6-2FCCC9331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805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C46A3-99B6-32B6-2D37-0611E155D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Tim Evans - ADS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91E47-5671-DE75-1672-864BE70DC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763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F4321-C85D-C086-1962-D61A8BB2C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5" y="365125"/>
            <a:ext cx="11000715" cy="1325563"/>
          </a:xfrm>
        </p:spPr>
        <p:txBody>
          <a:bodyPr/>
          <a:lstStyle/>
          <a:p>
            <a:r>
              <a:rPr lang="cy-GB"/>
              <a:t>Qualifications and Credits Framework (England)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60050-DE26-A2DB-CB52-F80BDF2AE2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/>
              <a:t>Level 1       GCSE grades D-E, 1-3</a:t>
            </a:r>
          </a:p>
          <a:p>
            <a:r>
              <a:rPr lang="cy-GB"/>
              <a:t>Level 2	GCSE grades C+, 4+, Btech, Functional Skills</a:t>
            </a:r>
          </a:p>
          <a:p>
            <a:r>
              <a:rPr lang="cy-GB"/>
              <a:t>Level 3	A levels, Btech </a:t>
            </a:r>
          </a:p>
          <a:p>
            <a:r>
              <a:rPr lang="cy-GB"/>
              <a:t>Level 4	HNC, Year 1 of BA</a:t>
            </a:r>
          </a:p>
          <a:p>
            <a:r>
              <a:rPr lang="cy-GB"/>
              <a:t>Level 5	HND, Year 2 of BA</a:t>
            </a:r>
          </a:p>
          <a:p>
            <a:r>
              <a:rPr lang="cy-GB"/>
              <a:t>Level 6	Year 3 of BA</a:t>
            </a:r>
          </a:p>
          <a:p>
            <a:r>
              <a:rPr lang="cy-GB"/>
              <a:t>Level 7	Post graduate certificate, Masters</a:t>
            </a:r>
          </a:p>
          <a:p>
            <a:r>
              <a:rPr lang="cy-GB"/>
              <a:t>Level 8	PhD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57332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AC4D0-6458-7933-7A68-49F72A7AF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Competence frameworks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6DFA6-2424-377A-DAC4-0C02FC608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/>
              <a:t>Approaches to assessing professional competence:</a:t>
            </a:r>
          </a:p>
          <a:p>
            <a:pPr lvl="1"/>
            <a:r>
              <a:rPr lang="cy-GB"/>
              <a:t>Gatekeeping -  pass/fail based on prior experience and qualifications </a:t>
            </a:r>
          </a:p>
          <a:p>
            <a:pPr lvl="1"/>
            <a:r>
              <a:rPr lang="cy-GB"/>
              <a:t>Competence-based – demonstrated with evidence</a:t>
            </a:r>
          </a:p>
          <a:p>
            <a:pPr lvl="1"/>
            <a:endParaRPr lang="cy-GB"/>
          </a:p>
          <a:p>
            <a:r>
              <a:rPr lang="cy-GB"/>
              <a:t>National Occupational Standards   </a:t>
            </a:r>
            <a:r>
              <a:rPr lang="cy-GB">
                <a:hlinkClick r:id="rId2"/>
              </a:rPr>
              <a:t>https://www.ukstandards.org.uk/en/</a:t>
            </a:r>
            <a:endParaRPr lang="cy-GB"/>
          </a:p>
          <a:p>
            <a:pPr lvl="1"/>
            <a:r>
              <a:rPr lang="cy-GB"/>
              <a:t>Defines competences required for roles</a:t>
            </a:r>
          </a:p>
          <a:p>
            <a:r>
              <a:rPr lang="cy-GB"/>
              <a:t>NVQs -  Portfolio of workplace evidence </a:t>
            </a:r>
          </a:p>
          <a:p>
            <a:pPr lvl="1"/>
            <a:r>
              <a:rPr lang="cy-GB"/>
              <a:t>Level 3 NVQ in Archaeological Practice    - observation/evidence</a:t>
            </a:r>
          </a:p>
          <a:p>
            <a:endParaRPr lang="en-GB"/>
          </a:p>
          <a:p>
            <a:r>
              <a:rPr lang="en-GB"/>
              <a:t>Competence-based recruitment</a:t>
            </a:r>
          </a:p>
          <a:p>
            <a:r>
              <a:rPr lang="en-GB"/>
              <a:t>Salary benchmarking</a:t>
            </a:r>
          </a:p>
          <a:p>
            <a:r>
              <a:rPr lang="en-GB"/>
              <a:t>Apprenticeships </a:t>
            </a:r>
          </a:p>
        </p:txBody>
      </p:sp>
      <p:pic>
        <p:nvPicPr>
          <p:cNvPr id="2050" name="Picture 2" descr="National Occupational Standards">
            <a:extLst>
              <a:ext uri="{FF2B5EF4-FFF2-40B4-BE49-F238E27FC236}">
                <a16:creationId xmlns:a16="http://schemas.microsoft.com/office/drawing/2014/main" id="{F50E7112-3E71-6A92-A7A1-669386F633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3975" y="365125"/>
            <a:ext cx="2409825" cy="121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8934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74AF0-2C9E-BA4C-AD2D-01C936A28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NOS Archaeological Practice suite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4B22B-10B9-056F-5037-87C8588DC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825" y="1490646"/>
            <a:ext cx="10515600" cy="4351338"/>
          </a:xfrm>
        </p:spPr>
        <p:txBody>
          <a:bodyPr/>
          <a:lstStyle/>
          <a:p>
            <a:r>
              <a:rPr lang="cy-GB"/>
              <a:t>Creative and Cultural Skills Sector Skills Council, 2012: 55 documents</a:t>
            </a:r>
          </a:p>
          <a:p>
            <a:endParaRPr lang="cy-GB"/>
          </a:p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0EE2BD1-013B-BE84-36E1-9AC0CA81FE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3551447"/>
              </p:ext>
            </p:extLst>
          </p:nvPr>
        </p:nvGraphicFramePr>
        <p:xfrm>
          <a:off x="1411398" y="2441179"/>
          <a:ext cx="5352106" cy="42208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352106">
                  <a:extLst>
                    <a:ext uri="{9D8B030D-6E8A-4147-A177-3AD203B41FA5}">
                      <a16:colId xmlns:a16="http://schemas.microsoft.com/office/drawing/2014/main" val="1456886777"/>
                    </a:ext>
                  </a:extLst>
                </a:gridCol>
              </a:tblGrid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1" u="none" strike="noStrike">
                          <a:effectLst/>
                        </a:rPr>
                        <a:t>NOS Document Title</a:t>
                      </a:r>
                      <a:endParaRPr lang="en-GB" sz="10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643878754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Commission research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622066744"/>
                  </a:ext>
                </a:extLst>
              </a:tr>
              <a:tr h="13655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Provide guidance on and process applications for resource support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934684690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Propose and plan a research project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1322623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Develop and agree objectives for archaeological projects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697325018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Propose and agree archaeological project methods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092563331"/>
                  </a:ext>
                </a:extLst>
              </a:tr>
              <a:tr h="3543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Agree a brief for an archaeological project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671368020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Estimate resources and develop programmes for archaeological practice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60203502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Co-ordinate the procurement process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727670092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Prepare and agree the contract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113182159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Research and analyse information to achieve objectives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788065227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Conduct non-intrusive archaeological investigations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1751935075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Contribute to non-intrusive archaeological investigations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465507661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Contribute to intrusive archaeological investigations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332473495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Store archaeological items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311881130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Transfer archaeological items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970213882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Undertake analysis and interpretation of archaeological material and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1547828897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Characterise the archaeological resource and recommend action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2853376532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Assess options for conserving the archaeological resource in situ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385969220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Identify and describe archaeological items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4113741728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Develop conservation plans for archaeological items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869047058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Develop and implement preventive conservation procedures for archaeological items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234859976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Apply preventive care procedures to archaeological items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1865767879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Develop and implement remedial conservation procedures for archaeological items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1718111636"/>
                  </a:ext>
                </a:extLst>
              </a:tr>
              <a:tr h="154877">
                <a:tc>
                  <a:txBody>
                    <a:bodyPr/>
                    <a:lstStyle/>
                    <a:p>
                      <a:pPr algn="l" fontAlgn="b"/>
                      <a:r>
                        <a:rPr lang="fr-FR" sz="1000" u="none" strike="noStrike">
                          <a:effectLst/>
                        </a:rPr>
                        <a:t>Implement routine interventive conservation procedures</a:t>
                      </a:r>
                      <a:endParaRPr lang="fr-FR" sz="1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8703" marR="8703" marT="8703" marB="0" anchor="b"/>
                </a:tc>
                <a:extLst>
                  <a:ext uri="{0D108BD9-81ED-4DB2-BD59-A6C34878D82A}">
                    <a16:rowId xmlns:a16="http://schemas.microsoft.com/office/drawing/2014/main" val="3625968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4065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F093B-699D-18DF-EC35-785084B92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C3E2A8-850F-DC68-D0A9-643F39EA0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5908819" cy="26164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50358C-A8E2-A64B-A957-2C14B879BE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5988" y="214642"/>
            <a:ext cx="6329789" cy="5873255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6658C79-0131-94C9-10BD-EC542CA53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61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7981A-E30A-0364-190A-AB01D226D5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BE5A3-A308-A91A-D4F1-796DA4B8F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36E0DC2-6A0D-0FC3-00E9-2CE69F0BA1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7521" y="1129552"/>
            <a:ext cx="7996443" cy="4565077"/>
          </a:xfrm>
        </p:spPr>
      </p:pic>
    </p:spTree>
    <p:extLst>
      <p:ext uri="{BB962C8B-B14F-4D97-AF65-F5344CB8AC3E}">
        <p14:creationId xmlns:p14="http://schemas.microsoft.com/office/powerpoint/2010/main" val="74232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13002-B728-29CA-97B3-7B440AFCB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CIfA validation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F8F59-8C9D-7AA5-5595-E3AB75F33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1982      Self-declaration + referees  MIFA</a:t>
            </a:r>
          </a:p>
          <a:p>
            <a:r>
              <a:rPr lang="cy-GB"/>
              <a:t>1988ish    Application + referees   Areas Of Competence AIFA /MIFA/ PIFA</a:t>
            </a:r>
          </a:p>
          <a:p>
            <a:r>
              <a:rPr lang="cy-GB"/>
              <a:t>2014    Royal Charter   IfA &gt; CIfA</a:t>
            </a:r>
          </a:p>
          <a:p>
            <a:r>
              <a:rPr lang="cy-GB"/>
              <a:t>2020ish      Competence matrices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F1C248-1F25-CE47-F75A-3B4E72E2D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7175" y="365125"/>
            <a:ext cx="3476625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48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A1407-54D3-12E8-A44E-B2A97D545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E5561-0FF5-AB47-83E3-CF19743D5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268281-6385-733F-3EC2-0C5CB17ED2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8262" y="1166812"/>
            <a:ext cx="9515475" cy="45243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EF0F57-513D-51F5-4D41-36E12743AEF1}"/>
              </a:ext>
            </a:extLst>
          </p:cNvPr>
          <p:cNvSpPr txBox="1"/>
          <p:nvPr/>
        </p:nvSpPr>
        <p:spPr>
          <a:xfrm>
            <a:off x="2341829" y="3117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https://www.archaeologists.net/join/apply</a:t>
            </a:r>
          </a:p>
        </p:txBody>
      </p:sp>
    </p:spTree>
    <p:extLst>
      <p:ext uri="{BB962C8B-B14F-4D97-AF65-F5344CB8AC3E}">
        <p14:creationId xmlns:p14="http://schemas.microsoft.com/office/powerpoint/2010/main" val="3813226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17528-9366-1A09-304A-3E945C344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CIfA Competence matrices </a:t>
            </a:r>
            <a:r>
              <a:rPr lang="cy-GB" sz="3200"/>
              <a:t>https://www.archaeologists.net/matrices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CA6BA-00C4-1BE0-548A-14C1575E11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A57B37-C863-0A92-A008-D7C5BB660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941" y="1924050"/>
            <a:ext cx="3874419" cy="465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1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CC5EF-3E80-3F9A-EA78-4A07111F8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5718BA-4F3E-E5D6-AA4A-23B8B7DEC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6140516" cy="5984341"/>
          </a:xfrm>
          <a:prstGeom prst="rect">
            <a:avLst/>
          </a:prstGeom>
        </p:spPr>
      </p:pic>
      <p:pic>
        <p:nvPicPr>
          <p:cNvPr id="8" name="Content Placeholder 6">
            <a:extLst>
              <a:ext uri="{FF2B5EF4-FFF2-40B4-BE49-F238E27FC236}">
                <a16:creationId xmlns:a16="http://schemas.microsoft.com/office/drawing/2014/main" id="{EE913145-45FD-2AF0-35B8-DEDEF21DD8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5238" y="5697409"/>
            <a:ext cx="5995279" cy="1160591"/>
          </a:xfrm>
        </p:spPr>
      </p:pic>
    </p:spTree>
    <p:extLst>
      <p:ext uri="{BB962C8B-B14F-4D97-AF65-F5344CB8AC3E}">
        <p14:creationId xmlns:p14="http://schemas.microsoft.com/office/powerpoint/2010/main" val="4124172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B39ED-DC53-DBE0-0D5C-7E8D1A1C2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1530D6-539F-34FB-DE24-CA60CA313C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689"/>
          <a:stretch/>
        </p:blipFill>
        <p:spPr>
          <a:xfrm>
            <a:off x="1533525" y="0"/>
            <a:ext cx="9695480" cy="47395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E86B85-EA2C-C797-9E83-57C1EBE69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3349" y="4629151"/>
            <a:ext cx="8444101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2686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E0EBA-6F9A-64D9-3496-8A5419D9E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Competence matrix task (20 minutes)</a:t>
            </a:r>
            <a:br>
              <a:rPr lang="en-GB" sz="4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7C93C-7929-C7F8-44E5-D15E6DDFF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 	Go to the CIFA competence matrix page 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https://www.archaeologists.net/matrices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 	Choose the Specialist Matrix that corresponds most closely to your specialism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3 	Look at the competences required for each level of membership and identify which of them you are currently meeting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4 	Look at whether your Knowledge/ Autonomy/ Coping with complexity / Perception of professional context levels are consistent, or some are more advanced than others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5 	Identify what evidence you could provide to demonstrate you have achieved that competence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467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640AB-F03E-91B7-9190-1DB3DE184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Competence</a:t>
            </a:r>
            <a:r>
              <a:rPr lang="cy-GB"/>
              <a:t> matrix task -results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5BC42-53FF-1C1B-D525-C960E12B5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Aligned on your role?</a:t>
            </a:r>
          </a:p>
          <a:p>
            <a:r>
              <a:rPr lang="cy-GB"/>
              <a:t>Unexpected PCIFA-level tasks  not done?</a:t>
            </a:r>
          </a:p>
          <a:p>
            <a:r>
              <a:rPr lang="cy-GB"/>
              <a:t>How many MCIFA-level tasks done?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832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F9D8A-9AB6-A7FF-EEAA-FF8C8DB1D6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263BB-95F6-28FC-DB4D-9B1CB8F8D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KSBs</a:t>
            </a:r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C7C41A-379D-A165-BE1F-31036CA5275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2674" y="2055811"/>
          <a:ext cx="10257576" cy="3819888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735849">
                  <a:extLst>
                    <a:ext uri="{9D8B030D-6E8A-4147-A177-3AD203B41FA5}">
                      <a16:colId xmlns:a16="http://schemas.microsoft.com/office/drawing/2014/main" val="1434447386"/>
                    </a:ext>
                  </a:extLst>
                </a:gridCol>
                <a:gridCol w="9521727">
                  <a:extLst>
                    <a:ext uri="{9D8B030D-6E8A-4147-A177-3AD203B41FA5}">
                      <a16:colId xmlns:a16="http://schemas.microsoft.com/office/drawing/2014/main" val="1966629724"/>
                    </a:ext>
                  </a:extLst>
                </a:gridCol>
              </a:tblGrid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K1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39324202"/>
                  </a:ext>
                </a:extLst>
              </a:tr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select, secure, check and calibrate suitable equipment and reference resources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45062093"/>
                  </a:ext>
                </a:extLst>
              </a:tr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work accurately and efficiently to conduct work to high standards within defined project objectives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8399101"/>
                  </a:ext>
                </a:extLst>
              </a:tr>
              <a:tr h="954972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B5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394017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6042D853-FDB8-5296-13F1-61C7CC7A92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14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A584F04-2731-4747-90AF-EABC8A7BC8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2B89F25-9AA3-4DE5-AC73-F95E82C8F5DA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B03AF532-14CD-4D0B-9BD0-FA889DC342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648</Words>
  <Application>Microsoft Office PowerPoint</Application>
  <PresentationFormat>Widescreen</PresentationFormat>
  <Paragraphs>95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Aptos Display</vt:lpstr>
      <vt:lpstr>Aptos Narrow</vt:lpstr>
      <vt:lpstr>Arial</vt:lpstr>
      <vt:lpstr>Calibri</vt:lpstr>
      <vt:lpstr>Office Theme</vt:lpstr>
      <vt:lpstr>HPAR7007 Archaeological Specialist Practice </vt:lpstr>
      <vt:lpstr>Session outline</vt:lpstr>
      <vt:lpstr>KSBs</vt:lpstr>
      <vt:lpstr>Presentations</vt:lpstr>
      <vt:lpstr>Tim Evans - ADS</vt:lpstr>
      <vt:lpstr>Qualifications and Credits Framework (England)</vt:lpstr>
      <vt:lpstr>Competence frameworks</vt:lpstr>
      <vt:lpstr>NOS Archaeological Practice suite</vt:lpstr>
      <vt:lpstr>PowerPoint Presentation</vt:lpstr>
      <vt:lpstr>PowerPoint Presentation</vt:lpstr>
      <vt:lpstr>CIfA validation</vt:lpstr>
      <vt:lpstr>PowerPoint Presentation</vt:lpstr>
      <vt:lpstr>CIfA Competence matrices https://www.archaeologists.net/matrices</vt:lpstr>
      <vt:lpstr>PowerPoint Presentation</vt:lpstr>
      <vt:lpstr>PowerPoint Presentation</vt:lpstr>
      <vt:lpstr>Competence matrix task (20 minutes) </vt:lpstr>
      <vt:lpstr>Competence matrix task -results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2025-02-03T11:57:41Z</dcterms:created>
  <dcterms:modified xsi:type="dcterms:W3CDTF">2025-02-19T10:08:34Z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