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16"/>
  </p:notesMasterIdLst>
  <p:handoutMasterIdLst>
    <p:handoutMasterId r:id="rId17"/>
  </p:handoutMasterIdLst>
  <p:sldIdLst>
    <p:sldId id="256" r:id="rId5"/>
    <p:sldId id="295" r:id="rId6"/>
    <p:sldId id="277" r:id="rId7"/>
    <p:sldId id="296" r:id="rId8"/>
    <p:sldId id="289" r:id="rId9"/>
    <p:sldId id="264" r:id="rId10"/>
    <p:sldId id="258" r:id="rId11"/>
    <p:sldId id="278" r:id="rId12"/>
    <p:sldId id="266" r:id="rId13"/>
    <p:sldId id="292" r:id="rId14"/>
    <p:sldId id="29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09" autoAdjust="0"/>
  </p:normalViewPr>
  <p:slideViewPr>
    <p:cSldViewPr snapToGrid="0">
      <p:cViewPr varScale="1">
        <p:scale>
          <a:sx n="59" d="100"/>
          <a:sy n="59" d="100"/>
        </p:scale>
        <p:origin x="964" y="52"/>
      </p:cViewPr>
      <p:guideLst>
        <p:guide orient="horz" pos="33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2/16/2026</a:t>
            </a:fld>
            <a:endParaRPr lang="en-US" dirty="0"/>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dirty="0"/>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2/16/2026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dirty="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8.svg"/><Relationship Id="rId4" Type="http://schemas.openxmlformats.org/officeDocument/2006/relationships/image" Target="../media/image7.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8.svg"/><Relationship Id="rId4" Type="http://schemas.openxmlformats.org/officeDocument/2006/relationships/image" Target="../media/image7.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solidFill>
                  <a:schemeClr val="tx1">
                    <a:lumMod val="75000"/>
                    <a:lumOff val="25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bg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tx1">
                    <a:lumMod val="75000"/>
                    <a:lumOff val="25000"/>
                  </a:schemeClr>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a:solidFill>
                  <a:schemeClr val="tx1">
                    <a:lumMod val="75000"/>
                    <a:lumOff val="25000"/>
                  </a:schemeClr>
                </a:solidFill>
              </a:defRPr>
            </a:lvl1pPr>
            <a:lvl2pPr marL="457200" indent="0">
              <a:lnSpc>
                <a:spcPct val="120000"/>
              </a:lnSpc>
              <a:spcBef>
                <a:spcPts val="1000"/>
              </a:spcBef>
              <a:buNone/>
              <a:defRPr sz="1400">
                <a:solidFill>
                  <a:schemeClr val="tx1">
                    <a:lumMod val="75000"/>
                    <a:lumOff val="25000"/>
                  </a:schemeClr>
                </a:solidFill>
              </a:defRPr>
            </a:lvl2pPr>
            <a:lvl3pPr marL="914400" indent="0">
              <a:lnSpc>
                <a:spcPct val="120000"/>
              </a:lnSpc>
              <a:spcBef>
                <a:spcPts val="1000"/>
              </a:spcBef>
              <a:buNone/>
              <a:defRPr sz="1400">
                <a:solidFill>
                  <a:schemeClr val="tx1">
                    <a:lumMod val="75000"/>
                    <a:lumOff val="25000"/>
                  </a:schemeClr>
                </a:solidFill>
              </a:defRPr>
            </a:lvl3pPr>
            <a:lvl4pPr marL="1371600" indent="0">
              <a:lnSpc>
                <a:spcPct val="120000"/>
              </a:lnSpc>
              <a:spcBef>
                <a:spcPts val="1000"/>
              </a:spcBef>
              <a:buNone/>
              <a:defRPr sz="1400">
                <a:solidFill>
                  <a:schemeClr val="tx1">
                    <a:lumMod val="75000"/>
                    <a:lumOff val="25000"/>
                  </a:schemeClr>
                </a:solidFill>
              </a:defRPr>
            </a:lvl4pPr>
            <a:lvl5pPr marL="1828800" indent="0">
              <a:lnSpc>
                <a:spcPct val="120000"/>
              </a:lnSpc>
              <a:spcBef>
                <a:spcPts val="1000"/>
              </a:spcBef>
              <a:buNone/>
              <a:defRPr sz="140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dirty="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82564"/>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55823" y="6356350"/>
            <a:ext cx="1808712" cy="365125"/>
          </a:xfrm>
        </p:spPr>
        <p:txBody>
          <a:bodyPr/>
          <a:lstStyle>
            <a:lvl1pPr algn="l">
              <a:defRPr sz="900"/>
            </a:lvl1pPr>
          </a:lstStyle>
          <a:p>
            <a:r>
              <a:rPr lang="en-US" dirty="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accent2"/>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64D564EB-CA78-42C6-AD76-3C4E7B3AEA8D}"/>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8" name="Graphic 7">
            <a:extLst>
              <a:ext uri="{FF2B5EF4-FFF2-40B4-BE49-F238E27FC236}">
                <a16:creationId xmlns:a16="http://schemas.microsoft.com/office/drawing/2014/main" id="{1CFFBB3A-BDCF-4878-8D04-E8BB9A050E7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tx1">
                    <a:lumMod val="75000"/>
                    <a:lumOff val="25000"/>
                  </a:schemeClr>
                </a:solidFill>
              </a:defRPr>
            </a:lvl1pPr>
          </a:lstStyle>
          <a:p>
            <a:r>
              <a:rPr lang="en-US"/>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comparis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tx1">
                    <a:lumMod val="75000"/>
                    <a:lumOff val="25000"/>
                  </a:schemeClr>
                </a:solidFill>
              </a:defRPr>
            </a:lvl1pPr>
            <a:lvl2pPr marL="457200" indent="0" algn="ctr">
              <a:lnSpc>
                <a:spcPct val="100000"/>
              </a:lnSpc>
              <a:buNone/>
              <a:defRPr sz="1400" cap="none" spc="50" baseline="0">
                <a:solidFill>
                  <a:schemeClr val="tx1">
                    <a:lumMod val="75000"/>
                    <a:lumOff val="25000"/>
                  </a:schemeClr>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a:p>
            <a:pPr lvl="1"/>
            <a:r>
              <a:rPr lang="en-US"/>
              <a:t>Second level</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lumMod val="75000"/>
                  <a:lumOff val="25000"/>
                </a:schemeClr>
              </a:solidFill>
            </a:endParaRPr>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lumMod val="75000"/>
                    <a:lumOff val="25000"/>
                  </a:schemeClr>
                </a:solidFill>
                <a:latin typeface="+mj-lt"/>
                <a:ea typeface="+mj-ea"/>
                <a:cs typeface="+mj-cs"/>
              </a:defRPr>
            </a:lvl1pPr>
          </a:lstStyle>
          <a:p>
            <a:r>
              <a:rPr lang="en-US" noProof="0" dirty="0"/>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lumMod val="75000"/>
                    <a:lumOff val="25000"/>
                  </a:schemeClr>
                </a:solidFill>
                <a:latin typeface="+mj-lt"/>
              </a:defRPr>
            </a:lvl1pPr>
          </a:lstStyle>
          <a:p>
            <a:pPr lvl="0"/>
            <a:r>
              <a:rPr lang="en-US" noProof="0" dirty="0"/>
              <a:t>Year</a:t>
            </a:r>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lumMod val="75000"/>
                    <a:lumOff val="25000"/>
                  </a:schemeClr>
                </a:solidFill>
                <a:latin typeface="+mj-lt"/>
              </a:defRPr>
            </a:lvl1pPr>
          </a:lstStyle>
          <a:p>
            <a:pPr lvl="0"/>
            <a:r>
              <a:rPr lang="en-US" noProof="0" dirty="0"/>
              <a:t>Year</a:t>
            </a:r>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32" name="Rectangle 31">
            <a:extLst>
              <a:ext uri="{FF2B5EF4-FFF2-40B4-BE49-F238E27FC236}">
                <a16:creationId xmlns:a16="http://schemas.microsoft.com/office/drawing/2014/main" id="{FFA35437-CCDE-4D92-B879-F23B329C8EC3}"/>
              </a:ext>
            </a:extLst>
          </p:cNvPr>
          <p:cNvSpPr/>
          <p:nvPr userDrawn="1"/>
        </p:nvSpPr>
        <p:spPr>
          <a:xfrm>
            <a:off x="929640" y="4034785"/>
            <a:ext cx="10332720" cy="45719"/>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noProof="0" dirty="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noProof="0" dirty="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noProof="0" smtClean="0"/>
              <a:t>‹#›</a:t>
            </a:fld>
            <a:endParaRPr lang="en-US" noProof="0" dirty="0"/>
          </a:p>
        </p:txBody>
      </p:sp>
    </p:spTree>
    <p:extLst>
      <p:ext uri="{BB962C8B-B14F-4D97-AF65-F5344CB8AC3E}">
        <p14:creationId xmlns:p14="http://schemas.microsoft.com/office/powerpoint/2010/main" val="20563234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cxnSp>
        <p:nvCxnSpPr>
          <p:cNvPr id="10" name="Straight Connector 9">
            <a:extLst>
              <a:ext uri="{FF2B5EF4-FFF2-40B4-BE49-F238E27FC236}">
                <a16:creationId xmlns:a16="http://schemas.microsoft.com/office/drawing/2014/main" id="{66988B2D-0240-4256-8268-4B9FF1E72363}"/>
              </a:ext>
            </a:extLst>
          </p:cNvPr>
          <p:cNvCxnSpPr>
            <a:cxnSpLocks/>
          </p:cNvCxnSpPr>
          <p:nvPr/>
        </p:nvCxnSpPr>
        <p:spPr>
          <a:xfrm flipV="1">
            <a:off x="0" y="0"/>
            <a:ext cx="2590800" cy="7620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Lst>
          </p:cNvPr>
          <p:cNvCxnSpPr>
            <a:cxnSpLocks/>
          </p:cNvCxnSpPr>
          <p:nvPr/>
        </p:nvCxnSpPr>
        <p:spPr>
          <a:xfrm flipH="1">
            <a:off x="0" y="0"/>
            <a:ext cx="704850" cy="102790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
        <p:nvSpPr>
          <p:cNvPr id="8" name="Content Placeholder 7">
            <a:extLst>
              <a:ext uri="{FF2B5EF4-FFF2-40B4-BE49-F238E27FC236}">
                <a16:creationId xmlns:a16="http://schemas.microsoft.com/office/drawing/2014/main" id="{F5756781-A599-0594-4502-A54BC85E87FF}"/>
              </a:ext>
            </a:extLst>
          </p:cNvPr>
          <p:cNvSpPr>
            <a:spLocks noGrp="1"/>
          </p:cNvSpPr>
          <p:nvPr>
            <p:ph sz="quarter" idx="16"/>
          </p:nvPr>
        </p:nvSpPr>
        <p:spPr>
          <a:xfrm>
            <a:off x="838199" y="2136775"/>
            <a:ext cx="10515599" cy="369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normAutofit/>
          </a:bodyPr>
          <a:lstStyle>
            <a:lvl1pPr marL="0" indent="0" algn="l">
              <a:lnSpc>
                <a:spcPct val="100000"/>
              </a:lnSpc>
              <a:buNone/>
              <a:defRPr sz="1400">
                <a:solidFill>
                  <a:schemeClr val="tx1">
                    <a:lumMod val="75000"/>
                    <a:lumOff val="25000"/>
                  </a:schemeClr>
                </a:solidFill>
              </a:defRPr>
            </a:lvl1pPr>
          </a:lstStyle>
          <a:p>
            <a:r>
              <a:rPr lang="en-US"/>
              <a:t>Click icon to add picture</a:t>
            </a:r>
            <a:endParaRPr lang="en-US" dirty="0"/>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normAutofit/>
          </a:bodyPr>
          <a:lstStyle>
            <a:lvl1pPr marL="0" indent="0" algn="l">
              <a:lnSpc>
                <a:spcPct val="100000"/>
              </a:lnSpc>
              <a:buNone/>
              <a:defRPr sz="1400">
                <a:solidFill>
                  <a:schemeClr val="tx1">
                    <a:lumMod val="75000"/>
                    <a:lumOff val="25000"/>
                  </a:schemeClr>
                </a:solidFill>
              </a:defRPr>
            </a:lvl1pPr>
          </a:lstStyle>
          <a:p>
            <a:r>
              <a:rPr lang="en-US"/>
              <a:t>Click icon to add picture</a:t>
            </a:r>
            <a:endParaRPr lang="en-US" dirty="0"/>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normAutofit/>
          </a:bodyPr>
          <a:lstStyle>
            <a:lvl1pPr marL="0" indent="0">
              <a:buNone/>
              <a:defRPr sz="1400"/>
            </a:lvl1pPr>
            <a:lvl2pPr marL="457200" indent="0" algn="l">
              <a:lnSpc>
                <a:spcPct val="100000"/>
              </a:lnSpc>
              <a:buNone/>
              <a:defRPr sz="1400">
                <a:solidFill>
                  <a:schemeClr val="tx1">
                    <a:lumMod val="75000"/>
                    <a:lumOff val="25000"/>
                  </a:schemeClr>
                </a:solidFill>
              </a:defRPr>
            </a:lvl2pPr>
          </a:lstStyle>
          <a:p>
            <a:pPr lvl="0"/>
            <a:r>
              <a:rPr lang="en-US"/>
              <a:t>Click icon to add picture</a:t>
            </a:r>
            <a:endParaRPr lang="en-US" dirty="0"/>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normAutofit/>
          </a:bodyPr>
          <a:lstStyle>
            <a:lvl1pPr marL="0" indent="0" algn="l">
              <a:lnSpc>
                <a:spcPct val="100000"/>
              </a:lnSpc>
              <a:buNone/>
              <a:defRPr sz="1400">
                <a:solidFill>
                  <a:schemeClr val="tx1">
                    <a:lumMod val="75000"/>
                    <a:lumOff val="25000"/>
                  </a:schemeClr>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43248" y="5084524"/>
            <a:ext cx="2123743"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692980" y="5099206"/>
            <a:ext cx="2135755"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83644" y="5099206"/>
            <a:ext cx="2123743"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03525" y="5084524"/>
            <a:ext cx="2123742"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lumMod val="75000"/>
                    <a:lumOff val="25000"/>
                  </a:schemeClr>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endParaRPr lang="en-US" dirty="0"/>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endParaRPr lang="en-US" dirty="0"/>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a:noAutofit/>
          </a:bodyPr>
          <a:lstStyle>
            <a:lvl1pPr marL="0" indent="0" algn="l">
              <a:buNone/>
              <a:defRPr sz="900">
                <a:solidFill>
                  <a:schemeClr val="bg1">
                    <a:lumMod val="75000"/>
                    <a:lumOff val="25000"/>
                  </a:schemeClr>
                </a:solidFill>
              </a:defRPr>
            </a:lvl1pPr>
            <a:lvl2pPr marL="457200" indent="0">
              <a:lnSpc>
                <a:spcPct val="100000"/>
              </a:lnSpc>
              <a:buNone/>
              <a:defRPr sz="900">
                <a:solidFill>
                  <a:schemeClr val="bg1">
                    <a:lumMod val="75000"/>
                    <a:lumOff val="25000"/>
                  </a:schemeClr>
                </a:solidFill>
              </a:defRPr>
            </a:lvl2pPr>
          </a:lstStyle>
          <a:p>
            <a:pPr lvl="0"/>
            <a:r>
              <a:rPr lang="en-US"/>
              <a:t>Click icon to add picture</a:t>
            </a:r>
            <a:endParaRPr lang="en-US" dirty="0"/>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endParaRPr lang="en-US" dirty="0"/>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endParaRPr lang="en-US" dirty="0"/>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lumMod val="75000"/>
                    <a:lumOff val="25000"/>
                  </a:schemeClr>
                </a:solidFill>
              </a:defRPr>
            </a:lvl1pPr>
            <a:lvl2pPr marL="457200" indent="0">
              <a:lnSpc>
                <a:spcPct val="100000"/>
              </a:lnSpc>
              <a:buNone/>
              <a:defRPr sz="900">
                <a:solidFill>
                  <a:schemeClr val="bg1">
                    <a:lumMod val="75000"/>
                    <a:lumOff val="25000"/>
                  </a:schemeClr>
                </a:solidFill>
              </a:defRPr>
            </a:lvl2pPr>
          </a:lstStyle>
          <a:p>
            <a:pPr lvl="0"/>
            <a:r>
              <a:rPr lang="en-US"/>
              <a:t>Click icon to add picture</a:t>
            </a:r>
            <a:endParaRPr lang="en-US" dirty="0"/>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dirty="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ADC2540D-94C4-405B-8607-0CEDD6F54B9C}"/>
              </a:ext>
            </a:extLst>
          </p:cNvPr>
          <p:cNvSpPr>
            <a:spLocks noGrp="1"/>
          </p:cNvSpPr>
          <p:nvPr>
            <p:ph sz="quarter" idx="21" hasCustomPrompt="1"/>
          </p:nvPr>
        </p:nvSpPr>
        <p:spPr>
          <a:xfrm>
            <a:off x="1075447"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dirty="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4" name="Content Placeholder 10">
            <a:extLst>
              <a:ext uri="{FF2B5EF4-FFF2-40B4-BE49-F238E27FC236}">
                <a16:creationId xmlns:a16="http://schemas.microsoft.com/office/drawing/2014/main" id="{11C6EC54-ADFA-4CFF-9E9B-DC7E96C854C2}"/>
              </a:ext>
            </a:extLst>
          </p:cNvPr>
          <p:cNvSpPr>
            <a:spLocks noGrp="1"/>
          </p:cNvSpPr>
          <p:nvPr>
            <p:ph sz="quarter" idx="22" hasCustomPrompt="1"/>
          </p:nvPr>
        </p:nvSpPr>
        <p:spPr>
          <a:xfrm>
            <a:off x="3805651"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dirty="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5" name="Content Placeholder 10">
            <a:extLst>
              <a:ext uri="{FF2B5EF4-FFF2-40B4-BE49-F238E27FC236}">
                <a16:creationId xmlns:a16="http://schemas.microsoft.com/office/drawing/2014/main" id="{1B6DD41C-FCE2-4AC6-A235-2FF1B905DAAD}"/>
              </a:ext>
            </a:extLst>
          </p:cNvPr>
          <p:cNvSpPr>
            <a:spLocks noGrp="1"/>
          </p:cNvSpPr>
          <p:nvPr>
            <p:ph sz="quarter" idx="23" hasCustomPrompt="1"/>
          </p:nvPr>
        </p:nvSpPr>
        <p:spPr>
          <a:xfrm>
            <a:off x="6530117"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dirty="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6" name="Content Placeholder 10">
            <a:extLst>
              <a:ext uri="{FF2B5EF4-FFF2-40B4-BE49-F238E27FC236}">
                <a16:creationId xmlns:a16="http://schemas.microsoft.com/office/drawing/2014/main" id="{CEB4C3DB-E51E-4479-90C2-DFE5DB4B2482}"/>
              </a:ext>
            </a:extLst>
          </p:cNvPr>
          <p:cNvSpPr>
            <a:spLocks noGrp="1"/>
          </p:cNvSpPr>
          <p:nvPr>
            <p:ph sz="quarter" idx="24" hasCustomPrompt="1"/>
          </p:nvPr>
        </p:nvSpPr>
        <p:spPr>
          <a:xfrm>
            <a:off x="9260321"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dirty="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tx1">
                    <a:lumMod val="75000"/>
                    <a:lumOff val="25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92" r:id="rId13"/>
    <p:sldLayoutId id="2147483681" r:id="rId14"/>
    <p:sldLayoutId id="2147483674" r:id="rId15"/>
    <p:sldLayoutId id="2147483675" r:id="rId16"/>
    <p:sldLayoutId id="2147483696" r:id="rId17"/>
    <p:sldLayoutId id="2147483677" r:id="rId18"/>
    <p:sldLayoutId id="2147483678" r:id="rId19"/>
  </p:sldLayoutIdLst>
  <p:hf hdr="0"/>
  <p:txStyles>
    <p:titleStyle>
      <a:lvl1pPr algn="l" defTabSz="914400" rtl="0" eaLnBrk="1" latinLnBrk="0" hangingPunct="1">
        <a:lnSpc>
          <a:spcPct val="90000"/>
        </a:lnSpc>
        <a:spcBef>
          <a:spcPct val="0"/>
        </a:spcBef>
        <a:buNone/>
        <a:defRPr sz="4400" kern="1200" cap="all" baseline="0">
          <a:solidFill>
            <a:schemeClr val="tx1">
              <a:lumMod val="75000"/>
              <a:lumOff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8E31285-FDF9-E517-9936-36D7DF2D7E90}"/>
              </a:ext>
            </a:extLst>
          </p:cNvPr>
          <p:cNvSpPr>
            <a:spLocks noGrp="1" noChangeArrowheads="1"/>
          </p:cNvSpPr>
          <p:nvPr>
            <p:ph type="ctrTitle"/>
          </p:nvPr>
        </p:nvSpPr>
        <p:spPr bwMode="auto">
          <a:xfrm>
            <a:off x="6284153" y="3453929"/>
            <a:ext cx="5642803"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Aptos" panose="020B0004020202020204" pitchFamily="34" charset="0"/>
              </a:rPr>
              <a:t>Supporting Jenny:</a:t>
            </a:r>
            <a:br>
              <a:rPr kumimoji="0" lang="en-US" altLang="en-US" sz="2400" b="0" i="0" u="none" strike="noStrike" cap="none" normalizeH="0" baseline="0" dirty="0">
                <a:ln>
                  <a:noFill/>
                </a:ln>
                <a:solidFill>
                  <a:srgbClr val="000000"/>
                </a:solidFill>
                <a:effectLst/>
                <a:latin typeface="Aptos" panose="020B0004020202020204" pitchFamily="34" charset="0"/>
              </a:rPr>
            </a:br>
            <a:r>
              <a:rPr kumimoji="0" lang="en-US" altLang="en-US" sz="2400" b="0" i="0" u="none" strike="noStrike" cap="none" normalizeH="0" baseline="0" dirty="0">
                <a:ln>
                  <a:noFill/>
                </a:ln>
                <a:solidFill>
                  <a:srgbClr val="000000"/>
                </a:solidFill>
                <a:effectLst/>
                <a:latin typeface="Aptos" panose="020B0004020202020204" pitchFamily="34" charset="0"/>
              </a:rPr>
              <a:t> An Attachment Theory Perspective</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31917E45-58B0-A596-7BBC-482CFBE11196}"/>
              </a:ext>
            </a:extLst>
          </p:cNvPr>
          <p:cNvSpPr>
            <a:spLocks noGrp="1" noChangeArrowheads="1"/>
          </p:cNvSpPr>
          <p:nvPr>
            <p:ph type="subTitle" idx="1"/>
          </p:nvPr>
        </p:nvSpPr>
        <p:spPr bwMode="auto">
          <a:xfrm>
            <a:off x="6284154" y="5296249"/>
            <a:ext cx="4691990"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Aptos" panose="020B0004020202020204" pitchFamily="34" charset="0"/>
              </a:rPr>
              <a:t>Module: Psychology in Health and Social Care (LCHS4010)</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400" dirty="0">
                <a:solidFill>
                  <a:srgbClr val="000000"/>
                </a:solidFill>
                <a:latin typeface="Aptos" panose="020B0004020202020204" pitchFamily="34" charset="0"/>
              </a:rPr>
              <a:t>Name: Joana Costa</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Aptos" panose="020B0004020202020204" pitchFamily="34" charset="0"/>
              </a:rPr>
              <a:t>Date: 08/02/2026</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42425379"/>
      </p:ext>
    </p:extLst>
  </p:cSld>
  <p:clrMapOvr>
    <a:masterClrMapping/>
  </p:clrMapOvr>
  <p:transition advClick="0"/>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A7F854-4487-563D-626B-94CB872AF5F3}"/>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EC2F073E-F619-3F66-C60A-8C3118444DFB}"/>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5EE55C3D-6DE9-F488-16CF-1A4A19890272}"/>
              </a:ext>
            </a:extLst>
          </p:cNvPr>
          <p:cNvSpPr>
            <a:spLocks noGrp="1"/>
          </p:cNvSpPr>
          <p:nvPr>
            <p:ph type="sldNum" sz="quarter" idx="12"/>
          </p:nvPr>
        </p:nvSpPr>
        <p:spPr/>
        <p:txBody>
          <a:bodyPr/>
          <a:lstStyle/>
          <a:p>
            <a:fld id="{B5CEABB6-07DC-46E8-9B57-56EC44A396E5}" type="slidenum">
              <a:rPr lang="en-US" smtClean="0"/>
              <a:t>2</a:t>
            </a:fld>
            <a:endParaRPr lang="en-US" dirty="0"/>
          </a:p>
        </p:txBody>
      </p:sp>
      <p:sp>
        <p:nvSpPr>
          <p:cNvPr id="7" name="Rectangle 1">
            <a:extLst>
              <a:ext uri="{FF2B5EF4-FFF2-40B4-BE49-F238E27FC236}">
                <a16:creationId xmlns:a16="http://schemas.microsoft.com/office/drawing/2014/main" id="{7F3C0CCF-5D35-8F6E-185D-490B899B8A35}"/>
              </a:ext>
            </a:extLst>
          </p:cNvPr>
          <p:cNvSpPr>
            <a:spLocks noGrp="1" noChangeArrowheads="1"/>
          </p:cNvSpPr>
          <p:nvPr>
            <p:ph type="title"/>
          </p:nvPr>
        </p:nvSpPr>
        <p:spPr bwMode="auto">
          <a:xfrm>
            <a:off x="795366" y="736757"/>
            <a:ext cx="6494749" cy="5384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buFont typeface="Wingdings" panose="05000000000000000000" pitchFamily="2" charset="2"/>
              <a:buChar char="Ø"/>
            </a:pPr>
            <a:r>
              <a:rPr lang="en-US" sz="1800" b="1" cap="none" dirty="0">
                <a:latin typeface="Aptos" panose="020B0004020202020204" pitchFamily="34" charset="0"/>
              </a:rPr>
              <a:t>Introduction &amp; Scenario Overview</a:t>
            </a:r>
            <a:br>
              <a:rPr lang="en-US" sz="1400" cap="none" dirty="0">
                <a:latin typeface="Aptos" panose="020B0004020202020204" pitchFamily="34" charset="0"/>
              </a:rPr>
            </a:br>
            <a:br>
              <a:rPr lang="en-US" sz="1400" cap="none" dirty="0">
                <a:latin typeface="Aptos" panose="020B0004020202020204" pitchFamily="34" charset="0"/>
                <a:cs typeface="Aparajita" panose="020B0502040204020203" pitchFamily="18" charset="0"/>
              </a:rPr>
            </a:br>
            <a:r>
              <a:rPr lang="en-US" sz="1400" cap="none" dirty="0">
                <a:latin typeface="Aptos" panose="020B0004020202020204" pitchFamily="34" charset="0"/>
                <a:cs typeface="Aparajita" panose="020B0502040204020203" pitchFamily="18" charset="0"/>
              </a:rPr>
              <a:t>J</a:t>
            </a:r>
            <a:r>
              <a:rPr lang="en-GB" sz="1600" cap="none" dirty="0" err="1"/>
              <a:t>enny</a:t>
            </a:r>
            <a:r>
              <a:rPr lang="en-GB" sz="1600" cap="none" dirty="0"/>
              <a:t> is a 16-year-old young person who has taken on a primary caregiving role for her mother following the death of her father five years ago.</a:t>
            </a:r>
            <a:br>
              <a:rPr lang="en-GB" sz="1600" cap="none" dirty="0"/>
            </a:br>
            <a:r>
              <a:rPr lang="en-GB" sz="1600" cap="none" dirty="0"/>
              <a:t>Her responsibilities include:</a:t>
            </a:r>
            <a:br>
              <a:rPr lang="en-GB" sz="1600" cap="none" dirty="0"/>
            </a:br>
            <a:br>
              <a:rPr lang="en-GB" sz="1600" cap="none" dirty="0"/>
            </a:br>
            <a:r>
              <a:rPr lang="en-GB" sz="1600" cap="none" dirty="0"/>
              <a:t>- Emotional support</a:t>
            </a:r>
            <a:br>
              <a:rPr lang="en-GB" sz="1600" cap="none" dirty="0"/>
            </a:br>
            <a:br>
              <a:rPr lang="en-GB" sz="1600" cap="none" dirty="0"/>
            </a:br>
            <a:r>
              <a:rPr lang="en-GB" sz="1600" cap="none" dirty="0"/>
              <a:t>- Household management</a:t>
            </a:r>
            <a:br>
              <a:rPr lang="en-GB" sz="1600" cap="none" dirty="0"/>
            </a:br>
            <a:br>
              <a:rPr lang="en-GB" sz="1600" cap="none" dirty="0"/>
            </a:br>
            <a:r>
              <a:rPr lang="en-GB" sz="1600" cap="none" dirty="0"/>
              <a:t>- Administrative tasks</a:t>
            </a:r>
            <a:br>
              <a:rPr lang="en-GB" sz="1600" cap="none" dirty="0"/>
            </a:br>
            <a:br>
              <a:rPr lang="en-GB" sz="1600" cap="none" dirty="0"/>
            </a:br>
            <a:r>
              <a:rPr lang="en-GB" sz="1600" cap="none" dirty="0"/>
              <a:t>This role reversal has occurred during adolescence, a critical developmental stage.</a:t>
            </a:r>
            <a:br>
              <a:rPr lang="en-GB" sz="1600" cap="none" dirty="0"/>
            </a:br>
            <a:r>
              <a:rPr lang="en-GB" sz="1600" cap="none" dirty="0"/>
              <a:t>This presentation applies Bowlby’s Attachment Theory to:</a:t>
            </a:r>
            <a:br>
              <a:rPr lang="en-GB" sz="1600" cap="none" dirty="0"/>
            </a:br>
            <a:br>
              <a:rPr lang="en-GB" sz="1600" cap="none" dirty="0"/>
            </a:br>
            <a:r>
              <a:rPr lang="en-GB" sz="1600" cap="none" dirty="0"/>
              <a:t>- Explore the psychological impact of bereavement and parentification</a:t>
            </a:r>
            <a:br>
              <a:rPr lang="en-GB" sz="1600" cap="none" dirty="0"/>
            </a:br>
            <a:br>
              <a:rPr lang="en-GB" sz="1600" cap="none" dirty="0"/>
            </a:br>
            <a:r>
              <a:rPr lang="en-GB" sz="1600" cap="none" dirty="0"/>
              <a:t>- Consider appropriate support strategies within health and social care</a:t>
            </a:r>
            <a:br>
              <a:rPr lang="en-GB" sz="1600" cap="none" dirty="0"/>
            </a:br>
            <a:endParaRPr kumimoji="0" lang="en-US" altLang="en-US" sz="1600" i="0" u="none" strike="noStrike" cap="none" normalizeH="0" dirty="0">
              <a:ln>
                <a:noFill/>
              </a:ln>
              <a:solidFill>
                <a:schemeClr val="tx1"/>
              </a:solidFill>
              <a:effectLst/>
              <a:latin typeface="Aptos" panose="020B0004020202020204" pitchFamily="34" charset="0"/>
              <a:cs typeface="Aparajita" panose="020B0502040204020203" pitchFamily="18" charset="0"/>
            </a:endParaRPr>
          </a:p>
        </p:txBody>
      </p:sp>
    </p:spTree>
    <p:extLst>
      <p:ext uri="{BB962C8B-B14F-4D97-AF65-F5344CB8AC3E}">
        <p14:creationId xmlns:p14="http://schemas.microsoft.com/office/powerpoint/2010/main" val="690681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587830" y="-468086"/>
            <a:ext cx="5123858" cy="6824435"/>
          </a:xfrm>
        </p:spPr>
        <p:txBody>
          <a:bodyPr>
            <a:normAutofit/>
          </a:bodyPr>
          <a:lstStyle/>
          <a:p>
            <a:pPr marL="285750" indent="-285750">
              <a:buFont typeface="Wingdings" panose="05000000000000000000" pitchFamily="2" charset="2"/>
              <a:buChar char="Ø"/>
            </a:pPr>
            <a:r>
              <a:rPr lang="en-US" sz="1800" b="1" cap="none" dirty="0">
                <a:latin typeface="Aptos" panose="020B0004020202020204" pitchFamily="34" charset="0"/>
              </a:rPr>
              <a:t>Overview of Bowlby’s Attachment Theory</a:t>
            </a:r>
            <a:br>
              <a:rPr lang="en-US" sz="1600" cap="none" dirty="0">
                <a:latin typeface="Aptos" panose="020B0004020202020204" pitchFamily="34" charset="0"/>
              </a:rPr>
            </a:br>
            <a:br>
              <a:rPr lang="en-US" sz="1600" cap="none" dirty="0">
                <a:latin typeface="Aptos" panose="020B0004020202020204" pitchFamily="34" charset="0"/>
              </a:rPr>
            </a:br>
            <a:r>
              <a:rPr lang="en-GB" sz="1600" cap="none" dirty="0"/>
              <a:t>Bowlby (1969) proposed that early relationships with primary caregivers shape emotional and psychological development.</a:t>
            </a:r>
            <a:br>
              <a:rPr lang="en-GB" sz="1600" cap="none" dirty="0"/>
            </a:br>
            <a:r>
              <a:rPr lang="en-GB" sz="1600" cap="none" dirty="0"/>
              <a:t>Key concepts:</a:t>
            </a:r>
            <a:br>
              <a:rPr lang="en-GB" sz="1600" cap="none" dirty="0"/>
            </a:br>
            <a:br>
              <a:rPr lang="en-GB" sz="1600" cap="none" dirty="0"/>
            </a:br>
            <a:r>
              <a:rPr lang="en-GB" sz="1600" cap="none" dirty="0"/>
              <a:t>- </a:t>
            </a:r>
            <a:r>
              <a:rPr lang="en-GB" sz="1600" b="1" cap="none" dirty="0"/>
              <a:t>Secure attachment</a:t>
            </a:r>
            <a:r>
              <a:rPr lang="en-GB" sz="1600" cap="none" dirty="0"/>
              <a:t> develops through consistent, responsive caregiving</a:t>
            </a:r>
            <a:br>
              <a:rPr lang="en-GB" sz="1600" cap="none" dirty="0"/>
            </a:br>
            <a:r>
              <a:rPr lang="en-GB" sz="1600" cap="none" dirty="0"/>
              <a:t>Provides a “secure base” for exploration</a:t>
            </a:r>
            <a:br>
              <a:rPr lang="en-GB" sz="1600" cap="none" dirty="0"/>
            </a:br>
            <a:br>
              <a:rPr lang="en-GB" sz="1600" cap="none" dirty="0"/>
            </a:br>
            <a:r>
              <a:rPr lang="en-GB" sz="1600" cap="none" dirty="0"/>
              <a:t>- </a:t>
            </a:r>
            <a:r>
              <a:rPr lang="en-GB" sz="1600" b="1" cap="none" dirty="0"/>
              <a:t>Insecure attachment</a:t>
            </a:r>
            <a:r>
              <a:rPr lang="en-GB" sz="1600" cap="none" dirty="0"/>
              <a:t> may result from disruption, inconsistency, or loss</a:t>
            </a:r>
            <a:br>
              <a:rPr lang="en-GB" sz="1600" cap="none" dirty="0"/>
            </a:br>
            <a:br>
              <a:rPr lang="en-GB" sz="1600" cap="none" dirty="0"/>
            </a:br>
            <a:r>
              <a:rPr lang="en-GB" sz="1600" cap="none" dirty="0"/>
              <a:t>- Can affect emotional regulation, stress response, and later relationships</a:t>
            </a:r>
            <a:br>
              <a:rPr lang="en-GB" sz="1600" cap="none" dirty="0"/>
            </a:br>
            <a:br>
              <a:rPr lang="en-GB" sz="1600" cap="none" dirty="0"/>
            </a:br>
            <a:r>
              <a:rPr lang="en-GB" sz="1600" cap="none" dirty="0"/>
              <a:t>Attachment patterns can continue to influence functioning into adolescence and adulthood.</a:t>
            </a:r>
            <a:br>
              <a:rPr lang="en-GB" sz="1600" cap="none" dirty="0"/>
            </a:br>
            <a:br>
              <a:rPr lang="en-US" sz="1600" cap="none" dirty="0">
                <a:latin typeface="Aptos" panose="020B0004020202020204" pitchFamily="34" charset="0"/>
              </a:rPr>
            </a:br>
            <a:endParaRPr lang="en-US" sz="1600" cap="none" dirty="0">
              <a:latin typeface="Aptos" panose="020B0004020202020204" pitchFamily="34" charset="0"/>
            </a:endParaRPr>
          </a:p>
        </p:txBody>
      </p:sp>
      <p:sp>
        <p:nvSpPr>
          <p:cNvPr id="6" name="Date Placeholder 5">
            <a:extLst>
              <a:ext uri="{FF2B5EF4-FFF2-40B4-BE49-F238E27FC236}">
                <a16:creationId xmlns:a16="http://schemas.microsoft.com/office/drawing/2014/main" id="{B69DF042-37C5-4E09-AA4C-AA66649C9533}"/>
              </a:ext>
            </a:extLst>
          </p:cNvPr>
          <p:cNvSpPr>
            <a:spLocks noGrp="1"/>
          </p:cNvSpPr>
          <p:nvPr>
            <p:ph type="dt" sz="half" idx="10"/>
          </p:nvPr>
        </p:nvSpPr>
        <p:spPr>
          <a:xfrm>
            <a:off x="1333500" y="6356350"/>
            <a:ext cx="985157" cy="365125"/>
          </a:xfrm>
        </p:spPr>
        <p:txBody>
          <a:bodyPr/>
          <a:lstStyle/>
          <a:p>
            <a:r>
              <a:rPr lang="en-US" dirty="0"/>
              <a:t>20XX</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2669886" y="6356349"/>
            <a:ext cx="2482842" cy="365125"/>
          </a:xfrm>
        </p:spPr>
        <p:txBody>
          <a:bodyPr/>
          <a:lstStyle/>
          <a:p>
            <a:r>
              <a:rPr lang="en-US" dirty="0"/>
              <a:t>Pitch Deck</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US" smtClean="0"/>
              <a:pPr/>
              <a:t>3</a:t>
            </a:fld>
            <a:endParaRPr lang="en-US" dirty="0"/>
          </a:p>
        </p:txBody>
      </p:sp>
    </p:spTree>
    <p:extLst>
      <p:ext uri="{BB962C8B-B14F-4D97-AF65-F5344CB8AC3E}">
        <p14:creationId xmlns:p14="http://schemas.microsoft.com/office/powerpoint/2010/main" val="2243494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18272-5BC4-11F3-8942-1237EB2403C1}"/>
              </a:ext>
            </a:extLst>
          </p:cNvPr>
          <p:cNvSpPr>
            <a:spLocks noGrp="1"/>
          </p:cNvSpPr>
          <p:nvPr>
            <p:ph type="title"/>
          </p:nvPr>
        </p:nvSpPr>
        <p:spPr>
          <a:xfrm>
            <a:off x="1885156" y="2204142"/>
            <a:ext cx="8421688" cy="3728571"/>
          </a:xfrm>
        </p:spPr>
        <p:txBody>
          <a:bodyPr>
            <a:noAutofit/>
          </a:bodyPr>
          <a:lstStyle/>
          <a:p>
            <a:pPr marL="285750" indent="-285750" algn="l">
              <a:buFont typeface="Wingdings" panose="05000000000000000000" pitchFamily="2" charset="2"/>
              <a:buChar char="Ø"/>
            </a:pPr>
            <a:r>
              <a:rPr lang="en-US" sz="1800" b="1" cap="none" dirty="0">
                <a:latin typeface="Aptos" panose="020B0004020202020204" pitchFamily="34" charset="0"/>
              </a:rPr>
              <a:t>Relevance to Adolescence (Lifespan Development)</a:t>
            </a:r>
            <a:br>
              <a:rPr lang="en-US" sz="1800" b="1" cap="none" dirty="0">
                <a:latin typeface="Aptos" panose="020B0004020202020204" pitchFamily="34" charset="0"/>
              </a:rPr>
            </a:br>
            <a:br>
              <a:rPr lang="en-US" sz="1600" b="1" cap="none" dirty="0">
                <a:latin typeface="Aptos" panose="020B0004020202020204" pitchFamily="34" charset="0"/>
              </a:rPr>
            </a:br>
            <a:br>
              <a:rPr lang="en-US" sz="1400" cap="none" dirty="0">
                <a:latin typeface="Aptos" panose="020B0004020202020204" pitchFamily="34" charset="0"/>
              </a:rPr>
            </a:br>
            <a:r>
              <a:rPr lang="en-GB" sz="1600" cap="none" dirty="0"/>
              <a:t>Adolescence is characterised by:</a:t>
            </a:r>
            <a:br>
              <a:rPr lang="en-GB" sz="1600" cap="none" dirty="0"/>
            </a:br>
            <a:br>
              <a:rPr lang="en-GB" sz="1600" cap="none" dirty="0"/>
            </a:br>
            <a:r>
              <a:rPr lang="en-GB" sz="1600" cap="none" dirty="0"/>
              <a:t>- Identity formation</a:t>
            </a:r>
            <a:br>
              <a:rPr lang="en-GB" sz="1600" cap="none" dirty="0"/>
            </a:br>
            <a:r>
              <a:rPr lang="en-GB" sz="1600" cap="none" dirty="0"/>
              <a:t>- Emotional independence</a:t>
            </a:r>
            <a:br>
              <a:rPr lang="en-GB" sz="1600" cap="none" dirty="0"/>
            </a:br>
            <a:r>
              <a:rPr lang="en-GB" sz="1600" cap="none" dirty="0"/>
              <a:t>- Increasing peer reliance</a:t>
            </a:r>
            <a:br>
              <a:rPr lang="en-GB" sz="1600" cap="none" dirty="0"/>
            </a:br>
            <a:r>
              <a:rPr lang="en-GB" sz="1600" cap="none" dirty="0"/>
              <a:t>(Erikson, 1968)</a:t>
            </a:r>
            <a:br>
              <a:rPr lang="en-GB" sz="1600" cap="none" dirty="0"/>
            </a:br>
            <a:br>
              <a:rPr lang="en-GB" sz="1600" cap="none" dirty="0"/>
            </a:br>
            <a:r>
              <a:rPr lang="en-GB" sz="1600" cap="none" dirty="0"/>
              <a:t>Although autonomy increases, adolescents still require emotional security from caregivers.</a:t>
            </a:r>
            <a:br>
              <a:rPr lang="en-GB" sz="1600" cap="none" dirty="0"/>
            </a:br>
            <a:br>
              <a:rPr lang="en-GB" sz="1600" cap="none" dirty="0"/>
            </a:br>
            <a:r>
              <a:rPr lang="en-GB" sz="1600" cap="none" dirty="0"/>
              <a:t>Research suggests attachment remains influential during adolescence and impacts resilience and coping (Cassidy &amp; Shaver, 2016).</a:t>
            </a:r>
            <a:br>
              <a:rPr lang="en-GB" sz="1600" cap="none" dirty="0"/>
            </a:br>
            <a:br>
              <a:rPr lang="en-GB" sz="1600" cap="none" dirty="0"/>
            </a:br>
            <a:r>
              <a:rPr lang="en-GB" sz="1600" cap="none" dirty="0"/>
              <a:t>Bereavement during this stage may disrupt emotional development.</a:t>
            </a:r>
            <a:br>
              <a:rPr lang="en-GB" sz="1600" cap="none" dirty="0"/>
            </a:br>
            <a:endParaRPr lang="en-GB" sz="1600" cap="none" dirty="0">
              <a:latin typeface="Aptos" panose="020B0004020202020204" pitchFamily="34" charset="0"/>
            </a:endParaRPr>
          </a:p>
        </p:txBody>
      </p:sp>
      <p:sp>
        <p:nvSpPr>
          <p:cNvPr id="11" name="Date Placeholder 10">
            <a:extLst>
              <a:ext uri="{FF2B5EF4-FFF2-40B4-BE49-F238E27FC236}">
                <a16:creationId xmlns:a16="http://schemas.microsoft.com/office/drawing/2014/main" id="{01502287-A089-5A73-219A-D8A08491C5A5}"/>
              </a:ext>
            </a:extLst>
          </p:cNvPr>
          <p:cNvSpPr>
            <a:spLocks noGrp="1"/>
          </p:cNvSpPr>
          <p:nvPr>
            <p:ph type="dt" sz="half" idx="20"/>
          </p:nvPr>
        </p:nvSpPr>
        <p:spPr/>
        <p:txBody>
          <a:bodyPr/>
          <a:lstStyle/>
          <a:p>
            <a:r>
              <a:rPr lang="en-US"/>
              <a:t>20XX</a:t>
            </a:r>
            <a:endParaRPr lang="en-US" dirty="0"/>
          </a:p>
        </p:txBody>
      </p:sp>
      <p:sp>
        <p:nvSpPr>
          <p:cNvPr id="12" name="Footer Placeholder 11">
            <a:extLst>
              <a:ext uri="{FF2B5EF4-FFF2-40B4-BE49-F238E27FC236}">
                <a16:creationId xmlns:a16="http://schemas.microsoft.com/office/drawing/2014/main" id="{A06BE9EB-CDB0-0002-6329-0EBA688FCC72}"/>
              </a:ext>
            </a:extLst>
          </p:cNvPr>
          <p:cNvSpPr>
            <a:spLocks noGrp="1"/>
          </p:cNvSpPr>
          <p:nvPr>
            <p:ph type="ftr" sz="quarter" idx="21"/>
          </p:nvPr>
        </p:nvSpPr>
        <p:spPr/>
        <p:txBody>
          <a:bodyPr/>
          <a:lstStyle/>
          <a:p>
            <a:r>
              <a:rPr lang="en-US"/>
              <a:t>Pitch Deck</a:t>
            </a:r>
            <a:endParaRPr lang="en-US" dirty="0"/>
          </a:p>
        </p:txBody>
      </p:sp>
      <p:sp>
        <p:nvSpPr>
          <p:cNvPr id="13" name="Slide Number Placeholder 12">
            <a:extLst>
              <a:ext uri="{FF2B5EF4-FFF2-40B4-BE49-F238E27FC236}">
                <a16:creationId xmlns:a16="http://schemas.microsoft.com/office/drawing/2014/main" id="{BD382479-B343-8A78-8136-433EB14FB571}"/>
              </a:ext>
            </a:extLst>
          </p:cNvPr>
          <p:cNvSpPr>
            <a:spLocks noGrp="1"/>
          </p:cNvSpPr>
          <p:nvPr>
            <p:ph type="sldNum" sz="quarter" idx="22"/>
          </p:nvPr>
        </p:nvSpPr>
        <p:spPr/>
        <p:txBody>
          <a:bodyPr/>
          <a:lstStyle/>
          <a:p>
            <a:fld id="{B5CEABB6-07DC-46E8-9B57-56EC44A396E5}" type="slidenum">
              <a:rPr lang="en-US" smtClean="0"/>
              <a:t>4</a:t>
            </a:fld>
            <a:endParaRPr lang="en-US" dirty="0"/>
          </a:p>
        </p:txBody>
      </p:sp>
    </p:spTree>
    <p:extLst>
      <p:ext uri="{BB962C8B-B14F-4D97-AF65-F5344CB8AC3E}">
        <p14:creationId xmlns:p14="http://schemas.microsoft.com/office/powerpoint/2010/main" val="2682178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3570515" y="413657"/>
            <a:ext cx="7958690" cy="4452257"/>
          </a:xfrm>
        </p:spPr>
        <p:txBody>
          <a:bodyPr vert="horz" lIns="91440" tIns="45720" rIns="91440" bIns="45720" rtlCol="0" anchor="t">
            <a:normAutofit/>
          </a:bodyPr>
          <a:lstStyle/>
          <a:p>
            <a:pPr marL="285750" indent="-285750">
              <a:buFont typeface="Wingdings" panose="05000000000000000000" pitchFamily="2" charset="2"/>
              <a:buChar char="Ø"/>
            </a:pPr>
            <a:r>
              <a:rPr lang="en-US" sz="1700" b="1" dirty="0">
                <a:latin typeface="Aptos" panose="020B0004020202020204" pitchFamily="34" charset="0"/>
              </a:rPr>
              <a:t> </a:t>
            </a:r>
            <a:r>
              <a:rPr lang="en-US" sz="1800" b="1" dirty="0">
                <a:latin typeface="Aptos" panose="020B0004020202020204" pitchFamily="34" charset="0"/>
              </a:rPr>
              <a:t>Application of the Theory to Jenny’s Experiences</a:t>
            </a:r>
          </a:p>
          <a:p>
            <a:pPr marL="285750" indent="-285750">
              <a:buFont typeface="Wingdings" panose="05000000000000000000" pitchFamily="2" charset="2"/>
              <a:buChar char="Ø"/>
            </a:pPr>
            <a:endParaRPr lang="en-US" sz="1700" b="1" dirty="0">
              <a:latin typeface="Aptos" panose="020B0004020202020204" pitchFamily="34" charset="0"/>
            </a:endParaRPr>
          </a:p>
          <a:p>
            <a:r>
              <a:rPr lang="en-GB" sz="1700" dirty="0"/>
              <a:t>Jenny experienced a significant attachment disruption through the loss of her father (Bowlby, 1969).</a:t>
            </a:r>
          </a:p>
          <a:p>
            <a:r>
              <a:rPr lang="en-GB" sz="1700" dirty="0"/>
              <a:t>Following this, she assumed adult responsibilities, a process known as </a:t>
            </a:r>
            <a:r>
              <a:rPr lang="en-GB" sz="1700" b="1" dirty="0"/>
              <a:t>parentification</a:t>
            </a:r>
            <a:r>
              <a:rPr lang="en-GB" sz="1700" dirty="0"/>
              <a:t> (Aldridge &amp; Becker, 2003).</a:t>
            </a:r>
          </a:p>
          <a:p>
            <a:r>
              <a:rPr lang="en-GB" sz="1700" dirty="0"/>
              <a:t>Potential psychological impacts:</a:t>
            </a:r>
          </a:p>
          <a:p>
            <a:r>
              <a:rPr lang="en-GB" sz="1700" dirty="0"/>
              <a:t>- Suppression of her own emotional needs</a:t>
            </a:r>
          </a:p>
          <a:p>
            <a:r>
              <a:rPr lang="en-GB" sz="1700" dirty="0"/>
              <a:t>- Increased anxiety and stress</a:t>
            </a:r>
          </a:p>
          <a:p>
            <a:r>
              <a:rPr lang="en-GB" sz="1700" dirty="0"/>
              <a:t>- Role confusion</a:t>
            </a:r>
          </a:p>
          <a:p>
            <a:pPr marL="285750" indent="-285750">
              <a:buFontTx/>
              <a:buChar char="-"/>
            </a:pPr>
            <a:r>
              <a:rPr lang="en-GB" sz="1700" dirty="0"/>
              <a:t>Risk of insecure attachment patterns</a:t>
            </a:r>
          </a:p>
          <a:p>
            <a:r>
              <a:rPr lang="en-GB" sz="1700" dirty="0"/>
              <a:t>Her caregiving role may limit opportunities for normative adolescent development.</a:t>
            </a:r>
          </a:p>
          <a:p>
            <a:endParaRPr lang="en-US" dirty="0"/>
          </a:p>
        </p:txBody>
      </p:sp>
      <p:sp>
        <p:nvSpPr>
          <p:cNvPr id="20" name="Date Placeholder 19">
            <a:extLst>
              <a:ext uri="{FF2B5EF4-FFF2-40B4-BE49-F238E27FC236}">
                <a16:creationId xmlns:a16="http://schemas.microsoft.com/office/drawing/2014/main" id="{A74D661B-510C-4CF2-BF77-3EAFB649883D}"/>
              </a:ext>
            </a:extLst>
          </p:cNvPr>
          <p:cNvSpPr>
            <a:spLocks noGrp="1"/>
          </p:cNvSpPr>
          <p:nvPr>
            <p:ph type="dt" sz="half" idx="20"/>
          </p:nvPr>
        </p:nvSpPr>
        <p:spPr>
          <a:xfrm>
            <a:off x="5919680" y="6356350"/>
            <a:ext cx="947516" cy="365125"/>
          </a:xfrm>
        </p:spPr>
        <p:txBody>
          <a:bodyPr/>
          <a:lstStyle/>
          <a:p>
            <a:r>
              <a:rPr lang="en-US" dirty="0"/>
              <a:t>20XX</a:t>
            </a:r>
          </a:p>
        </p:txBody>
      </p:sp>
      <p:sp>
        <p:nvSpPr>
          <p:cNvPr id="21" name="Footer Placeholder 20">
            <a:extLst>
              <a:ext uri="{FF2B5EF4-FFF2-40B4-BE49-F238E27FC236}">
                <a16:creationId xmlns:a16="http://schemas.microsoft.com/office/drawing/2014/main" id="{7E44CAC0-3B5A-49F6-A2CB-0BC80D111A87}"/>
              </a:ext>
            </a:extLst>
          </p:cNvPr>
          <p:cNvSpPr>
            <a:spLocks noGrp="1"/>
          </p:cNvSpPr>
          <p:nvPr>
            <p:ph type="ftr" sz="quarter" idx="21"/>
          </p:nvPr>
        </p:nvSpPr>
        <p:spPr>
          <a:xfrm>
            <a:off x="7161955" y="6356350"/>
            <a:ext cx="3243942" cy="365125"/>
          </a:xfrm>
        </p:spPr>
        <p:txBody>
          <a:bodyPr/>
          <a:lstStyle/>
          <a:p>
            <a:r>
              <a:rPr lang="en-US" dirty="0"/>
              <a:t>Pitch Deck</a:t>
            </a:r>
          </a:p>
        </p:txBody>
      </p:sp>
      <p:sp>
        <p:nvSpPr>
          <p:cNvPr id="22" name="Slide Number Placeholder 21">
            <a:extLst>
              <a:ext uri="{FF2B5EF4-FFF2-40B4-BE49-F238E27FC236}">
                <a16:creationId xmlns:a16="http://schemas.microsoft.com/office/drawing/2014/main" id="{5D1BD041-3428-4D62-934F-F3FF6D36F90F}"/>
              </a:ext>
            </a:extLst>
          </p:cNvPr>
          <p:cNvSpPr>
            <a:spLocks noGrp="1"/>
          </p:cNvSpPr>
          <p:nvPr>
            <p:ph type="sldNum" sz="quarter" idx="22"/>
          </p:nvPr>
        </p:nvSpPr>
        <p:spPr>
          <a:xfrm>
            <a:off x="10700656" y="6356350"/>
            <a:ext cx="653143" cy="365125"/>
          </a:xfrm>
        </p:spPr>
        <p:txBody>
          <a:bodyPr/>
          <a:lstStyle/>
          <a:p>
            <a:fld id="{B5CEABB6-07DC-46E8-9B57-56EC44A396E5}" type="slidenum">
              <a:rPr lang="en-US" smtClean="0"/>
              <a:pPr/>
              <a:t>5</a:t>
            </a:fld>
            <a:endParaRPr lang="en-US" dirty="0"/>
          </a:p>
        </p:txBody>
      </p:sp>
    </p:spTree>
    <p:extLst>
      <p:ext uri="{BB962C8B-B14F-4D97-AF65-F5344CB8AC3E}">
        <p14:creationId xmlns:p14="http://schemas.microsoft.com/office/powerpoint/2010/main" val="1844941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1362075" y="649357"/>
            <a:ext cx="5111750" cy="5283357"/>
          </a:xfrm>
        </p:spPr>
        <p:txBody>
          <a:bodyPr>
            <a:normAutofit fontScale="90000"/>
          </a:bodyPr>
          <a:lstStyle/>
          <a:p>
            <a:pPr marL="285750" indent="-285750">
              <a:buFont typeface="Wingdings" panose="05000000000000000000" pitchFamily="2" charset="2"/>
              <a:buChar char="Ø"/>
            </a:pPr>
            <a:r>
              <a:rPr lang="en-US" sz="1600" dirty="0"/>
              <a:t> </a:t>
            </a:r>
            <a:r>
              <a:rPr lang="en-US" sz="2000" b="1" cap="none" dirty="0"/>
              <a:t>Nature and Nurture Influences</a:t>
            </a:r>
            <a:br>
              <a:rPr lang="en-US" sz="1800" b="1" cap="none" dirty="0"/>
            </a:br>
            <a:br>
              <a:rPr lang="en-US" sz="1800" b="1" cap="none" dirty="0"/>
            </a:br>
            <a:br>
              <a:rPr lang="en-US" sz="1600" cap="none" dirty="0"/>
            </a:br>
            <a:r>
              <a:rPr lang="en-US" sz="1600" cap="none" dirty="0"/>
              <a:t>- </a:t>
            </a:r>
            <a:r>
              <a:rPr lang="en-GB" sz="1800" cap="none" dirty="0"/>
              <a:t>From a biological perspective:</a:t>
            </a:r>
            <a:br>
              <a:rPr lang="en-GB" sz="1800" cap="none" dirty="0"/>
            </a:br>
            <a:br>
              <a:rPr lang="en-GB" sz="1800" cap="none" dirty="0"/>
            </a:br>
            <a:r>
              <a:rPr lang="en-GB" sz="1800" cap="none" dirty="0"/>
              <a:t>Adolescence involves significant brain development</a:t>
            </a:r>
            <a:br>
              <a:rPr lang="en-GB" sz="1800" cap="none" dirty="0"/>
            </a:br>
            <a:r>
              <a:rPr lang="en-GB" sz="1800" cap="none" dirty="0"/>
              <a:t>Heightened emotional sensitivity and stress reactivity</a:t>
            </a:r>
            <a:br>
              <a:rPr lang="en-GB" sz="1800" cap="none" dirty="0"/>
            </a:br>
            <a:r>
              <a:rPr lang="en-GB" sz="1800" cap="none" dirty="0"/>
              <a:t>(Steinberg, 2014)</a:t>
            </a:r>
            <a:br>
              <a:rPr lang="en-GB" sz="1800" cap="none" dirty="0"/>
            </a:br>
            <a:br>
              <a:rPr lang="en-GB" sz="1800" cap="none" dirty="0"/>
            </a:br>
            <a:r>
              <a:rPr lang="en-GB" sz="1800" cap="none" dirty="0"/>
              <a:t>- From an environmental perspective:</a:t>
            </a:r>
            <a:br>
              <a:rPr lang="en-GB" sz="1800" cap="none" dirty="0"/>
            </a:br>
            <a:br>
              <a:rPr lang="en-GB" sz="1800" cap="none" dirty="0"/>
            </a:br>
            <a:r>
              <a:rPr lang="en-GB" sz="1800" cap="none" dirty="0"/>
              <a:t>Bereavement</a:t>
            </a:r>
            <a:br>
              <a:rPr lang="en-GB" sz="1800" cap="none" dirty="0"/>
            </a:br>
            <a:r>
              <a:rPr lang="en-GB" sz="1800" cap="none" dirty="0"/>
              <a:t>Long-term caregiving</a:t>
            </a:r>
            <a:br>
              <a:rPr lang="en-GB" sz="1800" cap="none" dirty="0"/>
            </a:br>
            <a:r>
              <a:rPr lang="en-GB" sz="1800" cap="none" dirty="0"/>
              <a:t>Limited adult support</a:t>
            </a:r>
            <a:br>
              <a:rPr lang="en-GB" sz="1800" cap="none" dirty="0"/>
            </a:br>
            <a:r>
              <a:rPr lang="en-GB" sz="1800" cap="none" dirty="0"/>
              <a:t>(Becker, 2007)</a:t>
            </a:r>
            <a:br>
              <a:rPr lang="en-GB" sz="1800" cap="none" dirty="0"/>
            </a:br>
            <a:br>
              <a:rPr lang="en-GB" sz="1800" cap="none" dirty="0"/>
            </a:br>
            <a:r>
              <a:rPr lang="en-GB" sz="1800" cap="none" dirty="0"/>
              <a:t>Attachment theory demonstrates the interaction between biological vulnerability and environmental stressors.</a:t>
            </a:r>
            <a:br>
              <a:rPr lang="en-GB" dirty="0"/>
            </a:br>
            <a:endParaRPr lang="en-US" cap="none" dirty="0"/>
          </a:p>
        </p:txBody>
      </p:sp>
      <p:sp>
        <p:nvSpPr>
          <p:cNvPr id="4" name="Date Placeholder 3">
            <a:extLst>
              <a:ext uri="{FF2B5EF4-FFF2-40B4-BE49-F238E27FC236}">
                <a16:creationId xmlns:a16="http://schemas.microsoft.com/office/drawing/2014/main" id="{5C2ACA2A-6BBE-47CF-B76F-F56C9DBF77E6}"/>
              </a:ext>
            </a:extLst>
          </p:cNvPr>
          <p:cNvSpPr>
            <a:spLocks noGrp="1"/>
          </p:cNvSpPr>
          <p:nvPr>
            <p:ph type="dt" sz="half" idx="10"/>
          </p:nvPr>
        </p:nvSpPr>
        <p:spPr>
          <a:xfrm>
            <a:off x="838200" y="6356350"/>
            <a:ext cx="2743200" cy="365125"/>
          </a:xfrm>
        </p:spPr>
        <p:txBody>
          <a:bodyPr/>
          <a:lstStyle/>
          <a:p>
            <a:r>
              <a:rPr lang="en-US" dirty="0"/>
              <a:t>20XX</a:t>
            </a:r>
          </a:p>
        </p:txBody>
      </p:sp>
      <p:sp>
        <p:nvSpPr>
          <p:cNvPr id="5" name="Footer Placeholder 4">
            <a:extLst>
              <a:ext uri="{FF2B5EF4-FFF2-40B4-BE49-F238E27FC236}">
                <a16:creationId xmlns:a16="http://schemas.microsoft.com/office/drawing/2014/main" id="{396A095E-DB05-47EC-A2D5-47398A4A00B4}"/>
              </a:ext>
            </a:extLst>
          </p:cNvPr>
          <p:cNvSpPr>
            <a:spLocks noGrp="1"/>
          </p:cNvSpPr>
          <p:nvPr>
            <p:ph type="ftr" sz="quarter" idx="11"/>
          </p:nvPr>
        </p:nvSpPr>
        <p:spPr>
          <a:xfrm>
            <a:off x="5224463" y="6356350"/>
            <a:ext cx="1743075" cy="365125"/>
          </a:xfrm>
        </p:spPr>
        <p:txBody>
          <a:bodyPr/>
          <a:lstStyle/>
          <a:p>
            <a:r>
              <a:rPr lang="en-US" dirty="0"/>
              <a:t>Pitch Deck</a:t>
            </a:r>
          </a:p>
        </p:txBody>
      </p:sp>
      <p:sp>
        <p:nvSpPr>
          <p:cNvPr id="6" name="Slide Number Placeholder 5">
            <a:extLst>
              <a:ext uri="{FF2B5EF4-FFF2-40B4-BE49-F238E27FC236}">
                <a16:creationId xmlns:a16="http://schemas.microsoft.com/office/drawing/2014/main" id="{C23C3221-5F04-4CA7-A86A-EEA8566A1735}"/>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6</a:t>
            </a:fld>
            <a:endParaRPr lang="en-US" dirty="0"/>
          </a:p>
        </p:txBody>
      </p:sp>
    </p:spTree>
    <p:extLst>
      <p:ext uri="{BB962C8B-B14F-4D97-AF65-F5344CB8AC3E}">
        <p14:creationId xmlns:p14="http://schemas.microsoft.com/office/powerpoint/2010/main" val="1346372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5936974" y="2571235"/>
            <a:ext cx="5233946" cy="2719222"/>
          </a:xfrm>
        </p:spPr>
        <p:txBody>
          <a:bodyPr/>
          <a:lstStyle/>
          <a:p>
            <a:pPr marL="285750" indent="-285750">
              <a:buFont typeface="Wingdings" panose="05000000000000000000" pitchFamily="2" charset="2"/>
              <a:buChar char="Ø"/>
            </a:pPr>
            <a:r>
              <a:rPr lang="en-US" sz="1400" dirty="0"/>
              <a:t> </a:t>
            </a:r>
            <a:r>
              <a:rPr lang="en-US" sz="1800" b="1" cap="none" dirty="0"/>
              <a:t>Practical Support Strategies and Interventions</a:t>
            </a:r>
            <a:br>
              <a:rPr lang="en-US" sz="1600" b="1" cap="none" dirty="0"/>
            </a:br>
            <a:br>
              <a:rPr lang="en-US" sz="1400" cap="none" dirty="0"/>
            </a:br>
            <a:r>
              <a:rPr lang="en-GB" sz="1600" cap="none" dirty="0"/>
              <a:t>Attachment-informed interventions may include:</a:t>
            </a:r>
            <a:br>
              <a:rPr lang="en-GB" sz="1600" cap="none" dirty="0"/>
            </a:br>
            <a:br>
              <a:rPr lang="en-GB" sz="1600" cap="none" dirty="0"/>
            </a:br>
            <a:r>
              <a:rPr lang="en-GB" sz="1600" cap="none" dirty="0"/>
              <a:t>- Referral to young carers’ services (Becker, 2007)</a:t>
            </a:r>
            <a:br>
              <a:rPr lang="en-GB" sz="1600" cap="none" dirty="0"/>
            </a:br>
            <a:r>
              <a:rPr lang="en-GB" sz="1600" cap="none" dirty="0"/>
              <a:t>- Access to bereavement counselling (NHS, 2022)</a:t>
            </a:r>
            <a:br>
              <a:rPr lang="en-GB" sz="1600" cap="none" dirty="0"/>
            </a:br>
            <a:r>
              <a:rPr lang="en-GB" sz="1600" cap="none" dirty="0"/>
              <a:t>- Practical home-care support (SCIE, 2021)</a:t>
            </a:r>
            <a:br>
              <a:rPr lang="en-GB" sz="1600" cap="none" dirty="0"/>
            </a:br>
            <a:r>
              <a:rPr lang="en-GB" sz="1600" cap="none" dirty="0"/>
              <a:t>- School-based pastoral support</a:t>
            </a:r>
            <a:br>
              <a:rPr lang="en-GB" sz="1600" cap="none" dirty="0"/>
            </a:br>
            <a:br>
              <a:rPr lang="en-GB" sz="1600" cap="none" dirty="0"/>
            </a:br>
            <a:r>
              <a:rPr lang="en-GB" sz="1600" cap="none" dirty="0"/>
              <a:t>These interventions aim to:</a:t>
            </a:r>
            <a:br>
              <a:rPr lang="en-GB" sz="1600" cap="none" dirty="0"/>
            </a:br>
            <a:br>
              <a:rPr lang="en-GB" sz="1600" cap="none" dirty="0"/>
            </a:br>
            <a:r>
              <a:rPr lang="en-GB" sz="1600" cap="none" dirty="0"/>
              <a:t>- Reduce role strain</a:t>
            </a:r>
            <a:br>
              <a:rPr lang="en-GB" sz="1600" cap="none" dirty="0"/>
            </a:br>
            <a:r>
              <a:rPr lang="en-GB" sz="1600" cap="none" dirty="0"/>
              <a:t>- Restore age-appropriate development</a:t>
            </a:r>
            <a:br>
              <a:rPr lang="en-GB" sz="1600" cap="none" dirty="0"/>
            </a:br>
            <a:r>
              <a:rPr lang="en-GB" sz="1600" cap="none" dirty="0"/>
              <a:t>- Strengthen emotional security</a:t>
            </a:r>
            <a:br>
              <a:rPr lang="en-GB" dirty="0"/>
            </a:br>
            <a:endParaRPr lang="en-US" cap="none" dirty="0"/>
          </a:p>
        </p:txBody>
      </p:sp>
    </p:spTree>
    <p:extLst>
      <p:ext uri="{BB962C8B-B14F-4D97-AF65-F5344CB8AC3E}">
        <p14:creationId xmlns:p14="http://schemas.microsoft.com/office/powerpoint/2010/main" val="707789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5920169" y="1152771"/>
            <a:ext cx="5431971" cy="3604759"/>
          </a:xfrm>
        </p:spPr>
        <p:txBody>
          <a:bodyPr>
            <a:noAutofit/>
          </a:bodyPr>
          <a:lstStyle/>
          <a:p>
            <a:pPr marL="285750" indent="-285750">
              <a:buFont typeface="Wingdings" panose="05000000000000000000" pitchFamily="2" charset="2"/>
              <a:buChar char="Ø"/>
            </a:pPr>
            <a:r>
              <a:rPr lang="en-US" sz="1800" b="1" cap="none" dirty="0"/>
              <a:t>Critical Evaluation of Bowlby’s Attachment Theory</a:t>
            </a:r>
            <a:br>
              <a:rPr lang="en-US" sz="1600" cap="none" dirty="0"/>
            </a:br>
            <a:br>
              <a:rPr lang="en-US" sz="1600" cap="none" dirty="0"/>
            </a:br>
            <a:r>
              <a:rPr lang="en-GB" sz="1600" b="1" cap="none" dirty="0"/>
              <a:t>Strengths:</a:t>
            </a:r>
            <a:br>
              <a:rPr lang="en-GB" sz="1600" b="1" cap="none" dirty="0"/>
            </a:br>
            <a:br>
              <a:rPr lang="en-GB" sz="1600" cap="none" dirty="0"/>
            </a:br>
            <a:r>
              <a:rPr lang="en-GB" sz="1600" cap="none" dirty="0"/>
              <a:t>- Strong empirical foundation</a:t>
            </a:r>
            <a:br>
              <a:rPr lang="en-GB" sz="1600" cap="none" dirty="0"/>
            </a:br>
            <a:r>
              <a:rPr lang="en-GB" sz="1600" cap="none" dirty="0"/>
              <a:t>- Widely applied in health and social care</a:t>
            </a:r>
            <a:br>
              <a:rPr lang="en-GB" sz="1600" cap="none" dirty="0"/>
            </a:br>
            <a:r>
              <a:rPr lang="en-GB" sz="1600" cap="none" dirty="0"/>
              <a:t>- Useful framework for understanding emotional development</a:t>
            </a:r>
            <a:br>
              <a:rPr lang="en-GB" sz="1600" cap="none" dirty="0"/>
            </a:br>
            <a:r>
              <a:rPr lang="en-GB" sz="1600" cap="none" dirty="0"/>
              <a:t>(Bowlby, 1969; Cassidy &amp; Shaver, 2016)</a:t>
            </a:r>
            <a:br>
              <a:rPr lang="en-GB" sz="1600" cap="none" dirty="0"/>
            </a:br>
            <a:br>
              <a:rPr lang="en-GB" sz="1600" cap="none" dirty="0"/>
            </a:br>
            <a:r>
              <a:rPr lang="en-GB" sz="1600" b="1" cap="none" dirty="0"/>
              <a:t>Limitations:</a:t>
            </a:r>
            <a:br>
              <a:rPr lang="en-GB" sz="1600" b="1" cap="none" dirty="0"/>
            </a:br>
            <a:br>
              <a:rPr lang="en-GB" sz="1600" cap="none" dirty="0"/>
            </a:br>
            <a:r>
              <a:rPr lang="en-GB" sz="1600" cap="none" dirty="0"/>
              <a:t>- Overemphasis on early childhood (Rutter, 1981)</a:t>
            </a:r>
            <a:br>
              <a:rPr lang="en-GB" sz="1600" cap="none" dirty="0"/>
            </a:br>
            <a:r>
              <a:rPr lang="en-GB" sz="1600" cap="none" dirty="0"/>
              <a:t>- Underestimates resilience</a:t>
            </a:r>
            <a:br>
              <a:rPr lang="en-GB" sz="1600" cap="none" dirty="0"/>
            </a:br>
            <a:r>
              <a:rPr lang="en-GB" sz="1600" cap="none" dirty="0"/>
              <a:t>- Limited focus on socioeconomic and systemic factors</a:t>
            </a:r>
            <a:br>
              <a:rPr lang="en-GB" sz="1600" cap="none" dirty="0"/>
            </a:br>
            <a:r>
              <a:rPr lang="en-GB" sz="1600" cap="none" dirty="0"/>
              <a:t>- May not fully account for cultural variation</a:t>
            </a:r>
            <a:br>
              <a:rPr lang="en-GB" sz="1600" cap="none" dirty="0"/>
            </a:br>
            <a:r>
              <a:rPr lang="en-GB" sz="1600" cap="none" dirty="0"/>
              <a:t>(Becker, 2007)</a:t>
            </a:r>
            <a:br>
              <a:rPr lang="en-GB" sz="1600" dirty="0"/>
            </a:br>
            <a:endParaRPr lang="en-US" sz="1600" cap="none" dirty="0"/>
          </a:p>
        </p:txBody>
      </p:sp>
      <p:sp>
        <p:nvSpPr>
          <p:cNvPr id="32" name="Date Placeholder 31">
            <a:extLst>
              <a:ext uri="{FF2B5EF4-FFF2-40B4-BE49-F238E27FC236}">
                <a16:creationId xmlns:a16="http://schemas.microsoft.com/office/drawing/2014/main" id="{D5DB19F8-B538-4965-BA90-ED372B99F5DC}"/>
              </a:ext>
            </a:extLst>
          </p:cNvPr>
          <p:cNvSpPr>
            <a:spLocks noGrp="1"/>
          </p:cNvSpPr>
          <p:nvPr>
            <p:ph type="dt" sz="half" idx="20"/>
          </p:nvPr>
        </p:nvSpPr>
        <p:spPr>
          <a:xfrm>
            <a:off x="5919680" y="6356350"/>
            <a:ext cx="947516" cy="365125"/>
          </a:xfrm>
        </p:spPr>
        <p:txBody>
          <a:bodyPr/>
          <a:lstStyle/>
          <a:p>
            <a:r>
              <a:rPr lang="en-US" dirty="0"/>
              <a:t>20XX</a:t>
            </a:r>
          </a:p>
        </p:txBody>
      </p:sp>
      <p:sp>
        <p:nvSpPr>
          <p:cNvPr id="3" name="Footer Placeholder 2">
            <a:extLst>
              <a:ext uri="{FF2B5EF4-FFF2-40B4-BE49-F238E27FC236}">
                <a16:creationId xmlns:a16="http://schemas.microsoft.com/office/drawing/2014/main" id="{005C44B1-BA82-483C-BD91-F89067442F9E}"/>
              </a:ext>
            </a:extLst>
          </p:cNvPr>
          <p:cNvSpPr>
            <a:spLocks noGrp="1"/>
          </p:cNvSpPr>
          <p:nvPr>
            <p:ph type="ftr" sz="quarter" idx="21"/>
          </p:nvPr>
        </p:nvSpPr>
        <p:spPr>
          <a:xfrm>
            <a:off x="7161955" y="6356350"/>
            <a:ext cx="3243942" cy="365125"/>
          </a:xfrm>
        </p:spPr>
        <p:txBody>
          <a:bodyPr/>
          <a:lstStyle/>
          <a:p>
            <a:r>
              <a:rPr lang="en-US" dirty="0"/>
              <a:t>Pitch Deck</a:t>
            </a:r>
          </a:p>
        </p:txBody>
      </p:sp>
      <p:sp>
        <p:nvSpPr>
          <p:cNvPr id="4" name="Slide Number Placeholder 3">
            <a:extLst>
              <a:ext uri="{FF2B5EF4-FFF2-40B4-BE49-F238E27FC236}">
                <a16:creationId xmlns:a16="http://schemas.microsoft.com/office/drawing/2014/main" id="{79ED4A67-3A46-4F54-A12A-EAE1B53E6457}"/>
              </a:ext>
            </a:extLst>
          </p:cNvPr>
          <p:cNvSpPr>
            <a:spLocks noGrp="1"/>
          </p:cNvSpPr>
          <p:nvPr>
            <p:ph type="sldNum" sz="quarter" idx="22"/>
          </p:nvPr>
        </p:nvSpPr>
        <p:spPr>
          <a:xfrm>
            <a:off x="10700656" y="6356350"/>
            <a:ext cx="653143" cy="365125"/>
          </a:xfrm>
        </p:spPr>
        <p:txBody>
          <a:bodyPr/>
          <a:lstStyle/>
          <a:p>
            <a:fld id="{19B51A1E-902D-48AF-9020-955120F399B6}" type="slidenum">
              <a:rPr lang="en-US" smtClean="0"/>
              <a:pPr/>
              <a:t>8</a:t>
            </a:fld>
            <a:endParaRPr lang="en-US" dirty="0"/>
          </a:p>
        </p:txBody>
      </p:sp>
    </p:spTree>
    <p:extLst>
      <p:ext uri="{BB962C8B-B14F-4D97-AF65-F5344CB8AC3E}">
        <p14:creationId xmlns:p14="http://schemas.microsoft.com/office/powerpoint/2010/main" val="2069393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1885156" y="892177"/>
            <a:ext cx="8421688" cy="4461701"/>
          </a:xfrm>
        </p:spPr>
        <p:txBody>
          <a:bodyPr>
            <a:normAutofit/>
          </a:bodyPr>
          <a:lstStyle/>
          <a:p>
            <a:pPr marL="285750" indent="-285750" algn="l">
              <a:buFont typeface="Wingdings" panose="05000000000000000000" pitchFamily="2" charset="2"/>
              <a:buChar char="Ø"/>
            </a:pPr>
            <a:r>
              <a:rPr lang="en-US" sz="1800" b="1" cap="none" dirty="0"/>
              <a:t>Conclusion</a:t>
            </a:r>
            <a:br>
              <a:rPr lang="en-US" sz="1800" b="1" cap="none" dirty="0"/>
            </a:br>
            <a:br>
              <a:rPr lang="en-US" sz="1800" b="1" cap="none" dirty="0"/>
            </a:br>
            <a:r>
              <a:rPr lang="en-GB" sz="1600" cap="none" dirty="0"/>
              <a:t>Bowlby’s Attachment Theory provides a valuable framework for understanding the emotional impact of bereavement and parentification in adolescence.</a:t>
            </a:r>
            <a:br>
              <a:rPr lang="en-GB" sz="1600" cap="none" dirty="0"/>
            </a:br>
            <a:br>
              <a:rPr lang="en-GB" sz="1600" cap="none" dirty="0"/>
            </a:br>
            <a:r>
              <a:rPr lang="en-GB" sz="1600" cap="none" dirty="0"/>
              <a:t>However, Jenny’s outcomes are not predetermined.</a:t>
            </a:r>
            <a:br>
              <a:rPr lang="en-GB" sz="1600" cap="none" dirty="0"/>
            </a:br>
            <a:r>
              <a:rPr lang="en-GB" sz="1600" cap="none" dirty="0"/>
              <a:t>With appropriate psychological, social, and practical support, risks can be reduced and resilience strengthened.</a:t>
            </a:r>
            <a:br>
              <a:rPr lang="en-GB" sz="1600" cap="none" dirty="0"/>
            </a:br>
            <a:endParaRPr lang="en-US" sz="1600" cap="none" dirty="0"/>
          </a:p>
        </p:txBody>
      </p:sp>
      <p:sp>
        <p:nvSpPr>
          <p:cNvPr id="9" name="Date Placeholder 8">
            <a:extLst>
              <a:ext uri="{FF2B5EF4-FFF2-40B4-BE49-F238E27FC236}">
                <a16:creationId xmlns:a16="http://schemas.microsoft.com/office/drawing/2014/main" id="{7B78F7A0-88C5-4940-B21C-099F472F39F9}"/>
              </a:ext>
            </a:extLst>
          </p:cNvPr>
          <p:cNvSpPr>
            <a:spLocks noGrp="1"/>
          </p:cNvSpPr>
          <p:nvPr>
            <p:ph type="dt" sz="half" idx="10"/>
          </p:nvPr>
        </p:nvSpPr>
        <p:spPr>
          <a:xfrm>
            <a:off x="838200" y="6356350"/>
            <a:ext cx="2743200" cy="365125"/>
          </a:xfrm>
        </p:spPr>
        <p:txBody>
          <a:bodyPr/>
          <a:lstStyle/>
          <a:p>
            <a:r>
              <a:rPr lang="en-US" dirty="0"/>
              <a:t>20XX</a:t>
            </a:r>
          </a:p>
        </p:txBody>
      </p:sp>
      <p:sp>
        <p:nvSpPr>
          <p:cNvPr id="10" name="Footer Placeholder 9">
            <a:extLst>
              <a:ext uri="{FF2B5EF4-FFF2-40B4-BE49-F238E27FC236}">
                <a16:creationId xmlns:a16="http://schemas.microsoft.com/office/drawing/2014/main" id="{D2186069-FC8E-433D-9BB4-942220CE8CFB}"/>
              </a:ext>
            </a:extLst>
          </p:cNvPr>
          <p:cNvSpPr>
            <a:spLocks noGrp="1"/>
          </p:cNvSpPr>
          <p:nvPr>
            <p:ph type="ftr" sz="quarter" idx="11"/>
          </p:nvPr>
        </p:nvSpPr>
        <p:spPr>
          <a:xfrm>
            <a:off x="4038600" y="6356350"/>
            <a:ext cx="4114800" cy="365125"/>
          </a:xfrm>
        </p:spPr>
        <p:txBody>
          <a:bodyPr/>
          <a:lstStyle/>
          <a:p>
            <a:r>
              <a:rPr lang="en-US" dirty="0"/>
              <a:t>Pitch Deck</a:t>
            </a:r>
          </a:p>
        </p:txBody>
      </p:sp>
      <p:sp>
        <p:nvSpPr>
          <p:cNvPr id="11" name="Slide Number Placeholder 10">
            <a:extLst>
              <a:ext uri="{FF2B5EF4-FFF2-40B4-BE49-F238E27FC236}">
                <a16:creationId xmlns:a16="http://schemas.microsoft.com/office/drawing/2014/main" id="{BAD5B6F4-0A90-447A-A1AE-D75C934B6B29}"/>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9</a:t>
            </a:fld>
            <a:endParaRPr lang="en-US" dirty="0"/>
          </a:p>
        </p:txBody>
      </p:sp>
    </p:spTree>
    <p:extLst>
      <p:ext uri="{BB962C8B-B14F-4D97-AF65-F5344CB8AC3E}">
        <p14:creationId xmlns:p14="http://schemas.microsoft.com/office/powerpoint/2010/main" val="2121178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4BC4F-3D59-464A-857E-6F155B368ED7}"/>
              </a:ext>
            </a:extLst>
          </p:cNvPr>
          <p:cNvSpPr>
            <a:spLocks noGrp="1"/>
          </p:cNvSpPr>
          <p:nvPr>
            <p:ph type="title"/>
          </p:nvPr>
        </p:nvSpPr>
        <p:spPr>
          <a:xfrm>
            <a:off x="1787184" y="0"/>
            <a:ext cx="8421688" cy="1325563"/>
          </a:xfrm>
        </p:spPr>
        <p:txBody>
          <a:bodyPr>
            <a:normAutofit/>
          </a:bodyPr>
          <a:lstStyle/>
          <a:p>
            <a:r>
              <a:rPr lang="en-US" sz="1800" dirty="0">
                <a:latin typeface="Aptos" panose="020B0004020202020204" pitchFamily="34" charset="0"/>
              </a:rPr>
              <a:t>references</a:t>
            </a:r>
          </a:p>
        </p:txBody>
      </p:sp>
      <p:sp>
        <p:nvSpPr>
          <p:cNvPr id="5" name="Date Placeholder 4">
            <a:extLst>
              <a:ext uri="{FF2B5EF4-FFF2-40B4-BE49-F238E27FC236}">
                <a16:creationId xmlns:a16="http://schemas.microsoft.com/office/drawing/2014/main" id="{79C22D8C-87A6-47AD-8D29-FBBA539EDBE2}"/>
              </a:ext>
            </a:extLst>
          </p:cNvPr>
          <p:cNvSpPr>
            <a:spLocks noGrp="1"/>
          </p:cNvSpPr>
          <p:nvPr>
            <p:ph type="dt" sz="half" idx="10"/>
          </p:nvPr>
        </p:nvSpPr>
        <p:spPr>
          <a:xfrm>
            <a:off x="838200" y="6356350"/>
            <a:ext cx="2743200" cy="365125"/>
          </a:xfrm>
        </p:spPr>
        <p:txBody>
          <a:bodyPr/>
          <a:lstStyle/>
          <a:p>
            <a:r>
              <a:rPr lang="en-US" dirty="0"/>
              <a:t>20XX</a:t>
            </a:r>
          </a:p>
        </p:txBody>
      </p:sp>
      <p:sp>
        <p:nvSpPr>
          <p:cNvPr id="6" name="Footer Placeholder 5">
            <a:extLst>
              <a:ext uri="{FF2B5EF4-FFF2-40B4-BE49-F238E27FC236}">
                <a16:creationId xmlns:a16="http://schemas.microsoft.com/office/drawing/2014/main" id="{4D346909-C2E0-4F1D-90FC-F5E1D8DFB515}"/>
              </a:ext>
            </a:extLst>
          </p:cNvPr>
          <p:cNvSpPr>
            <a:spLocks noGrp="1"/>
          </p:cNvSpPr>
          <p:nvPr>
            <p:ph type="ftr" sz="quarter" idx="11"/>
          </p:nvPr>
        </p:nvSpPr>
        <p:spPr>
          <a:xfrm>
            <a:off x="4038600" y="6356350"/>
            <a:ext cx="4114800" cy="365125"/>
          </a:xfrm>
        </p:spPr>
        <p:txBody>
          <a:bodyPr/>
          <a:lstStyle/>
          <a:p>
            <a:r>
              <a:rPr lang="en-US" dirty="0"/>
              <a:t>Pitch Deck</a:t>
            </a:r>
          </a:p>
        </p:txBody>
      </p:sp>
      <p:sp>
        <p:nvSpPr>
          <p:cNvPr id="7" name="Slide Number Placeholder 6">
            <a:extLst>
              <a:ext uri="{FF2B5EF4-FFF2-40B4-BE49-F238E27FC236}">
                <a16:creationId xmlns:a16="http://schemas.microsoft.com/office/drawing/2014/main" id="{EBC02F21-4E3C-469E-B11C-9214231082D3}"/>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10</a:t>
            </a:fld>
            <a:endParaRPr lang="en-US" dirty="0"/>
          </a:p>
        </p:txBody>
      </p:sp>
      <p:sp>
        <p:nvSpPr>
          <p:cNvPr id="33" name="TextBox 32">
            <a:extLst>
              <a:ext uri="{FF2B5EF4-FFF2-40B4-BE49-F238E27FC236}">
                <a16:creationId xmlns:a16="http://schemas.microsoft.com/office/drawing/2014/main" id="{4CDAA1F6-BC56-0378-7DBE-8C7FFF2E1D52}"/>
              </a:ext>
            </a:extLst>
          </p:cNvPr>
          <p:cNvSpPr txBox="1"/>
          <p:nvPr/>
        </p:nvSpPr>
        <p:spPr>
          <a:xfrm>
            <a:off x="357809" y="1440299"/>
            <a:ext cx="11476382" cy="4801314"/>
          </a:xfrm>
          <a:prstGeom prst="rect">
            <a:avLst/>
          </a:prstGeom>
          <a:noFill/>
        </p:spPr>
        <p:txBody>
          <a:bodyPr wrap="square" rtlCol="0">
            <a:spAutoFit/>
          </a:bodyPr>
          <a:lstStyle/>
          <a:p>
            <a:r>
              <a:rPr lang="en-GB" dirty="0"/>
              <a:t>Ainsworth, M.D.S., </a:t>
            </a:r>
            <a:r>
              <a:rPr lang="en-GB" dirty="0" err="1"/>
              <a:t>Blehar</a:t>
            </a:r>
            <a:r>
              <a:rPr lang="en-GB" dirty="0"/>
              <a:t>, M.C., Waters, E. and Wall, S. (1978) </a:t>
            </a:r>
            <a:r>
              <a:rPr lang="en-GB" i="1" dirty="0"/>
              <a:t>Patterns of attachment: A psychological study of the strange situation</a:t>
            </a:r>
            <a:r>
              <a:rPr lang="en-GB" dirty="0"/>
              <a:t>. Hillsdale, NJ: Lawrence Erlbaum.</a:t>
            </a:r>
          </a:p>
          <a:p>
            <a:endParaRPr lang="en-GB" dirty="0"/>
          </a:p>
          <a:p>
            <a:r>
              <a:rPr lang="en-GB" dirty="0"/>
              <a:t>Aldridge, J. and Becker, S. (2003) </a:t>
            </a:r>
            <a:r>
              <a:rPr lang="en-GB" i="1" dirty="0"/>
              <a:t>Children caring for parents with mental illness: Perspectives of young carers, parents and professionals</a:t>
            </a:r>
            <a:r>
              <a:rPr lang="en-GB" dirty="0"/>
              <a:t>. Bristol: Policy Press.</a:t>
            </a:r>
          </a:p>
          <a:p>
            <a:endParaRPr lang="en-GB" dirty="0"/>
          </a:p>
          <a:p>
            <a:r>
              <a:rPr lang="en-GB" dirty="0"/>
              <a:t>Becker, S. (2007) ‘Global perspectives on children’s unpaid caregiving in the family’, </a:t>
            </a:r>
            <a:r>
              <a:rPr lang="en-GB" i="1" dirty="0"/>
              <a:t>Global Social Policy</a:t>
            </a:r>
            <a:r>
              <a:rPr lang="en-GB" dirty="0"/>
              <a:t>, 7(1), pp. 23–50.</a:t>
            </a:r>
          </a:p>
          <a:p>
            <a:endParaRPr lang="en-GB" dirty="0"/>
          </a:p>
          <a:p>
            <a:r>
              <a:rPr lang="en-GB" dirty="0"/>
              <a:t>Bowlby, J. (1969) </a:t>
            </a:r>
            <a:r>
              <a:rPr lang="en-GB" i="1" dirty="0"/>
              <a:t>Attachment and loss: Vol. 1. Attachment</a:t>
            </a:r>
            <a:r>
              <a:rPr lang="en-GB" dirty="0"/>
              <a:t>. London: Hogarth Press.</a:t>
            </a:r>
          </a:p>
          <a:p>
            <a:endParaRPr lang="en-GB" dirty="0"/>
          </a:p>
          <a:p>
            <a:r>
              <a:rPr lang="en-GB" dirty="0"/>
              <a:t>Cassidy, J. and Shaver, P.R. (2016) </a:t>
            </a:r>
            <a:r>
              <a:rPr lang="en-GB" i="1" dirty="0"/>
              <a:t>Handbook of attachment: Theory, research and clinical applications</a:t>
            </a:r>
            <a:r>
              <a:rPr lang="en-GB" dirty="0"/>
              <a:t>. 3rd </a:t>
            </a:r>
            <a:r>
              <a:rPr lang="en-GB" dirty="0" err="1"/>
              <a:t>edn</a:t>
            </a:r>
            <a:r>
              <a:rPr lang="en-GB" dirty="0"/>
              <a:t>. New York: Guilford Press.</a:t>
            </a:r>
          </a:p>
          <a:p>
            <a:endParaRPr lang="en-GB" dirty="0"/>
          </a:p>
          <a:p>
            <a:r>
              <a:rPr lang="en-GB" dirty="0"/>
              <a:t>Erikson, E.H. (1968) </a:t>
            </a:r>
            <a:r>
              <a:rPr lang="en-GB" i="1" dirty="0"/>
              <a:t>Identity: Youth and crisis</a:t>
            </a:r>
            <a:r>
              <a:rPr lang="en-GB" dirty="0"/>
              <a:t>. New York: Norton.</a:t>
            </a:r>
          </a:p>
          <a:p>
            <a:r>
              <a:rPr lang="en-GB" dirty="0" err="1"/>
              <a:t>Mikulincer</a:t>
            </a:r>
            <a:r>
              <a:rPr lang="en-GB" dirty="0"/>
              <a:t>, M. and Shaver, P.R. (2007) </a:t>
            </a:r>
            <a:r>
              <a:rPr lang="en-GB" i="1" dirty="0"/>
              <a:t>Attachment in adulthood: Structure, dynamics, and change</a:t>
            </a:r>
            <a:r>
              <a:rPr lang="en-GB" dirty="0"/>
              <a:t>. New York: Guilford Press.</a:t>
            </a:r>
          </a:p>
        </p:txBody>
      </p:sp>
    </p:spTree>
    <p:extLst>
      <p:ext uri="{BB962C8B-B14F-4D97-AF65-F5344CB8AC3E}">
        <p14:creationId xmlns:p14="http://schemas.microsoft.com/office/powerpoint/2010/main" val="404854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E00D3-F34A-0E83-2AC3-CFD913042E0B}"/>
              </a:ext>
            </a:extLst>
          </p:cNvPr>
          <p:cNvSpPr>
            <a:spLocks noGrp="1"/>
          </p:cNvSpPr>
          <p:nvPr>
            <p:ph type="title"/>
          </p:nvPr>
        </p:nvSpPr>
        <p:spPr>
          <a:xfrm>
            <a:off x="1560512" y="293463"/>
            <a:ext cx="8421688" cy="1325563"/>
          </a:xfrm>
        </p:spPr>
        <p:txBody>
          <a:bodyPr>
            <a:normAutofit/>
          </a:bodyPr>
          <a:lstStyle/>
          <a:p>
            <a:r>
              <a:rPr lang="en-GB" sz="1800" dirty="0"/>
              <a:t>references</a:t>
            </a:r>
          </a:p>
        </p:txBody>
      </p:sp>
      <p:sp>
        <p:nvSpPr>
          <p:cNvPr id="11" name="Content Placeholder 10">
            <a:extLst>
              <a:ext uri="{FF2B5EF4-FFF2-40B4-BE49-F238E27FC236}">
                <a16:creationId xmlns:a16="http://schemas.microsoft.com/office/drawing/2014/main" id="{63CF63DE-4F55-27F6-0081-3FA88E188836}"/>
              </a:ext>
            </a:extLst>
          </p:cNvPr>
          <p:cNvSpPr>
            <a:spLocks noGrp="1"/>
          </p:cNvSpPr>
          <p:nvPr>
            <p:ph sz="half" idx="19"/>
          </p:nvPr>
        </p:nvSpPr>
        <p:spPr>
          <a:xfrm>
            <a:off x="555172" y="1863950"/>
            <a:ext cx="10798628" cy="3818393"/>
          </a:xfrm>
        </p:spPr>
        <p:txBody>
          <a:bodyPr>
            <a:normAutofit/>
          </a:bodyPr>
          <a:lstStyle/>
          <a:p>
            <a:pPr algn="l"/>
            <a:r>
              <a:rPr lang="en-GB" sz="1800" dirty="0"/>
              <a:t>NHS (2022) </a:t>
            </a:r>
            <a:r>
              <a:rPr lang="en-GB" sz="1800" i="1" dirty="0"/>
              <a:t>Young carers and support services</a:t>
            </a:r>
            <a:r>
              <a:rPr lang="en-GB" sz="1800" dirty="0"/>
              <a:t>. Available at: </a:t>
            </a:r>
            <a:r>
              <a:rPr lang="en-GB" sz="1800" dirty="0">
                <a:hlinkClick r:id="rId2"/>
              </a:rPr>
              <a:t>https://www.nhs.uk</a:t>
            </a:r>
            <a:r>
              <a:rPr lang="en-GB" sz="1800" dirty="0"/>
              <a:t> (Accessed: 8 February 2026).</a:t>
            </a:r>
          </a:p>
          <a:p>
            <a:pPr algn="l"/>
            <a:endParaRPr lang="en-GB" sz="1800" dirty="0"/>
          </a:p>
          <a:p>
            <a:pPr algn="l"/>
            <a:r>
              <a:rPr lang="en-GB" sz="1800" dirty="0"/>
              <a:t>Rutter, M. (1981) </a:t>
            </a:r>
            <a:r>
              <a:rPr lang="en-GB" sz="1800" i="1" dirty="0"/>
              <a:t>Maternal deprivation reassessed</a:t>
            </a:r>
            <a:r>
              <a:rPr lang="en-GB" sz="1800" dirty="0"/>
              <a:t>. Harmondsworth: Penguin.</a:t>
            </a:r>
          </a:p>
          <a:p>
            <a:pPr algn="l"/>
            <a:endParaRPr lang="en-GB" sz="1800" dirty="0"/>
          </a:p>
          <a:p>
            <a:pPr algn="l"/>
            <a:r>
              <a:rPr lang="en-GB" sz="1800" dirty="0"/>
              <a:t>SCIE (2021) </a:t>
            </a:r>
            <a:r>
              <a:rPr lang="en-GB" sz="1800" i="1" dirty="0"/>
              <a:t>Supporting young carers: Practice guidance</a:t>
            </a:r>
            <a:r>
              <a:rPr lang="en-GB" sz="1800" dirty="0"/>
              <a:t>. London: Social Care Institute for Excellence.</a:t>
            </a:r>
          </a:p>
          <a:p>
            <a:pPr algn="l"/>
            <a:endParaRPr lang="en-GB" sz="1800" dirty="0"/>
          </a:p>
          <a:p>
            <a:pPr algn="l"/>
            <a:r>
              <a:rPr lang="en-GB" sz="1800" dirty="0"/>
              <a:t>Steinberg, L. (2014) </a:t>
            </a:r>
            <a:r>
              <a:rPr lang="en-GB" sz="1800" i="1" dirty="0"/>
              <a:t>Age of opportunity: Lessons from the new science of adolescence</a:t>
            </a:r>
            <a:r>
              <a:rPr lang="en-GB" sz="1800" dirty="0"/>
              <a:t>. Boston: Houghton Mifflin Harcourt.</a:t>
            </a:r>
          </a:p>
          <a:p>
            <a:endParaRPr lang="en-GB" dirty="0"/>
          </a:p>
        </p:txBody>
      </p:sp>
      <p:sp>
        <p:nvSpPr>
          <p:cNvPr id="12" name="Date Placeholder 11">
            <a:extLst>
              <a:ext uri="{FF2B5EF4-FFF2-40B4-BE49-F238E27FC236}">
                <a16:creationId xmlns:a16="http://schemas.microsoft.com/office/drawing/2014/main" id="{132E846C-9859-3705-8F2E-3BED5F5F90AA}"/>
              </a:ext>
            </a:extLst>
          </p:cNvPr>
          <p:cNvSpPr>
            <a:spLocks noGrp="1"/>
          </p:cNvSpPr>
          <p:nvPr>
            <p:ph type="dt" sz="half" idx="10"/>
          </p:nvPr>
        </p:nvSpPr>
        <p:spPr/>
        <p:txBody>
          <a:bodyPr/>
          <a:lstStyle/>
          <a:p>
            <a:r>
              <a:rPr lang="en-US"/>
              <a:t>20XX</a:t>
            </a:r>
            <a:endParaRPr lang="en-US" dirty="0"/>
          </a:p>
        </p:txBody>
      </p:sp>
      <p:sp>
        <p:nvSpPr>
          <p:cNvPr id="13" name="Footer Placeholder 12">
            <a:extLst>
              <a:ext uri="{FF2B5EF4-FFF2-40B4-BE49-F238E27FC236}">
                <a16:creationId xmlns:a16="http://schemas.microsoft.com/office/drawing/2014/main" id="{5730C828-B996-C994-92F0-921CB2ADD677}"/>
              </a:ext>
            </a:extLst>
          </p:cNvPr>
          <p:cNvSpPr>
            <a:spLocks noGrp="1"/>
          </p:cNvSpPr>
          <p:nvPr>
            <p:ph type="ftr" sz="quarter" idx="11"/>
          </p:nvPr>
        </p:nvSpPr>
        <p:spPr/>
        <p:txBody>
          <a:bodyPr/>
          <a:lstStyle/>
          <a:p>
            <a:r>
              <a:rPr lang="en-US"/>
              <a:t>Pitch Deck</a:t>
            </a:r>
            <a:endParaRPr lang="en-US" dirty="0"/>
          </a:p>
        </p:txBody>
      </p:sp>
      <p:sp>
        <p:nvSpPr>
          <p:cNvPr id="14" name="Slide Number Placeholder 13">
            <a:extLst>
              <a:ext uri="{FF2B5EF4-FFF2-40B4-BE49-F238E27FC236}">
                <a16:creationId xmlns:a16="http://schemas.microsoft.com/office/drawing/2014/main" id="{0DED48D0-3852-CFAA-7039-4355D08B923E}"/>
              </a:ext>
            </a:extLst>
          </p:cNvPr>
          <p:cNvSpPr>
            <a:spLocks noGrp="1"/>
          </p:cNvSpPr>
          <p:nvPr>
            <p:ph type="sldNum" sz="quarter" idx="12"/>
          </p:nvPr>
        </p:nvSpPr>
        <p:spPr/>
        <p:txBody>
          <a:bodyPr/>
          <a:lstStyle/>
          <a:p>
            <a:fld id="{B5CEABB6-07DC-46E8-9B57-56EC44A396E5}" type="slidenum">
              <a:rPr lang="en-US" smtClean="0"/>
              <a:t>11</a:t>
            </a:fld>
            <a:endParaRPr lang="en-US" dirty="0"/>
          </a:p>
        </p:txBody>
      </p:sp>
    </p:spTree>
    <p:extLst>
      <p:ext uri="{BB962C8B-B14F-4D97-AF65-F5344CB8AC3E}">
        <p14:creationId xmlns:p14="http://schemas.microsoft.com/office/powerpoint/2010/main" val="38908843"/>
      </p:ext>
    </p:extLst>
  </p:cSld>
  <p:clrMapOvr>
    <a:masterClrMapping/>
  </p:clrMapOvr>
</p:sld>
</file>

<file path=ppt/theme/theme1.xml><?xml version="1.0" encoding="utf-8"?>
<a:theme xmlns:a="http://schemas.openxmlformats.org/drawingml/2006/main" name="Monoline">
  <a:themeElements>
    <a:clrScheme name="Custom 167">
      <a:dk1>
        <a:sysClr val="windowText" lastClr="000000"/>
      </a:dk1>
      <a:lt1>
        <a:sysClr val="window" lastClr="FFFFFF"/>
      </a:lt1>
      <a:dk2>
        <a:srgbClr val="44546A"/>
      </a:dk2>
      <a:lt2>
        <a:srgbClr val="E7E6E6"/>
      </a:lt2>
      <a:accent1>
        <a:srgbClr val="FBF4EF"/>
      </a:accent1>
      <a:accent2>
        <a:srgbClr val="F7F6F3"/>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56180624 Minimalist light sales pitch_Win32_v3" id="{10980D2D-A96C-4E9B-A00E-81C4CAF0ABBD}" vid="{7928933E-F394-4192-9CD9-6D2A259AB57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66C46A-DC57-4209-80CD-9FE6C93151FF}">
  <ds:schemaRefs>
    <ds:schemaRef ds:uri="http://schemas.microsoft.com/sharepoint/v3/contenttype/forms"/>
  </ds:schemaRefs>
</ds:datastoreItem>
</file>

<file path=customXml/itemProps2.xml><?xml version="1.0" encoding="utf-8"?>
<ds:datastoreItem xmlns:ds="http://schemas.openxmlformats.org/officeDocument/2006/customXml" ds:itemID="{BEFFFA3F-0FB5-4ED3-8906-A15B16577F4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4E18436D-DA32-4E27-AC64-8FFEDA5218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{2D381199-78BC-444B-827D-1FE61516B3C1}TF1ed81438-95a7-4ae9-841d-43ea2c64f7fc8ae7ff09_win32-aa52a5bb69e3</Template>
  <TotalTime>239</TotalTime>
  <Words>1013</Words>
  <Application>Microsoft Office PowerPoint</Application>
  <PresentationFormat>Widescreen</PresentationFormat>
  <Paragraphs>69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Calibri</vt:lpstr>
      <vt:lpstr>Tenorite</vt:lpstr>
      <vt:lpstr>Wingdings</vt:lpstr>
      <vt:lpstr>Monoline</vt:lpstr>
      <vt:lpstr>Supporting Jenny:  An Attachment Theory Perspective</vt:lpstr>
      <vt:lpstr>Introduction &amp; Scenario Overview  Jenny is a 16-year-old young person who has taken on a primary caregiving role for her mother following the death of her father five years ago. Her responsibilities include:  - Emotional support  - Household management  - Administrative tasks  This role reversal has occurred during adolescence, a critical developmental stage. This presentation applies Bowlby’s Attachment Theory to:  - Explore the psychological impact of bereavement and parentification  - Consider appropriate support strategies within health and social care </vt:lpstr>
      <vt:lpstr>Overview of Bowlby’s Attachment Theory  Bowlby (1969) proposed that early relationships with primary caregivers shape emotional and psychological development. Key concepts:  - Secure attachment develops through consistent, responsive caregiving Provides a “secure base” for exploration  - Insecure attachment may result from disruption, inconsistency, or loss  - Can affect emotional regulation, stress response, and later relationships  Attachment patterns can continue to influence functioning into adolescence and adulthood.  </vt:lpstr>
      <vt:lpstr>Relevance to Adolescence (Lifespan Development)   Adolescence is characterised by:  - Identity formation - Emotional independence - Increasing peer reliance (Erikson, 1968)  Although autonomy increases, adolescents still require emotional security from caregivers.  Research suggests attachment remains influential during adolescence and impacts resilience and coping (Cassidy &amp; Shaver, 2016).  Bereavement during this stage may disrupt emotional development. </vt:lpstr>
      <vt:lpstr>PowerPoint Presentation</vt:lpstr>
      <vt:lpstr> Nature and Nurture Influences   - From a biological perspective:  Adolescence involves significant brain development Heightened emotional sensitivity and stress reactivity (Steinberg, 2014)  - From an environmental perspective:  Bereavement Long-term caregiving Limited adult support (Becker, 2007)  Attachment theory demonstrates the interaction between biological vulnerability and environmental stressors. </vt:lpstr>
      <vt:lpstr> Practical Support Strategies and Interventions  Attachment-informed interventions may include:  - Referral to young carers’ services (Becker, 2007) - Access to bereavement counselling (NHS, 2022) - Practical home-care support (SCIE, 2021) - School-based pastoral support  These interventions aim to:  - Reduce role strain - Restore age-appropriate development - Strengthen emotional security </vt:lpstr>
      <vt:lpstr>Critical Evaluation of Bowlby’s Attachment Theory  Strengths:  - Strong empirical foundation - Widely applied in health and social care - Useful framework for understanding emotional development (Bowlby, 1969; Cassidy &amp; Shaver, 2016)  Limitations:  - Overemphasis on early childhood (Rutter, 1981) - Underestimates resilience - Limited focus on socioeconomic and systemic factors - May not fully account for cultural variation (Becker, 2007) </vt:lpstr>
      <vt:lpstr>Conclusion  Bowlby’s Attachment Theory provides a valuable framework for understanding the emotional impact of bereavement and parentification in adolescence.  However, Jenny’s outcomes are not predetermined. With appropriate psychological, social, and practical support, risks can be reduced and resilience strengthened.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Nottingham - Showcase</dc:creator>
  <cp:lastModifiedBy>Joana Gomes Martins Costa (2434222)</cp:lastModifiedBy>
  <cp:revision>4</cp:revision>
  <dcterms:created xsi:type="dcterms:W3CDTF">2026-02-09T12:02:25Z</dcterms:created>
  <dcterms:modified xsi:type="dcterms:W3CDTF">2026-02-16T09:13:24Z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