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6"/>
  </p:notesMasterIdLst>
  <p:sldIdLst>
    <p:sldId id="328" r:id="rId5"/>
    <p:sldId id="329" r:id="rId6"/>
    <p:sldId id="330" r:id="rId7"/>
    <p:sldId id="331" r:id="rId8"/>
    <p:sldId id="332" r:id="rId9"/>
    <p:sldId id="333" r:id="rId10"/>
    <p:sldId id="338" r:id="rId11"/>
    <p:sldId id="326" r:id="rId12"/>
    <p:sldId id="336" r:id="rId13"/>
    <p:sldId id="335" r:id="rId14"/>
    <p:sldId id="337" r:id="rId15"/>
    <p:sldId id="368" r:id="rId16"/>
    <p:sldId id="343" r:id="rId17"/>
    <p:sldId id="369" r:id="rId18"/>
    <p:sldId id="339" r:id="rId19"/>
    <p:sldId id="340" r:id="rId20"/>
    <p:sldId id="341" r:id="rId21"/>
    <p:sldId id="344" r:id="rId22"/>
    <p:sldId id="349" r:id="rId23"/>
    <p:sldId id="353" r:id="rId24"/>
    <p:sldId id="351" r:id="rId25"/>
    <p:sldId id="347" r:id="rId26"/>
    <p:sldId id="364" r:id="rId27"/>
    <p:sldId id="342" r:id="rId28"/>
    <p:sldId id="355" r:id="rId29"/>
    <p:sldId id="358" r:id="rId30"/>
    <p:sldId id="354" r:id="rId31"/>
    <p:sldId id="360" r:id="rId32"/>
    <p:sldId id="363" r:id="rId33"/>
    <p:sldId id="366" r:id="rId34"/>
    <p:sldId id="36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3EDF5"/>
    <a:srgbClr val="24B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1A730A-F1B1-53F4-EBBC-B66DCAEF1FB4}" v="304" dt="2026-02-15T08:52:32.434"/>
    <p1510:client id="{F4D28B7E-074E-258C-7B52-37D8DA9D013A}" v="927" dt="2026-02-14T06:54:43.5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105"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1F22EA-6D10-4EE4-B139-3B11A376BB56}" type="datetimeFigureOut">
              <a:rPr lang="en-GB" smtClean="0"/>
              <a:t>02/03/2026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59566D-AE75-48FC-B03F-CE85536459B3}" type="slidenum">
              <a:rPr lang="en-GB" smtClean="0"/>
              <a:t>‹#›</a:t>
            </a:fld>
            <a:endParaRPr lang="en-GB"/>
          </a:p>
        </p:txBody>
      </p:sp>
    </p:spTree>
    <p:extLst>
      <p:ext uri="{BB962C8B-B14F-4D97-AF65-F5344CB8AC3E}">
        <p14:creationId xmlns:p14="http://schemas.microsoft.com/office/powerpoint/2010/main" val="3791748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BEDDEA-A1AC-90AD-E79E-79A9AB9809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B62C12-3DC8-2CA6-6716-781CFB4E14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D2E2DA-937F-B5AF-5E09-60787274742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9E18A50-9FCB-C7B6-410A-A19F28A958AC}"/>
              </a:ext>
            </a:extLst>
          </p:cNvPr>
          <p:cNvSpPr>
            <a:spLocks noGrp="1"/>
          </p:cNvSpPr>
          <p:nvPr>
            <p:ph type="sldNum" sz="quarter" idx="5"/>
          </p:nvPr>
        </p:nvSpPr>
        <p:spPr/>
        <p:txBody>
          <a:bodyPr/>
          <a:lstStyle/>
          <a:p>
            <a:fld id="{8259566D-AE75-48FC-B03F-CE85536459B3}" type="slidenum">
              <a:rPr lang="en-GB" smtClean="0"/>
              <a:t>29</a:t>
            </a:fld>
            <a:endParaRPr lang="en-GB"/>
          </a:p>
        </p:txBody>
      </p:sp>
    </p:spTree>
    <p:extLst>
      <p:ext uri="{BB962C8B-B14F-4D97-AF65-F5344CB8AC3E}">
        <p14:creationId xmlns:p14="http://schemas.microsoft.com/office/powerpoint/2010/main" val="16582640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solidFill>
                  <a:prstClr val="black">
                    <a:tint val="75000"/>
                  </a:prstClr>
                </a:solidFill>
              </a:rPr>
              <a:pPr/>
              <a:t>02/03/2026</a:t>
            </a:fld>
            <a:endParaRPr lang="en-GB">
              <a:solidFill>
                <a:prstClr val="black">
                  <a:tint val="75000"/>
                </a:prstClr>
              </a:solidFill>
            </a:endParaRPr>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37797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02/03/2026</a:t>
            </a:fld>
            <a:endParaRPr lang="en-GB">
              <a:solidFill>
                <a:prstClr val="black">
                  <a:tint val="75000"/>
                </a:prstClr>
              </a:solidFill>
            </a:endParaRPr>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67582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02/03/2026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05449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02/03/2026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43236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02/03/2026</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7712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02/03/2026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40537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02/03/2026</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5448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02/03/2026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99317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02/03/2026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4624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02/03/2026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64269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02/03/2026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754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02/03/2026</a:t>
            </a:fld>
            <a:endParaRPr lang="en-GB">
              <a:solidFill>
                <a:prstClr val="black">
                  <a:tint val="75000"/>
                </a:prstClr>
              </a:solidFill>
            </a:endParaRPr>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825066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ogle.com/url?sa=i&amp;source=web&amp;rct=j&amp;url=https://www.cardiff.ac.uk/news/view/2713528-nearly-a-quarter-of-young-people-in-wales-are-reporting-very-high-levels-of-mental-health-symptoms-following-the-pandemic&amp;ved=2ahUKEwiA2cbWnMeSAxVmUqQEHX8WJ7EQy_kOegQIARAD&amp;opi=89978449&amp;cd&amp;psig=AOvVaw10O4mB6DJD0n_d0Lof9BmN&amp;ust=1770548336594000" TargetMode="External"/><Relationship Id="rId2" Type="http://schemas.openxmlformats.org/officeDocument/2006/relationships/hyperlink" Target="https://www.google.com/url?sa=i&amp;source=web&amp;rct=j&amp;url=https://phw.nhs.wales/news/rise-in-mental-health-difficulties-among-children-and-young-people-highlight-need-for-early-action/joint-statement-on-children-and-young-peoples-mental-health-and-wellbeing-november-2025/&amp;ved=2ahUKEwiA2cbWnMeSAxVmUqQEHX8WJ7EQy_kOegQIARAC&amp;opi=89978449&amp;cd&amp;psig=AOvVaw10O4mB6DJD0n_d0Lof9BmN&amp;ust=1770548336594000"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pmc.ncbi.nlm.nih.gov/articles/PMC11536187/?utm_source=chatgpt.com" TargetMode="External"/><Relationship Id="rId2" Type="http://schemas.openxmlformats.org/officeDocument/2006/relationships/hyperlink" Target="https://www.uel.ac.uk/about-uel/news/2025/december/outdoor-learning-linked-lower-stress-better-focus" TargetMode="External"/><Relationship Id="rId1" Type="http://schemas.openxmlformats.org/officeDocument/2006/relationships/slideLayout" Target="../slideLayouts/slideLayout2.xml"/><Relationship Id="rId4" Type="http://schemas.openxmlformats.org/officeDocument/2006/relationships/hyperlink" Target="https://publications.naturalengland.org.uk/publication/4973580642418688?utm_source=chatgpt.com"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hyperlink" Target="http://www.pixnio.com/people/children-kids/two-caucasian-and-two-african-american-children-playing-together" TargetMode="External"/><Relationship Id="rId7" Type="http://schemas.openxmlformats.org/officeDocument/2006/relationships/hyperlink" Target="https://www.pexels.com/video/kids-playing-in-the-park-8034266/" TargetMode="External"/><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hyperlink" Target="https://pxhere.com/en/photo/759682" TargetMode="Externa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8" Type="http://schemas.openxmlformats.org/officeDocument/2006/relationships/hyperlink" Target="https://ltl.org.uk/news/5-key-benefits-of-outdoor-learning/" TargetMode="External"/><Relationship Id="rId13" Type="http://schemas.openxmlformats.org/officeDocument/2006/relationships/hyperlink" Target="https://publications.naturalengland.org.uk/publication/4973580642418688?utm_source=chatgpt.com" TargetMode="External"/><Relationship Id="rId3" Type="http://schemas.openxmlformats.org/officeDocument/2006/relationships/hyperlink" Target="https://www.cardiff.ac.uk/news/view/2713528-nearly-a-quarter-of-young-people-in-wales-are-reporting-very-high-levels-of-mental-health-symptoms-following-the-pandemic#:~:text=Findings%20from%20the%20latest%20report,to%20assess%20children%27s%20mental%20health." TargetMode="External"/><Relationship Id="rId7" Type="http://schemas.openxmlformats.org/officeDocument/2006/relationships/hyperlink" Target="https://www.outdoor-learning.org/" TargetMode="External"/><Relationship Id="rId12" Type="http://schemas.openxmlformats.org/officeDocument/2006/relationships/hyperlink" Target="https://www.montessoripartnership.com/the-montessori-take-on-nature-and-outdoor-play/" TargetMode="External"/><Relationship Id="rId2" Type="http://schemas.openxmlformats.org/officeDocument/2006/relationships/hyperlink" Target="https://activelearningcentres.co.uk/blog/how-outdoor-education-can-promote-environmental-awareness/#:~:text=Outdoor%20education%20allows%20students%20to%20see%20the%20impact,harm%20wildlife%20or%20how%20deforestation%20affects%20the%20climate" TargetMode="External"/><Relationship Id="rId1" Type="http://schemas.openxmlformats.org/officeDocument/2006/relationships/slideLayout" Target="../slideLayouts/slideLayout2.xml"/><Relationship Id="rId6" Type="http://schemas.openxmlformats.org/officeDocument/2006/relationships/hyperlink" Target="https://www.researchgate.net/profile/Mehmet-Mart-5/publication/374556897_Outdoor_play_and_learning_practices_from_a_comparative_case_study_perspective/links/6524f6dbb0df2f20a221adb2/Outdoor-play-and-learning-practices-from-a-comparative-case-study-perspective.pdf" TargetMode="External"/><Relationship Id="rId11" Type="http://schemas.openxmlformats.org/officeDocument/2006/relationships/hyperlink" Target="https://pmc.ncbi.nlm.nih.gov/articles/PMC11536187/" TargetMode="External"/><Relationship Id="rId5" Type="http://schemas.openxmlformats.org/officeDocument/2006/relationships/hyperlink" Target="https://www.froebel.org.uk/training-and-resources/children-and-nature#:~:text=Froebel%20emphasised%20that%20children%20should%20experience%20all%20aspects,learn%20about%20the%20interrelationship%20of%20all%20living%20things" TargetMode="External"/><Relationship Id="rId10" Type="http://schemas.openxmlformats.org/officeDocument/2006/relationships/hyperlink" Target="https://ltl.org.uk/about-us/" TargetMode="External"/><Relationship Id="rId4" Type="http://schemas.openxmlformats.org/officeDocument/2006/relationships/hyperlink" Target="https://www.eco-schools.org.uk/about/what-is-eco-schools/" TargetMode="External"/><Relationship Id="rId9" Type="http://schemas.openxmlformats.org/officeDocument/2006/relationships/hyperlink" Target="https://ltl.org.uk/news/how-outdoor-learning-can-help-you-fulfil-the-four-purposes-of-the-new-curriculum-for-wales/#How%20Outdoor%20Learning%20Can%20Help" TargetMode="External"/></Relationships>
</file>

<file path=ppt/slides/_rels/slide31.xml.rels><?xml version="1.0" encoding="UTF-8" standalone="yes"?>
<Relationships xmlns="http://schemas.openxmlformats.org/package/2006/relationships"><Relationship Id="rId8" Type="http://schemas.openxmlformats.org/officeDocument/2006/relationships/hyperlink" Target="https://www.uel.ac.uk/about-uel/news/2025/december/outdoor-learning-linked-lower-stress-better-focus" TargetMode="External"/><Relationship Id="rId13" Type="http://schemas.openxmlformats.org/officeDocument/2006/relationships/hyperlink" Target="https://hwb.gov.wales/storage/fcb8539c-9be7-4883-8542-35d7b54b56f2/foundation-phase-outdoor-learning-handbook.pdf#:~:text=Outdoor%20learning%20is%20not%20just%20taking%20indoor%20activities,than%20a%20bank%20of%20lesson%20plans%20or%20resources" TargetMode="External"/><Relationship Id="rId3" Type="http://schemas.openxmlformats.org/officeDocument/2006/relationships/hyperlink" Target="https://www.tandfonline.com/doi/pdf/10.1080/03004279.2025.2469724" TargetMode="External"/><Relationship Id="rId7" Type="http://schemas.openxmlformats.org/officeDocument/2006/relationships/hyperlink" Target="https://www.ukyouth.org/2024/02/outdoor-learning-is-vital-for-childrens-mental-health/" TargetMode="External"/><Relationship Id="rId12" Type="http://schemas.openxmlformats.org/officeDocument/2006/relationships/hyperlink" Target="https://hwb.gov.wales/api/storage/177a33a6-7c70-4843-bb63-903e70a04154/teaching-and-learning-in-the-outdoors-the-current-state-of-outdoor-learning-in-schools-in-wales.pdf" TargetMode="External"/><Relationship Id="rId2" Type="http://schemas.openxmlformats.org/officeDocument/2006/relationships/hyperlink" Target="https://outdoorclassroomday.com/" TargetMode="External"/><Relationship Id="rId1" Type="http://schemas.openxmlformats.org/officeDocument/2006/relationships/slideLayout" Target="../slideLayouts/slideLayout2.xml"/><Relationship Id="rId6" Type="http://schemas.openxmlformats.org/officeDocument/2006/relationships/hyperlink" Target="https://repository.uwtsd.ac.uk/id/eprint/2415/" TargetMode="External"/><Relationship Id="rId11" Type="http://schemas.openxmlformats.org/officeDocument/2006/relationships/hyperlink" Target="https://www.gov.wales/sites/default/files/publications/2019-07/wales-a-play-friendly-country.pdf" TargetMode="External"/><Relationship Id="rId5" Type="http://schemas.openxmlformats.org/officeDocument/2006/relationships/hyperlink" Target="https://themuddypuddleteacher.co.uk/what-the-research-says-about-outdoor-learning-a-complete-overview/" TargetMode="External"/><Relationship Id="rId15" Type="http://schemas.openxmlformats.org/officeDocument/2006/relationships/hyperlink" Target="https://wildernessway.co.uk/health-wellbeing/" TargetMode="External"/><Relationship Id="rId10" Type="http://schemas.openxmlformats.org/officeDocument/2006/relationships/hyperlink" Target="https://www.verywellmind.com/outdoor-learning-school-kids-benefits-expert-advice-6455659" TargetMode="External"/><Relationship Id="rId4" Type="http://schemas.openxmlformats.org/officeDocument/2006/relationships/hyperlink" Target="https://sustainabilitylearningcentre.com/the-impact-of-outdoor-learning-on-sustainability-awareness/" TargetMode="External"/><Relationship Id="rId9" Type="http://schemas.openxmlformats.org/officeDocument/2006/relationships/hyperlink" Target="https://www.hull.ac.uk/work-with-us/more/media-centre/news/2020/impact-of-covid-19-on-outdoor-learning-among-children-studied-by-university-phd-researcher" TargetMode="External"/><Relationship Id="rId14" Type="http://schemas.openxmlformats.org/officeDocument/2006/relationships/hyperlink" Target="https://research.senedd.wales/research-articles/children-and-young-people-is-there-a-mental-health-crisi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F27BD-01BA-26A4-CCA7-0829B88A8A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D47DF9-EB81-4E90-06E5-8DC46C6AEAED}"/>
              </a:ext>
            </a:extLst>
          </p:cNvPr>
          <p:cNvSpPr>
            <a:spLocks noGrp="1"/>
          </p:cNvSpPr>
          <p:nvPr>
            <p:ph type="ctrTitle"/>
          </p:nvPr>
        </p:nvSpPr>
        <p:spPr>
          <a:xfrm>
            <a:off x="911424" y="1479177"/>
            <a:ext cx="10363200" cy="3583250"/>
          </a:xfrm>
        </p:spPr>
        <p:txBody>
          <a:bodyPr>
            <a:noAutofit/>
          </a:bodyPr>
          <a:lstStyle/>
          <a:p>
            <a:r>
              <a:rPr lang="en-GB" sz="6600">
                <a:effectLst>
                  <a:glow rad="101600">
                    <a:schemeClr val="bg1">
                      <a:alpha val="60000"/>
                    </a:schemeClr>
                  </a:glow>
                </a:effectLst>
              </a:rPr>
              <a:t>ECIE6001</a:t>
            </a:r>
            <a:r>
              <a:rPr lang="en-GB" sz="6600"/>
              <a:t> </a:t>
            </a:r>
            <a:br>
              <a:rPr lang="en-GB" sz="6600"/>
            </a:br>
            <a:r>
              <a:rPr lang="en-GB" sz="4800" i="1">
                <a:effectLst>
                  <a:glow rad="101600">
                    <a:schemeClr val="bg1">
                      <a:alpha val="60000"/>
                    </a:schemeClr>
                  </a:glow>
                </a:effectLst>
              </a:rPr>
              <a:t>Moving away from the traditional classroom: Outdoor Education and Learning</a:t>
            </a:r>
          </a:p>
        </p:txBody>
      </p:sp>
      <p:sp>
        <p:nvSpPr>
          <p:cNvPr id="3" name="Subtitle 2">
            <a:extLst>
              <a:ext uri="{FF2B5EF4-FFF2-40B4-BE49-F238E27FC236}">
                <a16:creationId xmlns:a16="http://schemas.microsoft.com/office/drawing/2014/main" id="{FF69A260-893C-988F-C9EA-529F2672EC36}"/>
              </a:ext>
            </a:extLst>
          </p:cNvPr>
          <p:cNvSpPr>
            <a:spLocks noGrp="1"/>
          </p:cNvSpPr>
          <p:nvPr>
            <p:ph type="subTitle" idx="1"/>
          </p:nvPr>
        </p:nvSpPr>
        <p:spPr>
          <a:xfrm>
            <a:off x="1677906" y="5062427"/>
            <a:ext cx="8534400" cy="612232"/>
          </a:xfrm>
        </p:spPr>
        <p:txBody>
          <a:bodyPr>
            <a:normAutofit fontScale="55000" lnSpcReduction="20000"/>
          </a:bodyPr>
          <a:lstStyle/>
          <a:p>
            <a:r>
              <a:rPr lang="en-GB" b="1" err="1">
                <a:solidFill>
                  <a:schemeClr val="tx1"/>
                </a:solidFill>
              </a:rPr>
              <a:t>Darlith</a:t>
            </a:r>
            <a:r>
              <a:rPr lang="en-GB" b="1">
                <a:solidFill>
                  <a:schemeClr val="tx1"/>
                </a:solidFill>
              </a:rPr>
              <a:t> 1 / Lecture 1</a:t>
            </a:r>
          </a:p>
          <a:p>
            <a:r>
              <a:rPr lang="en-GB" b="1">
                <a:solidFill>
                  <a:schemeClr val="tx1"/>
                </a:solidFill>
              </a:rPr>
              <a:t>The Role of Outdoor Education</a:t>
            </a:r>
          </a:p>
        </p:txBody>
      </p:sp>
    </p:spTree>
    <p:extLst>
      <p:ext uri="{BB962C8B-B14F-4D97-AF65-F5344CB8AC3E}">
        <p14:creationId xmlns:p14="http://schemas.microsoft.com/office/powerpoint/2010/main" val="8658832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E1C42-3EC7-B9A6-F2BC-3B7D8EF3044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121B063-131B-A245-4C08-7082F81C3CEB}"/>
              </a:ext>
            </a:extLst>
          </p:cNvPr>
          <p:cNvSpPr/>
          <p:nvPr/>
        </p:nvSpPr>
        <p:spPr>
          <a:xfrm>
            <a:off x="783772" y="1095062"/>
            <a:ext cx="10624457" cy="5632311"/>
          </a:xfrm>
          <a:prstGeom prst="rect">
            <a:avLst/>
          </a:prstGeom>
        </p:spPr>
        <p:txBody>
          <a:bodyPr wrap="square">
            <a:spAutoFit/>
          </a:bodyPr>
          <a:lstStyle/>
          <a:p>
            <a:r>
              <a:rPr lang="en-GB" sz="3600">
                <a:effectLst/>
              </a:rPr>
              <a:t>The module aims:  </a:t>
            </a:r>
          </a:p>
          <a:p>
            <a:pPr algn="just"/>
            <a:endParaRPr lang="en-GB" sz="3600">
              <a:effectLst/>
            </a:endParaRPr>
          </a:p>
          <a:p>
            <a:pPr algn="just">
              <a:buFont typeface="Arial" panose="020B0604020202020204" pitchFamily="34" charset="0"/>
              <a:buChar char="•"/>
            </a:pPr>
            <a:r>
              <a:rPr lang="en-GB" sz="3600">
                <a:effectLst/>
              </a:rPr>
              <a:t> To appreciate and critically reflect upon the role of outdoor education in Wales and further afield. </a:t>
            </a:r>
          </a:p>
          <a:p>
            <a:pPr algn="just"/>
            <a:r>
              <a:rPr lang="en-GB" sz="3600">
                <a:effectLst/>
              </a:rPr>
              <a:t> </a:t>
            </a:r>
          </a:p>
          <a:p>
            <a:pPr algn="just">
              <a:buFont typeface="Arial" panose="020B0604020202020204" pitchFamily="34" charset="0"/>
              <a:buChar char="•"/>
            </a:pPr>
            <a:r>
              <a:rPr lang="en-GB" sz="3600">
                <a:effectLst/>
              </a:rPr>
              <a:t> To demonstrate understanding of the debates in outdoor pedagogy. </a:t>
            </a:r>
          </a:p>
          <a:p>
            <a:r>
              <a:rPr lang="en-GB" sz="3600">
                <a:effectLst/>
              </a:rPr>
              <a:t> </a:t>
            </a:r>
          </a:p>
          <a:p>
            <a:br>
              <a:rPr lang="en-GB" sz="3600"/>
            </a:br>
            <a:endParaRPr lang="en-GB" sz="3600"/>
          </a:p>
        </p:txBody>
      </p:sp>
    </p:spTree>
    <p:extLst>
      <p:ext uri="{BB962C8B-B14F-4D97-AF65-F5344CB8AC3E}">
        <p14:creationId xmlns:p14="http://schemas.microsoft.com/office/powerpoint/2010/main" val="858674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C738C-01FA-633E-0878-1F6E1F94198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3323F94-33F6-9AC9-9747-001E09F3AE13}"/>
              </a:ext>
            </a:extLst>
          </p:cNvPr>
          <p:cNvSpPr/>
          <p:nvPr/>
        </p:nvSpPr>
        <p:spPr>
          <a:xfrm>
            <a:off x="377371" y="259087"/>
            <a:ext cx="11379200" cy="6370975"/>
          </a:xfrm>
          <a:prstGeom prst="rect">
            <a:avLst/>
          </a:prstGeom>
          <a:solidFill>
            <a:schemeClr val="accent4">
              <a:lumMod val="40000"/>
              <a:lumOff val="60000"/>
            </a:schemeClr>
          </a:solidFill>
        </p:spPr>
        <p:txBody>
          <a:bodyPr wrap="square">
            <a:spAutoFit/>
          </a:bodyPr>
          <a:lstStyle/>
          <a:p>
            <a:pPr algn="ctr"/>
            <a:r>
              <a:rPr lang="en-GB" sz="2400" b="1" u="sng">
                <a:effectLst/>
              </a:rPr>
              <a:t>LEARNING OUTCOMES </a:t>
            </a:r>
          </a:p>
          <a:p>
            <a:pPr algn="ctr"/>
            <a:endParaRPr lang="en-GB" sz="2400" b="1" u="sng">
              <a:solidFill>
                <a:srgbClr val="0070C0"/>
              </a:solidFill>
              <a:effectLst/>
            </a:endParaRPr>
          </a:p>
          <a:p>
            <a:r>
              <a:rPr lang="en-GB" sz="2400">
                <a:effectLst/>
              </a:rPr>
              <a:t>Upon the successful completion of this module, you should be able to: </a:t>
            </a:r>
          </a:p>
          <a:p>
            <a:endParaRPr lang="en-GB" sz="2400">
              <a:effectLst/>
            </a:endParaRPr>
          </a:p>
          <a:p>
            <a:pPr algn="just">
              <a:buFont typeface="Arial" panose="020B0604020202020204" pitchFamily="34" charset="0"/>
              <a:buChar char="•"/>
            </a:pPr>
            <a:r>
              <a:rPr lang="en-GB" sz="2400">
                <a:effectLst/>
              </a:rPr>
              <a:t> Appreciate the importance of outdoor education on protecting our natural resources now and in the future and an understanding of what this means socially, economically and culturally.  </a:t>
            </a:r>
          </a:p>
          <a:p>
            <a:pPr algn="just">
              <a:buFont typeface="Arial" panose="020B0604020202020204" pitchFamily="34" charset="0"/>
              <a:buChar char="•"/>
            </a:pPr>
            <a:endParaRPr lang="en-GB" sz="2400">
              <a:effectLst/>
            </a:endParaRPr>
          </a:p>
          <a:p>
            <a:pPr algn="just">
              <a:buFont typeface="Arial" panose="020B0604020202020204" pitchFamily="34" charset="0"/>
              <a:buChar char="•"/>
            </a:pPr>
            <a:r>
              <a:rPr lang="en-GB" sz="2400">
                <a:effectLst/>
              </a:rPr>
              <a:t> Critically reflect upon the approaches to out of classroom learning and real-life experiences in nature, for all ages and abilities.  </a:t>
            </a:r>
          </a:p>
          <a:p>
            <a:pPr algn="just">
              <a:buFont typeface="Arial" panose="020B0604020202020204" pitchFamily="34" charset="0"/>
              <a:buChar char="•"/>
            </a:pPr>
            <a:endParaRPr lang="en-GB" sz="2400">
              <a:effectLst/>
            </a:endParaRPr>
          </a:p>
          <a:p>
            <a:pPr algn="just">
              <a:buFont typeface="Arial" panose="020B0604020202020204" pitchFamily="34" charset="0"/>
              <a:buChar char="•"/>
            </a:pPr>
            <a:r>
              <a:rPr lang="en-GB" sz="2400">
                <a:effectLst/>
              </a:rPr>
              <a:t> Critically discuss/evaluate challenges and multiple benefits of bringing the three strands of natural environment, learning and health together. </a:t>
            </a:r>
          </a:p>
          <a:p>
            <a:pPr algn="just">
              <a:buFont typeface="Arial" panose="020B0604020202020204" pitchFamily="34" charset="0"/>
              <a:buChar char="•"/>
            </a:pPr>
            <a:endParaRPr lang="en-GB" sz="2400">
              <a:effectLst/>
            </a:endParaRPr>
          </a:p>
          <a:p>
            <a:pPr algn="just">
              <a:buFont typeface="Arial" panose="020B0604020202020204" pitchFamily="34" charset="0"/>
              <a:buChar char="•"/>
            </a:pPr>
            <a:r>
              <a:rPr lang="en-GB" sz="2400">
                <a:effectLst/>
              </a:rPr>
              <a:t> Organise their knowledge and learning through use of a range of media, and present their work appropriately in a manner that can be understood by specialist and non-specialist audiences.  </a:t>
            </a:r>
          </a:p>
        </p:txBody>
      </p:sp>
    </p:spTree>
    <p:extLst>
      <p:ext uri="{BB962C8B-B14F-4D97-AF65-F5344CB8AC3E}">
        <p14:creationId xmlns:p14="http://schemas.microsoft.com/office/powerpoint/2010/main" val="137989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FE4119-4730-3972-8EB0-9661527A82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6C20CE-DA25-81A8-39E7-AC1E1C8FD141}"/>
              </a:ext>
            </a:extLst>
          </p:cNvPr>
          <p:cNvSpPr txBox="1">
            <a:spLocks/>
          </p:cNvSpPr>
          <p:nvPr/>
        </p:nvSpPr>
        <p:spPr>
          <a:xfrm>
            <a:off x="838200" y="350611"/>
            <a:ext cx="10515600" cy="84137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err="1">
                <a:latin typeface="Arial" panose="020B0604020202020204" pitchFamily="34" charset="0"/>
                <a:cs typeface="Arial" panose="020B0604020202020204" pitchFamily="34" charset="0"/>
              </a:rPr>
              <a:t>Aseiniad</a:t>
            </a:r>
            <a:r>
              <a:rPr lang="en-GB" sz="4800">
                <a:latin typeface="Arial" panose="020B0604020202020204" pitchFamily="34" charset="0"/>
                <a:cs typeface="Arial" panose="020B0604020202020204" pitchFamily="34" charset="0"/>
              </a:rPr>
              <a:t>          </a:t>
            </a:r>
            <a:r>
              <a:rPr lang="en-GB" sz="4800" i="1">
                <a:solidFill>
                  <a:srgbClr val="0070C0"/>
                </a:solidFill>
                <a:latin typeface="Arial" panose="020B0604020202020204" pitchFamily="34" charset="0"/>
                <a:cs typeface="Arial" panose="020B0604020202020204" pitchFamily="34" charset="0"/>
              </a:rPr>
              <a:t>Assignment</a:t>
            </a:r>
          </a:p>
        </p:txBody>
      </p:sp>
      <p:sp>
        <p:nvSpPr>
          <p:cNvPr id="3" name="Content Placeholder 2">
            <a:extLst>
              <a:ext uri="{FF2B5EF4-FFF2-40B4-BE49-F238E27FC236}">
                <a16:creationId xmlns:a16="http://schemas.microsoft.com/office/drawing/2014/main" id="{1B293E12-1BC6-70F4-E928-246DE4E76479}"/>
              </a:ext>
            </a:extLst>
          </p:cNvPr>
          <p:cNvSpPr txBox="1">
            <a:spLocks/>
          </p:cNvSpPr>
          <p:nvPr/>
        </p:nvSpPr>
        <p:spPr>
          <a:xfrm>
            <a:off x="598714" y="2156051"/>
            <a:ext cx="5181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err="1">
                <a:latin typeface="Arial" panose="020B0604020202020204" pitchFamily="34" charset="0"/>
                <a:cs typeface="Arial" panose="020B0604020202020204" pitchFamily="34" charset="0"/>
              </a:rPr>
              <a:t>Portffolio</a:t>
            </a:r>
            <a:endParaRPr lang="en-GB" sz="2800">
              <a:latin typeface="Arial" panose="020B0604020202020204" pitchFamily="34" charset="0"/>
              <a:cs typeface="Arial" panose="020B0604020202020204" pitchFamily="34" charset="0"/>
            </a:endParaRPr>
          </a:p>
          <a:p>
            <a:r>
              <a:rPr lang="en-GB" sz="2800">
                <a:latin typeface="Arial" panose="020B0604020202020204" pitchFamily="34" charset="0"/>
                <a:cs typeface="Arial" panose="020B0604020202020204" pitchFamily="34" charset="0"/>
              </a:rPr>
              <a:t>4 Elements</a:t>
            </a:r>
          </a:p>
          <a:p>
            <a:r>
              <a:rPr lang="en-GB" sz="2800">
                <a:latin typeface="Arial" panose="020B0604020202020204" pitchFamily="34" charset="0"/>
                <a:cs typeface="Arial" panose="020B0604020202020204" pitchFamily="34" charset="0"/>
              </a:rPr>
              <a:t>4000 gair</a:t>
            </a:r>
          </a:p>
          <a:p>
            <a:endParaRPr lang="en-GB" sz="2800">
              <a:latin typeface="Arial" panose="020B0604020202020204" pitchFamily="34" charset="0"/>
              <a:cs typeface="Arial" panose="020B0604020202020204" pitchFamily="34" charset="0"/>
            </a:endParaRPr>
          </a:p>
          <a:p>
            <a:r>
              <a:rPr lang="en-GB" sz="2800" err="1">
                <a:latin typeface="Arial" panose="020B0604020202020204" pitchFamily="34" charset="0"/>
                <a:cs typeface="Arial" panose="020B0604020202020204" pitchFamily="34" charset="0"/>
              </a:rPr>
              <a:t>Dyddiad</a:t>
            </a:r>
            <a:r>
              <a:rPr lang="en-GB" sz="2800">
                <a:latin typeface="Arial" panose="020B0604020202020204" pitchFamily="34" charset="0"/>
                <a:cs typeface="Arial" panose="020B0604020202020204" pitchFamily="34" charset="0"/>
              </a:rPr>
              <a:t> </a:t>
            </a:r>
            <a:r>
              <a:rPr lang="en-GB" sz="2800" err="1">
                <a:latin typeface="Arial" panose="020B0604020202020204" pitchFamily="34" charset="0"/>
                <a:cs typeface="Arial" panose="020B0604020202020204" pitchFamily="34" charset="0"/>
              </a:rPr>
              <a:t>cau</a:t>
            </a:r>
            <a:r>
              <a:rPr lang="en-GB" sz="2800">
                <a:latin typeface="Arial" panose="020B0604020202020204" pitchFamily="34" charset="0"/>
                <a:cs typeface="Arial" panose="020B0604020202020204" pitchFamily="34" charset="0"/>
              </a:rPr>
              <a:t> 26.04.26, 23.59</a:t>
            </a:r>
          </a:p>
          <a:p>
            <a:r>
              <a:rPr lang="en-GB" sz="2800" err="1">
                <a:latin typeface="Arial" panose="020B0604020202020204" pitchFamily="34" charset="0"/>
                <a:cs typeface="Arial" panose="020B0604020202020204" pitchFamily="34" charset="0"/>
              </a:rPr>
              <a:t>Gweler</a:t>
            </a:r>
            <a:r>
              <a:rPr lang="en-GB" sz="2800">
                <a:latin typeface="Arial" panose="020B0604020202020204" pitchFamily="34" charset="0"/>
                <a:cs typeface="Arial" panose="020B0604020202020204" pitchFamily="34" charset="0"/>
              </a:rPr>
              <a:t> </a:t>
            </a:r>
            <a:r>
              <a:rPr lang="en-GB" sz="2800" err="1">
                <a:latin typeface="Arial" panose="020B0604020202020204" pitchFamily="34" charset="0"/>
                <a:cs typeface="Arial" panose="020B0604020202020204" pitchFamily="34" charset="0"/>
              </a:rPr>
              <a:t>Cefnogaeth</a:t>
            </a:r>
            <a:r>
              <a:rPr lang="en-GB" sz="2800">
                <a:latin typeface="Arial" panose="020B0604020202020204" pitchFamily="34" charset="0"/>
                <a:cs typeface="Arial" panose="020B0604020202020204" pitchFamily="34" charset="0"/>
              </a:rPr>
              <a:t> </a:t>
            </a:r>
            <a:r>
              <a:rPr lang="en-GB" sz="2800" err="1">
                <a:latin typeface="Arial" panose="020B0604020202020204" pitchFamily="34" charset="0"/>
                <a:cs typeface="Arial" panose="020B0604020202020204" pitchFamily="34" charset="0"/>
              </a:rPr>
              <a:t>Aseiniad</a:t>
            </a:r>
            <a:r>
              <a:rPr lang="en-GB" sz="2800">
                <a:latin typeface="Arial" panose="020B0604020202020204" pitchFamily="34" charset="0"/>
                <a:cs typeface="Arial" panose="020B0604020202020204" pitchFamily="34" charset="0"/>
              </a:rPr>
              <a:t> </a:t>
            </a:r>
            <a:r>
              <a:rPr lang="en-GB" sz="2800" err="1">
                <a:latin typeface="Arial" panose="020B0604020202020204" pitchFamily="34" charset="0"/>
                <a:cs typeface="Arial" panose="020B0604020202020204" pitchFamily="34" charset="0"/>
              </a:rPr>
              <a:t>sy’n</a:t>
            </a:r>
            <a:r>
              <a:rPr lang="en-GB" sz="2800">
                <a:latin typeface="Arial" panose="020B0604020202020204" pitchFamily="34" charset="0"/>
                <a:cs typeface="Arial" panose="020B0604020202020204" pitchFamily="34" charset="0"/>
              </a:rPr>
              <a:t> </a:t>
            </a:r>
            <a:r>
              <a:rPr lang="en-GB" sz="2800" err="1">
                <a:latin typeface="Arial" panose="020B0604020202020204" pitchFamily="34" charset="0"/>
                <a:cs typeface="Arial" panose="020B0604020202020204" pitchFamily="34" charset="0"/>
              </a:rPr>
              <a:t>dilyn</a:t>
            </a:r>
            <a:endParaRPr lang="en-GB" sz="280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E3F70ED5-673D-7E8C-8351-30E636E96DED}"/>
              </a:ext>
            </a:extLst>
          </p:cNvPr>
          <p:cNvSpPr txBox="1">
            <a:spLocks/>
          </p:cNvSpPr>
          <p:nvPr/>
        </p:nvSpPr>
        <p:spPr>
          <a:xfrm>
            <a:off x="6172200" y="2115910"/>
            <a:ext cx="5181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a:solidFill>
                  <a:srgbClr val="0070C0"/>
                </a:solidFill>
                <a:latin typeface="Arial" panose="020B0604020202020204" pitchFamily="34" charset="0"/>
                <a:cs typeface="Arial" panose="020B0604020202020204" pitchFamily="34" charset="0"/>
              </a:rPr>
              <a:t>Portfolio</a:t>
            </a:r>
          </a:p>
          <a:p>
            <a:pPr marL="0" indent="0" algn="ctr">
              <a:buNone/>
            </a:pPr>
            <a:r>
              <a:rPr lang="en-GB">
                <a:solidFill>
                  <a:srgbClr val="0070C0"/>
                </a:solidFill>
                <a:latin typeface="Arial" panose="020B0604020202020204" pitchFamily="34" charset="0"/>
                <a:cs typeface="Arial" panose="020B0604020202020204" pitchFamily="34" charset="0"/>
              </a:rPr>
              <a:t>4 Elements</a:t>
            </a:r>
          </a:p>
          <a:p>
            <a:pPr marL="0" indent="0" algn="ctr">
              <a:buNone/>
            </a:pPr>
            <a:r>
              <a:rPr lang="en-GB">
                <a:solidFill>
                  <a:srgbClr val="0070C0"/>
                </a:solidFill>
                <a:latin typeface="Arial" panose="020B0604020202020204" pitchFamily="34" charset="0"/>
                <a:cs typeface="Arial" panose="020B0604020202020204" pitchFamily="34" charset="0"/>
              </a:rPr>
              <a:t>4000 words</a:t>
            </a:r>
          </a:p>
          <a:p>
            <a:pPr marL="0" indent="0" algn="ctr">
              <a:buNone/>
            </a:pPr>
            <a:endParaRPr lang="en-GB">
              <a:solidFill>
                <a:srgbClr val="0070C0"/>
              </a:solidFill>
              <a:latin typeface="Arial" panose="020B0604020202020204" pitchFamily="34" charset="0"/>
              <a:cs typeface="Arial" panose="020B0604020202020204" pitchFamily="34" charset="0"/>
            </a:endParaRPr>
          </a:p>
          <a:p>
            <a:pPr marL="0" indent="0" algn="ctr">
              <a:buNone/>
            </a:pPr>
            <a:r>
              <a:rPr lang="en-GB">
                <a:solidFill>
                  <a:srgbClr val="0070C0"/>
                </a:solidFill>
                <a:latin typeface="Arial" panose="020B0604020202020204" pitchFamily="34" charset="0"/>
                <a:cs typeface="Arial" panose="020B0604020202020204" pitchFamily="34" charset="0"/>
              </a:rPr>
              <a:t>Hand in date  26.04.26, 23.59</a:t>
            </a:r>
          </a:p>
          <a:p>
            <a:pPr marL="0" indent="0" algn="ctr">
              <a:buNone/>
            </a:pPr>
            <a:r>
              <a:rPr lang="en-GB">
                <a:solidFill>
                  <a:srgbClr val="0070C0"/>
                </a:solidFill>
                <a:latin typeface="Arial" panose="020B0604020202020204" pitchFamily="34" charset="0"/>
                <a:cs typeface="Arial" panose="020B0604020202020204" pitchFamily="34" charset="0"/>
              </a:rPr>
              <a:t>See following Assignment Guidance</a:t>
            </a:r>
          </a:p>
        </p:txBody>
      </p:sp>
    </p:spTree>
    <p:extLst>
      <p:ext uri="{BB962C8B-B14F-4D97-AF65-F5344CB8AC3E}">
        <p14:creationId xmlns:p14="http://schemas.microsoft.com/office/powerpoint/2010/main" val="1464618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26D96-25AA-3668-4959-503CF1FF48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15BF9D-0A7E-03BD-B2F9-ADA22DF1DFE9}"/>
              </a:ext>
            </a:extLst>
          </p:cNvPr>
          <p:cNvSpPr txBox="1">
            <a:spLocks/>
          </p:cNvSpPr>
          <p:nvPr/>
        </p:nvSpPr>
        <p:spPr>
          <a:xfrm>
            <a:off x="838200" y="350611"/>
            <a:ext cx="10515600" cy="84137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err="1">
                <a:latin typeface="Arial" panose="020B0604020202020204" pitchFamily="34" charset="0"/>
                <a:cs typeface="Arial" panose="020B0604020202020204" pitchFamily="34" charset="0"/>
              </a:rPr>
              <a:t>Aseiniad</a:t>
            </a:r>
            <a:r>
              <a:rPr lang="en-GB" sz="4800">
                <a:latin typeface="Arial" panose="020B0604020202020204" pitchFamily="34" charset="0"/>
                <a:cs typeface="Arial" panose="020B0604020202020204" pitchFamily="34" charset="0"/>
              </a:rPr>
              <a:t>          </a:t>
            </a:r>
            <a:r>
              <a:rPr lang="en-GB" sz="4800">
                <a:solidFill>
                  <a:srgbClr val="0070C0"/>
                </a:solidFill>
                <a:latin typeface="Arial" panose="020B0604020202020204" pitchFamily="34" charset="0"/>
                <a:cs typeface="Arial" panose="020B0604020202020204" pitchFamily="34" charset="0"/>
              </a:rPr>
              <a:t>Assignment</a:t>
            </a:r>
          </a:p>
        </p:txBody>
      </p:sp>
      <p:sp>
        <p:nvSpPr>
          <p:cNvPr id="5" name="Title 1">
            <a:extLst>
              <a:ext uri="{FF2B5EF4-FFF2-40B4-BE49-F238E27FC236}">
                <a16:creationId xmlns:a16="http://schemas.microsoft.com/office/drawing/2014/main" id="{456FF458-40B7-9EE3-B610-988789853896}"/>
              </a:ext>
            </a:extLst>
          </p:cNvPr>
          <p:cNvSpPr txBox="1">
            <a:spLocks/>
          </p:cNvSpPr>
          <p:nvPr/>
        </p:nvSpPr>
        <p:spPr>
          <a:xfrm>
            <a:off x="783772" y="1109707"/>
            <a:ext cx="10515600" cy="659221"/>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err="1">
                <a:latin typeface="Arial" panose="020B0604020202020204" pitchFamily="34" charset="0"/>
                <a:cs typeface="Arial" panose="020B0604020202020204" pitchFamily="34" charset="0"/>
              </a:rPr>
              <a:t>Portffolio</a:t>
            </a:r>
            <a:r>
              <a:rPr lang="en-GB" sz="3600" b="1">
                <a:latin typeface="Arial" panose="020B0604020202020204" pitchFamily="34" charset="0"/>
                <a:cs typeface="Arial" panose="020B0604020202020204" pitchFamily="34" charset="0"/>
              </a:rPr>
              <a:t>      </a:t>
            </a:r>
            <a:r>
              <a:rPr lang="en-GB" sz="3600">
                <a:solidFill>
                  <a:srgbClr val="0070C0"/>
                </a:solidFill>
                <a:latin typeface="Arial" panose="020B0604020202020204" pitchFamily="34" charset="0"/>
                <a:cs typeface="Arial" panose="020B0604020202020204" pitchFamily="34" charset="0"/>
              </a:rPr>
              <a:t>Portfolio</a:t>
            </a:r>
          </a:p>
        </p:txBody>
      </p:sp>
      <p:sp>
        <p:nvSpPr>
          <p:cNvPr id="9" name="Rectangle: Folded Corner 8">
            <a:extLst>
              <a:ext uri="{FF2B5EF4-FFF2-40B4-BE49-F238E27FC236}">
                <a16:creationId xmlns:a16="http://schemas.microsoft.com/office/drawing/2014/main" id="{D66CF47D-B55E-DE56-B6CF-800D32875832}"/>
              </a:ext>
            </a:extLst>
          </p:cNvPr>
          <p:cNvSpPr/>
          <p:nvPr/>
        </p:nvSpPr>
        <p:spPr>
          <a:xfrm>
            <a:off x="9168382" y="2449285"/>
            <a:ext cx="2923060" cy="3510644"/>
          </a:xfrm>
          <a:prstGeom prst="foldedCorner">
            <a:avLst/>
          </a:prstGeom>
          <a:solidFill>
            <a:schemeClr val="accent5">
              <a:lumMod val="40000"/>
              <a:lumOff val="60000"/>
            </a:schemeClr>
          </a:solidFill>
          <a:ln>
            <a:solidFill>
              <a:schemeClr val="accent5">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0" algn="ctr">
              <a:buFont typeface="Arial" panose="020B0604020202020204" pitchFamily="34" charset="0"/>
              <a:buNone/>
            </a:pPr>
            <a:r>
              <a:rPr lang="en-GB" b="1" u="sng">
                <a:solidFill>
                  <a:schemeClr val="tx1"/>
                </a:solidFill>
                <a:latin typeface="Arial" panose="020B0604020202020204" pitchFamily="34" charset="0"/>
                <a:cs typeface="Arial" panose="020B0604020202020204" pitchFamily="34" charset="0"/>
              </a:rPr>
              <a:t>Literature Review </a:t>
            </a:r>
          </a:p>
          <a:p>
            <a:pPr indent="0" algn="ctr">
              <a:buFont typeface="Arial" panose="020B0604020202020204" pitchFamily="34" charset="0"/>
              <a:buNone/>
            </a:pPr>
            <a:r>
              <a:rPr lang="en-GB">
                <a:solidFill>
                  <a:schemeClr val="tx1"/>
                </a:solidFill>
                <a:latin typeface="Arial" panose="020B0604020202020204" pitchFamily="34" charset="0"/>
                <a:cs typeface="Arial" panose="020B0604020202020204" pitchFamily="34" charset="0"/>
              </a:rPr>
              <a:t>‘The role of Outdoor Education’</a:t>
            </a:r>
          </a:p>
          <a:p>
            <a:pPr indent="0" algn="ctr">
              <a:buFont typeface="Arial" panose="020B0604020202020204" pitchFamily="34" charset="0"/>
              <a:buNone/>
            </a:pPr>
            <a:endParaRPr lang="en-GB">
              <a:solidFill>
                <a:schemeClr val="tx1"/>
              </a:solidFill>
              <a:latin typeface="Arial" panose="020B0604020202020204" pitchFamily="34" charset="0"/>
              <a:cs typeface="Arial" panose="020B0604020202020204" pitchFamily="34" charset="0"/>
            </a:endParaRPr>
          </a:p>
          <a:p>
            <a:pPr algn="r"/>
            <a:r>
              <a:rPr lang="en-GB">
                <a:solidFill>
                  <a:schemeClr val="tx1"/>
                </a:solidFill>
                <a:latin typeface="Arial" panose="020B0604020202020204" pitchFamily="34" charset="0"/>
                <a:cs typeface="Arial" panose="020B0604020202020204" pitchFamily="34" charset="0"/>
              </a:rPr>
              <a:t>(Approx. 1700 words)</a:t>
            </a:r>
          </a:p>
          <a:p>
            <a:pPr indent="0" algn="ctr">
              <a:buFont typeface="Arial" panose="020B0604020202020204" pitchFamily="34" charset="0"/>
              <a:buNone/>
            </a:pPr>
            <a:endParaRPr lang="en-US">
              <a:solidFill>
                <a:schemeClr val="tx1"/>
              </a:solidFill>
              <a:latin typeface="Arial" panose="020B0604020202020204" pitchFamily="34" charset="0"/>
              <a:cs typeface="Arial" panose="020B0604020202020204" pitchFamily="34" charset="0"/>
            </a:endParaRPr>
          </a:p>
        </p:txBody>
      </p:sp>
      <p:sp>
        <p:nvSpPr>
          <p:cNvPr id="10" name="Rectangle: Folded Corner 9">
            <a:extLst>
              <a:ext uri="{FF2B5EF4-FFF2-40B4-BE49-F238E27FC236}">
                <a16:creationId xmlns:a16="http://schemas.microsoft.com/office/drawing/2014/main" id="{B4A92F9F-FC1B-70CC-0FDA-1971BDB576DA}"/>
              </a:ext>
            </a:extLst>
          </p:cNvPr>
          <p:cNvSpPr/>
          <p:nvPr/>
        </p:nvSpPr>
        <p:spPr>
          <a:xfrm>
            <a:off x="122464" y="2449285"/>
            <a:ext cx="2923060" cy="3510644"/>
          </a:xfrm>
          <a:prstGeom prst="foldedCorner">
            <a:avLst/>
          </a:prstGeom>
          <a:solidFill>
            <a:schemeClr val="accent2">
              <a:lumMod val="40000"/>
              <a:lumOff val="60000"/>
            </a:schemeClr>
          </a:solidFill>
          <a:ln>
            <a:solidFill>
              <a:schemeClr val="accent2">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Font typeface="Arial" panose="020B0604020202020204" pitchFamily="34" charset="0"/>
              <a:buNone/>
            </a:pPr>
            <a:endParaRPr lang="en-GB" sz="1800" b="1" u="sng">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sz="1800" b="1" u="sng">
                <a:solidFill>
                  <a:schemeClr val="tx1"/>
                </a:solidFill>
                <a:latin typeface="Arial" panose="020B0604020202020204" pitchFamily="34" charset="0"/>
                <a:cs typeface="Arial" panose="020B0604020202020204" pitchFamily="34" charset="0"/>
              </a:rPr>
              <a:t>Essay</a:t>
            </a:r>
          </a:p>
          <a:p>
            <a:pPr marL="0" indent="0" algn="ctr">
              <a:buFont typeface="Arial" panose="020B0604020202020204" pitchFamily="34" charset="0"/>
              <a:buNone/>
            </a:pPr>
            <a:endParaRPr lang="en-GB" sz="1800" b="1" u="sng">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a:solidFill>
                  <a:schemeClr val="tx1"/>
                </a:solidFill>
                <a:latin typeface="Arial" panose="020B0604020202020204" pitchFamily="34" charset="0"/>
                <a:cs typeface="Arial" panose="020B0604020202020204" pitchFamily="34" charset="0"/>
              </a:rPr>
              <a:t>‘Compare and contrast the scope and approach to outdoor provision in two types of setting e.g. early years, primary, secondary, PRU, ALN units, etc’</a:t>
            </a:r>
          </a:p>
          <a:p>
            <a:pPr marL="0" indent="0" algn="ctr">
              <a:buFont typeface="Arial" panose="020B0604020202020204" pitchFamily="34" charset="0"/>
              <a:buNone/>
            </a:pPr>
            <a:endParaRPr lang="en-GB">
              <a:solidFill>
                <a:schemeClr val="tx1"/>
              </a:solidFill>
              <a:latin typeface="Arial" panose="020B0604020202020204" pitchFamily="34" charset="0"/>
              <a:cs typeface="Arial" panose="020B0604020202020204" pitchFamily="34" charset="0"/>
            </a:endParaRPr>
          </a:p>
          <a:p>
            <a:pPr algn="r"/>
            <a:r>
              <a:rPr lang="en-GB" sz="1800">
                <a:solidFill>
                  <a:schemeClr val="tx1"/>
                </a:solidFill>
                <a:latin typeface="Arial" panose="020B0604020202020204" pitchFamily="34" charset="0"/>
                <a:cs typeface="Arial" panose="020B0604020202020204" pitchFamily="34" charset="0"/>
              </a:rPr>
              <a:t>(Approx. 1200 words)</a:t>
            </a:r>
          </a:p>
          <a:p>
            <a:pPr marL="0" indent="0" algn="ctr">
              <a:buFont typeface="Arial" panose="020B0604020202020204" pitchFamily="34" charset="0"/>
              <a:buNone/>
            </a:pPr>
            <a:endParaRPr lang="en-US">
              <a:solidFill>
                <a:schemeClr val="tx1"/>
              </a:solidFill>
              <a:latin typeface="Arial" panose="020B0604020202020204" pitchFamily="34" charset="0"/>
              <a:cs typeface="Arial" panose="020B0604020202020204" pitchFamily="34" charset="0"/>
            </a:endParaRPr>
          </a:p>
        </p:txBody>
      </p:sp>
      <p:sp>
        <p:nvSpPr>
          <p:cNvPr id="11" name="Rectangle: Folded Corner 10">
            <a:extLst>
              <a:ext uri="{FF2B5EF4-FFF2-40B4-BE49-F238E27FC236}">
                <a16:creationId xmlns:a16="http://schemas.microsoft.com/office/drawing/2014/main" id="{AAAB787D-DE92-9271-3164-0CAA1503E4CA}"/>
              </a:ext>
            </a:extLst>
          </p:cNvPr>
          <p:cNvSpPr/>
          <p:nvPr/>
        </p:nvSpPr>
        <p:spPr>
          <a:xfrm>
            <a:off x="3135465" y="2449285"/>
            <a:ext cx="2923060" cy="3510644"/>
          </a:xfrm>
          <a:prstGeom prst="foldedCorner">
            <a:avLst/>
          </a:prstGeom>
          <a:solidFill>
            <a:schemeClr val="accent4">
              <a:lumMod val="40000"/>
              <a:lumOff val="60000"/>
            </a:schemeClr>
          </a:solidFill>
          <a:ln>
            <a:solidFill>
              <a:schemeClr val="accent4">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Font typeface="Arial" panose="020B0604020202020204" pitchFamily="34" charset="0"/>
              <a:buNone/>
            </a:pPr>
            <a:r>
              <a:rPr lang="en-GB" b="1">
                <a:solidFill>
                  <a:schemeClr val="tx1"/>
                </a:solidFill>
                <a:latin typeface="Arial" panose="020B0604020202020204" pitchFamily="34" charset="0"/>
                <a:cs typeface="Arial" panose="020B0604020202020204" pitchFamily="34" charset="0"/>
              </a:rPr>
              <a:t> </a:t>
            </a:r>
          </a:p>
          <a:p>
            <a:pPr marL="0" indent="0" algn="ctr">
              <a:buFont typeface="Arial" panose="020B0604020202020204" pitchFamily="34" charset="0"/>
              <a:buNone/>
            </a:pPr>
            <a:endParaRPr lang="en-GB" b="1">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b="1" u="sng">
                <a:solidFill>
                  <a:schemeClr val="tx1"/>
                </a:solidFill>
                <a:latin typeface="Arial" panose="020B0604020202020204" pitchFamily="34" charset="0"/>
                <a:cs typeface="Arial" panose="020B0604020202020204" pitchFamily="34" charset="0"/>
              </a:rPr>
              <a:t>Flyer</a:t>
            </a:r>
          </a:p>
          <a:p>
            <a:pPr marL="0" indent="0" algn="ctr">
              <a:buFont typeface="Arial" panose="020B0604020202020204" pitchFamily="34" charset="0"/>
              <a:buNone/>
            </a:pPr>
            <a:endParaRPr lang="en-GB" b="1" u="sng">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a:solidFill>
                <a:schemeClr val="tx1"/>
              </a:solidFill>
              <a:latin typeface="Arial" panose="020B0604020202020204" pitchFamily="34" charset="0"/>
              <a:cs typeface="Arial" panose="020B0604020202020204" pitchFamily="34" charset="0"/>
            </a:endParaRPr>
          </a:p>
          <a:p>
            <a:pPr algn="r"/>
            <a:r>
              <a:rPr lang="en-GB">
                <a:solidFill>
                  <a:schemeClr val="tx1"/>
                </a:solidFill>
                <a:latin typeface="Arial" panose="020B0604020202020204" pitchFamily="34" charset="0"/>
                <a:cs typeface="Arial" panose="020B0604020202020204" pitchFamily="34" charset="0"/>
              </a:rPr>
              <a:t>(Approx. 500 words)</a:t>
            </a:r>
          </a:p>
          <a:p>
            <a:pPr algn="r"/>
            <a:endParaRPr lang="en-GB">
              <a:solidFill>
                <a:schemeClr val="tx1"/>
              </a:solidFill>
              <a:latin typeface="Arial" panose="020B0604020202020204" pitchFamily="34" charset="0"/>
              <a:cs typeface="Arial" panose="020B0604020202020204" pitchFamily="34" charset="0"/>
            </a:endParaRPr>
          </a:p>
          <a:p>
            <a:pPr algn="r"/>
            <a:endParaRPr lang="en-GB">
              <a:solidFill>
                <a:schemeClr val="tx1"/>
              </a:solidFill>
              <a:latin typeface="Arial" panose="020B0604020202020204" pitchFamily="34" charset="0"/>
              <a:cs typeface="Arial" panose="020B0604020202020204" pitchFamily="34" charset="0"/>
            </a:endParaRPr>
          </a:p>
          <a:p>
            <a:pPr algn="r"/>
            <a:endParaRPr lang="en-GB">
              <a:solidFill>
                <a:schemeClr val="tx1"/>
              </a:solidFill>
              <a:latin typeface="Arial" panose="020B0604020202020204" pitchFamily="34" charset="0"/>
              <a:cs typeface="Arial" panose="020B0604020202020204" pitchFamily="34" charset="0"/>
            </a:endParaRPr>
          </a:p>
          <a:p>
            <a:pPr algn="r"/>
            <a:endParaRPr lang="en-GB">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b="1">
                <a:solidFill>
                  <a:schemeClr val="tx1"/>
                </a:solidFill>
                <a:latin typeface="Arial" panose="020B0604020202020204" pitchFamily="34" charset="0"/>
                <a:cs typeface="Arial" panose="020B0604020202020204" pitchFamily="34" charset="0"/>
              </a:rPr>
              <a:t> </a:t>
            </a:r>
            <a:endParaRPr lang="en-US" b="1">
              <a:solidFill>
                <a:schemeClr val="tx1"/>
              </a:solidFill>
              <a:latin typeface="Arial" panose="020B0604020202020204" pitchFamily="34" charset="0"/>
              <a:cs typeface="Arial" panose="020B0604020202020204" pitchFamily="34" charset="0"/>
            </a:endParaRPr>
          </a:p>
        </p:txBody>
      </p:sp>
      <p:sp>
        <p:nvSpPr>
          <p:cNvPr id="12" name="Rectangle: Folded Corner 11">
            <a:extLst>
              <a:ext uri="{FF2B5EF4-FFF2-40B4-BE49-F238E27FC236}">
                <a16:creationId xmlns:a16="http://schemas.microsoft.com/office/drawing/2014/main" id="{C9687E45-8A7B-24B4-AEFD-CD7650EBD32A}"/>
              </a:ext>
            </a:extLst>
          </p:cNvPr>
          <p:cNvSpPr/>
          <p:nvPr/>
        </p:nvSpPr>
        <p:spPr>
          <a:xfrm>
            <a:off x="6148465" y="2449285"/>
            <a:ext cx="2923060" cy="3510644"/>
          </a:xfrm>
          <a:prstGeom prst="foldedCorner">
            <a:avLst/>
          </a:prstGeom>
          <a:solidFill>
            <a:schemeClr val="accent6">
              <a:lumMod val="40000"/>
              <a:lumOff val="60000"/>
            </a:schemeClr>
          </a:solidFill>
          <a:ln>
            <a:solidFill>
              <a:schemeClr val="accent6">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a:solidFill>
                  <a:schemeClr val="tx1"/>
                </a:solidFill>
                <a:latin typeface="Arial" panose="020B0604020202020204" pitchFamily="34" charset="0"/>
                <a:cs typeface="Arial" panose="020B0604020202020204" pitchFamily="34" charset="0"/>
              </a:rPr>
              <a:t>Risk Benefit Assessment</a:t>
            </a:r>
          </a:p>
          <a:p>
            <a:pPr algn="ctr"/>
            <a:endParaRPr lang="en-GB" b="1" u="sng">
              <a:solidFill>
                <a:schemeClr val="tx1"/>
              </a:solidFill>
              <a:latin typeface="Arial" panose="020B0604020202020204" pitchFamily="34" charset="0"/>
              <a:cs typeface="Arial" panose="020B0604020202020204" pitchFamily="34" charset="0"/>
            </a:endParaRPr>
          </a:p>
          <a:p>
            <a:pPr algn="ctr"/>
            <a:endParaRPr lang="en-GB" b="1" u="sng">
              <a:solidFill>
                <a:schemeClr val="tx1"/>
              </a:solidFill>
              <a:latin typeface="Arial" panose="020B0604020202020204" pitchFamily="34" charset="0"/>
              <a:cs typeface="Arial" panose="020B0604020202020204" pitchFamily="34" charset="0"/>
            </a:endParaRPr>
          </a:p>
          <a:p>
            <a:pPr algn="ctr"/>
            <a:endParaRPr lang="en-GB" b="1" u="sng">
              <a:solidFill>
                <a:schemeClr val="tx1"/>
              </a:solidFill>
              <a:latin typeface="Arial" panose="020B0604020202020204" pitchFamily="34" charset="0"/>
              <a:cs typeface="Arial" panose="020B0604020202020204" pitchFamily="34" charset="0"/>
            </a:endParaRPr>
          </a:p>
          <a:p>
            <a:pPr algn="ctr"/>
            <a:endParaRPr lang="en-GB" b="1" u="sng">
              <a:solidFill>
                <a:schemeClr val="tx1"/>
              </a:solidFill>
              <a:latin typeface="Arial" panose="020B0604020202020204" pitchFamily="34" charset="0"/>
              <a:cs typeface="Arial" panose="020B0604020202020204" pitchFamily="34" charset="0"/>
            </a:endParaRPr>
          </a:p>
          <a:p>
            <a:pPr algn="ctr"/>
            <a:endParaRPr lang="en-GB" b="1" u="sng">
              <a:solidFill>
                <a:schemeClr val="tx1"/>
              </a:solidFill>
              <a:latin typeface="Arial" panose="020B0604020202020204" pitchFamily="34" charset="0"/>
              <a:cs typeface="Arial" panose="020B0604020202020204" pitchFamily="34" charset="0"/>
            </a:endParaRPr>
          </a:p>
          <a:p>
            <a:pPr algn="ctr"/>
            <a:endParaRPr lang="en-GB" b="1" u="sng">
              <a:solidFill>
                <a:schemeClr val="tx1"/>
              </a:solidFill>
              <a:latin typeface="Arial" panose="020B0604020202020204" pitchFamily="34" charset="0"/>
              <a:cs typeface="Arial" panose="020B0604020202020204" pitchFamily="34" charset="0"/>
            </a:endParaRPr>
          </a:p>
          <a:p>
            <a:pPr algn="ctr"/>
            <a:endParaRPr lang="en-GB" sz="1800" b="1"/>
          </a:p>
          <a:p>
            <a:pPr algn="r"/>
            <a:r>
              <a:rPr lang="en-GB">
                <a:solidFill>
                  <a:schemeClr val="tx1"/>
                </a:solidFill>
                <a:latin typeface="Arial" panose="020B0604020202020204" pitchFamily="34" charset="0"/>
                <a:cs typeface="Arial" panose="020B0604020202020204" pitchFamily="34" charset="0"/>
              </a:rPr>
              <a:t>(Approx. 600 words)</a:t>
            </a:r>
          </a:p>
          <a:p>
            <a:pPr algn="ctr"/>
            <a:endParaRPr lang="en-US" b="1" u="sng">
              <a:solidFill>
                <a:schemeClr val="tx1"/>
              </a:solidFill>
              <a:latin typeface="Arial" panose="020B0604020202020204" pitchFamily="34" charset="0"/>
              <a:cs typeface="Arial" panose="020B0604020202020204" pitchFamily="34" charset="0"/>
            </a:endParaRPr>
          </a:p>
        </p:txBody>
      </p:sp>
      <p:pic>
        <p:nvPicPr>
          <p:cNvPr id="21" name="Picture 20">
            <a:extLst>
              <a:ext uri="{FF2B5EF4-FFF2-40B4-BE49-F238E27FC236}">
                <a16:creationId xmlns:a16="http://schemas.microsoft.com/office/drawing/2014/main" id="{717D8E98-13CB-C20B-83C5-0427D43AD2AD}"/>
              </a:ext>
            </a:extLst>
          </p:cNvPr>
          <p:cNvPicPr>
            <a:picLocks noChangeAspect="1"/>
          </p:cNvPicPr>
          <p:nvPr/>
        </p:nvPicPr>
        <p:blipFill rotWithShape="1">
          <a:blip r:embed="rId2"/>
          <a:srcRect l="14175" t="22727" r="12491" b="31111"/>
          <a:stretch/>
        </p:blipFill>
        <p:spPr>
          <a:xfrm>
            <a:off x="6245322" y="3429000"/>
            <a:ext cx="2729346" cy="1145373"/>
          </a:xfrm>
          <a:prstGeom prst="rect">
            <a:avLst/>
          </a:prstGeom>
        </p:spPr>
      </p:pic>
      <p:pic>
        <p:nvPicPr>
          <p:cNvPr id="23" name="Picture 22">
            <a:extLst>
              <a:ext uri="{FF2B5EF4-FFF2-40B4-BE49-F238E27FC236}">
                <a16:creationId xmlns:a16="http://schemas.microsoft.com/office/drawing/2014/main" id="{BCB501AA-C83B-9BD4-898D-66CB57E9F77A}"/>
              </a:ext>
            </a:extLst>
          </p:cNvPr>
          <p:cNvPicPr>
            <a:picLocks noChangeAspect="1"/>
          </p:cNvPicPr>
          <p:nvPr/>
        </p:nvPicPr>
        <p:blipFill rotWithShape="1">
          <a:blip r:embed="rId3"/>
          <a:srcRect l="40842" t="13095" r="22016" b="8485"/>
          <a:stretch/>
        </p:blipFill>
        <p:spPr>
          <a:xfrm>
            <a:off x="3778013" y="2914104"/>
            <a:ext cx="1545325" cy="2175164"/>
          </a:xfrm>
          <a:prstGeom prst="rect">
            <a:avLst/>
          </a:prstGeom>
        </p:spPr>
      </p:pic>
    </p:spTree>
    <p:extLst>
      <p:ext uri="{BB962C8B-B14F-4D97-AF65-F5344CB8AC3E}">
        <p14:creationId xmlns:p14="http://schemas.microsoft.com/office/powerpoint/2010/main" val="31189264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EF0A90-B06F-4F84-243D-AEECA05A44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E2C7BC-017E-8CFB-00B7-628DEED28909}"/>
              </a:ext>
            </a:extLst>
          </p:cNvPr>
          <p:cNvSpPr>
            <a:spLocks noGrp="1"/>
          </p:cNvSpPr>
          <p:nvPr>
            <p:ph type="title"/>
          </p:nvPr>
        </p:nvSpPr>
        <p:spPr/>
        <p:txBody>
          <a:bodyPr/>
          <a:lstStyle/>
          <a:p>
            <a:r>
              <a:rPr lang="en-GB"/>
              <a:t>Schedule</a:t>
            </a:r>
          </a:p>
        </p:txBody>
      </p:sp>
      <p:sp>
        <p:nvSpPr>
          <p:cNvPr id="3" name="Content Placeholder 2">
            <a:extLst>
              <a:ext uri="{FF2B5EF4-FFF2-40B4-BE49-F238E27FC236}">
                <a16:creationId xmlns:a16="http://schemas.microsoft.com/office/drawing/2014/main" id="{9438AFC2-1197-A216-B4CD-E6639433354F}"/>
              </a:ext>
            </a:extLst>
          </p:cNvPr>
          <p:cNvSpPr>
            <a:spLocks noGrp="1"/>
          </p:cNvSpPr>
          <p:nvPr>
            <p:ph idx="1"/>
          </p:nvPr>
        </p:nvSpPr>
        <p:spPr/>
        <p:txBody>
          <a:bodyPr>
            <a:normAutofit fontScale="70000" lnSpcReduction="20000"/>
          </a:bodyPr>
          <a:lstStyle/>
          <a:p>
            <a:r>
              <a:rPr lang="en-GB" u="sng"/>
              <a:t>Week 1:</a:t>
            </a:r>
          </a:p>
          <a:p>
            <a:pPr marL="0" indent="0">
              <a:buNone/>
            </a:pPr>
            <a:r>
              <a:rPr lang="en-GB"/>
              <a:t>Draw on recent and relevant literature to identify the role of outdoor education</a:t>
            </a:r>
          </a:p>
          <a:p>
            <a:r>
              <a:rPr lang="en-GB" u="sng"/>
              <a:t>Week 2:</a:t>
            </a:r>
          </a:p>
          <a:p>
            <a:pPr marL="0" indent="0">
              <a:buNone/>
            </a:pPr>
            <a:r>
              <a:rPr lang="en-GB"/>
              <a:t>Analyse the scope and approach to outdoor provision in different settings</a:t>
            </a:r>
          </a:p>
          <a:p>
            <a:r>
              <a:rPr lang="en-GB" u="sng"/>
              <a:t>Week 3</a:t>
            </a:r>
            <a:r>
              <a:rPr lang="en-GB"/>
              <a:t>:</a:t>
            </a:r>
          </a:p>
          <a:p>
            <a:pPr marL="0" indent="0">
              <a:buNone/>
            </a:pPr>
            <a:r>
              <a:rPr lang="en-GB"/>
              <a:t>Risk and Risk Benefit Assessments/ Create &amp; advertise outdoor learning experiences</a:t>
            </a:r>
          </a:p>
          <a:p>
            <a:r>
              <a:rPr lang="en-GB" u="sng"/>
              <a:t>Week 4</a:t>
            </a:r>
            <a:r>
              <a:rPr lang="en-GB"/>
              <a:t>:</a:t>
            </a:r>
          </a:p>
          <a:p>
            <a:pPr marL="0" indent="0">
              <a:buNone/>
            </a:pPr>
            <a:r>
              <a:rPr lang="en-GB"/>
              <a:t>Recap theories, policies, best practices/Assignment guidance</a:t>
            </a:r>
          </a:p>
          <a:p>
            <a:pPr marL="0" indent="0">
              <a:buNone/>
            </a:pPr>
            <a:r>
              <a:rPr lang="en-GB"/>
              <a:t>or 1:1 Tutorials</a:t>
            </a:r>
          </a:p>
          <a:p>
            <a:pPr marL="0" indent="0">
              <a:buNone/>
            </a:pPr>
            <a:endParaRPr lang="en-GB"/>
          </a:p>
        </p:txBody>
      </p:sp>
    </p:spTree>
    <p:extLst>
      <p:ext uri="{BB962C8B-B14F-4D97-AF65-F5344CB8AC3E}">
        <p14:creationId xmlns:p14="http://schemas.microsoft.com/office/powerpoint/2010/main" val="3739125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9CF3D-9325-29DB-C78D-31630B2F65C2}"/>
              </a:ext>
            </a:extLst>
          </p:cNvPr>
          <p:cNvSpPr>
            <a:spLocks noGrp="1"/>
          </p:cNvSpPr>
          <p:nvPr>
            <p:ph type="title"/>
          </p:nvPr>
        </p:nvSpPr>
        <p:spPr/>
        <p:txBody>
          <a:bodyPr/>
          <a:lstStyle/>
          <a:p>
            <a:r>
              <a:rPr lang="en-GB"/>
              <a:t>What is outdoor learning?</a:t>
            </a:r>
          </a:p>
        </p:txBody>
      </p:sp>
      <p:sp>
        <p:nvSpPr>
          <p:cNvPr id="3" name="Content Placeholder 2">
            <a:extLst>
              <a:ext uri="{FF2B5EF4-FFF2-40B4-BE49-F238E27FC236}">
                <a16:creationId xmlns:a16="http://schemas.microsoft.com/office/drawing/2014/main" id="{D4B6D24F-67AC-F945-C327-196C6C42FEAD}"/>
              </a:ext>
            </a:extLst>
          </p:cNvPr>
          <p:cNvSpPr>
            <a:spLocks noGrp="1"/>
          </p:cNvSpPr>
          <p:nvPr>
            <p:ph idx="1"/>
          </p:nvPr>
        </p:nvSpPr>
        <p:spPr/>
        <p:txBody>
          <a:bodyPr vert="horz" lIns="91440" tIns="45720" rIns="91440" bIns="45720" rtlCol="0" anchor="t">
            <a:normAutofit fontScale="85000" lnSpcReduction="20000"/>
          </a:bodyPr>
          <a:lstStyle/>
          <a:p>
            <a:pPr marL="0" indent="0" fontAlgn="base">
              <a:buNone/>
            </a:pPr>
            <a:r>
              <a:rPr lang="en-GB"/>
              <a:t>Outdoor learning refers to any structured educational experience that takes place outside the typical indoor classroom. This can include:</a:t>
            </a:r>
            <a:endParaRPr lang="en-US"/>
          </a:p>
          <a:p>
            <a:pPr fontAlgn="base"/>
            <a:r>
              <a:rPr lang="en-GB"/>
              <a:t>Forest school sessions</a:t>
            </a:r>
          </a:p>
          <a:p>
            <a:pPr fontAlgn="base"/>
            <a:r>
              <a:rPr lang="en-GB"/>
              <a:t>Nature-based pre-school/early years provision</a:t>
            </a:r>
          </a:p>
          <a:p>
            <a:pPr fontAlgn="base"/>
            <a:r>
              <a:rPr lang="en-GB"/>
              <a:t>Outdoor adventure learning</a:t>
            </a:r>
          </a:p>
          <a:p>
            <a:pPr fontAlgn="base"/>
            <a:r>
              <a:rPr lang="en-GB"/>
              <a:t>School grounds and community environment projects</a:t>
            </a:r>
          </a:p>
          <a:p>
            <a:pPr fontAlgn="base"/>
            <a:r>
              <a:rPr lang="en-GB"/>
              <a:t>Curriculum lessons delivered outdoors utilising the uniqueness of the outdoor environment</a:t>
            </a:r>
          </a:p>
          <a:p>
            <a:pPr fontAlgn="base"/>
            <a:r>
              <a:rPr lang="en-GB"/>
              <a:t>Play-based outdoor opportunities                                       </a:t>
            </a:r>
            <a:r>
              <a:rPr lang="en-GB" sz="1200"/>
              <a:t>(The Muddy Puddle Teacher, 2025)</a:t>
            </a:r>
            <a:endParaRPr lang="en-GB"/>
          </a:p>
          <a:p>
            <a:endParaRPr lang="en-GB"/>
          </a:p>
        </p:txBody>
      </p:sp>
    </p:spTree>
    <p:extLst>
      <p:ext uri="{BB962C8B-B14F-4D97-AF65-F5344CB8AC3E}">
        <p14:creationId xmlns:p14="http://schemas.microsoft.com/office/powerpoint/2010/main" val="361280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A93C4-94AF-3BFC-4D01-EB695FE31FA7}"/>
              </a:ext>
            </a:extLst>
          </p:cNvPr>
          <p:cNvSpPr>
            <a:spLocks noGrp="1"/>
          </p:cNvSpPr>
          <p:nvPr>
            <p:ph type="title"/>
          </p:nvPr>
        </p:nvSpPr>
        <p:spPr/>
        <p:txBody>
          <a:bodyPr/>
          <a:lstStyle/>
          <a:p>
            <a:r>
              <a:rPr lang="en-GB"/>
              <a:t>Role of outdoor education and learning</a:t>
            </a:r>
          </a:p>
        </p:txBody>
      </p:sp>
      <p:sp>
        <p:nvSpPr>
          <p:cNvPr id="3" name="Content Placeholder 2">
            <a:extLst>
              <a:ext uri="{FF2B5EF4-FFF2-40B4-BE49-F238E27FC236}">
                <a16:creationId xmlns:a16="http://schemas.microsoft.com/office/drawing/2014/main" id="{2A73B940-BA17-0739-9B06-915FA02C68E5}"/>
              </a:ext>
            </a:extLst>
          </p:cNvPr>
          <p:cNvSpPr>
            <a:spLocks noGrp="1"/>
          </p:cNvSpPr>
          <p:nvPr>
            <p:ph idx="1"/>
          </p:nvPr>
        </p:nvSpPr>
        <p:spPr/>
        <p:txBody>
          <a:bodyPr vert="horz" lIns="91440" tIns="45720" rIns="91440" bIns="45720" rtlCol="0" anchor="t">
            <a:normAutofit lnSpcReduction="10000"/>
          </a:bodyPr>
          <a:lstStyle/>
          <a:p>
            <a:r>
              <a:rPr lang="en-GB"/>
              <a:t>Impact on positive health and well-being </a:t>
            </a:r>
          </a:p>
          <a:p>
            <a:r>
              <a:rPr lang="en-GB"/>
              <a:t>Improves physical health</a:t>
            </a:r>
          </a:p>
          <a:p>
            <a:r>
              <a:rPr lang="en-GB"/>
              <a:t>Learning about the natural environment and sustainability</a:t>
            </a:r>
          </a:p>
          <a:p>
            <a:r>
              <a:rPr lang="en-GB"/>
              <a:t>Experiential, collaborative, hands-on learning opportunities</a:t>
            </a:r>
          </a:p>
          <a:p>
            <a:r>
              <a:rPr lang="en-GB"/>
              <a:t>Develops personal skills, e.g. self-confidence; risk-taking; problem-solving</a:t>
            </a:r>
          </a:p>
          <a:p>
            <a:pPr marL="0" indent="0">
              <a:buNone/>
            </a:pPr>
            <a:r>
              <a:rPr lang="en-GB" sz="1000">
                <a:ea typeface="+mn-lt"/>
                <a:cs typeface="+mn-lt"/>
              </a:rPr>
              <a:t>                                                                                                                                                                                                                                                                                       (Papadopoulou &amp; Vincent, 2025)</a:t>
            </a:r>
            <a:endParaRPr lang="en-GB"/>
          </a:p>
        </p:txBody>
      </p:sp>
    </p:spTree>
    <p:extLst>
      <p:ext uri="{BB962C8B-B14F-4D97-AF65-F5344CB8AC3E}">
        <p14:creationId xmlns:p14="http://schemas.microsoft.com/office/powerpoint/2010/main" val="23080370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A1FAA-8C17-84CB-BAA6-71DE1E81DCCE}"/>
              </a:ext>
            </a:extLst>
          </p:cNvPr>
          <p:cNvSpPr>
            <a:spLocks noGrp="1"/>
          </p:cNvSpPr>
          <p:nvPr>
            <p:ph type="title"/>
          </p:nvPr>
        </p:nvSpPr>
        <p:spPr/>
        <p:txBody>
          <a:bodyPr>
            <a:normAutofit/>
          </a:bodyPr>
          <a:lstStyle/>
          <a:p>
            <a:r>
              <a:rPr lang="en-GB" sz="3600"/>
              <a:t>Benefits of outdoor education and learning</a:t>
            </a:r>
          </a:p>
        </p:txBody>
      </p:sp>
      <p:sp>
        <p:nvSpPr>
          <p:cNvPr id="3" name="Content Placeholder 2">
            <a:extLst>
              <a:ext uri="{FF2B5EF4-FFF2-40B4-BE49-F238E27FC236}">
                <a16:creationId xmlns:a16="http://schemas.microsoft.com/office/drawing/2014/main" id="{CF0BE0B2-F8CB-500A-B354-F3FB779B3B70}"/>
              </a:ext>
            </a:extLst>
          </p:cNvPr>
          <p:cNvSpPr>
            <a:spLocks noGrp="1"/>
          </p:cNvSpPr>
          <p:nvPr>
            <p:ph idx="1"/>
          </p:nvPr>
        </p:nvSpPr>
        <p:spPr>
          <a:xfrm>
            <a:off x="609600" y="1600201"/>
            <a:ext cx="10972800" cy="5022943"/>
          </a:xfrm>
        </p:spPr>
        <p:txBody>
          <a:bodyPr vert="horz" lIns="91440" tIns="45720" rIns="91440" bIns="45720" rtlCol="0" anchor="t">
            <a:normAutofit fontScale="62500" lnSpcReduction="20000"/>
          </a:bodyPr>
          <a:lstStyle/>
          <a:p>
            <a:pPr marL="0" lvl="0" indent="0" eaLnBrk="0" fontAlgn="base" hangingPunct="0">
              <a:spcBef>
                <a:spcPct val="0"/>
              </a:spcBef>
              <a:spcAft>
                <a:spcPct val="0"/>
              </a:spcAft>
              <a:buNone/>
            </a:pPr>
            <a:r>
              <a:rPr lang="en-US" altLang="en-US" b="1" dirty="0">
                <a:solidFill>
                  <a:srgbClr val="0A0A0A"/>
                </a:solidFill>
                <a:latin typeface="myriad pro"/>
                <a:ea typeface="Google Sans"/>
                <a:cs typeface="Calibri"/>
              </a:rPr>
              <a:t>Comprehensive Development:</a:t>
            </a:r>
            <a:r>
              <a:rPr lang="en-US" altLang="en-US" dirty="0">
                <a:solidFill>
                  <a:srgbClr val="0A0A0A"/>
                </a:solidFill>
                <a:latin typeface="myriad pro"/>
                <a:ea typeface="Google Sans"/>
                <a:cs typeface="Calibri"/>
              </a:rPr>
              <a:t> Research indicates outdoor learning improves mental health, reduces stress (lower cortisol levels), and enhances social skills, such as cooperation and communication.</a:t>
            </a:r>
          </a:p>
          <a:p>
            <a:pPr marL="0" lvl="0" indent="0" eaLnBrk="0" fontAlgn="base" hangingPunct="0">
              <a:spcBef>
                <a:spcPct val="0"/>
              </a:spcBef>
              <a:spcAft>
                <a:spcPct val="0"/>
              </a:spcAft>
              <a:buNone/>
            </a:pPr>
            <a:endParaRPr lang="en-US" altLang="en-US">
              <a:solidFill>
                <a:srgbClr val="0A0A0A"/>
              </a:solidFill>
              <a:latin typeface="myriad pro"/>
              <a:ea typeface="Google Sans"/>
              <a:cs typeface="Calibri" panose="020F0502020204030204" pitchFamily="34" charset="0"/>
            </a:endParaRPr>
          </a:p>
          <a:p>
            <a:pPr marL="0" lvl="0" indent="0" eaLnBrk="0" fontAlgn="base" hangingPunct="0">
              <a:spcBef>
                <a:spcPct val="0"/>
              </a:spcBef>
              <a:spcAft>
                <a:spcPct val="0"/>
              </a:spcAft>
              <a:buNone/>
            </a:pPr>
            <a:r>
              <a:rPr lang="en-US" altLang="en-US" b="1" dirty="0">
                <a:solidFill>
                  <a:srgbClr val="0A0A0A"/>
                </a:solidFill>
                <a:latin typeface="myriad pro"/>
                <a:ea typeface="Google Sans"/>
                <a:cs typeface="Calibri"/>
              </a:rPr>
              <a:t>Enhanced Academic Outcomes:</a:t>
            </a:r>
            <a:r>
              <a:rPr lang="en-US" altLang="en-US" dirty="0">
                <a:solidFill>
                  <a:srgbClr val="0A0A0A"/>
                </a:solidFill>
                <a:latin typeface="myriad pro"/>
                <a:ea typeface="Google Sans"/>
                <a:cs typeface="Calibri"/>
              </a:rPr>
              <a:t> Outdoor environments make curriculum concepts easier to understand, providing a practical approach that improves academic attainment.</a:t>
            </a:r>
          </a:p>
          <a:p>
            <a:pPr marL="0" lvl="0" indent="0" eaLnBrk="0" fontAlgn="base" hangingPunct="0">
              <a:spcBef>
                <a:spcPct val="0"/>
              </a:spcBef>
              <a:spcAft>
                <a:spcPct val="0"/>
              </a:spcAft>
              <a:buNone/>
            </a:pPr>
            <a:endParaRPr lang="en-US" altLang="en-US">
              <a:solidFill>
                <a:srgbClr val="0A0A0A"/>
              </a:solidFill>
              <a:latin typeface="myriad pro"/>
              <a:ea typeface="Google Sans"/>
              <a:cs typeface="Calibri" panose="020F0502020204030204" pitchFamily="34" charset="0"/>
            </a:endParaRPr>
          </a:p>
          <a:p>
            <a:pPr marL="0" lvl="0" indent="0" eaLnBrk="0" fontAlgn="base" hangingPunct="0">
              <a:spcBef>
                <a:spcPct val="0"/>
              </a:spcBef>
              <a:spcAft>
                <a:spcPct val="0"/>
              </a:spcAft>
              <a:buNone/>
            </a:pPr>
            <a:r>
              <a:rPr lang="en-US" altLang="en-US" b="1" dirty="0">
                <a:solidFill>
                  <a:srgbClr val="0A0A0A"/>
                </a:solidFill>
                <a:latin typeface="myriad pro"/>
                <a:ea typeface="Google Sans"/>
                <a:cs typeface="Calibri"/>
              </a:rPr>
              <a:t>Inclusivity and Engagement:</a:t>
            </a:r>
            <a:r>
              <a:rPr lang="en-US" altLang="en-US" dirty="0">
                <a:solidFill>
                  <a:srgbClr val="0A0A0A"/>
                </a:solidFill>
                <a:latin typeface="myriad pro"/>
                <a:ea typeface="Google Sans"/>
                <a:cs typeface="Calibri"/>
              </a:rPr>
              <a:t> Outdoor lessons are often more inclusive, helping students who may struggle in a traditional classroom setting and encouraging them to engage more with their education.</a:t>
            </a:r>
          </a:p>
          <a:p>
            <a:pPr marL="0" lvl="0" indent="0" eaLnBrk="0" fontAlgn="base" hangingPunct="0">
              <a:spcBef>
                <a:spcPct val="0"/>
              </a:spcBef>
              <a:spcAft>
                <a:spcPct val="0"/>
              </a:spcAft>
              <a:buNone/>
            </a:pPr>
            <a:endParaRPr lang="en-US" altLang="en-US" dirty="0">
              <a:solidFill>
                <a:srgbClr val="0A0A0A"/>
              </a:solidFill>
              <a:latin typeface="myriad pro"/>
              <a:ea typeface="Google Sans"/>
              <a:cs typeface="Calibri" panose="020F0502020204030204" pitchFamily="34" charset="0"/>
            </a:endParaRPr>
          </a:p>
          <a:p>
            <a:pPr marL="0" indent="0" eaLnBrk="0" fontAlgn="base" hangingPunct="0">
              <a:spcBef>
                <a:spcPct val="0"/>
              </a:spcBef>
              <a:spcAft>
                <a:spcPct val="0"/>
              </a:spcAft>
              <a:buNone/>
            </a:pPr>
            <a:r>
              <a:rPr lang="en-US" altLang="en-US" b="1" dirty="0">
                <a:solidFill>
                  <a:srgbClr val="0A0A0A"/>
                </a:solidFill>
                <a:latin typeface="myriad pro"/>
                <a:ea typeface="Google Sans"/>
                <a:cs typeface="Calibri"/>
              </a:rPr>
              <a:t>Improved Connection to Nature:</a:t>
            </a:r>
            <a:r>
              <a:rPr lang="en-US" altLang="en-US" dirty="0">
                <a:solidFill>
                  <a:srgbClr val="0A0A0A"/>
                </a:solidFill>
                <a:latin typeface="myriad pro"/>
                <a:ea typeface="Google Sans"/>
                <a:cs typeface="Calibri"/>
              </a:rPr>
              <a:t> </a:t>
            </a:r>
            <a:r>
              <a:rPr lang="en-US" altLang="en-US" i="1" u="sng" dirty="0">
                <a:solidFill>
                  <a:srgbClr val="0A0A0A"/>
                </a:solidFill>
                <a:latin typeface="myriad pro"/>
                <a:ea typeface="Google Sans"/>
                <a:cs typeface="Calibri"/>
              </a:rPr>
              <a:t>Regular</a:t>
            </a:r>
            <a:r>
              <a:rPr lang="en-US" altLang="en-US" dirty="0">
                <a:solidFill>
                  <a:srgbClr val="0A0A0A"/>
                </a:solidFill>
                <a:latin typeface="myriad pro"/>
                <a:ea typeface="Google Sans"/>
                <a:cs typeface="Calibri"/>
              </a:rPr>
              <a:t> outdoor education fosters a stronger connection to the environment, which is vital for building understanding of sustainability and climate change.</a:t>
            </a:r>
            <a:endParaRPr lang="en-US" sz="2900" dirty="0">
              <a:solidFill>
                <a:srgbClr val="000000"/>
              </a:solidFill>
              <a:latin typeface="Myriad Pro"/>
              <a:ea typeface="Google Sans"/>
              <a:cs typeface="Calibri"/>
            </a:endParaRPr>
          </a:p>
          <a:p>
            <a:pPr marL="0" indent="0">
              <a:spcBef>
                <a:spcPct val="0"/>
              </a:spcBef>
              <a:spcAft>
                <a:spcPct val="0"/>
              </a:spcAft>
              <a:buNone/>
            </a:pPr>
            <a:endParaRPr lang="en-US" altLang="en-US" dirty="0">
              <a:solidFill>
                <a:srgbClr val="0A0A0A"/>
              </a:solidFill>
              <a:latin typeface="myriad pro"/>
              <a:ea typeface="Google Sans"/>
              <a:cs typeface="Calibri"/>
            </a:endParaRPr>
          </a:p>
          <a:p>
            <a:pPr marL="0" indent="0">
              <a:spcBef>
                <a:spcPct val="0"/>
              </a:spcBef>
              <a:spcAft>
                <a:spcPct val="0"/>
              </a:spcAft>
              <a:buNone/>
            </a:pPr>
            <a:r>
              <a:rPr lang="en-US" sz="2800" b="1" dirty="0">
                <a:solidFill>
                  <a:srgbClr val="0A0A0A"/>
                </a:solidFill>
                <a:ea typeface="+mn-lt"/>
                <a:cs typeface="+mn-lt"/>
              </a:rPr>
              <a:t>Curriculum Integration:</a:t>
            </a:r>
            <a:r>
              <a:rPr lang="en-US" sz="2800" dirty="0">
                <a:solidFill>
                  <a:srgbClr val="0A0A0A"/>
                </a:solidFill>
                <a:ea typeface="+mn-lt"/>
                <a:cs typeface="+mn-lt"/>
              </a:rPr>
              <a:t> </a:t>
            </a:r>
            <a:r>
              <a:rPr lang="en-US" sz="2800" i="1" u="sng" dirty="0">
                <a:solidFill>
                  <a:srgbClr val="0A0A0A"/>
                </a:solidFill>
                <a:ea typeface="+mn-lt"/>
                <a:cs typeface="+mn-lt"/>
              </a:rPr>
              <a:t>Formal adoption into the curriculum is crucial</a:t>
            </a:r>
            <a:r>
              <a:rPr lang="en-US" sz="2800" dirty="0">
                <a:solidFill>
                  <a:srgbClr val="0A0A0A"/>
                </a:solidFill>
                <a:ea typeface="+mn-lt"/>
                <a:cs typeface="+mn-lt"/>
              </a:rPr>
              <a:t> to </a:t>
            </a:r>
            <a:r>
              <a:rPr lang="en-US" sz="2800" err="1">
                <a:solidFill>
                  <a:srgbClr val="0A0A0A"/>
                </a:solidFill>
                <a:ea typeface="+mn-lt"/>
                <a:cs typeface="+mn-lt"/>
              </a:rPr>
              <a:t>maximise</a:t>
            </a:r>
            <a:r>
              <a:rPr lang="en-US" sz="2800" dirty="0">
                <a:solidFill>
                  <a:srgbClr val="0A0A0A"/>
                </a:solidFill>
                <a:ea typeface="+mn-lt"/>
                <a:cs typeface="+mn-lt"/>
              </a:rPr>
              <a:t> these benefits, allowing for regular, planned and progressive experiences rather than sporadic, unstructured time.</a:t>
            </a:r>
            <a:endParaRPr lang="en-US" sz="2800">
              <a:solidFill>
                <a:srgbClr val="000000"/>
              </a:solidFill>
              <a:ea typeface="+mn-lt"/>
              <a:cs typeface="+mn-lt"/>
            </a:endParaRPr>
          </a:p>
          <a:p>
            <a:pPr marL="0" lvl="0" indent="0">
              <a:spcBef>
                <a:spcPct val="0"/>
              </a:spcBef>
              <a:spcAft>
                <a:spcPct val="0"/>
              </a:spcAft>
              <a:buNone/>
            </a:pPr>
            <a:endParaRPr lang="en-US" altLang="en-US" sz="2800" dirty="0">
              <a:solidFill>
                <a:srgbClr val="0A0A0A"/>
              </a:solidFill>
              <a:latin typeface="Myriad Pro"/>
              <a:ea typeface="Google Sans"/>
              <a:cs typeface="Calibri"/>
            </a:endParaRPr>
          </a:p>
          <a:p>
            <a:pPr marL="0" indent="0">
              <a:spcBef>
                <a:spcPct val="0"/>
              </a:spcBef>
              <a:spcAft>
                <a:spcPct val="0"/>
              </a:spcAft>
              <a:buNone/>
            </a:pPr>
            <a:endParaRPr lang="en-US" altLang="en-US" dirty="0">
              <a:solidFill>
                <a:srgbClr val="0A0A0A"/>
              </a:solidFill>
              <a:latin typeface="myriad pro"/>
              <a:cs typeface="Calibri"/>
            </a:endParaRPr>
          </a:p>
          <a:p>
            <a:pPr marL="0" indent="0" algn="r">
              <a:buNone/>
            </a:pPr>
            <a:r>
              <a:rPr lang="en-GB" dirty="0"/>
              <a:t>(Learning Through Landscapes, 2022)</a:t>
            </a:r>
          </a:p>
        </p:txBody>
      </p:sp>
    </p:spTree>
    <p:extLst>
      <p:ext uri="{BB962C8B-B14F-4D97-AF65-F5344CB8AC3E}">
        <p14:creationId xmlns:p14="http://schemas.microsoft.com/office/powerpoint/2010/main" val="17116212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A614C-95CE-146B-C9FE-D2AC341A707D}"/>
              </a:ext>
            </a:extLst>
          </p:cNvPr>
          <p:cNvSpPr>
            <a:spLocks noGrp="1"/>
          </p:cNvSpPr>
          <p:nvPr>
            <p:ph type="title"/>
          </p:nvPr>
        </p:nvSpPr>
        <p:spPr/>
        <p:txBody>
          <a:bodyPr>
            <a:normAutofit fontScale="90000"/>
          </a:bodyPr>
          <a:lstStyle/>
          <a:p>
            <a:r>
              <a:rPr lang="en-GB" sz="3600"/>
              <a:t> Benefits of consistent, regular opportunities for </a:t>
            </a:r>
            <a:br>
              <a:rPr lang="en-GB" sz="3600"/>
            </a:br>
            <a:r>
              <a:rPr lang="en-GB" sz="3600"/>
              <a:t>Outdoor Learning</a:t>
            </a:r>
          </a:p>
        </p:txBody>
      </p:sp>
      <p:sp>
        <p:nvSpPr>
          <p:cNvPr id="3" name="Content Placeholder 2">
            <a:extLst>
              <a:ext uri="{FF2B5EF4-FFF2-40B4-BE49-F238E27FC236}">
                <a16:creationId xmlns:a16="http://schemas.microsoft.com/office/drawing/2014/main" id="{1A852600-037B-268A-1317-E23C28C3417C}"/>
              </a:ext>
            </a:extLst>
          </p:cNvPr>
          <p:cNvSpPr>
            <a:spLocks noGrp="1"/>
          </p:cNvSpPr>
          <p:nvPr>
            <p:ph idx="1"/>
          </p:nvPr>
        </p:nvSpPr>
        <p:spPr/>
        <p:txBody>
          <a:bodyPr vert="horz" lIns="91440" tIns="45720" rIns="91440" bIns="45720" rtlCol="0" anchor="t">
            <a:normAutofit fontScale="92500" lnSpcReduction="10000"/>
          </a:bodyPr>
          <a:lstStyle/>
          <a:p>
            <a:pPr marL="0" lvl="0" indent="0" eaLnBrk="0" fontAlgn="base" hangingPunct="0">
              <a:spcBef>
                <a:spcPct val="0"/>
              </a:spcBef>
              <a:spcAft>
                <a:spcPct val="0"/>
              </a:spcAft>
              <a:buNone/>
            </a:pPr>
            <a:r>
              <a:rPr lang="en-US" altLang="en-US" sz="3000">
                <a:solidFill>
                  <a:srgbClr val="0A0A0A"/>
                </a:solidFill>
                <a:latin typeface="Arial" panose="020B0604020202020204" pitchFamily="34" charset="0"/>
                <a:ea typeface="Google Sans"/>
              </a:rPr>
              <a:t>‘</a:t>
            </a:r>
            <a:r>
              <a:rPr lang="en-US" altLang="en-US" sz="3000" u="sng">
                <a:solidFill>
                  <a:srgbClr val="0A0A0A"/>
                </a:solidFill>
                <a:latin typeface="Arial" panose="020B0604020202020204" pitchFamily="34" charset="0"/>
                <a:ea typeface="Google Sans"/>
              </a:rPr>
              <a:t>Consistent</a:t>
            </a:r>
            <a:r>
              <a:rPr lang="en-US" altLang="en-US" sz="3000" i="1">
                <a:solidFill>
                  <a:srgbClr val="0A0A0A"/>
                </a:solidFill>
                <a:latin typeface="Arial" panose="020B0604020202020204" pitchFamily="34" charset="0"/>
                <a:ea typeface="Google Sans"/>
              </a:rPr>
              <a:t> outdoor education significantly enhances children’s social, emotional, and intellectual development by fostering self-confidence, improving mental health, boosting academic engagement, and improving physical skills. </a:t>
            </a:r>
          </a:p>
          <a:p>
            <a:pPr marL="0" lvl="0" indent="0" eaLnBrk="0" fontAlgn="base" hangingPunct="0">
              <a:spcBef>
                <a:spcPct val="0"/>
              </a:spcBef>
              <a:spcAft>
                <a:spcPct val="0"/>
              </a:spcAft>
              <a:buNone/>
            </a:pPr>
            <a:r>
              <a:rPr lang="en-US" altLang="en-US" sz="3000" i="1">
                <a:solidFill>
                  <a:srgbClr val="0A0A0A"/>
                </a:solidFill>
                <a:latin typeface="Arial" panose="020B0604020202020204" pitchFamily="34" charset="0"/>
                <a:ea typeface="Google Sans"/>
              </a:rPr>
              <a:t>Evidence suggests that for maximum impact, outdoor learning should be formally adopted into the curriculum rather than treated as an occasional activity</a:t>
            </a:r>
            <a:r>
              <a:rPr lang="en-US" altLang="en-US" sz="3000">
                <a:solidFill>
                  <a:srgbClr val="0A0A0A"/>
                </a:solidFill>
                <a:latin typeface="Arial" panose="020B0604020202020204" pitchFamily="34" charset="0"/>
                <a:ea typeface="Google Sans"/>
              </a:rPr>
              <a:t>’                                           </a:t>
            </a:r>
            <a:r>
              <a:rPr lang="en-US" altLang="en-US" sz="1300">
                <a:solidFill>
                  <a:srgbClr val="0A0A0A"/>
                </a:solidFill>
                <a:latin typeface="Arial" panose="020B0604020202020204" pitchFamily="34" charset="0"/>
                <a:ea typeface="Google Sans"/>
              </a:rPr>
              <a:t> (</a:t>
            </a:r>
            <a:r>
              <a:rPr lang="en-GB" sz="1300"/>
              <a:t>Learning Through Landscapes, 2022)</a:t>
            </a:r>
            <a:endParaRPr lang="en-US" altLang="en-US" sz="1300">
              <a:solidFill>
                <a:srgbClr val="0A0A0A"/>
              </a:solidFill>
              <a:latin typeface="Arial" panose="020B0604020202020204" pitchFamily="34" charset="0"/>
              <a:ea typeface="Google Sans"/>
            </a:endParaRPr>
          </a:p>
          <a:p>
            <a:pPr marL="0" lvl="0" indent="0" eaLnBrk="0" fontAlgn="base" hangingPunct="0">
              <a:spcBef>
                <a:spcPct val="0"/>
              </a:spcBef>
              <a:spcAft>
                <a:spcPct val="0"/>
              </a:spcAft>
              <a:buNone/>
            </a:pPr>
            <a:endParaRPr lang="en-US" altLang="en-US" sz="1300">
              <a:solidFill>
                <a:srgbClr val="0A0A0A"/>
              </a:solidFill>
              <a:latin typeface="Arial" panose="020B0604020202020204" pitchFamily="34" charset="0"/>
              <a:ea typeface="Google Sans"/>
            </a:endParaRPr>
          </a:p>
          <a:p>
            <a:pPr marL="0" indent="0" algn="ctr" eaLnBrk="0" fontAlgn="base" hangingPunct="0">
              <a:spcBef>
                <a:spcPct val="0"/>
              </a:spcBef>
              <a:spcAft>
                <a:spcPct val="0"/>
              </a:spcAft>
              <a:buNone/>
            </a:pPr>
            <a:r>
              <a:rPr lang="en-US" altLang="en-US" sz="3000">
                <a:solidFill>
                  <a:srgbClr val="0A0A0A"/>
                </a:solidFill>
                <a:latin typeface="Calibri"/>
                <a:ea typeface="Google Sans"/>
                <a:cs typeface="Calibri"/>
              </a:rPr>
              <a:t>By integrating </a:t>
            </a:r>
            <a:r>
              <a:rPr lang="en-US" altLang="en-US" sz="3000" u="sng">
                <a:solidFill>
                  <a:srgbClr val="0A0A0A"/>
                </a:solidFill>
                <a:latin typeface="Calibri"/>
                <a:ea typeface="Google Sans"/>
                <a:cs typeface="Calibri"/>
              </a:rPr>
              <a:t>regular</a:t>
            </a:r>
            <a:r>
              <a:rPr lang="en-US" altLang="en-US" sz="3000">
                <a:solidFill>
                  <a:srgbClr val="0A0A0A"/>
                </a:solidFill>
                <a:latin typeface="Calibri"/>
                <a:ea typeface="Google Sans"/>
                <a:cs typeface="Calibri"/>
              </a:rPr>
              <a:t> outdoor learning into school life, schools can foster a more holistic approach to child development. </a:t>
            </a:r>
            <a:endParaRPr lang="en-US" altLang="en-US" sz="3000">
              <a:latin typeface="Calibri"/>
              <a:cs typeface="Calibri"/>
            </a:endParaRPr>
          </a:p>
          <a:p>
            <a:pPr marL="0" lvl="0" indent="0" algn="ctr" eaLnBrk="0" fontAlgn="base" hangingPunct="0">
              <a:spcBef>
                <a:spcPct val="0"/>
              </a:spcBef>
              <a:spcAft>
                <a:spcPct val="0"/>
              </a:spcAft>
              <a:buNone/>
            </a:pPr>
            <a:endParaRPr lang="en-US" altLang="en-US" sz="800">
              <a:latin typeface="Arial" panose="020B0604020202020204" pitchFamily="34" charset="0"/>
            </a:endParaRPr>
          </a:p>
          <a:p>
            <a:pPr marL="0" indent="0">
              <a:buNone/>
            </a:pPr>
            <a:endParaRPr lang="en-GB"/>
          </a:p>
        </p:txBody>
      </p:sp>
    </p:spTree>
    <p:extLst>
      <p:ext uri="{BB962C8B-B14F-4D97-AF65-F5344CB8AC3E}">
        <p14:creationId xmlns:p14="http://schemas.microsoft.com/office/powerpoint/2010/main" val="1531775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42F800FE-509D-FD95-FF68-6745C36F7E63}"/>
              </a:ext>
            </a:extLst>
          </p:cNvPr>
          <p:cNvSpPr>
            <a:spLocks noGrp="1"/>
          </p:cNvSpPr>
          <p:nvPr>
            <p:ph type="title"/>
          </p:nvPr>
        </p:nvSpPr>
        <p:spPr>
          <a:xfrm>
            <a:off x="609601" y="273050"/>
            <a:ext cx="4011084" cy="1162050"/>
          </a:xfrm>
        </p:spPr>
        <p:txBody>
          <a:bodyPr/>
          <a:lstStyle/>
          <a:p>
            <a:pPr algn="ctr"/>
            <a:r>
              <a:rPr lang="en-US"/>
              <a:t>Institute of Learning </a:t>
            </a:r>
            <a:br>
              <a:rPr lang="en-US"/>
            </a:br>
            <a:r>
              <a:rPr lang="en-US"/>
              <a:t>High Quality Outdoor Learning </a:t>
            </a:r>
            <a:r>
              <a:rPr lang="en-US" sz="1000"/>
              <a:t>(2025)</a:t>
            </a:r>
          </a:p>
        </p:txBody>
      </p:sp>
      <p:pic>
        <p:nvPicPr>
          <p:cNvPr id="3" name="Picture 2">
            <a:extLst>
              <a:ext uri="{FF2B5EF4-FFF2-40B4-BE49-F238E27FC236}">
                <a16:creationId xmlns:a16="http://schemas.microsoft.com/office/drawing/2014/main" id="{D8D82B0B-1F5D-EA13-EE71-8F792A09FD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55027" y="515812"/>
            <a:ext cx="6609805" cy="5172173"/>
          </a:xfrm>
          <a:prstGeom prst="rect">
            <a:avLst/>
          </a:prstGeom>
          <a:noFill/>
        </p:spPr>
      </p:pic>
      <p:sp>
        <p:nvSpPr>
          <p:cNvPr id="10" name="Text Placeholder 3">
            <a:extLst>
              <a:ext uri="{FF2B5EF4-FFF2-40B4-BE49-F238E27FC236}">
                <a16:creationId xmlns:a16="http://schemas.microsoft.com/office/drawing/2014/main" id="{8B0485E0-D42D-1CA1-982A-D46E071AC9CB}"/>
              </a:ext>
            </a:extLst>
          </p:cNvPr>
          <p:cNvSpPr>
            <a:spLocks noGrp="1"/>
          </p:cNvSpPr>
          <p:nvPr>
            <p:ph type="body" sz="half" idx="2"/>
          </p:nvPr>
        </p:nvSpPr>
        <p:spPr>
          <a:xfrm>
            <a:off x="609601" y="1435101"/>
            <a:ext cx="4011084" cy="4367059"/>
          </a:xfrm>
        </p:spPr>
        <p:txBody>
          <a:bodyPr vert="horz" lIns="91440" tIns="45720" rIns="91440" bIns="45720" rtlCol="0" anchor="t">
            <a:noAutofit/>
          </a:bodyPr>
          <a:lstStyle/>
          <a:p>
            <a:r>
              <a:rPr lang="en-GB" sz="1800"/>
              <a:t>Evidence of positive impact on building social capital, fostering pride, belonging and community involvement.</a:t>
            </a:r>
          </a:p>
          <a:p>
            <a:endParaRPr lang="en-GB" sz="1800"/>
          </a:p>
          <a:p>
            <a:r>
              <a:rPr lang="en-GB" sz="1800"/>
              <a:t>Significant return on investment in relation to wellbeing and preventing poor mental and physical health, and positive learning outcomes.</a:t>
            </a:r>
          </a:p>
          <a:p>
            <a:endParaRPr lang="en-GB" sz="1800"/>
          </a:p>
          <a:p>
            <a:r>
              <a:rPr lang="en-GB" sz="1800"/>
              <a:t>''The available evidence suggests that experiences of nature help children acquire some of the skills, attitudes, and </a:t>
            </a:r>
            <a:r>
              <a:rPr lang="en-GB" sz="1800" err="1"/>
              <a:t>behaviors</a:t>
            </a:r>
            <a:r>
              <a:rPr lang="en-GB" sz="1800"/>
              <a:t> most needed in the 21st century.” (Kuo et al, 2019)</a:t>
            </a:r>
            <a:endParaRPr lang="en-US" sz="1800"/>
          </a:p>
        </p:txBody>
      </p:sp>
      <p:sp>
        <p:nvSpPr>
          <p:cNvPr id="4" name="TextBox 3">
            <a:extLst>
              <a:ext uri="{FF2B5EF4-FFF2-40B4-BE49-F238E27FC236}">
                <a16:creationId xmlns:a16="http://schemas.microsoft.com/office/drawing/2014/main" id="{FF6BED48-F52F-2D45-DD6F-1D1C4ABE67D5}"/>
              </a:ext>
            </a:extLst>
          </p:cNvPr>
          <p:cNvSpPr txBox="1"/>
          <p:nvPr/>
        </p:nvSpPr>
        <p:spPr>
          <a:xfrm>
            <a:off x="4817062" y="5646604"/>
            <a:ext cx="3768189"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t>(Anderson 2024, </a:t>
            </a:r>
            <a:r>
              <a:rPr lang="en-US" sz="1000" i="1"/>
              <a:t>cited by </a:t>
            </a:r>
            <a:r>
              <a:rPr lang="en-US" sz="1000"/>
              <a:t>Institute of Learning, 2025)</a:t>
            </a:r>
          </a:p>
        </p:txBody>
      </p:sp>
    </p:spTree>
    <p:extLst>
      <p:ext uri="{BB962C8B-B14F-4D97-AF65-F5344CB8AC3E}">
        <p14:creationId xmlns:p14="http://schemas.microsoft.com/office/powerpoint/2010/main" val="3893256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219AD-1D49-2F94-7530-201EB71A70B3}"/>
              </a:ext>
            </a:extLst>
          </p:cNvPr>
          <p:cNvSpPr>
            <a:spLocks noGrp="1"/>
          </p:cNvSpPr>
          <p:nvPr>
            <p:ph type="title"/>
          </p:nvPr>
        </p:nvSpPr>
        <p:spPr/>
        <p:txBody>
          <a:bodyPr>
            <a:normAutofit fontScale="90000"/>
          </a:bodyPr>
          <a:lstStyle/>
          <a:p>
            <a:r>
              <a:rPr lang="en-US"/>
              <a:t>Literature review of the role of </a:t>
            </a:r>
            <a:br>
              <a:rPr lang="en-US"/>
            </a:br>
            <a:r>
              <a:rPr lang="en-US"/>
              <a:t>Outdoor Education </a:t>
            </a:r>
          </a:p>
        </p:txBody>
      </p:sp>
      <p:sp>
        <p:nvSpPr>
          <p:cNvPr id="3" name="Content Placeholder 2">
            <a:extLst>
              <a:ext uri="{FF2B5EF4-FFF2-40B4-BE49-F238E27FC236}">
                <a16:creationId xmlns:a16="http://schemas.microsoft.com/office/drawing/2014/main" id="{C706B970-B746-7FB4-4AD8-3B27EBF97501}"/>
              </a:ext>
            </a:extLst>
          </p:cNvPr>
          <p:cNvSpPr>
            <a:spLocks noGrp="1"/>
          </p:cNvSpPr>
          <p:nvPr>
            <p:ph idx="1"/>
          </p:nvPr>
        </p:nvSpPr>
        <p:spPr/>
        <p:txBody>
          <a:bodyPr vert="horz" lIns="91440" tIns="45720" rIns="91440" bIns="45720" rtlCol="0" anchor="t">
            <a:normAutofit/>
          </a:bodyPr>
          <a:lstStyle/>
          <a:p>
            <a:pPr marL="514350" indent="-514350">
              <a:buAutoNum type="arabicPeriod"/>
            </a:pPr>
            <a:r>
              <a:rPr lang="en-US" sz="4000"/>
              <a:t>Promote positive physical and mental health and well-being </a:t>
            </a:r>
          </a:p>
          <a:p>
            <a:pPr marL="514350" indent="-514350">
              <a:buAutoNum type="arabicPeriod"/>
            </a:pPr>
            <a:r>
              <a:rPr lang="en-US" sz="4000"/>
              <a:t>Promote engagement with sustainability and ecological awareness</a:t>
            </a:r>
          </a:p>
          <a:p>
            <a:pPr marL="514350" indent="-514350">
              <a:buAutoNum type="arabicPeriod"/>
            </a:pPr>
            <a:r>
              <a:rPr lang="en-US" sz="4000"/>
              <a:t>Develop personal skills</a:t>
            </a:r>
          </a:p>
          <a:p>
            <a:pPr marL="0" indent="0">
              <a:buNone/>
            </a:pPr>
            <a:endParaRPr lang="en-US"/>
          </a:p>
          <a:p>
            <a:pPr marL="0" indent="0">
              <a:buNone/>
            </a:pPr>
            <a:endParaRPr lang="en-US"/>
          </a:p>
        </p:txBody>
      </p:sp>
    </p:spTree>
    <p:extLst>
      <p:ext uri="{BB962C8B-B14F-4D97-AF65-F5344CB8AC3E}">
        <p14:creationId xmlns:p14="http://schemas.microsoft.com/office/powerpoint/2010/main" val="6515865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055D8-2B8A-461F-4AC9-07848CF95FFD}"/>
              </a:ext>
            </a:extLst>
          </p:cNvPr>
          <p:cNvSpPr>
            <a:spLocks noGrp="1"/>
          </p:cNvSpPr>
          <p:nvPr>
            <p:ph type="title"/>
          </p:nvPr>
        </p:nvSpPr>
        <p:spPr/>
        <p:txBody>
          <a:bodyPr/>
          <a:lstStyle/>
          <a:p>
            <a:r>
              <a:rPr lang="en-GB"/>
              <a:t>Research by Cardiff University </a:t>
            </a:r>
            <a:r>
              <a:rPr lang="en-GB" sz="1800"/>
              <a:t>(2023)</a:t>
            </a:r>
          </a:p>
        </p:txBody>
      </p:sp>
      <p:sp>
        <p:nvSpPr>
          <p:cNvPr id="3" name="Content Placeholder 2">
            <a:extLst>
              <a:ext uri="{FF2B5EF4-FFF2-40B4-BE49-F238E27FC236}">
                <a16:creationId xmlns:a16="http://schemas.microsoft.com/office/drawing/2014/main" id="{8A744DDA-DEC6-27A6-6E40-BD727E207C4A}"/>
              </a:ext>
            </a:extLst>
          </p:cNvPr>
          <p:cNvSpPr>
            <a:spLocks noGrp="1"/>
          </p:cNvSpPr>
          <p:nvPr>
            <p:ph idx="1"/>
          </p:nvPr>
        </p:nvSpPr>
        <p:spPr/>
        <p:txBody>
          <a:bodyPr vert="horz" lIns="91440" tIns="45720" rIns="91440" bIns="45720" rtlCol="0" anchor="t">
            <a:normAutofit fontScale="92500" lnSpcReduction="10000"/>
          </a:bodyPr>
          <a:lstStyle/>
          <a:p>
            <a:r>
              <a:rPr lang="en-GB"/>
              <a:t>Around 1 in 5 (approximately 20%) children and young people aged 8 to 24 in Wales were estimated to have a </a:t>
            </a:r>
            <a:r>
              <a:rPr lang="en-GB" dirty="0">
                <a:hlinkClick r:id="rId2"/>
              </a:rPr>
              <a:t>diagnosable mental health condition in 2023</a:t>
            </a:r>
            <a:r>
              <a:rPr lang="en-GB"/>
              <a:t>. </a:t>
            </a:r>
          </a:p>
          <a:p>
            <a:r>
              <a:rPr lang="en-GB"/>
              <a:t>Nearly a quarter (24%) of young people reported very high levels of mental health symptoms, </a:t>
            </a:r>
            <a:r>
              <a:rPr lang="en-GB" dirty="0">
                <a:hlinkClick r:id="rId3"/>
              </a:rPr>
              <a:t>such as anxiety and depression</a:t>
            </a:r>
            <a:endParaRPr lang="en-GB" dirty="0"/>
          </a:p>
          <a:p>
            <a:r>
              <a:rPr lang="en-GB" dirty="0"/>
              <a:t>This indicates a significant rise from 1 in 10 (10%) in 2004</a:t>
            </a:r>
          </a:p>
          <a:p>
            <a:r>
              <a:rPr lang="en-GB" dirty="0"/>
              <a:t>How can outdoor learning help?</a:t>
            </a:r>
          </a:p>
          <a:p>
            <a:endParaRPr lang="en-GB" dirty="0"/>
          </a:p>
        </p:txBody>
      </p:sp>
    </p:spTree>
    <p:extLst>
      <p:ext uri="{BB962C8B-B14F-4D97-AF65-F5344CB8AC3E}">
        <p14:creationId xmlns:p14="http://schemas.microsoft.com/office/powerpoint/2010/main" val="1997068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67C6D-0D77-3E81-6B58-A536F990094F}"/>
              </a:ext>
            </a:extLst>
          </p:cNvPr>
          <p:cNvSpPr>
            <a:spLocks noGrp="1"/>
          </p:cNvSpPr>
          <p:nvPr>
            <p:ph type="title"/>
          </p:nvPr>
        </p:nvSpPr>
        <p:spPr/>
        <p:txBody>
          <a:bodyPr/>
          <a:lstStyle/>
          <a:p>
            <a:r>
              <a:rPr lang="en-US" dirty="0"/>
              <a:t>Increase Serotonin!</a:t>
            </a:r>
          </a:p>
        </p:txBody>
      </p:sp>
      <p:sp>
        <p:nvSpPr>
          <p:cNvPr id="3" name="Content Placeholder 2">
            <a:extLst>
              <a:ext uri="{FF2B5EF4-FFF2-40B4-BE49-F238E27FC236}">
                <a16:creationId xmlns:a16="http://schemas.microsoft.com/office/drawing/2014/main" id="{D3FDDE1C-31D5-1B0E-24FF-8CA113117CBB}"/>
              </a:ext>
            </a:extLst>
          </p:cNvPr>
          <p:cNvSpPr>
            <a:spLocks noGrp="1"/>
          </p:cNvSpPr>
          <p:nvPr>
            <p:ph idx="1"/>
          </p:nvPr>
        </p:nvSpPr>
        <p:spPr/>
        <p:txBody>
          <a:bodyPr vert="horz" lIns="91440" tIns="45720" rIns="91440" bIns="45720" rtlCol="0" anchor="t">
            <a:normAutofit fontScale="92500" lnSpcReduction="20000"/>
          </a:bodyPr>
          <a:lstStyle/>
          <a:p>
            <a:r>
              <a:rPr lang="en-US" dirty="0"/>
              <a:t>N  Nurture</a:t>
            </a:r>
          </a:p>
          <a:p>
            <a:r>
              <a:rPr lang="en-US" dirty="0"/>
              <a:t>A  Attachment</a:t>
            </a:r>
          </a:p>
          <a:p>
            <a:r>
              <a:rPr lang="en-US" dirty="0"/>
              <a:t>T  Trust</a:t>
            </a:r>
          </a:p>
          <a:p>
            <a:r>
              <a:rPr lang="en-US" dirty="0"/>
              <a:t>U  Understanding</a:t>
            </a:r>
          </a:p>
          <a:p>
            <a:r>
              <a:rPr lang="en-US" dirty="0"/>
              <a:t>R  Resilience</a:t>
            </a:r>
          </a:p>
          <a:p>
            <a:r>
              <a:rPr lang="en-US" dirty="0"/>
              <a:t>E  Education</a:t>
            </a:r>
          </a:p>
          <a:p>
            <a:pPr marL="0" indent="0">
              <a:buNone/>
            </a:pPr>
            <a:r>
              <a:rPr lang="en-US" dirty="0"/>
              <a:t>                                                                                              </a:t>
            </a:r>
            <a:r>
              <a:rPr lang="en-US" sz="1000" dirty="0"/>
              <a:t> (Wilderness Way, 2026) </a:t>
            </a:r>
            <a:r>
              <a:rPr lang="en-US" dirty="0"/>
              <a:t>                                         </a:t>
            </a:r>
          </a:p>
        </p:txBody>
      </p:sp>
    </p:spTree>
    <p:extLst>
      <p:ext uri="{BB962C8B-B14F-4D97-AF65-F5344CB8AC3E}">
        <p14:creationId xmlns:p14="http://schemas.microsoft.com/office/powerpoint/2010/main" val="2820359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29A28-16C8-7B9B-226A-86FE09CB0C60}"/>
              </a:ext>
            </a:extLst>
          </p:cNvPr>
          <p:cNvSpPr>
            <a:spLocks noGrp="1"/>
          </p:cNvSpPr>
          <p:nvPr>
            <p:ph type="title"/>
          </p:nvPr>
        </p:nvSpPr>
        <p:spPr/>
        <p:txBody>
          <a:bodyPr>
            <a:normAutofit fontScale="90000"/>
          </a:bodyPr>
          <a:lstStyle/>
          <a:p>
            <a:r>
              <a:rPr lang="en-GB"/>
              <a:t>Role of outdoor education on positive </a:t>
            </a:r>
            <a:br>
              <a:rPr lang="en-GB"/>
            </a:br>
            <a:r>
              <a:rPr lang="en-GB"/>
              <a:t>mental health &amp; wellbeing</a:t>
            </a:r>
          </a:p>
        </p:txBody>
      </p:sp>
      <p:sp>
        <p:nvSpPr>
          <p:cNvPr id="3" name="Content Placeholder 2">
            <a:extLst>
              <a:ext uri="{FF2B5EF4-FFF2-40B4-BE49-F238E27FC236}">
                <a16:creationId xmlns:a16="http://schemas.microsoft.com/office/drawing/2014/main" id="{4A8E0A2A-1109-0C4D-54FB-68AAC330DD85}"/>
              </a:ext>
            </a:extLst>
          </p:cNvPr>
          <p:cNvSpPr>
            <a:spLocks noGrp="1"/>
          </p:cNvSpPr>
          <p:nvPr>
            <p:ph idx="1"/>
          </p:nvPr>
        </p:nvSpPr>
        <p:spPr>
          <a:xfrm>
            <a:off x="609600" y="1600200"/>
            <a:ext cx="10972800" cy="5203165"/>
          </a:xfrm>
        </p:spPr>
        <p:txBody>
          <a:bodyPr vert="horz" lIns="91440" tIns="45720" rIns="91440" bIns="45720" rtlCol="0" anchor="t">
            <a:normAutofit fontScale="25000" lnSpcReduction="20000"/>
          </a:bodyPr>
          <a:lstStyle/>
          <a:p>
            <a:pPr marL="0" indent="0" fontAlgn="base">
              <a:buNone/>
            </a:pPr>
            <a:r>
              <a:rPr lang="en-GB" sz="8000">
                <a:latin typeface="Calibri" panose="020F0502020204030204" pitchFamily="34" charset="0"/>
                <a:cs typeface="Calibri" panose="020F0502020204030204" pitchFamily="34" charset="0"/>
              </a:rPr>
              <a:t>Strong evidence base linking contact with nature and outdoor environments to better mental health in children and young people. </a:t>
            </a:r>
          </a:p>
          <a:p>
            <a:pPr marL="0" indent="0" fontAlgn="base">
              <a:buNone/>
            </a:pPr>
            <a:r>
              <a:rPr lang="en-GB" sz="8000">
                <a:latin typeface="Calibri"/>
                <a:ea typeface="Calibri"/>
                <a:cs typeface="Calibri"/>
              </a:rPr>
              <a:t>For educators concerned about rising levels of anxiety, low mood and stress, research positions </a:t>
            </a:r>
            <a:r>
              <a:rPr lang="en-GB" sz="8000" b="1">
                <a:latin typeface="Calibri"/>
                <a:ea typeface="Calibri"/>
                <a:cs typeface="Calibri"/>
              </a:rPr>
              <a:t>outdoor learning as an evidence-informed part of the solution</a:t>
            </a:r>
            <a:endParaRPr lang="en-GB" sz="8000">
              <a:latin typeface="Calibri"/>
              <a:ea typeface="Calibri"/>
              <a:cs typeface="Calibri"/>
            </a:endParaRPr>
          </a:p>
          <a:p>
            <a:pPr marL="0" indent="0">
              <a:buNone/>
            </a:pPr>
            <a:endParaRPr lang="en-GB" sz="8000" b="1">
              <a:latin typeface="Calibri"/>
              <a:ea typeface="Calibri"/>
              <a:cs typeface="Calibri"/>
            </a:endParaRPr>
          </a:p>
          <a:p>
            <a:pPr marL="1143000" indent="-1143000"/>
            <a:r>
              <a:rPr lang="en-GB" sz="8000">
                <a:latin typeface="Calibri"/>
                <a:ea typeface="Calibri"/>
                <a:cs typeface="Calibri"/>
              </a:rPr>
              <a:t>New research from the University of East London suggests that </a:t>
            </a:r>
            <a:r>
              <a:rPr lang="en-GB" sz="8000" b="1">
                <a:latin typeface="Calibri"/>
                <a:ea typeface="Calibri"/>
                <a:cs typeface="Calibri"/>
              </a:rPr>
              <a:t>taking learning outdoors may offer a simple but powerful solution</a:t>
            </a:r>
            <a:r>
              <a:rPr lang="en-GB" sz="5600" b="1">
                <a:latin typeface="Calibri"/>
                <a:ea typeface="Calibri"/>
                <a:cs typeface="Calibri"/>
              </a:rPr>
              <a:t>  </a:t>
            </a:r>
            <a:endParaRPr lang="en-GB" b="1">
              <a:latin typeface="Myriad Pro"/>
              <a:ea typeface="Calibri"/>
              <a:cs typeface="Calibri"/>
            </a:endParaRPr>
          </a:p>
          <a:p>
            <a:pPr marL="0" indent="0">
              <a:buNone/>
            </a:pPr>
            <a:r>
              <a:rPr lang="en-GB" sz="8000">
                <a:latin typeface="Calibri"/>
                <a:ea typeface="Calibri"/>
                <a:cs typeface="Calibri"/>
              </a:rPr>
              <a:t>– </a:t>
            </a:r>
            <a:r>
              <a:rPr lang="en-GB" sz="8000">
                <a:ea typeface="+mn-lt"/>
                <a:cs typeface="+mn-lt"/>
                <a:hlinkClick r:id="rId2"/>
              </a:rPr>
              <a:t>Outdoor learning linked to lower stress and better focus | University of East London</a:t>
            </a:r>
            <a:r>
              <a:rPr lang="en-GB" sz="8000">
                <a:ea typeface="+mn-lt"/>
                <a:cs typeface="+mn-lt"/>
              </a:rPr>
              <a:t> (2025)</a:t>
            </a:r>
            <a:endParaRPr lang="en-GB"/>
          </a:p>
          <a:p>
            <a:pPr fontAlgn="base"/>
            <a:endParaRPr lang="en-GB" sz="8000">
              <a:latin typeface="Calibri" panose="020F0502020204030204" pitchFamily="34" charset="0"/>
              <a:cs typeface="Calibri" panose="020F0502020204030204" pitchFamily="34" charset="0"/>
            </a:endParaRPr>
          </a:p>
          <a:p>
            <a:pPr fontAlgn="base"/>
            <a:r>
              <a:rPr lang="en-GB" sz="8000">
                <a:latin typeface="Calibri" panose="020F0502020204030204" pitchFamily="34" charset="0"/>
                <a:cs typeface="Calibri" panose="020F0502020204030204" pitchFamily="34" charset="0"/>
              </a:rPr>
              <a:t>A 2024 review focusing on children and adolescents concluded that nature has a </a:t>
            </a:r>
            <a:r>
              <a:rPr lang="en-GB" sz="8000" b="1">
                <a:latin typeface="Calibri" panose="020F0502020204030204" pitchFamily="34" charset="0"/>
                <a:cs typeface="Calibri" panose="020F0502020204030204" pitchFamily="34" charset="0"/>
              </a:rPr>
              <a:t>beneficial effect on mental health and wellbeing</a:t>
            </a:r>
            <a:r>
              <a:rPr lang="en-GB" sz="8000">
                <a:latin typeface="Calibri" panose="020F0502020204030204" pitchFamily="34" charset="0"/>
                <a:cs typeface="Calibri" panose="020F0502020204030204" pitchFamily="34" charset="0"/>
              </a:rPr>
              <a:t>, though more research is needed in clinical settings.</a:t>
            </a:r>
            <a:br>
              <a:rPr lang="en-GB" sz="8000">
                <a:latin typeface="Calibri" panose="020F0502020204030204" pitchFamily="34" charset="0"/>
                <a:cs typeface="Calibri" panose="020F0502020204030204" pitchFamily="34" charset="0"/>
              </a:rPr>
            </a:br>
            <a:r>
              <a:rPr lang="en-GB" sz="8000">
                <a:latin typeface="Calibri" panose="020F0502020204030204" pitchFamily="34" charset="0"/>
                <a:cs typeface="Calibri" panose="020F0502020204030204" pitchFamily="34" charset="0"/>
              </a:rPr>
              <a:t>– </a:t>
            </a:r>
            <a:r>
              <a:rPr lang="en-GB" sz="8000">
                <a:latin typeface="Calibri" panose="020F0502020204030204" pitchFamily="34" charset="0"/>
                <a:cs typeface="Calibri" panose="020F0502020204030204" pitchFamily="34" charset="0"/>
                <a:hlinkClick r:id="rId3"/>
              </a:rPr>
              <a:t>Lomax et al., 2024 – Nature and Youth Mental Health</a:t>
            </a:r>
            <a:r>
              <a:rPr lang="en-GB" sz="8000">
                <a:latin typeface="Calibri" panose="020F0502020204030204" pitchFamily="34" charset="0"/>
                <a:cs typeface="Calibri" panose="020F0502020204030204" pitchFamily="34" charset="0"/>
              </a:rPr>
              <a:t> </a:t>
            </a:r>
            <a:r>
              <a:rPr lang="en-GB" sz="8000">
                <a:latin typeface="Calibri" panose="020F0502020204030204" pitchFamily="34" charset="0"/>
                <a:cs typeface="Calibri" panose="020F0502020204030204" pitchFamily="34" charset="0"/>
                <a:hlinkClick r:id="rId3"/>
              </a:rPr>
              <a:t>PMC</a:t>
            </a:r>
            <a:endParaRPr lang="en-GB" sz="8000">
              <a:latin typeface="Calibri" panose="020F0502020204030204" pitchFamily="34" charset="0"/>
              <a:cs typeface="Calibri" panose="020F0502020204030204" pitchFamily="34" charset="0"/>
            </a:endParaRPr>
          </a:p>
          <a:p>
            <a:pPr marL="0" indent="0" fontAlgn="base">
              <a:buNone/>
            </a:pPr>
            <a:endParaRPr lang="en-GB" sz="8000">
              <a:latin typeface="Calibri" panose="020F0502020204030204" pitchFamily="34" charset="0"/>
              <a:cs typeface="Calibri" panose="020F0502020204030204" pitchFamily="34" charset="0"/>
            </a:endParaRPr>
          </a:p>
          <a:p>
            <a:pPr fontAlgn="base"/>
            <a:r>
              <a:rPr lang="en-GB" sz="8000">
                <a:latin typeface="Calibri"/>
                <a:ea typeface="Calibri"/>
                <a:cs typeface="Calibri"/>
              </a:rPr>
              <a:t>A Natural England briefing summarising multiple rapid reviews reported strong evidence that </a:t>
            </a:r>
            <a:r>
              <a:rPr lang="en-GB" sz="8000" b="1">
                <a:latin typeface="Calibri"/>
                <a:ea typeface="Calibri"/>
                <a:cs typeface="Calibri"/>
              </a:rPr>
              <a:t>time in natural environments is linked to improved mental health</a:t>
            </a:r>
            <a:r>
              <a:rPr lang="en-GB" sz="8000">
                <a:latin typeface="Calibri"/>
                <a:ea typeface="Calibri"/>
                <a:cs typeface="Calibri"/>
              </a:rPr>
              <a:t>, reduced stress and greater life satisfaction.</a:t>
            </a:r>
            <a:br>
              <a:rPr lang="en-GB" sz="8000">
                <a:latin typeface="Calibri" panose="020F0502020204030204" pitchFamily="34" charset="0"/>
                <a:cs typeface="Calibri" panose="020F0502020204030204" pitchFamily="34" charset="0"/>
              </a:rPr>
            </a:br>
            <a:r>
              <a:rPr lang="en-GB" sz="8000">
                <a:latin typeface="Calibri"/>
                <a:ea typeface="Calibri"/>
                <a:cs typeface="Calibri"/>
              </a:rPr>
              <a:t>– </a:t>
            </a:r>
            <a:r>
              <a:rPr lang="en-GB" sz="8000">
                <a:latin typeface="Calibri"/>
                <a:ea typeface="Calibri"/>
                <a:cs typeface="Calibri"/>
                <a:hlinkClick r:id="rId4"/>
              </a:rPr>
              <a:t>Natural England EIN065: Links between Natural Environments and Mental Health (2022)publications.naturalengland.org.uk</a:t>
            </a:r>
            <a:endParaRPr lang="en-GB" sz="8000">
              <a:latin typeface="Calibri"/>
              <a:ea typeface="Calibri"/>
              <a:cs typeface="Calibri"/>
            </a:endParaRPr>
          </a:p>
          <a:p>
            <a:pPr marL="0" indent="0" fontAlgn="base">
              <a:buNone/>
            </a:pPr>
            <a:endParaRPr lang="en-GB" sz="560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57707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3C1D853-75BC-74F6-3817-8442A79B021C}"/>
              </a:ext>
            </a:extLst>
          </p:cNvPr>
          <p:cNvSpPr>
            <a:spLocks noGrp="1"/>
          </p:cNvSpPr>
          <p:nvPr>
            <p:ph type="title"/>
          </p:nvPr>
        </p:nvSpPr>
        <p:spPr>
          <a:xfrm>
            <a:off x="609601" y="273050"/>
            <a:ext cx="4011084" cy="1162050"/>
          </a:xfrm>
        </p:spPr>
        <p:txBody>
          <a:bodyPr>
            <a:normAutofit fontScale="90000"/>
          </a:bodyPr>
          <a:lstStyle/>
          <a:p>
            <a:r>
              <a:rPr lang="en-US" sz="2800"/>
              <a:t>Is this the case for all children and young people?                   </a:t>
            </a:r>
            <a:r>
              <a:rPr lang="en-US" sz="800" b="0"/>
              <a:t>(Poster: UK Youth (2024)</a:t>
            </a:r>
          </a:p>
        </p:txBody>
      </p:sp>
      <p:pic>
        <p:nvPicPr>
          <p:cNvPr id="3" name="Picture 2">
            <a:extLst>
              <a:ext uri="{FF2B5EF4-FFF2-40B4-BE49-F238E27FC236}">
                <a16:creationId xmlns:a16="http://schemas.microsoft.com/office/drawing/2014/main" id="{EA8D4E08-35BF-7926-7EC0-EA38BA2AA199}"/>
              </a:ext>
            </a:extLst>
          </p:cNvPr>
          <p:cNvPicPr>
            <a:picLocks noChangeAspect="1"/>
          </p:cNvPicPr>
          <p:nvPr/>
        </p:nvPicPr>
        <p:blipFill>
          <a:blip r:embed="rId2"/>
          <a:stretch>
            <a:fillRect/>
          </a:stretch>
        </p:blipFill>
        <p:spPr>
          <a:xfrm>
            <a:off x="5078083" y="163783"/>
            <a:ext cx="6363949" cy="6375040"/>
          </a:xfrm>
          <a:prstGeom prst="rect">
            <a:avLst/>
          </a:prstGeom>
          <a:noFill/>
        </p:spPr>
      </p:pic>
      <p:sp>
        <p:nvSpPr>
          <p:cNvPr id="10" name="Text Placeholder 3">
            <a:extLst>
              <a:ext uri="{FF2B5EF4-FFF2-40B4-BE49-F238E27FC236}">
                <a16:creationId xmlns:a16="http://schemas.microsoft.com/office/drawing/2014/main" id="{77DF846B-D2CE-2566-2CF9-A2ACC9D945BC}"/>
              </a:ext>
            </a:extLst>
          </p:cNvPr>
          <p:cNvSpPr>
            <a:spLocks noGrp="1"/>
          </p:cNvSpPr>
          <p:nvPr>
            <p:ph type="body" sz="half" idx="2"/>
          </p:nvPr>
        </p:nvSpPr>
        <p:spPr>
          <a:xfrm>
            <a:off x="609601" y="1435101"/>
            <a:ext cx="4011084" cy="4678152"/>
          </a:xfrm>
        </p:spPr>
        <p:txBody>
          <a:bodyPr>
            <a:normAutofit fontScale="92500" lnSpcReduction="10000"/>
          </a:bodyPr>
          <a:lstStyle/>
          <a:p>
            <a:pPr marL="342900" indent="-342900">
              <a:buFont typeface="Arial" panose="020B0604020202020204" pitchFamily="34" charset="0"/>
              <a:buChar char="•"/>
            </a:pPr>
            <a:r>
              <a:rPr lang="en-US" sz="2400"/>
              <a:t>Sensory sensitivities</a:t>
            </a:r>
          </a:p>
          <a:p>
            <a:pPr marL="342900" indent="-342900">
              <a:buFont typeface="Arial" panose="020B0604020202020204" pitchFamily="34" charset="0"/>
              <a:buChar char="•"/>
            </a:pPr>
            <a:r>
              <a:rPr lang="en-US" sz="2400"/>
              <a:t>Preference for structured, predictable environments</a:t>
            </a:r>
          </a:p>
          <a:p>
            <a:pPr marL="342900" indent="-342900">
              <a:buFont typeface="Arial" panose="020B0604020202020204" pitchFamily="34" charset="0"/>
              <a:buChar char="•"/>
            </a:pPr>
            <a:r>
              <a:rPr lang="en-US" sz="2400"/>
              <a:t>Anxieties or fear</a:t>
            </a:r>
          </a:p>
          <a:p>
            <a:pPr marL="342900" indent="-342900">
              <a:buFont typeface="Arial" panose="020B0604020202020204" pitchFamily="34" charset="0"/>
              <a:buChar char="•"/>
            </a:pPr>
            <a:r>
              <a:rPr lang="en-US" sz="2400"/>
              <a:t>Some demographic groups, families or cultures who do not value outdoor time (unfamiliarity affects engagement)</a:t>
            </a:r>
          </a:p>
          <a:p>
            <a:pPr marL="342900" indent="-342900">
              <a:buFont typeface="Arial" panose="020B0604020202020204" pitchFamily="34" charset="0"/>
              <a:buChar char="•"/>
            </a:pPr>
            <a:r>
              <a:rPr lang="en-US" sz="2400"/>
              <a:t>Limited access to safe, good quality outdoor spaces (the outdoors becomes associated with barriers, fear)</a:t>
            </a:r>
          </a:p>
        </p:txBody>
      </p:sp>
    </p:spTree>
    <p:extLst>
      <p:ext uri="{BB962C8B-B14F-4D97-AF65-F5344CB8AC3E}">
        <p14:creationId xmlns:p14="http://schemas.microsoft.com/office/powerpoint/2010/main" val="1218971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5058F-A26C-31C8-11FC-B3F18074C4F2}"/>
              </a:ext>
            </a:extLst>
          </p:cNvPr>
          <p:cNvSpPr>
            <a:spLocks noGrp="1"/>
          </p:cNvSpPr>
          <p:nvPr>
            <p:ph type="title"/>
          </p:nvPr>
        </p:nvSpPr>
        <p:spPr/>
        <p:txBody>
          <a:bodyPr>
            <a:normAutofit fontScale="90000"/>
          </a:bodyPr>
          <a:lstStyle/>
          <a:p>
            <a:br>
              <a:rPr lang="en-GB" sz="3100"/>
            </a:br>
            <a:br>
              <a:rPr lang="en-GB" sz="3100"/>
            </a:br>
            <a:r>
              <a:rPr lang="en-GB" sz="4000"/>
              <a:t>Role of outdoor education on engagement with the </a:t>
            </a:r>
            <a:br>
              <a:rPr lang="en-GB" sz="4000"/>
            </a:br>
            <a:r>
              <a:rPr lang="en-GB" sz="4000"/>
              <a:t>natural environment and sustainability</a:t>
            </a:r>
            <a:br>
              <a:rPr lang="en-GB"/>
            </a:br>
            <a:endParaRPr lang="en-GB"/>
          </a:p>
        </p:txBody>
      </p:sp>
      <p:sp>
        <p:nvSpPr>
          <p:cNvPr id="3" name="Content Placeholder 2">
            <a:extLst>
              <a:ext uri="{FF2B5EF4-FFF2-40B4-BE49-F238E27FC236}">
                <a16:creationId xmlns:a16="http://schemas.microsoft.com/office/drawing/2014/main" id="{9877E051-6DCB-FD2C-514F-FC9B4936A616}"/>
              </a:ext>
            </a:extLst>
          </p:cNvPr>
          <p:cNvSpPr>
            <a:spLocks noGrp="1"/>
          </p:cNvSpPr>
          <p:nvPr>
            <p:ph idx="1"/>
          </p:nvPr>
        </p:nvSpPr>
        <p:spPr/>
        <p:txBody>
          <a:bodyPr>
            <a:normAutofit fontScale="70000" lnSpcReduction="20000"/>
          </a:bodyPr>
          <a:lstStyle/>
          <a:p>
            <a:pPr fontAlgn="base"/>
            <a:r>
              <a:rPr lang="en-GB"/>
              <a:t>Outdoor education provides an excellent opportunity to promote environmental awareness in a fun and engaging way</a:t>
            </a:r>
          </a:p>
          <a:p>
            <a:pPr fontAlgn="base"/>
            <a:r>
              <a:rPr lang="en-GB"/>
              <a:t>Can educate learners about nature, conservation and sustainability (real &amp; relevant)</a:t>
            </a:r>
          </a:p>
          <a:p>
            <a:pPr fontAlgn="base"/>
            <a:r>
              <a:rPr lang="en-GB"/>
              <a:t>Getting up close to wildlife, learners experience their environment and the natural world surrounding them </a:t>
            </a:r>
          </a:p>
          <a:p>
            <a:pPr fontAlgn="base"/>
            <a:r>
              <a:rPr lang="en-GB"/>
              <a:t>Immersing learners in nature connects them with the environment, can spark a love for nature and inspire eco-friendly habits (e.g. gardening, growing food)</a:t>
            </a:r>
          </a:p>
          <a:p>
            <a:pPr fontAlgn="base"/>
            <a:r>
              <a:rPr lang="en-GB"/>
              <a:t>Learners are more likely to appreciate the value of protecting the natural world when they have experienced it at first-hand (e.g. habitat awareness and care)</a:t>
            </a:r>
          </a:p>
          <a:p>
            <a:pPr fontAlgn="base"/>
            <a:r>
              <a:rPr lang="en-GB"/>
              <a:t>Outdoor education allows learners to see the impact of human activity on the environment, making it easier to understand the importance of sustainability  (e.g. how littering and pollution harm wildlife or how deforestation affects the climate).</a:t>
            </a:r>
          </a:p>
          <a:p>
            <a:pPr marL="0" indent="0" algn="r">
              <a:lnSpc>
                <a:spcPct val="150000"/>
              </a:lnSpc>
              <a:buNone/>
            </a:pPr>
            <a:r>
              <a:rPr lang="en-GB" sz="1800">
                <a:latin typeface="Arial" panose="020B0604020202020204" pitchFamily="34" charset="0"/>
                <a:cs typeface="Arial" panose="020B0604020202020204" pitchFamily="34" charset="0"/>
              </a:rPr>
              <a:t>Active Learning Centres, 2023</a:t>
            </a:r>
            <a:endParaRPr lang="en-GB"/>
          </a:p>
        </p:txBody>
      </p:sp>
    </p:spTree>
    <p:extLst>
      <p:ext uri="{BB962C8B-B14F-4D97-AF65-F5344CB8AC3E}">
        <p14:creationId xmlns:p14="http://schemas.microsoft.com/office/powerpoint/2010/main" val="15940337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83DDBCAE-9BE0-0F6D-6ABF-37C601A1A5E7}"/>
              </a:ext>
            </a:extLst>
          </p:cNvPr>
          <p:cNvSpPr>
            <a:spLocks noGrp="1"/>
          </p:cNvSpPr>
          <p:nvPr>
            <p:ph type="title"/>
          </p:nvPr>
        </p:nvSpPr>
        <p:spPr>
          <a:xfrm>
            <a:off x="609601" y="273050"/>
            <a:ext cx="4011084" cy="1162050"/>
          </a:xfrm>
        </p:spPr>
        <p:txBody>
          <a:bodyPr>
            <a:normAutofit/>
          </a:bodyPr>
          <a:lstStyle/>
          <a:p>
            <a:r>
              <a:rPr lang="en-US" sz="1200" b="0"/>
              <a:t>(Poster: Sustainability Learning Centre, 2025) </a:t>
            </a:r>
            <a:br>
              <a:rPr lang="en-US"/>
            </a:br>
            <a:r>
              <a:rPr lang="en-US" sz="1100" b="0"/>
              <a:t>[N.B. Point 7: Outdoor education promotes a shared sense of responsibility]</a:t>
            </a:r>
            <a:br>
              <a:rPr lang="en-US"/>
            </a:br>
            <a:endParaRPr lang="en-US"/>
          </a:p>
        </p:txBody>
      </p:sp>
      <p:pic>
        <p:nvPicPr>
          <p:cNvPr id="3" name="Picture 2">
            <a:extLst>
              <a:ext uri="{FF2B5EF4-FFF2-40B4-BE49-F238E27FC236}">
                <a16:creationId xmlns:a16="http://schemas.microsoft.com/office/drawing/2014/main" id="{FB557B06-FBFD-0E19-FBA0-1E706CCA4367}"/>
              </a:ext>
            </a:extLst>
          </p:cNvPr>
          <p:cNvPicPr>
            <a:picLocks noChangeAspect="1"/>
          </p:cNvPicPr>
          <p:nvPr/>
        </p:nvPicPr>
        <p:blipFill>
          <a:blip r:embed="rId2"/>
          <a:stretch>
            <a:fillRect/>
          </a:stretch>
        </p:blipFill>
        <p:spPr>
          <a:xfrm>
            <a:off x="6448354" y="273051"/>
            <a:ext cx="3452425" cy="5172173"/>
          </a:xfrm>
          <a:prstGeom prst="rect">
            <a:avLst/>
          </a:prstGeom>
          <a:noFill/>
        </p:spPr>
      </p:pic>
      <p:sp>
        <p:nvSpPr>
          <p:cNvPr id="10" name="Text Placeholder 3">
            <a:extLst>
              <a:ext uri="{FF2B5EF4-FFF2-40B4-BE49-F238E27FC236}">
                <a16:creationId xmlns:a16="http://schemas.microsoft.com/office/drawing/2014/main" id="{1BB568F2-3D72-7F3A-2C45-1E5AC3E5FCA1}"/>
              </a:ext>
            </a:extLst>
          </p:cNvPr>
          <p:cNvSpPr>
            <a:spLocks noGrp="1"/>
          </p:cNvSpPr>
          <p:nvPr>
            <p:ph type="body" sz="half" idx="2"/>
          </p:nvPr>
        </p:nvSpPr>
        <p:spPr>
          <a:xfrm>
            <a:off x="609601" y="1435101"/>
            <a:ext cx="4011084" cy="4729910"/>
          </a:xfrm>
        </p:spPr>
        <p:txBody>
          <a:bodyPr>
            <a:normAutofit fontScale="77500" lnSpcReduction="20000"/>
          </a:bodyPr>
          <a:lstStyle/>
          <a:p>
            <a:r>
              <a:rPr lang="en-US" sz="1800" b="1"/>
              <a:t>However :</a:t>
            </a:r>
          </a:p>
          <a:p>
            <a:pPr marL="285750" indent="-285750">
              <a:buFont typeface="Arial" panose="020B0604020202020204" pitchFamily="34" charset="0"/>
              <a:buChar char="•"/>
            </a:pPr>
            <a:r>
              <a:rPr lang="en-US" sz="2100"/>
              <a:t>Pro-environmental attitudes do not automatically lead to consistent </a:t>
            </a:r>
            <a:r>
              <a:rPr lang="en-US" sz="2100" err="1"/>
              <a:t>behaviour</a:t>
            </a:r>
            <a:r>
              <a:rPr lang="en-US" sz="2100"/>
              <a:t> change e.g. Eco Schools Green Flag awards </a:t>
            </a:r>
            <a:r>
              <a:rPr lang="en-US" sz="1200" i="1"/>
              <a:t>(</a:t>
            </a:r>
            <a:r>
              <a:rPr lang="en-US" sz="1100"/>
              <a:t>Eco</a:t>
            </a:r>
            <a:r>
              <a:rPr lang="en-US" sz="1200"/>
              <a:t> </a:t>
            </a:r>
            <a:r>
              <a:rPr lang="en-US" sz="1050"/>
              <a:t>Schools, </a:t>
            </a:r>
            <a:r>
              <a:rPr lang="en-US" sz="1100"/>
              <a:t>2023</a:t>
            </a:r>
            <a:r>
              <a:rPr lang="en-US" sz="1200"/>
              <a:t>)</a:t>
            </a:r>
            <a:endParaRPr lang="en-US" sz="2100"/>
          </a:p>
          <a:p>
            <a:pPr marL="285750" indent="-285750">
              <a:buFont typeface="Arial" panose="020B0604020202020204" pitchFamily="34" charset="0"/>
              <a:buChar char="•"/>
            </a:pPr>
            <a:r>
              <a:rPr lang="en-US" sz="2100"/>
              <a:t>Habits formed in school may not transfer to home life without on-going support.</a:t>
            </a:r>
          </a:p>
          <a:p>
            <a:pPr marL="285750" indent="-285750">
              <a:buFont typeface="Arial" panose="020B0604020202020204" pitchFamily="34" charset="0"/>
              <a:buChar char="•"/>
            </a:pPr>
            <a:r>
              <a:rPr lang="en-US" sz="2100"/>
              <a:t>Sustainability </a:t>
            </a:r>
            <a:r>
              <a:rPr lang="en-US" sz="2100" err="1"/>
              <a:t>behaviours</a:t>
            </a:r>
            <a:r>
              <a:rPr lang="en-US" sz="2100"/>
              <a:t> require systemic reinforcement (e.g. school policy, community initiatives, home routines)</a:t>
            </a:r>
          </a:p>
          <a:p>
            <a:pPr marL="285750" indent="-285750">
              <a:buFont typeface="Arial" panose="020B0604020202020204" pitchFamily="34" charset="0"/>
              <a:buChar char="•"/>
            </a:pPr>
            <a:r>
              <a:rPr lang="en-US" sz="2100"/>
              <a:t>Outdoor learning alone is not sufficient. Sustainability should also be embedded in the curriculum, school policy and culture to avoid being tokenistic</a:t>
            </a:r>
            <a:r>
              <a:rPr lang="en-US" sz="1600" i="1"/>
              <a:t> </a:t>
            </a:r>
          </a:p>
          <a:p>
            <a:pPr marL="285750" indent="-285750">
              <a:buFont typeface="Arial" panose="020B0604020202020204" pitchFamily="34" charset="0"/>
              <a:buChar char="•"/>
            </a:pPr>
            <a:r>
              <a:rPr lang="en-US" sz="2100"/>
              <a:t>Without educator expertise, activities can be superficial </a:t>
            </a:r>
          </a:p>
          <a:p>
            <a:r>
              <a:rPr lang="en-US" sz="2100" i="1"/>
              <a:t>                                    </a:t>
            </a:r>
          </a:p>
          <a:p>
            <a:pPr algn="r"/>
            <a:r>
              <a:rPr lang="en-US" sz="1000"/>
              <a:t>(</a:t>
            </a:r>
            <a:r>
              <a:rPr lang="en-US" sz="1000" err="1"/>
              <a:t>Gessiou</a:t>
            </a:r>
            <a:r>
              <a:rPr lang="en-US" sz="1000"/>
              <a:t> &amp; Mart, 2023)</a:t>
            </a:r>
          </a:p>
          <a:p>
            <a:pPr algn="r"/>
            <a:endParaRPr lang="en-US" sz="1200"/>
          </a:p>
          <a:p>
            <a:endParaRPr lang="en-US" sz="1800" b="1"/>
          </a:p>
          <a:p>
            <a:endParaRPr lang="en-US" sz="1800" b="1"/>
          </a:p>
        </p:txBody>
      </p:sp>
    </p:spTree>
    <p:extLst>
      <p:ext uri="{BB962C8B-B14F-4D97-AF65-F5344CB8AC3E}">
        <p14:creationId xmlns:p14="http://schemas.microsoft.com/office/powerpoint/2010/main" val="23891077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B7CE8-BD2C-30BC-3306-B688AC6C5DFE}"/>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15FB9033-4F8C-EC1B-F507-1CE1B2E92CD2}"/>
              </a:ext>
            </a:extLst>
          </p:cNvPr>
          <p:cNvSpPr/>
          <p:nvPr/>
        </p:nvSpPr>
        <p:spPr>
          <a:xfrm>
            <a:off x="408128" y="501134"/>
            <a:ext cx="10831620" cy="584775"/>
          </a:xfrm>
          <a:prstGeom prst="rect">
            <a:avLst/>
          </a:prstGeom>
        </p:spPr>
        <p:txBody>
          <a:bodyPr wrap="none">
            <a:spAutoFit/>
          </a:bodyPr>
          <a:lstStyle/>
          <a:p>
            <a:pPr algn="ctr"/>
            <a:r>
              <a:rPr lang="en-GB" sz="3200"/>
              <a:t>The role of outdoor education in developing personal skills</a:t>
            </a:r>
            <a:endParaRPr lang="en-GB" sz="3200" b="1" u="sng">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F3C3563D-A324-708F-FDEC-B4F9596924C8}"/>
              </a:ext>
            </a:extLst>
          </p:cNvPr>
          <p:cNvSpPr/>
          <p:nvPr/>
        </p:nvSpPr>
        <p:spPr>
          <a:xfrm>
            <a:off x="950420" y="1953167"/>
            <a:ext cx="10291159" cy="1951496"/>
          </a:xfrm>
          <a:prstGeom prst="rect">
            <a:avLst/>
          </a:prstGeom>
        </p:spPr>
        <p:txBody>
          <a:bodyPr wrap="square">
            <a:spAutoFit/>
          </a:bodyPr>
          <a:lstStyle/>
          <a:p>
            <a:pPr algn="ctr">
              <a:lnSpc>
                <a:spcPct val="150000"/>
              </a:lnSpc>
            </a:pPr>
            <a:r>
              <a:rPr lang="en-GB" sz="2800">
                <a:latin typeface="Arial" panose="020B0604020202020204" pitchFamily="34" charset="0"/>
                <a:cs typeface="Arial" panose="020B0604020202020204" pitchFamily="34" charset="0"/>
              </a:rPr>
              <a:t>Play outdoors develops friendships, reduces social isolation and gives children a sense of autonomy and control, all important features of mental health and physical well being </a:t>
            </a:r>
            <a:r>
              <a:rPr lang="en-GB" sz="1000">
                <a:latin typeface="Arial" panose="020B0604020202020204" pitchFamily="34" charset="0"/>
                <a:cs typeface="Arial" panose="020B0604020202020204" pitchFamily="34" charset="0"/>
              </a:rPr>
              <a:t>(Tinney, 2023)</a:t>
            </a:r>
            <a:endParaRPr lang="en-GB" sz="2800">
              <a:latin typeface="Arial" panose="020B0604020202020204" pitchFamily="34" charset="0"/>
              <a:cs typeface="Arial" panose="020B0604020202020204" pitchFamily="34" charset="0"/>
            </a:endParaRPr>
          </a:p>
        </p:txBody>
      </p:sp>
      <p:pic>
        <p:nvPicPr>
          <p:cNvPr id="3" name="Picture 2" descr="Children playing in the mud">
            <a:extLst>
              <a:ext uri="{FF2B5EF4-FFF2-40B4-BE49-F238E27FC236}">
                <a16:creationId xmlns:a16="http://schemas.microsoft.com/office/drawing/2014/main" id="{4EB54B4F-8916-D9F0-52E4-6ABF8CA8928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45186" y="4643298"/>
            <a:ext cx="3141498" cy="2002504"/>
          </a:xfrm>
          <a:prstGeom prst="rect">
            <a:avLst/>
          </a:prstGeom>
          <a:ln>
            <a:noFill/>
          </a:ln>
          <a:effectLst>
            <a:innerShdw blurRad="63500" dist="50800" dir="13500000">
              <a:prstClr val="black">
                <a:alpha val="50000"/>
              </a:prstClr>
            </a:innerShdw>
          </a:effectLst>
        </p:spPr>
      </p:pic>
      <p:pic>
        <p:nvPicPr>
          <p:cNvPr id="6" name="Picture 5" descr="A picture containing grass, outdoor, person, sport">
            <a:extLst>
              <a:ext uri="{FF2B5EF4-FFF2-40B4-BE49-F238E27FC236}">
                <a16:creationId xmlns:a16="http://schemas.microsoft.com/office/drawing/2014/main" id="{A63FCD1F-114D-7953-4203-3368CF0A8830}"/>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596066" y="4643298"/>
            <a:ext cx="3003758" cy="2002505"/>
          </a:xfrm>
          <a:prstGeom prst="rect">
            <a:avLst/>
          </a:prstGeom>
          <a:ln>
            <a:noFill/>
          </a:ln>
          <a:effectLst>
            <a:innerShdw blurRad="63500" dist="50800" dir="13500000">
              <a:prstClr val="black">
                <a:alpha val="50000"/>
              </a:prstClr>
            </a:innerShdw>
          </a:effectLst>
        </p:spPr>
      </p:pic>
      <p:pic>
        <p:nvPicPr>
          <p:cNvPr id="10" name="Picture 9" descr="A group of kids playing with a kite">
            <a:extLst>
              <a:ext uri="{FF2B5EF4-FFF2-40B4-BE49-F238E27FC236}">
                <a16:creationId xmlns:a16="http://schemas.microsoft.com/office/drawing/2014/main" id="{5ADAE0FD-627C-4405-5714-9EC784B3B4D8}"/>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079641" y="4643298"/>
            <a:ext cx="3323467" cy="2002504"/>
          </a:xfrm>
          <a:prstGeom prst="rect">
            <a:avLst/>
          </a:prstGeom>
          <a:ln>
            <a:noFill/>
          </a:ln>
          <a:effectLst>
            <a:innerShdw blurRad="63500" dist="50800" dir="13500000">
              <a:prstClr val="black">
                <a:alpha val="50000"/>
              </a:prstClr>
            </a:innerShdw>
          </a:effectLst>
        </p:spPr>
      </p:pic>
    </p:spTree>
    <p:extLst>
      <p:ext uri="{BB962C8B-B14F-4D97-AF65-F5344CB8AC3E}">
        <p14:creationId xmlns:p14="http://schemas.microsoft.com/office/powerpoint/2010/main" val="25510226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52A67-528F-3C3B-6D4D-19AFEB7B3A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B03A8E-7DCD-D8D0-B7EC-3D9B9168DB3A}"/>
              </a:ext>
            </a:extLst>
          </p:cNvPr>
          <p:cNvSpPr>
            <a:spLocks noGrp="1"/>
          </p:cNvSpPr>
          <p:nvPr>
            <p:ph type="title"/>
          </p:nvPr>
        </p:nvSpPr>
        <p:spPr/>
        <p:txBody>
          <a:bodyPr>
            <a:normAutofit fontScale="90000"/>
          </a:bodyPr>
          <a:lstStyle/>
          <a:p>
            <a:br>
              <a:rPr lang="en-GB"/>
            </a:br>
            <a:r>
              <a:rPr lang="en-GB"/>
              <a:t>Personal skills development opportunities presented by outdoor education</a:t>
            </a:r>
            <a:br>
              <a:rPr lang="en-GB" b="1" u="sng">
                <a:latin typeface="Arial" panose="020B0604020202020204" pitchFamily="34" charset="0"/>
                <a:cs typeface="Arial" panose="020B0604020202020204" pitchFamily="34" charset="0"/>
              </a:rPr>
            </a:br>
            <a:endParaRPr lang="en-GB" b="1"/>
          </a:p>
        </p:txBody>
      </p:sp>
      <p:sp>
        <p:nvSpPr>
          <p:cNvPr id="3" name="Content Placeholder 2">
            <a:extLst>
              <a:ext uri="{FF2B5EF4-FFF2-40B4-BE49-F238E27FC236}">
                <a16:creationId xmlns:a16="http://schemas.microsoft.com/office/drawing/2014/main" id="{01FB8157-DDF0-24C8-1049-56EDC27C288C}"/>
              </a:ext>
            </a:extLst>
          </p:cNvPr>
          <p:cNvSpPr>
            <a:spLocks noGrp="1"/>
          </p:cNvSpPr>
          <p:nvPr>
            <p:ph idx="1"/>
          </p:nvPr>
        </p:nvSpPr>
        <p:spPr/>
        <p:txBody>
          <a:bodyPr vert="horz" lIns="91440" tIns="45720" rIns="91440" bIns="45720" rtlCol="0" anchor="t">
            <a:normAutofit fontScale="70000" lnSpcReduction="20000"/>
          </a:bodyPr>
          <a:lstStyle/>
          <a:p>
            <a:r>
              <a:rPr lang="en-GB" dirty="0">
                <a:latin typeface="Calibri"/>
                <a:ea typeface="Calibri"/>
                <a:cs typeface="Calibri"/>
              </a:rPr>
              <a:t>Exploration and discovery</a:t>
            </a:r>
          </a:p>
          <a:p>
            <a:r>
              <a:rPr lang="en-GB" dirty="0">
                <a:latin typeface="Calibri"/>
                <a:ea typeface="Calibri"/>
                <a:cs typeface="Calibri"/>
              </a:rPr>
              <a:t>Independence</a:t>
            </a:r>
          </a:p>
          <a:p>
            <a:r>
              <a:rPr lang="en-GB" dirty="0">
                <a:latin typeface="Calibri"/>
                <a:ea typeface="Calibri"/>
                <a:cs typeface="Calibri"/>
              </a:rPr>
              <a:t>Team building</a:t>
            </a:r>
          </a:p>
          <a:p>
            <a:r>
              <a:rPr lang="en-GB" dirty="0">
                <a:latin typeface="Calibri"/>
                <a:ea typeface="Calibri"/>
                <a:cs typeface="Calibri"/>
              </a:rPr>
              <a:t>Problem solving</a:t>
            </a:r>
          </a:p>
          <a:p>
            <a:r>
              <a:rPr lang="en-GB" dirty="0">
                <a:latin typeface="Calibri"/>
                <a:ea typeface="Calibri"/>
                <a:cs typeface="Calibri"/>
              </a:rPr>
              <a:t>Self confidence</a:t>
            </a:r>
          </a:p>
          <a:p>
            <a:r>
              <a:rPr lang="en-GB" dirty="0">
                <a:latin typeface="Calibri"/>
                <a:ea typeface="Calibri"/>
                <a:cs typeface="Calibri"/>
              </a:rPr>
              <a:t>Motor skills (gross and fine)</a:t>
            </a:r>
          </a:p>
          <a:p>
            <a:r>
              <a:rPr lang="en-GB" dirty="0">
                <a:latin typeface="Calibri"/>
                <a:ea typeface="Calibri"/>
                <a:cs typeface="Calibri"/>
              </a:rPr>
              <a:t>Decision making</a:t>
            </a:r>
          </a:p>
          <a:p>
            <a:r>
              <a:rPr lang="en-GB" dirty="0">
                <a:latin typeface="Calibri"/>
                <a:ea typeface="Calibri"/>
                <a:cs typeface="Calibri"/>
              </a:rPr>
              <a:t>Creativity/ Imagination</a:t>
            </a:r>
          </a:p>
          <a:p>
            <a:r>
              <a:rPr lang="en-GB" dirty="0">
                <a:latin typeface="Calibri"/>
                <a:ea typeface="Calibri"/>
                <a:cs typeface="Calibri"/>
              </a:rPr>
              <a:t>Initiative/motivation</a:t>
            </a:r>
          </a:p>
          <a:p>
            <a:pPr marL="0" indent="0">
              <a:buNone/>
            </a:pPr>
            <a:r>
              <a:rPr lang="en-GB" dirty="0">
                <a:latin typeface="Calibri"/>
                <a:ea typeface="Calibri"/>
                <a:cs typeface="Calibri"/>
              </a:rPr>
              <a:t>Others?</a:t>
            </a:r>
          </a:p>
          <a:p>
            <a:r>
              <a:rPr lang="en-GB" dirty="0">
                <a:latin typeface="Roboto" panose="02000000000000000000" pitchFamily="2" charset="0"/>
              </a:rPr>
              <a:t>Experience Extinction?</a:t>
            </a:r>
          </a:p>
          <a:p>
            <a:pPr marL="0" indent="0">
              <a:buNone/>
            </a:pPr>
            <a:endParaRPr lang="en-GB" dirty="0">
              <a:latin typeface="Calibri"/>
              <a:ea typeface="Calibri"/>
              <a:cs typeface="Calibri"/>
            </a:endParaRPr>
          </a:p>
        </p:txBody>
      </p:sp>
    </p:spTree>
    <p:extLst>
      <p:ext uri="{BB962C8B-B14F-4D97-AF65-F5344CB8AC3E}">
        <p14:creationId xmlns:p14="http://schemas.microsoft.com/office/powerpoint/2010/main" val="28960400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60DD4-B988-9834-D678-55F32525AD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4CC547-520B-8331-667A-758162E1A406}"/>
              </a:ext>
            </a:extLst>
          </p:cNvPr>
          <p:cNvSpPr>
            <a:spLocks noGrp="1"/>
          </p:cNvSpPr>
          <p:nvPr>
            <p:ph type="title"/>
          </p:nvPr>
        </p:nvSpPr>
        <p:spPr/>
        <p:txBody>
          <a:bodyPr>
            <a:normAutofit fontScale="90000"/>
          </a:bodyPr>
          <a:lstStyle/>
          <a:p>
            <a:r>
              <a:rPr lang="en-GB"/>
              <a:t>The role of outdoor education in developing personal skills</a:t>
            </a:r>
          </a:p>
        </p:txBody>
      </p:sp>
      <p:sp>
        <p:nvSpPr>
          <p:cNvPr id="3" name="Content Placeholder 2">
            <a:extLst>
              <a:ext uri="{FF2B5EF4-FFF2-40B4-BE49-F238E27FC236}">
                <a16:creationId xmlns:a16="http://schemas.microsoft.com/office/drawing/2014/main" id="{09C7ED3B-548F-DBEA-EA46-74A8FF126993}"/>
              </a:ext>
            </a:extLst>
          </p:cNvPr>
          <p:cNvSpPr>
            <a:spLocks noGrp="1"/>
          </p:cNvSpPr>
          <p:nvPr>
            <p:ph idx="1"/>
          </p:nvPr>
        </p:nvSpPr>
        <p:spPr/>
        <p:txBody>
          <a:bodyPr vert="horz" lIns="91440" tIns="45720" rIns="91440" bIns="45720" rtlCol="0" anchor="t">
            <a:normAutofit fontScale="77500" lnSpcReduction="20000"/>
          </a:bodyPr>
          <a:lstStyle/>
          <a:p>
            <a:r>
              <a:rPr lang="en-GB" b="1" i="0" dirty="0">
                <a:effectLst/>
                <a:latin typeface="Roboto" panose="02000000000000000000" pitchFamily="2" charset="0"/>
                <a:ea typeface="Roboto" panose="02000000000000000000" pitchFamily="2" charset="0"/>
                <a:cs typeface="Roboto" panose="02000000000000000000" pitchFamily="2" charset="0"/>
              </a:rPr>
              <a:t>Concrete learning opportunities</a:t>
            </a:r>
            <a:r>
              <a:rPr lang="en-GB" b="0" i="0" dirty="0">
                <a:effectLst/>
                <a:latin typeface="Roboto" panose="02000000000000000000" pitchFamily="2" charset="0"/>
                <a:ea typeface="Roboto" panose="02000000000000000000" pitchFamily="2" charset="0"/>
                <a:cs typeface="Roboto" panose="02000000000000000000" pitchFamily="2" charset="0"/>
              </a:rPr>
              <a:t>: Young children learn words for things they experience, such as colours, smells, and textures. This allows them to learn vocabulary in context, instead of through a book or programme.</a:t>
            </a:r>
          </a:p>
          <a:p>
            <a:pPr marL="0" indent="0">
              <a:buNone/>
            </a:pPr>
            <a:endParaRPr lang="en-GB" i="1" dirty="0">
              <a:latin typeface="Roboto" panose="02000000000000000000" pitchFamily="2" charset="0"/>
            </a:endParaRPr>
          </a:p>
          <a:p>
            <a:r>
              <a:rPr lang="en-GB" b="0" dirty="0">
                <a:effectLst/>
                <a:latin typeface="Roboto" panose="02000000000000000000" pitchFamily="2" charset="0"/>
              </a:rPr>
              <a:t>Value of </a:t>
            </a:r>
            <a:r>
              <a:rPr lang="en-GB" b="1" dirty="0">
                <a:effectLst/>
                <a:latin typeface="Roboto" panose="02000000000000000000" pitchFamily="2" charset="0"/>
              </a:rPr>
              <a:t>building connections</a:t>
            </a:r>
            <a:r>
              <a:rPr lang="en-GB" b="0" dirty="0">
                <a:effectLst/>
                <a:latin typeface="Roboto" panose="02000000000000000000" pitchFamily="2" charset="0"/>
              </a:rPr>
              <a:t>: Studies show that </a:t>
            </a:r>
          </a:p>
          <a:p>
            <a:pPr marL="0" indent="0" algn="ctr">
              <a:buNone/>
            </a:pPr>
            <a:r>
              <a:rPr lang="en-GB" dirty="0">
                <a:latin typeface="Roboto"/>
                <a:ea typeface="Roboto"/>
                <a:cs typeface="Roboto"/>
              </a:rPr>
              <a:t>‘O</a:t>
            </a:r>
            <a:r>
              <a:rPr lang="en-GB" dirty="0">
                <a:effectLst/>
                <a:latin typeface="Roboto"/>
                <a:ea typeface="Roboto"/>
                <a:cs typeface="Roboto"/>
              </a:rPr>
              <a:t>utdoor learning </a:t>
            </a:r>
            <a:r>
              <a:rPr lang="en-GB" b="0" dirty="0">
                <a:effectLst/>
                <a:latin typeface="Roboto"/>
                <a:ea typeface="Roboto"/>
                <a:cs typeface="Roboto"/>
              </a:rPr>
              <a:t>can help students develop a variety of traits. These include the ability to complete tasks, the capacity to self-direct learning, and the ability to build connections with fellow students. These findings were particularly pronounced for students from ethnic minorities and low-income households.’</a:t>
            </a:r>
            <a:r>
              <a:rPr lang="en-GB" b="1" i="1" dirty="0">
                <a:latin typeface="Roboto"/>
                <a:ea typeface="Roboto"/>
                <a:cs typeface="Roboto"/>
              </a:rPr>
              <a:t> Why?</a:t>
            </a:r>
            <a:endParaRPr lang="en-GB" b="1" i="1" dirty="0">
              <a:effectLst/>
              <a:latin typeface="Roboto" panose="02000000000000000000" pitchFamily="2" charset="0"/>
              <a:ea typeface="Roboto"/>
              <a:cs typeface="Roboto"/>
            </a:endParaRPr>
          </a:p>
          <a:p>
            <a:pPr marL="0" indent="0" algn="r">
              <a:buNone/>
            </a:pPr>
            <a:r>
              <a:rPr lang="en-GB" sz="1200" dirty="0">
                <a:latin typeface="Roboto" panose="02000000000000000000" pitchFamily="2" charset="0"/>
              </a:rPr>
              <a:t>Very Well Mind, 2022</a:t>
            </a:r>
          </a:p>
          <a:p>
            <a:pPr marL="0" indent="0" algn="r">
              <a:buNone/>
            </a:pPr>
            <a:endParaRPr lang="en-GB" sz="1200" dirty="0">
              <a:latin typeface="Roboto"/>
              <a:ea typeface="Roboto"/>
              <a:cs typeface="Roboto"/>
            </a:endParaRPr>
          </a:p>
        </p:txBody>
      </p:sp>
    </p:spTree>
    <p:extLst>
      <p:ext uri="{BB962C8B-B14F-4D97-AF65-F5344CB8AC3E}">
        <p14:creationId xmlns:p14="http://schemas.microsoft.com/office/powerpoint/2010/main" val="32248580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0859B-5B87-4A1A-A68A-3DD95344D6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3A2B80-9579-F3AC-3B8E-121C97836920}"/>
              </a:ext>
            </a:extLst>
          </p:cNvPr>
          <p:cNvSpPr>
            <a:spLocks noGrp="1"/>
          </p:cNvSpPr>
          <p:nvPr>
            <p:ph type="title"/>
          </p:nvPr>
        </p:nvSpPr>
        <p:spPr/>
        <p:txBody>
          <a:bodyPr>
            <a:normAutofit fontScale="90000"/>
          </a:bodyPr>
          <a:lstStyle/>
          <a:p>
            <a:r>
              <a:rPr lang="en-GB"/>
              <a:t>The role of outdoor education in developing personal skills</a:t>
            </a:r>
            <a:endParaRPr lang="en-GB">
              <a:solidFill>
                <a:srgbClr val="0070C0"/>
              </a:solidFill>
            </a:endParaRPr>
          </a:p>
        </p:txBody>
      </p:sp>
      <p:sp>
        <p:nvSpPr>
          <p:cNvPr id="3" name="Content Placeholder 2">
            <a:extLst>
              <a:ext uri="{FF2B5EF4-FFF2-40B4-BE49-F238E27FC236}">
                <a16:creationId xmlns:a16="http://schemas.microsoft.com/office/drawing/2014/main" id="{8FDD02B0-9C2D-3EDC-3E01-90590C35CF60}"/>
              </a:ext>
            </a:extLst>
          </p:cNvPr>
          <p:cNvSpPr>
            <a:spLocks noGrp="1"/>
          </p:cNvSpPr>
          <p:nvPr>
            <p:ph idx="1"/>
          </p:nvPr>
        </p:nvSpPr>
        <p:spPr/>
        <p:txBody>
          <a:bodyPr>
            <a:normAutofit/>
          </a:bodyPr>
          <a:lstStyle/>
          <a:p>
            <a:pPr fontAlgn="base"/>
            <a:r>
              <a:rPr lang="en-GB">
                <a:latin typeface="Ubuntu" panose="020B0504030602030204" pitchFamily="34" charset="0"/>
              </a:rPr>
              <a:t>A</a:t>
            </a:r>
            <a:r>
              <a:rPr lang="en-GB" b="0" i="0">
                <a:effectLst/>
                <a:latin typeface="Ubuntu" panose="020B0504030602030204" pitchFamily="34" charset="0"/>
              </a:rPr>
              <a:t>mbitious, capable learners, ready to learn throughout their lives</a:t>
            </a:r>
          </a:p>
          <a:p>
            <a:pPr algn="l" fontAlgn="base">
              <a:buFont typeface="Arial" panose="020B0604020202020204" pitchFamily="34" charset="0"/>
              <a:buChar char="•"/>
            </a:pPr>
            <a:r>
              <a:rPr lang="en-GB">
                <a:latin typeface="Ubuntu" panose="020B0504030602030204" pitchFamily="34" charset="0"/>
              </a:rPr>
              <a:t>E</a:t>
            </a:r>
            <a:r>
              <a:rPr lang="en-GB" b="0" i="0">
                <a:effectLst/>
                <a:latin typeface="Ubuntu" panose="020B0504030602030204" pitchFamily="34" charset="0"/>
              </a:rPr>
              <a:t>nterprising, creative contributors, ready to play a full part in life and work</a:t>
            </a:r>
          </a:p>
          <a:p>
            <a:pPr algn="l" fontAlgn="base">
              <a:buFont typeface="Arial" panose="020B0604020202020204" pitchFamily="34" charset="0"/>
              <a:buChar char="•"/>
            </a:pPr>
            <a:r>
              <a:rPr lang="en-GB">
                <a:latin typeface="Ubuntu" panose="020B0504030602030204" pitchFamily="34" charset="0"/>
              </a:rPr>
              <a:t>E</a:t>
            </a:r>
            <a:r>
              <a:rPr lang="en-GB" b="0" i="0">
                <a:effectLst/>
                <a:latin typeface="Ubuntu" panose="020B0504030602030204" pitchFamily="34" charset="0"/>
              </a:rPr>
              <a:t>thical, informed citizens of Wales and the world</a:t>
            </a:r>
          </a:p>
          <a:p>
            <a:pPr fontAlgn="base"/>
            <a:r>
              <a:rPr lang="en-GB">
                <a:latin typeface="Ubuntu" panose="020B0504030602030204" pitchFamily="34" charset="0"/>
              </a:rPr>
              <a:t>H</a:t>
            </a:r>
            <a:r>
              <a:rPr lang="en-GB" b="0" i="0">
                <a:effectLst/>
                <a:latin typeface="Ubuntu" panose="020B0504030602030204" pitchFamily="34" charset="0"/>
              </a:rPr>
              <a:t>ealthy, confident individuals, ready to lead fulfilling lives as valued members of society.                       </a:t>
            </a:r>
            <a:r>
              <a:rPr lang="en-GB" sz="1100">
                <a:latin typeface="Ubuntu" panose="020B0504030602030204" pitchFamily="34" charset="0"/>
              </a:rPr>
              <a:t>(Welsh Government, 2022)</a:t>
            </a:r>
            <a:endParaRPr lang="en-GB" sz="1100">
              <a:solidFill>
                <a:srgbClr val="0070C0"/>
              </a:solidFill>
              <a:latin typeface="Ubuntu" panose="020B0504030602030204" pitchFamily="34" charset="0"/>
            </a:endParaRPr>
          </a:p>
          <a:p>
            <a:pPr marL="0" indent="0" fontAlgn="base">
              <a:buNone/>
            </a:pPr>
            <a:endParaRPr lang="en-GB"/>
          </a:p>
        </p:txBody>
      </p:sp>
    </p:spTree>
    <p:extLst>
      <p:ext uri="{BB962C8B-B14F-4D97-AF65-F5344CB8AC3E}">
        <p14:creationId xmlns:p14="http://schemas.microsoft.com/office/powerpoint/2010/main" val="25196841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A5ACA-6662-D982-235E-9AF9B2708B66}"/>
              </a:ext>
            </a:extLst>
          </p:cNvPr>
          <p:cNvSpPr>
            <a:spLocks noGrp="1"/>
          </p:cNvSpPr>
          <p:nvPr>
            <p:ph type="title"/>
          </p:nvPr>
        </p:nvSpPr>
        <p:spPr/>
        <p:txBody>
          <a:bodyPr>
            <a:normAutofit fontScale="90000"/>
          </a:bodyPr>
          <a:lstStyle/>
          <a:p>
            <a:r>
              <a:rPr lang="en-GB"/>
              <a:t>Barriers to the development of personal skills through outdoor learning</a:t>
            </a:r>
          </a:p>
        </p:txBody>
      </p:sp>
      <p:sp>
        <p:nvSpPr>
          <p:cNvPr id="3" name="Content Placeholder 2">
            <a:extLst>
              <a:ext uri="{FF2B5EF4-FFF2-40B4-BE49-F238E27FC236}">
                <a16:creationId xmlns:a16="http://schemas.microsoft.com/office/drawing/2014/main" id="{B409A7B2-677C-28E9-AAFD-888437D8FF5E}"/>
              </a:ext>
            </a:extLst>
          </p:cNvPr>
          <p:cNvSpPr>
            <a:spLocks noGrp="1"/>
          </p:cNvSpPr>
          <p:nvPr>
            <p:ph idx="1"/>
          </p:nvPr>
        </p:nvSpPr>
        <p:spPr/>
        <p:txBody>
          <a:bodyPr>
            <a:normAutofit/>
          </a:bodyPr>
          <a:lstStyle/>
          <a:p>
            <a:pPr marL="0" indent="0">
              <a:buNone/>
            </a:pPr>
            <a:r>
              <a:rPr lang="en-GB" sz="2000" b="1"/>
              <a:t>Social &amp; Emotional barriers:</a:t>
            </a:r>
          </a:p>
          <a:p>
            <a:r>
              <a:rPr lang="en-GB" sz="2000"/>
              <a:t>Anxiety, low confidence</a:t>
            </a:r>
          </a:p>
          <a:p>
            <a:r>
              <a:rPr lang="en-GB" sz="2000"/>
              <a:t>Peer pressure, social dynamics that inhibit participation in group activities</a:t>
            </a:r>
          </a:p>
          <a:p>
            <a:pPr marL="0" indent="0">
              <a:buNone/>
            </a:pPr>
            <a:r>
              <a:rPr lang="en-GB" sz="2000" b="1"/>
              <a:t>Inclusion &amp; Accessibility barriers:</a:t>
            </a:r>
          </a:p>
          <a:p>
            <a:r>
              <a:rPr lang="en-GB" sz="2000"/>
              <a:t>Lack of differentiated activities to ensure all children can engage </a:t>
            </a:r>
            <a:r>
              <a:rPr lang="en-GB" sz="2000" b="1" i="1"/>
              <a:t>meaningfully</a:t>
            </a:r>
            <a:endParaRPr lang="en-GB" sz="2000"/>
          </a:p>
          <a:p>
            <a:pPr marL="0" indent="0">
              <a:buNone/>
            </a:pPr>
            <a:r>
              <a:rPr lang="en-GB" sz="2000" b="1"/>
              <a:t>Motivation &amp; Engagement barriers:</a:t>
            </a:r>
          </a:p>
          <a:p>
            <a:r>
              <a:rPr lang="en-GB" sz="2000"/>
              <a:t>Preference for indoor or digital activities instead of outdoor activities (develops a different set of skills)</a:t>
            </a:r>
          </a:p>
          <a:p>
            <a:r>
              <a:rPr lang="en-GB" sz="2000"/>
              <a:t>Lack of voice or choice in the outdoor activities </a:t>
            </a:r>
          </a:p>
          <a:p>
            <a:pPr marL="0" indent="0" algn="r">
              <a:buNone/>
            </a:pPr>
            <a:r>
              <a:rPr lang="en-GB" sz="1200"/>
              <a:t>(</a:t>
            </a:r>
            <a:r>
              <a:rPr lang="en-GB" sz="1200" err="1"/>
              <a:t>Papadopalou</a:t>
            </a:r>
            <a:r>
              <a:rPr lang="en-GB" sz="1200"/>
              <a:t> and Vincent, 2025)</a:t>
            </a:r>
          </a:p>
        </p:txBody>
      </p:sp>
    </p:spTree>
    <p:extLst>
      <p:ext uri="{BB962C8B-B14F-4D97-AF65-F5344CB8AC3E}">
        <p14:creationId xmlns:p14="http://schemas.microsoft.com/office/powerpoint/2010/main" val="33409927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CE170-5925-C381-0826-354C92AABE18}"/>
              </a:ext>
            </a:extLst>
          </p:cNvPr>
          <p:cNvSpPr>
            <a:spLocks noGrp="1"/>
          </p:cNvSpPr>
          <p:nvPr>
            <p:ph type="title"/>
          </p:nvPr>
        </p:nvSpPr>
        <p:spPr/>
        <p:txBody>
          <a:bodyPr>
            <a:normAutofit fontScale="90000"/>
          </a:bodyPr>
          <a:lstStyle/>
          <a:p>
            <a:r>
              <a:rPr lang="en-GB"/>
              <a:t>On-going challenges and barriers to </a:t>
            </a:r>
            <a:br>
              <a:rPr lang="en-GB"/>
            </a:br>
            <a:r>
              <a:rPr lang="en-GB"/>
              <a:t>outdoor learning and education</a:t>
            </a:r>
          </a:p>
        </p:txBody>
      </p:sp>
      <p:sp>
        <p:nvSpPr>
          <p:cNvPr id="3" name="Content Placeholder 2">
            <a:extLst>
              <a:ext uri="{FF2B5EF4-FFF2-40B4-BE49-F238E27FC236}">
                <a16:creationId xmlns:a16="http://schemas.microsoft.com/office/drawing/2014/main" id="{62DAA4D9-5E73-CB8B-33DF-02AB59DFBA7C}"/>
              </a:ext>
            </a:extLst>
          </p:cNvPr>
          <p:cNvSpPr>
            <a:spLocks noGrp="1"/>
          </p:cNvSpPr>
          <p:nvPr>
            <p:ph idx="1"/>
          </p:nvPr>
        </p:nvSpPr>
        <p:spPr/>
        <p:txBody>
          <a:bodyPr>
            <a:normAutofit fontScale="70000" lnSpcReduction="20000"/>
          </a:bodyPr>
          <a:lstStyle/>
          <a:p>
            <a:r>
              <a:rPr lang="en-GB" sz="2900"/>
              <a:t>Risk averse society caused by Health &amp; Safety regulations  (e.g. concerns about safety and risk-management; natural hazards; over-excited children; staff: pupil ratios; learners with ALN</a:t>
            </a:r>
            <a:r>
              <a:rPr lang="en-GB" sz="3100"/>
              <a:t>) </a:t>
            </a:r>
            <a:r>
              <a:rPr lang="en-GB" sz="1400">
                <a:latin typeface="museo_sans500"/>
              </a:rPr>
              <a:t>(Tinney 2023)</a:t>
            </a:r>
          </a:p>
          <a:p>
            <a:r>
              <a:rPr lang="en-GB" sz="2900"/>
              <a:t>Additional paperwork (e.g. risk assessment plans, consent forms). </a:t>
            </a:r>
            <a:r>
              <a:rPr lang="en-GB" sz="1600">
                <a:latin typeface="museo_sans500"/>
              </a:rPr>
              <a:t>Passy, 2014</a:t>
            </a:r>
            <a:endParaRPr lang="en-GB">
              <a:latin typeface="museo_sans500"/>
            </a:endParaRPr>
          </a:p>
          <a:p>
            <a:r>
              <a:rPr lang="en-GB" sz="2900"/>
              <a:t>Curriculum pressures (e.g. some subjects such as maths or science can be difficult to study outside and maintain curriculum requirements)    </a:t>
            </a:r>
            <a:r>
              <a:rPr lang="en-GB" sz="1400">
                <a:latin typeface="museo_sans500"/>
              </a:rPr>
              <a:t>(Davies &amp; Hamilton, 2018)</a:t>
            </a:r>
            <a:endParaRPr lang="en-GB">
              <a:latin typeface="museo_sans500"/>
            </a:endParaRPr>
          </a:p>
          <a:p>
            <a:r>
              <a:rPr lang="en-GB" sz="2900"/>
              <a:t>Weather (e.g. not having appropriate clothing for everyone when the weather changes)</a:t>
            </a:r>
          </a:p>
          <a:p>
            <a:r>
              <a:rPr lang="en-GB" sz="2900"/>
              <a:t>Teacher confidence to use outdoors effectively (concerns it wasn’t part of their training)   </a:t>
            </a:r>
            <a:r>
              <a:rPr lang="en-GB" sz="1400"/>
              <a:t>(Tinney, 2023; Maynard &amp; Walters, 2007)         </a:t>
            </a:r>
          </a:p>
          <a:p>
            <a:r>
              <a:rPr lang="en-GB" sz="2800"/>
              <a:t>Concerns about how outdoor learning can be evidenced if it’s not written in books and how ‘soft skill’ outcomes such as well-being can be measured </a:t>
            </a:r>
            <a:r>
              <a:rPr lang="en-GB" sz="1300"/>
              <a:t>(Waite, 2017)</a:t>
            </a:r>
          </a:p>
          <a:p>
            <a:r>
              <a:rPr lang="en-GB" sz="2800"/>
              <a:t>Children became used to staying indoors during Covid-19. The use of technology and busier family lives can mean that children are less likely to play outside or engage comfortably with outdoor education and learning  </a:t>
            </a:r>
            <a:r>
              <a:rPr lang="en-GB" sz="1400"/>
              <a:t>(</a:t>
            </a:r>
            <a:r>
              <a:rPr lang="en-GB" sz="1000"/>
              <a:t>University of Hull, 2022)</a:t>
            </a:r>
            <a:r>
              <a:rPr lang="en-GB" sz="2800"/>
              <a:t>                                          </a:t>
            </a:r>
          </a:p>
          <a:p>
            <a:endParaRPr lang="en-GB" sz="3100"/>
          </a:p>
        </p:txBody>
      </p:sp>
    </p:spTree>
    <p:extLst>
      <p:ext uri="{BB962C8B-B14F-4D97-AF65-F5344CB8AC3E}">
        <p14:creationId xmlns:p14="http://schemas.microsoft.com/office/powerpoint/2010/main" val="3439160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A975FA55-A0E5-D3CD-6D0E-C66AD579289B}"/>
              </a:ext>
            </a:extLst>
          </p:cNvPr>
          <p:cNvSpPr>
            <a:spLocks noGrp="1"/>
          </p:cNvSpPr>
          <p:nvPr>
            <p:ph type="title"/>
          </p:nvPr>
        </p:nvSpPr>
        <p:spPr>
          <a:xfrm>
            <a:off x="609601" y="273050"/>
            <a:ext cx="4011084" cy="1162050"/>
          </a:xfrm>
        </p:spPr>
        <p:txBody>
          <a:bodyPr>
            <a:normAutofit fontScale="90000"/>
          </a:bodyPr>
          <a:lstStyle/>
          <a:p>
            <a:pPr algn="ctr"/>
            <a:r>
              <a:rPr lang="en-US" sz="3200"/>
              <a:t>Outdoor Classroom Day</a:t>
            </a:r>
            <a:br>
              <a:rPr lang="en-US"/>
            </a:br>
            <a:endParaRPr lang="en-US"/>
          </a:p>
        </p:txBody>
      </p:sp>
      <p:pic>
        <p:nvPicPr>
          <p:cNvPr id="3" name="Picture 2">
            <a:extLst>
              <a:ext uri="{FF2B5EF4-FFF2-40B4-BE49-F238E27FC236}">
                <a16:creationId xmlns:a16="http://schemas.microsoft.com/office/drawing/2014/main" id="{293ED805-197C-9114-02D8-4C6C9EA0302E}"/>
              </a:ext>
            </a:extLst>
          </p:cNvPr>
          <p:cNvPicPr>
            <a:picLocks noChangeAspect="1"/>
          </p:cNvPicPr>
          <p:nvPr/>
        </p:nvPicPr>
        <p:blipFill>
          <a:blip r:embed="rId2"/>
          <a:stretch>
            <a:fillRect/>
          </a:stretch>
        </p:blipFill>
        <p:spPr>
          <a:xfrm>
            <a:off x="215487" y="3429000"/>
            <a:ext cx="6815667" cy="3424872"/>
          </a:xfrm>
          <a:prstGeom prst="rect">
            <a:avLst/>
          </a:prstGeom>
          <a:noFill/>
        </p:spPr>
      </p:pic>
      <p:sp>
        <p:nvSpPr>
          <p:cNvPr id="10" name="Text Placeholder 3">
            <a:extLst>
              <a:ext uri="{FF2B5EF4-FFF2-40B4-BE49-F238E27FC236}">
                <a16:creationId xmlns:a16="http://schemas.microsoft.com/office/drawing/2014/main" id="{39B90E06-728D-605B-2115-E11AA6966BF3}"/>
              </a:ext>
            </a:extLst>
          </p:cNvPr>
          <p:cNvSpPr>
            <a:spLocks noGrp="1"/>
          </p:cNvSpPr>
          <p:nvPr>
            <p:ph type="body" sz="half" idx="2"/>
          </p:nvPr>
        </p:nvSpPr>
        <p:spPr>
          <a:xfrm>
            <a:off x="609601" y="1435101"/>
            <a:ext cx="4011084" cy="4029891"/>
          </a:xfrm>
        </p:spPr>
        <p:txBody>
          <a:bodyPr/>
          <a:lstStyle/>
          <a:p>
            <a:pPr marL="285750" indent="-285750">
              <a:buFont typeface="Arial" panose="020B0604020202020204" pitchFamily="34" charset="0"/>
              <a:buChar char="•"/>
            </a:pPr>
            <a:r>
              <a:rPr lang="en-GB"/>
              <a:t>Global movement to make time outdoors part of every child’s day. </a:t>
            </a:r>
          </a:p>
          <a:p>
            <a:pPr marL="285750" indent="-285750">
              <a:buFont typeface="Arial" panose="020B0604020202020204" pitchFamily="34" charset="0"/>
              <a:buChar char="•"/>
            </a:pPr>
            <a:r>
              <a:rPr lang="en-GB"/>
              <a:t>On two days of action each year, teachers take children outdoors to play and learn. </a:t>
            </a:r>
          </a:p>
          <a:p>
            <a:pPr marL="285750" indent="-285750">
              <a:buFont typeface="Arial" panose="020B0604020202020204" pitchFamily="34" charset="0"/>
              <a:buChar char="•"/>
            </a:pPr>
            <a:r>
              <a:rPr lang="en-GB"/>
              <a:t>All year round, the Outdoor Classroom Day community campaigns for more time outdoors every day. </a:t>
            </a:r>
            <a:r>
              <a:rPr lang="en-US" sz="1000"/>
              <a:t>(Outdoor Classroom Day, 2026)</a:t>
            </a:r>
            <a:endParaRPr lang="en-GB" sz="1000"/>
          </a:p>
          <a:p>
            <a:endParaRPr lang="en-US"/>
          </a:p>
        </p:txBody>
      </p:sp>
      <p:pic>
        <p:nvPicPr>
          <p:cNvPr id="5" name="Picture 4">
            <a:extLst>
              <a:ext uri="{FF2B5EF4-FFF2-40B4-BE49-F238E27FC236}">
                <a16:creationId xmlns:a16="http://schemas.microsoft.com/office/drawing/2014/main" id="{90FDBB30-51B6-A046-ADCC-DE1BE0DE6E5A}"/>
              </a:ext>
            </a:extLst>
          </p:cNvPr>
          <p:cNvPicPr>
            <a:picLocks noChangeAspect="1"/>
          </p:cNvPicPr>
          <p:nvPr/>
        </p:nvPicPr>
        <p:blipFill>
          <a:blip r:embed="rId3"/>
          <a:stretch>
            <a:fillRect/>
          </a:stretch>
        </p:blipFill>
        <p:spPr>
          <a:xfrm>
            <a:off x="7646505" y="0"/>
            <a:ext cx="4264639" cy="6858000"/>
          </a:xfrm>
          <a:prstGeom prst="rect">
            <a:avLst/>
          </a:prstGeom>
        </p:spPr>
      </p:pic>
    </p:spTree>
    <p:extLst>
      <p:ext uri="{BB962C8B-B14F-4D97-AF65-F5344CB8AC3E}">
        <p14:creationId xmlns:p14="http://schemas.microsoft.com/office/powerpoint/2010/main" val="17569274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04298-AB98-02B7-DB63-CA4F59C66010}"/>
            </a:ext>
          </a:extLst>
        </p:cNvPr>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628F2102-F132-4556-5499-341E5B66F8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1676" y="860950"/>
            <a:ext cx="3874124" cy="2644860"/>
          </a:xfrm>
          <a:prstGeom prst="rect">
            <a:avLst/>
          </a:prstGeom>
        </p:spPr>
      </p:pic>
      <p:pic>
        <p:nvPicPr>
          <p:cNvPr id="5" name="Picture 4" descr="Book cover of a Foundation Phase Outdoor Learning Handbook (Welsh Assembly Government, 2009)&#10;">
            <a:extLst>
              <a:ext uri="{FF2B5EF4-FFF2-40B4-BE49-F238E27FC236}">
                <a16:creationId xmlns:a16="http://schemas.microsoft.com/office/drawing/2014/main" id="{29DAFD92-4AA2-B209-10DB-9749ADC8EB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400" y="3586297"/>
            <a:ext cx="2632027" cy="3200400"/>
          </a:xfrm>
          <a:prstGeom prst="rect">
            <a:avLst/>
          </a:prstGeom>
        </p:spPr>
      </p:pic>
      <p:sp>
        <p:nvSpPr>
          <p:cNvPr id="2" name="Title 1">
            <a:extLst>
              <a:ext uri="{FF2B5EF4-FFF2-40B4-BE49-F238E27FC236}">
                <a16:creationId xmlns:a16="http://schemas.microsoft.com/office/drawing/2014/main" id="{A94AD7BD-4DA3-9155-C91E-59727750DD94}"/>
              </a:ext>
            </a:extLst>
          </p:cNvPr>
          <p:cNvSpPr>
            <a:spLocks noGrp="1"/>
          </p:cNvSpPr>
          <p:nvPr>
            <p:ph type="title"/>
          </p:nvPr>
        </p:nvSpPr>
        <p:spPr>
          <a:xfrm>
            <a:off x="5465659" y="1188637"/>
            <a:ext cx="5642312" cy="1597228"/>
          </a:xfrm>
        </p:spPr>
        <p:txBody>
          <a:bodyPr>
            <a:normAutofit fontScale="90000"/>
          </a:bodyPr>
          <a:lstStyle/>
          <a:p>
            <a:r>
              <a:rPr lang="en-GB" sz="3800"/>
              <a:t>Recap our discussion:</a:t>
            </a:r>
            <a:br>
              <a:rPr lang="en-GB" sz="3800"/>
            </a:br>
            <a:r>
              <a:rPr lang="en-GB" sz="3800"/>
              <a:t>What is the role of outdoor education and learning?</a:t>
            </a:r>
          </a:p>
        </p:txBody>
      </p:sp>
      <p:sp>
        <p:nvSpPr>
          <p:cNvPr id="3" name="Content Placeholder 2">
            <a:extLst>
              <a:ext uri="{FF2B5EF4-FFF2-40B4-BE49-F238E27FC236}">
                <a16:creationId xmlns:a16="http://schemas.microsoft.com/office/drawing/2014/main" id="{4519DFCD-EE6E-E3B5-4D5E-FA78B81E8D10}"/>
              </a:ext>
            </a:extLst>
          </p:cNvPr>
          <p:cNvSpPr>
            <a:spLocks noGrp="1"/>
          </p:cNvSpPr>
          <p:nvPr>
            <p:ph idx="1"/>
          </p:nvPr>
        </p:nvSpPr>
        <p:spPr>
          <a:xfrm>
            <a:off x="5465660" y="2998278"/>
            <a:ext cx="4505654" cy="2728198"/>
          </a:xfrm>
        </p:spPr>
        <p:txBody>
          <a:bodyPr anchor="t">
            <a:normAutofit/>
          </a:bodyPr>
          <a:lstStyle/>
          <a:p>
            <a:pPr marL="0" indent="0">
              <a:buNone/>
            </a:pPr>
            <a:r>
              <a:rPr lang="en-GB" sz="2000" i="1">
                <a:effectLst/>
                <a:latin typeface="Roboto" panose="02000000000000000000" pitchFamily="2" charset="0"/>
              </a:rPr>
              <a:t>‘Outdoor learning is not just taking indoor activities and doing them outside. It is not letting children outside for play time. Understanding this difference is key to good practice. It is an attitude of mind rather than a bank of lesson plans or resources.’</a:t>
            </a:r>
          </a:p>
          <a:p>
            <a:pPr marL="0" indent="0">
              <a:buNone/>
            </a:pPr>
            <a:r>
              <a:rPr lang="en-GB" sz="2000" i="1">
                <a:latin typeface="Roboto" panose="02000000000000000000" pitchFamily="2" charset="0"/>
              </a:rPr>
              <a:t>Welsh Assembly Government, 2009</a:t>
            </a:r>
          </a:p>
          <a:p>
            <a:pPr marL="0" indent="0">
              <a:buNone/>
            </a:pPr>
            <a:endParaRPr lang="en-GB" sz="2000"/>
          </a:p>
        </p:txBody>
      </p:sp>
    </p:spTree>
    <p:extLst>
      <p:ext uri="{BB962C8B-B14F-4D97-AF65-F5344CB8AC3E}">
        <p14:creationId xmlns:p14="http://schemas.microsoft.com/office/powerpoint/2010/main" val="40584048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78ED21-4376-0D9B-A4E2-7A64688BC3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4AFD09-934A-32CA-8B9E-77A7C17BC540}"/>
              </a:ext>
            </a:extLst>
          </p:cNvPr>
          <p:cNvSpPr>
            <a:spLocks noGrp="1"/>
          </p:cNvSpPr>
          <p:nvPr>
            <p:ph type="title"/>
          </p:nvPr>
        </p:nvSpPr>
        <p:spPr/>
        <p:txBody>
          <a:bodyPr>
            <a:normAutofit/>
          </a:bodyPr>
          <a:lstStyle/>
          <a:p>
            <a:pPr algn="ctr"/>
            <a:r>
              <a:rPr lang="en-GB"/>
              <a:t>Theory</a:t>
            </a:r>
          </a:p>
        </p:txBody>
      </p:sp>
      <p:sp>
        <p:nvSpPr>
          <p:cNvPr id="3" name="Content Placeholder 2">
            <a:extLst>
              <a:ext uri="{FF2B5EF4-FFF2-40B4-BE49-F238E27FC236}">
                <a16:creationId xmlns:a16="http://schemas.microsoft.com/office/drawing/2014/main" id="{FDC546E2-6DDB-B9A4-E416-FA3292993EAD}"/>
              </a:ext>
            </a:extLst>
          </p:cNvPr>
          <p:cNvSpPr>
            <a:spLocks noGrp="1"/>
          </p:cNvSpPr>
          <p:nvPr>
            <p:ph idx="1"/>
          </p:nvPr>
        </p:nvSpPr>
        <p:spPr/>
        <p:txBody>
          <a:bodyPr>
            <a:normAutofit fontScale="85000" lnSpcReduction="20000"/>
          </a:bodyPr>
          <a:lstStyle/>
          <a:p>
            <a:pPr marL="0" indent="0">
              <a:buNone/>
            </a:pPr>
            <a:r>
              <a:rPr lang="en-GB" sz="2200" b="0" dirty="0">
                <a:effectLst/>
              </a:rPr>
              <a:t>Froebel emphasised that </a:t>
            </a:r>
            <a:r>
              <a:rPr lang="en-GB" sz="2200" b="0" i="1" dirty="0">
                <a:effectLst/>
              </a:rPr>
              <a:t>‘children should experience all aspects of nature, not just plants and animals. One of the best ways children can experience nature, he argued, is through their play outdoors in the garden and in the wider natural environment.’   </a:t>
            </a:r>
            <a:r>
              <a:rPr lang="en-GB" sz="1200" dirty="0"/>
              <a:t>Froebel Trust, 2023</a:t>
            </a:r>
          </a:p>
          <a:p>
            <a:pPr marL="0" indent="0">
              <a:buNone/>
            </a:pPr>
            <a:endParaRPr lang="en-GB" dirty="0"/>
          </a:p>
          <a:p>
            <a:pPr marL="0" indent="0">
              <a:buNone/>
            </a:pPr>
            <a:r>
              <a:rPr lang="en-GB" sz="2200" dirty="0"/>
              <a:t>Montessori advocated for children to have </a:t>
            </a:r>
            <a:r>
              <a:rPr lang="en-GB" sz="2200" i="1" dirty="0"/>
              <a:t>‘unfettered access to the outdoors, saying there must be provision for the child to have contact with nature.’ </a:t>
            </a:r>
            <a:r>
              <a:rPr lang="en-GB" sz="1200" dirty="0"/>
              <a:t>Montessori Partnership, 2023</a:t>
            </a:r>
          </a:p>
          <a:p>
            <a:pPr marL="0" indent="0">
              <a:buNone/>
            </a:pPr>
            <a:endParaRPr lang="en-GB" sz="1000" dirty="0">
              <a:solidFill>
                <a:srgbClr val="0070C0"/>
              </a:solidFill>
              <a:latin typeface="MADETommySoft-Light"/>
            </a:endParaRPr>
          </a:p>
          <a:p>
            <a:pPr marL="0" indent="0">
              <a:buNone/>
            </a:pPr>
            <a:endParaRPr lang="en-GB" sz="1000" dirty="0">
              <a:solidFill>
                <a:srgbClr val="0070C0"/>
              </a:solidFill>
              <a:latin typeface="MADETommySoft-Light"/>
            </a:endParaRPr>
          </a:p>
          <a:p>
            <a:r>
              <a:rPr lang="en-GB" sz="2000" dirty="0"/>
              <a:t>Piaget (philosophy of learning through play)</a:t>
            </a:r>
          </a:p>
          <a:p>
            <a:r>
              <a:rPr lang="en-GB" sz="2000" dirty="0"/>
              <a:t>John Dewey (learning by doing)</a:t>
            </a:r>
          </a:p>
          <a:p>
            <a:r>
              <a:rPr lang="en-GB" sz="2000" dirty="0"/>
              <a:t>Maslow (all physical and psychological needs must be met to be ready to learn)</a:t>
            </a:r>
          </a:p>
          <a:p>
            <a:r>
              <a:rPr lang="en-GB" sz="2000" dirty="0"/>
              <a:t>Vygotsky (scaffolding)</a:t>
            </a:r>
          </a:p>
          <a:p>
            <a:r>
              <a:rPr lang="en-GB" sz="2000" dirty="0"/>
              <a:t>Bandura (social modelling)</a:t>
            </a:r>
          </a:p>
          <a:p>
            <a:r>
              <a:rPr lang="en-GB" sz="2000" dirty="0"/>
              <a:t>Bronfenbrenner (community around a child supports/promotes wider learning opportunities)</a:t>
            </a:r>
          </a:p>
          <a:p>
            <a:r>
              <a:rPr lang="en-GB" sz="2000" dirty="0"/>
              <a:t>Steiner – Waldorf (experiential learning) </a:t>
            </a:r>
          </a:p>
          <a:p>
            <a:pPr marL="0" indent="0">
              <a:buNone/>
            </a:pPr>
            <a:endParaRPr lang="en-GB" dirty="0">
              <a:solidFill>
                <a:srgbClr val="0070C0"/>
              </a:solidFill>
              <a:latin typeface="MADETommySoft-Light"/>
            </a:endParaRPr>
          </a:p>
          <a:p>
            <a:pPr marL="0" indent="0">
              <a:buNone/>
            </a:pPr>
            <a:endParaRPr lang="en-GB" sz="1000" dirty="0">
              <a:solidFill>
                <a:srgbClr val="0070C0"/>
              </a:solidFill>
            </a:endParaRPr>
          </a:p>
        </p:txBody>
      </p:sp>
    </p:spTree>
    <p:extLst>
      <p:ext uri="{BB962C8B-B14F-4D97-AF65-F5344CB8AC3E}">
        <p14:creationId xmlns:p14="http://schemas.microsoft.com/office/powerpoint/2010/main" val="38594066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0AF76-BDB5-99E8-E2D8-622B60C401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72511E-1FA0-5F08-C62D-D831470CC511}"/>
              </a:ext>
            </a:extLst>
          </p:cNvPr>
          <p:cNvSpPr>
            <a:spLocks noGrp="1"/>
          </p:cNvSpPr>
          <p:nvPr>
            <p:ph type="title"/>
          </p:nvPr>
        </p:nvSpPr>
        <p:spPr/>
        <p:txBody>
          <a:bodyPr>
            <a:normAutofit/>
          </a:bodyPr>
          <a:lstStyle/>
          <a:p>
            <a:pPr algn="ctr"/>
            <a:r>
              <a:rPr lang="en-GB"/>
              <a:t>Legislation and policy</a:t>
            </a:r>
          </a:p>
        </p:txBody>
      </p:sp>
      <p:sp>
        <p:nvSpPr>
          <p:cNvPr id="3" name="Content Placeholder 2">
            <a:extLst>
              <a:ext uri="{FF2B5EF4-FFF2-40B4-BE49-F238E27FC236}">
                <a16:creationId xmlns:a16="http://schemas.microsoft.com/office/drawing/2014/main" id="{D1248E33-7C8F-C33A-F584-76A903A5B9FE}"/>
              </a:ext>
            </a:extLst>
          </p:cNvPr>
          <p:cNvSpPr>
            <a:spLocks noGrp="1"/>
          </p:cNvSpPr>
          <p:nvPr>
            <p:ph idx="1"/>
          </p:nvPr>
        </p:nvSpPr>
        <p:spPr/>
        <p:txBody>
          <a:bodyPr vert="horz" lIns="91440" tIns="45720" rIns="91440" bIns="45720" rtlCol="0" anchor="t">
            <a:normAutofit fontScale="85000" lnSpcReduction="10000"/>
          </a:bodyPr>
          <a:lstStyle/>
          <a:p>
            <a:r>
              <a:rPr lang="en-GB" sz="2800" dirty="0">
                <a:latin typeface="Arial"/>
                <a:cs typeface="Arial"/>
              </a:rPr>
              <a:t>Article 31 is part of the UN Convention on the Rights of the Child. It states that all children have a right to have rest and leisure, to engage in play and recreational activities and to participate in cultural life and the arts.</a:t>
            </a:r>
            <a:r>
              <a:rPr lang="en-GB" dirty="0"/>
              <a:t> </a:t>
            </a:r>
            <a:r>
              <a:rPr lang="en-GB" sz="1200" dirty="0"/>
              <a:t>UNCRC, 1989</a:t>
            </a:r>
          </a:p>
          <a:p>
            <a:endParaRPr lang="en-GB" sz="1200" dirty="0"/>
          </a:p>
          <a:p>
            <a:r>
              <a:rPr lang="en-GB" sz="2600" dirty="0">
                <a:latin typeface="Arial" panose="020B0604020202020204" pitchFamily="34" charset="0"/>
                <a:cs typeface="Arial" panose="020B0604020202020204" pitchFamily="34" charset="0"/>
              </a:rPr>
              <a:t>Seven Core Aims (Wales)  Core Aim 4: </a:t>
            </a:r>
            <a:r>
              <a:rPr lang="en-GB" sz="2600" b="1" i="0" dirty="0">
                <a:effectLst/>
                <a:latin typeface="Arial" panose="020B0604020202020204" pitchFamily="34" charset="0"/>
                <a:cs typeface="Arial" panose="020B0604020202020204" pitchFamily="34" charset="0"/>
              </a:rPr>
              <a:t> Have access to play, leisure, sporting and cultural activities </a:t>
            </a:r>
            <a:r>
              <a:rPr lang="en-GB" sz="1300" i="0" dirty="0">
                <a:effectLst/>
                <a:latin typeface="Arial" panose="020B0604020202020204" pitchFamily="34" charset="0"/>
                <a:cs typeface="Arial" panose="020B0604020202020204" pitchFamily="34" charset="0"/>
              </a:rPr>
              <a:t>Wales Government, 2014</a:t>
            </a:r>
            <a:endParaRPr lang="en-GB" sz="1300" dirty="0">
              <a:latin typeface="Arial" panose="020B0604020202020204" pitchFamily="34" charset="0"/>
              <a:cs typeface="Arial" panose="020B0604020202020204" pitchFamily="34" charset="0"/>
            </a:endParaRPr>
          </a:p>
          <a:p>
            <a:endParaRPr lang="en-GB" sz="1200" dirty="0"/>
          </a:p>
          <a:p>
            <a:r>
              <a:rPr lang="en-GB" sz="2800" dirty="0">
                <a:latin typeface="Arial"/>
                <a:cs typeface="Arial"/>
              </a:rPr>
              <a:t>In 2010, Wales became the first country in the world to legislate for play through the Children and Families (Wales) Measure 2010. Section 11 of the Measure places a duty on local authorities to assess and secure sufficient play opportunities for children in their area.                                   </a:t>
            </a:r>
            <a:r>
              <a:rPr lang="en-GB" sz="1200" dirty="0">
                <a:latin typeface="Arial"/>
                <a:cs typeface="Arial"/>
              </a:rPr>
              <a:t>Play Wales, 2012</a:t>
            </a:r>
            <a:endParaRPr lang="en-GB" sz="2800" dirty="0">
              <a:latin typeface="Arial"/>
              <a:cs typeface="Arial"/>
            </a:endParaRPr>
          </a:p>
          <a:p>
            <a:r>
              <a:rPr lang="en-GB" sz="2400" dirty="0">
                <a:latin typeface="Arial"/>
                <a:ea typeface="Calibri"/>
                <a:cs typeface="Arial"/>
              </a:rPr>
              <a:t>Curriculum for Wales (2022) &amp; your own school policies</a:t>
            </a:r>
          </a:p>
        </p:txBody>
      </p:sp>
    </p:spTree>
    <p:extLst>
      <p:ext uri="{BB962C8B-B14F-4D97-AF65-F5344CB8AC3E}">
        <p14:creationId xmlns:p14="http://schemas.microsoft.com/office/powerpoint/2010/main" val="40170938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857155-2D85-213B-E15C-F35F909A6934}"/>
            </a:ext>
          </a:extLst>
        </p:cNvPr>
        <p:cNvGrpSpPr/>
        <p:nvPr/>
      </p:nvGrpSpPr>
      <p:grpSpPr>
        <a:xfrm>
          <a:off x="0" y="0"/>
          <a:ext cx="0" cy="0"/>
          <a:chOff x="0" y="0"/>
          <a:chExt cx="0" cy="0"/>
        </a:xfrm>
      </p:grpSpPr>
      <p:sp>
        <p:nvSpPr>
          <p:cNvPr id="2" name="Content Placeholder 3">
            <a:extLst>
              <a:ext uri="{FF2B5EF4-FFF2-40B4-BE49-F238E27FC236}">
                <a16:creationId xmlns:a16="http://schemas.microsoft.com/office/drawing/2014/main" id="{2C0742B8-ABD5-75C3-E6DE-E69E4503258A}"/>
              </a:ext>
            </a:extLst>
          </p:cNvPr>
          <p:cNvSpPr txBox="1">
            <a:spLocks/>
          </p:cNvSpPr>
          <p:nvPr/>
        </p:nvSpPr>
        <p:spPr>
          <a:xfrm>
            <a:off x="407126" y="962973"/>
            <a:ext cx="11377748" cy="5644861"/>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a:latin typeface="Arial" panose="020B0604020202020204" pitchFamily="34" charset="0"/>
                <a:cs typeface="Arial" panose="020B0604020202020204" pitchFamily="34" charset="0"/>
              </a:rPr>
              <a:t>Component 4 – Literature review ‘The role of Outdoor Education’</a:t>
            </a:r>
            <a:endParaRPr lang="en-US" b="1">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200">
              <a:latin typeface="Arial" panose="020B0604020202020204" pitchFamily="34" charset="0"/>
              <a:cs typeface="Arial" panose="020B0604020202020204" pitchFamily="34" charset="0"/>
            </a:endParaRPr>
          </a:p>
          <a:p>
            <a:pPr marL="0" indent="0">
              <a:buNone/>
            </a:pPr>
            <a:r>
              <a:rPr lang="en-GB" sz="2400">
                <a:latin typeface="Arial" panose="020B0604020202020204" pitchFamily="34" charset="0"/>
                <a:cs typeface="Arial" panose="020B0604020202020204" pitchFamily="34" charset="0"/>
              </a:rPr>
              <a:t>You will need to consider the following issues as part of your literature review:</a:t>
            </a:r>
          </a:p>
          <a:p>
            <a:r>
              <a:rPr lang="en-GB" sz="2400">
                <a:latin typeface="Arial"/>
                <a:cs typeface="Arial"/>
              </a:rPr>
              <a:t>Introduction: including definitions of outdoor learning and education by key people/ organisations /theorists (Approx. 250 words)</a:t>
            </a:r>
          </a:p>
          <a:p>
            <a:r>
              <a:rPr lang="en-GB" sz="2400">
                <a:latin typeface="Arial" panose="020B0604020202020204" pitchFamily="34" charset="0"/>
                <a:cs typeface="Arial" panose="020B0604020202020204" pitchFamily="34" charset="0"/>
              </a:rPr>
              <a:t>What are the key themes concerning outdoor education? (e.g. physical and mental health &amp; well-being; sustainability/engagement with natural environment; gross, fine and social skills’ development; outdoor experiential learning opportunities)</a:t>
            </a:r>
          </a:p>
          <a:p>
            <a:r>
              <a:rPr lang="en-GB" sz="2400">
                <a:latin typeface="Arial"/>
                <a:cs typeface="Arial"/>
              </a:rPr>
              <a:t>Discuss approx. 3 of these. Make sure you refer to information and research from several different recent and relevant sources; show criticality by drawing on contrasting opinions. (Approx 350 words for each theme)</a:t>
            </a:r>
          </a:p>
          <a:p>
            <a:r>
              <a:rPr lang="en-GB" sz="2400">
                <a:latin typeface="Arial"/>
                <a:cs typeface="Arial"/>
              </a:rPr>
              <a:t>In your conclusion, draw together the key themes you have identified and set out what you consider to be the way forward for the role of outdoor education. (Approx 400 words)</a:t>
            </a:r>
          </a:p>
          <a:p>
            <a:pPr marL="0" indent="0" algn="r">
              <a:buNone/>
            </a:pPr>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GB" sz="2400" i="1">
              <a:solidFill>
                <a:schemeClr val="accent1"/>
              </a:solidFill>
            </a:endParaRPr>
          </a:p>
        </p:txBody>
      </p:sp>
      <p:sp>
        <p:nvSpPr>
          <p:cNvPr id="4" name="Title 1">
            <a:extLst>
              <a:ext uri="{FF2B5EF4-FFF2-40B4-BE49-F238E27FC236}">
                <a16:creationId xmlns:a16="http://schemas.microsoft.com/office/drawing/2014/main" id="{592CCA41-31B6-AEB7-311C-592FF2776AA7}"/>
              </a:ext>
            </a:extLst>
          </p:cNvPr>
          <p:cNvSpPr txBox="1">
            <a:spLocks/>
          </p:cNvSpPr>
          <p:nvPr/>
        </p:nvSpPr>
        <p:spPr>
          <a:xfrm>
            <a:off x="291859" y="526295"/>
            <a:ext cx="11307793" cy="865433"/>
          </a:xfrm>
          <a:prstGeom prst="rect">
            <a:avLst/>
          </a:prstGeom>
        </p:spPr>
        <p:txBody>
          <a:bodyPr vert="horz" lIns="91440" tIns="45720" rIns="91440" bIns="45720" rtlCol="0" anchor="b">
            <a:normAutofit fontScale="9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sz="3600" b="1">
              <a:latin typeface="Arial" panose="020B0604020202020204" pitchFamily="34" charset="0"/>
              <a:cs typeface="Arial" panose="020B0604020202020204" pitchFamily="34" charset="0"/>
            </a:endParaRPr>
          </a:p>
          <a:p>
            <a:r>
              <a:rPr lang="en-GB" sz="3600" b="1" err="1">
                <a:latin typeface="Arial" panose="020B0604020202020204" pitchFamily="34" charset="0"/>
                <a:cs typeface="Arial" panose="020B0604020202020204" pitchFamily="34" charset="0"/>
              </a:rPr>
              <a:t>Portffolio</a:t>
            </a:r>
            <a:r>
              <a:rPr lang="en-GB" sz="3600" b="1">
                <a:latin typeface="Arial" panose="020B0604020202020204" pitchFamily="34" charset="0"/>
                <a:cs typeface="Arial" panose="020B0604020202020204" pitchFamily="34" charset="0"/>
              </a:rPr>
              <a:t>          Portfolio  </a:t>
            </a:r>
            <a:r>
              <a:rPr lang="en-GB" sz="1600" b="1">
                <a:latin typeface="Arial" panose="020B0604020202020204" pitchFamily="34" charset="0"/>
                <a:cs typeface="Arial" panose="020B0604020202020204" pitchFamily="34" charset="0"/>
              </a:rPr>
              <a:t>(Approx. 1700 words in total)</a:t>
            </a:r>
            <a:endParaRPr lang="en-GB" sz="1600">
              <a:latin typeface="Arial" panose="020B0604020202020204" pitchFamily="34" charset="0"/>
              <a:cs typeface="Arial" panose="020B0604020202020204" pitchFamily="34" charset="0"/>
            </a:endParaRPr>
          </a:p>
          <a:p>
            <a:endParaRPr lang="en-GB" sz="3600" b="1">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2761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21C96-6E94-E3B6-405E-2665E43552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DF0478-B893-D07B-A6B9-8DFEA508DDB8}"/>
              </a:ext>
            </a:extLst>
          </p:cNvPr>
          <p:cNvSpPr>
            <a:spLocks noGrp="1"/>
          </p:cNvSpPr>
          <p:nvPr>
            <p:ph type="title"/>
          </p:nvPr>
        </p:nvSpPr>
        <p:spPr/>
        <p:txBody>
          <a:bodyPr/>
          <a:lstStyle/>
          <a:p>
            <a:r>
              <a:rPr lang="en-GB"/>
              <a:t>References</a:t>
            </a:r>
          </a:p>
        </p:txBody>
      </p:sp>
      <p:sp>
        <p:nvSpPr>
          <p:cNvPr id="3" name="Content Placeholder 2">
            <a:extLst>
              <a:ext uri="{FF2B5EF4-FFF2-40B4-BE49-F238E27FC236}">
                <a16:creationId xmlns:a16="http://schemas.microsoft.com/office/drawing/2014/main" id="{D3B90B54-7C07-9D1A-3BA5-FF4CDE2CC698}"/>
              </a:ext>
            </a:extLst>
          </p:cNvPr>
          <p:cNvSpPr>
            <a:spLocks noGrp="1"/>
          </p:cNvSpPr>
          <p:nvPr>
            <p:ph idx="1"/>
          </p:nvPr>
        </p:nvSpPr>
        <p:spPr/>
        <p:txBody>
          <a:bodyPr vert="horz" lIns="91440" tIns="45720" rIns="91440" bIns="45720" rtlCol="0" anchor="t">
            <a:normAutofit fontScale="92500"/>
          </a:bodyPr>
          <a:lstStyle/>
          <a:p>
            <a:pPr marL="0" indent="0">
              <a:buNone/>
            </a:pPr>
            <a:r>
              <a:rPr lang="en-GB" sz="1100">
                <a:latin typeface="Calibri"/>
                <a:ea typeface="Calibri"/>
                <a:cs typeface="Calibri"/>
              </a:rPr>
              <a:t>Active Learning Centres (2023)  Blog: </a:t>
            </a:r>
            <a:r>
              <a:rPr lang="en-GB" sz="1100" i="1">
                <a:latin typeface="Calibri"/>
                <a:ea typeface="Calibri"/>
                <a:cs typeface="Calibri"/>
              </a:rPr>
              <a:t>How outdoor education promotes environmental awareness. </a:t>
            </a:r>
            <a:r>
              <a:rPr lang="en-GB" sz="1100">
                <a:latin typeface="Calibri"/>
                <a:ea typeface="Calibri"/>
                <a:cs typeface="Calibri"/>
              </a:rPr>
              <a:t>Available at </a:t>
            </a:r>
            <a:r>
              <a:rPr lang="en-GB" sz="1100">
                <a:latin typeface="Calibri"/>
                <a:ea typeface="Calibri"/>
                <a:cs typeface="Calibri"/>
                <a:hlinkClick r:id="rId2">
                  <a:extLst>
                    <a:ext uri="{A12FA001-AC4F-418D-AE19-62706E023703}">
                      <ahyp:hlinkClr xmlns:ahyp="http://schemas.microsoft.com/office/drawing/2018/hyperlinkcolor" val="tx"/>
                    </a:ext>
                  </a:extLst>
                </a:hlinkClick>
              </a:rPr>
              <a:t>https://activelearningcentres.co.uk/blog/how-outdoor-education-can-promote-environmental-awareness/#:~:text=Outdoor%20education%20allows%20students%20to%20see%20the%20impact,harm%20wildlife%20or%20how%20deforestation%20affects%20the%20climate</a:t>
            </a:r>
            <a:r>
              <a:rPr lang="en-GB" sz="1100">
                <a:latin typeface="Calibri"/>
                <a:ea typeface="Calibri"/>
                <a:cs typeface="Calibri"/>
              </a:rPr>
              <a:t>. (Accessed 17.08.2025)</a:t>
            </a:r>
          </a:p>
          <a:p>
            <a:pPr marL="0" indent="0">
              <a:buNone/>
            </a:pPr>
            <a:r>
              <a:rPr lang="en-GB" sz="1100">
                <a:latin typeface="Calibri"/>
                <a:ea typeface="Calibri"/>
                <a:cs typeface="Calibri"/>
              </a:rPr>
              <a:t>Cardiff University (2023) </a:t>
            </a:r>
            <a:r>
              <a:rPr lang="en-GB" sz="1100" i="1">
                <a:latin typeface="Calibri"/>
                <a:ea typeface="Calibri"/>
                <a:cs typeface="Calibri"/>
              </a:rPr>
              <a:t>Research by School Health Research Network. </a:t>
            </a:r>
            <a:r>
              <a:rPr lang="en-GB" sz="1100">
                <a:latin typeface="Calibri"/>
                <a:ea typeface="Calibri"/>
                <a:cs typeface="Calibri"/>
              </a:rPr>
              <a:t>Available at </a:t>
            </a:r>
            <a:r>
              <a:rPr lang="en-GB" sz="1100">
                <a:latin typeface="Calibri"/>
                <a:ea typeface="Calibri"/>
                <a:cs typeface="Calibri"/>
                <a:hlinkClick r:id="rId3"/>
              </a:rPr>
              <a:t>Nearly a quarter of young people in Wales are reporting very high levels of mental health symptoms following the pandemic - News - Cardiff University</a:t>
            </a:r>
            <a:r>
              <a:rPr lang="en-GB" sz="1100">
                <a:latin typeface="Calibri"/>
                <a:ea typeface="Calibri"/>
                <a:cs typeface="Calibri"/>
              </a:rPr>
              <a:t> (Accessed 06.02.2026)</a:t>
            </a:r>
          </a:p>
          <a:p>
            <a:pPr marL="0" indent="0">
              <a:buNone/>
            </a:pPr>
            <a:r>
              <a:rPr lang="en-GB" sz="1100" b="0" i="0">
                <a:effectLst/>
                <a:latin typeface="Calibri"/>
                <a:ea typeface="Calibri"/>
                <a:cs typeface="Calibri"/>
              </a:rPr>
              <a:t>Eco Schools (2023) </a:t>
            </a:r>
            <a:r>
              <a:rPr lang="en-GB" sz="1100" b="0" i="1">
                <a:effectLst/>
                <a:latin typeface="Calibri"/>
                <a:ea typeface="Calibri"/>
                <a:cs typeface="Calibri"/>
              </a:rPr>
              <a:t>What is Eco Schools? </a:t>
            </a:r>
            <a:r>
              <a:rPr lang="en-GB" sz="1100" b="0" i="0">
                <a:effectLst/>
                <a:latin typeface="Calibri"/>
                <a:ea typeface="Calibri"/>
                <a:cs typeface="Calibri"/>
              </a:rPr>
              <a:t>Available at </a:t>
            </a:r>
            <a:r>
              <a:rPr lang="en-GB" sz="1100" b="0" i="0">
                <a:effectLst/>
                <a:latin typeface="Calibri"/>
                <a:ea typeface="Calibri"/>
                <a:cs typeface="Calibri"/>
                <a:hlinkClick r:id="rId4">
                  <a:extLst>
                    <a:ext uri="{A12FA001-AC4F-418D-AE19-62706E023703}">
                      <ahyp:hlinkClr xmlns:ahyp="http://schemas.microsoft.com/office/drawing/2018/hyperlinkcolor" val="tx"/>
                    </a:ext>
                  </a:extLst>
                </a:hlinkClick>
              </a:rPr>
              <a:t>https://www.eco-schools.org.uk/about/what-is-eco-schools/</a:t>
            </a:r>
            <a:r>
              <a:rPr lang="en-GB" sz="1100" b="0" i="0">
                <a:effectLst/>
                <a:latin typeface="Calibri"/>
                <a:ea typeface="Calibri"/>
                <a:cs typeface="Calibri"/>
              </a:rPr>
              <a:t> (Accessed 17.08.2025)</a:t>
            </a:r>
          </a:p>
          <a:p>
            <a:pPr marL="0" indent="0">
              <a:buNone/>
            </a:pPr>
            <a:r>
              <a:rPr lang="en-GB" sz="1100">
                <a:latin typeface="Calibri"/>
                <a:ea typeface="Calibri"/>
                <a:cs typeface="Calibri"/>
              </a:rPr>
              <a:t>Froebel Trust (2023) </a:t>
            </a:r>
            <a:r>
              <a:rPr lang="en-GB" sz="1100" i="1">
                <a:latin typeface="Calibri"/>
                <a:ea typeface="Calibri"/>
                <a:cs typeface="Calibri"/>
              </a:rPr>
              <a:t>Children and Nature. </a:t>
            </a:r>
            <a:r>
              <a:rPr lang="en-GB" sz="1100">
                <a:latin typeface="Calibri"/>
                <a:ea typeface="Calibri"/>
                <a:cs typeface="Calibri"/>
              </a:rPr>
              <a:t>Available at </a:t>
            </a:r>
            <a:r>
              <a:rPr lang="en-GB" sz="1100">
                <a:latin typeface="Calibri"/>
                <a:ea typeface="Calibri"/>
                <a:cs typeface="Calibri"/>
                <a:hlinkClick r:id="rId5">
                  <a:extLst>
                    <a:ext uri="{A12FA001-AC4F-418D-AE19-62706E023703}">
                      <ahyp:hlinkClr xmlns:ahyp="http://schemas.microsoft.com/office/drawing/2018/hyperlinkcolor" val="tx"/>
                    </a:ext>
                  </a:extLst>
                </a:hlinkClick>
              </a:rPr>
              <a:t>https://www.froebel.org.uk/training-and-resources/children-and-nature#:~:text=Froebel%20emphasised%20that%20children%20should%20experience%20all%20aspects,learn%20about%20the%20interrelationship%20of%20all%20living%20things</a:t>
            </a:r>
            <a:r>
              <a:rPr lang="en-GB" sz="1100">
                <a:latin typeface="Calibri"/>
                <a:ea typeface="Calibri"/>
                <a:cs typeface="Calibri"/>
              </a:rPr>
              <a:t>. (Accessed 17.08.2025)</a:t>
            </a:r>
          </a:p>
          <a:p>
            <a:pPr marL="0" indent="0">
              <a:buNone/>
            </a:pPr>
            <a:r>
              <a:rPr lang="en-GB" sz="1100" err="1">
                <a:latin typeface="Calibri"/>
                <a:ea typeface="Calibri"/>
                <a:cs typeface="Calibri"/>
              </a:rPr>
              <a:t>Gessiou</a:t>
            </a:r>
            <a:r>
              <a:rPr lang="en-GB" sz="1100">
                <a:latin typeface="Calibri"/>
                <a:ea typeface="Calibri"/>
                <a:cs typeface="Calibri"/>
              </a:rPr>
              <a:t>, G. and Mart, M.  (2023)  </a:t>
            </a:r>
            <a:r>
              <a:rPr lang="en-GB" sz="1100" i="1">
                <a:latin typeface="Calibri"/>
                <a:ea typeface="Calibri"/>
                <a:cs typeface="Calibri"/>
              </a:rPr>
              <a:t>Outdoor play and learning practices from a comparative case study perspective. </a:t>
            </a:r>
            <a:r>
              <a:rPr lang="en-GB" sz="1100">
                <a:latin typeface="Calibri"/>
                <a:ea typeface="Calibri"/>
                <a:cs typeface="Calibri"/>
              </a:rPr>
              <a:t>Available at </a:t>
            </a:r>
            <a:r>
              <a:rPr lang="en-GB" sz="1100">
                <a:latin typeface="Calibri"/>
                <a:ea typeface="Calibri"/>
                <a:cs typeface="Calibri"/>
                <a:hlinkClick r:id="rId6">
                  <a:extLst>
                    <a:ext uri="{A12FA001-AC4F-418D-AE19-62706E023703}">
                      <ahyp:hlinkClr xmlns:ahyp="http://schemas.microsoft.com/office/drawing/2018/hyperlinkcolor" val="tx"/>
                    </a:ext>
                  </a:extLst>
                </a:hlinkClick>
              </a:rPr>
              <a:t>Outdoor-play-and-learning-practices-from-a-comparative-case-study-perspective.pdf</a:t>
            </a:r>
            <a:r>
              <a:rPr lang="en-GB" sz="1100">
                <a:latin typeface="Calibri"/>
                <a:ea typeface="Calibri"/>
                <a:cs typeface="Calibri"/>
              </a:rPr>
              <a:t> (Accessed 06.02.2026)</a:t>
            </a:r>
          </a:p>
          <a:p>
            <a:pPr marL="0" indent="0">
              <a:buNone/>
            </a:pPr>
            <a:r>
              <a:rPr lang="en-GB" sz="1100">
                <a:latin typeface="Calibri"/>
                <a:ea typeface="Calibri"/>
                <a:cs typeface="Calibri"/>
              </a:rPr>
              <a:t>Institute of Outdoor Learning (2025)</a:t>
            </a:r>
            <a:r>
              <a:rPr lang="en-GB" sz="1100">
                <a:solidFill>
                  <a:srgbClr val="0070C0"/>
                </a:solidFill>
                <a:latin typeface="Calibri"/>
                <a:ea typeface="Calibri"/>
                <a:cs typeface="Calibri"/>
              </a:rPr>
              <a:t>  </a:t>
            </a:r>
            <a:r>
              <a:rPr lang="en-GB" sz="1100" i="1">
                <a:latin typeface="Calibri"/>
                <a:ea typeface="Calibri"/>
                <a:cs typeface="Calibri"/>
              </a:rPr>
              <a:t>The Benefits of Outdoor Learning. </a:t>
            </a:r>
            <a:r>
              <a:rPr lang="en-GB" sz="1100">
                <a:latin typeface="Calibri"/>
                <a:ea typeface="Calibri"/>
                <a:cs typeface="Calibri"/>
              </a:rPr>
              <a:t>Available at </a:t>
            </a:r>
            <a:r>
              <a:rPr lang="en-GB" sz="1100">
                <a:latin typeface="Calibri"/>
                <a:ea typeface="Calibri"/>
                <a:cs typeface="Calibri"/>
                <a:hlinkClick r:id="rId7"/>
              </a:rPr>
              <a:t>https://www.outdoor-learning.org</a:t>
            </a:r>
            <a:r>
              <a:rPr lang="en-GB" sz="1100">
                <a:latin typeface="Calibri"/>
                <a:ea typeface="Calibri"/>
                <a:cs typeface="Calibri"/>
              </a:rPr>
              <a:t> (Accessed 07.02.2026)</a:t>
            </a:r>
            <a:r>
              <a:rPr lang="en-GB" sz="1100" i="1">
                <a:latin typeface="Calibri"/>
                <a:ea typeface="Calibri"/>
                <a:cs typeface="Calibri"/>
              </a:rPr>
              <a:t> </a:t>
            </a:r>
            <a:endParaRPr lang="en-GB" sz="1100">
              <a:latin typeface="Calibri"/>
              <a:ea typeface="Calibri"/>
              <a:cs typeface="Calibri"/>
            </a:endParaRPr>
          </a:p>
          <a:p>
            <a:pPr marL="0" indent="0">
              <a:buNone/>
            </a:pPr>
            <a:r>
              <a:rPr lang="en-GB" sz="1100">
                <a:latin typeface="Calibri"/>
                <a:ea typeface="Calibri"/>
                <a:cs typeface="Calibri"/>
              </a:rPr>
              <a:t>Kuo, M., Barnes, M. and Jordan, C. (2019) Do Experiences With Nature Promote Learning? Converging Evidence of a Cause-and-Effect Relationship. Front. Psychol. 10:305. </a:t>
            </a:r>
            <a:r>
              <a:rPr lang="en-GB" sz="1100" err="1">
                <a:latin typeface="Calibri"/>
                <a:ea typeface="Calibri"/>
                <a:cs typeface="Calibri"/>
              </a:rPr>
              <a:t>doi</a:t>
            </a:r>
            <a:r>
              <a:rPr lang="en-GB" sz="1100">
                <a:latin typeface="Calibri"/>
                <a:ea typeface="Calibri"/>
                <a:cs typeface="Calibri"/>
              </a:rPr>
              <a:t>: 10.3389/fpsyg.2019.00305</a:t>
            </a:r>
            <a:endParaRPr lang="en-GB" sz="1100">
              <a:solidFill>
                <a:srgbClr val="0070C0"/>
              </a:solidFill>
              <a:latin typeface="Calibri"/>
              <a:ea typeface="Calibri"/>
              <a:cs typeface="Calibri"/>
            </a:endParaRPr>
          </a:p>
          <a:p>
            <a:pPr marL="0" indent="0">
              <a:buNone/>
            </a:pPr>
            <a:r>
              <a:rPr lang="en-GB" sz="1100">
                <a:latin typeface="Calibri"/>
                <a:ea typeface="Calibri"/>
                <a:cs typeface="Calibri"/>
              </a:rPr>
              <a:t>Learning Through Landscapes (2022) </a:t>
            </a:r>
            <a:r>
              <a:rPr lang="en-GB" sz="1100" i="1">
                <a:latin typeface="Calibri"/>
                <a:ea typeface="Calibri"/>
                <a:cs typeface="Calibri"/>
              </a:rPr>
              <a:t>Five Key Benefits of Outdoor Learning. </a:t>
            </a:r>
            <a:r>
              <a:rPr lang="en-GB" sz="1100">
                <a:latin typeface="Calibri"/>
                <a:ea typeface="Calibri"/>
                <a:cs typeface="Calibri"/>
              </a:rPr>
              <a:t>Available at </a:t>
            </a:r>
            <a:r>
              <a:rPr lang="en-GB" sz="1100">
                <a:solidFill>
                  <a:srgbClr val="0563C1"/>
                </a:solidFill>
                <a:latin typeface="Calibri"/>
                <a:ea typeface="Calibri"/>
                <a:cs typeface="Calibri"/>
                <a:hlinkClick r:id="rId8">
                  <a:extLst>
                    <a:ext uri="{A12FA001-AC4F-418D-AE19-62706E023703}">
                      <ahyp:hlinkClr xmlns:ahyp="http://schemas.microsoft.com/office/drawing/2018/hyperlinkcolor" val="tx"/>
                    </a:ext>
                  </a:extLst>
                </a:hlinkClick>
              </a:rPr>
              <a:t>5 key benefits of outdoor </a:t>
            </a:r>
            <a:r>
              <a:rPr lang="en-GB" sz="1100">
                <a:latin typeface="Calibri"/>
                <a:ea typeface="Calibri"/>
                <a:cs typeface="Calibri"/>
                <a:hlinkClick r:id="rId8">
                  <a:extLst>
                    <a:ext uri="{A12FA001-AC4F-418D-AE19-62706E023703}">
                      <ahyp:hlinkClr xmlns:ahyp="http://schemas.microsoft.com/office/drawing/2018/hyperlinkcolor" val="tx"/>
                    </a:ext>
                  </a:extLst>
                </a:hlinkClick>
              </a:rPr>
              <a:t>learning</a:t>
            </a:r>
            <a:r>
              <a:rPr lang="en-GB" sz="1100">
                <a:latin typeface="Calibri"/>
                <a:ea typeface="Calibri"/>
                <a:cs typeface="Calibri"/>
              </a:rPr>
              <a:t> ( Accessed 07.02.2026)</a:t>
            </a:r>
          </a:p>
          <a:p>
            <a:pPr marL="0" indent="0">
              <a:buNone/>
            </a:pPr>
            <a:r>
              <a:rPr lang="en-GB" sz="1100">
                <a:latin typeface="Calibri"/>
                <a:ea typeface="Calibri"/>
                <a:cs typeface="Calibri"/>
              </a:rPr>
              <a:t>Learning Through Landscapes (2023) </a:t>
            </a:r>
            <a:r>
              <a:rPr lang="en-GB" sz="1100" i="1">
                <a:latin typeface="Calibri"/>
                <a:ea typeface="Calibri"/>
                <a:cs typeface="Calibri"/>
              </a:rPr>
              <a:t>How outdoor learning can help you fulfil the 4 purposes of the new curriculum for Wales. </a:t>
            </a:r>
            <a:r>
              <a:rPr lang="en-GB" sz="1100">
                <a:latin typeface="Calibri"/>
                <a:ea typeface="Calibri"/>
                <a:cs typeface="Calibri"/>
              </a:rPr>
              <a:t>Available at </a:t>
            </a:r>
            <a:r>
              <a:rPr lang="en-GB" sz="1100">
                <a:latin typeface="Calibri"/>
                <a:ea typeface="Calibri"/>
                <a:cs typeface="Calibri"/>
                <a:hlinkClick r:id="rId9">
                  <a:extLst>
                    <a:ext uri="{A12FA001-AC4F-418D-AE19-62706E023703}">
                      <ahyp:hlinkClr xmlns:ahyp="http://schemas.microsoft.com/office/drawing/2018/hyperlinkcolor" val="tx"/>
                    </a:ext>
                  </a:extLst>
                </a:hlinkClick>
              </a:rPr>
              <a:t>https://ltl.org.uk/news/how-outdoor-learning-can-help-you-fulfil-the-four-purposes-of-the-new-curriculum-for-wales/#How%20Outdoor%20Learning%20Can%20Help</a:t>
            </a:r>
            <a:r>
              <a:rPr lang="en-GB" sz="1100">
                <a:latin typeface="Calibri"/>
                <a:ea typeface="Calibri"/>
                <a:cs typeface="Calibri"/>
              </a:rPr>
              <a:t> (Accessed 17.08.2025)</a:t>
            </a:r>
          </a:p>
          <a:p>
            <a:pPr marL="0" indent="0">
              <a:buNone/>
            </a:pPr>
            <a:r>
              <a:rPr lang="en-GB" sz="1100">
                <a:latin typeface="Calibri"/>
                <a:ea typeface="Calibri"/>
                <a:cs typeface="Calibri"/>
              </a:rPr>
              <a:t>Learning Through Landscapes (2024) </a:t>
            </a:r>
            <a:r>
              <a:rPr lang="en-GB" sz="1100" i="1">
                <a:latin typeface="Calibri"/>
                <a:ea typeface="Calibri"/>
                <a:cs typeface="Calibri"/>
              </a:rPr>
              <a:t>Six principles for Outdoor Learning &amp; Play. </a:t>
            </a:r>
            <a:r>
              <a:rPr lang="en-GB" sz="1100">
                <a:latin typeface="Calibri"/>
                <a:ea typeface="Calibri"/>
                <a:cs typeface="Calibri"/>
              </a:rPr>
              <a:t>Available at </a:t>
            </a:r>
            <a:r>
              <a:rPr lang="en-GB" sz="1100">
                <a:latin typeface="Calibri"/>
                <a:ea typeface="Calibri"/>
                <a:cs typeface="Calibri"/>
                <a:hlinkClick r:id="rId10">
                  <a:extLst>
                    <a:ext uri="{A12FA001-AC4F-418D-AE19-62706E023703}">
                      <ahyp:hlinkClr xmlns:ahyp="http://schemas.microsoft.com/office/drawing/2018/hyperlinkcolor" val="tx"/>
                    </a:ext>
                  </a:extLst>
                </a:hlinkClick>
              </a:rPr>
              <a:t>https://ltl.org.uk/about-us/</a:t>
            </a:r>
            <a:r>
              <a:rPr lang="en-GB" sz="1100">
                <a:latin typeface="Calibri"/>
                <a:ea typeface="Calibri"/>
                <a:cs typeface="Calibri"/>
              </a:rPr>
              <a:t>  (Accessed 07.02.2025)</a:t>
            </a:r>
          </a:p>
          <a:p>
            <a:pPr marL="0" indent="0">
              <a:buNone/>
            </a:pPr>
            <a:r>
              <a:rPr lang="en-GB" sz="1100">
                <a:latin typeface="Calibri"/>
                <a:ea typeface="Calibri"/>
                <a:cs typeface="Arial"/>
              </a:rPr>
              <a:t>Lomax, T. Butler, J., Cipriani, A. &amp; Singh, I. (2024) </a:t>
            </a:r>
            <a:r>
              <a:rPr lang="en-GB" sz="1100" i="1">
                <a:latin typeface="Calibri"/>
                <a:ea typeface="Calibri"/>
                <a:cs typeface="Arial"/>
              </a:rPr>
              <a:t>Effect of nature on the mental health  &amp; wellbeing of children and adolescents: A meta-review</a:t>
            </a:r>
            <a:r>
              <a:rPr lang="en-GB" sz="1100">
                <a:latin typeface="Calibri"/>
                <a:ea typeface="Calibri"/>
                <a:cs typeface="Arial"/>
              </a:rPr>
              <a:t>. Available at </a:t>
            </a:r>
            <a:r>
              <a:rPr lang="en-GB" sz="1100">
                <a:latin typeface="Calibri"/>
                <a:ea typeface="+mn-lt"/>
                <a:cs typeface="+mn-lt"/>
                <a:hlinkClick r:id="rId11"/>
              </a:rPr>
              <a:t>Effect of nature on the mental health and well-being of children and adolescents: meta-review - PMC</a:t>
            </a:r>
            <a:r>
              <a:rPr lang="en-GB" sz="1100">
                <a:latin typeface="Calibri"/>
                <a:ea typeface="+mn-lt"/>
                <a:cs typeface="Arial"/>
              </a:rPr>
              <a:t> (Accessed 14.02.2026)</a:t>
            </a:r>
            <a:endParaRPr lang="en-GB" sz="1100">
              <a:latin typeface="Calibri"/>
              <a:ea typeface="Calibri"/>
              <a:cs typeface="Arial" panose="020B0604020202020204" pitchFamily="34" charset="0"/>
            </a:endParaRPr>
          </a:p>
          <a:p>
            <a:pPr marL="0" indent="0">
              <a:buNone/>
            </a:pPr>
            <a:r>
              <a:rPr lang="en-GB" sz="1100" b="0" i="0">
                <a:effectLst/>
                <a:latin typeface="Calibri"/>
                <a:ea typeface="Calibri"/>
                <a:cs typeface="Arial"/>
              </a:rPr>
              <a:t>Maynard, T., and Waters, J. (2007). Learning in the outdoor environment: a missed opportunity? </a:t>
            </a:r>
            <a:r>
              <a:rPr lang="en-GB" sz="1100" b="0" i="1">
                <a:effectLst/>
                <a:latin typeface="Calibri"/>
                <a:ea typeface="Calibri"/>
                <a:cs typeface="Arial"/>
              </a:rPr>
              <a:t>Early Years</a:t>
            </a:r>
            <a:r>
              <a:rPr lang="en-GB" sz="1100" b="0" i="0">
                <a:effectLst/>
                <a:latin typeface="Calibri"/>
                <a:ea typeface="Calibri"/>
                <a:cs typeface="Arial"/>
              </a:rPr>
              <a:t> 27, 255–265. </a:t>
            </a:r>
            <a:r>
              <a:rPr lang="en-GB" sz="1100" b="0" i="0" err="1">
                <a:effectLst/>
                <a:latin typeface="Calibri"/>
                <a:ea typeface="Calibri"/>
                <a:cs typeface="Arial"/>
              </a:rPr>
              <a:t>doi</a:t>
            </a:r>
            <a:r>
              <a:rPr lang="en-GB" sz="1100" b="0" i="0">
                <a:effectLst/>
                <a:latin typeface="Calibri"/>
                <a:ea typeface="Calibri"/>
                <a:cs typeface="Arial"/>
              </a:rPr>
              <a:t>: 10.1080/09575140701594400</a:t>
            </a:r>
          </a:p>
          <a:p>
            <a:pPr marL="0" indent="0">
              <a:buNone/>
            </a:pPr>
            <a:r>
              <a:rPr lang="en-GB" sz="1100">
                <a:latin typeface="Calibri"/>
                <a:ea typeface="Calibri"/>
                <a:cs typeface="Calibri"/>
              </a:rPr>
              <a:t>Montessori Partnership (2023) </a:t>
            </a:r>
            <a:r>
              <a:rPr lang="en-GB" sz="1100" i="1">
                <a:latin typeface="Calibri"/>
                <a:ea typeface="Calibri"/>
                <a:cs typeface="Calibri"/>
              </a:rPr>
              <a:t>The Montessori take on nature and outdoor play. </a:t>
            </a:r>
            <a:r>
              <a:rPr lang="en-GB" sz="1100">
                <a:latin typeface="Calibri"/>
                <a:ea typeface="Calibri"/>
                <a:cs typeface="Calibri"/>
              </a:rPr>
              <a:t>Available at </a:t>
            </a:r>
            <a:r>
              <a:rPr lang="en-GB" sz="1100">
                <a:latin typeface="Calibri"/>
                <a:ea typeface="Calibri"/>
                <a:cs typeface="Calibri"/>
                <a:hlinkClick r:id="rId12">
                  <a:extLst>
                    <a:ext uri="{A12FA001-AC4F-418D-AE19-62706E023703}">
                      <ahyp:hlinkClr xmlns:ahyp="http://schemas.microsoft.com/office/drawing/2018/hyperlinkcolor" val="tx"/>
                    </a:ext>
                  </a:extLst>
                </a:hlinkClick>
              </a:rPr>
              <a:t>https://www.montessoripartnership.com/the-montessori-take-on-nature-and-outdoor-play/</a:t>
            </a:r>
            <a:r>
              <a:rPr lang="en-GB" sz="1100">
                <a:latin typeface="Calibri"/>
                <a:ea typeface="Calibri"/>
                <a:cs typeface="Calibri"/>
              </a:rPr>
              <a:t>  (Accessed 17.08.2025)</a:t>
            </a:r>
          </a:p>
          <a:p>
            <a:pPr marL="0" indent="0">
              <a:buNone/>
            </a:pPr>
            <a:r>
              <a:rPr lang="en-GB" sz="1100">
                <a:latin typeface="Calibri"/>
                <a:ea typeface="Calibri"/>
                <a:cs typeface="Calibri"/>
              </a:rPr>
              <a:t>Natural England (2022) </a:t>
            </a:r>
            <a:r>
              <a:rPr lang="en-GB" sz="1100" i="1">
                <a:latin typeface="Calibri"/>
                <a:ea typeface="Calibri"/>
                <a:cs typeface="Calibri"/>
              </a:rPr>
              <a:t>Links between natural environments and mental health. </a:t>
            </a:r>
            <a:r>
              <a:rPr lang="en-GB" sz="1100">
                <a:latin typeface="Calibri"/>
                <a:ea typeface="Calibri"/>
                <a:cs typeface="Calibri"/>
              </a:rPr>
              <a:t>Available at </a:t>
            </a:r>
            <a:r>
              <a:rPr lang="en-GB" sz="1100">
                <a:latin typeface="Calibri"/>
                <a:ea typeface="Calibri"/>
                <a:cs typeface="Calibri"/>
                <a:hlinkClick r:id="rId13"/>
              </a:rPr>
              <a:t>Natural England EIN065: Links between Natural Environments and Mental Health (2022)publications.naturalengland.org.uk</a:t>
            </a:r>
            <a:r>
              <a:rPr lang="en-GB" sz="1100">
                <a:latin typeface="Calibri"/>
                <a:ea typeface="Calibri"/>
                <a:cs typeface="Calibri"/>
              </a:rPr>
              <a:t> (Accessed 14.02.2026)</a:t>
            </a:r>
          </a:p>
        </p:txBody>
      </p:sp>
    </p:spTree>
    <p:extLst>
      <p:ext uri="{BB962C8B-B14F-4D97-AF65-F5344CB8AC3E}">
        <p14:creationId xmlns:p14="http://schemas.microsoft.com/office/powerpoint/2010/main" val="41500313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86E52F-0B8C-73E7-F061-B053144C4B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B9C788-AB8E-59E3-46C4-79AABC09D129}"/>
              </a:ext>
            </a:extLst>
          </p:cNvPr>
          <p:cNvSpPr>
            <a:spLocks noGrp="1"/>
          </p:cNvSpPr>
          <p:nvPr>
            <p:ph type="title"/>
          </p:nvPr>
        </p:nvSpPr>
        <p:spPr/>
        <p:txBody>
          <a:bodyPr/>
          <a:lstStyle/>
          <a:p>
            <a:r>
              <a:rPr lang="en-GB"/>
              <a:t>References</a:t>
            </a:r>
          </a:p>
        </p:txBody>
      </p:sp>
      <p:sp>
        <p:nvSpPr>
          <p:cNvPr id="3" name="Content Placeholder 2">
            <a:extLst>
              <a:ext uri="{FF2B5EF4-FFF2-40B4-BE49-F238E27FC236}">
                <a16:creationId xmlns:a16="http://schemas.microsoft.com/office/drawing/2014/main" id="{436B1DF1-2A3D-0DF0-CAE1-82DC98AD8440}"/>
              </a:ext>
            </a:extLst>
          </p:cNvPr>
          <p:cNvSpPr>
            <a:spLocks noGrp="1"/>
          </p:cNvSpPr>
          <p:nvPr>
            <p:ph idx="1"/>
          </p:nvPr>
        </p:nvSpPr>
        <p:spPr/>
        <p:txBody>
          <a:bodyPr vert="horz" lIns="91440" tIns="45720" rIns="91440" bIns="45720" rtlCol="0" anchor="t">
            <a:noAutofit/>
          </a:bodyPr>
          <a:lstStyle/>
          <a:p>
            <a:pPr marL="0" indent="0">
              <a:buNone/>
            </a:pPr>
            <a:r>
              <a:rPr lang="en-GB" sz="1000" dirty="0">
                <a:latin typeface="Calibri"/>
                <a:ea typeface="Calibri"/>
                <a:cs typeface="Arial"/>
              </a:rPr>
              <a:t>Outdoor Classroom Day (2026). </a:t>
            </a:r>
            <a:r>
              <a:rPr lang="en-GB" sz="1000" i="1" dirty="0">
                <a:latin typeface="Calibri"/>
                <a:ea typeface="Calibri"/>
                <a:cs typeface="Arial"/>
              </a:rPr>
              <a:t>What is Outdoor Classroom Day?   </a:t>
            </a:r>
            <a:r>
              <a:rPr lang="en-GB" sz="1000" dirty="0">
                <a:latin typeface="Calibri"/>
                <a:ea typeface="Calibri"/>
                <a:cs typeface="Arial"/>
              </a:rPr>
              <a:t>Available at </a:t>
            </a:r>
            <a:r>
              <a:rPr lang="en-GB" sz="1000" dirty="0">
                <a:solidFill>
                  <a:srgbClr val="0563C1"/>
                </a:solidFill>
                <a:latin typeface="Calibri"/>
                <a:ea typeface="Calibri"/>
                <a:cs typeface="Calibri"/>
                <a:hlinkClick r:id="rId2">
                  <a:extLst>
                    <a:ext uri="{A12FA001-AC4F-418D-AE19-62706E023703}">
                      <ahyp:hlinkClr xmlns:ahyp="http://schemas.microsoft.com/office/drawing/2018/hyperlinkcolor" val="tx"/>
                    </a:ext>
                  </a:extLst>
                </a:hlinkClick>
              </a:rPr>
              <a:t>Get children outdoors to play and learn, on Outdoor Classroom Day and all year round</a:t>
            </a:r>
            <a:r>
              <a:rPr lang="en-GB" sz="1000" dirty="0">
                <a:latin typeface="Calibri"/>
                <a:ea typeface="Calibri"/>
                <a:cs typeface="Calibri"/>
                <a:hlinkClick r:id="rId2">
                  <a:extLst>
                    <a:ext uri="{A12FA001-AC4F-418D-AE19-62706E023703}">
                      <ahyp:hlinkClr xmlns:ahyp="http://schemas.microsoft.com/office/drawing/2018/hyperlinkcolor" val="tx"/>
                    </a:ext>
                  </a:extLst>
                </a:hlinkClick>
              </a:rPr>
              <a:t>!</a:t>
            </a:r>
            <a:r>
              <a:rPr lang="en-GB" sz="1000" dirty="0">
                <a:latin typeface="Calibri"/>
                <a:ea typeface="Calibri"/>
                <a:cs typeface="Calibri"/>
              </a:rPr>
              <a:t> </a:t>
            </a:r>
            <a:r>
              <a:rPr lang="en-GB" sz="1000" i="1" dirty="0">
                <a:latin typeface="Calibri"/>
                <a:ea typeface="Calibri"/>
                <a:cs typeface="Arial"/>
              </a:rPr>
              <a:t>(Accessed 07.02.2026)</a:t>
            </a:r>
          </a:p>
          <a:p>
            <a:pPr marL="0" indent="0">
              <a:buNone/>
            </a:pPr>
            <a:r>
              <a:rPr lang="en-GB" sz="1000" dirty="0">
                <a:latin typeface="Calibri"/>
                <a:ea typeface="Calibri"/>
                <a:cs typeface="Calibri"/>
              </a:rPr>
              <a:t>Papadopoulou, M. &amp; Vincent, K. (2025) </a:t>
            </a:r>
            <a:r>
              <a:rPr lang="en-GB" sz="1000" i="1" dirty="0">
                <a:latin typeface="Calibri"/>
                <a:ea typeface="Calibri"/>
                <a:cs typeface="Calibri"/>
              </a:rPr>
              <a:t>Making the invisible visible: the pedagogical affordances of outdoor learning in a nursery and a primary school</a:t>
            </a:r>
            <a:r>
              <a:rPr lang="en-GB" sz="1000" dirty="0">
                <a:latin typeface="Calibri"/>
                <a:ea typeface="Calibri"/>
                <a:cs typeface="Calibri"/>
              </a:rPr>
              <a:t>, Education 3-13, DOI: 10.1080/03004279.2025.2469724 Available at </a:t>
            </a:r>
            <a:r>
              <a:rPr lang="en-GB" sz="1000" dirty="0">
                <a:solidFill>
                  <a:srgbClr val="0563C1"/>
                </a:solidFill>
                <a:latin typeface="Calibri"/>
                <a:ea typeface="Calibri"/>
                <a:cs typeface="Calibri"/>
                <a:hlinkClick r:id="rId3">
                  <a:extLst>
                    <a:ext uri="{A12FA001-AC4F-418D-AE19-62706E023703}">
                      <ahyp:hlinkClr xmlns:ahyp="http://schemas.microsoft.com/office/drawing/2018/hyperlinkcolor" val="tx"/>
                    </a:ext>
                  </a:extLst>
                </a:hlinkClick>
              </a:rPr>
              <a:t>Making the invisible visible: the pedagogical affordances of outdoor learning in a nursery and a </a:t>
            </a:r>
            <a:r>
              <a:rPr lang="en-GB" sz="1000" dirty="0">
                <a:solidFill>
                  <a:srgbClr val="0070C0"/>
                </a:solidFill>
                <a:latin typeface="Calibri"/>
                <a:ea typeface="Calibri"/>
                <a:cs typeface="Calibri"/>
                <a:hlinkClick r:id="rId3">
                  <a:extLst>
                    <a:ext uri="{A12FA001-AC4F-418D-AE19-62706E023703}">
                      <ahyp:hlinkClr xmlns:ahyp="http://schemas.microsoft.com/office/drawing/2018/hyperlinkcolor" val="tx"/>
                    </a:ext>
                  </a:extLst>
                </a:hlinkClick>
              </a:rPr>
              <a:t>pri</a:t>
            </a:r>
            <a:r>
              <a:rPr lang="en-GB" sz="1000" err="1">
                <a:solidFill>
                  <a:srgbClr val="0070C0"/>
                </a:solidFill>
                <a:latin typeface="Calibri"/>
                <a:ea typeface="Calibri"/>
                <a:cs typeface="Calibri"/>
              </a:rPr>
              <a:t>mary</a:t>
            </a:r>
            <a:r>
              <a:rPr lang="en-GB" sz="1000" dirty="0">
                <a:solidFill>
                  <a:srgbClr val="0070C0"/>
                </a:solidFill>
                <a:latin typeface="Calibri"/>
                <a:ea typeface="Calibri"/>
                <a:cs typeface="Calibri"/>
              </a:rPr>
              <a:t> school. </a:t>
            </a:r>
            <a:r>
              <a:rPr lang="en-GB" sz="1000" dirty="0">
                <a:latin typeface="Calibri"/>
                <a:ea typeface="Calibri"/>
                <a:cs typeface="Calibri"/>
              </a:rPr>
              <a:t>(Accessed 08.02.2026)</a:t>
            </a:r>
            <a:endParaRPr lang="en-GB" sz="1000" dirty="0">
              <a:solidFill>
                <a:srgbClr val="0070C0"/>
              </a:solidFill>
              <a:latin typeface="Calibri"/>
              <a:ea typeface="Calibri"/>
              <a:cs typeface="Calibri"/>
            </a:endParaRPr>
          </a:p>
          <a:p>
            <a:pPr marL="0" indent="0">
              <a:buNone/>
            </a:pPr>
            <a:r>
              <a:rPr lang="en-GB" sz="1000" b="0" i="0" dirty="0">
                <a:effectLst/>
                <a:latin typeface="Calibri"/>
                <a:ea typeface="Calibri"/>
                <a:cs typeface="Calibri"/>
              </a:rPr>
              <a:t>Passy, R. (2014). School gardens: teaching and learning outside the front door. </a:t>
            </a:r>
            <a:r>
              <a:rPr lang="en-GB" sz="1000" b="0" i="1" dirty="0">
                <a:effectLst/>
                <a:latin typeface="Calibri"/>
                <a:ea typeface="Calibri"/>
                <a:cs typeface="Calibri"/>
              </a:rPr>
              <a:t>Education</a:t>
            </a:r>
            <a:r>
              <a:rPr lang="en-GB" sz="1000" b="0" i="0" dirty="0">
                <a:effectLst/>
                <a:latin typeface="Calibri"/>
                <a:ea typeface="Calibri"/>
                <a:cs typeface="Calibri"/>
              </a:rPr>
              <a:t> 42, 23–38. </a:t>
            </a:r>
            <a:r>
              <a:rPr lang="en-GB" sz="1000" b="0" i="0" err="1">
                <a:effectLst/>
                <a:latin typeface="Calibri"/>
                <a:ea typeface="Calibri"/>
                <a:cs typeface="Calibri"/>
              </a:rPr>
              <a:t>doi</a:t>
            </a:r>
            <a:r>
              <a:rPr lang="en-GB" sz="1000" b="0" i="0" dirty="0">
                <a:effectLst/>
                <a:latin typeface="Calibri"/>
                <a:ea typeface="Calibri"/>
                <a:cs typeface="Calibri"/>
              </a:rPr>
              <a:t>: 10.1080/03004279.2011.636371</a:t>
            </a:r>
            <a:endParaRPr lang="en-GB" sz="1000" dirty="0">
              <a:latin typeface="Calibri"/>
              <a:ea typeface="Calibri"/>
              <a:cs typeface="Calibri"/>
            </a:endParaRPr>
          </a:p>
          <a:p>
            <a:pPr marL="0" indent="0">
              <a:buNone/>
            </a:pPr>
            <a:r>
              <a:rPr lang="en-GB" sz="1000" dirty="0">
                <a:latin typeface="Calibri"/>
                <a:ea typeface="Calibri"/>
                <a:cs typeface="Arial"/>
              </a:rPr>
              <a:t>Sustainability Learning Centre (2025) </a:t>
            </a:r>
            <a:r>
              <a:rPr lang="en-GB" sz="1000" i="1" dirty="0">
                <a:latin typeface="Calibri"/>
                <a:ea typeface="Calibri"/>
                <a:cs typeface="Arial"/>
              </a:rPr>
              <a:t>The impact of outdoor learning on sustainability awareness. </a:t>
            </a:r>
            <a:r>
              <a:rPr lang="en-GB" sz="1000" dirty="0">
                <a:latin typeface="Calibri"/>
                <a:ea typeface="Calibri"/>
                <a:cs typeface="Arial"/>
              </a:rPr>
              <a:t> Available at </a:t>
            </a:r>
            <a:r>
              <a:rPr lang="en-GB" sz="1000" dirty="0">
                <a:latin typeface="Calibri"/>
                <a:ea typeface="Calibri"/>
                <a:cs typeface="Calibri"/>
                <a:hlinkClick r:id="rId4"/>
              </a:rPr>
              <a:t>The Impact of Outdoor Learning on Sustainability Awareness – sustainabilitylearningcentre.com</a:t>
            </a:r>
            <a:r>
              <a:rPr lang="en-GB" sz="1000" dirty="0">
                <a:latin typeface="Calibri"/>
                <a:ea typeface="Calibri"/>
                <a:cs typeface="Calibri"/>
              </a:rPr>
              <a:t> (Accessed 06.02.2026)</a:t>
            </a:r>
          </a:p>
          <a:p>
            <a:pPr marL="0" indent="0">
              <a:buNone/>
            </a:pPr>
            <a:r>
              <a:rPr lang="en-GB" sz="1000" dirty="0">
                <a:latin typeface="Calibri"/>
                <a:ea typeface="Calibri"/>
                <a:cs typeface="Arial"/>
              </a:rPr>
              <a:t>The Muddy Puddle Teacher (2025) </a:t>
            </a:r>
            <a:r>
              <a:rPr lang="en-GB" sz="1000" i="1" dirty="0">
                <a:latin typeface="Calibri"/>
                <a:ea typeface="Calibri"/>
                <a:cs typeface="Arial"/>
              </a:rPr>
              <a:t>What the research says… </a:t>
            </a:r>
            <a:r>
              <a:rPr lang="en-GB" sz="1000" dirty="0">
                <a:latin typeface="Calibri"/>
                <a:ea typeface="Calibri"/>
                <a:cs typeface="Arial"/>
              </a:rPr>
              <a:t>Available at </a:t>
            </a:r>
            <a:r>
              <a:rPr lang="en-GB" sz="1000" dirty="0">
                <a:latin typeface="Calibri"/>
                <a:ea typeface="Calibri"/>
                <a:cs typeface="Calibri"/>
                <a:hlinkClick r:id="rId5"/>
              </a:rPr>
              <a:t>What does the research say about Outdoor Learning?</a:t>
            </a:r>
            <a:r>
              <a:rPr lang="en-GB" sz="1000" dirty="0">
                <a:latin typeface="Calibri"/>
                <a:ea typeface="Calibri"/>
                <a:cs typeface="Calibri"/>
              </a:rPr>
              <a:t> (Accessed 07.02.2026)</a:t>
            </a:r>
          </a:p>
          <a:p>
            <a:pPr marL="0" indent="0">
              <a:buNone/>
            </a:pPr>
            <a:r>
              <a:rPr lang="en-GB" sz="1000" dirty="0">
                <a:latin typeface="Calibri"/>
                <a:ea typeface="Calibri"/>
                <a:cs typeface="Calibri"/>
              </a:rPr>
              <a:t>Tinney, G. (2023) </a:t>
            </a:r>
            <a:r>
              <a:rPr lang="en-GB" sz="1000" i="1" dirty="0">
                <a:latin typeface="Calibri"/>
                <a:ea typeface="Calibri"/>
                <a:cs typeface="Calibri"/>
              </a:rPr>
              <a:t>Big changes! The Great Outdoors and the Curriculum for Wales</a:t>
            </a:r>
            <a:r>
              <a:rPr lang="en-GB" sz="1000" b="1" i="1" dirty="0">
                <a:latin typeface="Calibri"/>
                <a:ea typeface="Calibri"/>
                <a:cs typeface="Calibri"/>
              </a:rPr>
              <a:t>. </a:t>
            </a:r>
            <a:r>
              <a:rPr lang="en-GB" sz="1000" dirty="0">
                <a:latin typeface="Calibri"/>
                <a:ea typeface="Calibri"/>
                <a:cs typeface="Calibri"/>
              </a:rPr>
              <a:t>Available at </a:t>
            </a:r>
            <a:r>
              <a:rPr lang="en-GB" sz="1000" u="sng" dirty="0">
                <a:latin typeface="Calibri"/>
                <a:ea typeface="Calibri"/>
                <a:cs typeface="Calibri"/>
                <a:hlinkClick r:id="rId6">
                  <a:extLst>
                    <a:ext uri="{A12FA001-AC4F-418D-AE19-62706E023703}">
                      <ahyp:hlinkClr xmlns:ahyp="http://schemas.microsoft.com/office/drawing/2018/hyperlinkcolor" val="tx"/>
                    </a:ext>
                  </a:extLst>
                </a:hlinkClick>
              </a:rPr>
              <a:t>Big changes! The Great Outdoors and the Curriculum for Wales - Research Repository</a:t>
            </a:r>
            <a:r>
              <a:rPr lang="en-GB" sz="1000" dirty="0">
                <a:latin typeface="Calibri"/>
                <a:ea typeface="Calibri"/>
                <a:cs typeface="Calibri"/>
              </a:rPr>
              <a:t> </a:t>
            </a:r>
          </a:p>
          <a:p>
            <a:pPr marL="0" indent="0">
              <a:buNone/>
            </a:pPr>
            <a:r>
              <a:rPr lang="en-GB" sz="1000" dirty="0">
                <a:latin typeface="Calibri"/>
                <a:ea typeface="Calibri"/>
                <a:cs typeface="Arial"/>
              </a:rPr>
              <a:t>UK Youth (2024) </a:t>
            </a:r>
            <a:r>
              <a:rPr lang="en-GB" sz="1000" i="1" dirty="0">
                <a:latin typeface="Calibri"/>
                <a:ea typeface="Calibri"/>
                <a:cs typeface="Arial"/>
              </a:rPr>
              <a:t>Outdoor learning is vital for children’s mental health. </a:t>
            </a:r>
            <a:r>
              <a:rPr lang="en-GB" sz="1000" dirty="0">
                <a:latin typeface="Calibri"/>
                <a:ea typeface="Calibri"/>
                <a:cs typeface="Arial"/>
              </a:rPr>
              <a:t>Available at </a:t>
            </a:r>
            <a:r>
              <a:rPr lang="en-GB" sz="1000" dirty="0">
                <a:latin typeface="Calibri"/>
                <a:ea typeface="Calibri"/>
                <a:cs typeface="Calibri"/>
                <a:hlinkClick r:id="rId7"/>
              </a:rPr>
              <a:t>Outdoor learning is vital for children's mental health  - UK Youth</a:t>
            </a:r>
            <a:r>
              <a:rPr lang="en-GB" sz="1000" dirty="0">
                <a:latin typeface="Calibri"/>
                <a:ea typeface="Calibri"/>
                <a:cs typeface="Calibri"/>
              </a:rPr>
              <a:t> (Accessed 07.02.2026)</a:t>
            </a:r>
          </a:p>
          <a:p>
            <a:pPr marL="0" indent="0">
              <a:buNone/>
            </a:pPr>
            <a:r>
              <a:rPr lang="en-GB" sz="1000" dirty="0">
                <a:latin typeface="Calibri"/>
                <a:ea typeface="+mn-lt"/>
                <a:cs typeface="Arial"/>
              </a:rPr>
              <a:t>United Nations, (1989) Convention on the Rights of the Child. Available at: https://www.unicef.org.uk/wp-content/uploads/2016/08/unicef-convention-rights-child-uncrc.pdf (Accessed: 31 Jan 2023).</a:t>
            </a:r>
          </a:p>
          <a:p>
            <a:pPr marL="0" indent="0">
              <a:buNone/>
            </a:pPr>
            <a:r>
              <a:rPr lang="en-GB" sz="1000" dirty="0">
                <a:latin typeface="Calibri"/>
                <a:ea typeface="Calibri"/>
                <a:cs typeface="Arial"/>
              </a:rPr>
              <a:t>University of East London (2025) </a:t>
            </a:r>
            <a:r>
              <a:rPr lang="en-GB" sz="1000" i="1" dirty="0">
                <a:latin typeface="Calibri"/>
                <a:ea typeface="Calibri"/>
                <a:cs typeface="Arial"/>
              </a:rPr>
              <a:t>Outdoor learning linked to lower stress and better focus. </a:t>
            </a:r>
            <a:r>
              <a:rPr lang="en-GB" sz="1000" dirty="0">
                <a:latin typeface="Calibri"/>
                <a:ea typeface="Calibri"/>
                <a:cs typeface="Arial"/>
              </a:rPr>
              <a:t>Available at </a:t>
            </a:r>
            <a:r>
              <a:rPr lang="en-GB" sz="1000" dirty="0">
                <a:latin typeface="Calibri"/>
                <a:ea typeface="+mn-lt"/>
                <a:cs typeface="+mn-lt"/>
                <a:hlinkClick r:id="rId8"/>
              </a:rPr>
              <a:t>Outdoor learning linked to lower stress and better focus | University of East London</a:t>
            </a:r>
            <a:r>
              <a:rPr lang="en-GB" sz="1000" dirty="0">
                <a:latin typeface="Calibri"/>
                <a:ea typeface="+mn-lt"/>
                <a:cs typeface="+mn-lt"/>
              </a:rPr>
              <a:t> (Accessed 14.02.2026)</a:t>
            </a:r>
          </a:p>
          <a:p>
            <a:pPr marL="0" indent="0">
              <a:buNone/>
            </a:pPr>
            <a:r>
              <a:rPr lang="en-GB" sz="1000" dirty="0">
                <a:latin typeface="Calibri"/>
                <a:ea typeface="Calibri"/>
                <a:cs typeface="Arial"/>
              </a:rPr>
              <a:t>University of Hull (2022) </a:t>
            </a:r>
            <a:r>
              <a:rPr lang="en-GB" sz="1000" i="1" dirty="0">
                <a:latin typeface="Calibri"/>
                <a:ea typeface="Calibri"/>
                <a:cs typeface="Arial"/>
              </a:rPr>
              <a:t>Impact of Covid-19 on outdoor learning among children. </a:t>
            </a:r>
            <a:r>
              <a:rPr lang="en-GB" sz="1000" dirty="0">
                <a:latin typeface="Calibri"/>
                <a:ea typeface="Calibri"/>
                <a:cs typeface="Arial"/>
              </a:rPr>
              <a:t>Available at </a:t>
            </a:r>
            <a:r>
              <a:rPr lang="en-GB" sz="1000" dirty="0">
                <a:latin typeface="Calibri"/>
                <a:ea typeface="Calibri"/>
                <a:cs typeface="Arial"/>
                <a:hlinkClick r:id="rId9">
                  <a:extLst>
                    <a:ext uri="{A12FA001-AC4F-418D-AE19-62706E023703}">
                      <ahyp:hlinkClr xmlns:ahyp="http://schemas.microsoft.com/office/drawing/2018/hyperlinkcolor" val="tx"/>
                    </a:ext>
                  </a:extLst>
                </a:hlinkClick>
              </a:rPr>
              <a:t>https://www.hull.ac.uk/work-with-us/more/media-centre/news/2020/impact-of-covid-19-on-outdoor-learning-among-children-studied-by-university-phd-researcher</a:t>
            </a:r>
            <a:r>
              <a:rPr lang="en-GB" sz="1000" dirty="0">
                <a:latin typeface="Calibri"/>
                <a:ea typeface="Calibri"/>
                <a:cs typeface="Arial"/>
              </a:rPr>
              <a:t> (Accessed 17.08.2025)</a:t>
            </a:r>
            <a:endParaRPr lang="en-GB" sz="1000" i="1" dirty="0">
              <a:latin typeface="Calibri"/>
              <a:ea typeface="Calibri"/>
              <a:cs typeface="Arial"/>
            </a:endParaRPr>
          </a:p>
          <a:p>
            <a:pPr marL="0" indent="0">
              <a:buNone/>
            </a:pPr>
            <a:r>
              <a:rPr lang="en-GB" sz="1000" dirty="0">
                <a:latin typeface="Calibri"/>
                <a:ea typeface="Calibri"/>
                <a:cs typeface="Arial"/>
              </a:rPr>
              <a:t>Very Well Mind (2022) </a:t>
            </a:r>
            <a:r>
              <a:rPr lang="en-GB" sz="1000" i="1" dirty="0">
                <a:latin typeface="Calibri"/>
                <a:ea typeface="Calibri"/>
                <a:cs typeface="Arial"/>
              </a:rPr>
              <a:t>Outdoor Learning Benefits </a:t>
            </a:r>
            <a:r>
              <a:rPr lang="en-GB" sz="1000" dirty="0">
                <a:latin typeface="Calibri"/>
                <a:ea typeface="Calibri"/>
                <a:cs typeface="Arial"/>
              </a:rPr>
              <a:t>Available at </a:t>
            </a:r>
            <a:r>
              <a:rPr lang="en-GB" sz="1000" dirty="0">
                <a:latin typeface="Calibri"/>
                <a:ea typeface="Calibri"/>
                <a:cs typeface="Arial"/>
                <a:hlinkClick r:id="rId10">
                  <a:extLst>
                    <a:ext uri="{A12FA001-AC4F-418D-AE19-62706E023703}">
                      <ahyp:hlinkClr xmlns:ahyp="http://schemas.microsoft.com/office/drawing/2018/hyperlinkcolor" val="tx"/>
                    </a:ext>
                  </a:extLst>
                </a:hlinkClick>
              </a:rPr>
              <a:t>https://www.verywellmind.com/outdoor-learning-school-kids-benefits-expert-advice-6455659</a:t>
            </a:r>
            <a:r>
              <a:rPr lang="en-GB" sz="1000" dirty="0">
                <a:latin typeface="Calibri"/>
                <a:ea typeface="Calibri"/>
                <a:cs typeface="Arial"/>
              </a:rPr>
              <a:t> (Accessed 17.08.2025)</a:t>
            </a:r>
          </a:p>
          <a:p>
            <a:pPr marL="0" indent="0">
              <a:buNone/>
            </a:pPr>
            <a:r>
              <a:rPr lang="en-GB" sz="1000" dirty="0">
                <a:latin typeface="Calibri"/>
                <a:ea typeface="Calibri"/>
                <a:cs typeface="Arial"/>
              </a:rPr>
              <a:t>Waite, S. (2017) </a:t>
            </a:r>
            <a:r>
              <a:rPr lang="en-GB" sz="1000" i="1" dirty="0">
                <a:latin typeface="Calibri"/>
                <a:ea typeface="Calibri"/>
                <a:cs typeface="Arial"/>
              </a:rPr>
              <a:t>Children learning outside the classroom: From birth to eleven</a:t>
            </a:r>
            <a:r>
              <a:rPr lang="en-GB" sz="1000" dirty="0">
                <a:latin typeface="Calibri"/>
                <a:ea typeface="Calibri"/>
                <a:cs typeface="Arial"/>
              </a:rPr>
              <a:t>. 2</a:t>
            </a:r>
            <a:r>
              <a:rPr lang="en-GB" sz="1000" baseline="30000" dirty="0">
                <a:latin typeface="Calibri"/>
                <a:ea typeface="Calibri"/>
                <a:cs typeface="Arial"/>
              </a:rPr>
              <a:t>nd</a:t>
            </a:r>
            <a:r>
              <a:rPr lang="en-GB" sz="1000" dirty="0">
                <a:latin typeface="Calibri"/>
                <a:ea typeface="Calibri"/>
                <a:cs typeface="Arial"/>
              </a:rPr>
              <a:t> </a:t>
            </a:r>
            <a:r>
              <a:rPr lang="en-GB" sz="1000" err="1">
                <a:latin typeface="Calibri"/>
                <a:ea typeface="Calibri"/>
                <a:cs typeface="Arial"/>
              </a:rPr>
              <a:t>Edn</a:t>
            </a:r>
            <a:r>
              <a:rPr lang="en-GB" sz="1000" dirty="0">
                <a:latin typeface="Calibri"/>
                <a:ea typeface="Calibri"/>
                <a:cs typeface="Arial"/>
              </a:rPr>
              <a:t>. London: Sage  </a:t>
            </a:r>
          </a:p>
          <a:p>
            <a:pPr marL="0" indent="0">
              <a:buNone/>
            </a:pPr>
            <a:r>
              <a:rPr lang="en-GB" sz="1000" dirty="0">
                <a:latin typeface="Calibri"/>
                <a:ea typeface="Calibri"/>
                <a:cs typeface="Arial"/>
              </a:rPr>
              <a:t>Wales Government (2014) </a:t>
            </a:r>
            <a:r>
              <a:rPr lang="en-GB" sz="1000" i="1" dirty="0">
                <a:latin typeface="Calibri"/>
                <a:ea typeface="Calibri"/>
                <a:cs typeface="Arial"/>
              </a:rPr>
              <a:t>Wales: A Play Friendly Country. Available at </a:t>
            </a:r>
            <a:r>
              <a:rPr lang="en-GB" sz="1000" i="1" dirty="0">
                <a:latin typeface="Calibri"/>
                <a:ea typeface="Calibri"/>
                <a:cs typeface="Arial"/>
                <a:hlinkClick r:id="rId11">
                  <a:extLst>
                    <a:ext uri="{A12FA001-AC4F-418D-AE19-62706E023703}">
                      <ahyp:hlinkClr xmlns:ahyp="http://schemas.microsoft.com/office/drawing/2018/hyperlinkcolor" val="tx"/>
                    </a:ext>
                  </a:extLst>
                </a:hlinkClick>
              </a:rPr>
              <a:t>https://www.gov.wales/sites/default/files/publications/2019-07/wales-a-play-friendly-country.pdf</a:t>
            </a:r>
            <a:r>
              <a:rPr lang="en-GB" sz="1000" i="1" dirty="0">
                <a:latin typeface="Calibri"/>
                <a:ea typeface="Calibri"/>
                <a:cs typeface="Arial"/>
              </a:rPr>
              <a:t>  (Accessed 17.08.2023)</a:t>
            </a:r>
          </a:p>
          <a:p>
            <a:pPr marL="0" indent="0">
              <a:buNone/>
            </a:pPr>
            <a:r>
              <a:rPr lang="en-GB" sz="1000" dirty="0">
                <a:latin typeface="Calibri"/>
                <a:ea typeface="Calibri"/>
                <a:cs typeface="Arial"/>
              </a:rPr>
              <a:t>Welsh Government (2023) </a:t>
            </a:r>
            <a:r>
              <a:rPr lang="en-GB" sz="1000" i="1" dirty="0">
                <a:latin typeface="Calibri"/>
                <a:ea typeface="Calibri"/>
                <a:cs typeface="Arial"/>
              </a:rPr>
              <a:t>Teaching &amp; Learning in the Outdoors: The current state of outdoor learning in schools in Wales.  </a:t>
            </a:r>
            <a:r>
              <a:rPr lang="en-GB" sz="1000" i="1" dirty="0">
                <a:latin typeface="Calibri"/>
                <a:ea typeface="Calibri"/>
                <a:cs typeface="Arial"/>
                <a:hlinkClick r:id="rId12">
                  <a:extLst>
                    <a:ext uri="{A12FA001-AC4F-418D-AE19-62706E023703}">
                      <ahyp:hlinkClr xmlns:ahyp="http://schemas.microsoft.com/office/drawing/2018/hyperlinkcolor" val="tx"/>
                    </a:ext>
                  </a:extLst>
                </a:hlinkClick>
              </a:rPr>
              <a:t>https://hwb.gov.wales/api/storage/177a33a6-7c70-4843-bb63-903e70a04154/teaching-and-learning-in-the-outdoors-the-current-state-of-outdoor-learning-in-schools-in-wales.pdf</a:t>
            </a:r>
            <a:r>
              <a:rPr lang="en-GB" sz="1000" i="1" dirty="0">
                <a:latin typeface="Calibri"/>
                <a:ea typeface="Calibri"/>
                <a:cs typeface="Arial"/>
              </a:rPr>
              <a:t> (</a:t>
            </a:r>
            <a:r>
              <a:rPr lang="en-GB" sz="1000" dirty="0">
                <a:latin typeface="Calibri"/>
                <a:ea typeface="Calibri"/>
                <a:cs typeface="Arial"/>
              </a:rPr>
              <a:t>Accessed 07.02.2025)</a:t>
            </a:r>
          </a:p>
          <a:p>
            <a:pPr marL="0" indent="0">
              <a:buNone/>
            </a:pPr>
            <a:r>
              <a:rPr lang="en-GB" sz="1000" dirty="0">
                <a:latin typeface="Calibri"/>
                <a:ea typeface="Calibri"/>
                <a:cs typeface="Arial"/>
              </a:rPr>
              <a:t>Welsh Assembly Government (2009) </a:t>
            </a:r>
            <a:r>
              <a:rPr lang="en-GB" sz="1000" i="1" dirty="0">
                <a:latin typeface="Calibri"/>
                <a:ea typeface="Calibri"/>
                <a:cs typeface="Arial"/>
              </a:rPr>
              <a:t>Foundation Phase Outdoor learning Handbook. </a:t>
            </a:r>
            <a:r>
              <a:rPr lang="en-GB" sz="1000" dirty="0">
                <a:latin typeface="Calibri"/>
                <a:ea typeface="Calibri"/>
                <a:cs typeface="Arial"/>
              </a:rPr>
              <a:t>Available at </a:t>
            </a:r>
            <a:r>
              <a:rPr lang="en-GB" sz="1000" dirty="0">
                <a:latin typeface="Calibri"/>
                <a:ea typeface="Calibri"/>
                <a:cs typeface="Arial"/>
                <a:hlinkClick r:id="rId13">
                  <a:extLst>
                    <a:ext uri="{A12FA001-AC4F-418D-AE19-62706E023703}">
                      <ahyp:hlinkClr xmlns:ahyp="http://schemas.microsoft.com/office/drawing/2018/hyperlinkcolor" val="tx"/>
                    </a:ext>
                  </a:extLst>
                </a:hlinkClick>
              </a:rPr>
              <a:t>https://hwb.gov.wales/storage/fcb8539c-9be7-4883-8542-35d7b54b56f2/foundation-phase-outdoor-learning-handbook.pdf#:~:text=Outdoor%20learning%20is%20not%20just%20taking%20indoor%20activities,than%20a%20bank%20of%20lesson%20plans%20or%20resources</a:t>
            </a:r>
            <a:r>
              <a:rPr lang="en-GB" sz="1000" dirty="0">
                <a:latin typeface="Calibri"/>
                <a:ea typeface="Calibri"/>
                <a:cs typeface="Arial"/>
              </a:rPr>
              <a:t>. (Accessed 17.08.2025)</a:t>
            </a:r>
          </a:p>
          <a:p>
            <a:pPr marL="0" indent="0">
              <a:buNone/>
            </a:pPr>
            <a:r>
              <a:rPr lang="en-GB" sz="1000" dirty="0">
                <a:latin typeface="Calibri"/>
                <a:ea typeface="Calibri"/>
                <a:cs typeface="Arial"/>
              </a:rPr>
              <a:t>Welsh Parliament (2022) </a:t>
            </a:r>
            <a:r>
              <a:rPr lang="en-GB" sz="1000" i="1" dirty="0">
                <a:latin typeface="Calibri"/>
                <a:ea typeface="Calibri"/>
                <a:cs typeface="Arial"/>
              </a:rPr>
              <a:t>Children &amp; Young People: Is there a mental health crisis? </a:t>
            </a:r>
            <a:r>
              <a:rPr lang="en-GB" sz="1000" dirty="0">
                <a:latin typeface="Calibri"/>
                <a:ea typeface="Calibri"/>
                <a:cs typeface="Arial"/>
              </a:rPr>
              <a:t>Available at </a:t>
            </a:r>
            <a:r>
              <a:rPr lang="en-GB" sz="1000" dirty="0">
                <a:latin typeface="Calibri"/>
                <a:ea typeface="Calibri"/>
                <a:cs typeface="Arial"/>
                <a:hlinkClick r:id="rId14">
                  <a:extLst>
                    <a:ext uri="{A12FA001-AC4F-418D-AE19-62706E023703}">
                      <ahyp:hlinkClr xmlns:ahyp="http://schemas.microsoft.com/office/drawing/2018/hyperlinkcolor" val="tx"/>
                    </a:ext>
                  </a:extLst>
                </a:hlinkClick>
              </a:rPr>
              <a:t>https://research.senedd.wales/research-articles/children-and-young-people-is-there-a-mental-health-crisis/</a:t>
            </a:r>
            <a:r>
              <a:rPr lang="en-GB" sz="1000" dirty="0">
                <a:latin typeface="Calibri"/>
                <a:ea typeface="Calibri"/>
                <a:cs typeface="Arial"/>
              </a:rPr>
              <a:t> (Accessed 17.08.2025)</a:t>
            </a:r>
          </a:p>
          <a:p>
            <a:pPr marL="0" indent="0">
              <a:buNone/>
            </a:pPr>
            <a:r>
              <a:rPr lang="en-GB" sz="1000" dirty="0">
                <a:latin typeface="Calibri"/>
                <a:ea typeface="Calibri"/>
                <a:cs typeface="Calibri"/>
              </a:rPr>
              <a:t>Wilderness Way (2026) </a:t>
            </a:r>
            <a:r>
              <a:rPr lang="en-GB" sz="1000" i="1" dirty="0">
                <a:latin typeface="Calibri"/>
                <a:ea typeface="Calibri"/>
                <a:cs typeface="Calibri"/>
              </a:rPr>
              <a:t>Menal Health and Wellbein</a:t>
            </a:r>
            <a:r>
              <a:rPr lang="en-GB" sz="1000" dirty="0">
                <a:latin typeface="Calibri"/>
                <a:ea typeface="Calibri"/>
                <a:cs typeface="Calibri"/>
              </a:rPr>
              <a:t>g. Available at </a:t>
            </a:r>
            <a:r>
              <a:rPr lang="en-GB" sz="1000" dirty="0">
                <a:latin typeface="Segoe UI"/>
                <a:ea typeface="Calibri"/>
                <a:cs typeface="Segoe UI"/>
                <a:hlinkClick r:id="rId15"/>
              </a:rPr>
              <a:t>Health &amp; Wellbeing - Wilderness Way</a:t>
            </a:r>
            <a:r>
              <a:rPr lang="en-GB" sz="1000" dirty="0">
                <a:latin typeface="Calibri"/>
                <a:ea typeface="Calibri"/>
                <a:cs typeface="Calibri"/>
              </a:rPr>
              <a:t> (Accessed 15.02.2026)</a:t>
            </a:r>
            <a:endParaRPr lang="en-GB" sz="1000"/>
          </a:p>
          <a:p>
            <a:pPr marL="0" indent="0">
              <a:buNone/>
            </a:pPr>
            <a:endParaRPr lang="en-GB" sz="1200">
              <a:solidFill>
                <a:srgbClr val="000000"/>
              </a:solidFill>
              <a:cs typeface="Arial" panose="020B0604020202020204" pitchFamily="34" charset="0"/>
            </a:endParaRPr>
          </a:p>
          <a:p>
            <a:pPr marL="0" indent="0">
              <a:buNone/>
            </a:pPr>
            <a:endParaRPr lang="en-GB" sz="1200">
              <a:solidFill>
                <a:srgbClr val="0070C0"/>
              </a:solidFill>
              <a:cs typeface="Arial" panose="020B0604020202020204" pitchFamily="34" charset="0"/>
            </a:endParaRPr>
          </a:p>
        </p:txBody>
      </p:sp>
    </p:spTree>
    <p:extLst>
      <p:ext uri="{BB962C8B-B14F-4D97-AF65-F5344CB8AC3E}">
        <p14:creationId xmlns:p14="http://schemas.microsoft.com/office/powerpoint/2010/main" val="49976907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79F4DF4C23D64BB72CCA2EBD7C55DA" ma:contentTypeVersion="3" ma:contentTypeDescription="Create a new document." ma:contentTypeScope="" ma:versionID="2d9ffc67fa9f6bd22e91cf18b1707b61">
  <xsd:schema xmlns:xsd="http://www.w3.org/2001/XMLSchema" xmlns:xs="http://www.w3.org/2001/XMLSchema" xmlns:p="http://schemas.microsoft.com/office/2006/metadata/properties" xmlns:ns2="c9412f1f-c5de-433b-90f0-e30b35783b17" targetNamespace="http://schemas.microsoft.com/office/2006/metadata/properties" ma:root="true" ma:fieldsID="9b7f66f5d6e70ebc3ceecab8f2f0f6cf" ns2:_="">
    <xsd:import namespace="c9412f1f-c5de-433b-90f0-e30b35783b17"/>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9412f1f-c5de-433b-90f0-e30b35783b1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B86AF40-B8B0-44BA-94D4-749ACA73A2FE}">
  <ds:schemaRefs>
    <ds:schemaRef ds:uri="c9412f1f-c5de-433b-90f0-e30b35783b1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97B0F15-3781-4F8D-9619-7F67EE5AAAD5}">
  <ds:schemaRefs>
    <ds:schemaRef ds:uri="http://schemas.microsoft.com/sharepoint/v3/contenttype/forms"/>
  </ds:schemaRefs>
</ds:datastoreItem>
</file>

<file path=customXml/itemProps3.xml><?xml version="1.0" encoding="utf-8"?>
<ds:datastoreItem xmlns:ds="http://schemas.openxmlformats.org/officeDocument/2006/customXml" ds:itemID="{9452004F-FE6E-49EB-A7AA-1677D9A3D2F1}">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3844</Words>
  <Application>Microsoft Office PowerPoint</Application>
  <PresentationFormat>Widescreen</PresentationFormat>
  <Paragraphs>291</Paragraphs>
  <Slides>31</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31</vt:i4>
      </vt:variant>
    </vt:vector>
  </HeadingPairs>
  <TitlesOfParts>
    <vt:vector size="42" baseType="lpstr">
      <vt:lpstr>MADETommySoft-Light</vt:lpstr>
      <vt:lpstr>museo_sans500</vt:lpstr>
      <vt:lpstr>Myriad Pro</vt:lpstr>
      <vt:lpstr>Myriad Pro</vt:lpstr>
      <vt:lpstr>Aptos</vt:lpstr>
      <vt:lpstr>Arial</vt:lpstr>
      <vt:lpstr>Calibri</vt:lpstr>
      <vt:lpstr>Roboto</vt:lpstr>
      <vt:lpstr>Segoe UI</vt:lpstr>
      <vt:lpstr>Ubuntu</vt:lpstr>
      <vt:lpstr>20140311PresentationUWTSDTemplate</vt:lpstr>
      <vt:lpstr>ECIE6001  Moving away from the traditional classroom: Outdoor Education and Learning</vt:lpstr>
      <vt:lpstr>PowerPoint Presentation</vt:lpstr>
      <vt:lpstr>PowerPoint Presentation</vt:lpstr>
      <vt:lpstr>PowerPoint Presentation</vt:lpstr>
      <vt:lpstr>PowerPoint Presentation</vt:lpstr>
      <vt:lpstr>Schedule</vt:lpstr>
      <vt:lpstr>What is outdoor learning?</vt:lpstr>
      <vt:lpstr>Role of outdoor education and learning</vt:lpstr>
      <vt:lpstr>Benefits of outdoor education and learning</vt:lpstr>
      <vt:lpstr> Benefits of consistent, regular opportunities for  Outdoor Learning</vt:lpstr>
      <vt:lpstr>Institute of Learning  High Quality Outdoor Learning (2025)</vt:lpstr>
      <vt:lpstr>Literature review of the role of  Outdoor Education </vt:lpstr>
      <vt:lpstr>Research by Cardiff University (2023)</vt:lpstr>
      <vt:lpstr>Increase Serotonin!</vt:lpstr>
      <vt:lpstr>Role of outdoor education on positive  mental health &amp; wellbeing</vt:lpstr>
      <vt:lpstr>Is this the case for all children and young people?                   (Poster: UK Youth (2024)</vt:lpstr>
      <vt:lpstr>  Role of outdoor education on engagement with the  natural environment and sustainability </vt:lpstr>
      <vt:lpstr>(Poster: Sustainability Learning Centre, 2025)  [N.B. Point 7: Outdoor education promotes a shared sense of responsibility] </vt:lpstr>
      <vt:lpstr>PowerPoint Presentation</vt:lpstr>
      <vt:lpstr> Personal skills development opportunities presented by outdoor education </vt:lpstr>
      <vt:lpstr>The role of outdoor education in developing personal skills</vt:lpstr>
      <vt:lpstr>The role of outdoor education in developing personal skills</vt:lpstr>
      <vt:lpstr>Barriers to the development of personal skills through outdoor learning</vt:lpstr>
      <vt:lpstr>On-going challenges and barriers to  outdoor learning and education</vt:lpstr>
      <vt:lpstr>Outdoor Classroom Day </vt:lpstr>
      <vt:lpstr>Recap our discussion: What is the role of outdoor education and learning?</vt:lpstr>
      <vt:lpstr>Theory</vt:lpstr>
      <vt:lpstr>Legislation and policy</vt:lpstr>
      <vt:lpstr>PowerPoint Presentation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ECIE6001  Moving away from the traditional classroom: Outdoor Education and Learning</dc:title>
  <dc:creator>Victoria Girton-Smith</dc:creator>
  <cp:lastModifiedBy>Sue Ainsworth</cp:lastModifiedBy>
  <cp:revision>62</cp:revision>
  <dcterms:created xsi:type="dcterms:W3CDTF">2022-03-02T09:43:12Z</dcterms:created>
  <dcterms:modified xsi:type="dcterms:W3CDTF">2026-03-02T15:39:39Z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0x010100B379F4DF4C23D64BB72CCA2EBD7C55DA</vt:lpwstr>
  </property>
</Properties>
</file>