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1"/>
  </p:sldMasterIdLst>
  <p:notesMasterIdLst>
    <p:notesMasterId r:id="rId47"/>
  </p:notesMasterIdLst>
  <p:handoutMasterIdLst>
    <p:handoutMasterId r:id="rId48"/>
  </p:handoutMasterIdLst>
  <p:sldIdLst>
    <p:sldId id="257" r:id="rId2"/>
    <p:sldId id="263" r:id="rId3"/>
    <p:sldId id="265" r:id="rId4"/>
    <p:sldId id="266" r:id="rId5"/>
    <p:sldId id="267" r:id="rId6"/>
    <p:sldId id="268" r:id="rId7"/>
    <p:sldId id="269" r:id="rId8"/>
    <p:sldId id="270" r:id="rId9"/>
    <p:sldId id="271" r:id="rId10"/>
    <p:sldId id="274" r:id="rId11"/>
    <p:sldId id="276" r:id="rId12"/>
    <p:sldId id="272" r:id="rId13"/>
    <p:sldId id="280" r:id="rId14"/>
    <p:sldId id="278" r:id="rId15"/>
    <p:sldId id="305" r:id="rId16"/>
    <p:sldId id="259" r:id="rId17"/>
    <p:sldId id="281" r:id="rId18"/>
    <p:sldId id="260" r:id="rId19"/>
    <p:sldId id="261" r:id="rId20"/>
    <p:sldId id="262" r:id="rId21"/>
    <p:sldId id="282" r:id="rId22"/>
    <p:sldId id="294" r:id="rId23"/>
    <p:sldId id="296" r:id="rId24"/>
    <p:sldId id="297" r:id="rId25"/>
    <p:sldId id="298" r:id="rId26"/>
    <p:sldId id="275" r:id="rId27"/>
    <p:sldId id="299" r:id="rId28"/>
    <p:sldId id="277" r:id="rId29"/>
    <p:sldId id="300" r:id="rId30"/>
    <p:sldId id="279" r:id="rId31"/>
    <p:sldId id="301" r:id="rId32"/>
    <p:sldId id="302" r:id="rId33"/>
    <p:sldId id="303" r:id="rId34"/>
    <p:sldId id="283" r:id="rId35"/>
    <p:sldId id="284" r:id="rId36"/>
    <p:sldId id="285" r:id="rId37"/>
    <p:sldId id="286" r:id="rId38"/>
    <p:sldId id="287" r:id="rId39"/>
    <p:sldId id="288" r:id="rId40"/>
    <p:sldId id="289" r:id="rId41"/>
    <p:sldId id="290" r:id="rId42"/>
    <p:sldId id="304" r:id="rId43"/>
    <p:sldId id="291" r:id="rId44"/>
    <p:sldId id="292" r:id="rId45"/>
    <p:sldId id="293" r:id="rId46"/>
  </p:sldIdLst>
  <p:sldSz cx="9144000" cy="6858000" type="screen4x3"/>
  <p:notesSz cx="6662738"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D6F72"/>
    <a:srgbClr val="313133"/>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8" autoAdjust="0"/>
    <p:restoredTop sz="94696" autoAdjust="0"/>
  </p:normalViewPr>
  <p:slideViewPr>
    <p:cSldViewPr snapToGrid="0" snapToObjects="1">
      <p:cViewPr varScale="1">
        <p:scale>
          <a:sx n="104" d="100"/>
          <a:sy n="104" d="100"/>
        </p:scale>
        <p:origin x="1740"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199EFA-CA76-4F5C-B59B-3BEF3DD07B7E}" type="doc">
      <dgm:prSet loTypeId="urn:microsoft.com/office/officeart/2005/8/layout/pyramid1" loCatId="pyramid" qsTypeId="urn:microsoft.com/office/officeart/2005/8/quickstyle/simple1" qsCatId="simple" csTypeId="urn:microsoft.com/office/officeart/2005/8/colors/colorful4" csCatId="colorful" phldr="1"/>
      <dgm:spPr/>
      <dgm:t>
        <a:bodyPr/>
        <a:lstStyle/>
        <a:p>
          <a:endParaRPr lang="en-GB"/>
        </a:p>
      </dgm:t>
    </dgm:pt>
    <dgm:pt modelId="{B3B7FD42-C753-4ABE-BF6E-69353E5A332E}">
      <dgm:prSet/>
      <dgm:spPr/>
      <dgm:t>
        <a:bodyPr/>
        <a:lstStyle/>
        <a:p>
          <a:pPr rtl="0"/>
          <a:endParaRPr lang="en-GB" dirty="0"/>
        </a:p>
      </dgm:t>
    </dgm:pt>
    <dgm:pt modelId="{690B483E-DF0D-4DB1-A599-8508ED16BA43}" type="parTrans" cxnId="{B4B36160-5BD8-4C59-9436-B04E952699FB}">
      <dgm:prSet/>
      <dgm:spPr/>
      <dgm:t>
        <a:bodyPr/>
        <a:lstStyle/>
        <a:p>
          <a:endParaRPr lang="en-GB"/>
        </a:p>
      </dgm:t>
    </dgm:pt>
    <dgm:pt modelId="{C4875BBE-0380-45D3-A504-C4372BFCE364}" type="sibTrans" cxnId="{B4B36160-5BD8-4C59-9436-B04E952699FB}">
      <dgm:prSet/>
      <dgm:spPr/>
      <dgm:t>
        <a:bodyPr/>
        <a:lstStyle/>
        <a:p>
          <a:endParaRPr lang="en-GB"/>
        </a:p>
      </dgm:t>
    </dgm:pt>
    <dgm:pt modelId="{1DE279CA-D3F3-4AE3-AEDE-1A6CD8531244}">
      <dgm:prSet/>
      <dgm:spPr/>
      <dgm:t>
        <a:bodyPr/>
        <a:lstStyle/>
        <a:p>
          <a:pPr marL="0" marR="0" indent="0" defTabSz="914400" rtl="0" eaLnBrk="1" fontAlgn="auto" latinLnBrk="0" hangingPunct="1">
            <a:lnSpc>
              <a:spcPct val="100000"/>
            </a:lnSpc>
            <a:spcBef>
              <a:spcPts val="0"/>
            </a:spcBef>
            <a:spcAft>
              <a:spcPts val="0"/>
            </a:spcAft>
            <a:buClrTx/>
            <a:buSzTx/>
            <a:buFontTx/>
            <a:buNone/>
            <a:tabLst/>
            <a:defRPr/>
          </a:pPr>
          <a:r>
            <a:rPr lang="en-GB" dirty="0"/>
            <a:t>Theory</a:t>
          </a:r>
        </a:p>
        <a:p>
          <a:pPr defTabSz="844550" rtl="0">
            <a:lnSpc>
              <a:spcPct val="90000"/>
            </a:lnSpc>
            <a:spcBef>
              <a:spcPct val="0"/>
            </a:spcBef>
            <a:spcAft>
              <a:spcPct val="35000"/>
            </a:spcAft>
          </a:pPr>
          <a:endParaRPr lang="en-GB" dirty="0"/>
        </a:p>
      </dgm:t>
    </dgm:pt>
    <dgm:pt modelId="{CE64CDEF-736C-4ABF-B236-97661A666BA7}" type="parTrans" cxnId="{5BC3FC2B-C927-46FD-9D3D-1FAECD23D0C0}">
      <dgm:prSet/>
      <dgm:spPr/>
      <dgm:t>
        <a:bodyPr/>
        <a:lstStyle/>
        <a:p>
          <a:endParaRPr lang="en-GB"/>
        </a:p>
      </dgm:t>
    </dgm:pt>
    <dgm:pt modelId="{01BA7811-279F-45B0-9238-D0781B82AD28}" type="sibTrans" cxnId="{5BC3FC2B-C927-46FD-9D3D-1FAECD23D0C0}">
      <dgm:prSet/>
      <dgm:spPr/>
      <dgm:t>
        <a:bodyPr/>
        <a:lstStyle/>
        <a:p>
          <a:endParaRPr lang="en-GB"/>
        </a:p>
      </dgm:t>
    </dgm:pt>
    <dgm:pt modelId="{D316E9F0-1BF2-43A4-9460-1C3A3549CDBD}">
      <dgm:prSet/>
      <dgm:spPr/>
      <dgm:t>
        <a:bodyPr/>
        <a:lstStyle/>
        <a:p>
          <a:pPr marL="0" marR="0" indent="0" defTabSz="914400" rtl="0" eaLnBrk="1" fontAlgn="auto" latinLnBrk="0" hangingPunct="1">
            <a:lnSpc>
              <a:spcPct val="100000"/>
            </a:lnSpc>
            <a:spcBef>
              <a:spcPts val="0"/>
            </a:spcBef>
            <a:spcAft>
              <a:spcPts val="0"/>
            </a:spcAft>
            <a:buClrTx/>
            <a:buSzTx/>
            <a:buFontTx/>
            <a:buNone/>
            <a:tabLst/>
            <a:defRPr/>
          </a:pPr>
          <a:r>
            <a:rPr lang="en-GB" dirty="0"/>
            <a:t>Hypothesis</a:t>
          </a:r>
        </a:p>
        <a:p>
          <a:pPr defTabSz="844550" rtl="0">
            <a:lnSpc>
              <a:spcPct val="90000"/>
            </a:lnSpc>
            <a:spcBef>
              <a:spcPct val="0"/>
            </a:spcBef>
            <a:spcAft>
              <a:spcPct val="35000"/>
            </a:spcAft>
          </a:pPr>
          <a:endParaRPr lang="en-GB" dirty="0"/>
        </a:p>
      </dgm:t>
    </dgm:pt>
    <dgm:pt modelId="{6A5C4EB0-0C0B-45BA-95D1-289EE2BD6F4B}" type="parTrans" cxnId="{83E92C3D-A969-4795-92FC-D15CAFA31A5F}">
      <dgm:prSet/>
      <dgm:spPr/>
      <dgm:t>
        <a:bodyPr/>
        <a:lstStyle/>
        <a:p>
          <a:endParaRPr lang="en-GB"/>
        </a:p>
      </dgm:t>
    </dgm:pt>
    <dgm:pt modelId="{61123B3A-4833-4F38-A5FF-474B4E012C7B}" type="sibTrans" cxnId="{83E92C3D-A969-4795-92FC-D15CAFA31A5F}">
      <dgm:prSet/>
      <dgm:spPr/>
      <dgm:t>
        <a:bodyPr/>
        <a:lstStyle/>
        <a:p>
          <a:endParaRPr lang="en-GB"/>
        </a:p>
      </dgm:t>
    </dgm:pt>
    <dgm:pt modelId="{8A2CAF4E-5E42-49BF-8D01-4E1DACCF5723}">
      <dgm:prSet/>
      <dgm:spPr/>
      <dgm:t>
        <a:bodyPr/>
        <a:lstStyle/>
        <a:p>
          <a:pPr marL="0" marR="0" indent="0" defTabSz="914400" rtl="0" eaLnBrk="1" fontAlgn="auto" latinLnBrk="0" hangingPunct="1">
            <a:lnSpc>
              <a:spcPct val="100000"/>
            </a:lnSpc>
            <a:spcBef>
              <a:spcPts val="0"/>
            </a:spcBef>
            <a:spcAft>
              <a:spcPts val="0"/>
            </a:spcAft>
            <a:buClrTx/>
            <a:buSzTx/>
            <a:buFontTx/>
            <a:buNone/>
            <a:tabLst/>
            <a:defRPr/>
          </a:pPr>
          <a:r>
            <a:rPr lang="en-GB" dirty="0"/>
            <a:t>Data collection</a:t>
          </a:r>
        </a:p>
        <a:p>
          <a:pPr defTabSz="844550" rtl="0">
            <a:lnSpc>
              <a:spcPct val="90000"/>
            </a:lnSpc>
            <a:spcBef>
              <a:spcPct val="0"/>
            </a:spcBef>
            <a:spcAft>
              <a:spcPct val="35000"/>
            </a:spcAft>
          </a:pPr>
          <a:endParaRPr lang="en-GB" dirty="0"/>
        </a:p>
      </dgm:t>
    </dgm:pt>
    <dgm:pt modelId="{AD320357-83F1-4AAA-8302-D60ADDACEC86}" type="parTrans" cxnId="{F74BB161-B925-4E7C-92A9-D99DB724983E}">
      <dgm:prSet/>
      <dgm:spPr/>
      <dgm:t>
        <a:bodyPr/>
        <a:lstStyle/>
        <a:p>
          <a:endParaRPr lang="en-GB"/>
        </a:p>
      </dgm:t>
    </dgm:pt>
    <dgm:pt modelId="{619178B4-4D1D-4C95-9D25-5C6E6F1F5690}" type="sibTrans" cxnId="{F74BB161-B925-4E7C-92A9-D99DB724983E}">
      <dgm:prSet/>
      <dgm:spPr/>
      <dgm:t>
        <a:bodyPr/>
        <a:lstStyle/>
        <a:p>
          <a:endParaRPr lang="en-GB"/>
        </a:p>
      </dgm:t>
    </dgm:pt>
    <dgm:pt modelId="{F50A98C4-5674-485D-B1B8-176B47B4601B}">
      <dgm:prSet/>
      <dgm:spPr/>
      <dgm:t>
        <a:bodyPr/>
        <a:lstStyle/>
        <a:p>
          <a:pPr marL="0" marR="0" indent="0" defTabSz="914400" rtl="0" eaLnBrk="1" fontAlgn="auto" latinLnBrk="0" hangingPunct="1">
            <a:lnSpc>
              <a:spcPct val="100000"/>
            </a:lnSpc>
            <a:spcBef>
              <a:spcPts val="0"/>
            </a:spcBef>
            <a:spcAft>
              <a:spcPts val="0"/>
            </a:spcAft>
            <a:buClrTx/>
            <a:buSzTx/>
            <a:buFontTx/>
            <a:buNone/>
            <a:tabLst/>
            <a:defRPr/>
          </a:pPr>
          <a:r>
            <a:rPr lang="en-GB" dirty="0"/>
            <a:t>Findings</a:t>
          </a:r>
        </a:p>
        <a:p>
          <a:pPr defTabSz="844550" rtl="0">
            <a:lnSpc>
              <a:spcPct val="90000"/>
            </a:lnSpc>
            <a:spcBef>
              <a:spcPct val="0"/>
            </a:spcBef>
            <a:spcAft>
              <a:spcPct val="35000"/>
            </a:spcAft>
          </a:pPr>
          <a:endParaRPr lang="en-GB" dirty="0"/>
        </a:p>
      </dgm:t>
    </dgm:pt>
    <dgm:pt modelId="{37B9ABE0-BB2E-421C-BD81-457CD93479B2}" type="parTrans" cxnId="{E2D0413A-EBA2-4E98-90CD-9CBC568D78F8}">
      <dgm:prSet/>
      <dgm:spPr/>
      <dgm:t>
        <a:bodyPr/>
        <a:lstStyle/>
        <a:p>
          <a:endParaRPr lang="en-GB"/>
        </a:p>
      </dgm:t>
    </dgm:pt>
    <dgm:pt modelId="{AEC24521-931A-4668-BD5F-A31CCB38EC28}" type="sibTrans" cxnId="{E2D0413A-EBA2-4E98-90CD-9CBC568D78F8}">
      <dgm:prSet/>
      <dgm:spPr/>
      <dgm:t>
        <a:bodyPr/>
        <a:lstStyle/>
        <a:p>
          <a:endParaRPr lang="en-GB"/>
        </a:p>
      </dgm:t>
    </dgm:pt>
    <dgm:pt modelId="{F87AE33B-8362-4E44-97C1-51DC8C93E3C3}">
      <dgm:prSet/>
      <dgm:spPr/>
      <dgm:t>
        <a:bodyPr/>
        <a:lstStyle/>
        <a:p>
          <a:pPr marL="0" marR="0" indent="0" defTabSz="914400" rtl="0" eaLnBrk="1" fontAlgn="auto" latinLnBrk="0" hangingPunct="1">
            <a:lnSpc>
              <a:spcPct val="100000"/>
            </a:lnSpc>
            <a:spcBef>
              <a:spcPts val="0"/>
            </a:spcBef>
            <a:spcAft>
              <a:spcPts val="0"/>
            </a:spcAft>
            <a:buClrTx/>
            <a:buSzTx/>
            <a:buFontTx/>
            <a:buNone/>
            <a:tabLst/>
            <a:defRPr/>
          </a:pPr>
          <a:r>
            <a:rPr lang="en-GB" dirty="0"/>
            <a:t>Hypotheses confirmed or rejected</a:t>
          </a:r>
        </a:p>
        <a:p>
          <a:pPr defTabSz="844550" rtl="0">
            <a:lnSpc>
              <a:spcPct val="90000"/>
            </a:lnSpc>
            <a:spcBef>
              <a:spcPct val="0"/>
            </a:spcBef>
            <a:spcAft>
              <a:spcPct val="35000"/>
            </a:spcAft>
          </a:pPr>
          <a:endParaRPr lang="en-GB" dirty="0"/>
        </a:p>
      </dgm:t>
    </dgm:pt>
    <dgm:pt modelId="{AC068C36-D160-48CF-B7FC-4E00DDAF6A4A}" type="parTrans" cxnId="{2E0D0E76-D0B0-4569-9567-246D6708A657}">
      <dgm:prSet/>
      <dgm:spPr/>
      <dgm:t>
        <a:bodyPr/>
        <a:lstStyle/>
        <a:p>
          <a:endParaRPr lang="en-GB"/>
        </a:p>
      </dgm:t>
    </dgm:pt>
    <dgm:pt modelId="{02408AD9-ED63-42FF-9C44-14F952DC33E2}" type="sibTrans" cxnId="{2E0D0E76-D0B0-4569-9567-246D6708A657}">
      <dgm:prSet/>
      <dgm:spPr/>
      <dgm:t>
        <a:bodyPr/>
        <a:lstStyle/>
        <a:p>
          <a:endParaRPr lang="en-GB"/>
        </a:p>
      </dgm:t>
    </dgm:pt>
    <dgm:pt modelId="{A3BED73B-EA8D-481D-9AC3-DEF7960E2694}">
      <dgm:prSet/>
      <dgm:spPr/>
      <dgm:t>
        <a:bodyPr/>
        <a:lstStyle/>
        <a:p>
          <a:pPr marL="0" marR="0" indent="0" defTabSz="914400" rtl="0" eaLnBrk="1" fontAlgn="auto" latinLnBrk="0" hangingPunct="1">
            <a:lnSpc>
              <a:spcPct val="100000"/>
            </a:lnSpc>
            <a:spcBef>
              <a:spcPts val="0"/>
            </a:spcBef>
            <a:spcAft>
              <a:spcPts val="0"/>
            </a:spcAft>
            <a:buClrTx/>
            <a:buSzTx/>
            <a:buFontTx/>
            <a:buNone/>
            <a:tabLst/>
            <a:defRPr/>
          </a:pPr>
          <a:r>
            <a:rPr lang="en-GB" dirty="0"/>
            <a:t>Revision of theory</a:t>
          </a:r>
        </a:p>
        <a:p>
          <a:pPr defTabSz="889000" rtl="0">
            <a:lnSpc>
              <a:spcPct val="90000"/>
            </a:lnSpc>
            <a:spcBef>
              <a:spcPct val="0"/>
            </a:spcBef>
            <a:spcAft>
              <a:spcPct val="35000"/>
            </a:spcAft>
          </a:pPr>
          <a:endParaRPr lang="en-GB" dirty="0"/>
        </a:p>
      </dgm:t>
    </dgm:pt>
    <dgm:pt modelId="{846D8E72-4839-46B4-911F-7E553D42632C}" type="parTrans" cxnId="{57EB68E9-5441-4E27-AF51-D13F9B36980E}">
      <dgm:prSet/>
      <dgm:spPr/>
      <dgm:t>
        <a:bodyPr/>
        <a:lstStyle/>
        <a:p>
          <a:endParaRPr lang="en-GB"/>
        </a:p>
      </dgm:t>
    </dgm:pt>
    <dgm:pt modelId="{C2E01E24-4749-4905-8290-E3C4C506D095}" type="sibTrans" cxnId="{57EB68E9-5441-4E27-AF51-D13F9B36980E}">
      <dgm:prSet/>
      <dgm:spPr/>
      <dgm:t>
        <a:bodyPr/>
        <a:lstStyle/>
        <a:p>
          <a:endParaRPr lang="en-GB"/>
        </a:p>
      </dgm:t>
    </dgm:pt>
    <dgm:pt modelId="{BC4EDFD3-2668-4B52-AB70-1238C2B549E2}" type="pres">
      <dgm:prSet presAssocID="{AC199EFA-CA76-4F5C-B59B-3BEF3DD07B7E}" presName="Name0" presStyleCnt="0">
        <dgm:presLayoutVars>
          <dgm:dir/>
          <dgm:animLvl val="lvl"/>
          <dgm:resizeHandles val="exact"/>
        </dgm:presLayoutVars>
      </dgm:prSet>
      <dgm:spPr/>
    </dgm:pt>
    <dgm:pt modelId="{B9DB0337-3E4B-47B1-9768-2EE181AFAC7E}" type="pres">
      <dgm:prSet presAssocID="{B3B7FD42-C753-4ABE-BF6E-69353E5A332E}" presName="Name8" presStyleCnt="0"/>
      <dgm:spPr/>
    </dgm:pt>
    <dgm:pt modelId="{185ECB2E-96FC-4821-A654-599C2E453BB5}" type="pres">
      <dgm:prSet presAssocID="{B3B7FD42-C753-4ABE-BF6E-69353E5A332E}" presName="level" presStyleLbl="node1" presStyleIdx="0" presStyleCnt="7">
        <dgm:presLayoutVars>
          <dgm:chMax val="1"/>
          <dgm:bulletEnabled val="1"/>
        </dgm:presLayoutVars>
      </dgm:prSet>
      <dgm:spPr/>
    </dgm:pt>
    <dgm:pt modelId="{F342F9F8-6389-412F-B9AC-8A704B228EF2}" type="pres">
      <dgm:prSet presAssocID="{B3B7FD42-C753-4ABE-BF6E-69353E5A332E}" presName="levelTx" presStyleLbl="revTx" presStyleIdx="0" presStyleCnt="0">
        <dgm:presLayoutVars>
          <dgm:chMax val="1"/>
          <dgm:bulletEnabled val="1"/>
        </dgm:presLayoutVars>
      </dgm:prSet>
      <dgm:spPr/>
    </dgm:pt>
    <dgm:pt modelId="{63F52F66-AFF0-4EA3-B4F9-79AE56AB909D}" type="pres">
      <dgm:prSet presAssocID="{1DE279CA-D3F3-4AE3-AEDE-1A6CD8531244}" presName="Name8" presStyleCnt="0"/>
      <dgm:spPr/>
    </dgm:pt>
    <dgm:pt modelId="{7320111B-A11E-45B4-867D-24BF3745E639}" type="pres">
      <dgm:prSet presAssocID="{1DE279CA-D3F3-4AE3-AEDE-1A6CD8531244}" presName="level" presStyleLbl="node1" presStyleIdx="1" presStyleCnt="7" custAng="0">
        <dgm:presLayoutVars>
          <dgm:chMax val="1"/>
          <dgm:bulletEnabled val="1"/>
        </dgm:presLayoutVars>
      </dgm:prSet>
      <dgm:spPr/>
    </dgm:pt>
    <dgm:pt modelId="{D9597EF2-D372-4170-ACDE-FED05BCE2865}" type="pres">
      <dgm:prSet presAssocID="{1DE279CA-D3F3-4AE3-AEDE-1A6CD8531244}" presName="levelTx" presStyleLbl="revTx" presStyleIdx="0" presStyleCnt="0">
        <dgm:presLayoutVars>
          <dgm:chMax val="1"/>
          <dgm:bulletEnabled val="1"/>
        </dgm:presLayoutVars>
      </dgm:prSet>
      <dgm:spPr/>
    </dgm:pt>
    <dgm:pt modelId="{DEB57DD5-C8FB-462E-8A80-7BAEB11B1E48}" type="pres">
      <dgm:prSet presAssocID="{D316E9F0-1BF2-43A4-9460-1C3A3549CDBD}" presName="Name8" presStyleCnt="0"/>
      <dgm:spPr/>
    </dgm:pt>
    <dgm:pt modelId="{12D2E5C5-7D67-4E9C-A16F-D624A2A101A7}" type="pres">
      <dgm:prSet presAssocID="{D316E9F0-1BF2-43A4-9460-1C3A3549CDBD}" presName="level" presStyleLbl="node1" presStyleIdx="2" presStyleCnt="7" custAng="0" custLinFactNeighborX="-659" custLinFactNeighborY="-2125">
        <dgm:presLayoutVars>
          <dgm:chMax val="1"/>
          <dgm:bulletEnabled val="1"/>
        </dgm:presLayoutVars>
      </dgm:prSet>
      <dgm:spPr/>
    </dgm:pt>
    <dgm:pt modelId="{38D41000-3AA0-4A07-B89E-24C50697D185}" type="pres">
      <dgm:prSet presAssocID="{D316E9F0-1BF2-43A4-9460-1C3A3549CDBD}" presName="levelTx" presStyleLbl="revTx" presStyleIdx="0" presStyleCnt="0">
        <dgm:presLayoutVars>
          <dgm:chMax val="1"/>
          <dgm:bulletEnabled val="1"/>
        </dgm:presLayoutVars>
      </dgm:prSet>
      <dgm:spPr/>
    </dgm:pt>
    <dgm:pt modelId="{36583DE1-1365-4D5F-B4C6-B39ED45B4A47}" type="pres">
      <dgm:prSet presAssocID="{8A2CAF4E-5E42-49BF-8D01-4E1DACCF5723}" presName="Name8" presStyleCnt="0"/>
      <dgm:spPr/>
    </dgm:pt>
    <dgm:pt modelId="{7CBF8F78-2887-4EA5-8983-AD81EB582E68}" type="pres">
      <dgm:prSet presAssocID="{8A2CAF4E-5E42-49BF-8D01-4E1DACCF5723}" presName="level" presStyleLbl="node1" presStyleIdx="3" presStyleCnt="7">
        <dgm:presLayoutVars>
          <dgm:chMax val="1"/>
          <dgm:bulletEnabled val="1"/>
        </dgm:presLayoutVars>
      </dgm:prSet>
      <dgm:spPr/>
    </dgm:pt>
    <dgm:pt modelId="{91FB0FE2-B727-4B5D-9DA8-7523D1D6179F}" type="pres">
      <dgm:prSet presAssocID="{8A2CAF4E-5E42-49BF-8D01-4E1DACCF5723}" presName="levelTx" presStyleLbl="revTx" presStyleIdx="0" presStyleCnt="0">
        <dgm:presLayoutVars>
          <dgm:chMax val="1"/>
          <dgm:bulletEnabled val="1"/>
        </dgm:presLayoutVars>
      </dgm:prSet>
      <dgm:spPr/>
    </dgm:pt>
    <dgm:pt modelId="{17963096-3A16-4296-8DBD-FDBED5C06FF5}" type="pres">
      <dgm:prSet presAssocID="{F50A98C4-5674-485D-B1B8-176B47B4601B}" presName="Name8" presStyleCnt="0"/>
      <dgm:spPr/>
    </dgm:pt>
    <dgm:pt modelId="{47446E95-1345-4C0C-88FF-9A109F6A15BD}" type="pres">
      <dgm:prSet presAssocID="{F50A98C4-5674-485D-B1B8-176B47B4601B}" presName="level" presStyleLbl="node1" presStyleIdx="4" presStyleCnt="7">
        <dgm:presLayoutVars>
          <dgm:chMax val="1"/>
          <dgm:bulletEnabled val="1"/>
        </dgm:presLayoutVars>
      </dgm:prSet>
      <dgm:spPr/>
    </dgm:pt>
    <dgm:pt modelId="{0CD7F54C-A15D-450A-A329-ADDF2FCE296E}" type="pres">
      <dgm:prSet presAssocID="{F50A98C4-5674-485D-B1B8-176B47B4601B}" presName="levelTx" presStyleLbl="revTx" presStyleIdx="0" presStyleCnt="0">
        <dgm:presLayoutVars>
          <dgm:chMax val="1"/>
          <dgm:bulletEnabled val="1"/>
        </dgm:presLayoutVars>
      </dgm:prSet>
      <dgm:spPr/>
    </dgm:pt>
    <dgm:pt modelId="{DA4C6BCB-BFFB-4753-99A0-0143B66722ED}" type="pres">
      <dgm:prSet presAssocID="{F87AE33B-8362-4E44-97C1-51DC8C93E3C3}" presName="Name8" presStyleCnt="0"/>
      <dgm:spPr/>
    </dgm:pt>
    <dgm:pt modelId="{0666F4B5-65CF-4E76-B3ED-3B18F0EBB1FC}" type="pres">
      <dgm:prSet presAssocID="{F87AE33B-8362-4E44-97C1-51DC8C93E3C3}" presName="level" presStyleLbl="node1" presStyleIdx="5" presStyleCnt="7">
        <dgm:presLayoutVars>
          <dgm:chMax val="1"/>
          <dgm:bulletEnabled val="1"/>
        </dgm:presLayoutVars>
      </dgm:prSet>
      <dgm:spPr/>
    </dgm:pt>
    <dgm:pt modelId="{D4C3FE90-16B7-432D-96F3-52EEDAFCBB90}" type="pres">
      <dgm:prSet presAssocID="{F87AE33B-8362-4E44-97C1-51DC8C93E3C3}" presName="levelTx" presStyleLbl="revTx" presStyleIdx="0" presStyleCnt="0">
        <dgm:presLayoutVars>
          <dgm:chMax val="1"/>
          <dgm:bulletEnabled val="1"/>
        </dgm:presLayoutVars>
      </dgm:prSet>
      <dgm:spPr/>
    </dgm:pt>
    <dgm:pt modelId="{F11D8E0E-702F-4841-BC46-7DE96543907F}" type="pres">
      <dgm:prSet presAssocID="{A3BED73B-EA8D-481D-9AC3-DEF7960E2694}" presName="Name8" presStyleCnt="0"/>
      <dgm:spPr/>
    </dgm:pt>
    <dgm:pt modelId="{4940B2C0-87E6-4124-8A54-951DD7D94FF0}" type="pres">
      <dgm:prSet presAssocID="{A3BED73B-EA8D-481D-9AC3-DEF7960E2694}" presName="level" presStyleLbl="node1" presStyleIdx="6" presStyleCnt="7">
        <dgm:presLayoutVars>
          <dgm:chMax val="1"/>
          <dgm:bulletEnabled val="1"/>
        </dgm:presLayoutVars>
      </dgm:prSet>
      <dgm:spPr/>
    </dgm:pt>
    <dgm:pt modelId="{4DF88969-A726-4AF1-B866-35D8F5C1BD51}" type="pres">
      <dgm:prSet presAssocID="{A3BED73B-EA8D-481D-9AC3-DEF7960E2694}" presName="levelTx" presStyleLbl="revTx" presStyleIdx="0" presStyleCnt="0">
        <dgm:presLayoutVars>
          <dgm:chMax val="1"/>
          <dgm:bulletEnabled val="1"/>
        </dgm:presLayoutVars>
      </dgm:prSet>
      <dgm:spPr/>
    </dgm:pt>
  </dgm:ptLst>
  <dgm:cxnLst>
    <dgm:cxn modelId="{AFC0B300-82E2-B94F-A2DE-3D4CA8E7A48E}" type="presOf" srcId="{F87AE33B-8362-4E44-97C1-51DC8C93E3C3}" destId="{0666F4B5-65CF-4E76-B3ED-3B18F0EBB1FC}" srcOrd="0" destOrd="0" presId="urn:microsoft.com/office/officeart/2005/8/layout/pyramid1"/>
    <dgm:cxn modelId="{C005F802-21F6-7543-97E3-E8314035B423}" type="presOf" srcId="{F50A98C4-5674-485D-B1B8-176B47B4601B}" destId="{0CD7F54C-A15D-450A-A329-ADDF2FCE296E}" srcOrd="1" destOrd="0" presId="urn:microsoft.com/office/officeart/2005/8/layout/pyramid1"/>
    <dgm:cxn modelId="{7CFC5119-919C-CA49-B8F1-908362C672DE}" type="presOf" srcId="{8A2CAF4E-5E42-49BF-8D01-4E1DACCF5723}" destId="{7CBF8F78-2887-4EA5-8983-AD81EB582E68}" srcOrd="0" destOrd="0" presId="urn:microsoft.com/office/officeart/2005/8/layout/pyramid1"/>
    <dgm:cxn modelId="{5BC3FC2B-C927-46FD-9D3D-1FAECD23D0C0}" srcId="{AC199EFA-CA76-4F5C-B59B-3BEF3DD07B7E}" destId="{1DE279CA-D3F3-4AE3-AEDE-1A6CD8531244}" srcOrd="1" destOrd="0" parTransId="{CE64CDEF-736C-4ABF-B236-97661A666BA7}" sibTransId="{01BA7811-279F-45B0-9238-D0781B82AD28}"/>
    <dgm:cxn modelId="{BB4A5639-F93B-2D49-9843-BC13279169A2}" type="presOf" srcId="{F50A98C4-5674-485D-B1B8-176B47B4601B}" destId="{47446E95-1345-4C0C-88FF-9A109F6A15BD}" srcOrd="0" destOrd="0" presId="urn:microsoft.com/office/officeart/2005/8/layout/pyramid1"/>
    <dgm:cxn modelId="{3611D339-C166-EC4F-A6BC-FAE50B0632B8}" type="presOf" srcId="{A3BED73B-EA8D-481D-9AC3-DEF7960E2694}" destId="{4DF88969-A726-4AF1-B866-35D8F5C1BD51}" srcOrd="1" destOrd="0" presId="urn:microsoft.com/office/officeart/2005/8/layout/pyramid1"/>
    <dgm:cxn modelId="{E2D0413A-EBA2-4E98-90CD-9CBC568D78F8}" srcId="{AC199EFA-CA76-4F5C-B59B-3BEF3DD07B7E}" destId="{F50A98C4-5674-485D-B1B8-176B47B4601B}" srcOrd="4" destOrd="0" parTransId="{37B9ABE0-BB2E-421C-BD81-457CD93479B2}" sibTransId="{AEC24521-931A-4668-BD5F-A31CCB38EC28}"/>
    <dgm:cxn modelId="{83E92C3D-A969-4795-92FC-D15CAFA31A5F}" srcId="{AC199EFA-CA76-4F5C-B59B-3BEF3DD07B7E}" destId="{D316E9F0-1BF2-43A4-9460-1C3A3549CDBD}" srcOrd="2" destOrd="0" parTransId="{6A5C4EB0-0C0B-45BA-95D1-289EE2BD6F4B}" sibTransId="{61123B3A-4833-4F38-A5FF-474B4E012C7B}"/>
    <dgm:cxn modelId="{1CF19440-E8EC-BD45-9B6B-EF5B21BB8DB8}" type="presOf" srcId="{B3B7FD42-C753-4ABE-BF6E-69353E5A332E}" destId="{F342F9F8-6389-412F-B9AC-8A704B228EF2}" srcOrd="1" destOrd="0" presId="urn:microsoft.com/office/officeart/2005/8/layout/pyramid1"/>
    <dgm:cxn modelId="{05AD545F-E53D-1546-8F87-85D85C131E71}" type="presOf" srcId="{F87AE33B-8362-4E44-97C1-51DC8C93E3C3}" destId="{D4C3FE90-16B7-432D-96F3-52EEDAFCBB90}" srcOrd="1" destOrd="0" presId="urn:microsoft.com/office/officeart/2005/8/layout/pyramid1"/>
    <dgm:cxn modelId="{B4B36160-5BD8-4C59-9436-B04E952699FB}" srcId="{AC199EFA-CA76-4F5C-B59B-3BEF3DD07B7E}" destId="{B3B7FD42-C753-4ABE-BF6E-69353E5A332E}" srcOrd="0" destOrd="0" parTransId="{690B483E-DF0D-4DB1-A599-8508ED16BA43}" sibTransId="{C4875BBE-0380-45D3-A504-C4372BFCE364}"/>
    <dgm:cxn modelId="{F74BB161-B925-4E7C-92A9-D99DB724983E}" srcId="{AC199EFA-CA76-4F5C-B59B-3BEF3DD07B7E}" destId="{8A2CAF4E-5E42-49BF-8D01-4E1DACCF5723}" srcOrd="3" destOrd="0" parTransId="{AD320357-83F1-4AAA-8302-D60ADDACEC86}" sibTransId="{619178B4-4D1D-4C95-9D25-5C6E6F1F5690}"/>
    <dgm:cxn modelId="{5D3A906A-36A2-794C-AF60-37D7820E3C1A}" type="presOf" srcId="{D316E9F0-1BF2-43A4-9460-1C3A3549CDBD}" destId="{38D41000-3AA0-4A07-B89E-24C50697D185}" srcOrd="1" destOrd="0" presId="urn:microsoft.com/office/officeart/2005/8/layout/pyramid1"/>
    <dgm:cxn modelId="{28EA066F-B71A-5946-8956-6019F91E4D53}" type="presOf" srcId="{8A2CAF4E-5E42-49BF-8D01-4E1DACCF5723}" destId="{91FB0FE2-B727-4B5D-9DA8-7523D1D6179F}" srcOrd="1" destOrd="0" presId="urn:microsoft.com/office/officeart/2005/8/layout/pyramid1"/>
    <dgm:cxn modelId="{C20ACF51-3381-2042-9014-CD6D6EDCAD52}" type="presOf" srcId="{1DE279CA-D3F3-4AE3-AEDE-1A6CD8531244}" destId="{7320111B-A11E-45B4-867D-24BF3745E639}" srcOrd="0" destOrd="0" presId="urn:microsoft.com/office/officeart/2005/8/layout/pyramid1"/>
    <dgm:cxn modelId="{812F3574-4B22-8346-9137-CBA6C8B8F97D}" type="presOf" srcId="{A3BED73B-EA8D-481D-9AC3-DEF7960E2694}" destId="{4940B2C0-87E6-4124-8A54-951DD7D94FF0}" srcOrd="0" destOrd="0" presId="urn:microsoft.com/office/officeart/2005/8/layout/pyramid1"/>
    <dgm:cxn modelId="{2E0D0E76-D0B0-4569-9567-246D6708A657}" srcId="{AC199EFA-CA76-4F5C-B59B-3BEF3DD07B7E}" destId="{F87AE33B-8362-4E44-97C1-51DC8C93E3C3}" srcOrd="5" destOrd="0" parTransId="{AC068C36-D160-48CF-B7FC-4E00DDAF6A4A}" sibTransId="{02408AD9-ED63-42FF-9C44-14F952DC33E2}"/>
    <dgm:cxn modelId="{7D586557-B9A2-E94D-B00D-16B884A5FA15}" type="presOf" srcId="{1DE279CA-D3F3-4AE3-AEDE-1A6CD8531244}" destId="{D9597EF2-D372-4170-ACDE-FED05BCE2865}" srcOrd="1" destOrd="0" presId="urn:microsoft.com/office/officeart/2005/8/layout/pyramid1"/>
    <dgm:cxn modelId="{A51A3BA1-3981-7A4B-BBCF-13274F5F42A3}" type="presOf" srcId="{AC199EFA-CA76-4F5C-B59B-3BEF3DD07B7E}" destId="{BC4EDFD3-2668-4B52-AB70-1238C2B549E2}" srcOrd="0" destOrd="0" presId="urn:microsoft.com/office/officeart/2005/8/layout/pyramid1"/>
    <dgm:cxn modelId="{FE3635D3-C8BB-DB4D-99A1-8B01F984E279}" type="presOf" srcId="{D316E9F0-1BF2-43A4-9460-1C3A3549CDBD}" destId="{12D2E5C5-7D67-4E9C-A16F-D624A2A101A7}" srcOrd="0" destOrd="0" presId="urn:microsoft.com/office/officeart/2005/8/layout/pyramid1"/>
    <dgm:cxn modelId="{77F7E2E5-DA6D-6042-804B-65F9537519DC}" type="presOf" srcId="{B3B7FD42-C753-4ABE-BF6E-69353E5A332E}" destId="{185ECB2E-96FC-4821-A654-599C2E453BB5}" srcOrd="0" destOrd="0" presId="urn:microsoft.com/office/officeart/2005/8/layout/pyramid1"/>
    <dgm:cxn modelId="{57EB68E9-5441-4E27-AF51-D13F9B36980E}" srcId="{AC199EFA-CA76-4F5C-B59B-3BEF3DD07B7E}" destId="{A3BED73B-EA8D-481D-9AC3-DEF7960E2694}" srcOrd="6" destOrd="0" parTransId="{846D8E72-4839-46B4-911F-7E553D42632C}" sibTransId="{C2E01E24-4749-4905-8290-E3C4C506D095}"/>
    <dgm:cxn modelId="{DF1FB90F-4F12-9F4C-B93F-2BA09F3CD163}" type="presParOf" srcId="{BC4EDFD3-2668-4B52-AB70-1238C2B549E2}" destId="{B9DB0337-3E4B-47B1-9768-2EE181AFAC7E}" srcOrd="0" destOrd="0" presId="urn:microsoft.com/office/officeart/2005/8/layout/pyramid1"/>
    <dgm:cxn modelId="{9CB76468-EA19-784C-9D70-589A070EF824}" type="presParOf" srcId="{B9DB0337-3E4B-47B1-9768-2EE181AFAC7E}" destId="{185ECB2E-96FC-4821-A654-599C2E453BB5}" srcOrd="0" destOrd="0" presId="urn:microsoft.com/office/officeart/2005/8/layout/pyramid1"/>
    <dgm:cxn modelId="{EEB2D48B-141B-104F-A669-B53421AF5A2D}" type="presParOf" srcId="{B9DB0337-3E4B-47B1-9768-2EE181AFAC7E}" destId="{F342F9F8-6389-412F-B9AC-8A704B228EF2}" srcOrd="1" destOrd="0" presId="urn:microsoft.com/office/officeart/2005/8/layout/pyramid1"/>
    <dgm:cxn modelId="{E75DB941-C26F-EB4C-B8E1-1CF486031966}" type="presParOf" srcId="{BC4EDFD3-2668-4B52-AB70-1238C2B549E2}" destId="{63F52F66-AFF0-4EA3-B4F9-79AE56AB909D}" srcOrd="1" destOrd="0" presId="urn:microsoft.com/office/officeart/2005/8/layout/pyramid1"/>
    <dgm:cxn modelId="{2C647EBC-E41D-A840-BDD7-E6A4D8BD0F96}" type="presParOf" srcId="{63F52F66-AFF0-4EA3-B4F9-79AE56AB909D}" destId="{7320111B-A11E-45B4-867D-24BF3745E639}" srcOrd="0" destOrd="0" presId="urn:microsoft.com/office/officeart/2005/8/layout/pyramid1"/>
    <dgm:cxn modelId="{215A2E08-0B97-6541-B208-BCE470054862}" type="presParOf" srcId="{63F52F66-AFF0-4EA3-B4F9-79AE56AB909D}" destId="{D9597EF2-D372-4170-ACDE-FED05BCE2865}" srcOrd="1" destOrd="0" presId="urn:microsoft.com/office/officeart/2005/8/layout/pyramid1"/>
    <dgm:cxn modelId="{7928AADF-C1AC-CC43-BE03-EABA8D140550}" type="presParOf" srcId="{BC4EDFD3-2668-4B52-AB70-1238C2B549E2}" destId="{DEB57DD5-C8FB-462E-8A80-7BAEB11B1E48}" srcOrd="2" destOrd="0" presId="urn:microsoft.com/office/officeart/2005/8/layout/pyramid1"/>
    <dgm:cxn modelId="{152AB8BD-A1F3-7C43-9B1E-6BAB4E50B47E}" type="presParOf" srcId="{DEB57DD5-C8FB-462E-8A80-7BAEB11B1E48}" destId="{12D2E5C5-7D67-4E9C-A16F-D624A2A101A7}" srcOrd="0" destOrd="0" presId="urn:microsoft.com/office/officeart/2005/8/layout/pyramid1"/>
    <dgm:cxn modelId="{9FA34A99-F42A-234C-B6FD-A30679192CC6}" type="presParOf" srcId="{DEB57DD5-C8FB-462E-8A80-7BAEB11B1E48}" destId="{38D41000-3AA0-4A07-B89E-24C50697D185}" srcOrd="1" destOrd="0" presId="urn:microsoft.com/office/officeart/2005/8/layout/pyramid1"/>
    <dgm:cxn modelId="{45691CF4-E0A1-2842-874F-F7475D1B0C77}" type="presParOf" srcId="{BC4EDFD3-2668-4B52-AB70-1238C2B549E2}" destId="{36583DE1-1365-4D5F-B4C6-B39ED45B4A47}" srcOrd="3" destOrd="0" presId="urn:microsoft.com/office/officeart/2005/8/layout/pyramid1"/>
    <dgm:cxn modelId="{6AFE2114-72A6-8342-AFEF-7BD16C45A46B}" type="presParOf" srcId="{36583DE1-1365-4D5F-B4C6-B39ED45B4A47}" destId="{7CBF8F78-2887-4EA5-8983-AD81EB582E68}" srcOrd="0" destOrd="0" presId="urn:microsoft.com/office/officeart/2005/8/layout/pyramid1"/>
    <dgm:cxn modelId="{8E9E7182-A683-DF40-AE49-6EBCC7560F27}" type="presParOf" srcId="{36583DE1-1365-4D5F-B4C6-B39ED45B4A47}" destId="{91FB0FE2-B727-4B5D-9DA8-7523D1D6179F}" srcOrd="1" destOrd="0" presId="urn:microsoft.com/office/officeart/2005/8/layout/pyramid1"/>
    <dgm:cxn modelId="{E56622D3-590E-8045-B723-581B4692D40C}" type="presParOf" srcId="{BC4EDFD3-2668-4B52-AB70-1238C2B549E2}" destId="{17963096-3A16-4296-8DBD-FDBED5C06FF5}" srcOrd="4" destOrd="0" presId="urn:microsoft.com/office/officeart/2005/8/layout/pyramid1"/>
    <dgm:cxn modelId="{47D388AC-A7E8-284D-A729-DE52B07E16C3}" type="presParOf" srcId="{17963096-3A16-4296-8DBD-FDBED5C06FF5}" destId="{47446E95-1345-4C0C-88FF-9A109F6A15BD}" srcOrd="0" destOrd="0" presId="urn:microsoft.com/office/officeart/2005/8/layout/pyramid1"/>
    <dgm:cxn modelId="{A52A4633-CE18-924B-9DEE-2B94CBFCEEEF}" type="presParOf" srcId="{17963096-3A16-4296-8DBD-FDBED5C06FF5}" destId="{0CD7F54C-A15D-450A-A329-ADDF2FCE296E}" srcOrd="1" destOrd="0" presId="urn:microsoft.com/office/officeart/2005/8/layout/pyramid1"/>
    <dgm:cxn modelId="{A975DFDA-A8DD-3446-8C7B-F59A646C0060}" type="presParOf" srcId="{BC4EDFD3-2668-4B52-AB70-1238C2B549E2}" destId="{DA4C6BCB-BFFB-4753-99A0-0143B66722ED}" srcOrd="5" destOrd="0" presId="urn:microsoft.com/office/officeart/2005/8/layout/pyramid1"/>
    <dgm:cxn modelId="{FD60ECEF-E3A2-0548-A1B9-62985A263858}" type="presParOf" srcId="{DA4C6BCB-BFFB-4753-99A0-0143B66722ED}" destId="{0666F4B5-65CF-4E76-B3ED-3B18F0EBB1FC}" srcOrd="0" destOrd="0" presId="urn:microsoft.com/office/officeart/2005/8/layout/pyramid1"/>
    <dgm:cxn modelId="{DA3FD7AC-12D3-C548-8A3D-4B8FCD882936}" type="presParOf" srcId="{DA4C6BCB-BFFB-4753-99A0-0143B66722ED}" destId="{D4C3FE90-16B7-432D-96F3-52EEDAFCBB90}" srcOrd="1" destOrd="0" presId="urn:microsoft.com/office/officeart/2005/8/layout/pyramid1"/>
    <dgm:cxn modelId="{1636F150-32F2-2345-B237-6B42EF32EE83}" type="presParOf" srcId="{BC4EDFD3-2668-4B52-AB70-1238C2B549E2}" destId="{F11D8E0E-702F-4841-BC46-7DE96543907F}" srcOrd="6" destOrd="0" presId="urn:microsoft.com/office/officeart/2005/8/layout/pyramid1"/>
    <dgm:cxn modelId="{3FDD55AE-8A5C-AE47-92E5-BD0109F3F854}" type="presParOf" srcId="{F11D8E0E-702F-4841-BC46-7DE96543907F}" destId="{4940B2C0-87E6-4124-8A54-951DD7D94FF0}" srcOrd="0" destOrd="0" presId="urn:microsoft.com/office/officeart/2005/8/layout/pyramid1"/>
    <dgm:cxn modelId="{2B406D62-D0AC-6D4D-9FF1-081CF47B8EC0}" type="presParOf" srcId="{F11D8E0E-702F-4841-BC46-7DE96543907F}" destId="{4DF88969-A726-4AF1-B866-35D8F5C1BD51}"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916811-13AB-447E-8A14-BC25A7FB1BD1}" type="doc">
      <dgm:prSet loTypeId="urn:microsoft.com/office/officeart/2005/8/layout/pyramid3" loCatId="pyramid" qsTypeId="urn:microsoft.com/office/officeart/2005/8/quickstyle/simple1" qsCatId="simple" csTypeId="urn:microsoft.com/office/officeart/2005/8/colors/colorful4" csCatId="colorful"/>
      <dgm:spPr/>
      <dgm:t>
        <a:bodyPr/>
        <a:lstStyle/>
        <a:p>
          <a:endParaRPr lang="en-GB"/>
        </a:p>
      </dgm:t>
    </dgm:pt>
    <dgm:pt modelId="{C7297B38-8BD6-4772-8FAF-A4FC2CC27BC8}">
      <dgm:prSet/>
      <dgm:spPr/>
      <dgm:t>
        <a:bodyPr/>
        <a:lstStyle/>
        <a:p>
          <a:pPr rtl="0"/>
          <a:r>
            <a:rPr lang="en-GB" dirty="0"/>
            <a:t>Compare theory</a:t>
          </a:r>
        </a:p>
      </dgm:t>
    </dgm:pt>
    <dgm:pt modelId="{7DF86F75-28AD-4BE1-ACB7-150660C1AD36}" type="parTrans" cxnId="{AA629F2D-18B3-4896-960C-BF7959A755E6}">
      <dgm:prSet/>
      <dgm:spPr/>
      <dgm:t>
        <a:bodyPr/>
        <a:lstStyle/>
        <a:p>
          <a:endParaRPr lang="en-GB"/>
        </a:p>
      </dgm:t>
    </dgm:pt>
    <dgm:pt modelId="{64024BD7-237F-4645-8F53-BD9DA076D7BB}" type="sibTrans" cxnId="{AA629F2D-18B3-4896-960C-BF7959A755E6}">
      <dgm:prSet/>
      <dgm:spPr/>
      <dgm:t>
        <a:bodyPr/>
        <a:lstStyle/>
        <a:p>
          <a:endParaRPr lang="en-GB"/>
        </a:p>
      </dgm:t>
    </dgm:pt>
    <dgm:pt modelId="{08028790-98F7-4620-8D62-D90C4C1298BC}">
      <dgm:prSet/>
      <dgm:spPr/>
      <dgm:t>
        <a:bodyPr/>
        <a:lstStyle/>
        <a:p>
          <a:pPr rtl="0"/>
          <a:r>
            <a:rPr lang="en-GB" dirty="0"/>
            <a:t>Develop theory</a:t>
          </a:r>
        </a:p>
      </dgm:t>
    </dgm:pt>
    <dgm:pt modelId="{C69DBEE9-8869-41C9-A1D4-CED0DA990494}" type="parTrans" cxnId="{8A7947A3-388E-440D-8C34-140069B41CE0}">
      <dgm:prSet/>
      <dgm:spPr/>
      <dgm:t>
        <a:bodyPr/>
        <a:lstStyle/>
        <a:p>
          <a:endParaRPr lang="en-GB"/>
        </a:p>
      </dgm:t>
    </dgm:pt>
    <dgm:pt modelId="{F68CE874-E883-47FF-BCA8-BF76D51715BA}" type="sibTrans" cxnId="{8A7947A3-388E-440D-8C34-140069B41CE0}">
      <dgm:prSet/>
      <dgm:spPr/>
      <dgm:t>
        <a:bodyPr/>
        <a:lstStyle/>
        <a:p>
          <a:endParaRPr lang="en-GB"/>
        </a:p>
      </dgm:t>
    </dgm:pt>
    <dgm:pt modelId="{AA22074A-5A21-4119-B38B-1C145C473AA9}">
      <dgm:prSet/>
      <dgm:spPr/>
      <dgm:t>
        <a:bodyPr/>
        <a:lstStyle/>
        <a:p>
          <a:pPr rtl="0"/>
          <a:r>
            <a:rPr lang="en-GB" dirty="0"/>
            <a:t>Look for patterns</a:t>
          </a:r>
        </a:p>
      </dgm:t>
    </dgm:pt>
    <dgm:pt modelId="{373EB920-EF82-4C61-ADFE-36434D585646}" type="parTrans" cxnId="{D2F70374-2D67-402C-98A2-6AEEAC8BAE4F}">
      <dgm:prSet/>
      <dgm:spPr/>
      <dgm:t>
        <a:bodyPr/>
        <a:lstStyle/>
        <a:p>
          <a:endParaRPr lang="en-GB"/>
        </a:p>
      </dgm:t>
    </dgm:pt>
    <dgm:pt modelId="{C6C49AA8-6010-4BFF-965E-A525C41C4DDF}" type="sibTrans" cxnId="{D2F70374-2D67-402C-98A2-6AEEAC8BAE4F}">
      <dgm:prSet/>
      <dgm:spPr/>
      <dgm:t>
        <a:bodyPr/>
        <a:lstStyle/>
        <a:p>
          <a:endParaRPr lang="en-GB"/>
        </a:p>
      </dgm:t>
    </dgm:pt>
    <dgm:pt modelId="{01FE9097-5A40-4EAA-BF49-D85A767E7C29}">
      <dgm:prSet/>
      <dgm:spPr/>
      <dgm:t>
        <a:bodyPr/>
        <a:lstStyle/>
        <a:p>
          <a:pPr rtl="0"/>
          <a:r>
            <a:rPr lang="en-GB" dirty="0"/>
            <a:t>Form Categories</a:t>
          </a:r>
        </a:p>
      </dgm:t>
    </dgm:pt>
    <dgm:pt modelId="{0CDD1900-8461-44FD-801F-C05A6B27E493}" type="parTrans" cxnId="{61CE5C77-82C1-4D3C-80EE-212CD0C8B97E}">
      <dgm:prSet/>
      <dgm:spPr/>
      <dgm:t>
        <a:bodyPr/>
        <a:lstStyle/>
        <a:p>
          <a:endParaRPr lang="en-GB"/>
        </a:p>
      </dgm:t>
    </dgm:pt>
    <dgm:pt modelId="{AB2F2784-226D-4283-B868-9D3FC895A77B}" type="sibTrans" cxnId="{61CE5C77-82C1-4D3C-80EE-212CD0C8B97E}">
      <dgm:prSet/>
      <dgm:spPr/>
      <dgm:t>
        <a:bodyPr/>
        <a:lstStyle/>
        <a:p>
          <a:endParaRPr lang="en-GB"/>
        </a:p>
      </dgm:t>
    </dgm:pt>
    <dgm:pt modelId="{43A04C69-E115-4BAE-8947-91DEAF2A86B4}">
      <dgm:prSet/>
      <dgm:spPr/>
      <dgm:t>
        <a:bodyPr/>
        <a:lstStyle/>
        <a:p>
          <a:pPr rtl="0"/>
          <a:r>
            <a:rPr lang="en-GB" dirty="0"/>
            <a:t>Ask Questions</a:t>
          </a:r>
        </a:p>
      </dgm:t>
    </dgm:pt>
    <dgm:pt modelId="{6552CC08-6DC7-41AF-9C10-8307076FA07A}" type="parTrans" cxnId="{A4680DF7-DD86-4D2D-9DB0-613B51D92704}">
      <dgm:prSet/>
      <dgm:spPr/>
      <dgm:t>
        <a:bodyPr/>
        <a:lstStyle/>
        <a:p>
          <a:endParaRPr lang="en-GB"/>
        </a:p>
      </dgm:t>
    </dgm:pt>
    <dgm:pt modelId="{B685B2DB-CF8F-4020-AB00-E2C7C2A603E7}" type="sibTrans" cxnId="{A4680DF7-DD86-4D2D-9DB0-613B51D92704}">
      <dgm:prSet/>
      <dgm:spPr/>
      <dgm:t>
        <a:bodyPr/>
        <a:lstStyle/>
        <a:p>
          <a:endParaRPr lang="en-GB"/>
        </a:p>
      </dgm:t>
    </dgm:pt>
    <dgm:pt modelId="{4F4DE08B-A44B-4FA4-9BE8-C5EA5058EB20}">
      <dgm:prSet/>
      <dgm:spPr/>
      <dgm:t>
        <a:bodyPr/>
        <a:lstStyle/>
        <a:p>
          <a:pPr rtl="0"/>
          <a:r>
            <a:rPr lang="en-GB" dirty="0"/>
            <a:t>Gather information</a:t>
          </a:r>
        </a:p>
      </dgm:t>
    </dgm:pt>
    <dgm:pt modelId="{EB76A052-4EDA-4120-9800-86A6D156BE46}" type="parTrans" cxnId="{F7F08856-4668-4FA3-957C-05C798A42415}">
      <dgm:prSet/>
      <dgm:spPr/>
      <dgm:t>
        <a:bodyPr/>
        <a:lstStyle/>
        <a:p>
          <a:endParaRPr lang="en-GB"/>
        </a:p>
      </dgm:t>
    </dgm:pt>
    <dgm:pt modelId="{EFAF48A8-CA45-480E-8A99-ED6153553F89}" type="sibTrans" cxnId="{F7F08856-4668-4FA3-957C-05C798A42415}">
      <dgm:prSet/>
      <dgm:spPr/>
      <dgm:t>
        <a:bodyPr/>
        <a:lstStyle/>
        <a:p>
          <a:endParaRPr lang="en-GB"/>
        </a:p>
      </dgm:t>
    </dgm:pt>
    <dgm:pt modelId="{87D4DC17-8B63-49A4-8E81-4CC2C4847436}">
      <dgm:prSet/>
      <dgm:spPr/>
      <dgm:t>
        <a:bodyPr/>
        <a:lstStyle/>
        <a:p>
          <a:pPr rtl="0"/>
          <a:endParaRPr lang="en-GB" dirty="0"/>
        </a:p>
      </dgm:t>
    </dgm:pt>
    <dgm:pt modelId="{96C996BE-B793-4CCB-A387-8E2A45A7E4DE}" type="parTrans" cxnId="{EEA343FB-4F8B-4AFE-9DFE-9AA6CEB58B28}">
      <dgm:prSet/>
      <dgm:spPr/>
      <dgm:t>
        <a:bodyPr/>
        <a:lstStyle/>
        <a:p>
          <a:endParaRPr lang="en-GB"/>
        </a:p>
      </dgm:t>
    </dgm:pt>
    <dgm:pt modelId="{FB6920E6-9973-4BDD-830E-91AC332C44E2}" type="sibTrans" cxnId="{EEA343FB-4F8B-4AFE-9DFE-9AA6CEB58B28}">
      <dgm:prSet/>
      <dgm:spPr/>
      <dgm:t>
        <a:bodyPr/>
        <a:lstStyle/>
        <a:p>
          <a:endParaRPr lang="en-GB"/>
        </a:p>
      </dgm:t>
    </dgm:pt>
    <dgm:pt modelId="{6219D9FF-AF19-4B29-932C-D278D79F6A62}" type="pres">
      <dgm:prSet presAssocID="{96916811-13AB-447E-8A14-BC25A7FB1BD1}" presName="Name0" presStyleCnt="0">
        <dgm:presLayoutVars>
          <dgm:dir/>
          <dgm:animLvl val="lvl"/>
          <dgm:resizeHandles val="exact"/>
        </dgm:presLayoutVars>
      </dgm:prSet>
      <dgm:spPr/>
    </dgm:pt>
    <dgm:pt modelId="{265FE7ED-6D57-4B2B-A60C-F2BFFF0DDDD6}" type="pres">
      <dgm:prSet presAssocID="{C7297B38-8BD6-4772-8FAF-A4FC2CC27BC8}" presName="Name8" presStyleCnt="0"/>
      <dgm:spPr/>
    </dgm:pt>
    <dgm:pt modelId="{6345771B-5ADE-41F6-8133-D568A2C3128C}" type="pres">
      <dgm:prSet presAssocID="{C7297B38-8BD6-4772-8FAF-A4FC2CC27BC8}" presName="level" presStyleLbl="node1" presStyleIdx="0" presStyleCnt="7">
        <dgm:presLayoutVars>
          <dgm:chMax val="1"/>
          <dgm:bulletEnabled val="1"/>
        </dgm:presLayoutVars>
      </dgm:prSet>
      <dgm:spPr/>
    </dgm:pt>
    <dgm:pt modelId="{468A4888-6F65-410B-92A9-0666A7D1DE9C}" type="pres">
      <dgm:prSet presAssocID="{C7297B38-8BD6-4772-8FAF-A4FC2CC27BC8}" presName="levelTx" presStyleLbl="revTx" presStyleIdx="0" presStyleCnt="0">
        <dgm:presLayoutVars>
          <dgm:chMax val="1"/>
          <dgm:bulletEnabled val="1"/>
        </dgm:presLayoutVars>
      </dgm:prSet>
      <dgm:spPr/>
    </dgm:pt>
    <dgm:pt modelId="{C6A95AE2-2724-4D17-82D7-8D26B3FF5009}" type="pres">
      <dgm:prSet presAssocID="{08028790-98F7-4620-8D62-D90C4C1298BC}" presName="Name8" presStyleCnt="0"/>
      <dgm:spPr/>
    </dgm:pt>
    <dgm:pt modelId="{17BFF168-40D0-4F40-9AB4-10855940C958}" type="pres">
      <dgm:prSet presAssocID="{08028790-98F7-4620-8D62-D90C4C1298BC}" presName="level" presStyleLbl="node1" presStyleIdx="1" presStyleCnt="7">
        <dgm:presLayoutVars>
          <dgm:chMax val="1"/>
          <dgm:bulletEnabled val="1"/>
        </dgm:presLayoutVars>
      </dgm:prSet>
      <dgm:spPr/>
    </dgm:pt>
    <dgm:pt modelId="{F214965A-EB4F-4FE1-9FC9-80CCF76A759D}" type="pres">
      <dgm:prSet presAssocID="{08028790-98F7-4620-8D62-D90C4C1298BC}" presName="levelTx" presStyleLbl="revTx" presStyleIdx="0" presStyleCnt="0">
        <dgm:presLayoutVars>
          <dgm:chMax val="1"/>
          <dgm:bulletEnabled val="1"/>
        </dgm:presLayoutVars>
      </dgm:prSet>
      <dgm:spPr/>
    </dgm:pt>
    <dgm:pt modelId="{A1988639-77D8-471F-ACC2-B71B0B8C4B12}" type="pres">
      <dgm:prSet presAssocID="{AA22074A-5A21-4119-B38B-1C145C473AA9}" presName="Name8" presStyleCnt="0"/>
      <dgm:spPr/>
    </dgm:pt>
    <dgm:pt modelId="{ECD3A95F-F22D-4095-8739-3C2A95455A8A}" type="pres">
      <dgm:prSet presAssocID="{AA22074A-5A21-4119-B38B-1C145C473AA9}" presName="level" presStyleLbl="node1" presStyleIdx="2" presStyleCnt="7">
        <dgm:presLayoutVars>
          <dgm:chMax val="1"/>
          <dgm:bulletEnabled val="1"/>
        </dgm:presLayoutVars>
      </dgm:prSet>
      <dgm:spPr/>
    </dgm:pt>
    <dgm:pt modelId="{E48BE686-8E67-4DE8-9829-01F568CBA177}" type="pres">
      <dgm:prSet presAssocID="{AA22074A-5A21-4119-B38B-1C145C473AA9}" presName="levelTx" presStyleLbl="revTx" presStyleIdx="0" presStyleCnt="0">
        <dgm:presLayoutVars>
          <dgm:chMax val="1"/>
          <dgm:bulletEnabled val="1"/>
        </dgm:presLayoutVars>
      </dgm:prSet>
      <dgm:spPr/>
    </dgm:pt>
    <dgm:pt modelId="{A9FA1A89-7C25-41D4-A032-745326BFBD64}" type="pres">
      <dgm:prSet presAssocID="{01FE9097-5A40-4EAA-BF49-D85A767E7C29}" presName="Name8" presStyleCnt="0"/>
      <dgm:spPr/>
    </dgm:pt>
    <dgm:pt modelId="{51E4457F-C0AE-4B3A-AA71-E9564EE7D2AE}" type="pres">
      <dgm:prSet presAssocID="{01FE9097-5A40-4EAA-BF49-D85A767E7C29}" presName="level" presStyleLbl="node1" presStyleIdx="3" presStyleCnt="7">
        <dgm:presLayoutVars>
          <dgm:chMax val="1"/>
          <dgm:bulletEnabled val="1"/>
        </dgm:presLayoutVars>
      </dgm:prSet>
      <dgm:spPr/>
    </dgm:pt>
    <dgm:pt modelId="{B6BA92CD-051D-4BC5-B84A-E02FB17B2B40}" type="pres">
      <dgm:prSet presAssocID="{01FE9097-5A40-4EAA-BF49-D85A767E7C29}" presName="levelTx" presStyleLbl="revTx" presStyleIdx="0" presStyleCnt="0">
        <dgm:presLayoutVars>
          <dgm:chMax val="1"/>
          <dgm:bulletEnabled val="1"/>
        </dgm:presLayoutVars>
      </dgm:prSet>
      <dgm:spPr/>
    </dgm:pt>
    <dgm:pt modelId="{16DB2161-84D6-4527-99AF-27ACED23A883}" type="pres">
      <dgm:prSet presAssocID="{43A04C69-E115-4BAE-8947-91DEAF2A86B4}" presName="Name8" presStyleCnt="0"/>
      <dgm:spPr/>
    </dgm:pt>
    <dgm:pt modelId="{DA811CB5-B017-40DE-9666-461D0FF50F8D}" type="pres">
      <dgm:prSet presAssocID="{43A04C69-E115-4BAE-8947-91DEAF2A86B4}" presName="level" presStyleLbl="node1" presStyleIdx="4" presStyleCnt="7" custLinFactNeighborX="-659" custLinFactNeighborY="2293">
        <dgm:presLayoutVars>
          <dgm:chMax val="1"/>
          <dgm:bulletEnabled val="1"/>
        </dgm:presLayoutVars>
      </dgm:prSet>
      <dgm:spPr/>
    </dgm:pt>
    <dgm:pt modelId="{1C6786BF-8F75-480C-9FE6-C6CAF4C9C33B}" type="pres">
      <dgm:prSet presAssocID="{43A04C69-E115-4BAE-8947-91DEAF2A86B4}" presName="levelTx" presStyleLbl="revTx" presStyleIdx="0" presStyleCnt="0">
        <dgm:presLayoutVars>
          <dgm:chMax val="1"/>
          <dgm:bulletEnabled val="1"/>
        </dgm:presLayoutVars>
      </dgm:prSet>
      <dgm:spPr/>
    </dgm:pt>
    <dgm:pt modelId="{ADAA1FF0-B9AD-418A-9D8B-C2684FAC4A6F}" type="pres">
      <dgm:prSet presAssocID="{4F4DE08B-A44B-4FA4-9BE8-C5EA5058EB20}" presName="Name8" presStyleCnt="0"/>
      <dgm:spPr/>
    </dgm:pt>
    <dgm:pt modelId="{3E2C2DD0-51F2-4885-8CAB-C43917865D26}" type="pres">
      <dgm:prSet presAssocID="{4F4DE08B-A44B-4FA4-9BE8-C5EA5058EB20}" presName="level" presStyleLbl="node1" presStyleIdx="5" presStyleCnt="7">
        <dgm:presLayoutVars>
          <dgm:chMax val="1"/>
          <dgm:bulletEnabled val="1"/>
        </dgm:presLayoutVars>
      </dgm:prSet>
      <dgm:spPr/>
    </dgm:pt>
    <dgm:pt modelId="{53E658D1-99D8-4C9C-85F7-3D90F46D63D8}" type="pres">
      <dgm:prSet presAssocID="{4F4DE08B-A44B-4FA4-9BE8-C5EA5058EB20}" presName="levelTx" presStyleLbl="revTx" presStyleIdx="0" presStyleCnt="0">
        <dgm:presLayoutVars>
          <dgm:chMax val="1"/>
          <dgm:bulletEnabled val="1"/>
        </dgm:presLayoutVars>
      </dgm:prSet>
      <dgm:spPr/>
    </dgm:pt>
    <dgm:pt modelId="{B9A5C050-8CDA-4A72-8972-0102BBEBE8C1}" type="pres">
      <dgm:prSet presAssocID="{87D4DC17-8B63-49A4-8E81-4CC2C4847436}" presName="Name8" presStyleCnt="0"/>
      <dgm:spPr/>
    </dgm:pt>
    <dgm:pt modelId="{CBD1902B-E211-41FB-BEE7-C450204974FE}" type="pres">
      <dgm:prSet presAssocID="{87D4DC17-8B63-49A4-8E81-4CC2C4847436}" presName="level" presStyleLbl="node1" presStyleIdx="6" presStyleCnt="7">
        <dgm:presLayoutVars>
          <dgm:chMax val="1"/>
          <dgm:bulletEnabled val="1"/>
        </dgm:presLayoutVars>
      </dgm:prSet>
      <dgm:spPr/>
    </dgm:pt>
    <dgm:pt modelId="{F0BE9DB6-68BB-409E-A43C-31D6C18DE163}" type="pres">
      <dgm:prSet presAssocID="{87D4DC17-8B63-49A4-8E81-4CC2C4847436}" presName="levelTx" presStyleLbl="revTx" presStyleIdx="0" presStyleCnt="0">
        <dgm:presLayoutVars>
          <dgm:chMax val="1"/>
          <dgm:bulletEnabled val="1"/>
        </dgm:presLayoutVars>
      </dgm:prSet>
      <dgm:spPr/>
    </dgm:pt>
  </dgm:ptLst>
  <dgm:cxnLst>
    <dgm:cxn modelId="{2ED05206-E58A-8A44-B29A-BFA09DD71EC1}" type="presOf" srcId="{AA22074A-5A21-4119-B38B-1C145C473AA9}" destId="{ECD3A95F-F22D-4095-8739-3C2A95455A8A}" srcOrd="0" destOrd="0" presId="urn:microsoft.com/office/officeart/2005/8/layout/pyramid3"/>
    <dgm:cxn modelId="{99D43809-0C30-884B-95F5-E3E47E469B39}" type="presOf" srcId="{01FE9097-5A40-4EAA-BF49-D85A767E7C29}" destId="{51E4457F-C0AE-4B3A-AA71-E9564EE7D2AE}" srcOrd="0" destOrd="0" presId="urn:microsoft.com/office/officeart/2005/8/layout/pyramid3"/>
    <dgm:cxn modelId="{12580C10-7C59-5642-9F5B-AF87CD17B4CC}" type="presOf" srcId="{01FE9097-5A40-4EAA-BF49-D85A767E7C29}" destId="{B6BA92CD-051D-4BC5-B84A-E02FB17B2B40}" srcOrd="1" destOrd="0" presId="urn:microsoft.com/office/officeart/2005/8/layout/pyramid3"/>
    <dgm:cxn modelId="{C7E87A18-58E4-A44F-BCC0-8EE543B680D3}" type="presOf" srcId="{08028790-98F7-4620-8D62-D90C4C1298BC}" destId="{17BFF168-40D0-4F40-9AB4-10855940C958}" srcOrd="0" destOrd="0" presId="urn:microsoft.com/office/officeart/2005/8/layout/pyramid3"/>
    <dgm:cxn modelId="{AA629F2D-18B3-4896-960C-BF7959A755E6}" srcId="{96916811-13AB-447E-8A14-BC25A7FB1BD1}" destId="{C7297B38-8BD6-4772-8FAF-A4FC2CC27BC8}" srcOrd="0" destOrd="0" parTransId="{7DF86F75-28AD-4BE1-ACB7-150660C1AD36}" sibTransId="{64024BD7-237F-4645-8F53-BD9DA076D7BB}"/>
    <dgm:cxn modelId="{2D61E82F-C701-804A-9C9E-26787291C8CD}" type="presOf" srcId="{08028790-98F7-4620-8D62-D90C4C1298BC}" destId="{F214965A-EB4F-4FE1-9FC9-80CCF76A759D}" srcOrd="1" destOrd="0" presId="urn:microsoft.com/office/officeart/2005/8/layout/pyramid3"/>
    <dgm:cxn modelId="{89B36A6B-A547-0E40-8286-68C40EE41AD1}" type="presOf" srcId="{4F4DE08B-A44B-4FA4-9BE8-C5EA5058EB20}" destId="{53E658D1-99D8-4C9C-85F7-3D90F46D63D8}" srcOrd="1" destOrd="0" presId="urn:microsoft.com/office/officeart/2005/8/layout/pyramid3"/>
    <dgm:cxn modelId="{DC85C451-857C-2143-9E21-35006297F8A2}" type="presOf" srcId="{AA22074A-5A21-4119-B38B-1C145C473AA9}" destId="{E48BE686-8E67-4DE8-9829-01F568CBA177}" srcOrd="1" destOrd="0" presId="urn:microsoft.com/office/officeart/2005/8/layout/pyramid3"/>
    <dgm:cxn modelId="{D2F70374-2D67-402C-98A2-6AEEAC8BAE4F}" srcId="{96916811-13AB-447E-8A14-BC25A7FB1BD1}" destId="{AA22074A-5A21-4119-B38B-1C145C473AA9}" srcOrd="2" destOrd="0" parTransId="{373EB920-EF82-4C61-ADFE-36434D585646}" sibTransId="{C6C49AA8-6010-4BFF-965E-A525C41C4DDF}"/>
    <dgm:cxn modelId="{25BF6C76-17CC-1B4B-944A-EB0E8DA133F8}" type="presOf" srcId="{87D4DC17-8B63-49A4-8E81-4CC2C4847436}" destId="{CBD1902B-E211-41FB-BEE7-C450204974FE}" srcOrd="0" destOrd="0" presId="urn:microsoft.com/office/officeart/2005/8/layout/pyramid3"/>
    <dgm:cxn modelId="{F7F08856-4668-4FA3-957C-05C798A42415}" srcId="{96916811-13AB-447E-8A14-BC25A7FB1BD1}" destId="{4F4DE08B-A44B-4FA4-9BE8-C5EA5058EB20}" srcOrd="5" destOrd="0" parTransId="{EB76A052-4EDA-4120-9800-86A6D156BE46}" sibTransId="{EFAF48A8-CA45-480E-8A99-ED6153553F89}"/>
    <dgm:cxn modelId="{61CE5C77-82C1-4D3C-80EE-212CD0C8B97E}" srcId="{96916811-13AB-447E-8A14-BC25A7FB1BD1}" destId="{01FE9097-5A40-4EAA-BF49-D85A767E7C29}" srcOrd="3" destOrd="0" parTransId="{0CDD1900-8461-44FD-801F-C05A6B27E493}" sibTransId="{AB2F2784-226D-4283-B868-9D3FC895A77B}"/>
    <dgm:cxn modelId="{71702683-A6F9-4A4B-8FA0-7C51A41862C3}" type="presOf" srcId="{C7297B38-8BD6-4772-8FAF-A4FC2CC27BC8}" destId="{468A4888-6F65-410B-92A9-0666A7D1DE9C}" srcOrd="1" destOrd="0" presId="urn:microsoft.com/office/officeart/2005/8/layout/pyramid3"/>
    <dgm:cxn modelId="{D4AFEA8A-3190-2A4B-B186-B5EB1F15AF4C}" type="presOf" srcId="{4F4DE08B-A44B-4FA4-9BE8-C5EA5058EB20}" destId="{3E2C2DD0-51F2-4885-8CAB-C43917865D26}" srcOrd="0" destOrd="0" presId="urn:microsoft.com/office/officeart/2005/8/layout/pyramid3"/>
    <dgm:cxn modelId="{5FF55095-AF57-094C-9C8D-FF5764FB4614}" type="presOf" srcId="{C7297B38-8BD6-4772-8FAF-A4FC2CC27BC8}" destId="{6345771B-5ADE-41F6-8133-D568A2C3128C}" srcOrd="0" destOrd="0" presId="urn:microsoft.com/office/officeart/2005/8/layout/pyramid3"/>
    <dgm:cxn modelId="{FC72639D-78D5-2840-ACA6-729E7FB65F15}" type="presOf" srcId="{96916811-13AB-447E-8A14-BC25A7FB1BD1}" destId="{6219D9FF-AF19-4B29-932C-D278D79F6A62}" srcOrd="0" destOrd="0" presId="urn:microsoft.com/office/officeart/2005/8/layout/pyramid3"/>
    <dgm:cxn modelId="{8A7947A3-388E-440D-8C34-140069B41CE0}" srcId="{96916811-13AB-447E-8A14-BC25A7FB1BD1}" destId="{08028790-98F7-4620-8D62-D90C4C1298BC}" srcOrd="1" destOrd="0" parTransId="{C69DBEE9-8869-41C9-A1D4-CED0DA990494}" sibTransId="{F68CE874-E883-47FF-BCA8-BF76D51715BA}"/>
    <dgm:cxn modelId="{E546EBB1-E79E-CE47-BF50-7F693EB64B4E}" type="presOf" srcId="{43A04C69-E115-4BAE-8947-91DEAF2A86B4}" destId="{DA811CB5-B017-40DE-9666-461D0FF50F8D}" srcOrd="0" destOrd="0" presId="urn:microsoft.com/office/officeart/2005/8/layout/pyramid3"/>
    <dgm:cxn modelId="{E86B73D3-1842-AC41-B1C8-091972BC6158}" type="presOf" srcId="{87D4DC17-8B63-49A4-8E81-4CC2C4847436}" destId="{F0BE9DB6-68BB-409E-A43C-31D6C18DE163}" srcOrd="1" destOrd="0" presId="urn:microsoft.com/office/officeart/2005/8/layout/pyramid3"/>
    <dgm:cxn modelId="{355740E8-3987-A44F-B961-C971E2898161}" type="presOf" srcId="{43A04C69-E115-4BAE-8947-91DEAF2A86B4}" destId="{1C6786BF-8F75-480C-9FE6-C6CAF4C9C33B}" srcOrd="1" destOrd="0" presId="urn:microsoft.com/office/officeart/2005/8/layout/pyramid3"/>
    <dgm:cxn modelId="{A4680DF7-DD86-4D2D-9DB0-613B51D92704}" srcId="{96916811-13AB-447E-8A14-BC25A7FB1BD1}" destId="{43A04C69-E115-4BAE-8947-91DEAF2A86B4}" srcOrd="4" destOrd="0" parTransId="{6552CC08-6DC7-41AF-9C10-8307076FA07A}" sibTransId="{B685B2DB-CF8F-4020-AB00-E2C7C2A603E7}"/>
    <dgm:cxn modelId="{EEA343FB-4F8B-4AFE-9DFE-9AA6CEB58B28}" srcId="{96916811-13AB-447E-8A14-BC25A7FB1BD1}" destId="{87D4DC17-8B63-49A4-8E81-4CC2C4847436}" srcOrd="6" destOrd="0" parTransId="{96C996BE-B793-4CCB-A387-8E2A45A7E4DE}" sibTransId="{FB6920E6-9973-4BDD-830E-91AC332C44E2}"/>
    <dgm:cxn modelId="{A0750C0B-6447-0B44-AB16-EF005648465E}" type="presParOf" srcId="{6219D9FF-AF19-4B29-932C-D278D79F6A62}" destId="{265FE7ED-6D57-4B2B-A60C-F2BFFF0DDDD6}" srcOrd="0" destOrd="0" presId="urn:microsoft.com/office/officeart/2005/8/layout/pyramid3"/>
    <dgm:cxn modelId="{71DAD88C-FAA3-9D4F-A5BE-0BB34894EF92}" type="presParOf" srcId="{265FE7ED-6D57-4B2B-A60C-F2BFFF0DDDD6}" destId="{6345771B-5ADE-41F6-8133-D568A2C3128C}" srcOrd="0" destOrd="0" presId="urn:microsoft.com/office/officeart/2005/8/layout/pyramid3"/>
    <dgm:cxn modelId="{2131FDCA-A457-154D-8E2F-1C21C1B892E7}" type="presParOf" srcId="{265FE7ED-6D57-4B2B-A60C-F2BFFF0DDDD6}" destId="{468A4888-6F65-410B-92A9-0666A7D1DE9C}" srcOrd="1" destOrd="0" presId="urn:microsoft.com/office/officeart/2005/8/layout/pyramid3"/>
    <dgm:cxn modelId="{26DD1A9E-8972-CC4C-9371-3865DA529C3B}" type="presParOf" srcId="{6219D9FF-AF19-4B29-932C-D278D79F6A62}" destId="{C6A95AE2-2724-4D17-82D7-8D26B3FF5009}" srcOrd="1" destOrd="0" presId="urn:microsoft.com/office/officeart/2005/8/layout/pyramid3"/>
    <dgm:cxn modelId="{6A0F6A34-37D7-9143-BAD7-455EB8DD1673}" type="presParOf" srcId="{C6A95AE2-2724-4D17-82D7-8D26B3FF5009}" destId="{17BFF168-40D0-4F40-9AB4-10855940C958}" srcOrd="0" destOrd="0" presId="urn:microsoft.com/office/officeart/2005/8/layout/pyramid3"/>
    <dgm:cxn modelId="{4470AB92-12AB-FC4C-8C2A-2E6F634B7B2E}" type="presParOf" srcId="{C6A95AE2-2724-4D17-82D7-8D26B3FF5009}" destId="{F214965A-EB4F-4FE1-9FC9-80CCF76A759D}" srcOrd="1" destOrd="0" presId="urn:microsoft.com/office/officeart/2005/8/layout/pyramid3"/>
    <dgm:cxn modelId="{8AA151D6-4F2F-9E49-BE26-EE8EB6FFF5C1}" type="presParOf" srcId="{6219D9FF-AF19-4B29-932C-D278D79F6A62}" destId="{A1988639-77D8-471F-ACC2-B71B0B8C4B12}" srcOrd="2" destOrd="0" presId="urn:microsoft.com/office/officeart/2005/8/layout/pyramid3"/>
    <dgm:cxn modelId="{9C8BB94A-A5D6-B24C-8720-70AB487F9FF2}" type="presParOf" srcId="{A1988639-77D8-471F-ACC2-B71B0B8C4B12}" destId="{ECD3A95F-F22D-4095-8739-3C2A95455A8A}" srcOrd="0" destOrd="0" presId="urn:microsoft.com/office/officeart/2005/8/layout/pyramid3"/>
    <dgm:cxn modelId="{C9C61830-D93F-A74A-AA1D-E2EC5CDA116A}" type="presParOf" srcId="{A1988639-77D8-471F-ACC2-B71B0B8C4B12}" destId="{E48BE686-8E67-4DE8-9829-01F568CBA177}" srcOrd="1" destOrd="0" presId="urn:microsoft.com/office/officeart/2005/8/layout/pyramid3"/>
    <dgm:cxn modelId="{4048E400-3054-B046-B8AE-AF4C371BAE79}" type="presParOf" srcId="{6219D9FF-AF19-4B29-932C-D278D79F6A62}" destId="{A9FA1A89-7C25-41D4-A032-745326BFBD64}" srcOrd="3" destOrd="0" presId="urn:microsoft.com/office/officeart/2005/8/layout/pyramid3"/>
    <dgm:cxn modelId="{DFE23C25-3DAD-3D4A-98E3-994CADB41385}" type="presParOf" srcId="{A9FA1A89-7C25-41D4-A032-745326BFBD64}" destId="{51E4457F-C0AE-4B3A-AA71-E9564EE7D2AE}" srcOrd="0" destOrd="0" presId="urn:microsoft.com/office/officeart/2005/8/layout/pyramid3"/>
    <dgm:cxn modelId="{A181BE6C-ECD8-E64F-9042-061449866BD6}" type="presParOf" srcId="{A9FA1A89-7C25-41D4-A032-745326BFBD64}" destId="{B6BA92CD-051D-4BC5-B84A-E02FB17B2B40}" srcOrd="1" destOrd="0" presId="urn:microsoft.com/office/officeart/2005/8/layout/pyramid3"/>
    <dgm:cxn modelId="{E23E7F43-03B7-144F-BEF9-411F1FB760AB}" type="presParOf" srcId="{6219D9FF-AF19-4B29-932C-D278D79F6A62}" destId="{16DB2161-84D6-4527-99AF-27ACED23A883}" srcOrd="4" destOrd="0" presId="urn:microsoft.com/office/officeart/2005/8/layout/pyramid3"/>
    <dgm:cxn modelId="{595D66EA-16DD-8241-9A94-75ED5CB5E3A4}" type="presParOf" srcId="{16DB2161-84D6-4527-99AF-27ACED23A883}" destId="{DA811CB5-B017-40DE-9666-461D0FF50F8D}" srcOrd="0" destOrd="0" presId="urn:microsoft.com/office/officeart/2005/8/layout/pyramid3"/>
    <dgm:cxn modelId="{98F4978E-64AF-E749-A654-61146F77E5FA}" type="presParOf" srcId="{16DB2161-84D6-4527-99AF-27ACED23A883}" destId="{1C6786BF-8F75-480C-9FE6-C6CAF4C9C33B}" srcOrd="1" destOrd="0" presId="urn:microsoft.com/office/officeart/2005/8/layout/pyramid3"/>
    <dgm:cxn modelId="{400BED5A-B88E-1446-B2EA-6CD8EA7D83B8}" type="presParOf" srcId="{6219D9FF-AF19-4B29-932C-D278D79F6A62}" destId="{ADAA1FF0-B9AD-418A-9D8B-C2684FAC4A6F}" srcOrd="5" destOrd="0" presId="urn:microsoft.com/office/officeart/2005/8/layout/pyramid3"/>
    <dgm:cxn modelId="{B3DB17A8-7836-2647-8597-3D645D4C834E}" type="presParOf" srcId="{ADAA1FF0-B9AD-418A-9D8B-C2684FAC4A6F}" destId="{3E2C2DD0-51F2-4885-8CAB-C43917865D26}" srcOrd="0" destOrd="0" presId="urn:microsoft.com/office/officeart/2005/8/layout/pyramid3"/>
    <dgm:cxn modelId="{CE363494-19DB-3949-B948-266E4C5B0A55}" type="presParOf" srcId="{ADAA1FF0-B9AD-418A-9D8B-C2684FAC4A6F}" destId="{53E658D1-99D8-4C9C-85F7-3D90F46D63D8}" srcOrd="1" destOrd="0" presId="urn:microsoft.com/office/officeart/2005/8/layout/pyramid3"/>
    <dgm:cxn modelId="{4B0EFA18-39FF-D24B-A7E0-45D7413D07B0}" type="presParOf" srcId="{6219D9FF-AF19-4B29-932C-D278D79F6A62}" destId="{B9A5C050-8CDA-4A72-8972-0102BBEBE8C1}" srcOrd="6" destOrd="0" presId="urn:microsoft.com/office/officeart/2005/8/layout/pyramid3"/>
    <dgm:cxn modelId="{78B2A8B9-C9A3-EC4F-95ED-D38691591C33}" type="presParOf" srcId="{B9A5C050-8CDA-4A72-8972-0102BBEBE8C1}" destId="{CBD1902B-E211-41FB-BEE7-C450204974FE}" srcOrd="0" destOrd="0" presId="urn:microsoft.com/office/officeart/2005/8/layout/pyramid3"/>
    <dgm:cxn modelId="{98ADD691-F87B-9447-BC4E-9D2E8C47B4EC}" type="presParOf" srcId="{B9A5C050-8CDA-4A72-8972-0102BBEBE8C1}" destId="{F0BE9DB6-68BB-409E-A43C-31D6C18DE163}" srcOrd="1" destOrd="0" presId="urn:microsoft.com/office/officeart/2005/8/layout/pyramid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5ECB2E-96FC-4821-A654-599C2E453BB5}">
      <dsp:nvSpPr>
        <dsp:cNvPr id="0" name=""/>
        <dsp:cNvSpPr/>
      </dsp:nvSpPr>
      <dsp:spPr>
        <a:xfrm>
          <a:off x="2117580" y="0"/>
          <a:ext cx="705860" cy="618181"/>
        </a:xfrm>
        <a:prstGeom prst="trapezoid">
          <a:avLst>
            <a:gd name="adj" fmla="val 57092"/>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endParaRPr lang="en-GB" sz="1200" kern="1200" dirty="0"/>
        </a:p>
      </dsp:txBody>
      <dsp:txXfrm>
        <a:off x="2117580" y="0"/>
        <a:ext cx="705860" cy="618181"/>
      </dsp:txXfrm>
    </dsp:sp>
    <dsp:sp modelId="{7320111B-A11E-45B4-867D-24BF3745E639}">
      <dsp:nvSpPr>
        <dsp:cNvPr id="0" name=""/>
        <dsp:cNvSpPr/>
      </dsp:nvSpPr>
      <dsp:spPr>
        <a:xfrm>
          <a:off x="1764650" y="618181"/>
          <a:ext cx="1411720" cy="618181"/>
        </a:xfrm>
        <a:prstGeom prst="trapezoid">
          <a:avLst>
            <a:gd name="adj" fmla="val 57092"/>
          </a:avLst>
        </a:prstGeom>
        <a:solidFill>
          <a:schemeClr val="accent4">
            <a:hueOff val="264228"/>
            <a:satOff val="-641"/>
            <a:lumOff val="-85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1200" kern="1200" dirty="0"/>
            <a:t>Theory</a:t>
          </a:r>
        </a:p>
        <a:p>
          <a:pPr lvl="0" algn="ctr" defTabSz="844550" rtl="0">
            <a:lnSpc>
              <a:spcPct val="90000"/>
            </a:lnSpc>
            <a:spcBef>
              <a:spcPct val="0"/>
            </a:spcBef>
            <a:spcAft>
              <a:spcPct val="35000"/>
            </a:spcAft>
            <a:buNone/>
          </a:pPr>
          <a:endParaRPr lang="en-GB" sz="1200" kern="1200" dirty="0"/>
        </a:p>
      </dsp:txBody>
      <dsp:txXfrm>
        <a:off x="2011701" y="618181"/>
        <a:ext cx="917618" cy="618181"/>
      </dsp:txXfrm>
    </dsp:sp>
    <dsp:sp modelId="{12D2E5C5-7D67-4E9C-A16F-D624A2A101A7}">
      <dsp:nvSpPr>
        <dsp:cNvPr id="0" name=""/>
        <dsp:cNvSpPr/>
      </dsp:nvSpPr>
      <dsp:spPr>
        <a:xfrm>
          <a:off x="1397765" y="1223225"/>
          <a:ext cx="2117580" cy="618181"/>
        </a:xfrm>
        <a:prstGeom prst="trapezoid">
          <a:avLst>
            <a:gd name="adj" fmla="val 57092"/>
          </a:avLst>
        </a:prstGeom>
        <a:solidFill>
          <a:schemeClr val="accent4">
            <a:hueOff val="528456"/>
            <a:satOff val="-1282"/>
            <a:lumOff val="-169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1200" kern="1200" dirty="0"/>
            <a:t>Hypothesis</a:t>
          </a:r>
        </a:p>
        <a:p>
          <a:pPr lvl="0" algn="ctr" defTabSz="844550" rtl="0">
            <a:lnSpc>
              <a:spcPct val="90000"/>
            </a:lnSpc>
            <a:spcBef>
              <a:spcPct val="0"/>
            </a:spcBef>
            <a:spcAft>
              <a:spcPct val="35000"/>
            </a:spcAft>
            <a:buNone/>
          </a:pPr>
          <a:endParaRPr lang="en-GB" sz="1200" kern="1200" dirty="0"/>
        </a:p>
      </dsp:txBody>
      <dsp:txXfrm>
        <a:off x="1768341" y="1223225"/>
        <a:ext cx="1376427" cy="618181"/>
      </dsp:txXfrm>
    </dsp:sp>
    <dsp:sp modelId="{7CBF8F78-2887-4EA5-8983-AD81EB582E68}">
      <dsp:nvSpPr>
        <dsp:cNvPr id="0" name=""/>
        <dsp:cNvSpPr/>
      </dsp:nvSpPr>
      <dsp:spPr>
        <a:xfrm>
          <a:off x="1058790" y="1854543"/>
          <a:ext cx="2823440" cy="618181"/>
        </a:xfrm>
        <a:prstGeom prst="trapezoid">
          <a:avLst>
            <a:gd name="adj" fmla="val 57092"/>
          </a:avLst>
        </a:prstGeom>
        <a:solidFill>
          <a:schemeClr val="accent4">
            <a:hueOff val="792683"/>
            <a:satOff val="-1923"/>
            <a:lumOff val="-254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1200" kern="1200" dirty="0"/>
            <a:t>Data collection</a:t>
          </a:r>
        </a:p>
        <a:p>
          <a:pPr lvl="0" algn="ctr" defTabSz="844550" rtl="0">
            <a:lnSpc>
              <a:spcPct val="90000"/>
            </a:lnSpc>
            <a:spcBef>
              <a:spcPct val="0"/>
            </a:spcBef>
            <a:spcAft>
              <a:spcPct val="35000"/>
            </a:spcAft>
            <a:buNone/>
          </a:pPr>
          <a:endParaRPr lang="en-GB" sz="1200" kern="1200" dirty="0"/>
        </a:p>
      </dsp:txBody>
      <dsp:txXfrm>
        <a:off x="1552891" y="1854543"/>
        <a:ext cx="1835236" cy="618181"/>
      </dsp:txXfrm>
    </dsp:sp>
    <dsp:sp modelId="{47446E95-1345-4C0C-88FF-9A109F6A15BD}">
      <dsp:nvSpPr>
        <dsp:cNvPr id="0" name=""/>
        <dsp:cNvSpPr/>
      </dsp:nvSpPr>
      <dsp:spPr>
        <a:xfrm>
          <a:off x="705860" y="2472723"/>
          <a:ext cx="3529299" cy="618181"/>
        </a:xfrm>
        <a:prstGeom prst="trapezoid">
          <a:avLst>
            <a:gd name="adj" fmla="val 57092"/>
          </a:avLst>
        </a:prstGeom>
        <a:solidFill>
          <a:schemeClr val="accent4">
            <a:hueOff val="1056911"/>
            <a:satOff val="-2564"/>
            <a:lumOff val="-339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1200" kern="1200" dirty="0"/>
            <a:t>Findings</a:t>
          </a:r>
        </a:p>
        <a:p>
          <a:pPr lvl="0" algn="ctr" defTabSz="844550" rtl="0">
            <a:lnSpc>
              <a:spcPct val="90000"/>
            </a:lnSpc>
            <a:spcBef>
              <a:spcPct val="0"/>
            </a:spcBef>
            <a:spcAft>
              <a:spcPct val="35000"/>
            </a:spcAft>
            <a:buNone/>
          </a:pPr>
          <a:endParaRPr lang="en-GB" sz="1200" kern="1200" dirty="0"/>
        </a:p>
      </dsp:txBody>
      <dsp:txXfrm>
        <a:off x="1323487" y="2472723"/>
        <a:ext cx="2294045" cy="618181"/>
      </dsp:txXfrm>
    </dsp:sp>
    <dsp:sp modelId="{0666F4B5-65CF-4E76-B3ED-3B18F0EBB1FC}">
      <dsp:nvSpPr>
        <dsp:cNvPr id="0" name=""/>
        <dsp:cNvSpPr/>
      </dsp:nvSpPr>
      <dsp:spPr>
        <a:xfrm>
          <a:off x="352930" y="3090904"/>
          <a:ext cx="4235159" cy="618181"/>
        </a:xfrm>
        <a:prstGeom prst="trapezoid">
          <a:avLst>
            <a:gd name="adj" fmla="val 57092"/>
          </a:avLst>
        </a:prstGeom>
        <a:solidFill>
          <a:schemeClr val="accent4">
            <a:hueOff val="1321139"/>
            <a:satOff val="-3205"/>
            <a:lumOff val="-424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1200" kern="1200" dirty="0"/>
            <a:t>Hypotheses confirmed or rejected</a:t>
          </a:r>
        </a:p>
        <a:p>
          <a:pPr lvl="0" algn="ctr" defTabSz="844550" rtl="0">
            <a:lnSpc>
              <a:spcPct val="90000"/>
            </a:lnSpc>
            <a:spcBef>
              <a:spcPct val="0"/>
            </a:spcBef>
            <a:spcAft>
              <a:spcPct val="35000"/>
            </a:spcAft>
            <a:buNone/>
          </a:pPr>
          <a:endParaRPr lang="en-GB" sz="1200" kern="1200" dirty="0"/>
        </a:p>
      </dsp:txBody>
      <dsp:txXfrm>
        <a:off x="1094083" y="3090904"/>
        <a:ext cx="2752854" cy="618181"/>
      </dsp:txXfrm>
    </dsp:sp>
    <dsp:sp modelId="{4940B2C0-87E6-4124-8A54-951DD7D94FF0}">
      <dsp:nvSpPr>
        <dsp:cNvPr id="0" name=""/>
        <dsp:cNvSpPr/>
      </dsp:nvSpPr>
      <dsp:spPr>
        <a:xfrm>
          <a:off x="0" y="3709085"/>
          <a:ext cx="4941019" cy="618181"/>
        </a:xfrm>
        <a:prstGeom prst="trapezoid">
          <a:avLst>
            <a:gd name="adj" fmla="val 57092"/>
          </a:avLst>
        </a:prstGeom>
        <a:solidFill>
          <a:schemeClr val="accent4">
            <a:hueOff val="1585367"/>
            <a:satOff val="-3846"/>
            <a:lumOff val="-50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1200" kern="1200" dirty="0"/>
            <a:t>Revision of theory</a:t>
          </a:r>
        </a:p>
        <a:p>
          <a:pPr lvl="0" algn="ctr" defTabSz="889000" rtl="0">
            <a:lnSpc>
              <a:spcPct val="90000"/>
            </a:lnSpc>
            <a:spcBef>
              <a:spcPct val="0"/>
            </a:spcBef>
            <a:spcAft>
              <a:spcPct val="35000"/>
            </a:spcAft>
            <a:buNone/>
          </a:pPr>
          <a:endParaRPr lang="en-GB" sz="1200" kern="1200" dirty="0"/>
        </a:p>
      </dsp:txBody>
      <dsp:txXfrm>
        <a:off x="864678" y="3709085"/>
        <a:ext cx="3211663" cy="6181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5771B-5ADE-41F6-8133-D568A2C3128C}">
      <dsp:nvSpPr>
        <dsp:cNvPr id="0" name=""/>
        <dsp:cNvSpPr/>
      </dsp:nvSpPr>
      <dsp:spPr>
        <a:xfrm rot="10800000">
          <a:off x="0" y="0"/>
          <a:ext cx="4023527" cy="618181"/>
        </a:xfrm>
        <a:prstGeom prst="trapezoid">
          <a:avLst>
            <a:gd name="adj" fmla="val 4649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dirty="0"/>
            <a:t>Compare theory</a:t>
          </a:r>
        </a:p>
      </dsp:txBody>
      <dsp:txXfrm rot="-10800000">
        <a:off x="704117" y="0"/>
        <a:ext cx="2615293" cy="618181"/>
      </dsp:txXfrm>
    </dsp:sp>
    <dsp:sp modelId="{17BFF168-40D0-4F40-9AB4-10855940C958}">
      <dsp:nvSpPr>
        <dsp:cNvPr id="0" name=""/>
        <dsp:cNvSpPr/>
      </dsp:nvSpPr>
      <dsp:spPr>
        <a:xfrm rot="10800000">
          <a:off x="287394" y="618181"/>
          <a:ext cx="3448738" cy="618181"/>
        </a:xfrm>
        <a:prstGeom prst="trapezoid">
          <a:avLst>
            <a:gd name="adj" fmla="val 46490"/>
          </a:avLst>
        </a:prstGeom>
        <a:solidFill>
          <a:schemeClr val="accent4">
            <a:hueOff val="264228"/>
            <a:satOff val="-641"/>
            <a:lumOff val="-85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dirty="0"/>
            <a:t>Develop theory</a:t>
          </a:r>
        </a:p>
      </dsp:txBody>
      <dsp:txXfrm rot="-10800000">
        <a:off x="890924" y="618181"/>
        <a:ext cx="2241679" cy="618181"/>
      </dsp:txXfrm>
    </dsp:sp>
    <dsp:sp modelId="{ECD3A95F-F22D-4095-8739-3C2A95455A8A}">
      <dsp:nvSpPr>
        <dsp:cNvPr id="0" name=""/>
        <dsp:cNvSpPr/>
      </dsp:nvSpPr>
      <dsp:spPr>
        <a:xfrm rot="10800000">
          <a:off x="574789" y="1236362"/>
          <a:ext cx="2873948" cy="618181"/>
        </a:xfrm>
        <a:prstGeom prst="trapezoid">
          <a:avLst>
            <a:gd name="adj" fmla="val 46490"/>
          </a:avLst>
        </a:prstGeom>
        <a:solidFill>
          <a:schemeClr val="accent4">
            <a:hueOff val="528456"/>
            <a:satOff val="-1282"/>
            <a:lumOff val="-169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dirty="0"/>
            <a:t>Look for patterns</a:t>
          </a:r>
        </a:p>
      </dsp:txBody>
      <dsp:txXfrm rot="-10800000">
        <a:off x="1077730" y="1236362"/>
        <a:ext cx="1868066" cy="618181"/>
      </dsp:txXfrm>
    </dsp:sp>
    <dsp:sp modelId="{51E4457F-C0AE-4B3A-AA71-E9564EE7D2AE}">
      <dsp:nvSpPr>
        <dsp:cNvPr id="0" name=""/>
        <dsp:cNvSpPr/>
      </dsp:nvSpPr>
      <dsp:spPr>
        <a:xfrm rot="10800000">
          <a:off x="862184" y="1854543"/>
          <a:ext cx="2299158" cy="618181"/>
        </a:xfrm>
        <a:prstGeom prst="trapezoid">
          <a:avLst>
            <a:gd name="adj" fmla="val 46490"/>
          </a:avLst>
        </a:prstGeom>
        <a:solidFill>
          <a:schemeClr val="accent4">
            <a:hueOff val="792683"/>
            <a:satOff val="-1923"/>
            <a:lumOff val="-254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dirty="0"/>
            <a:t>Form Categories</a:t>
          </a:r>
        </a:p>
      </dsp:txBody>
      <dsp:txXfrm rot="-10800000">
        <a:off x="1264537" y="1854543"/>
        <a:ext cx="1494453" cy="618181"/>
      </dsp:txXfrm>
    </dsp:sp>
    <dsp:sp modelId="{DA811CB5-B017-40DE-9666-461D0FF50F8D}">
      <dsp:nvSpPr>
        <dsp:cNvPr id="0" name=""/>
        <dsp:cNvSpPr/>
      </dsp:nvSpPr>
      <dsp:spPr>
        <a:xfrm rot="10800000">
          <a:off x="1138215" y="2486898"/>
          <a:ext cx="1724369" cy="618181"/>
        </a:xfrm>
        <a:prstGeom prst="trapezoid">
          <a:avLst>
            <a:gd name="adj" fmla="val 46490"/>
          </a:avLst>
        </a:prstGeom>
        <a:solidFill>
          <a:schemeClr val="accent4">
            <a:hueOff val="1056911"/>
            <a:satOff val="-2564"/>
            <a:lumOff val="-339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dirty="0"/>
            <a:t>Ask Questions</a:t>
          </a:r>
        </a:p>
      </dsp:txBody>
      <dsp:txXfrm rot="-10800000">
        <a:off x="1439980" y="2486898"/>
        <a:ext cx="1120839" cy="618181"/>
      </dsp:txXfrm>
    </dsp:sp>
    <dsp:sp modelId="{3E2C2DD0-51F2-4885-8CAB-C43917865D26}">
      <dsp:nvSpPr>
        <dsp:cNvPr id="0" name=""/>
        <dsp:cNvSpPr/>
      </dsp:nvSpPr>
      <dsp:spPr>
        <a:xfrm rot="10800000">
          <a:off x="1436974" y="3090905"/>
          <a:ext cx="1149579" cy="618181"/>
        </a:xfrm>
        <a:prstGeom prst="trapezoid">
          <a:avLst>
            <a:gd name="adj" fmla="val 46490"/>
          </a:avLst>
        </a:prstGeom>
        <a:solidFill>
          <a:schemeClr val="accent4">
            <a:hueOff val="1321139"/>
            <a:satOff val="-3205"/>
            <a:lumOff val="-424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r>
            <a:rPr lang="en-GB" sz="1000" kern="1200" dirty="0"/>
            <a:t>Gather information</a:t>
          </a:r>
        </a:p>
      </dsp:txBody>
      <dsp:txXfrm rot="-10800000">
        <a:off x="1638150" y="3090905"/>
        <a:ext cx="747226" cy="618181"/>
      </dsp:txXfrm>
    </dsp:sp>
    <dsp:sp modelId="{CBD1902B-E211-41FB-BEE7-C450204974FE}">
      <dsp:nvSpPr>
        <dsp:cNvPr id="0" name=""/>
        <dsp:cNvSpPr/>
      </dsp:nvSpPr>
      <dsp:spPr>
        <a:xfrm rot="10800000">
          <a:off x="1724369" y="3709086"/>
          <a:ext cx="574789" cy="618181"/>
        </a:xfrm>
        <a:prstGeom prst="trapezoid">
          <a:avLst>
            <a:gd name="adj" fmla="val 50000"/>
          </a:avLst>
        </a:prstGeom>
        <a:solidFill>
          <a:schemeClr val="accent4">
            <a:hueOff val="1585367"/>
            <a:satOff val="-3846"/>
            <a:lumOff val="-50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rtl="0">
            <a:lnSpc>
              <a:spcPct val="90000"/>
            </a:lnSpc>
            <a:spcBef>
              <a:spcPct val="0"/>
            </a:spcBef>
            <a:spcAft>
              <a:spcPct val="35000"/>
            </a:spcAft>
            <a:buNone/>
          </a:pPr>
          <a:endParaRPr lang="en-GB" sz="1000" kern="1200" dirty="0"/>
        </a:p>
      </dsp:txBody>
      <dsp:txXfrm rot="-10800000">
        <a:off x="1724369" y="3709086"/>
        <a:ext cx="574789" cy="618181"/>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7186" cy="496332"/>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774010" y="0"/>
            <a:ext cx="2887186" cy="496332"/>
          </a:xfrm>
          <a:prstGeom prst="rect">
            <a:avLst/>
          </a:prstGeom>
        </p:spPr>
        <p:txBody>
          <a:bodyPr vert="horz" lIns="91440" tIns="45720" rIns="91440" bIns="45720" rtlCol="0"/>
          <a:lstStyle>
            <a:lvl1pPr algn="r">
              <a:defRPr sz="1200"/>
            </a:lvl1pPr>
          </a:lstStyle>
          <a:p>
            <a:fld id="{4E932A42-FDFB-CF43-858E-50A7867D3B59}" type="datetimeFigureOut">
              <a:rPr lang="en-US" smtClean="0"/>
              <a:pPr/>
              <a:t>5/11/2021</a:t>
            </a:fld>
            <a:endParaRPr lang="en-US" dirty="0"/>
          </a:p>
        </p:txBody>
      </p:sp>
      <p:sp>
        <p:nvSpPr>
          <p:cNvPr id="4" name="Footer Placeholder 3"/>
          <p:cNvSpPr>
            <a:spLocks noGrp="1"/>
          </p:cNvSpPr>
          <p:nvPr>
            <p:ph type="ftr" sz="quarter" idx="2"/>
          </p:nvPr>
        </p:nvSpPr>
        <p:spPr>
          <a:xfrm>
            <a:off x="0" y="9428583"/>
            <a:ext cx="2887186" cy="496332"/>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774010" y="9428583"/>
            <a:ext cx="2887186" cy="496332"/>
          </a:xfrm>
          <a:prstGeom prst="rect">
            <a:avLst/>
          </a:prstGeom>
        </p:spPr>
        <p:txBody>
          <a:bodyPr vert="horz" lIns="91440" tIns="45720" rIns="91440" bIns="45720" rtlCol="0" anchor="b"/>
          <a:lstStyle>
            <a:lvl1pPr algn="r">
              <a:defRPr sz="1200"/>
            </a:lvl1pPr>
          </a:lstStyle>
          <a:p>
            <a:fld id="{2203461A-B3AF-FF4E-A314-DF224393D400}" type="slidenum">
              <a:rPr lang="en-US" smtClean="0"/>
              <a:pPr/>
              <a:t>‹#›</a:t>
            </a:fld>
            <a:endParaRPr lang="en-US" dirty="0"/>
          </a:p>
        </p:txBody>
      </p:sp>
    </p:spTree>
    <p:extLst>
      <p:ext uri="{BB962C8B-B14F-4D97-AF65-F5344CB8AC3E}">
        <p14:creationId xmlns:p14="http://schemas.microsoft.com/office/powerpoint/2010/main" val="195826351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7186" cy="496332"/>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774010" y="0"/>
            <a:ext cx="2887186" cy="496332"/>
          </a:xfrm>
          <a:prstGeom prst="rect">
            <a:avLst/>
          </a:prstGeom>
        </p:spPr>
        <p:txBody>
          <a:bodyPr vert="horz" lIns="91440" tIns="45720" rIns="91440" bIns="45720" rtlCol="0"/>
          <a:lstStyle>
            <a:lvl1pPr algn="r">
              <a:defRPr sz="1200"/>
            </a:lvl1pPr>
          </a:lstStyle>
          <a:p>
            <a:fld id="{AA9EB4B7-00CA-2044-AAF7-E76234E96403}" type="datetimeFigureOut">
              <a:rPr lang="en-US" smtClean="0"/>
              <a:pPr/>
              <a:t>5/11/2021</a:t>
            </a:fld>
            <a:endParaRPr lang="en-US" dirty="0"/>
          </a:p>
        </p:txBody>
      </p:sp>
      <p:sp>
        <p:nvSpPr>
          <p:cNvPr id="4" name="Slide Image Placeholder 3"/>
          <p:cNvSpPr>
            <a:spLocks noGrp="1" noRot="1" noChangeAspect="1"/>
          </p:cNvSpPr>
          <p:nvPr>
            <p:ph type="sldImg" idx="2"/>
          </p:nvPr>
        </p:nvSpPr>
        <p:spPr>
          <a:xfrm>
            <a:off x="850900" y="744538"/>
            <a:ext cx="4962525" cy="3722687"/>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66274" y="4715153"/>
            <a:ext cx="533019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887186" cy="496332"/>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774010" y="9428583"/>
            <a:ext cx="2887186" cy="496332"/>
          </a:xfrm>
          <a:prstGeom prst="rect">
            <a:avLst/>
          </a:prstGeom>
        </p:spPr>
        <p:txBody>
          <a:bodyPr vert="horz" lIns="91440" tIns="45720" rIns="91440" bIns="45720" rtlCol="0" anchor="b"/>
          <a:lstStyle>
            <a:lvl1pPr algn="r">
              <a:defRPr sz="1200"/>
            </a:lvl1pPr>
          </a:lstStyle>
          <a:p>
            <a:fld id="{74E6DA1C-69B5-6B4F-8A7D-916C2B844B4F}" type="slidenum">
              <a:rPr lang="en-US" smtClean="0"/>
              <a:pPr/>
              <a:t>‹#›</a:t>
            </a:fld>
            <a:endParaRPr lang="en-US" dirty="0"/>
          </a:p>
        </p:txBody>
      </p:sp>
    </p:spTree>
    <p:extLst>
      <p:ext uri="{BB962C8B-B14F-4D97-AF65-F5344CB8AC3E}">
        <p14:creationId xmlns:p14="http://schemas.microsoft.com/office/powerpoint/2010/main" val="3727157893"/>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09BBFFD-A178-436F-B7B8-8DF3CCCB8675}" type="slidenum">
              <a:rPr lang="en-GB" smtClean="0"/>
              <a:pPr/>
              <a:t>13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17034868-9D97-4F48-B552-503DEE39DD7A}" type="slidenum">
              <a:rPr lang="en-GB" altLang="en-US" sz="1200"/>
              <a:pPr eaLnBrk="1" hangingPunct="1"/>
              <a:t>18</a:t>
            </a:fld>
            <a:endParaRPr lang="en-GB" altLang="en-US" sz="120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813966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56E028-AFB9-4362-888A-540A32032FD4}" type="datetime1">
              <a:rPr lang="en-GB" smtClean="0"/>
              <a:pPr/>
              <a:t>11/05/2021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596353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A9F27A44-D976-4882-88C3-55897F011664}" type="datetime1">
              <a:rPr lang="en-GB" smtClean="0"/>
              <a:pPr/>
              <a:t>11/05/2021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2971388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7BF176-E44D-4736-92E1-15DE8F73E798}" type="datetime1">
              <a:rPr lang="en-GB" smtClean="0"/>
              <a:pPr/>
              <a:t>11/05/2021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2760583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ADB2CC-2093-4CF4-8D4F-7D23D26EA6D5}" type="datetime1">
              <a:rPr lang="en-GB" smtClean="0"/>
              <a:pPr/>
              <a:t>11/05/2021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708635506"/>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38F9FB-6F59-4123-893E-BFCC83A7779A}" type="datetime1">
              <a:rPr lang="en-GB" smtClean="0"/>
              <a:pPr/>
              <a:t>11/05/2021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3077786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5E4A0F4-F8B1-474A-9E9D-07C642E6C0CE}" type="datetime1">
              <a:rPr lang="en-GB" smtClean="0"/>
              <a:pPr/>
              <a:t>11/05/2021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3071097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DF4E5FA-FFC8-436D-A36F-F72227F3FFF0}" type="datetime1">
              <a:rPr lang="en-GB" smtClean="0"/>
              <a:pPr/>
              <a:t>11/05/2021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2022848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4CE97D8-E532-42DF-A669-0B96EB441379}" type="datetime1">
              <a:rPr lang="en-GB" smtClean="0"/>
              <a:pPr/>
              <a:t>11/05/2021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139184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ADB2CC-2093-4CF4-8D4F-7D23D26EA6D5}" type="datetime1">
              <a:rPr lang="en-GB" smtClean="0"/>
              <a:pPr/>
              <a:t>11/05/2021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2726225319"/>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ADB2CC-2093-4CF4-8D4F-7D23D26EA6D5}" type="datetime1">
              <a:rPr lang="en-GB" smtClean="0"/>
              <a:pPr/>
              <a:t>11/05/2021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376738175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BADB2CC-2093-4CF4-8D4F-7D23D26EA6D5}" type="datetime1">
              <a:rPr lang="en-GB" smtClean="0"/>
              <a:pPr/>
              <a:t>11/05/2021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3332225864"/>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BADB2CC-2093-4CF4-8D4F-7D23D26EA6D5}" type="datetime1">
              <a:rPr lang="en-GB" smtClean="0"/>
              <a:pPr/>
              <a:t>11/05/2021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2926426813"/>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ADB2CC-2093-4CF4-8D4F-7D23D26EA6D5}" type="datetime1">
              <a:rPr lang="en-GB" smtClean="0"/>
              <a:pPr/>
              <a:t>11/05/2021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1317711967"/>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BADB2CC-2093-4CF4-8D4F-7D23D26EA6D5}" type="datetime1">
              <a:rPr lang="en-GB" smtClean="0"/>
              <a:pPr/>
              <a:t>11/05/2021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167158485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BADB2CC-2093-4CF4-8D4F-7D23D26EA6D5}" type="datetime1">
              <a:rPr lang="en-GB" smtClean="0"/>
              <a:pPr/>
              <a:t>11/05/2021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2944054778"/>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5A1EFD-3BB4-4923-9C5C-EB0E1FB2F28A}" type="datetime1">
              <a:rPr lang="en-GB" smtClean="0"/>
              <a:pPr/>
              <a:t>11/05/2021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14197986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5AB819-D40A-4350-81DF-B203EC79AEF6}" type="datetime1">
              <a:rPr lang="en-GB" smtClean="0"/>
              <a:pPr/>
              <a:t>11/05/2021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2702090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BADB2CC-2093-4CF4-8D4F-7D23D26EA6D5}" type="datetime1">
              <a:rPr lang="en-GB" smtClean="0"/>
              <a:pPr/>
              <a:t>11/05/2021</a:t>
            </a:fld>
            <a:endParaRPr lang="en-US" dirty="0"/>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B41A6EBD-EB9A-BB4E-90CB-DE95023EFE98}" type="slidenum">
              <a:rPr lang="en-US" smtClean="0"/>
              <a:pPr/>
              <a:t>‹#›</a:t>
            </a:fld>
            <a:endParaRPr lang="en-US" dirty="0"/>
          </a:p>
        </p:txBody>
      </p:sp>
    </p:spTree>
    <p:extLst>
      <p:ext uri="{BB962C8B-B14F-4D97-AF65-F5344CB8AC3E}">
        <p14:creationId xmlns:p14="http://schemas.microsoft.com/office/powerpoint/2010/main" val="2744622430"/>
      </p:ext>
    </p:extLst>
  </p:cSld>
  <p:clrMap bg1="dk1" tx1="lt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Lst>
  <p:hf hdr="0" ftr="0" dt="0"/>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p:cNvCxnSpPr/>
          <p:nvPr/>
        </p:nvCxnSpPr>
        <p:spPr>
          <a:xfrm>
            <a:off x="341285" y="6215863"/>
            <a:ext cx="8452892"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9" name="TextBox 8"/>
          <p:cNvSpPr txBox="1"/>
          <p:nvPr/>
        </p:nvSpPr>
        <p:spPr>
          <a:xfrm>
            <a:off x="7165893" y="6340154"/>
            <a:ext cx="1622560" cy="230832"/>
          </a:xfrm>
          <a:prstGeom prst="rect">
            <a:avLst/>
          </a:prstGeom>
          <a:noFill/>
        </p:spPr>
        <p:txBody>
          <a:bodyPr wrap="none" rtlCol="0">
            <a:spAutoFit/>
          </a:bodyPr>
          <a:lstStyle/>
          <a:p>
            <a:pPr algn="r"/>
            <a:r>
              <a:rPr lang="en-US" sz="900" dirty="0">
                <a:solidFill>
                  <a:srgbClr val="313133"/>
                </a:solidFill>
                <a:latin typeface="Arial"/>
                <a:cs typeface="Arial"/>
              </a:rPr>
              <a:t>© University of South Wales</a:t>
            </a:r>
          </a:p>
        </p:txBody>
      </p:sp>
      <p:sp>
        <p:nvSpPr>
          <p:cNvPr id="13" name="TextBox 12"/>
          <p:cNvSpPr txBox="1"/>
          <p:nvPr/>
        </p:nvSpPr>
        <p:spPr>
          <a:xfrm>
            <a:off x="3879195" y="898071"/>
            <a:ext cx="4894065" cy="3108543"/>
          </a:xfrm>
          <a:prstGeom prst="rect">
            <a:avLst/>
          </a:prstGeom>
          <a:noFill/>
        </p:spPr>
        <p:txBody>
          <a:bodyPr wrap="square" rtlCol="0">
            <a:spAutoFit/>
          </a:bodyPr>
          <a:lstStyle/>
          <a:p>
            <a:r>
              <a:rPr lang="en-US" sz="3200" dirty="0">
                <a:solidFill>
                  <a:schemeClr val="bg1"/>
                </a:solidFill>
                <a:latin typeface="Arial"/>
                <a:cs typeface="Arial"/>
              </a:rPr>
              <a:t>Research Methods for Business</a:t>
            </a:r>
          </a:p>
          <a:p>
            <a:r>
              <a:rPr lang="en-US" sz="3200" dirty="0">
                <a:solidFill>
                  <a:schemeClr val="bg1"/>
                </a:solidFill>
                <a:latin typeface="Arial"/>
                <a:cs typeface="Arial"/>
              </a:rPr>
              <a:t>Lecture 1 - </a:t>
            </a:r>
            <a:r>
              <a:rPr lang="en-US" sz="3200" dirty="0">
                <a:latin typeface="Arial"/>
                <a:cs typeface="Arial"/>
              </a:rPr>
              <a:t>Introducing Business &amp; Management Research</a:t>
            </a:r>
            <a:endParaRPr lang="en-GB" sz="3200" dirty="0">
              <a:latin typeface="Arial"/>
              <a:cs typeface="Arial"/>
            </a:endParaRPr>
          </a:p>
          <a:p>
            <a:endParaRPr lang="en-US" sz="3600" dirty="0">
              <a:solidFill>
                <a:srgbClr val="313133"/>
              </a:solidFill>
              <a:latin typeface="Arial"/>
              <a:cs typeface="Arial"/>
            </a:endParaRPr>
          </a:p>
        </p:txBody>
      </p:sp>
      <p:sp>
        <p:nvSpPr>
          <p:cNvPr id="7" name="TextBox 6"/>
          <p:cNvSpPr txBox="1"/>
          <p:nvPr/>
        </p:nvSpPr>
        <p:spPr>
          <a:xfrm>
            <a:off x="1154628" y="4461536"/>
            <a:ext cx="7090696" cy="1384995"/>
          </a:xfrm>
          <a:prstGeom prst="rect">
            <a:avLst/>
          </a:prstGeom>
          <a:noFill/>
        </p:spPr>
        <p:txBody>
          <a:bodyPr wrap="square" rtlCol="0">
            <a:spAutoFit/>
          </a:bodyPr>
          <a:lstStyle/>
          <a:p>
            <a:pPr>
              <a:buNone/>
            </a:pPr>
            <a:endParaRPr lang="en-GB" sz="3600" dirty="0"/>
          </a:p>
          <a:p>
            <a:pPr algn="ctr">
              <a:buNone/>
            </a:pPr>
            <a:r>
              <a:rPr lang="en-GB" sz="2400" dirty="0">
                <a:latin typeface="Arial"/>
                <a:cs typeface="Arial"/>
              </a:rPr>
              <a:t>Stuart Milligan </a:t>
            </a:r>
          </a:p>
          <a:p>
            <a:pPr algn="ctr">
              <a:buNone/>
            </a:pPr>
            <a:r>
              <a:rPr lang="en-GB" sz="2400" dirty="0">
                <a:latin typeface="Arial"/>
                <a:cs typeface="Arial"/>
              </a:rPr>
              <a:t>s.milligan@uwtsd.ac.uk</a:t>
            </a:r>
          </a:p>
        </p:txBody>
      </p:sp>
    </p:spTree>
    <p:extLst>
      <p:ext uri="{BB962C8B-B14F-4D97-AF65-F5344CB8AC3E}">
        <p14:creationId xmlns:p14="http://schemas.microsoft.com/office/powerpoint/2010/main" val="3412348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508000" y="2345506"/>
            <a:ext cx="8109527" cy="3046988"/>
          </a:xfrm>
          <a:prstGeom prst="rect">
            <a:avLst/>
          </a:prstGeom>
          <a:noFill/>
        </p:spPr>
        <p:txBody>
          <a:bodyPr wrap="square" rtlCol="0">
            <a:spAutoFit/>
          </a:bodyPr>
          <a:lstStyle/>
          <a:p>
            <a:r>
              <a:rPr lang="en-US" sz="2400" dirty="0">
                <a:solidFill>
                  <a:srgbClr val="313133"/>
                </a:solidFill>
                <a:latin typeface="Arial"/>
                <a:cs typeface="Arial"/>
              </a:rPr>
              <a:t>By the end of this session students should be able to:</a:t>
            </a:r>
          </a:p>
          <a:p>
            <a:pPr marL="609600" indent="-609600">
              <a:buFont typeface="Arial"/>
              <a:buChar char="•"/>
            </a:pPr>
            <a:r>
              <a:rPr lang="en-GB" sz="2400" dirty="0"/>
              <a:t>Define </a:t>
            </a:r>
            <a:r>
              <a:rPr lang="ja-JP" altLang="en-GB" sz="2400" dirty="0">
                <a:latin typeface="Arial"/>
              </a:rPr>
              <a:t>‘</a:t>
            </a:r>
            <a:r>
              <a:rPr lang="en-GB" sz="2400" dirty="0"/>
              <a:t>research</a:t>
            </a:r>
            <a:r>
              <a:rPr lang="ja-JP" altLang="en-GB" sz="2400" dirty="0">
                <a:latin typeface="Arial"/>
              </a:rPr>
              <a:t>’</a:t>
            </a:r>
            <a:endParaRPr lang="en-GB" sz="2400" dirty="0"/>
          </a:p>
          <a:p>
            <a:pPr marL="609600" indent="-609600">
              <a:buFont typeface="Arial"/>
              <a:buChar char="•"/>
            </a:pPr>
            <a:r>
              <a:rPr lang="en-GB" sz="2400" dirty="0"/>
              <a:t>List the common misconceptions associated with research</a:t>
            </a:r>
          </a:p>
          <a:p>
            <a:pPr marL="609600" indent="-609600">
              <a:buFont typeface="Arial"/>
              <a:buChar char="•"/>
            </a:pPr>
            <a:r>
              <a:rPr lang="en-GB" sz="2400" dirty="0"/>
              <a:t>Outline the characteristics of </a:t>
            </a:r>
            <a:r>
              <a:rPr lang="ja-JP" altLang="en-GB" sz="2400" dirty="0">
                <a:latin typeface="Arial"/>
              </a:rPr>
              <a:t>‘</a:t>
            </a:r>
            <a:r>
              <a:rPr lang="en-GB" sz="2400" dirty="0"/>
              <a:t>research</a:t>
            </a:r>
            <a:r>
              <a:rPr lang="ja-JP" altLang="en-GB" sz="2400" dirty="0">
                <a:latin typeface="Arial"/>
              </a:rPr>
              <a:t>’</a:t>
            </a:r>
            <a:endParaRPr lang="en-GB" sz="2400" dirty="0"/>
          </a:p>
          <a:p>
            <a:pPr marL="609600" indent="-609600">
              <a:buFont typeface="Arial"/>
              <a:buChar char="•"/>
            </a:pPr>
            <a:r>
              <a:rPr lang="en-GB" sz="2400" dirty="0"/>
              <a:t>Compare academic and business research</a:t>
            </a:r>
          </a:p>
          <a:p>
            <a:pPr marL="609600" indent="-609600">
              <a:buFont typeface="Arial"/>
              <a:buChar char="•"/>
            </a:pPr>
            <a:r>
              <a:rPr lang="en-GB" sz="2400" dirty="0"/>
              <a:t>List the stages in the research process/journey </a:t>
            </a:r>
          </a:p>
          <a:p>
            <a:endParaRPr lang="en-US" sz="2400" dirty="0">
              <a:solidFill>
                <a:srgbClr val="313133"/>
              </a:solidFill>
              <a:latin typeface="Arial"/>
              <a:cs typeface="Arial"/>
            </a:endParaRPr>
          </a:p>
          <a:p>
            <a:pPr marL="457200" indent="-457200">
              <a:buFont typeface="+mj-lt"/>
              <a:buAutoNum type="arabicPeriod"/>
            </a:pPr>
            <a:endParaRPr lang="en-US" sz="2400" dirty="0">
              <a:solidFill>
                <a:srgbClr val="313133"/>
              </a:solidFill>
              <a:latin typeface="Arial"/>
              <a:cs typeface="Arial"/>
            </a:endParaRPr>
          </a:p>
        </p:txBody>
      </p:sp>
      <p:cxnSp>
        <p:nvCxnSpPr>
          <p:cNvPr id="8" name="Straight Connector 7"/>
          <p:cNvCxnSpPr/>
          <p:nvPr/>
        </p:nvCxnSpPr>
        <p:spPr>
          <a:xfrm>
            <a:off x="341285" y="6215863"/>
            <a:ext cx="8452892"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14" name="TextBox 13"/>
          <p:cNvSpPr txBox="1"/>
          <p:nvPr/>
        </p:nvSpPr>
        <p:spPr>
          <a:xfrm>
            <a:off x="2449285" y="815286"/>
            <a:ext cx="4321430" cy="1138773"/>
          </a:xfrm>
          <a:prstGeom prst="rect">
            <a:avLst/>
          </a:prstGeom>
          <a:noFill/>
        </p:spPr>
        <p:txBody>
          <a:bodyPr wrap="square" rtlCol="0">
            <a:spAutoFit/>
          </a:bodyPr>
          <a:lstStyle/>
          <a:p>
            <a:endParaRPr lang="en-US" sz="3600" dirty="0">
              <a:solidFill>
                <a:schemeClr val="bg1"/>
              </a:solidFill>
              <a:latin typeface="Arial"/>
              <a:cs typeface="Arial"/>
            </a:endParaRPr>
          </a:p>
          <a:p>
            <a:pPr algn="ctr"/>
            <a:r>
              <a:rPr lang="en-US" sz="3200" dirty="0">
                <a:solidFill>
                  <a:schemeClr val="bg1"/>
                </a:solidFill>
                <a:latin typeface="Arial"/>
                <a:cs typeface="Arial"/>
              </a:rPr>
              <a:t>Objectives</a:t>
            </a:r>
            <a:r>
              <a:rPr lang="en-US" sz="2400" dirty="0">
                <a:solidFill>
                  <a:schemeClr val="bg1"/>
                </a:solidFill>
                <a:latin typeface="Arial"/>
                <a:cs typeface="Arial"/>
              </a:rPr>
              <a:t> </a:t>
            </a:r>
          </a:p>
        </p:txBody>
      </p:sp>
    </p:spTree>
    <p:extLst>
      <p:ext uri="{BB962C8B-B14F-4D97-AF65-F5344CB8AC3E}">
        <p14:creationId xmlns:p14="http://schemas.microsoft.com/office/powerpoint/2010/main" val="22752524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221673" y="2345506"/>
            <a:ext cx="8386618" cy="3785652"/>
          </a:xfrm>
          <a:prstGeom prst="rect">
            <a:avLst/>
          </a:prstGeom>
          <a:noFill/>
        </p:spPr>
        <p:txBody>
          <a:bodyPr wrap="square" rtlCol="0">
            <a:spAutoFit/>
          </a:bodyPr>
          <a:lstStyle/>
          <a:p>
            <a:pPr>
              <a:buNone/>
            </a:pPr>
            <a:r>
              <a:rPr lang="en-GB" sz="2400" dirty="0" err="1"/>
              <a:t>Walliman</a:t>
            </a:r>
            <a:r>
              <a:rPr lang="en-GB" sz="2400" dirty="0"/>
              <a:t> (2011) points out ways in which the term research is used wrongly:</a:t>
            </a:r>
          </a:p>
          <a:p>
            <a:pPr marL="514350" indent="-514350">
              <a:buFont typeface="+mj-lt"/>
              <a:buAutoNum type="arabicPeriod"/>
            </a:pPr>
            <a:r>
              <a:rPr lang="en-GB" sz="2400" dirty="0"/>
              <a:t>Just collecting facts or information with no clear purpose </a:t>
            </a:r>
          </a:p>
          <a:p>
            <a:pPr marL="514350" indent="-514350">
              <a:buFont typeface="+mj-lt"/>
              <a:buAutoNum type="arabicPeriod"/>
            </a:pPr>
            <a:r>
              <a:rPr lang="en-GB" sz="2400" dirty="0"/>
              <a:t>Reassembling and reordering facts or information without interpretation</a:t>
            </a:r>
          </a:p>
          <a:p>
            <a:pPr marL="514350" indent="-514350">
              <a:buFont typeface="+mj-lt"/>
              <a:buAutoNum type="arabicPeriod"/>
            </a:pPr>
            <a:r>
              <a:rPr lang="en-GB" sz="2400" dirty="0"/>
              <a:t>As an esoteric activity with no or little relevance to everyday life </a:t>
            </a:r>
          </a:p>
          <a:p>
            <a:pPr marL="514350" indent="-514350">
              <a:buFont typeface="+mj-lt"/>
              <a:buAutoNum type="arabicPeriod"/>
            </a:pPr>
            <a:r>
              <a:rPr lang="en-GB" sz="2400" dirty="0"/>
              <a:t>As a term to get your product or idea noticed and respected  </a:t>
            </a:r>
          </a:p>
        </p:txBody>
      </p:sp>
      <p:cxnSp>
        <p:nvCxnSpPr>
          <p:cNvPr id="8" name="Straight Connector 7"/>
          <p:cNvCxnSpPr/>
          <p:nvPr/>
        </p:nvCxnSpPr>
        <p:spPr>
          <a:xfrm>
            <a:off x="341285" y="6215863"/>
            <a:ext cx="8452892"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14" name="TextBox 13"/>
          <p:cNvSpPr txBox="1"/>
          <p:nvPr/>
        </p:nvSpPr>
        <p:spPr>
          <a:xfrm>
            <a:off x="2449285" y="815286"/>
            <a:ext cx="4321430" cy="1631216"/>
          </a:xfrm>
          <a:prstGeom prst="rect">
            <a:avLst/>
          </a:prstGeom>
          <a:noFill/>
        </p:spPr>
        <p:txBody>
          <a:bodyPr wrap="square" rtlCol="0">
            <a:spAutoFit/>
          </a:bodyPr>
          <a:lstStyle/>
          <a:p>
            <a:endParaRPr lang="en-US" sz="3600" dirty="0">
              <a:solidFill>
                <a:schemeClr val="bg1"/>
              </a:solidFill>
              <a:latin typeface="Arial"/>
              <a:cs typeface="Arial"/>
            </a:endParaRPr>
          </a:p>
          <a:p>
            <a:pPr algn="ctr"/>
            <a:r>
              <a:rPr lang="en-US" sz="3200" dirty="0">
                <a:solidFill>
                  <a:schemeClr val="bg1"/>
                </a:solidFill>
                <a:latin typeface="Arial"/>
                <a:cs typeface="Arial"/>
              </a:rPr>
              <a:t>Introduction – What is Research?   </a:t>
            </a:r>
            <a:r>
              <a:rPr lang="en-US" sz="2400" dirty="0">
                <a:solidFill>
                  <a:schemeClr val="bg1"/>
                </a:solidFill>
                <a:latin typeface="Arial"/>
                <a:cs typeface="Arial"/>
              </a:rPr>
              <a:t> </a:t>
            </a:r>
          </a:p>
        </p:txBody>
      </p:sp>
    </p:spTree>
    <p:extLst>
      <p:ext uri="{BB962C8B-B14F-4D97-AF65-F5344CB8AC3E}">
        <p14:creationId xmlns:p14="http://schemas.microsoft.com/office/powerpoint/2010/main" val="737135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532637" y="2632691"/>
            <a:ext cx="8261539" cy="3046988"/>
          </a:xfrm>
          <a:prstGeom prst="rect">
            <a:avLst/>
          </a:prstGeom>
          <a:noFill/>
        </p:spPr>
        <p:txBody>
          <a:bodyPr wrap="square" rtlCol="0">
            <a:spAutoFit/>
          </a:bodyPr>
          <a:lstStyle/>
          <a:p>
            <a:pPr>
              <a:buNone/>
            </a:pPr>
            <a:r>
              <a:rPr lang="en-GB" sz="2400" dirty="0"/>
              <a:t>There is a general agreement that research has a number of characteristics; </a:t>
            </a:r>
          </a:p>
          <a:p>
            <a:pPr marL="514350" indent="-514350">
              <a:buFont typeface="+mj-lt"/>
              <a:buAutoNum type="arabicPeriod"/>
            </a:pPr>
            <a:r>
              <a:rPr lang="en-GB" sz="2400" dirty="0"/>
              <a:t>A process of enquiry and investigation (data are collected/interpreted systematically)</a:t>
            </a:r>
          </a:p>
          <a:p>
            <a:pPr marL="514350" indent="-514350">
              <a:buFont typeface="+mj-lt"/>
              <a:buAutoNum type="arabicPeriod"/>
            </a:pPr>
            <a:r>
              <a:rPr lang="en-GB" sz="2400" dirty="0"/>
              <a:t>Systematic and methodical </a:t>
            </a:r>
          </a:p>
          <a:p>
            <a:pPr marL="514350" indent="-514350">
              <a:buFont typeface="+mj-lt"/>
              <a:buAutoNum type="arabicPeriod"/>
            </a:pPr>
            <a:r>
              <a:rPr lang="en-GB" sz="2400" dirty="0"/>
              <a:t>Increases knowledge – there is a clear purpose to find things out </a:t>
            </a:r>
          </a:p>
          <a:p>
            <a:r>
              <a:rPr lang="en-GB" sz="2400" dirty="0"/>
              <a:t>Collis and Hussey (2009)</a:t>
            </a:r>
          </a:p>
        </p:txBody>
      </p:sp>
      <p:cxnSp>
        <p:nvCxnSpPr>
          <p:cNvPr id="8" name="Straight Connector 7"/>
          <p:cNvCxnSpPr/>
          <p:nvPr/>
        </p:nvCxnSpPr>
        <p:spPr>
          <a:xfrm>
            <a:off x="341285" y="6215863"/>
            <a:ext cx="8452892"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14" name="TextBox 13"/>
          <p:cNvSpPr txBox="1"/>
          <p:nvPr/>
        </p:nvSpPr>
        <p:spPr>
          <a:xfrm>
            <a:off x="665018" y="815286"/>
            <a:ext cx="7583055" cy="1631216"/>
          </a:xfrm>
          <a:prstGeom prst="rect">
            <a:avLst/>
          </a:prstGeom>
          <a:noFill/>
        </p:spPr>
        <p:txBody>
          <a:bodyPr wrap="square" rtlCol="0">
            <a:spAutoFit/>
          </a:bodyPr>
          <a:lstStyle/>
          <a:p>
            <a:endParaRPr lang="en-US" sz="3600" dirty="0">
              <a:solidFill>
                <a:schemeClr val="bg1"/>
              </a:solidFill>
              <a:latin typeface="Arial"/>
              <a:cs typeface="Arial"/>
            </a:endParaRPr>
          </a:p>
          <a:p>
            <a:pPr algn="ctr"/>
            <a:r>
              <a:rPr lang="en-US" sz="3200" dirty="0">
                <a:solidFill>
                  <a:schemeClr val="bg1"/>
                </a:solidFill>
                <a:latin typeface="Arial"/>
                <a:cs typeface="Arial"/>
              </a:rPr>
              <a:t>Introduction </a:t>
            </a:r>
          </a:p>
          <a:p>
            <a:pPr algn="ctr"/>
            <a:r>
              <a:rPr lang="en-US" sz="3200" dirty="0">
                <a:solidFill>
                  <a:schemeClr val="bg1"/>
                </a:solidFill>
                <a:latin typeface="Arial"/>
                <a:cs typeface="Arial"/>
              </a:rPr>
              <a:t>Research Characteristics  </a:t>
            </a:r>
            <a:r>
              <a:rPr lang="en-US" sz="2400" dirty="0">
                <a:solidFill>
                  <a:schemeClr val="bg1"/>
                </a:solidFill>
                <a:latin typeface="Arial"/>
                <a:cs typeface="Arial"/>
              </a:rPr>
              <a:t> </a:t>
            </a:r>
          </a:p>
        </p:txBody>
      </p:sp>
    </p:spTree>
    <p:extLst>
      <p:ext uri="{BB962C8B-B14F-4D97-AF65-F5344CB8AC3E}">
        <p14:creationId xmlns:p14="http://schemas.microsoft.com/office/powerpoint/2010/main" val="3466920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373315" y="2866502"/>
            <a:ext cx="8420862" cy="2985433"/>
          </a:xfrm>
          <a:prstGeom prst="rect">
            <a:avLst/>
          </a:prstGeom>
          <a:noFill/>
        </p:spPr>
        <p:txBody>
          <a:bodyPr wrap="square" rtlCol="0">
            <a:spAutoFit/>
          </a:bodyPr>
          <a:lstStyle/>
          <a:p>
            <a:pPr algn="ctr">
              <a:buNone/>
            </a:pPr>
            <a:r>
              <a:rPr lang="en-GB" sz="2000" dirty="0">
                <a:latin typeface="Arial"/>
                <a:cs typeface="Arial"/>
              </a:rPr>
              <a:t>The majority of educational research whether it be undergraduate, postgraduate or doctorate may be defined in terms of ‘</a:t>
            </a:r>
            <a:r>
              <a:rPr lang="en-GB" sz="2000" i="1" dirty="0">
                <a:latin typeface="Arial"/>
                <a:cs typeface="Arial"/>
              </a:rPr>
              <a:t>a review of the existing knowledge in a particular area with a new slant on this knowledge</a:t>
            </a:r>
            <a:r>
              <a:rPr lang="en-GB" sz="2000" dirty="0">
                <a:latin typeface="Arial"/>
                <a:cs typeface="Arial"/>
              </a:rPr>
              <a:t>’ (Clark et al 1998)</a:t>
            </a:r>
          </a:p>
          <a:p>
            <a:pPr algn="ctr">
              <a:buNone/>
            </a:pPr>
            <a:r>
              <a:rPr lang="en-GB" sz="2000" i="1" dirty="0"/>
              <a:t>‘Research is a systematic and methodical process of enquiry and investigation with a view to increasing knowledge’ </a:t>
            </a:r>
            <a:r>
              <a:rPr lang="en-GB" sz="2000" dirty="0"/>
              <a:t>(Collis and Hussey 2009)</a:t>
            </a:r>
          </a:p>
          <a:p>
            <a:pPr algn="ctr">
              <a:buNone/>
            </a:pPr>
            <a:endParaRPr lang="en-GB" sz="2400" dirty="0">
              <a:latin typeface="Arial"/>
              <a:cs typeface="Arial"/>
            </a:endParaRPr>
          </a:p>
          <a:p>
            <a:pPr>
              <a:buNone/>
            </a:pPr>
            <a:endParaRPr lang="en-GB" sz="2400" dirty="0"/>
          </a:p>
        </p:txBody>
      </p:sp>
      <p:cxnSp>
        <p:nvCxnSpPr>
          <p:cNvPr id="8" name="Straight Connector 7"/>
          <p:cNvCxnSpPr/>
          <p:nvPr/>
        </p:nvCxnSpPr>
        <p:spPr>
          <a:xfrm>
            <a:off x="341285" y="6215863"/>
            <a:ext cx="8452892"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14" name="TextBox 13"/>
          <p:cNvSpPr txBox="1"/>
          <p:nvPr/>
        </p:nvSpPr>
        <p:spPr>
          <a:xfrm>
            <a:off x="341285" y="815286"/>
            <a:ext cx="7703588" cy="1631216"/>
          </a:xfrm>
          <a:prstGeom prst="rect">
            <a:avLst/>
          </a:prstGeom>
          <a:noFill/>
        </p:spPr>
        <p:txBody>
          <a:bodyPr wrap="square" rtlCol="0">
            <a:spAutoFit/>
          </a:bodyPr>
          <a:lstStyle/>
          <a:p>
            <a:endParaRPr lang="en-US" sz="3600" dirty="0">
              <a:solidFill>
                <a:schemeClr val="bg1"/>
              </a:solidFill>
              <a:latin typeface="Arial"/>
              <a:cs typeface="Arial"/>
            </a:endParaRPr>
          </a:p>
          <a:p>
            <a:pPr algn="ctr"/>
            <a:r>
              <a:rPr lang="en-US" sz="3200" dirty="0">
                <a:solidFill>
                  <a:schemeClr val="bg1"/>
                </a:solidFill>
                <a:latin typeface="Arial"/>
                <a:cs typeface="Arial"/>
              </a:rPr>
              <a:t>Introduction </a:t>
            </a:r>
          </a:p>
          <a:p>
            <a:pPr algn="ctr"/>
            <a:r>
              <a:rPr lang="en-US" sz="3200" dirty="0">
                <a:solidFill>
                  <a:schemeClr val="bg1"/>
                </a:solidFill>
                <a:latin typeface="Arial"/>
                <a:cs typeface="Arial"/>
              </a:rPr>
              <a:t>Research Definitions</a:t>
            </a:r>
            <a:endParaRPr lang="en-US" sz="2400" dirty="0">
              <a:solidFill>
                <a:schemeClr val="bg1"/>
              </a:solidFill>
              <a:latin typeface="Arial"/>
              <a:cs typeface="Arial"/>
            </a:endParaRPr>
          </a:p>
        </p:txBody>
      </p:sp>
    </p:spTree>
    <p:extLst>
      <p:ext uri="{BB962C8B-B14F-4D97-AF65-F5344CB8AC3E}">
        <p14:creationId xmlns:p14="http://schemas.microsoft.com/office/powerpoint/2010/main" val="702677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267855" y="1977110"/>
            <a:ext cx="8452892" cy="3477875"/>
          </a:xfrm>
          <a:prstGeom prst="rect">
            <a:avLst/>
          </a:prstGeom>
          <a:noFill/>
        </p:spPr>
        <p:txBody>
          <a:bodyPr wrap="square" rtlCol="0">
            <a:spAutoFit/>
          </a:bodyPr>
          <a:lstStyle/>
          <a:p>
            <a:pPr>
              <a:buNone/>
            </a:pPr>
            <a:r>
              <a:rPr lang="en-GB" sz="2000" dirty="0">
                <a:latin typeface="Arial"/>
                <a:cs typeface="Arial"/>
              </a:rPr>
              <a:t>Thus we can summarise the typical objectives of</a:t>
            </a:r>
          </a:p>
          <a:p>
            <a:pPr>
              <a:buNone/>
            </a:pPr>
            <a:r>
              <a:rPr lang="en-GB" sz="2000" dirty="0">
                <a:latin typeface="Arial"/>
                <a:cs typeface="Arial"/>
              </a:rPr>
              <a:t>research as:</a:t>
            </a:r>
          </a:p>
          <a:p>
            <a:pPr marL="514350" indent="-514350">
              <a:buFont typeface="+mj-lt"/>
              <a:buAutoNum type="arabicPeriod"/>
            </a:pPr>
            <a:r>
              <a:rPr lang="en-GB" sz="2000" dirty="0">
                <a:latin typeface="Arial"/>
                <a:cs typeface="Arial"/>
              </a:rPr>
              <a:t>To review and synthesize existing knowledge </a:t>
            </a:r>
          </a:p>
          <a:p>
            <a:pPr marL="514350" indent="-514350">
              <a:buFont typeface="+mj-lt"/>
              <a:buAutoNum type="arabicPeriod"/>
            </a:pPr>
            <a:r>
              <a:rPr lang="en-GB" sz="2000" dirty="0">
                <a:latin typeface="Arial"/>
                <a:cs typeface="Arial"/>
              </a:rPr>
              <a:t>To investigate some existing situation or problem</a:t>
            </a:r>
          </a:p>
          <a:p>
            <a:pPr marL="514350" indent="-514350">
              <a:buFont typeface="+mj-lt"/>
              <a:buAutoNum type="arabicPeriod"/>
            </a:pPr>
            <a:r>
              <a:rPr lang="en-GB" sz="2000" dirty="0">
                <a:latin typeface="Arial"/>
                <a:cs typeface="Arial"/>
              </a:rPr>
              <a:t>To provide solutions to a problem</a:t>
            </a:r>
          </a:p>
          <a:p>
            <a:pPr marL="514350" indent="-514350">
              <a:buFont typeface="+mj-lt"/>
              <a:buAutoNum type="arabicPeriod"/>
            </a:pPr>
            <a:r>
              <a:rPr lang="en-GB" sz="2000" dirty="0">
                <a:latin typeface="Arial"/>
                <a:cs typeface="Arial"/>
              </a:rPr>
              <a:t>To explore and analyse more general issues </a:t>
            </a:r>
          </a:p>
          <a:p>
            <a:pPr marL="514350" indent="-514350">
              <a:buFont typeface="+mj-lt"/>
              <a:buAutoNum type="arabicPeriod"/>
            </a:pPr>
            <a:r>
              <a:rPr lang="en-GB" sz="2000" dirty="0">
                <a:latin typeface="Arial"/>
                <a:cs typeface="Arial"/>
              </a:rPr>
              <a:t>To construct or create a new procedure or system</a:t>
            </a:r>
          </a:p>
          <a:p>
            <a:pPr marL="514350" indent="-514350">
              <a:buFont typeface="+mj-lt"/>
              <a:buAutoNum type="arabicPeriod"/>
            </a:pPr>
            <a:r>
              <a:rPr lang="en-GB" sz="2000" dirty="0">
                <a:latin typeface="Arial"/>
                <a:cs typeface="Arial"/>
              </a:rPr>
              <a:t>To explain a new phenomenon </a:t>
            </a:r>
          </a:p>
          <a:p>
            <a:pPr marL="514350" indent="-514350">
              <a:buFont typeface="+mj-lt"/>
              <a:buAutoNum type="arabicPeriod"/>
            </a:pPr>
            <a:r>
              <a:rPr lang="en-GB" sz="2000" dirty="0">
                <a:latin typeface="Arial"/>
                <a:cs typeface="Arial"/>
              </a:rPr>
              <a:t>To generate new knowledge</a:t>
            </a:r>
          </a:p>
          <a:p>
            <a:pPr marL="514350" indent="-514350">
              <a:buFont typeface="+mj-lt"/>
              <a:buAutoNum type="arabicPeriod"/>
            </a:pPr>
            <a:r>
              <a:rPr lang="en-GB" sz="2000" dirty="0">
                <a:latin typeface="Arial"/>
                <a:cs typeface="Arial"/>
              </a:rPr>
              <a:t>A combination of any of the above </a:t>
            </a:r>
          </a:p>
          <a:p>
            <a:r>
              <a:rPr lang="en-GB" sz="2000" dirty="0">
                <a:latin typeface="Arial"/>
                <a:cs typeface="Arial"/>
              </a:rPr>
              <a:t>Collis and Hussey (2009)</a:t>
            </a:r>
          </a:p>
        </p:txBody>
      </p:sp>
      <p:cxnSp>
        <p:nvCxnSpPr>
          <p:cNvPr id="8" name="Straight Connector 7"/>
          <p:cNvCxnSpPr/>
          <p:nvPr/>
        </p:nvCxnSpPr>
        <p:spPr>
          <a:xfrm>
            <a:off x="341285" y="6215863"/>
            <a:ext cx="8452892"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14" name="TextBox 13"/>
          <p:cNvSpPr txBox="1"/>
          <p:nvPr/>
        </p:nvSpPr>
        <p:spPr>
          <a:xfrm>
            <a:off x="2449285" y="815286"/>
            <a:ext cx="4321430" cy="1077218"/>
          </a:xfrm>
          <a:prstGeom prst="rect">
            <a:avLst/>
          </a:prstGeom>
          <a:noFill/>
        </p:spPr>
        <p:txBody>
          <a:bodyPr wrap="square" rtlCol="0">
            <a:spAutoFit/>
          </a:bodyPr>
          <a:lstStyle/>
          <a:p>
            <a:pPr algn="ctr"/>
            <a:r>
              <a:rPr lang="en-GB" sz="3200" dirty="0">
                <a:solidFill>
                  <a:schemeClr val="bg1"/>
                </a:solidFill>
                <a:latin typeface="Arial"/>
                <a:cs typeface="Arial"/>
              </a:rPr>
              <a:t>Key Attributes of Research </a:t>
            </a:r>
            <a:endParaRPr lang="en-US" sz="3200" dirty="0">
              <a:solidFill>
                <a:schemeClr val="bg1"/>
              </a:solidFill>
              <a:latin typeface="Arial"/>
              <a:cs typeface="Arial"/>
            </a:endParaRPr>
          </a:p>
        </p:txBody>
      </p:sp>
    </p:spTree>
    <p:extLst>
      <p:ext uri="{BB962C8B-B14F-4D97-AF65-F5344CB8AC3E}">
        <p14:creationId xmlns:p14="http://schemas.microsoft.com/office/powerpoint/2010/main" val="2155604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341285" y="1977110"/>
            <a:ext cx="8525624" cy="3724096"/>
          </a:xfrm>
          <a:prstGeom prst="rect">
            <a:avLst/>
          </a:prstGeom>
          <a:noFill/>
        </p:spPr>
        <p:txBody>
          <a:bodyPr wrap="square" rtlCol="0">
            <a:spAutoFit/>
          </a:bodyPr>
          <a:lstStyle/>
          <a:p>
            <a:pPr>
              <a:buNone/>
            </a:pPr>
            <a:r>
              <a:rPr lang="en-GB" sz="2400" dirty="0">
                <a:latin typeface="Arial"/>
                <a:cs typeface="Arial"/>
              </a:rPr>
              <a:t>Research can be classified according to:</a:t>
            </a:r>
          </a:p>
          <a:p>
            <a:pPr marL="514350" indent="-514350">
              <a:buFont typeface="+mj-lt"/>
              <a:buAutoNum type="arabicPeriod"/>
            </a:pPr>
            <a:r>
              <a:rPr lang="en-GB" sz="2400" dirty="0">
                <a:latin typeface="Arial"/>
                <a:cs typeface="Arial"/>
              </a:rPr>
              <a:t>Purpose – the reason why it was conducted </a:t>
            </a:r>
          </a:p>
          <a:p>
            <a:pPr marL="514350" indent="-514350">
              <a:buFont typeface="+mj-lt"/>
              <a:buAutoNum type="arabicPeriod"/>
            </a:pPr>
            <a:r>
              <a:rPr lang="en-GB" sz="2400" dirty="0">
                <a:latin typeface="Arial"/>
                <a:cs typeface="Arial"/>
              </a:rPr>
              <a:t>Process – the way in which data were collected and analysed </a:t>
            </a:r>
          </a:p>
          <a:p>
            <a:pPr marL="514350" indent="-514350">
              <a:buFont typeface="+mj-lt"/>
              <a:buAutoNum type="arabicPeriod"/>
            </a:pPr>
            <a:r>
              <a:rPr lang="en-GB" sz="2400" dirty="0">
                <a:latin typeface="Arial"/>
                <a:cs typeface="Arial"/>
              </a:rPr>
              <a:t>Logic – whether the research logic moves from the general to the specific or vice versa </a:t>
            </a:r>
          </a:p>
          <a:p>
            <a:pPr marL="514350" indent="-514350">
              <a:buFont typeface="+mj-lt"/>
              <a:buAutoNum type="arabicPeriod"/>
            </a:pPr>
            <a:r>
              <a:rPr lang="en-GB" sz="2400" dirty="0">
                <a:latin typeface="Arial"/>
                <a:cs typeface="Arial"/>
              </a:rPr>
              <a:t>Outcome – whether the expected outcome is the solution to a particular problem or a more general contribution to knowledge </a:t>
            </a:r>
          </a:p>
          <a:p>
            <a:pPr>
              <a:buNone/>
            </a:pPr>
            <a:endParaRPr lang="en-GB" sz="2000" dirty="0">
              <a:latin typeface="Arial"/>
              <a:cs typeface="Arial"/>
            </a:endParaRPr>
          </a:p>
        </p:txBody>
      </p:sp>
      <p:cxnSp>
        <p:nvCxnSpPr>
          <p:cNvPr id="8" name="Straight Connector 7"/>
          <p:cNvCxnSpPr/>
          <p:nvPr/>
        </p:nvCxnSpPr>
        <p:spPr>
          <a:xfrm>
            <a:off x="341285" y="6215863"/>
            <a:ext cx="8452892"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14" name="TextBox 13"/>
          <p:cNvSpPr txBox="1"/>
          <p:nvPr/>
        </p:nvSpPr>
        <p:spPr>
          <a:xfrm>
            <a:off x="2449285" y="815286"/>
            <a:ext cx="4321430" cy="1077218"/>
          </a:xfrm>
          <a:prstGeom prst="rect">
            <a:avLst/>
          </a:prstGeom>
          <a:noFill/>
        </p:spPr>
        <p:txBody>
          <a:bodyPr wrap="square" rtlCol="0">
            <a:spAutoFit/>
          </a:bodyPr>
          <a:lstStyle/>
          <a:p>
            <a:pPr algn="ctr"/>
            <a:r>
              <a:rPr lang="en-GB" sz="3200" dirty="0">
                <a:solidFill>
                  <a:schemeClr val="bg1"/>
                </a:solidFill>
                <a:latin typeface="Arial"/>
                <a:cs typeface="Arial"/>
              </a:rPr>
              <a:t>Classifying the Research </a:t>
            </a:r>
            <a:endParaRPr lang="en-US" sz="3200" dirty="0">
              <a:solidFill>
                <a:schemeClr val="bg1"/>
              </a:solidFill>
              <a:latin typeface="Arial"/>
              <a:cs typeface="Arial"/>
            </a:endParaRPr>
          </a:p>
        </p:txBody>
      </p:sp>
    </p:spTree>
    <p:extLst>
      <p:ext uri="{BB962C8B-B14F-4D97-AF65-F5344CB8AC3E}">
        <p14:creationId xmlns:p14="http://schemas.microsoft.com/office/powerpoint/2010/main" val="4102039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Connector 7"/>
          <p:cNvCxnSpPr/>
          <p:nvPr/>
        </p:nvCxnSpPr>
        <p:spPr>
          <a:xfrm>
            <a:off x="341285" y="6215863"/>
            <a:ext cx="8452892"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14" name="TextBox 13"/>
          <p:cNvSpPr txBox="1"/>
          <p:nvPr/>
        </p:nvSpPr>
        <p:spPr>
          <a:xfrm>
            <a:off x="2449285" y="815286"/>
            <a:ext cx="4321430" cy="584776"/>
          </a:xfrm>
          <a:prstGeom prst="rect">
            <a:avLst/>
          </a:prstGeom>
          <a:noFill/>
        </p:spPr>
        <p:txBody>
          <a:bodyPr wrap="square" rtlCol="0">
            <a:spAutoFit/>
          </a:bodyPr>
          <a:lstStyle/>
          <a:p>
            <a:pPr algn="ctr"/>
            <a:r>
              <a:rPr lang="en-GB" sz="3200" dirty="0">
                <a:solidFill>
                  <a:schemeClr val="bg1"/>
                </a:solidFill>
                <a:latin typeface="Arial"/>
                <a:cs typeface="Arial"/>
              </a:rPr>
              <a:t>The Research Process </a:t>
            </a:r>
            <a:endParaRPr lang="en-US" sz="3200" dirty="0">
              <a:solidFill>
                <a:schemeClr val="bg1"/>
              </a:solidFill>
              <a:latin typeface="Arial"/>
              <a:cs typeface="Arial"/>
            </a:endParaRPr>
          </a:p>
        </p:txBody>
      </p:sp>
      <p:pic>
        <p:nvPicPr>
          <p:cNvPr id="10" name="Picture 4"/>
          <p:cNvPicPr>
            <a:picLocks noChangeAspect="1" noChangeArrowheads="1"/>
          </p:cNvPicPr>
          <p:nvPr/>
        </p:nvPicPr>
        <p:blipFill>
          <a:blip r:embed="rId2" cstate="print"/>
          <a:srcRect/>
          <a:stretch>
            <a:fillRect/>
          </a:stretch>
        </p:blipFill>
        <p:spPr bwMode="auto">
          <a:xfrm>
            <a:off x="714347" y="1488937"/>
            <a:ext cx="8056337" cy="4511831"/>
          </a:xfrm>
          <a:prstGeom prst="rect">
            <a:avLst/>
          </a:prstGeom>
          <a:noFill/>
        </p:spPr>
      </p:pic>
    </p:spTree>
    <p:extLst>
      <p:ext uri="{BB962C8B-B14F-4D97-AF65-F5344CB8AC3E}">
        <p14:creationId xmlns:p14="http://schemas.microsoft.com/office/powerpoint/2010/main" val="512210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1485704" y="1977110"/>
            <a:ext cx="6221186" cy="400110"/>
          </a:xfrm>
          <a:prstGeom prst="rect">
            <a:avLst/>
          </a:prstGeom>
          <a:noFill/>
        </p:spPr>
        <p:txBody>
          <a:bodyPr wrap="square" rtlCol="0">
            <a:spAutoFit/>
          </a:bodyPr>
          <a:lstStyle/>
          <a:p>
            <a:pPr>
              <a:buNone/>
            </a:pPr>
            <a:endParaRPr lang="en-GB" sz="2000" dirty="0">
              <a:latin typeface="Arial"/>
              <a:cs typeface="Arial"/>
            </a:endParaRPr>
          </a:p>
        </p:txBody>
      </p:sp>
      <p:cxnSp>
        <p:nvCxnSpPr>
          <p:cNvPr id="8" name="Straight Connector 7"/>
          <p:cNvCxnSpPr/>
          <p:nvPr/>
        </p:nvCxnSpPr>
        <p:spPr>
          <a:xfrm>
            <a:off x="341285" y="6215863"/>
            <a:ext cx="8452892"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14" name="TextBox 13"/>
          <p:cNvSpPr txBox="1"/>
          <p:nvPr/>
        </p:nvSpPr>
        <p:spPr>
          <a:xfrm>
            <a:off x="2449285" y="501254"/>
            <a:ext cx="4321430" cy="1077218"/>
          </a:xfrm>
          <a:prstGeom prst="rect">
            <a:avLst/>
          </a:prstGeom>
          <a:noFill/>
        </p:spPr>
        <p:txBody>
          <a:bodyPr wrap="square" rtlCol="0">
            <a:spAutoFit/>
          </a:bodyPr>
          <a:lstStyle/>
          <a:p>
            <a:pPr algn="ctr"/>
            <a:r>
              <a:rPr lang="en-US" sz="3200" dirty="0">
                <a:solidFill>
                  <a:schemeClr val="bg1"/>
                </a:solidFill>
                <a:latin typeface="Arial"/>
                <a:cs typeface="Arial"/>
              </a:rPr>
              <a:t>Types of Research  Inductive &amp; Deductive  </a:t>
            </a:r>
          </a:p>
        </p:txBody>
      </p:sp>
      <p:graphicFrame>
        <p:nvGraphicFramePr>
          <p:cNvPr id="11" name="Content Placeholder 5"/>
          <p:cNvGraphicFramePr>
            <a:graphicFrameLocks/>
          </p:cNvGraphicFramePr>
          <p:nvPr>
            <p:extLst>
              <p:ext uri="{D42A27DB-BD31-4B8C-83A1-F6EECF244321}">
                <p14:modId xmlns:p14="http://schemas.microsoft.com/office/powerpoint/2010/main" val="4292225581"/>
              </p:ext>
            </p:extLst>
          </p:nvPr>
        </p:nvGraphicFramePr>
        <p:xfrm>
          <a:off x="164193" y="1758550"/>
          <a:ext cx="4941020" cy="43272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2" name="Content Placeholder 3"/>
          <p:cNvGraphicFramePr>
            <a:graphicFrameLocks/>
          </p:cNvGraphicFramePr>
          <p:nvPr>
            <p:extLst>
              <p:ext uri="{D42A27DB-BD31-4B8C-83A1-F6EECF244321}">
                <p14:modId xmlns:p14="http://schemas.microsoft.com/office/powerpoint/2010/main" val="1740070054"/>
              </p:ext>
            </p:extLst>
          </p:nvPr>
        </p:nvGraphicFramePr>
        <p:xfrm>
          <a:off x="4716783" y="1758550"/>
          <a:ext cx="4023528" cy="432726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770082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341285" y="1977110"/>
            <a:ext cx="8452892" cy="3736407"/>
          </a:xfrm>
          <a:prstGeom prst="rect">
            <a:avLst/>
          </a:prstGeom>
          <a:noFill/>
        </p:spPr>
        <p:txBody>
          <a:bodyPr wrap="square" rtlCol="0">
            <a:spAutoFit/>
          </a:bodyPr>
          <a:lstStyle/>
          <a:p>
            <a:pPr marL="609600" indent="-609600" algn="just"/>
            <a:r>
              <a:rPr lang="en-GB" sz="2400" dirty="0" err="1">
                <a:latin typeface="Arial"/>
                <a:cs typeface="Arial"/>
              </a:rPr>
              <a:t>Easterby</a:t>
            </a:r>
            <a:r>
              <a:rPr lang="en-GB" sz="2400" dirty="0">
                <a:latin typeface="Arial"/>
                <a:cs typeface="Arial"/>
              </a:rPr>
              <a:t>-Smith et al (2002) argue that three</a:t>
            </a:r>
          </a:p>
          <a:p>
            <a:pPr marL="609600" indent="-609600" algn="just"/>
            <a:r>
              <a:rPr lang="en-GB" sz="2400" dirty="0">
                <a:latin typeface="Arial"/>
                <a:cs typeface="Arial"/>
              </a:rPr>
              <a:t>significant factors combine to make</a:t>
            </a:r>
          </a:p>
          <a:p>
            <a:pPr marL="609600" indent="-609600" algn="just"/>
            <a:r>
              <a:rPr lang="en-GB" sz="2400" dirty="0">
                <a:latin typeface="Arial"/>
                <a:cs typeface="Arial"/>
              </a:rPr>
              <a:t>business a distinctive focus for research:</a:t>
            </a:r>
          </a:p>
          <a:p>
            <a:pPr marL="609600" indent="-609600">
              <a:buFont typeface="Wingdings" charset="0"/>
              <a:buAutoNum type="arabicPeriod"/>
            </a:pPr>
            <a:r>
              <a:rPr lang="en-GB" sz="2400" dirty="0">
                <a:latin typeface="Arial"/>
                <a:cs typeface="Arial"/>
              </a:rPr>
              <a:t>The way in which managers and researchers draw on knowledge developed by other disciplines;</a:t>
            </a:r>
          </a:p>
          <a:p>
            <a:pPr marL="609600" indent="-609600">
              <a:lnSpc>
                <a:spcPct val="80000"/>
              </a:lnSpc>
              <a:buFont typeface="Wingdings" charset="0"/>
              <a:buAutoNum type="arabicPeriod" startAt="2"/>
            </a:pPr>
            <a:r>
              <a:rPr lang="en-GB" sz="2400" dirty="0">
                <a:latin typeface="Arial"/>
                <a:cs typeface="Arial"/>
              </a:rPr>
              <a:t>The fact that managers tend to be powerful and busy people. Therefore, they are unlikely to allow research access unless they can see a personal or commercial advantage;</a:t>
            </a:r>
          </a:p>
          <a:p>
            <a:pPr marL="609600" indent="-609600">
              <a:buFont typeface="Wingdings" charset="0"/>
              <a:buAutoNum type="arabicPeriod"/>
            </a:pPr>
            <a:endParaRPr lang="en-GB" sz="2000" dirty="0"/>
          </a:p>
          <a:p>
            <a:pPr>
              <a:buNone/>
            </a:pPr>
            <a:endParaRPr lang="en-GB" sz="2000" dirty="0">
              <a:latin typeface="Arial"/>
              <a:cs typeface="Arial"/>
            </a:endParaRPr>
          </a:p>
        </p:txBody>
      </p:sp>
      <p:cxnSp>
        <p:nvCxnSpPr>
          <p:cNvPr id="8" name="Straight Connector 7"/>
          <p:cNvCxnSpPr/>
          <p:nvPr/>
        </p:nvCxnSpPr>
        <p:spPr>
          <a:xfrm>
            <a:off x="341285" y="6215863"/>
            <a:ext cx="8452892"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14" name="TextBox 13"/>
          <p:cNvSpPr txBox="1"/>
          <p:nvPr/>
        </p:nvSpPr>
        <p:spPr>
          <a:xfrm>
            <a:off x="2449285" y="815286"/>
            <a:ext cx="4321430" cy="584776"/>
          </a:xfrm>
          <a:prstGeom prst="rect">
            <a:avLst/>
          </a:prstGeom>
          <a:noFill/>
        </p:spPr>
        <p:txBody>
          <a:bodyPr wrap="square" rtlCol="0">
            <a:spAutoFit/>
          </a:bodyPr>
          <a:lstStyle/>
          <a:p>
            <a:pPr algn="ctr"/>
            <a:r>
              <a:rPr lang="en-GB" sz="3200" dirty="0">
                <a:solidFill>
                  <a:schemeClr val="bg1"/>
                </a:solidFill>
                <a:latin typeface="Arial"/>
                <a:cs typeface="Arial"/>
              </a:rPr>
              <a:t>Business Research </a:t>
            </a:r>
            <a:endParaRPr lang="en-US" sz="3200" dirty="0">
              <a:solidFill>
                <a:schemeClr val="bg1"/>
              </a:solidFill>
              <a:latin typeface="Arial"/>
              <a:cs typeface="Arial"/>
            </a:endParaRPr>
          </a:p>
        </p:txBody>
      </p:sp>
    </p:spTree>
    <p:extLst>
      <p:ext uri="{BB962C8B-B14F-4D97-AF65-F5344CB8AC3E}">
        <p14:creationId xmlns:p14="http://schemas.microsoft.com/office/powerpoint/2010/main" val="3330559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341285" y="1977110"/>
            <a:ext cx="8429400" cy="3059299"/>
          </a:xfrm>
          <a:prstGeom prst="rect">
            <a:avLst/>
          </a:prstGeom>
          <a:noFill/>
        </p:spPr>
        <p:txBody>
          <a:bodyPr wrap="square" rtlCol="0">
            <a:spAutoFit/>
          </a:bodyPr>
          <a:lstStyle/>
          <a:p>
            <a:pPr marL="609600" indent="-609600">
              <a:lnSpc>
                <a:spcPct val="80000"/>
              </a:lnSpc>
              <a:buFont typeface="+mj-lt"/>
              <a:buAutoNum type="arabicPeriod" startAt="3"/>
            </a:pPr>
            <a:r>
              <a:rPr lang="en-GB" sz="2400" dirty="0">
                <a:latin typeface="Arial"/>
                <a:cs typeface="Arial"/>
              </a:rPr>
              <a:t>The requirement for the research to have some practical consequence. This means it either needs to contain the potential for taking some form of action or needs to take account of the practical consequences of the findings</a:t>
            </a:r>
          </a:p>
          <a:p>
            <a:pPr marL="609600" indent="-609600">
              <a:lnSpc>
                <a:spcPct val="80000"/>
              </a:lnSpc>
              <a:buFont typeface="Arial"/>
              <a:buChar char="•"/>
            </a:pPr>
            <a:r>
              <a:rPr lang="en-GB" sz="2400" dirty="0">
                <a:latin typeface="Arial"/>
                <a:cs typeface="Arial"/>
              </a:rPr>
              <a:t>Do these factors suggest that business research is only concerned with addressing business issues and practical managerial problems? </a:t>
            </a:r>
          </a:p>
          <a:p>
            <a:pPr marL="609600" indent="-609600">
              <a:lnSpc>
                <a:spcPct val="80000"/>
              </a:lnSpc>
              <a:buFont typeface="Arial"/>
              <a:buChar char="•"/>
            </a:pPr>
            <a:r>
              <a:rPr lang="en-GB" sz="2400" dirty="0">
                <a:latin typeface="Arial"/>
                <a:cs typeface="Arial"/>
              </a:rPr>
              <a:t>Is there a place in business for knowledge advancement? </a:t>
            </a:r>
          </a:p>
          <a:p>
            <a:pPr>
              <a:buNone/>
            </a:pPr>
            <a:endParaRPr lang="en-GB" sz="2000" dirty="0">
              <a:latin typeface="Arial"/>
              <a:cs typeface="Arial"/>
            </a:endParaRPr>
          </a:p>
        </p:txBody>
      </p:sp>
      <p:cxnSp>
        <p:nvCxnSpPr>
          <p:cNvPr id="8" name="Straight Connector 7"/>
          <p:cNvCxnSpPr/>
          <p:nvPr/>
        </p:nvCxnSpPr>
        <p:spPr>
          <a:xfrm>
            <a:off x="341285" y="6215863"/>
            <a:ext cx="8452892"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14" name="TextBox 13"/>
          <p:cNvSpPr txBox="1"/>
          <p:nvPr/>
        </p:nvSpPr>
        <p:spPr>
          <a:xfrm>
            <a:off x="2449285" y="815286"/>
            <a:ext cx="4321430" cy="584776"/>
          </a:xfrm>
          <a:prstGeom prst="rect">
            <a:avLst/>
          </a:prstGeom>
          <a:noFill/>
        </p:spPr>
        <p:txBody>
          <a:bodyPr wrap="square" rtlCol="0">
            <a:spAutoFit/>
          </a:bodyPr>
          <a:lstStyle/>
          <a:p>
            <a:pPr algn="ctr"/>
            <a:r>
              <a:rPr lang="en-GB" sz="3200" dirty="0">
                <a:solidFill>
                  <a:schemeClr val="bg1"/>
                </a:solidFill>
                <a:latin typeface="Arial"/>
                <a:cs typeface="Arial"/>
              </a:rPr>
              <a:t>Business Research </a:t>
            </a:r>
            <a:endParaRPr lang="en-US" sz="3200" dirty="0">
              <a:solidFill>
                <a:schemeClr val="bg1"/>
              </a:solidFill>
              <a:latin typeface="Arial"/>
              <a:cs typeface="Arial"/>
            </a:endParaRPr>
          </a:p>
        </p:txBody>
      </p:sp>
    </p:spTree>
    <p:extLst>
      <p:ext uri="{BB962C8B-B14F-4D97-AF65-F5344CB8AC3E}">
        <p14:creationId xmlns:p14="http://schemas.microsoft.com/office/powerpoint/2010/main" val="2418853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507999" y="1977110"/>
            <a:ext cx="8358909" cy="2862322"/>
          </a:xfrm>
          <a:prstGeom prst="rect">
            <a:avLst/>
          </a:prstGeom>
          <a:noFill/>
        </p:spPr>
        <p:txBody>
          <a:bodyPr wrap="square" rtlCol="0">
            <a:spAutoFit/>
          </a:bodyPr>
          <a:lstStyle/>
          <a:p>
            <a:pPr>
              <a:lnSpc>
                <a:spcPct val="90000"/>
              </a:lnSpc>
            </a:pPr>
            <a:r>
              <a:rPr lang="en-GB" sz="2000" dirty="0">
                <a:latin typeface="Arial"/>
                <a:cs typeface="Arial"/>
              </a:rPr>
              <a:t>Saunders et al (2016) suggest that all business research can be placed on a continuum according to both purpose and context </a:t>
            </a:r>
          </a:p>
          <a:p>
            <a:pPr marL="342900" indent="-342900">
              <a:lnSpc>
                <a:spcPct val="90000"/>
              </a:lnSpc>
              <a:buFont typeface="Arial"/>
              <a:buChar char="•"/>
            </a:pPr>
            <a:r>
              <a:rPr lang="en-GB" sz="2000" dirty="0">
                <a:latin typeface="Arial"/>
                <a:cs typeface="Arial"/>
              </a:rPr>
              <a:t>At one extreme research is undertaken purely to understand the process of business. Such research is undertaken largely in universities - the key audience is of an academic nature - often called pure research</a:t>
            </a:r>
          </a:p>
          <a:p>
            <a:pPr marL="342900" indent="-342900">
              <a:lnSpc>
                <a:spcPct val="90000"/>
              </a:lnSpc>
              <a:buFont typeface="Arial"/>
              <a:buChar char="•"/>
            </a:pPr>
            <a:r>
              <a:rPr lang="en-GB" sz="2000" dirty="0">
                <a:latin typeface="Arial"/>
                <a:cs typeface="Arial"/>
              </a:rPr>
              <a:t>At the other end of the continuum is research that is of direct and immediate relevance to managers, addresses issues that they see as important, and is presented in ways which they can understand and act on - often called applied research</a:t>
            </a:r>
          </a:p>
        </p:txBody>
      </p:sp>
      <p:cxnSp>
        <p:nvCxnSpPr>
          <p:cNvPr id="8" name="Straight Connector 7"/>
          <p:cNvCxnSpPr/>
          <p:nvPr/>
        </p:nvCxnSpPr>
        <p:spPr>
          <a:xfrm>
            <a:off x="341285" y="6215863"/>
            <a:ext cx="8452892"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14" name="TextBox 13"/>
          <p:cNvSpPr txBox="1"/>
          <p:nvPr/>
        </p:nvSpPr>
        <p:spPr>
          <a:xfrm>
            <a:off x="2449285" y="815286"/>
            <a:ext cx="4321430" cy="1077218"/>
          </a:xfrm>
          <a:prstGeom prst="rect">
            <a:avLst/>
          </a:prstGeom>
          <a:noFill/>
        </p:spPr>
        <p:txBody>
          <a:bodyPr wrap="square" rtlCol="0">
            <a:spAutoFit/>
          </a:bodyPr>
          <a:lstStyle/>
          <a:p>
            <a:pPr algn="ctr"/>
            <a:r>
              <a:rPr lang="en-GB" sz="3200" dirty="0">
                <a:solidFill>
                  <a:schemeClr val="bg1"/>
                </a:solidFill>
                <a:latin typeface="Arial"/>
                <a:cs typeface="Arial"/>
              </a:rPr>
              <a:t>Business Research / v. Academic Research</a:t>
            </a:r>
            <a:endParaRPr lang="en-US" sz="3200" dirty="0">
              <a:solidFill>
                <a:schemeClr val="bg1"/>
              </a:solidFill>
              <a:latin typeface="Arial"/>
              <a:cs typeface="Arial"/>
            </a:endParaRPr>
          </a:p>
        </p:txBody>
      </p:sp>
    </p:spTree>
    <p:extLst>
      <p:ext uri="{BB962C8B-B14F-4D97-AF65-F5344CB8AC3E}">
        <p14:creationId xmlns:p14="http://schemas.microsoft.com/office/powerpoint/2010/main" val="7145578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a:solidFill>
                  <a:schemeClr val="bg1"/>
                </a:solidFill>
              </a:rPr>
              <a:t>Academic and Business Research </a:t>
            </a:r>
          </a:p>
        </p:txBody>
      </p:sp>
      <p:sp>
        <p:nvSpPr>
          <p:cNvPr id="3" name="Content Placeholder 2"/>
          <p:cNvSpPr>
            <a:spLocks noGrp="1"/>
          </p:cNvSpPr>
          <p:nvPr>
            <p:ph sz="half" idx="2"/>
          </p:nvPr>
        </p:nvSpPr>
        <p:spPr/>
        <p:txBody>
          <a:bodyPr>
            <a:normAutofit fontScale="40000" lnSpcReduction="20000"/>
          </a:bodyPr>
          <a:lstStyle/>
          <a:p>
            <a:pPr>
              <a:lnSpc>
                <a:spcPct val="90000"/>
              </a:lnSpc>
              <a:buFont typeface="Wingdings" pitchFamily="2" charset="2"/>
              <a:buNone/>
            </a:pPr>
            <a:r>
              <a:rPr lang="en-GB" sz="2800" b="1" dirty="0"/>
              <a:t>Purpose</a:t>
            </a:r>
          </a:p>
          <a:p>
            <a:pPr>
              <a:lnSpc>
                <a:spcPct val="90000"/>
              </a:lnSpc>
            </a:pPr>
            <a:r>
              <a:rPr lang="en-GB" sz="2800" dirty="0"/>
              <a:t>Expand</a:t>
            </a:r>
            <a:r>
              <a:rPr lang="en-GB" sz="2800" b="1" dirty="0">
                <a:solidFill>
                  <a:srgbClr val="FF0000"/>
                </a:solidFill>
              </a:rPr>
              <a:t> knowledge </a:t>
            </a:r>
            <a:r>
              <a:rPr lang="en-GB" sz="2800" dirty="0"/>
              <a:t>of processes of business </a:t>
            </a:r>
          </a:p>
          <a:p>
            <a:pPr>
              <a:lnSpc>
                <a:spcPct val="90000"/>
              </a:lnSpc>
            </a:pPr>
            <a:r>
              <a:rPr lang="en-GB" sz="2800" dirty="0"/>
              <a:t>Results in </a:t>
            </a:r>
            <a:r>
              <a:rPr lang="en-GB" sz="2800" b="1" dirty="0">
                <a:solidFill>
                  <a:srgbClr val="FF0000"/>
                </a:solidFill>
              </a:rPr>
              <a:t>universal principles </a:t>
            </a:r>
            <a:r>
              <a:rPr lang="en-GB" sz="2800" dirty="0"/>
              <a:t>relating to the process and its relationship to outcomes</a:t>
            </a:r>
          </a:p>
          <a:p>
            <a:pPr>
              <a:lnSpc>
                <a:spcPct val="90000"/>
              </a:lnSpc>
            </a:pPr>
            <a:r>
              <a:rPr lang="en-GB" sz="2800" dirty="0"/>
              <a:t>Findings of significance and </a:t>
            </a:r>
            <a:r>
              <a:rPr lang="en-GB" sz="2800" b="1" dirty="0">
                <a:solidFill>
                  <a:srgbClr val="FF0000"/>
                </a:solidFill>
              </a:rPr>
              <a:t>value</a:t>
            </a:r>
            <a:r>
              <a:rPr lang="en-GB" sz="2800" dirty="0"/>
              <a:t> to society in general</a:t>
            </a:r>
          </a:p>
          <a:p>
            <a:pPr>
              <a:lnSpc>
                <a:spcPct val="90000"/>
              </a:lnSpc>
            </a:pPr>
            <a:endParaRPr lang="en-GB" sz="2800" dirty="0"/>
          </a:p>
          <a:p>
            <a:pPr>
              <a:lnSpc>
                <a:spcPct val="90000"/>
              </a:lnSpc>
              <a:buFont typeface="Wingdings" pitchFamily="2" charset="2"/>
              <a:buNone/>
            </a:pPr>
            <a:r>
              <a:rPr lang="en-GB" sz="2800" b="1" dirty="0"/>
              <a:t>Context</a:t>
            </a:r>
            <a:r>
              <a:rPr lang="en-GB" sz="2800" dirty="0"/>
              <a:t> </a:t>
            </a:r>
          </a:p>
          <a:p>
            <a:pPr>
              <a:lnSpc>
                <a:spcPct val="90000"/>
              </a:lnSpc>
            </a:pPr>
            <a:r>
              <a:rPr lang="en-GB" sz="2800" dirty="0"/>
              <a:t>Undertaken by people in </a:t>
            </a:r>
            <a:r>
              <a:rPr lang="en-GB" sz="2800" b="1" dirty="0">
                <a:solidFill>
                  <a:srgbClr val="FF0000"/>
                </a:solidFill>
              </a:rPr>
              <a:t>universities</a:t>
            </a:r>
            <a:r>
              <a:rPr lang="en-GB" sz="2800" dirty="0"/>
              <a:t> </a:t>
            </a:r>
          </a:p>
          <a:p>
            <a:pPr>
              <a:lnSpc>
                <a:spcPct val="90000"/>
              </a:lnSpc>
            </a:pPr>
            <a:r>
              <a:rPr lang="en-GB" sz="2800" dirty="0"/>
              <a:t>Choice of topic and objectives determined by the researcher </a:t>
            </a:r>
          </a:p>
          <a:p>
            <a:pPr>
              <a:lnSpc>
                <a:spcPct val="90000"/>
              </a:lnSpc>
            </a:pPr>
            <a:r>
              <a:rPr lang="en-GB" sz="2800" dirty="0"/>
              <a:t>Flexible timescales  </a:t>
            </a:r>
          </a:p>
          <a:p>
            <a:endParaRPr lang="en-GB" sz="1700" dirty="0"/>
          </a:p>
        </p:txBody>
      </p:sp>
      <p:sp>
        <p:nvSpPr>
          <p:cNvPr id="6" name="Content Placeholder 5"/>
          <p:cNvSpPr>
            <a:spLocks noGrp="1"/>
          </p:cNvSpPr>
          <p:nvPr>
            <p:ph sz="quarter" idx="4"/>
          </p:nvPr>
        </p:nvSpPr>
        <p:spPr/>
        <p:txBody>
          <a:bodyPr>
            <a:normAutofit fontScale="40000" lnSpcReduction="20000"/>
          </a:bodyPr>
          <a:lstStyle/>
          <a:p>
            <a:pPr>
              <a:lnSpc>
                <a:spcPct val="90000"/>
              </a:lnSpc>
              <a:buFont typeface="Wingdings" pitchFamily="2" charset="2"/>
              <a:buNone/>
            </a:pPr>
            <a:r>
              <a:rPr lang="en-GB" sz="3100" b="1" dirty="0"/>
              <a:t>Purpose </a:t>
            </a:r>
          </a:p>
          <a:p>
            <a:pPr>
              <a:lnSpc>
                <a:spcPct val="90000"/>
              </a:lnSpc>
            </a:pPr>
            <a:r>
              <a:rPr lang="en-GB" sz="3100" dirty="0"/>
              <a:t>Improve understanding of particular </a:t>
            </a:r>
            <a:r>
              <a:rPr lang="en-GB" sz="3100" b="1" dirty="0">
                <a:solidFill>
                  <a:srgbClr val="FF0000"/>
                </a:solidFill>
              </a:rPr>
              <a:t>business</a:t>
            </a:r>
            <a:r>
              <a:rPr lang="en-GB" sz="3100" dirty="0"/>
              <a:t> or management </a:t>
            </a:r>
            <a:r>
              <a:rPr lang="en-GB" sz="3100" b="1" dirty="0">
                <a:solidFill>
                  <a:srgbClr val="FF0000"/>
                </a:solidFill>
              </a:rPr>
              <a:t>problem</a:t>
            </a:r>
            <a:r>
              <a:rPr lang="en-GB" sz="3100" dirty="0"/>
              <a:t> </a:t>
            </a:r>
          </a:p>
          <a:p>
            <a:pPr>
              <a:lnSpc>
                <a:spcPct val="90000"/>
              </a:lnSpc>
            </a:pPr>
            <a:r>
              <a:rPr lang="en-GB" sz="3100" dirty="0"/>
              <a:t>Results in solution to problem</a:t>
            </a:r>
          </a:p>
          <a:p>
            <a:pPr>
              <a:lnSpc>
                <a:spcPct val="90000"/>
              </a:lnSpc>
            </a:pPr>
            <a:r>
              <a:rPr lang="en-GB" sz="3100" dirty="0"/>
              <a:t>New </a:t>
            </a:r>
            <a:r>
              <a:rPr lang="en-GB" sz="3100" b="1" dirty="0">
                <a:solidFill>
                  <a:srgbClr val="FF0000"/>
                </a:solidFill>
              </a:rPr>
              <a:t>knowledge limited </a:t>
            </a:r>
            <a:r>
              <a:rPr lang="en-GB" sz="3100" dirty="0"/>
              <a:t>to </a:t>
            </a:r>
            <a:r>
              <a:rPr lang="en-GB" sz="3100" b="1" dirty="0">
                <a:solidFill>
                  <a:srgbClr val="FF0000"/>
                </a:solidFill>
              </a:rPr>
              <a:t>problem</a:t>
            </a:r>
          </a:p>
          <a:p>
            <a:pPr>
              <a:lnSpc>
                <a:spcPct val="90000"/>
              </a:lnSpc>
            </a:pPr>
            <a:r>
              <a:rPr lang="en-GB" sz="3100" dirty="0"/>
              <a:t>Findings of </a:t>
            </a:r>
            <a:r>
              <a:rPr lang="en-GB" sz="3100" b="1" dirty="0">
                <a:solidFill>
                  <a:srgbClr val="FF0000"/>
                </a:solidFill>
              </a:rPr>
              <a:t>practical relevance </a:t>
            </a:r>
            <a:r>
              <a:rPr lang="en-GB" sz="3100" dirty="0"/>
              <a:t>and value to manager(s) in organisation(s)</a:t>
            </a:r>
          </a:p>
          <a:p>
            <a:pPr>
              <a:lnSpc>
                <a:spcPct val="90000"/>
              </a:lnSpc>
              <a:buNone/>
            </a:pPr>
            <a:endParaRPr lang="en-GB" sz="3100" dirty="0"/>
          </a:p>
          <a:p>
            <a:pPr>
              <a:lnSpc>
                <a:spcPct val="90000"/>
              </a:lnSpc>
              <a:buFont typeface="Wingdings" pitchFamily="2" charset="2"/>
              <a:buNone/>
            </a:pPr>
            <a:r>
              <a:rPr lang="en-GB" sz="3100" b="1" dirty="0"/>
              <a:t>Context</a:t>
            </a:r>
          </a:p>
          <a:p>
            <a:pPr>
              <a:lnSpc>
                <a:spcPct val="90000"/>
              </a:lnSpc>
            </a:pPr>
            <a:r>
              <a:rPr lang="en-GB" sz="3100" dirty="0"/>
              <a:t>Undertaken by people based in a variety of settings including </a:t>
            </a:r>
            <a:r>
              <a:rPr lang="en-GB" sz="3100" b="1" dirty="0">
                <a:solidFill>
                  <a:srgbClr val="FF0000"/>
                </a:solidFill>
              </a:rPr>
              <a:t>organisations</a:t>
            </a:r>
            <a:r>
              <a:rPr lang="en-GB" sz="3100" dirty="0"/>
              <a:t> and universities </a:t>
            </a:r>
          </a:p>
          <a:p>
            <a:pPr>
              <a:lnSpc>
                <a:spcPct val="90000"/>
              </a:lnSpc>
            </a:pPr>
            <a:r>
              <a:rPr lang="en-GB" sz="3100" dirty="0"/>
              <a:t>Objectives negotiated with originator </a:t>
            </a:r>
          </a:p>
          <a:p>
            <a:pPr>
              <a:lnSpc>
                <a:spcPct val="90000"/>
              </a:lnSpc>
            </a:pPr>
            <a:r>
              <a:rPr lang="en-GB" sz="3100" dirty="0"/>
              <a:t>Tight timescales </a:t>
            </a:r>
          </a:p>
          <a:p>
            <a:pPr marL="0" indent="0">
              <a:buNone/>
            </a:pPr>
            <a:endParaRPr lang="en-GB" dirty="0"/>
          </a:p>
        </p:txBody>
      </p:sp>
      <p:sp>
        <p:nvSpPr>
          <p:cNvPr id="8" name="Right Arrow 7"/>
          <p:cNvSpPr/>
          <p:nvPr/>
        </p:nvSpPr>
        <p:spPr>
          <a:xfrm>
            <a:off x="4716016" y="1772816"/>
            <a:ext cx="3857652" cy="57150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t>Applied/Business</a:t>
            </a:r>
          </a:p>
        </p:txBody>
      </p:sp>
      <p:sp>
        <p:nvSpPr>
          <p:cNvPr id="9" name="Left Arrow 8"/>
          <p:cNvSpPr/>
          <p:nvPr/>
        </p:nvSpPr>
        <p:spPr>
          <a:xfrm>
            <a:off x="539552" y="1772816"/>
            <a:ext cx="3643338" cy="57150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t>Basic/Pure</a:t>
            </a:r>
          </a:p>
        </p:txBody>
      </p:sp>
    </p:spTree>
    <p:extLst>
      <p:ext uri="{BB962C8B-B14F-4D97-AF65-F5344CB8AC3E}">
        <p14:creationId xmlns:p14="http://schemas.microsoft.com/office/powerpoint/2010/main" val="3275881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591127" y="1977110"/>
            <a:ext cx="8137237" cy="2246769"/>
          </a:xfrm>
          <a:prstGeom prst="rect">
            <a:avLst/>
          </a:prstGeom>
          <a:noFill/>
        </p:spPr>
        <p:txBody>
          <a:bodyPr wrap="square" rtlCol="0">
            <a:spAutoFit/>
          </a:bodyPr>
          <a:lstStyle/>
          <a:p>
            <a:pPr marL="342900" indent="-342900">
              <a:buFont typeface="Arial"/>
              <a:buChar char="•"/>
            </a:pPr>
            <a:r>
              <a:rPr lang="en-GB" sz="2000" dirty="0">
                <a:latin typeface="Arial"/>
                <a:cs typeface="Arial"/>
              </a:rPr>
              <a:t>Research can be clearly defined as systematic, methodical and contributing to knowledge</a:t>
            </a:r>
          </a:p>
          <a:p>
            <a:pPr marL="342900" indent="-342900">
              <a:buFont typeface="Arial"/>
              <a:buChar char="•"/>
            </a:pPr>
            <a:r>
              <a:rPr lang="en-GB" sz="2000" dirty="0">
                <a:latin typeface="Arial"/>
                <a:cs typeface="Arial"/>
              </a:rPr>
              <a:t>There are obvious similarities between business and academic research</a:t>
            </a:r>
          </a:p>
          <a:p>
            <a:pPr marL="342900" indent="-342900">
              <a:buFont typeface="Arial"/>
              <a:buChar char="•"/>
            </a:pPr>
            <a:r>
              <a:rPr lang="en-GB" sz="2000" dirty="0">
                <a:latin typeface="Arial"/>
                <a:cs typeface="Arial"/>
              </a:rPr>
              <a:t>Research has key characteristics which help us to better understand it’s nature and purpose</a:t>
            </a:r>
          </a:p>
          <a:p>
            <a:pPr marL="342900" indent="-342900">
              <a:buFont typeface="Arial"/>
              <a:buChar char="•"/>
            </a:pPr>
            <a:r>
              <a:rPr lang="en-GB" sz="2000" dirty="0">
                <a:latin typeface="Arial"/>
                <a:cs typeface="Arial"/>
              </a:rPr>
              <a:t>Research can be inductive or deductive  </a:t>
            </a:r>
          </a:p>
        </p:txBody>
      </p:sp>
      <p:cxnSp>
        <p:nvCxnSpPr>
          <p:cNvPr id="8" name="Straight Connector 7"/>
          <p:cNvCxnSpPr/>
          <p:nvPr/>
        </p:nvCxnSpPr>
        <p:spPr>
          <a:xfrm>
            <a:off x="341285" y="6215863"/>
            <a:ext cx="8452892"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14" name="TextBox 13"/>
          <p:cNvSpPr txBox="1"/>
          <p:nvPr/>
        </p:nvSpPr>
        <p:spPr>
          <a:xfrm>
            <a:off x="2449285" y="815286"/>
            <a:ext cx="4321430" cy="584776"/>
          </a:xfrm>
          <a:prstGeom prst="rect">
            <a:avLst/>
          </a:prstGeom>
          <a:noFill/>
        </p:spPr>
        <p:txBody>
          <a:bodyPr wrap="square" rtlCol="0">
            <a:spAutoFit/>
          </a:bodyPr>
          <a:lstStyle/>
          <a:p>
            <a:pPr algn="ctr"/>
            <a:r>
              <a:rPr lang="en-GB" sz="3200" dirty="0">
                <a:solidFill>
                  <a:schemeClr val="bg1"/>
                </a:solidFill>
                <a:latin typeface="Arial"/>
                <a:cs typeface="Arial"/>
              </a:rPr>
              <a:t>Conclusions </a:t>
            </a:r>
            <a:endParaRPr lang="en-US" sz="3200" dirty="0">
              <a:solidFill>
                <a:schemeClr val="bg1"/>
              </a:solidFill>
              <a:latin typeface="Arial"/>
              <a:cs typeface="Arial"/>
            </a:endParaRPr>
          </a:p>
        </p:txBody>
      </p:sp>
    </p:spTree>
    <p:extLst>
      <p:ext uri="{BB962C8B-B14F-4D97-AF65-F5344CB8AC3E}">
        <p14:creationId xmlns:p14="http://schemas.microsoft.com/office/powerpoint/2010/main" val="4153980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295D664-05F9-4EA9-9666-4B693E7856A1}"/>
              </a:ext>
            </a:extLst>
          </p:cNvPr>
          <p:cNvSpPr>
            <a:spLocks noGrp="1"/>
          </p:cNvSpPr>
          <p:nvPr>
            <p:ph type="sldNum" sz="quarter" idx="12"/>
          </p:nvPr>
        </p:nvSpPr>
        <p:spPr/>
        <p:txBody>
          <a:bodyPr/>
          <a:lstStyle/>
          <a:p>
            <a:fld id="{B41A6EBD-EB9A-BB4E-90CB-DE95023EFE98}" type="slidenum">
              <a:rPr lang="en-US" smtClean="0"/>
              <a:pPr/>
              <a:t>15</a:t>
            </a:fld>
            <a:endParaRPr lang="en-US" dirty="0"/>
          </a:p>
        </p:txBody>
      </p:sp>
      <p:pic>
        <p:nvPicPr>
          <p:cNvPr id="3" name="Picture 2">
            <a:extLst>
              <a:ext uri="{FF2B5EF4-FFF2-40B4-BE49-F238E27FC236}">
                <a16:creationId xmlns:a16="http://schemas.microsoft.com/office/drawing/2014/main" id="{F37143C6-D4C4-4A7A-A9A2-3BEA3F8A9064}"/>
              </a:ext>
            </a:extLst>
          </p:cNvPr>
          <p:cNvPicPr>
            <a:picLocks noChangeAspect="1"/>
          </p:cNvPicPr>
          <p:nvPr/>
        </p:nvPicPr>
        <p:blipFill>
          <a:blip r:embed="rId2"/>
          <a:stretch>
            <a:fillRect/>
          </a:stretch>
        </p:blipFill>
        <p:spPr>
          <a:xfrm>
            <a:off x="0" y="379511"/>
            <a:ext cx="9144000" cy="6098977"/>
          </a:xfrm>
          <a:prstGeom prst="rect">
            <a:avLst/>
          </a:prstGeom>
        </p:spPr>
      </p:pic>
    </p:spTree>
    <p:extLst>
      <p:ext uri="{BB962C8B-B14F-4D97-AF65-F5344CB8AC3E}">
        <p14:creationId xmlns:p14="http://schemas.microsoft.com/office/powerpoint/2010/main" val="15388464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964002" y="1069181"/>
            <a:ext cx="6522648" cy="457200"/>
          </a:xfrm>
        </p:spPr>
        <p:txBody>
          <a:bodyPr/>
          <a:lstStyle/>
          <a:p>
            <a:pPr eaLnBrk="1" hangingPunct="1"/>
            <a:r>
              <a:rPr lang="en-GB" altLang="en-US" sz="2400" dirty="0"/>
              <a:t>Introduction To The Research Process</a:t>
            </a:r>
          </a:p>
        </p:txBody>
      </p:sp>
      <p:sp>
        <p:nvSpPr>
          <p:cNvPr id="3075" name="Text Box 5"/>
          <p:cNvSpPr>
            <a:spLocks noGrp="1" noChangeArrowheads="1"/>
          </p:cNvSpPr>
          <p:nvPr>
            <p:ph type="body" idx="1"/>
          </p:nvPr>
        </p:nvSpPr>
        <p:spPr>
          <a:xfrm>
            <a:off x="92983" y="1839517"/>
            <a:ext cx="8841827" cy="3162404"/>
          </a:xfrm>
          <a:noFill/>
        </p:spPr>
        <p:txBody>
          <a:bodyPr wrap="square">
            <a:spAutoFit/>
          </a:bodyPr>
          <a:lstStyle/>
          <a:p>
            <a:pPr algn="ctr" eaLnBrk="1" hangingPunct="1">
              <a:spcBef>
                <a:spcPct val="0"/>
              </a:spcBef>
              <a:buFontTx/>
              <a:buNone/>
            </a:pPr>
            <a:endParaRPr lang="en-GB" altLang="en-US" sz="2100" b="1" dirty="0"/>
          </a:p>
          <a:p>
            <a:pPr algn="ctr" eaLnBrk="1" hangingPunct="1">
              <a:spcBef>
                <a:spcPct val="0"/>
              </a:spcBef>
              <a:buFontTx/>
              <a:buNone/>
            </a:pPr>
            <a:r>
              <a:rPr lang="en-GB" altLang="en-US" sz="2100" b="1" dirty="0"/>
              <a:t>Things to consider</a:t>
            </a:r>
          </a:p>
          <a:p>
            <a:pPr algn="ctr" eaLnBrk="1" hangingPunct="1">
              <a:spcBef>
                <a:spcPct val="0"/>
              </a:spcBef>
              <a:buFontTx/>
              <a:buNone/>
            </a:pPr>
            <a:endParaRPr lang="en-GB" altLang="en-US" sz="2100" b="1" dirty="0"/>
          </a:p>
          <a:p>
            <a:pPr eaLnBrk="1" hangingPunct="1">
              <a:spcBef>
                <a:spcPct val="0"/>
              </a:spcBef>
            </a:pPr>
            <a:r>
              <a:rPr lang="en-GB" altLang="en-US" sz="1950" dirty="0"/>
              <a:t>Realities and  pitfalls of research</a:t>
            </a:r>
          </a:p>
          <a:p>
            <a:pPr marL="0" indent="0">
              <a:spcBef>
                <a:spcPct val="0"/>
              </a:spcBef>
              <a:buNone/>
            </a:pPr>
            <a:endParaRPr lang="en-GB" altLang="en-US" sz="1950" dirty="0"/>
          </a:p>
          <a:p>
            <a:pPr eaLnBrk="1" hangingPunct="1">
              <a:spcBef>
                <a:spcPct val="0"/>
              </a:spcBef>
            </a:pPr>
            <a:r>
              <a:rPr lang="en-GB" altLang="en-US" sz="1950" dirty="0"/>
              <a:t>Approaches, strategies and methods</a:t>
            </a:r>
          </a:p>
          <a:p>
            <a:pPr eaLnBrk="1" hangingPunct="1">
              <a:spcBef>
                <a:spcPct val="0"/>
              </a:spcBef>
            </a:pPr>
            <a:endParaRPr lang="en-GB" altLang="en-US" sz="1950" dirty="0"/>
          </a:p>
          <a:p>
            <a:pPr eaLnBrk="1" hangingPunct="1">
              <a:spcBef>
                <a:spcPct val="0"/>
              </a:spcBef>
            </a:pPr>
            <a:r>
              <a:rPr lang="en-GB" altLang="en-US" sz="1950" dirty="0"/>
              <a:t>Techniques and procedures for data collection and analysis</a:t>
            </a:r>
          </a:p>
          <a:p>
            <a:pPr eaLnBrk="1" hangingPunct="1">
              <a:spcBef>
                <a:spcPct val="0"/>
              </a:spcBef>
            </a:pPr>
            <a:endParaRPr lang="en-GB" altLang="en-US" sz="1950" dirty="0"/>
          </a:p>
          <a:p>
            <a:pPr eaLnBrk="1" hangingPunct="1">
              <a:spcBef>
                <a:spcPct val="0"/>
              </a:spcBef>
            </a:pPr>
            <a:r>
              <a:rPr lang="en-GB" altLang="en-US" sz="1950" dirty="0"/>
              <a:t>Appropriate use of information technology</a:t>
            </a:r>
          </a:p>
        </p:txBody>
      </p:sp>
    </p:spTree>
    <p:extLst>
      <p:ext uri="{BB962C8B-B14F-4D97-AF65-F5344CB8AC3E}">
        <p14:creationId xmlns:p14="http://schemas.microsoft.com/office/powerpoint/2010/main" val="39401053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7D9928E-D71C-4E37-990A-A004B56F2DE3}"/>
              </a:ext>
            </a:extLst>
          </p:cNvPr>
          <p:cNvSpPr>
            <a:spLocks noGrp="1"/>
          </p:cNvSpPr>
          <p:nvPr>
            <p:ph type="title"/>
          </p:nvPr>
        </p:nvSpPr>
        <p:spPr>
          <a:xfrm>
            <a:off x="484710" y="83263"/>
            <a:ext cx="7055380" cy="1400530"/>
          </a:xfrm>
        </p:spPr>
        <p:txBody>
          <a:bodyPr/>
          <a:lstStyle/>
          <a:p>
            <a:r>
              <a:rPr lang="en-GB" dirty="0"/>
              <a:t>The Research Process</a:t>
            </a:r>
          </a:p>
        </p:txBody>
      </p:sp>
      <p:pic>
        <p:nvPicPr>
          <p:cNvPr id="8" name="Picture 7">
            <a:extLst>
              <a:ext uri="{FF2B5EF4-FFF2-40B4-BE49-F238E27FC236}">
                <a16:creationId xmlns:a16="http://schemas.microsoft.com/office/drawing/2014/main" id="{034A42FD-8359-448B-903F-C27E45D9FA79}"/>
              </a:ext>
            </a:extLst>
          </p:cNvPr>
          <p:cNvPicPr>
            <a:picLocks noChangeAspect="1"/>
          </p:cNvPicPr>
          <p:nvPr/>
        </p:nvPicPr>
        <p:blipFill>
          <a:blip r:embed="rId2"/>
          <a:stretch>
            <a:fillRect/>
          </a:stretch>
        </p:blipFill>
        <p:spPr>
          <a:xfrm>
            <a:off x="2096655" y="905164"/>
            <a:ext cx="5172363" cy="5869573"/>
          </a:xfrm>
          <a:prstGeom prst="rect">
            <a:avLst/>
          </a:prstGeom>
        </p:spPr>
      </p:pic>
    </p:spTree>
    <p:extLst>
      <p:ext uri="{BB962C8B-B14F-4D97-AF65-F5344CB8AC3E}">
        <p14:creationId xmlns:p14="http://schemas.microsoft.com/office/powerpoint/2010/main" val="37300670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016839" y="1038697"/>
            <a:ext cx="5829300" cy="457200"/>
          </a:xfrm>
        </p:spPr>
        <p:txBody>
          <a:bodyPr/>
          <a:lstStyle/>
          <a:p>
            <a:pPr eaLnBrk="1" hangingPunct="1"/>
            <a:r>
              <a:rPr lang="en-GB" altLang="en-US" sz="2400" dirty="0"/>
              <a:t>Terminology</a:t>
            </a:r>
          </a:p>
        </p:txBody>
      </p:sp>
      <p:sp>
        <p:nvSpPr>
          <p:cNvPr id="4099" name="Rectangle 3"/>
          <p:cNvSpPr>
            <a:spLocks noGrp="1" noChangeArrowheads="1"/>
          </p:cNvSpPr>
          <p:nvPr>
            <p:ph type="body" idx="1"/>
          </p:nvPr>
        </p:nvSpPr>
        <p:spPr>
          <a:xfrm>
            <a:off x="161768" y="1823365"/>
            <a:ext cx="8850679" cy="4478149"/>
          </a:xfrm>
          <a:noFill/>
        </p:spPr>
        <p:txBody>
          <a:bodyPr wrap="square">
            <a:spAutoFit/>
          </a:bodyPr>
          <a:lstStyle/>
          <a:p>
            <a:pPr eaLnBrk="1" hangingPunct="1">
              <a:buFontTx/>
              <a:buNone/>
            </a:pPr>
            <a:r>
              <a:rPr lang="en-GB" altLang="en-US" sz="2100" b="1" dirty="0"/>
              <a:t>Methods  -</a:t>
            </a:r>
            <a:r>
              <a:rPr lang="en-GB" altLang="en-US" sz="2100" dirty="0"/>
              <a:t> </a:t>
            </a:r>
          </a:p>
          <a:p>
            <a:pPr eaLnBrk="1" hangingPunct="1">
              <a:buFontTx/>
              <a:buNone/>
            </a:pPr>
            <a:endParaRPr lang="en-GB" altLang="en-US" sz="2100" dirty="0"/>
          </a:p>
          <a:p>
            <a:pPr eaLnBrk="1" hangingPunct="1">
              <a:buFontTx/>
              <a:buNone/>
            </a:pPr>
            <a:r>
              <a:rPr lang="en-GB" altLang="en-US" sz="2100" dirty="0"/>
              <a:t>The techniques and procedures used to obtain data</a:t>
            </a:r>
          </a:p>
          <a:p>
            <a:pPr eaLnBrk="1" hangingPunct="1">
              <a:buFontTx/>
              <a:buNone/>
            </a:pPr>
            <a:endParaRPr lang="en-GB" altLang="en-US" sz="2100" dirty="0"/>
          </a:p>
          <a:p>
            <a:pPr eaLnBrk="1" hangingPunct="1">
              <a:buFontTx/>
              <a:buNone/>
            </a:pPr>
            <a:r>
              <a:rPr lang="en-GB" altLang="en-US" sz="2100" b="1" dirty="0"/>
              <a:t>Methodology  -</a:t>
            </a:r>
          </a:p>
          <a:p>
            <a:pPr eaLnBrk="1" hangingPunct="1">
              <a:buFontTx/>
              <a:buNone/>
            </a:pPr>
            <a:endParaRPr lang="en-GB" altLang="en-US" sz="2100" b="1" dirty="0"/>
          </a:p>
          <a:p>
            <a:pPr eaLnBrk="1" hangingPunct="1">
              <a:buFontTx/>
              <a:buNone/>
            </a:pPr>
            <a:r>
              <a:rPr lang="en-GB" altLang="en-US" sz="2100" dirty="0"/>
              <a:t>The theory of how research should be undertaken </a:t>
            </a:r>
          </a:p>
          <a:p>
            <a:pPr eaLnBrk="1" hangingPunct="1">
              <a:buFontTx/>
              <a:buNone/>
            </a:pPr>
            <a:endParaRPr lang="en-GB" altLang="en-US" sz="2100" b="1" dirty="0"/>
          </a:p>
          <a:p>
            <a:pPr eaLnBrk="1" hangingPunct="1">
              <a:buFontTx/>
              <a:buNone/>
            </a:pPr>
            <a:endParaRPr lang="en-GB" altLang="en-US" sz="2100" b="1" dirty="0"/>
          </a:p>
          <a:p>
            <a:pPr algn="r" eaLnBrk="1" hangingPunct="1">
              <a:buFontTx/>
              <a:buNone/>
            </a:pPr>
            <a:r>
              <a:rPr lang="en-GB" altLang="en-US" sz="2100" b="1" dirty="0"/>
              <a:t> 	 </a:t>
            </a:r>
            <a:r>
              <a:rPr lang="en-GB" altLang="en-US" sz="1500" dirty="0"/>
              <a:t>Saunders </a:t>
            </a:r>
            <a:r>
              <a:rPr lang="en-GB" altLang="en-US" sz="1500" i="1" dirty="0"/>
              <a:t>et al</a:t>
            </a:r>
            <a:r>
              <a:rPr lang="en-GB" altLang="en-US" sz="1500" dirty="0"/>
              <a:t>. (2009)</a:t>
            </a:r>
          </a:p>
        </p:txBody>
      </p:sp>
    </p:spTree>
    <p:extLst>
      <p:ext uri="{BB962C8B-B14F-4D97-AF65-F5344CB8AC3E}">
        <p14:creationId xmlns:p14="http://schemas.microsoft.com/office/powerpoint/2010/main" val="25356328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028161" y="1096364"/>
            <a:ext cx="3943350" cy="342900"/>
          </a:xfrm>
        </p:spPr>
        <p:txBody>
          <a:bodyPr/>
          <a:lstStyle/>
          <a:p>
            <a:pPr eaLnBrk="1" hangingPunct="1"/>
            <a:r>
              <a:rPr lang="en-GB" altLang="en-US" sz="2400" dirty="0"/>
              <a:t>The Nature of Research</a:t>
            </a:r>
          </a:p>
        </p:txBody>
      </p:sp>
      <p:sp>
        <p:nvSpPr>
          <p:cNvPr id="5123" name="Rectangle 3"/>
          <p:cNvSpPr>
            <a:spLocks noGrp="1" noChangeArrowheads="1"/>
          </p:cNvSpPr>
          <p:nvPr>
            <p:ph type="body" idx="1"/>
          </p:nvPr>
        </p:nvSpPr>
        <p:spPr>
          <a:xfrm>
            <a:off x="115288" y="1805841"/>
            <a:ext cx="9028712" cy="4029075"/>
          </a:xfrm>
        </p:spPr>
        <p:txBody>
          <a:bodyPr>
            <a:normAutofit fontScale="92500" lnSpcReduction="20000"/>
          </a:bodyPr>
          <a:lstStyle/>
          <a:p>
            <a:pPr algn="ctr" eaLnBrk="1" hangingPunct="1">
              <a:lnSpc>
                <a:spcPct val="90000"/>
              </a:lnSpc>
              <a:buFontTx/>
              <a:buNone/>
            </a:pPr>
            <a:r>
              <a:rPr lang="en-GB" altLang="en-US" sz="2100" b="1" dirty="0"/>
              <a:t>Definition:</a:t>
            </a:r>
          </a:p>
          <a:p>
            <a:pPr algn="ctr" eaLnBrk="1" hangingPunct="1">
              <a:lnSpc>
                <a:spcPct val="90000"/>
              </a:lnSpc>
              <a:buFontTx/>
              <a:buNone/>
            </a:pPr>
            <a:endParaRPr lang="en-GB" altLang="en-US" sz="2100" b="1" dirty="0"/>
          </a:p>
          <a:p>
            <a:pPr eaLnBrk="1" hangingPunct="1">
              <a:lnSpc>
                <a:spcPct val="90000"/>
              </a:lnSpc>
              <a:buFontTx/>
              <a:buNone/>
            </a:pPr>
            <a:r>
              <a:rPr lang="en-GB" altLang="en-US" sz="1800" b="1" dirty="0"/>
              <a:t>‘</a:t>
            </a:r>
            <a:r>
              <a:rPr lang="en-GB" altLang="en-US" sz="1800" dirty="0"/>
              <a:t>Something that people undertake in order to find things out in a systematic way,</a:t>
            </a:r>
          </a:p>
          <a:p>
            <a:pPr eaLnBrk="1" hangingPunct="1">
              <a:lnSpc>
                <a:spcPct val="90000"/>
              </a:lnSpc>
              <a:buFontTx/>
              <a:buNone/>
            </a:pPr>
            <a:r>
              <a:rPr lang="en-GB" altLang="en-US" sz="1800" dirty="0"/>
              <a:t>thereby increasing their knowledge’</a:t>
            </a:r>
          </a:p>
          <a:p>
            <a:pPr algn="r" eaLnBrk="1" hangingPunct="1">
              <a:lnSpc>
                <a:spcPct val="90000"/>
              </a:lnSpc>
              <a:buFontTx/>
              <a:buNone/>
            </a:pPr>
            <a:r>
              <a:rPr lang="en-GB" altLang="en-US" sz="1350" dirty="0"/>
              <a:t>Saunders </a:t>
            </a:r>
            <a:r>
              <a:rPr lang="en-GB" altLang="en-US" sz="1350" i="1" dirty="0"/>
              <a:t>et al</a:t>
            </a:r>
            <a:r>
              <a:rPr lang="en-GB" altLang="en-US" sz="1350" dirty="0"/>
              <a:t>. (2009)</a:t>
            </a:r>
            <a:endParaRPr lang="en-GB" altLang="en-US" sz="1800" b="1" dirty="0"/>
          </a:p>
          <a:p>
            <a:pPr algn="ctr" eaLnBrk="1" hangingPunct="1">
              <a:lnSpc>
                <a:spcPct val="90000"/>
              </a:lnSpc>
              <a:buFontTx/>
              <a:buNone/>
            </a:pPr>
            <a:endParaRPr lang="en-GB" altLang="en-US" sz="1800" b="1" dirty="0"/>
          </a:p>
          <a:p>
            <a:pPr algn="ctr" eaLnBrk="1" hangingPunct="1">
              <a:lnSpc>
                <a:spcPct val="90000"/>
              </a:lnSpc>
              <a:buFontTx/>
              <a:buNone/>
            </a:pPr>
            <a:r>
              <a:rPr lang="en-GB" altLang="en-US" sz="2100" b="1" dirty="0"/>
              <a:t>Characteristics:</a:t>
            </a:r>
          </a:p>
          <a:p>
            <a:pPr algn="ctr" eaLnBrk="1" hangingPunct="1">
              <a:lnSpc>
                <a:spcPct val="90000"/>
              </a:lnSpc>
              <a:buFontTx/>
              <a:buNone/>
            </a:pPr>
            <a:endParaRPr lang="en-GB" altLang="en-US" sz="2100" dirty="0"/>
          </a:p>
          <a:p>
            <a:pPr eaLnBrk="1" hangingPunct="1">
              <a:lnSpc>
                <a:spcPct val="90000"/>
              </a:lnSpc>
            </a:pPr>
            <a:r>
              <a:rPr lang="en-GB" altLang="en-US" sz="1800" dirty="0"/>
              <a:t>Data are collected systematically</a:t>
            </a:r>
          </a:p>
          <a:p>
            <a:pPr eaLnBrk="1" hangingPunct="1">
              <a:lnSpc>
                <a:spcPct val="90000"/>
              </a:lnSpc>
              <a:buFontTx/>
              <a:buNone/>
            </a:pPr>
            <a:endParaRPr lang="en-GB" altLang="en-US" sz="1800" dirty="0"/>
          </a:p>
          <a:p>
            <a:pPr eaLnBrk="1" hangingPunct="1">
              <a:lnSpc>
                <a:spcPct val="90000"/>
              </a:lnSpc>
            </a:pPr>
            <a:r>
              <a:rPr lang="en-GB" altLang="en-US" sz="1800" dirty="0"/>
              <a:t>Data are interpreted systematically</a:t>
            </a:r>
          </a:p>
          <a:p>
            <a:pPr eaLnBrk="1" hangingPunct="1">
              <a:lnSpc>
                <a:spcPct val="90000"/>
              </a:lnSpc>
              <a:buFontTx/>
              <a:buNone/>
            </a:pPr>
            <a:endParaRPr lang="en-GB" altLang="en-US" sz="1800" dirty="0"/>
          </a:p>
          <a:p>
            <a:pPr eaLnBrk="1" hangingPunct="1">
              <a:lnSpc>
                <a:spcPct val="90000"/>
              </a:lnSpc>
            </a:pPr>
            <a:r>
              <a:rPr lang="en-GB" altLang="en-US" sz="1800" dirty="0"/>
              <a:t>There is a clear purpose to find things out</a:t>
            </a:r>
          </a:p>
        </p:txBody>
      </p:sp>
    </p:spTree>
    <p:extLst>
      <p:ext uri="{BB962C8B-B14F-4D97-AF65-F5344CB8AC3E}">
        <p14:creationId xmlns:p14="http://schemas.microsoft.com/office/powerpoint/2010/main" val="17913929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939740" y="956454"/>
            <a:ext cx="7930371" cy="685800"/>
          </a:xfrm>
        </p:spPr>
        <p:txBody>
          <a:bodyPr/>
          <a:lstStyle/>
          <a:p>
            <a:pPr eaLnBrk="1" hangingPunct="1"/>
            <a:r>
              <a:rPr lang="en-GB" altLang="en-US" sz="2400" dirty="0"/>
              <a:t>Features of Business and Management Research (1)</a:t>
            </a:r>
          </a:p>
        </p:txBody>
      </p:sp>
      <p:sp>
        <p:nvSpPr>
          <p:cNvPr id="6147" name="Rectangle 3"/>
          <p:cNvSpPr>
            <a:spLocks noGrp="1" noChangeArrowheads="1"/>
          </p:cNvSpPr>
          <p:nvPr>
            <p:ph type="body" idx="1"/>
          </p:nvPr>
        </p:nvSpPr>
        <p:spPr>
          <a:xfrm>
            <a:off x="165339" y="1832575"/>
            <a:ext cx="8853578" cy="4075475"/>
          </a:xfrm>
          <a:noFill/>
        </p:spPr>
        <p:txBody>
          <a:bodyPr wrap="square">
            <a:spAutoFit/>
          </a:bodyPr>
          <a:lstStyle/>
          <a:p>
            <a:pPr eaLnBrk="1" hangingPunct="1">
              <a:lnSpc>
                <a:spcPct val="90000"/>
              </a:lnSpc>
              <a:buFontTx/>
              <a:buNone/>
            </a:pPr>
            <a:endParaRPr lang="en-GB" altLang="en-US" sz="1800" dirty="0"/>
          </a:p>
          <a:p>
            <a:pPr eaLnBrk="1" hangingPunct="1">
              <a:lnSpc>
                <a:spcPct val="90000"/>
              </a:lnSpc>
            </a:pPr>
            <a:r>
              <a:rPr lang="en-GB" altLang="en-US" sz="1800" dirty="0"/>
              <a:t>Managers draw on knowledge from other disciplines</a:t>
            </a:r>
          </a:p>
          <a:p>
            <a:pPr eaLnBrk="1" hangingPunct="1">
              <a:lnSpc>
                <a:spcPct val="90000"/>
              </a:lnSpc>
              <a:buFontTx/>
              <a:buNone/>
            </a:pPr>
            <a:endParaRPr lang="en-GB" altLang="en-US" sz="1800" dirty="0"/>
          </a:p>
          <a:p>
            <a:pPr eaLnBrk="1" hangingPunct="1">
              <a:lnSpc>
                <a:spcPct val="90000"/>
              </a:lnSpc>
            </a:pPr>
            <a:r>
              <a:rPr lang="en-GB" altLang="en-US" sz="1800" dirty="0"/>
              <a:t>Managers are more likely to allow access if they see</a:t>
            </a:r>
          </a:p>
          <a:p>
            <a:pPr eaLnBrk="1" hangingPunct="1">
              <a:lnSpc>
                <a:spcPct val="90000"/>
              </a:lnSpc>
              <a:buFontTx/>
              <a:buNone/>
            </a:pPr>
            <a:r>
              <a:rPr lang="en-GB" altLang="en-US" sz="1800" dirty="0"/>
              <a:t>	commercial or personal advantage</a:t>
            </a:r>
          </a:p>
          <a:p>
            <a:pPr eaLnBrk="1" hangingPunct="1">
              <a:lnSpc>
                <a:spcPct val="90000"/>
              </a:lnSpc>
              <a:buFontTx/>
              <a:buNone/>
            </a:pPr>
            <a:endParaRPr lang="en-GB" altLang="en-US" sz="1800" dirty="0"/>
          </a:p>
          <a:p>
            <a:pPr eaLnBrk="1" hangingPunct="1">
              <a:lnSpc>
                <a:spcPct val="90000"/>
              </a:lnSpc>
            </a:pPr>
            <a:r>
              <a:rPr lang="en-GB" altLang="en-US" sz="1800" dirty="0"/>
              <a:t>Managers now tend to be as educated as the researchers</a:t>
            </a:r>
          </a:p>
          <a:p>
            <a:pPr eaLnBrk="1" hangingPunct="1">
              <a:lnSpc>
                <a:spcPct val="90000"/>
              </a:lnSpc>
            </a:pPr>
            <a:endParaRPr lang="en-GB" altLang="en-US" sz="1800" dirty="0"/>
          </a:p>
          <a:p>
            <a:pPr eaLnBrk="1" hangingPunct="1">
              <a:lnSpc>
                <a:spcPct val="90000"/>
              </a:lnSpc>
            </a:pPr>
            <a:r>
              <a:rPr lang="en-GB" altLang="en-US" sz="1800" dirty="0"/>
              <a:t>Managers require research to have some practical consequence</a:t>
            </a:r>
          </a:p>
          <a:p>
            <a:pPr eaLnBrk="1" hangingPunct="1">
              <a:lnSpc>
                <a:spcPct val="90000"/>
              </a:lnSpc>
              <a:buFontTx/>
              <a:buNone/>
            </a:pPr>
            <a:endParaRPr lang="en-GB" altLang="en-US" sz="1800" dirty="0"/>
          </a:p>
          <a:p>
            <a:pPr algn="r" eaLnBrk="1" hangingPunct="1">
              <a:lnSpc>
                <a:spcPct val="90000"/>
              </a:lnSpc>
              <a:buFontTx/>
              <a:buNone/>
            </a:pPr>
            <a:r>
              <a:rPr lang="en-GB" altLang="en-US" sz="1500" dirty="0" err="1"/>
              <a:t>Easterby</a:t>
            </a:r>
            <a:r>
              <a:rPr lang="en-GB" altLang="en-US" sz="1500" dirty="0"/>
              <a:t>-Smith </a:t>
            </a:r>
            <a:r>
              <a:rPr lang="en-GB" altLang="en-US" sz="1500" i="1" dirty="0"/>
              <a:t>et al</a:t>
            </a:r>
            <a:r>
              <a:rPr lang="en-GB" altLang="en-US" sz="1500" dirty="0"/>
              <a:t>. </a:t>
            </a:r>
            <a:r>
              <a:rPr lang="en-GB" altLang="en-US" sz="1500" i="1" dirty="0"/>
              <a:t>(2008)</a:t>
            </a:r>
          </a:p>
        </p:txBody>
      </p:sp>
    </p:spTree>
    <p:extLst>
      <p:ext uri="{BB962C8B-B14F-4D97-AF65-F5344CB8AC3E}">
        <p14:creationId xmlns:p14="http://schemas.microsoft.com/office/powerpoint/2010/main" val="38797520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987813" y="951175"/>
            <a:ext cx="7888768" cy="685800"/>
          </a:xfrm>
        </p:spPr>
        <p:txBody>
          <a:bodyPr/>
          <a:lstStyle/>
          <a:p>
            <a:pPr eaLnBrk="1" hangingPunct="1"/>
            <a:br>
              <a:rPr lang="en-GB" altLang="en-US" sz="2400" dirty="0"/>
            </a:br>
            <a:r>
              <a:rPr lang="en-GB" altLang="en-US" sz="2400" dirty="0"/>
              <a:t>Features of Business and Management Research (1) </a:t>
            </a:r>
            <a:br>
              <a:rPr lang="en-GB" altLang="en-US" sz="2400" dirty="0"/>
            </a:br>
            <a:endParaRPr lang="en-GB" altLang="en-US" sz="2400" dirty="0"/>
          </a:p>
        </p:txBody>
      </p:sp>
      <p:sp>
        <p:nvSpPr>
          <p:cNvPr id="7171" name="Rectangle 3"/>
          <p:cNvSpPr>
            <a:spLocks noGrp="1" noChangeArrowheads="1"/>
          </p:cNvSpPr>
          <p:nvPr>
            <p:ph type="body" idx="1"/>
          </p:nvPr>
        </p:nvSpPr>
        <p:spPr>
          <a:xfrm>
            <a:off x="106954" y="1752196"/>
            <a:ext cx="8607881" cy="3829050"/>
          </a:xfrm>
        </p:spPr>
        <p:txBody>
          <a:bodyPr/>
          <a:lstStyle/>
          <a:p>
            <a:pPr algn="ctr" eaLnBrk="1" hangingPunct="1">
              <a:buFontTx/>
              <a:buNone/>
            </a:pPr>
            <a:r>
              <a:rPr lang="en-GB" altLang="en-US" sz="2100" b="1" dirty="0"/>
              <a:t>Key debates</a:t>
            </a:r>
          </a:p>
          <a:p>
            <a:pPr algn="ctr" eaLnBrk="1" hangingPunct="1">
              <a:buFontTx/>
              <a:buNone/>
            </a:pPr>
            <a:endParaRPr lang="en-GB" altLang="en-US" sz="1950" dirty="0"/>
          </a:p>
          <a:p>
            <a:pPr eaLnBrk="1" hangingPunct="1"/>
            <a:r>
              <a:rPr lang="en-GB" altLang="en-US" sz="1950" dirty="0"/>
              <a:t>Knowledge production – (Modes 1, 2 and 3 knowledge)</a:t>
            </a:r>
          </a:p>
          <a:p>
            <a:pPr eaLnBrk="1" hangingPunct="1"/>
            <a:endParaRPr lang="en-GB" altLang="en-US" sz="1950" dirty="0"/>
          </a:p>
          <a:p>
            <a:pPr lvl="1"/>
            <a:r>
              <a:rPr lang="en-GB" altLang="en-US" sz="1650" dirty="0"/>
              <a:t>Mode 1 – Makes a theoretical contribution to knowledge;</a:t>
            </a:r>
          </a:p>
          <a:p>
            <a:pPr lvl="1"/>
            <a:r>
              <a:rPr lang="en-GB" altLang="en-US" sz="1650" dirty="0"/>
              <a:t>Mode 2 – Brings together the supply side of knowledge from academia and the demand side of knowledge from practice;</a:t>
            </a:r>
          </a:p>
          <a:p>
            <a:pPr lvl="1"/>
            <a:r>
              <a:rPr lang="en-GB" altLang="en-US" sz="1650" dirty="0"/>
              <a:t>Mode 3 – Includes the above with a contribution to society.</a:t>
            </a:r>
          </a:p>
          <a:p>
            <a:pPr eaLnBrk="1" hangingPunct="1">
              <a:buFontTx/>
              <a:buNone/>
            </a:pPr>
            <a:endParaRPr lang="en-GB" altLang="en-US" sz="1950" dirty="0"/>
          </a:p>
          <a:p>
            <a:pPr marL="0" indent="0">
              <a:buNone/>
            </a:pPr>
            <a:endParaRPr lang="en-GB" altLang="en-US" sz="1950" dirty="0"/>
          </a:p>
        </p:txBody>
      </p:sp>
    </p:spTree>
    <p:extLst>
      <p:ext uri="{BB962C8B-B14F-4D97-AF65-F5344CB8AC3E}">
        <p14:creationId xmlns:p14="http://schemas.microsoft.com/office/powerpoint/2010/main" val="41283363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Debates (2)</a:t>
            </a:r>
          </a:p>
        </p:txBody>
      </p:sp>
      <p:sp>
        <p:nvSpPr>
          <p:cNvPr id="3" name="Content Placeholder 2"/>
          <p:cNvSpPr>
            <a:spLocks noGrp="1"/>
          </p:cNvSpPr>
          <p:nvPr>
            <p:ph idx="1"/>
          </p:nvPr>
        </p:nvSpPr>
        <p:spPr/>
        <p:txBody>
          <a:bodyPr/>
          <a:lstStyle/>
          <a:p>
            <a:r>
              <a:rPr lang="en-GB" altLang="en-US" dirty="0"/>
              <a:t>The ‘relevance gap’</a:t>
            </a:r>
          </a:p>
          <a:p>
            <a:pPr lvl="1"/>
            <a:r>
              <a:rPr lang="en-GB" altLang="en-US" dirty="0"/>
              <a:t>The separation of knowledge from the knowledge producers and the knowledge users.</a:t>
            </a:r>
          </a:p>
          <a:p>
            <a:r>
              <a:rPr lang="en-GB" altLang="en-US" dirty="0"/>
              <a:t>‘Evidence based’ management</a:t>
            </a:r>
          </a:p>
          <a:p>
            <a:pPr lvl="1"/>
            <a:r>
              <a:rPr lang="en-GB" altLang="en-US" dirty="0"/>
              <a:t>The integration of research into practice. The act of managers implementing what they have learned rather than what they have always done.</a:t>
            </a:r>
          </a:p>
          <a:p>
            <a:r>
              <a:rPr lang="en-GB" altLang="en-US" dirty="0"/>
              <a:t>Basic and applied research</a:t>
            </a:r>
          </a:p>
          <a:p>
            <a:pPr lvl="1"/>
            <a:r>
              <a:rPr lang="en-GB" altLang="en-US" dirty="0"/>
              <a:t>Basic research is pure research , typically mode 1</a:t>
            </a:r>
          </a:p>
          <a:p>
            <a:pPr lvl="1"/>
            <a:r>
              <a:rPr lang="en-GB" altLang="en-US" dirty="0"/>
              <a:t>Applied research is more akin to consultancy, modes 2 &amp; 3.</a:t>
            </a:r>
          </a:p>
          <a:p>
            <a:pPr marL="0" indent="0">
              <a:buNone/>
            </a:pPr>
            <a:endParaRPr lang="en-GB" dirty="0"/>
          </a:p>
        </p:txBody>
      </p:sp>
    </p:spTree>
    <p:extLst>
      <p:ext uri="{BB962C8B-B14F-4D97-AF65-F5344CB8AC3E}">
        <p14:creationId xmlns:p14="http://schemas.microsoft.com/office/powerpoint/2010/main" val="9759010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657350" y="1127522"/>
            <a:ext cx="5829300" cy="342900"/>
          </a:xfrm>
        </p:spPr>
        <p:txBody>
          <a:bodyPr/>
          <a:lstStyle/>
          <a:p>
            <a:pPr eaLnBrk="1" hangingPunct="1"/>
            <a:r>
              <a:rPr lang="en-GB" altLang="en-US" sz="2400" dirty="0"/>
              <a:t>The Research Process (1)</a:t>
            </a:r>
          </a:p>
        </p:txBody>
      </p:sp>
      <p:sp>
        <p:nvSpPr>
          <p:cNvPr id="9219" name="Rectangle 3"/>
          <p:cNvSpPr>
            <a:spLocks noGrp="1" noChangeArrowheads="1"/>
          </p:cNvSpPr>
          <p:nvPr>
            <p:ph type="body" idx="1"/>
          </p:nvPr>
        </p:nvSpPr>
        <p:spPr>
          <a:xfrm>
            <a:off x="119377" y="1715263"/>
            <a:ext cx="9024623" cy="5036122"/>
          </a:xfrm>
          <a:noFill/>
        </p:spPr>
        <p:txBody>
          <a:bodyPr wrap="square">
            <a:spAutoFit/>
          </a:bodyPr>
          <a:lstStyle/>
          <a:p>
            <a:pPr algn="ctr" eaLnBrk="1" hangingPunct="1">
              <a:lnSpc>
                <a:spcPct val="85000"/>
              </a:lnSpc>
              <a:buFontTx/>
              <a:buNone/>
            </a:pPr>
            <a:r>
              <a:rPr lang="en-GB" altLang="en-US" sz="2100" b="1" dirty="0"/>
              <a:t>Stages of the research process</a:t>
            </a:r>
          </a:p>
          <a:p>
            <a:pPr algn="ctr" eaLnBrk="1" hangingPunct="1">
              <a:lnSpc>
                <a:spcPct val="85000"/>
              </a:lnSpc>
              <a:buFontTx/>
              <a:buNone/>
            </a:pPr>
            <a:endParaRPr lang="en-GB" altLang="en-US" sz="1800" b="1" dirty="0"/>
          </a:p>
          <a:p>
            <a:pPr eaLnBrk="1" hangingPunct="1">
              <a:lnSpc>
                <a:spcPct val="85000"/>
              </a:lnSpc>
            </a:pPr>
            <a:r>
              <a:rPr lang="en-GB" altLang="en-US" sz="1800" dirty="0"/>
              <a:t>Formulating and clarifying a topic</a:t>
            </a:r>
          </a:p>
          <a:p>
            <a:pPr marL="0" indent="0">
              <a:lnSpc>
                <a:spcPct val="85000"/>
              </a:lnSpc>
              <a:buNone/>
            </a:pPr>
            <a:endParaRPr lang="en-GB" altLang="en-US" sz="1800" dirty="0"/>
          </a:p>
          <a:p>
            <a:pPr eaLnBrk="1" hangingPunct="1">
              <a:lnSpc>
                <a:spcPct val="85000"/>
              </a:lnSpc>
            </a:pPr>
            <a:r>
              <a:rPr lang="en-GB" altLang="en-US" sz="1800" dirty="0"/>
              <a:t>Reviewing the literature</a:t>
            </a:r>
          </a:p>
          <a:p>
            <a:pPr eaLnBrk="1" hangingPunct="1">
              <a:lnSpc>
                <a:spcPct val="85000"/>
              </a:lnSpc>
            </a:pPr>
            <a:endParaRPr lang="en-GB" altLang="en-US" sz="1800" dirty="0"/>
          </a:p>
          <a:p>
            <a:pPr eaLnBrk="1" hangingPunct="1">
              <a:lnSpc>
                <a:spcPct val="85000"/>
              </a:lnSpc>
            </a:pPr>
            <a:r>
              <a:rPr lang="en-GB" altLang="en-US" sz="1800" dirty="0"/>
              <a:t>Designing the research</a:t>
            </a:r>
          </a:p>
          <a:p>
            <a:pPr eaLnBrk="1" hangingPunct="1">
              <a:lnSpc>
                <a:spcPct val="85000"/>
              </a:lnSpc>
            </a:pPr>
            <a:endParaRPr lang="en-GB" altLang="en-US" sz="1800" dirty="0"/>
          </a:p>
          <a:p>
            <a:pPr eaLnBrk="1" hangingPunct="1">
              <a:lnSpc>
                <a:spcPct val="85000"/>
              </a:lnSpc>
            </a:pPr>
            <a:r>
              <a:rPr lang="en-GB" altLang="en-US" sz="1800" dirty="0"/>
              <a:t>Collecting data </a:t>
            </a:r>
          </a:p>
          <a:p>
            <a:pPr eaLnBrk="1" hangingPunct="1">
              <a:lnSpc>
                <a:spcPct val="85000"/>
              </a:lnSpc>
            </a:pPr>
            <a:endParaRPr lang="en-GB" altLang="en-US" sz="1800" dirty="0"/>
          </a:p>
          <a:p>
            <a:pPr eaLnBrk="1" hangingPunct="1">
              <a:lnSpc>
                <a:spcPct val="85000"/>
              </a:lnSpc>
            </a:pPr>
            <a:r>
              <a:rPr lang="en-GB" altLang="en-US" sz="1800" dirty="0"/>
              <a:t>Analysing data</a:t>
            </a:r>
          </a:p>
          <a:p>
            <a:pPr eaLnBrk="1" hangingPunct="1">
              <a:lnSpc>
                <a:spcPct val="85000"/>
              </a:lnSpc>
            </a:pPr>
            <a:endParaRPr lang="en-GB" altLang="en-US" sz="1800" dirty="0"/>
          </a:p>
          <a:p>
            <a:pPr eaLnBrk="1" hangingPunct="1">
              <a:lnSpc>
                <a:spcPct val="85000"/>
              </a:lnSpc>
            </a:pPr>
            <a:r>
              <a:rPr lang="en-GB" altLang="en-US" sz="1800" dirty="0"/>
              <a:t>Writing up</a:t>
            </a:r>
          </a:p>
          <a:p>
            <a:pPr algn="r" eaLnBrk="1" hangingPunct="1">
              <a:lnSpc>
                <a:spcPct val="85000"/>
              </a:lnSpc>
              <a:buFontTx/>
              <a:buNone/>
            </a:pPr>
            <a:r>
              <a:rPr lang="en-GB" altLang="en-US" sz="1350" dirty="0"/>
              <a:t>Based on Figure 1.2: Saunders </a:t>
            </a:r>
            <a:r>
              <a:rPr lang="en-GB" altLang="en-US" sz="1350" i="1" dirty="0"/>
              <a:t>et al</a:t>
            </a:r>
            <a:r>
              <a:rPr lang="en-GB" altLang="en-US" sz="1350" dirty="0"/>
              <a:t>.</a:t>
            </a:r>
            <a:r>
              <a:rPr lang="en-GB" altLang="en-US" sz="1350" i="1" dirty="0"/>
              <a:t> </a:t>
            </a:r>
            <a:r>
              <a:rPr lang="en-GB" altLang="en-US" sz="1350" dirty="0"/>
              <a:t>(2009)</a:t>
            </a:r>
            <a:endParaRPr lang="en-GB" altLang="en-US" sz="1500" dirty="0"/>
          </a:p>
        </p:txBody>
      </p:sp>
    </p:spTree>
    <p:extLst>
      <p:ext uri="{BB962C8B-B14F-4D97-AF65-F5344CB8AC3E}">
        <p14:creationId xmlns:p14="http://schemas.microsoft.com/office/powerpoint/2010/main" val="29429080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type="title"/>
          </p:nvPr>
        </p:nvSpPr>
        <p:spPr>
          <a:xfrm>
            <a:off x="1657350" y="1094185"/>
            <a:ext cx="5829300" cy="400050"/>
          </a:xfrm>
          <a:noFill/>
        </p:spPr>
        <p:txBody>
          <a:bodyPr/>
          <a:lstStyle/>
          <a:p>
            <a:pPr eaLnBrk="1" hangingPunct="1"/>
            <a:r>
              <a:rPr lang="en-GB" altLang="en-US" sz="2400" dirty="0"/>
              <a:t>The Research Process (2)</a:t>
            </a:r>
          </a:p>
        </p:txBody>
      </p:sp>
      <p:sp>
        <p:nvSpPr>
          <p:cNvPr id="10243" name="Rectangle 4"/>
          <p:cNvSpPr>
            <a:spLocks noGrp="1" noChangeArrowheads="1"/>
          </p:cNvSpPr>
          <p:nvPr>
            <p:ph type="body" idx="1"/>
          </p:nvPr>
        </p:nvSpPr>
        <p:spPr>
          <a:xfrm>
            <a:off x="364364" y="1957645"/>
            <a:ext cx="5829300" cy="3657600"/>
          </a:xfrm>
        </p:spPr>
        <p:txBody>
          <a:bodyPr>
            <a:normAutofit fontScale="92500" lnSpcReduction="20000"/>
          </a:bodyPr>
          <a:lstStyle/>
          <a:p>
            <a:pPr algn="ctr" eaLnBrk="1" hangingPunct="1">
              <a:lnSpc>
                <a:spcPct val="90000"/>
              </a:lnSpc>
              <a:buFontTx/>
              <a:buNone/>
            </a:pPr>
            <a:r>
              <a:rPr lang="en-GB" altLang="en-US" sz="2100" b="1" dirty="0"/>
              <a:t>Factors to consider</a:t>
            </a:r>
          </a:p>
          <a:p>
            <a:pPr algn="ctr" eaLnBrk="1" hangingPunct="1">
              <a:lnSpc>
                <a:spcPct val="90000"/>
              </a:lnSpc>
              <a:buFontTx/>
              <a:buNone/>
            </a:pPr>
            <a:endParaRPr lang="en-GB" altLang="en-US" sz="2100" dirty="0"/>
          </a:p>
          <a:p>
            <a:pPr eaLnBrk="1" hangingPunct="1">
              <a:lnSpc>
                <a:spcPct val="90000"/>
              </a:lnSpc>
            </a:pPr>
            <a:r>
              <a:rPr lang="en-GB" altLang="en-US" sz="1800" dirty="0"/>
              <a:t>The impact of your personal feelings and beliefs </a:t>
            </a:r>
          </a:p>
          <a:p>
            <a:pPr eaLnBrk="1" hangingPunct="1">
              <a:lnSpc>
                <a:spcPct val="90000"/>
              </a:lnSpc>
              <a:buFontTx/>
              <a:buNone/>
            </a:pPr>
            <a:endParaRPr lang="en-GB" altLang="en-US" sz="1800" dirty="0"/>
          </a:p>
          <a:p>
            <a:pPr eaLnBrk="1" hangingPunct="1">
              <a:lnSpc>
                <a:spcPct val="90000"/>
              </a:lnSpc>
            </a:pPr>
            <a:r>
              <a:rPr lang="en-GB" altLang="en-US" sz="1800" dirty="0"/>
              <a:t>Access to data</a:t>
            </a:r>
          </a:p>
          <a:p>
            <a:pPr eaLnBrk="1" hangingPunct="1">
              <a:lnSpc>
                <a:spcPct val="90000"/>
              </a:lnSpc>
              <a:buFontTx/>
              <a:buNone/>
            </a:pPr>
            <a:endParaRPr lang="en-GB" altLang="en-US" sz="1800" dirty="0"/>
          </a:p>
          <a:p>
            <a:pPr eaLnBrk="1" hangingPunct="1">
              <a:lnSpc>
                <a:spcPct val="90000"/>
              </a:lnSpc>
            </a:pPr>
            <a:r>
              <a:rPr lang="en-GB" altLang="en-US" sz="1800" dirty="0"/>
              <a:t>Time and other resources</a:t>
            </a:r>
          </a:p>
          <a:p>
            <a:pPr eaLnBrk="1" hangingPunct="1">
              <a:lnSpc>
                <a:spcPct val="90000"/>
              </a:lnSpc>
              <a:buFontTx/>
              <a:buNone/>
            </a:pPr>
            <a:endParaRPr lang="en-GB" altLang="en-US" sz="1800" dirty="0"/>
          </a:p>
          <a:p>
            <a:pPr eaLnBrk="1" hangingPunct="1">
              <a:lnSpc>
                <a:spcPct val="90000"/>
              </a:lnSpc>
            </a:pPr>
            <a:r>
              <a:rPr lang="en-GB" altLang="en-US" sz="1800" dirty="0"/>
              <a:t>Validity and reliability  of the data</a:t>
            </a:r>
          </a:p>
          <a:p>
            <a:pPr eaLnBrk="1" hangingPunct="1">
              <a:lnSpc>
                <a:spcPct val="90000"/>
              </a:lnSpc>
              <a:buFontTx/>
              <a:buNone/>
            </a:pPr>
            <a:endParaRPr lang="en-GB" altLang="en-US" sz="1800" dirty="0"/>
          </a:p>
          <a:p>
            <a:pPr eaLnBrk="1" hangingPunct="1">
              <a:lnSpc>
                <a:spcPct val="90000"/>
              </a:lnSpc>
            </a:pPr>
            <a:r>
              <a:rPr lang="en-GB" altLang="en-US" sz="1800" dirty="0"/>
              <a:t>Ethical issues</a:t>
            </a:r>
          </a:p>
          <a:p>
            <a:pPr eaLnBrk="1" hangingPunct="1">
              <a:lnSpc>
                <a:spcPct val="90000"/>
              </a:lnSpc>
              <a:buFontTx/>
              <a:buNone/>
            </a:pPr>
            <a:endParaRPr lang="en-GB" altLang="en-US" sz="1800" dirty="0"/>
          </a:p>
        </p:txBody>
      </p:sp>
    </p:spTree>
    <p:extLst>
      <p:ext uri="{BB962C8B-B14F-4D97-AF65-F5344CB8AC3E}">
        <p14:creationId xmlns:p14="http://schemas.microsoft.com/office/powerpoint/2010/main" val="38878747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960127" y="995974"/>
            <a:ext cx="7908935" cy="742950"/>
          </a:xfrm>
        </p:spPr>
        <p:txBody>
          <a:bodyPr/>
          <a:lstStyle/>
          <a:p>
            <a:pPr eaLnBrk="1" hangingPunct="1"/>
            <a:r>
              <a:rPr lang="en-GB" altLang="en-US" sz="2400" dirty="0"/>
              <a:t>Formulating and Clarifying your Research Topic</a:t>
            </a:r>
          </a:p>
        </p:txBody>
      </p:sp>
      <p:sp>
        <p:nvSpPr>
          <p:cNvPr id="3075" name="Rectangle 3"/>
          <p:cNvSpPr>
            <a:spLocks noGrp="1" noChangeArrowheads="1"/>
          </p:cNvSpPr>
          <p:nvPr>
            <p:ph type="body" idx="1"/>
          </p:nvPr>
        </p:nvSpPr>
        <p:spPr>
          <a:xfrm>
            <a:off x="168553" y="1896762"/>
            <a:ext cx="8802452" cy="3657600"/>
          </a:xfrm>
        </p:spPr>
        <p:txBody>
          <a:bodyPr/>
          <a:lstStyle/>
          <a:p>
            <a:pPr algn="ctr" eaLnBrk="1" hangingPunct="1">
              <a:lnSpc>
                <a:spcPct val="90000"/>
              </a:lnSpc>
              <a:buFontTx/>
              <a:buNone/>
            </a:pPr>
            <a:r>
              <a:rPr lang="en-GB" altLang="en-US" sz="2100" b="1" dirty="0"/>
              <a:t>The important steps</a:t>
            </a:r>
          </a:p>
          <a:p>
            <a:pPr eaLnBrk="1" hangingPunct="1">
              <a:lnSpc>
                <a:spcPct val="90000"/>
              </a:lnSpc>
              <a:buFontTx/>
              <a:buNone/>
            </a:pPr>
            <a:endParaRPr lang="en-GB" altLang="en-US" sz="2100" dirty="0"/>
          </a:p>
          <a:p>
            <a:pPr eaLnBrk="1" hangingPunct="1">
              <a:lnSpc>
                <a:spcPct val="90000"/>
              </a:lnSpc>
            </a:pPr>
            <a:r>
              <a:rPr lang="en-GB" altLang="en-US" sz="1950" dirty="0"/>
              <a:t>Identifying the attributes of a good research topic </a:t>
            </a:r>
          </a:p>
          <a:p>
            <a:pPr eaLnBrk="1" hangingPunct="1">
              <a:lnSpc>
                <a:spcPct val="90000"/>
              </a:lnSpc>
              <a:buFontTx/>
              <a:buNone/>
            </a:pPr>
            <a:endParaRPr lang="en-GB" altLang="en-US" sz="1950" dirty="0"/>
          </a:p>
          <a:p>
            <a:pPr eaLnBrk="1" hangingPunct="1">
              <a:lnSpc>
                <a:spcPct val="90000"/>
              </a:lnSpc>
            </a:pPr>
            <a:r>
              <a:rPr lang="en-GB" altLang="en-US" sz="1950" dirty="0"/>
              <a:t>Generating ideas that help you select a suitable topic</a:t>
            </a:r>
          </a:p>
          <a:p>
            <a:pPr eaLnBrk="1" hangingPunct="1">
              <a:lnSpc>
                <a:spcPct val="90000"/>
              </a:lnSpc>
              <a:buFontTx/>
              <a:buNone/>
            </a:pPr>
            <a:endParaRPr lang="en-GB" altLang="en-US" sz="1950" dirty="0"/>
          </a:p>
          <a:p>
            <a:pPr eaLnBrk="1" hangingPunct="1">
              <a:lnSpc>
                <a:spcPct val="90000"/>
              </a:lnSpc>
            </a:pPr>
            <a:r>
              <a:rPr lang="en-GB" altLang="en-US" sz="1950" dirty="0"/>
              <a:t>Turning ideas into clear research questions and objectives</a:t>
            </a:r>
          </a:p>
          <a:p>
            <a:pPr eaLnBrk="1" hangingPunct="1">
              <a:lnSpc>
                <a:spcPct val="90000"/>
              </a:lnSpc>
              <a:buFontTx/>
              <a:buNone/>
            </a:pPr>
            <a:endParaRPr lang="en-GB" altLang="en-US" sz="1950" dirty="0"/>
          </a:p>
          <a:p>
            <a:pPr eaLnBrk="1" hangingPunct="1">
              <a:lnSpc>
                <a:spcPct val="90000"/>
              </a:lnSpc>
            </a:pPr>
            <a:r>
              <a:rPr lang="en-GB" altLang="en-US" sz="1950" dirty="0"/>
              <a:t>Writing your research proposal</a:t>
            </a:r>
          </a:p>
        </p:txBody>
      </p:sp>
    </p:spTree>
    <p:extLst>
      <p:ext uri="{BB962C8B-B14F-4D97-AF65-F5344CB8AC3E}">
        <p14:creationId xmlns:p14="http://schemas.microsoft.com/office/powerpoint/2010/main" val="6393127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925212" y="991630"/>
            <a:ext cx="5829300" cy="571500"/>
          </a:xfrm>
        </p:spPr>
        <p:txBody>
          <a:bodyPr/>
          <a:lstStyle/>
          <a:p>
            <a:pPr eaLnBrk="1" hangingPunct="1"/>
            <a:r>
              <a:rPr lang="en-GB" altLang="en-US" sz="2400" dirty="0"/>
              <a:t>Attributes of a good research topic (1)</a:t>
            </a:r>
          </a:p>
        </p:txBody>
      </p:sp>
      <p:sp>
        <p:nvSpPr>
          <p:cNvPr id="4099" name="Rectangle 3"/>
          <p:cNvSpPr>
            <a:spLocks noGrp="1" noChangeArrowheads="1"/>
          </p:cNvSpPr>
          <p:nvPr>
            <p:ph type="body" idx="1"/>
          </p:nvPr>
        </p:nvSpPr>
        <p:spPr>
          <a:xfrm>
            <a:off x="71631" y="1759294"/>
            <a:ext cx="8917910" cy="4114800"/>
          </a:xfrm>
        </p:spPr>
        <p:txBody>
          <a:bodyPr/>
          <a:lstStyle/>
          <a:p>
            <a:pPr algn="ctr" eaLnBrk="1" hangingPunct="1">
              <a:buFontTx/>
              <a:buNone/>
            </a:pPr>
            <a:r>
              <a:rPr lang="en-GB" altLang="en-US" sz="2100" b="1" dirty="0"/>
              <a:t>Capability:   is it feasible?</a:t>
            </a:r>
          </a:p>
          <a:p>
            <a:pPr eaLnBrk="1" hangingPunct="1">
              <a:spcBef>
                <a:spcPct val="0"/>
              </a:spcBef>
              <a:buFontTx/>
              <a:buNone/>
            </a:pPr>
            <a:endParaRPr lang="en-GB" altLang="en-US" sz="2100" b="1" dirty="0"/>
          </a:p>
          <a:p>
            <a:pPr eaLnBrk="1" hangingPunct="1">
              <a:spcBef>
                <a:spcPct val="0"/>
              </a:spcBef>
            </a:pPr>
            <a:r>
              <a:rPr lang="en-GB" altLang="en-US" sz="1800" dirty="0"/>
              <a:t>Are you fascinated by the topic?</a:t>
            </a:r>
          </a:p>
          <a:p>
            <a:pPr eaLnBrk="1" hangingPunct="1">
              <a:spcBef>
                <a:spcPct val="0"/>
              </a:spcBef>
              <a:buFontTx/>
              <a:buNone/>
            </a:pPr>
            <a:endParaRPr lang="en-GB" altLang="en-US" sz="1800" dirty="0"/>
          </a:p>
          <a:p>
            <a:pPr eaLnBrk="1" hangingPunct="1">
              <a:spcBef>
                <a:spcPct val="0"/>
              </a:spcBef>
            </a:pPr>
            <a:r>
              <a:rPr lang="en-GB" altLang="en-US" sz="1800" dirty="0"/>
              <a:t>Do you have the necessary research skills?</a:t>
            </a:r>
          </a:p>
          <a:p>
            <a:pPr eaLnBrk="1" hangingPunct="1">
              <a:spcBef>
                <a:spcPct val="0"/>
              </a:spcBef>
              <a:buFontTx/>
              <a:buNone/>
            </a:pPr>
            <a:endParaRPr lang="en-GB" altLang="en-US" sz="1800" dirty="0"/>
          </a:p>
          <a:p>
            <a:pPr eaLnBrk="1" hangingPunct="1">
              <a:spcBef>
                <a:spcPct val="0"/>
              </a:spcBef>
            </a:pPr>
            <a:r>
              <a:rPr lang="en-GB" altLang="en-US" sz="1800" dirty="0"/>
              <a:t>Can you complete the project in the time available?</a:t>
            </a:r>
          </a:p>
          <a:p>
            <a:pPr eaLnBrk="1" hangingPunct="1">
              <a:spcBef>
                <a:spcPct val="0"/>
              </a:spcBef>
              <a:buFontTx/>
              <a:buNone/>
            </a:pPr>
            <a:endParaRPr lang="en-GB" altLang="en-US" sz="1800" dirty="0"/>
          </a:p>
          <a:p>
            <a:pPr eaLnBrk="1" hangingPunct="1">
              <a:spcBef>
                <a:spcPct val="0"/>
              </a:spcBef>
            </a:pPr>
            <a:r>
              <a:rPr lang="en-GB" altLang="en-US" sz="1800" dirty="0"/>
              <a:t>Will the research still be current when you finish?</a:t>
            </a:r>
          </a:p>
          <a:p>
            <a:pPr eaLnBrk="1" hangingPunct="1">
              <a:spcBef>
                <a:spcPct val="0"/>
              </a:spcBef>
              <a:buFontTx/>
              <a:buNone/>
            </a:pPr>
            <a:endParaRPr lang="en-GB" altLang="en-US" sz="1800" dirty="0"/>
          </a:p>
          <a:p>
            <a:pPr eaLnBrk="1" hangingPunct="1">
              <a:spcBef>
                <a:spcPct val="0"/>
              </a:spcBef>
            </a:pPr>
            <a:r>
              <a:rPr lang="en-GB" altLang="en-US" sz="1800" dirty="0"/>
              <a:t>Do you have sufficient financial and other resources?</a:t>
            </a:r>
          </a:p>
          <a:p>
            <a:pPr eaLnBrk="1" hangingPunct="1">
              <a:spcBef>
                <a:spcPct val="0"/>
              </a:spcBef>
              <a:buFontTx/>
              <a:buNone/>
            </a:pPr>
            <a:endParaRPr lang="en-GB" altLang="en-US" sz="1800" dirty="0"/>
          </a:p>
          <a:p>
            <a:pPr eaLnBrk="1" hangingPunct="1">
              <a:spcBef>
                <a:spcPct val="0"/>
              </a:spcBef>
            </a:pPr>
            <a:r>
              <a:rPr lang="en-GB" altLang="en-US" sz="1800" dirty="0"/>
              <a:t>Will you be able to gain access to data?</a:t>
            </a:r>
            <a:endParaRPr lang="en-GB" altLang="en-US" sz="2100" dirty="0"/>
          </a:p>
        </p:txBody>
      </p:sp>
    </p:spTree>
    <p:extLst>
      <p:ext uri="{BB962C8B-B14F-4D97-AF65-F5344CB8AC3E}">
        <p14:creationId xmlns:p14="http://schemas.microsoft.com/office/powerpoint/2010/main" val="41623775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962282" y="1048780"/>
            <a:ext cx="5829300" cy="457200"/>
          </a:xfrm>
        </p:spPr>
        <p:txBody>
          <a:bodyPr/>
          <a:lstStyle/>
          <a:p>
            <a:pPr eaLnBrk="1" hangingPunct="1"/>
            <a:r>
              <a:rPr lang="en-GB" altLang="en-US" sz="2400" dirty="0"/>
              <a:t>Attributes of a good research topic (2)</a:t>
            </a:r>
          </a:p>
        </p:txBody>
      </p:sp>
      <p:sp>
        <p:nvSpPr>
          <p:cNvPr id="5123" name="Rectangle 3"/>
          <p:cNvSpPr>
            <a:spLocks noGrp="1" noChangeArrowheads="1"/>
          </p:cNvSpPr>
          <p:nvPr>
            <p:ph type="body" idx="1"/>
          </p:nvPr>
        </p:nvSpPr>
        <p:spPr>
          <a:xfrm>
            <a:off x="166816" y="1725312"/>
            <a:ext cx="8822725" cy="3771900"/>
          </a:xfrm>
        </p:spPr>
        <p:txBody>
          <a:bodyPr/>
          <a:lstStyle/>
          <a:p>
            <a:pPr algn="ctr" eaLnBrk="1" hangingPunct="1">
              <a:buFontTx/>
              <a:buNone/>
            </a:pPr>
            <a:r>
              <a:rPr lang="en-GB" altLang="en-US" sz="2100" b="1" dirty="0"/>
              <a:t>Appropriateness:    is it worthwhile?</a:t>
            </a:r>
          </a:p>
          <a:p>
            <a:pPr algn="ctr" eaLnBrk="1" hangingPunct="1">
              <a:buFontTx/>
              <a:buNone/>
            </a:pPr>
            <a:endParaRPr lang="en-GB" altLang="en-US" sz="2100" b="1" dirty="0"/>
          </a:p>
          <a:p>
            <a:pPr eaLnBrk="1" hangingPunct="1"/>
            <a:r>
              <a:rPr lang="en-GB" altLang="en-US" sz="1800" dirty="0"/>
              <a:t>Will the examining institute's standards be met?</a:t>
            </a:r>
          </a:p>
          <a:p>
            <a:pPr eaLnBrk="1" hangingPunct="1"/>
            <a:r>
              <a:rPr lang="en-GB" altLang="en-US" sz="1800" dirty="0"/>
              <a:t>Does the  topic contain issues with clear links to theory?</a:t>
            </a:r>
          </a:p>
          <a:p>
            <a:pPr eaLnBrk="1" hangingPunct="1"/>
            <a:r>
              <a:rPr lang="en-GB" altLang="en-US" sz="1800" dirty="0"/>
              <a:t>Are the research questions and objectives clearly stated?</a:t>
            </a:r>
          </a:p>
          <a:p>
            <a:pPr eaLnBrk="1" hangingPunct="1"/>
            <a:r>
              <a:rPr lang="en-GB" altLang="en-US" sz="1800" dirty="0"/>
              <a:t>Will the proposed research provide fresh insights into the topic?</a:t>
            </a:r>
          </a:p>
          <a:p>
            <a:pPr eaLnBrk="1" hangingPunct="1"/>
            <a:r>
              <a:rPr lang="en-GB" altLang="en-US" sz="1800" dirty="0"/>
              <a:t>Are the findings likely to be symmetrical?</a:t>
            </a:r>
          </a:p>
          <a:p>
            <a:pPr eaLnBrk="1" hangingPunct="1"/>
            <a:r>
              <a:rPr lang="en-GB" altLang="en-US" sz="1800" dirty="0"/>
              <a:t>Does the research topic match your career goals?</a:t>
            </a:r>
          </a:p>
        </p:txBody>
      </p:sp>
    </p:spTree>
    <p:extLst>
      <p:ext uri="{BB962C8B-B14F-4D97-AF65-F5344CB8AC3E}">
        <p14:creationId xmlns:p14="http://schemas.microsoft.com/office/powerpoint/2010/main" val="25239423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657350" y="960835"/>
            <a:ext cx="5829300" cy="685800"/>
          </a:xfrm>
        </p:spPr>
        <p:txBody>
          <a:bodyPr/>
          <a:lstStyle/>
          <a:p>
            <a:pPr eaLnBrk="1" hangingPunct="1"/>
            <a:r>
              <a:rPr lang="en-GB" altLang="en-US" sz="2400"/>
              <a:t>Attributes of a good research topic (3)</a:t>
            </a:r>
          </a:p>
        </p:txBody>
      </p:sp>
      <p:sp>
        <p:nvSpPr>
          <p:cNvPr id="6147" name="Rectangle 3"/>
          <p:cNvSpPr>
            <a:spLocks noGrp="1" noChangeArrowheads="1"/>
          </p:cNvSpPr>
          <p:nvPr>
            <p:ph type="body" idx="1"/>
          </p:nvPr>
        </p:nvSpPr>
        <p:spPr>
          <a:xfrm>
            <a:off x="0" y="2088293"/>
            <a:ext cx="8952470" cy="3257550"/>
          </a:xfrm>
        </p:spPr>
        <p:txBody>
          <a:bodyPr/>
          <a:lstStyle/>
          <a:p>
            <a:pPr algn="ctr" eaLnBrk="1" hangingPunct="1">
              <a:buFontTx/>
              <a:buNone/>
            </a:pPr>
            <a:r>
              <a:rPr lang="en-GB" altLang="en-US" sz="2100" b="1" dirty="0"/>
              <a:t>And   -   (if relevant)</a:t>
            </a:r>
          </a:p>
          <a:p>
            <a:pPr algn="ctr" eaLnBrk="1" hangingPunct="1">
              <a:buFontTx/>
              <a:buNone/>
            </a:pPr>
            <a:endParaRPr lang="en-GB" altLang="en-US" sz="2100" b="1" dirty="0"/>
          </a:p>
          <a:p>
            <a:pPr algn="ctr" eaLnBrk="1" hangingPunct="1">
              <a:buFontTx/>
              <a:buNone/>
            </a:pPr>
            <a:r>
              <a:rPr lang="en-GB" altLang="en-US" sz="2100" dirty="0"/>
              <a:t>Does the topic relate clearly to an idea you  were given - </a:t>
            </a:r>
          </a:p>
          <a:p>
            <a:pPr algn="ctr" eaLnBrk="1" hangingPunct="1">
              <a:buFontTx/>
              <a:buNone/>
            </a:pPr>
            <a:endParaRPr lang="en-GB" altLang="en-US" sz="2100" dirty="0"/>
          </a:p>
          <a:p>
            <a:pPr algn="ctr" eaLnBrk="1" hangingPunct="1">
              <a:buFontTx/>
              <a:buNone/>
            </a:pPr>
            <a:r>
              <a:rPr lang="en-GB" altLang="en-US" sz="2100" dirty="0"/>
              <a:t>possibly by your organisation ?</a:t>
            </a:r>
          </a:p>
          <a:p>
            <a:pPr eaLnBrk="1" hangingPunct="1"/>
            <a:endParaRPr lang="en-GB" altLang="en-US" dirty="0"/>
          </a:p>
        </p:txBody>
      </p:sp>
    </p:spTree>
    <p:extLst>
      <p:ext uri="{BB962C8B-B14F-4D97-AF65-F5344CB8AC3E}">
        <p14:creationId xmlns:p14="http://schemas.microsoft.com/office/powerpoint/2010/main" val="19286565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628775" y="1085850"/>
            <a:ext cx="5886450" cy="457200"/>
          </a:xfrm>
        </p:spPr>
        <p:txBody>
          <a:bodyPr/>
          <a:lstStyle/>
          <a:p>
            <a:pPr eaLnBrk="1" hangingPunct="1"/>
            <a:r>
              <a:rPr lang="en-GB" altLang="en-US" sz="2400"/>
              <a:t>Generating research ideas</a:t>
            </a:r>
          </a:p>
        </p:txBody>
      </p:sp>
      <p:sp>
        <p:nvSpPr>
          <p:cNvPr id="7171" name="Rectangle 3"/>
          <p:cNvSpPr>
            <a:spLocks noGrp="1" noChangeArrowheads="1"/>
          </p:cNvSpPr>
          <p:nvPr>
            <p:ph type="body" idx="1"/>
          </p:nvPr>
        </p:nvSpPr>
        <p:spPr>
          <a:xfrm>
            <a:off x="120479" y="1885951"/>
            <a:ext cx="8628105" cy="4577663"/>
          </a:xfrm>
          <a:noFill/>
        </p:spPr>
        <p:txBody>
          <a:bodyPr wrap="square">
            <a:spAutoFit/>
          </a:bodyPr>
          <a:lstStyle/>
          <a:p>
            <a:pPr algn="ctr" eaLnBrk="1" hangingPunct="1">
              <a:lnSpc>
                <a:spcPct val="90000"/>
              </a:lnSpc>
              <a:buFontTx/>
              <a:buNone/>
            </a:pPr>
            <a:r>
              <a:rPr lang="en-GB" altLang="en-US" sz="2100" b="1" dirty="0"/>
              <a:t>Useful Techniques </a:t>
            </a:r>
          </a:p>
          <a:p>
            <a:pPr algn="ctr" eaLnBrk="1" hangingPunct="1">
              <a:lnSpc>
                <a:spcPct val="90000"/>
              </a:lnSpc>
              <a:buFontTx/>
              <a:buNone/>
            </a:pPr>
            <a:endParaRPr lang="en-GB" altLang="en-US" sz="2100" b="1" dirty="0"/>
          </a:p>
          <a:p>
            <a:pPr eaLnBrk="1" hangingPunct="1">
              <a:lnSpc>
                <a:spcPct val="90000"/>
              </a:lnSpc>
              <a:buFontTx/>
              <a:buNone/>
            </a:pPr>
            <a:r>
              <a:rPr lang="en-GB" altLang="en-US" sz="1800" dirty="0"/>
              <a:t>Rational thinking 			Creative thinking</a:t>
            </a:r>
          </a:p>
          <a:p>
            <a:pPr eaLnBrk="1" hangingPunct="1">
              <a:lnSpc>
                <a:spcPct val="90000"/>
              </a:lnSpc>
              <a:buFontTx/>
              <a:buNone/>
            </a:pPr>
            <a:endParaRPr lang="en-GB" altLang="en-US" sz="1800" dirty="0"/>
          </a:p>
          <a:p>
            <a:pPr eaLnBrk="1" hangingPunct="1">
              <a:lnSpc>
                <a:spcPct val="90000"/>
              </a:lnSpc>
              <a:buFontTx/>
              <a:buNone/>
            </a:pPr>
            <a:r>
              <a:rPr lang="en-GB" altLang="en-US" sz="1800" dirty="0"/>
              <a:t>Searching the literature 		Scanning the media </a:t>
            </a:r>
          </a:p>
          <a:p>
            <a:pPr eaLnBrk="1" hangingPunct="1">
              <a:lnSpc>
                <a:spcPct val="90000"/>
              </a:lnSpc>
              <a:buFontTx/>
              <a:buNone/>
            </a:pPr>
            <a:r>
              <a:rPr lang="en-GB" altLang="en-US" sz="1800" dirty="0"/>
              <a:t>				</a:t>
            </a:r>
          </a:p>
          <a:p>
            <a:pPr eaLnBrk="1" hangingPunct="1">
              <a:lnSpc>
                <a:spcPct val="90000"/>
              </a:lnSpc>
              <a:buFontTx/>
              <a:buNone/>
            </a:pPr>
            <a:r>
              <a:rPr lang="en-GB" altLang="en-US" sz="1800" dirty="0"/>
              <a:t>Brainstorming			Relevance Trees</a:t>
            </a:r>
          </a:p>
          <a:p>
            <a:pPr eaLnBrk="1" hangingPunct="1">
              <a:lnSpc>
                <a:spcPct val="90000"/>
              </a:lnSpc>
              <a:buFontTx/>
              <a:buNone/>
            </a:pPr>
            <a:r>
              <a:rPr lang="en-GB" altLang="en-US" sz="1800" dirty="0"/>
              <a:t>	</a:t>
            </a:r>
          </a:p>
          <a:p>
            <a:pPr eaLnBrk="1" hangingPunct="1">
              <a:lnSpc>
                <a:spcPct val="90000"/>
              </a:lnSpc>
              <a:buFontTx/>
              <a:buNone/>
            </a:pPr>
            <a:r>
              <a:rPr lang="en-GB" altLang="en-US" sz="1800" dirty="0"/>
              <a:t>Exploring past projects 		Discussion</a:t>
            </a:r>
          </a:p>
          <a:p>
            <a:pPr eaLnBrk="1" hangingPunct="1">
              <a:lnSpc>
                <a:spcPct val="90000"/>
              </a:lnSpc>
              <a:buFontTx/>
              <a:buNone/>
            </a:pPr>
            <a:endParaRPr lang="en-GB" altLang="en-US" sz="1800" dirty="0"/>
          </a:p>
          <a:p>
            <a:pPr algn="ctr" eaLnBrk="1" hangingPunct="1">
              <a:lnSpc>
                <a:spcPct val="90000"/>
              </a:lnSpc>
              <a:buFontTx/>
              <a:buNone/>
            </a:pPr>
            <a:r>
              <a:rPr lang="en-GB" altLang="en-US" sz="1800" dirty="0"/>
              <a:t>Keeping an ideas notebook</a:t>
            </a:r>
          </a:p>
          <a:p>
            <a:pPr eaLnBrk="1" hangingPunct="1">
              <a:lnSpc>
                <a:spcPct val="90000"/>
              </a:lnSpc>
              <a:buFontTx/>
              <a:buNone/>
            </a:pPr>
            <a:r>
              <a:rPr lang="en-GB" altLang="en-US" sz="1800" dirty="0"/>
              <a:t>				</a:t>
            </a:r>
          </a:p>
        </p:txBody>
      </p:sp>
    </p:spTree>
    <p:extLst>
      <p:ext uri="{BB962C8B-B14F-4D97-AF65-F5344CB8AC3E}">
        <p14:creationId xmlns:p14="http://schemas.microsoft.com/office/powerpoint/2010/main" val="27988672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657350" y="1044179"/>
            <a:ext cx="5829300" cy="514350"/>
          </a:xfrm>
        </p:spPr>
        <p:txBody>
          <a:bodyPr/>
          <a:lstStyle/>
          <a:p>
            <a:pPr eaLnBrk="1" hangingPunct="1"/>
            <a:r>
              <a:rPr lang="en-GB" altLang="en-US" sz="2400"/>
              <a:t>Refining research ideas</a:t>
            </a:r>
          </a:p>
        </p:txBody>
      </p:sp>
      <p:sp>
        <p:nvSpPr>
          <p:cNvPr id="8195" name="Rectangle 3"/>
          <p:cNvSpPr>
            <a:spLocks noGrp="1" noChangeArrowheads="1"/>
          </p:cNvSpPr>
          <p:nvPr>
            <p:ph type="body" idx="1"/>
          </p:nvPr>
        </p:nvSpPr>
        <p:spPr>
          <a:xfrm>
            <a:off x="101943" y="1815704"/>
            <a:ext cx="7262073" cy="3657600"/>
          </a:xfrm>
        </p:spPr>
        <p:txBody>
          <a:bodyPr>
            <a:normAutofit fontScale="92500" lnSpcReduction="10000"/>
          </a:bodyPr>
          <a:lstStyle/>
          <a:p>
            <a:pPr eaLnBrk="1" hangingPunct="1">
              <a:buFontTx/>
              <a:buNone/>
            </a:pPr>
            <a:endParaRPr lang="en-GB" altLang="en-US" sz="1800" dirty="0"/>
          </a:p>
          <a:p>
            <a:pPr eaLnBrk="1" hangingPunct="1"/>
            <a:r>
              <a:rPr lang="en-GB" altLang="en-US" sz="1800" dirty="0"/>
              <a:t>Using the Delphi Technique</a:t>
            </a:r>
          </a:p>
          <a:p>
            <a:pPr eaLnBrk="1" hangingPunct="1">
              <a:buFontTx/>
              <a:buNone/>
            </a:pPr>
            <a:endParaRPr lang="en-GB" altLang="en-US" sz="1800" dirty="0"/>
          </a:p>
          <a:p>
            <a:pPr eaLnBrk="1" hangingPunct="1"/>
            <a:r>
              <a:rPr lang="en-GB" altLang="en-US" sz="1800" dirty="0"/>
              <a:t>Conducting a preliminary study </a:t>
            </a:r>
          </a:p>
          <a:p>
            <a:pPr eaLnBrk="1" hangingPunct="1">
              <a:buFontTx/>
              <a:buNone/>
            </a:pPr>
            <a:endParaRPr lang="en-GB" altLang="en-US" sz="1800" dirty="0"/>
          </a:p>
          <a:p>
            <a:pPr eaLnBrk="1" hangingPunct="1"/>
            <a:r>
              <a:rPr lang="en-GB" altLang="en-US" sz="1800" dirty="0"/>
              <a:t>Continually testing out your ideas</a:t>
            </a:r>
          </a:p>
          <a:p>
            <a:pPr eaLnBrk="1" hangingPunct="1">
              <a:buFontTx/>
              <a:buNone/>
            </a:pPr>
            <a:endParaRPr lang="en-GB" altLang="en-US" sz="1800" dirty="0"/>
          </a:p>
          <a:p>
            <a:pPr eaLnBrk="1" hangingPunct="1"/>
            <a:r>
              <a:rPr lang="en-GB" altLang="en-US" sz="1800" dirty="0"/>
              <a:t>Integrating ideas</a:t>
            </a:r>
          </a:p>
          <a:p>
            <a:pPr eaLnBrk="1" hangingPunct="1">
              <a:buFontTx/>
              <a:buNone/>
            </a:pPr>
            <a:endParaRPr lang="en-GB" altLang="en-US" sz="1800" dirty="0"/>
          </a:p>
          <a:p>
            <a:pPr eaLnBrk="1" hangingPunct="1"/>
            <a:r>
              <a:rPr lang="en-GB" altLang="en-US" sz="1800" dirty="0"/>
              <a:t>Refining topics given to you by your organisation </a:t>
            </a:r>
          </a:p>
          <a:p>
            <a:pPr eaLnBrk="1" hangingPunct="1">
              <a:buFontTx/>
              <a:buNone/>
            </a:pPr>
            <a:endParaRPr lang="en-GB" altLang="en-US" sz="2250" dirty="0"/>
          </a:p>
        </p:txBody>
      </p:sp>
    </p:spTree>
    <p:extLst>
      <p:ext uri="{BB962C8B-B14F-4D97-AF65-F5344CB8AC3E}">
        <p14:creationId xmlns:p14="http://schemas.microsoft.com/office/powerpoint/2010/main" val="29792159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657350" y="1077516"/>
            <a:ext cx="5829300" cy="457200"/>
          </a:xfrm>
        </p:spPr>
        <p:txBody>
          <a:bodyPr/>
          <a:lstStyle/>
          <a:p>
            <a:pPr eaLnBrk="1" hangingPunct="1"/>
            <a:r>
              <a:rPr lang="en-GB" altLang="en-US" sz="2400"/>
              <a:t>Writing research questions</a:t>
            </a:r>
          </a:p>
        </p:txBody>
      </p:sp>
      <p:sp>
        <p:nvSpPr>
          <p:cNvPr id="9219" name="Rectangle 3"/>
          <p:cNvSpPr>
            <a:spLocks noGrp="1" noChangeArrowheads="1"/>
          </p:cNvSpPr>
          <p:nvPr>
            <p:ph type="body" idx="1"/>
          </p:nvPr>
        </p:nvSpPr>
        <p:spPr>
          <a:xfrm>
            <a:off x="261487" y="1771650"/>
            <a:ext cx="8311013" cy="3829050"/>
          </a:xfrm>
        </p:spPr>
        <p:txBody>
          <a:bodyPr>
            <a:normAutofit fontScale="92500" lnSpcReduction="10000"/>
          </a:bodyPr>
          <a:lstStyle/>
          <a:p>
            <a:pPr algn="ctr" eaLnBrk="1" hangingPunct="1">
              <a:lnSpc>
                <a:spcPct val="90000"/>
              </a:lnSpc>
              <a:buFontTx/>
              <a:buNone/>
            </a:pPr>
            <a:r>
              <a:rPr lang="en-GB" altLang="en-US" sz="2100" b="1" dirty="0"/>
              <a:t>Write research questions that are</a:t>
            </a:r>
            <a:br>
              <a:rPr lang="en-GB" altLang="en-US" sz="2100" b="1" dirty="0"/>
            </a:br>
            <a:endParaRPr lang="en-GB" altLang="en-US" sz="2100" b="1" dirty="0"/>
          </a:p>
          <a:p>
            <a:pPr eaLnBrk="1" hangingPunct="1">
              <a:lnSpc>
                <a:spcPct val="90000"/>
              </a:lnSpc>
            </a:pPr>
            <a:r>
              <a:rPr lang="en-GB" altLang="en-US" sz="1800" dirty="0"/>
              <a:t>Consistent with expected standards </a:t>
            </a:r>
            <a:br>
              <a:rPr lang="en-GB" altLang="en-US" sz="1800" dirty="0"/>
            </a:br>
            <a:endParaRPr lang="en-GB" altLang="en-US" sz="1800" dirty="0"/>
          </a:p>
          <a:p>
            <a:pPr eaLnBrk="1" hangingPunct="1">
              <a:lnSpc>
                <a:spcPct val="90000"/>
              </a:lnSpc>
            </a:pPr>
            <a:r>
              <a:rPr lang="en-GB" altLang="en-US" sz="1800" dirty="0"/>
              <a:t>Able to produce clear conclusions </a:t>
            </a:r>
            <a:br>
              <a:rPr lang="en-GB" altLang="en-US" sz="1800" dirty="0"/>
            </a:br>
            <a:endParaRPr lang="en-GB" altLang="en-US" sz="1800" dirty="0"/>
          </a:p>
          <a:p>
            <a:pPr eaLnBrk="1" hangingPunct="1">
              <a:lnSpc>
                <a:spcPct val="90000"/>
              </a:lnSpc>
            </a:pPr>
            <a:r>
              <a:rPr lang="en-GB" altLang="en-US" sz="1800" dirty="0"/>
              <a:t>At the right level ( not too difficult )</a:t>
            </a:r>
          </a:p>
          <a:p>
            <a:pPr eaLnBrk="1" hangingPunct="1">
              <a:lnSpc>
                <a:spcPct val="90000"/>
              </a:lnSpc>
              <a:buFontTx/>
              <a:buNone/>
            </a:pPr>
            <a:endParaRPr lang="en-GB" altLang="en-US" sz="1800" dirty="0"/>
          </a:p>
          <a:p>
            <a:pPr eaLnBrk="1" hangingPunct="1">
              <a:lnSpc>
                <a:spcPct val="90000"/>
              </a:lnSpc>
            </a:pPr>
            <a:r>
              <a:rPr lang="en-GB" altLang="en-US" sz="1800" dirty="0"/>
              <a:t>Not too descriptive</a:t>
            </a:r>
            <a:br>
              <a:rPr lang="en-GB" altLang="en-US" sz="1800" dirty="0"/>
            </a:br>
            <a:endParaRPr lang="en-GB" altLang="en-US" sz="1800" dirty="0"/>
          </a:p>
          <a:p>
            <a:pPr eaLnBrk="1" hangingPunct="1">
              <a:lnSpc>
                <a:spcPct val="90000"/>
              </a:lnSpc>
            </a:pPr>
            <a:r>
              <a:rPr lang="en-GB" altLang="en-US" sz="1800" dirty="0"/>
              <a:t>Use the ‘Goldilocks Test’ </a:t>
            </a:r>
            <a:br>
              <a:rPr lang="en-GB" altLang="en-US" sz="1800" dirty="0"/>
            </a:br>
            <a:endParaRPr lang="en-GB" altLang="en-US" sz="1800" dirty="0"/>
          </a:p>
          <a:p>
            <a:pPr algn="r" eaLnBrk="1" hangingPunct="1">
              <a:lnSpc>
                <a:spcPct val="90000"/>
              </a:lnSpc>
              <a:buFontTx/>
              <a:buNone/>
            </a:pPr>
            <a:r>
              <a:rPr lang="en-GB" altLang="en-US" sz="1500" dirty="0"/>
              <a:t>Clough and </a:t>
            </a:r>
            <a:r>
              <a:rPr lang="en-GB" altLang="en-US" sz="1500" dirty="0" err="1"/>
              <a:t>Nutbrown</a:t>
            </a:r>
            <a:r>
              <a:rPr lang="en-GB" altLang="en-US" sz="1500" dirty="0"/>
              <a:t> (2002)</a:t>
            </a:r>
          </a:p>
        </p:txBody>
      </p:sp>
    </p:spTree>
    <p:extLst>
      <p:ext uri="{BB962C8B-B14F-4D97-AF65-F5344CB8AC3E}">
        <p14:creationId xmlns:p14="http://schemas.microsoft.com/office/powerpoint/2010/main" val="39077515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439467" y="1094185"/>
            <a:ext cx="6265069" cy="400050"/>
          </a:xfrm>
        </p:spPr>
        <p:txBody>
          <a:bodyPr/>
          <a:lstStyle/>
          <a:p>
            <a:pPr eaLnBrk="1" hangingPunct="1"/>
            <a:r>
              <a:rPr lang="en-GB" altLang="en-US" sz="2400"/>
              <a:t>Turning ideas into research projects (1)</a:t>
            </a:r>
          </a:p>
        </p:txBody>
      </p:sp>
      <p:sp>
        <p:nvSpPr>
          <p:cNvPr id="10243" name="Text Box 4"/>
          <p:cNvSpPr txBox="1">
            <a:spLocks noChangeArrowheads="1"/>
          </p:cNvSpPr>
          <p:nvPr/>
        </p:nvSpPr>
        <p:spPr bwMode="auto">
          <a:xfrm>
            <a:off x="1067315" y="1871664"/>
            <a:ext cx="6000750" cy="7017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20000"/>
              </a:spcBef>
            </a:pPr>
            <a:r>
              <a:rPr lang="en-GB" altLang="en-US" sz="1800" b="1" dirty="0">
                <a:latin typeface="Arial" panose="020B0604020202020204" pitchFamily="34" charset="0"/>
              </a:rPr>
              <a:t>Examples of research ideas </a:t>
            </a:r>
          </a:p>
          <a:p>
            <a:pPr algn="ctr" eaLnBrk="1" hangingPunct="1">
              <a:spcBef>
                <a:spcPct val="20000"/>
              </a:spcBef>
            </a:pPr>
            <a:r>
              <a:rPr lang="en-GB" altLang="en-US" sz="1800" b="1" dirty="0">
                <a:latin typeface="Arial" panose="020B0604020202020204" pitchFamily="34" charset="0"/>
              </a:rPr>
              <a:t>and their derived focus questions</a:t>
            </a:r>
            <a:endParaRPr lang="en-GB" altLang="en-US" sz="1800" b="1" dirty="0"/>
          </a:p>
        </p:txBody>
      </p:sp>
      <p:pic>
        <p:nvPicPr>
          <p:cNvPr id="10244" name="Picture 8" descr="M02NT0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741" y="2627356"/>
            <a:ext cx="8418181" cy="21780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5" name="Text Box 9"/>
          <p:cNvSpPr txBox="1">
            <a:spLocks noChangeArrowheads="1"/>
          </p:cNvSpPr>
          <p:nvPr/>
        </p:nvSpPr>
        <p:spPr bwMode="auto">
          <a:xfrm>
            <a:off x="1532336" y="5182791"/>
            <a:ext cx="6063853"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350">
                <a:solidFill>
                  <a:schemeClr val="bg1"/>
                </a:solidFill>
                <a:latin typeface="Arial" panose="020B0604020202020204" pitchFamily="34" charset="0"/>
              </a:rPr>
              <a:t>Table 2.2  Examples of research ideas and their derived focus research questions</a:t>
            </a:r>
          </a:p>
        </p:txBody>
      </p:sp>
    </p:spTree>
    <p:extLst>
      <p:ext uri="{BB962C8B-B14F-4D97-AF65-F5344CB8AC3E}">
        <p14:creationId xmlns:p14="http://schemas.microsoft.com/office/powerpoint/2010/main" val="1115872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439467" y="927497"/>
            <a:ext cx="6265069" cy="742950"/>
          </a:xfrm>
        </p:spPr>
        <p:txBody>
          <a:bodyPr/>
          <a:lstStyle/>
          <a:p>
            <a:pPr eaLnBrk="1" hangingPunct="1"/>
            <a:r>
              <a:rPr lang="en-GB" altLang="en-US" sz="2400"/>
              <a:t>Turning ideas into research projects (2)</a:t>
            </a:r>
          </a:p>
        </p:txBody>
      </p:sp>
      <p:sp>
        <p:nvSpPr>
          <p:cNvPr id="11267" name="Rectangle 3"/>
          <p:cNvSpPr>
            <a:spLocks noGrp="1" noChangeArrowheads="1"/>
          </p:cNvSpPr>
          <p:nvPr>
            <p:ph type="body" idx="1"/>
          </p:nvPr>
        </p:nvSpPr>
        <p:spPr>
          <a:xfrm>
            <a:off x="111211" y="1943100"/>
            <a:ext cx="8767119" cy="3257550"/>
          </a:xfrm>
        </p:spPr>
        <p:txBody>
          <a:bodyPr>
            <a:normAutofit lnSpcReduction="10000"/>
          </a:bodyPr>
          <a:lstStyle/>
          <a:p>
            <a:pPr algn="ctr" eaLnBrk="1" hangingPunct="1">
              <a:buFontTx/>
              <a:buNone/>
            </a:pPr>
            <a:r>
              <a:rPr lang="en-GB" altLang="en-US" sz="2100" b="1" dirty="0"/>
              <a:t>Useful techniques</a:t>
            </a:r>
          </a:p>
          <a:p>
            <a:pPr algn="ctr" eaLnBrk="1" hangingPunct="1">
              <a:buFontTx/>
              <a:buNone/>
            </a:pPr>
            <a:endParaRPr lang="en-GB" altLang="en-US" sz="2100" b="1" dirty="0"/>
          </a:p>
          <a:p>
            <a:pPr eaLnBrk="1" hangingPunct="1"/>
            <a:r>
              <a:rPr lang="en-GB" altLang="en-US" sz="1950" dirty="0"/>
              <a:t>Start with a general focus question</a:t>
            </a:r>
          </a:p>
          <a:p>
            <a:pPr eaLnBrk="1" hangingPunct="1">
              <a:buFontTx/>
              <a:buNone/>
            </a:pPr>
            <a:endParaRPr lang="en-GB" altLang="en-US" sz="1950" dirty="0"/>
          </a:p>
          <a:p>
            <a:pPr eaLnBrk="1" hangingPunct="1"/>
            <a:r>
              <a:rPr lang="en-GB" altLang="en-US" sz="1950" dirty="0"/>
              <a:t>Use the ‘Russian Doll’ principle to reach the essence of the question – start wide, then get focussed. </a:t>
            </a:r>
          </a:p>
          <a:p>
            <a:pPr eaLnBrk="1" hangingPunct="1">
              <a:buFontTx/>
              <a:buNone/>
            </a:pPr>
            <a:endParaRPr lang="en-GB" altLang="en-US" sz="1950" dirty="0"/>
          </a:p>
          <a:p>
            <a:pPr eaLnBrk="1" hangingPunct="1"/>
            <a:r>
              <a:rPr lang="en-GB" altLang="en-US" sz="1950" dirty="0"/>
              <a:t>Discuss areas of interest in your tutorials</a:t>
            </a:r>
          </a:p>
          <a:p>
            <a:pPr eaLnBrk="1" hangingPunct="1">
              <a:buFontTx/>
              <a:buNone/>
            </a:pPr>
            <a:endParaRPr lang="en-GB" altLang="en-US" sz="1950" dirty="0"/>
          </a:p>
          <a:p>
            <a:pPr eaLnBrk="1" hangingPunct="1">
              <a:buFontTx/>
              <a:buNone/>
            </a:pPr>
            <a:endParaRPr lang="en-GB" altLang="en-US" sz="1950" dirty="0"/>
          </a:p>
        </p:txBody>
      </p:sp>
    </p:spTree>
    <p:extLst>
      <p:ext uri="{BB962C8B-B14F-4D97-AF65-F5344CB8AC3E}">
        <p14:creationId xmlns:p14="http://schemas.microsoft.com/office/powerpoint/2010/main" val="40784743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457325" y="1069181"/>
            <a:ext cx="6229350" cy="457200"/>
          </a:xfrm>
        </p:spPr>
        <p:txBody>
          <a:bodyPr/>
          <a:lstStyle/>
          <a:p>
            <a:pPr eaLnBrk="1" hangingPunct="1"/>
            <a:r>
              <a:rPr lang="en-GB" altLang="en-US" sz="2400"/>
              <a:t>Turning ideas into research projects (3)</a:t>
            </a:r>
          </a:p>
        </p:txBody>
      </p:sp>
      <p:sp>
        <p:nvSpPr>
          <p:cNvPr id="12291" name="Rectangle 3"/>
          <p:cNvSpPr>
            <a:spLocks noGrp="1" noChangeArrowheads="1"/>
          </p:cNvSpPr>
          <p:nvPr>
            <p:ph type="body" idx="1"/>
          </p:nvPr>
        </p:nvSpPr>
        <p:spPr>
          <a:xfrm>
            <a:off x="101943" y="2057400"/>
            <a:ext cx="8831993" cy="3086100"/>
          </a:xfrm>
        </p:spPr>
        <p:txBody>
          <a:bodyPr/>
          <a:lstStyle/>
          <a:p>
            <a:pPr algn="ctr" eaLnBrk="1" hangingPunct="1">
              <a:buFontTx/>
              <a:buNone/>
            </a:pPr>
            <a:r>
              <a:rPr lang="en-GB" altLang="en-US" sz="2100" b="1" dirty="0"/>
              <a:t>Writing clear research objectives</a:t>
            </a:r>
          </a:p>
          <a:p>
            <a:pPr algn="ctr" eaLnBrk="1" hangingPunct="1">
              <a:buFontTx/>
              <a:buNone/>
            </a:pPr>
            <a:endParaRPr lang="en-GB" altLang="en-US" sz="1950" dirty="0"/>
          </a:p>
          <a:p>
            <a:pPr eaLnBrk="1" hangingPunct="1"/>
            <a:r>
              <a:rPr lang="en-GB" altLang="en-US" sz="1950" dirty="0"/>
              <a:t>Check USW’s preferences for stated objectives</a:t>
            </a:r>
          </a:p>
          <a:p>
            <a:pPr eaLnBrk="1" hangingPunct="1"/>
            <a:endParaRPr lang="en-GB" altLang="en-US" sz="1950" dirty="0"/>
          </a:p>
          <a:p>
            <a:pPr eaLnBrk="1" hangingPunct="1"/>
            <a:r>
              <a:rPr lang="en-GB" altLang="en-US" sz="1950" dirty="0"/>
              <a:t>Use a general focus question to achieve precise objectives</a:t>
            </a:r>
          </a:p>
          <a:p>
            <a:pPr eaLnBrk="1" hangingPunct="1"/>
            <a:endParaRPr lang="en-GB" altLang="en-US" sz="1950" dirty="0"/>
          </a:p>
          <a:p>
            <a:pPr algn="r" eaLnBrk="1" hangingPunct="1">
              <a:buFontTx/>
              <a:buNone/>
            </a:pPr>
            <a:r>
              <a:rPr lang="en-GB" altLang="en-US" sz="1500" dirty="0"/>
              <a:t>Saunders </a:t>
            </a:r>
            <a:r>
              <a:rPr lang="en-GB" altLang="en-US" sz="1500" i="1" dirty="0"/>
              <a:t>et al</a:t>
            </a:r>
            <a:r>
              <a:rPr lang="en-GB" altLang="en-US" sz="1500" dirty="0"/>
              <a:t>. (2009)</a:t>
            </a:r>
          </a:p>
        </p:txBody>
      </p:sp>
    </p:spTree>
    <p:extLst>
      <p:ext uri="{BB962C8B-B14F-4D97-AF65-F5344CB8AC3E}">
        <p14:creationId xmlns:p14="http://schemas.microsoft.com/office/powerpoint/2010/main" val="38188988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439467" y="1069181"/>
            <a:ext cx="6265069" cy="457200"/>
          </a:xfrm>
        </p:spPr>
        <p:txBody>
          <a:bodyPr/>
          <a:lstStyle/>
          <a:p>
            <a:pPr eaLnBrk="1" hangingPunct="1"/>
            <a:r>
              <a:rPr lang="en-GB" altLang="en-US" sz="2400"/>
              <a:t>Turning ideas into research projects (4)</a:t>
            </a:r>
          </a:p>
        </p:txBody>
      </p:sp>
      <p:sp>
        <p:nvSpPr>
          <p:cNvPr id="13315" name="Rectangle 3"/>
          <p:cNvSpPr>
            <a:spLocks noGrp="1" noChangeArrowheads="1"/>
          </p:cNvSpPr>
          <p:nvPr>
            <p:ph type="body" idx="1"/>
          </p:nvPr>
        </p:nvSpPr>
        <p:spPr>
          <a:xfrm>
            <a:off x="194619" y="1919288"/>
            <a:ext cx="7292031" cy="3771900"/>
          </a:xfrm>
        </p:spPr>
        <p:txBody>
          <a:bodyPr>
            <a:normAutofit fontScale="92500" lnSpcReduction="20000"/>
          </a:bodyPr>
          <a:lstStyle/>
          <a:p>
            <a:pPr algn="ctr" eaLnBrk="1" hangingPunct="1">
              <a:buFontTx/>
              <a:buNone/>
            </a:pPr>
            <a:r>
              <a:rPr lang="en-GB" altLang="en-US" sz="2100" b="1" dirty="0"/>
              <a:t>Include SMART Personal objectives</a:t>
            </a:r>
          </a:p>
          <a:p>
            <a:pPr algn="ctr" eaLnBrk="1" hangingPunct="1">
              <a:buFontTx/>
              <a:buNone/>
            </a:pPr>
            <a:endParaRPr lang="en-GB" altLang="en-US" sz="1950" dirty="0"/>
          </a:p>
          <a:p>
            <a:pPr eaLnBrk="1" hangingPunct="1">
              <a:buFontTx/>
              <a:buNone/>
            </a:pPr>
            <a:r>
              <a:rPr lang="en-GB" altLang="en-US" sz="1800" dirty="0">
                <a:solidFill>
                  <a:srgbClr val="FF0000"/>
                </a:solidFill>
              </a:rPr>
              <a:t>S</a:t>
            </a:r>
            <a:r>
              <a:rPr lang="en-GB" altLang="en-US" sz="1800" dirty="0"/>
              <a:t>	 </a:t>
            </a:r>
            <a:r>
              <a:rPr lang="en-GB" altLang="en-US" sz="1800" dirty="0" err="1"/>
              <a:t>pecific</a:t>
            </a:r>
            <a:endParaRPr lang="en-GB" altLang="en-US" sz="1800" dirty="0"/>
          </a:p>
          <a:p>
            <a:pPr eaLnBrk="1" hangingPunct="1">
              <a:buFontTx/>
              <a:buNone/>
            </a:pPr>
            <a:endParaRPr lang="en-GB" altLang="en-US" sz="1800" dirty="0"/>
          </a:p>
          <a:p>
            <a:pPr eaLnBrk="1" hangingPunct="1">
              <a:buFontTx/>
              <a:buNone/>
            </a:pPr>
            <a:r>
              <a:rPr lang="en-GB" altLang="en-US" sz="1800" dirty="0">
                <a:solidFill>
                  <a:srgbClr val="FF0000"/>
                </a:solidFill>
              </a:rPr>
              <a:t>M</a:t>
            </a:r>
            <a:r>
              <a:rPr lang="en-GB" altLang="en-US" sz="1800" dirty="0"/>
              <a:t>  </a:t>
            </a:r>
            <a:r>
              <a:rPr lang="en-GB" altLang="en-US" sz="1800" dirty="0" err="1"/>
              <a:t>easurable</a:t>
            </a:r>
            <a:endParaRPr lang="en-GB" altLang="en-US" sz="1800" dirty="0"/>
          </a:p>
          <a:p>
            <a:pPr eaLnBrk="1" hangingPunct="1">
              <a:buFontTx/>
              <a:buNone/>
            </a:pPr>
            <a:endParaRPr lang="en-GB" altLang="en-US" sz="1800" dirty="0"/>
          </a:p>
          <a:p>
            <a:pPr eaLnBrk="1" hangingPunct="1">
              <a:buFontTx/>
              <a:buNone/>
            </a:pPr>
            <a:r>
              <a:rPr lang="en-GB" altLang="en-US" sz="1800" dirty="0">
                <a:solidFill>
                  <a:srgbClr val="FF0000"/>
                </a:solidFill>
              </a:rPr>
              <a:t>A</a:t>
            </a:r>
            <a:r>
              <a:rPr lang="en-GB" altLang="en-US" sz="1800" dirty="0"/>
              <a:t>	 </a:t>
            </a:r>
            <a:r>
              <a:rPr lang="en-GB" altLang="en-US" sz="1800" dirty="0" err="1"/>
              <a:t>chievable</a:t>
            </a:r>
            <a:endParaRPr lang="en-GB" altLang="en-US" sz="1800" dirty="0"/>
          </a:p>
          <a:p>
            <a:pPr eaLnBrk="1" hangingPunct="1">
              <a:buFontTx/>
              <a:buNone/>
            </a:pPr>
            <a:endParaRPr lang="en-GB" altLang="en-US" sz="1800" dirty="0"/>
          </a:p>
          <a:p>
            <a:pPr eaLnBrk="1" hangingPunct="1">
              <a:buFontTx/>
              <a:buNone/>
            </a:pPr>
            <a:r>
              <a:rPr lang="en-GB" altLang="en-US" sz="1800" dirty="0">
                <a:solidFill>
                  <a:srgbClr val="FF0000"/>
                </a:solidFill>
              </a:rPr>
              <a:t>R</a:t>
            </a:r>
            <a:r>
              <a:rPr lang="en-GB" altLang="en-US" sz="1800" dirty="0"/>
              <a:t>	 </a:t>
            </a:r>
            <a:r>
              <a:rPr lang="en-GB" altLang="en-US" sz="1800" dirty="0" err="1"/>
              <a:t>ealistic</a:t>
            </a:r>
            <a:endParaRPr lang="en-GB" altLang="en-US" sz="1800" dirty="0"/>
          </a:p>
          <a:p>
            <a:pPr eaLnBrk="1" hangingPunct="1">
              <a:buFontTx/>
              <a:buNone/>
            </a:pPr>
            <a:endParaRPr lang="en-GB" altLang="en-US" sz="1800" dirty="0"/>
          </a:p>
          <a:p>
            <a:pPr eaLnBrk="1" hangingPunct="1">
              <a:buFontTx/>
              <a:buNone/>
            </a:pPr>
            <a:r>
              <a:rPr lang="en-GB" altLang="en-US" sz="1800" dirty="0">
                <a:solidFill>
                  <a:srgbClr val="FF0000"/>
                </a:solidFill>
              </a:rPr>
              <a:t>T	 </a:t>
            </a:r>
            <a:r>
              <a:rPr lang="en-GB" altLang="en-US" sz="1800" dirty="0" err="1"/>
              <a:t>imely</a:t>
            </a:r>
            <a:r>
              <a:rPr lang="en-GB" altLang="en-US" sz="1800" dirty="0"/>
              <a:t>	</a:t>
            </a:r>
          </a:p>
        </p:txBody>
      </p:sp>
    </p:spTree>
    <p:extLst>
      <p:ext uri="{BB962C8B-B14F-4D97-AF65-F5344CB8AC3E}">
        <p14:creationId xmlns:p14="http://schemas.microsoft.com/office/powerpoint/2010/main" val="21873245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657350" y="1044179"/>
            <a:ext cx="5829300" cy="514350"/>
          </a:xfrm>
        </p:spPr>
        <p:txBody>
          <a:bodyPr/>
          <a:lstStyle/>
          <a:p>
            <a:pPr eaLnBrk="1" hangingPunct="1"/>
            <a:r>
              <a:rPr lang="en-GB" altLang="en-US" sz="2400"/>
              <a:t>The importance of theory</a:t>
            </a:r>
          </a:p>
        </p:txBody>
      </p:sp>
      <p:sp>
        <p:nvSpPr>
          <p:cNvPr id="14339" name="Rectangle 3"/>
          <p:cNvSpPr>
            <a:spLocks noGrp="1" noChangeArrowheads="1"/>
          </p:cNvSpPr>
          <p:nvPr>
            <p:ph type="body" idx="1"/>
          </p:nvPr>
        </p:nvSpPr>
        <p:spPr>
          <a:xfrm>
            <a:off x="166817" y="1771650"/>
            <a:ext cx="8822724" cy="3886200"/>
          </a:xfrm>
        </p:spPr>
        <p:txBody>
          <a:bodyPr>
            <a:normAutofit lnSpcReduction="10000"/>
          </a:bodyPr>
          <a:lstStyle/>
          <a:p>
            <a:pPr algn="ctr" eaLnBrk="1" hangingPunct="1"/>
            <a:r>
              <a:rPr lang="en-GB" altLang="en-US" sz="1800" dirty="0"/>
              <a:t>Asking for opinions and gathering facts – </a:t>
            </a:r>
            <a:r>
              <a:rPr lang="en-GB" altLang="en-US" sz="1800" dirty="0">
                <a:solidFill>
                  <a:srgbClr val="FF0000"/>
                </a:solidFill>
              </a:rPr>
              <a:t>'what' </a:t>
            </a:r>
            <a:r>
              <a:rPr lang="en-GB" altLang="en-US" sz="1800" dirty="0"/>
              <a:t> questions (descriptive research)</a:t>
            </a:r>
          </a:p>
          <a:p>
            <a:pPr eaLnBrk="1" hangingPunct="1"/>
            <a:endParaRPr lang="en-GB" altLang="en-US" sz="1800" dirty="0"/>
          </a:p>
          <a:p>
            <a:pPr eaLnBrk="1" hangingPunct="1"/>
            <a:r>
              <a:rPr lang="en-GB" altLang="en-US" sz="1800" dirty="0"/>
              <a:t>Using questions that go beyond description and require analysis – </a:t>
            </a:r>
            <a:r>
              <a:rPr lang="en-GB" altLang="en-US" sz="1800" dirty="0">
                <a:solidFill>
                  <a:srgbClr val="FF0000"/>
                </a:solidFill>
              </a:rPr>
              <a:t>'why' </a:t>
            </a:r>
            <a:r>
              <a:rPr lang="en-GB" altLang="en-US" sz="1800" dirty="0"/>
              <a:t>questions </a:t>
            </a:r>
          </a:p>
          <a:p>
            <a:pPr algn="r" eaLnBrk="1" hangingPunct="1">
              <a:buFontTx/>
              <a:buNone/>
            </a:pPr>
            <a:r>
              <a:rPr lang="en-GB" altLang="en-US" sz="1500" dirty="0"/>
              <a:t>Phillips and Pugh (2005)</a:t>
            </a:r>
          </a:p>
          <a:p>
            <a:pPr algn="ctr" eaLnBrk="1" hangingPunct="1">
              <a:buFontTx/>
              <a:buNone/>
            </a:pPr>
            <a:r>
              <a:rPr lang="en-GB" altLang="en-US" sz="1950" b="1" dirty="0"/>
              <a:t>In order to:</a:t>
            </a:r>
          </a:p>
          <a:p>
            <a:pPr algn="ctr" eaLnBrk="1" hangingPunct="1">
              <a:buFontTx/>
              <a:buNone/>
            </a:pPr>
            <a:endParaRPr lang="en-GB" altLang="en-US" sz="1950" b="1" dirty="0"/>
          </a:p>
          <a:p>
            <a:pPr eaLnBrk="1" hangingPunct="1">
              <a:buFontTx/>
              <a:buNone/>
            </a:pPr>
            <a:r>
              <a:rPr lang="en-GB" altLang="en-US" sz="1800" dirty="0"/>
              <a:t>Explain phenomena			Analyse relationships</a:t>
            </a:r>
          </a:p>
          <a:p>
            <a:pPr eaLnBrk="1" hangingPunct="1">
              <a:buFontTx/>
              <a:buNone/>
            </a:pPr>
            <a:endParaRPr lang="en-GB" altLang="en-US" sz="1800" dirty="0"/>
          </a:p>
          <a:p>
            <a:pPr eaLnBrk="1" hangingPunct="1">
              <a:buFontTx/>
              <a:buNone/>
            </a:pPr>
            <a:r>
              <a:rPr lang="en-GB" altLang="en-US" sz="1800" dirty="0"/>
              <a:t>Predict outcomes			Compare and generalise</a:t>
            </a:r>
          </a:p>
        </p:txBody>
      </p:sp>
    </p:spTree>
    <p:extLst>
      <p:ext uri="{BB962C8B-B14F-4D97-AF65-F5344CB8AC3E}">
        <p14:creationId xmlns:p14="http://schemas.microsoft.com/office/powerpoint/2010/main" val="11161518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657350" y="1090613"/>
            <a:ext cx="5829300" cy="461665"/>
          </a:xfrm>
          <a:noFill/>
        </p:spPr>
        <p:txBody>
          <a:bodyPr>
            <a:spAutoFit/>
          </a:bodyPr>
          <a:lstStyle/>
          <a:p>
            <a:pPr eaLnBrk="1" hangingPunct="1"/>
            <a:r>
              <a:rPr lang="en-GB" altLang="en-US" sz="2400"/>
              <a:t>Threefold typology of theories</a:t>
            </a:r>
          </a:p>
        </p:txBody>
      </p:sp>
      <p:sp>
        <p:nvSpPr>
          <p:cNvPr id="15363" name="Rectangle 3"/>
          <p:cNvSpPr>
            <a:spLocks noGrp="1" noChangeArrowheads="1"/>
          </p:cNvSpPr>
          <p:nvPr>
            <p:ph type="body" idx="1"/>
          </p:nvPr>
        </p:nvSpPr>
        <p:spPr>
          <a:xfrm>
            <a:off x="1657350" y="1828800"/>
            <a:ext cx="6831742" cy="3986599"/>
          </a:xfrm>
        </p:spPr>
        <p:txBody>
          <a:bodyPr>
            <a:normAutofit fontScale="92500" lnSpcReduction="20000"/>
          </a:bodyPr>
          <a:lstStyle/>
          <a:p>
            <a:pPr algn="ctr" eaLnBrk="1" hangingPunct="1">
              <a:buFontTx/>
              <a:buNone/>
            </a:pPr>
            <a:r>
              <a:rPr lang="en-GB" altLang="en-US" sz="1950" b="1" dirty="0"/>
              <a:t>Grand, middle range and substantive theories</a:t>
            </a:r>
          </a:p>
          <a:p>
            <a:pPr eaLnBrk="1" hangingPunct="1">
              <a:buFontTx/>
              <a:buNone/>
            </a:pPr>
            <a:endParaRPr lang="en-GB" altLang="en-US" b="1" dirty="0"/>
          </a:p>
          <a:p>
            <a:pPr algn="ctr" eaLnBrk="1" hangingPunct="1">
              <a:buFontTx/>
              <a:buNone/>
            </a:pPr>
            <a:endParaRPr lang="en-GB" altLang="en-US" sz="1800" dirty="0"/>
          </a:p>
          <a:p>
            <a:pPr algn="ctr" eaLnBrk="1" hangingPunct="1">
              <a:buFontTx/>
              <a:buNone/>
            </a:pPr>
            <a:endParaRPr lang="en-GB" altLang="en-US" sz="1800" dirty="0"/>
          </a:p>
          <a:p>
            <a:pPr algn="ctr" eaLnBrk="1" hangingPunct="1">
              <a:buFontTx/>
              <a:buNone/>
            </a:pPr>
            <a:endParaRPr lang="en-GB" altLang="en-US" sz="1800" dirty="0"/>
          </a:p>
          <a:p>
            <a:pPr algn="ctr" eaLnBrk="1" hangingPunct="1">
              <a:buFontTx/>
              <a:buNone/>
            </a:pPr>
            <a:endParaRPr lang="en-GB" altLang="en-US" sz="1800" dirty="0"/>
          </a:p>
          <a:p>
            <a:pPr algn="ctr" eaLnBrk="1" hangingPunct="1">
              <a:buFontTx/>
              <a:buNone/>
            </a:pPr>
            <a:endParaRPr lang="en-GB" altLang="en-US" sz="1800" dirty="0"/>
          </a:p>
          <a:p>
            <a:pPr algn="ctr" eaLnBrk="1" hangingPunct="1">
              <a:buFontTx/>
              <a:buNone/>
            </a:pPr>
            <a:endParaRPr lang="en-GB" altLang="en-US" sz="1800" dirty="0"/>
          </a:p>
          <a:p>
            <a:pPr algn="ctr" eaLnBrk="1" hangingPunct="1">
              <a:buFontTx/>
              <a:buNone/>
            </a:pPr>
            <a:endParaRPr lang="en-GB" altLang="en-US" sz="1800" dirty="0"/>
          </a:p>
          <a:p>
            <a:pPr algn="ctr" eaLnBrk="1" hangingPunct="1">
              <a:buFontTx/>
              <a:buNone/>
            </a:pPr>
            <a:endParaRPr lang="en-GB" altLang="en-US" sz="1800" dirty="0"/>
          </a:p>
          <a:p>
            <a:pPr algn="r" eaLnBrk="1" hangingPunct="1">
              <a:buFontTx/>
              <a:buNone/>
            </a:pPr>
            <a:endParaRPr lang="en-GB" altLang="en-US" sz="1350" dirty="0"/>
          </a:p>
          <a:p>
            <a:pPr algn="r" eaLnBrk="1" hangingPunct="1">
              <a:buFontTx/>
              <a:buNone/>
            </a:pPr>
            <a:r>
              <a:rPr lang="en-GB" altLang="en-US" sz="1350" dirty="0"/>
              <a:t>Creswell (2002)</a:t>
            </a:r>
          </a:p>
          <a:p>
            <a:pPr algn="ctr" eaLnBrk="1" hangingPunct="1">
              <a:buFontTx/>
              <a:buNone/>
            </a:pPr>
            <a:endParaRPr lang="en-GB" altLang="en-US" sz="1500" dirty="0"/>
          </a:p>
        </p:txBody>
      </p:sp>
      <p:pic>
        <p:nvPicPr>
          <p:cNvPr id="15364" name="Picture 5" descr="M02NF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3828" y="2399110"/>
            <a:ext cx="6745471" cy="296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5" name="Text Box 6"/>
          <p:cNvSpPr txBox="1">
            <a:spLocks noChangeArrowheads="1"/>
          </p:cNvSpPr>
          <p:nvPr/>
        </p:nvSpPr>
        <p:spPr bwMode="auto">
          <a:xfrm>
            <a:off x="1532336" y="5451872"/>
            <a:ext cx="6063853"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350">
                <a:solidFill>
                  <a:schemeClr val="bg1"/>
                </a:solidFill>
                <a:latin typeface="Arial" panose="020B0604020202020204" pitchFamily="34" charset="0"/>
              </a:rPr>
              <a:t>Figure 2.1  Grand, middle-range and substantive theories</a:t>
            </a:r>
          </a:p>
        </p:txBody>
      </p:sp>
    </p:spTree>
    <p:extLst>
      <p:ext uri="{BB962C8B-B14F-4D97-AF65-F5344CB8AC3E}">
        <p14:creationId xmlns:p14="http://schemas.microsoft.com/office/powerpoint/2010/main" val="36058756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657350" y="1040606"/>
            <a:ext cx="5829300" cy="514350"/>
          </a:xfrm>
        </p:spPr>
        <p:txBody>
          <a:bodyPr/>
          <a:lstStyle/>
          <a:p>
            <a:pPr eaLnBrk="1" hangingPunct="1"/>
            <a:r>
              <a:rPr lang="en-GB" altLang="en-US" sz="2400"/>
              <a:t>Writing your research proposal</a:t>
            </a:r>
          </a:p>
        </p:txBody>
      </p:sp>
      <p:sp>
        <p:nvSpPr>
          <p:cNvPr id="16387" name="Rectangle 3"/>
          <p:cNvSpPr>
            <a:spLocks noGrp="1" noChangeArrowheads="1"/>
          </p:cNvSpPr>
          <p:nvPr>
            <p:ph type="body" idx="1"/>
          </p:nvPr>
        </p:nvSpPr>
        <p:spPr>
          <a:xfrm>
            <a:off x="139013" y="2000250"/>
            <a:ext cx="8813457" cy="3600450"/>
          </a:xfrm>
        </p:spPr>
        <p:txBody>
          <a:bodyPr>
            <a:normAutofit lnSpcReduction="10000"/>
          </a:bodyPr>
          <a:lstStyle/>
          <a:p>
            <a:pPr algn="ctr" eaLnBrk="1" hangingPunct="1">
              <a:buFontTx/>
              <a:buNone/>
            </a:pPr>
            <a:r>
              <a:rPr lang="en-GB" altLang="en-US" sz="2100" b="1" dirty="0"/>
              <a:t>Purposes of the research proposal</a:t>
            </a:r>
          </a:p>
          <a:p>
            <a:pPr eaLnBrk="1" hangingPunct="1">
              <a:buFontTx/>
              <a:buNone/>
            </a:pPr>
            <a:endParaRPr lang="en-GB" altLang="en-US" sz="2100" b="1" dirty="0"/>
          </a:p>
          <a:p>
            <a:pPr eaLnBrk="1" hangingPunct="1"/>
            <a:r>
              <a:rPr lang="en-GB" altLang="en-US" sz="1950" dirty="0"/>
              <a:t>To organise your ideas</a:t>
            </a:r>
          </a:p>
          <a:p>
            <a:pPr eaLnBrk="1" hangingPunct="1"/>
            <a:endParaRPr lang="en-GB" altLang="en-US" sz="1950" dirty="0"/>
          </a:p>
          <a:p>
            <a:pPr eaLnBrk="1" hangingPunct="1"/>
            <a:r>
              <a:rPr lang="en-GB" altLang="en-US" sz="1950" dirty="0"/>
              <a:t>To convince your audience</a:t>
            </a:r>
          </a:p>
          <a:p>
            <a:pPr marL="0" indent="0">
              <a:buNone/>
            </a:pPr>
            <a:endParaRPr lang="en-GB" altLang="en-US" sz="1950" dirty="0"/>
          </a:p>
          <a:p>
            <a:pPr eaLnBrk="1" hangingPunct="1"/>
            <a:r>
              <a:rPr lang="en-GB" altLang="en-US" sz="1950" dirty="0"/>
              <a:t>To contract with your tutor</a:t>
            </a:r>
          </a:p>
          <a:p>
            <a:pPr eaLnBrk="1" hangingPunct="1"/>
            <a:endParaRPr lang="en-GB" altLang="en-US" sz="1950" dirty="0"/>
          </a:p>
          <a:p>
            <a:pPr eaLnBrk="1" hangingPunct="1"/>
            <a:r>
              <a:rPr lang="en-GB" altLang="en-US" sz="1950" dirty="0"/>
              <a:t>To meet ethical requirements </a:t>
            </a:r>
          </a:p>
        </p:txBody>
      </p:sp>
    </p:spTree>
    <p:extLst>
      <p:ext uri="{BB962C8B-B14F-4D97-AF65-F5344CB8AC3E}">
        <p14:creationId xmlns:p14="http://schemas.microsoft.com/office/powerpoint/2010/main" val="27555400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657350" y="1126331"/>
            <a:ext cx="5829300" cy="342900"/>
          </a:xfrm>
        </p:spPr>
        <p:txBody>
          <a:bodyPr/>
          <a:lstStyle/>
          <a:p>
            <a:pPr eaLnBrk="1" hangingPunct="1"/>
            <a:r>
              <a:rPr lang="en-GB" altLang="en-US" sz="2400"/>
              <a:t>Content of your research proposal (1)</a:t>
            </a:r>
          </a:p>
        </p:txBody>
      </p:sp>
      <p:sp>
        <p:nvSpPr>
          <p:cNvPr id="17411" name="Rectangle 3"/>
          <p:cNvSpPr>
            <a:spLocks noGrp="1" noChangeArrowheads="1"/>
          </p:cNvSpPr>
          <p:nvPr>
            <p:ph type="body" idx="1"/>
          </p:nvPr>
        </p:nvSpPr>
        <p:spPr>
          <a:xfrm>
            <a:off x="129746" y="2016920"/>
            <a:ext cx="8646641" cy="3367589"/>
          </a:xfrm>
          <a:noFill/>
        </p:spPr>
        <p:txBody>
          <a:bodyPr wrap="square">
            <a:spAutoFit/>
          </a:bodyPr>
          <a:lstStyle/>
          <a:p>
            <a:pPr eaLnBrk="1" hangingPunct="1">
              <a:buFontTx/>
              <a:buNone/>
            </a:pPr>
            <a:endParaRPr lang="en-GB" altLang="en-US" sz="1800"/>
          </a:p>
          <a:p>
            <a:pPr eaLnBrk="1" hangingPunct="1"/>
            <a:r>
              <a:rPr lang="en-GB" altLang="en-US" sz="1950"/>
              <a:t>Title - likely to change during the process</a:t>
            </a:r>
          </a:p>
          <a:p>
            <a:pPr eaLnBrk="1" hangingPunct="1"/>
            <a:endParaRPr lang="en-GB" altLang="en-US" sz="1950"/>
          </a:p>
          <a:p>
            <a:pPr eaLnBrk="1" hangingPunct="1">
              <a:buFontTx/>
              <a:buNone/>
            </a:pPr>
            <a:endParaRPr lang="en-GB" altLang="en-US" sz="1950"/>
          </a:p>
          <a:p>
            <a:pPr eaLnBrk="1" hangingPunct="1"/>
            <a:r>
              <a:rPr lang="en-GB" altLang="en-US" sz="1950"/>
              <a:t>Background - context within the literature </a:t>
            </a:r>
          </a:p>
          <a:p>
            <a:pPr eaLnBrk="1" hangingPunct="1"/>
            <a:endParaRPr lang="en-GB" altLang="en-US" sz="1950"/>
          </a:p>
          <a:p>
            <a:pPr eaLnBrk="1" hangingPunct="1">
              <a:buFontTx/>
              <a:buNone/>
            </a:pPr>
            <a:endParaRPr lang="en-GB" altLang="en-US" sz="1950"/>
          </a:p>
          <a:p>
            <a:pPr eaLnBrk="1" hangingPunct="1"/>
            <a:r>
              <a:rPr lang="en-GB" altLang="en-US" sz="1950"/>
              <a:t>Research questions and objectives - what you seek to achieve</a:t>
            </a:r>
          </a:p>
        </p:txBody>
      </p:sp>
    </p:spTree>
    <p:extLst>
      <p:ext uri="{BB962C8B-B14F-4D97-AF65-F5344CB8AC3E}">
        <p14:creationId xmlns:p14="http://schemas.microsoft.com/office/powerpoint/2010/main" val="22377131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657350" y="985838"/>
            <a:ext cx="5829300" cy="628650"/>
          </a:xfrm>
        </p:spPr>
        <p:txBody>
          <a:bodyPr/>
          <a:lstStyle/>
          <a:p>
            <a:pPr eaLnBrk="1" hangingPunct="1"/>
            <a:r>
              <a:rPr lang="en-GB" altLang="en-US" sz="2400"/>
              <a:t>Content of your research proposal (2)</a:t>
            </a:r>
          </a:p>
        </p:txBody>
      </p:sp>
      <p:sp>
        <p:nvSpPr>
          <p:cNvPr id="18435" name="Rectangle 3"/>
          <p:cNvSpPr>
            <a:spLocks noGrp="1" noChangeArrowheads="1"/>
          </p:cNvSpPr>
          <p:nvPr>
            <p:ph type="body" idx="1"/>
          </p:nvPr>
        </p:nvSpPr>
        <p:spPr>
          <a:xfrm>
            <a:off x="64873" y="1995488"/>
            <a:ext cx="8915400" cy="3486150"/>
          </a:xfrm>
        </p:spPr>
        <p:txBody>
          <a:bodyPr/>
          <a:lstStyle/>
          <a:p>
            <a:pPr eaLnBrk="1" hangingPunct="1">
              <a:buFontTx/>
              <a:buNone/>
            </a:pPr>
            <a:endParaRPr lang="en-GB" altLang="en-US" sz="1950" dirty="0"/>
          </a:p>
          <a:p>
            <a:pPr eaLnBrk="1" hangingPunct="1"/>
            <a:r>
              <a:rPr lang="en-GB" altLang="en-US" sz="1950" b="1" dirty="0"/>
              <a:t>Method </a:t>
            </a:r>
            <a:r>
              <a:rPr lang="en-GB" altLang="en-US" sz="1950" dirty="0"/>
              <a:t>- can be in two parts: research design and data collection</a:t>
            </a:r>
          </a:p>
          <a:p>
            <a:pPr eaLnBrk="1" hangingPunct="1">
              <a:buFontTx/>
              <a:buNone/>
            </a:pPr>
            <a:endParaRPr lang="en-GB" altLang="en-US" sz="1950" dirty="0"/>
          </a:p>
          <a:p>
            <a:pPr eaLnBrk="1" hangingPunct="1"/>
            <a:r>
              <a:rPr lang="en-GB" altLang="en-US" sz="1950" b="1" dirty="0"/>
              <a:t>Timescale and Resources</a:t>
            </a:r>
            <a:r>
              <a:rPr lang="en-GB" altLang="en-US" sz="1950" dirty="0"/>
              <a:t> -  (finance, data access, equipment)</a:t>
            </a:r>
          </a:p>
          <a:p>
            <a:pPr eaLnBrk="1" hangingPunct="1">
              <a:buFontTx/>
              <a:buNone/>
            </a:pPr>
            <a:endParaRPr lang="en-GB" altLang="en-US" sz="1950" dirty="0"/>
          </a:p>
          <a:p>
            <a:pPr eaLnBrk="1" hangingPunct="1"/>
            <a:r>
              <a:rPr lang="en-GB" altLang="en-US" sz="1950" b="1" dirty="0"/>
              <a:t>References</a:t>
            </a:r>
            <a:r>
              <a:rPr lang="en-GB" altLang="en-US" sz="1950" dirty="0"/>
              <a:t> -	 include some key literature sources</a:t>
            </a:r>
          </a:p>
        </p:txBody>
      </p:sp>
    </p:spTree>
    <p:extLst>
      <p:ext uri="{BB962C8B-B14F-4D97-AF65-F5344CB8AC3E}">
        <p14:creationId xmlns:p14="http://schemas.microsoft.com/office/powerpoint/2010/main" val="12279407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657350" y="1015604"/>
            <a:ext cx="5829300" cy="571500"/>
          </a:xfrm>
        </p:spPr>
        <p:txBody>
          <a:bodyPr/>
          <a:lstStyle/>
          <a:p>
            <a:pPr eaLnBrk="1" hangingPunct="1"/>
            <a:r>
              <a:rPr lang="en-GB" altLang="en-US" sz="2400"/>
              <a:t>Evaluating research proposals</a:t>
            </a:r>
          </a:p>
        </p:txBody>
      </p:sp>
      <p:sp>
        <p:nvSpPr>
          <p:cNvPr id="19459" name="Rectangle 3"/>
          <p:cNvSpPr>
            <a:spLocks noGrp="1" noChangeArrowheads="1"/>
          </p:cNvSpPr>
          <p:nvPr>
            <p:ph type="body" idx="1"/>
          </p:nvPr>
        </p:nvSpPr>
        <p:spPr>
          <a:xfrm>
            <a:off x="231690" y="1885950"/>
            <a:ext cx="8581768" cy="3543300"/>
          </a:xfrm>
        </p:spPr>
        <p:txBody>
          <a:bodyPr/>
          <a:lstStyle/>
          <a:p>
            <a:pPr marL="279797" indent="-279797">
              <a:buNone/>
            </a:pPr>
            <a:endParaRPr lang="en-GB" altLang="en-US" sz="1950"/>
          </a:p>
          <a:p>
            <a:pPr marL="279797" indent="-279797"/>
            <a:r>
              <a:rPr lang="en-GB" altLang="en-US" sz="1950"/>
              <a:t>How the components of the proposal fit together</a:t>
            </a:r>
          </a:p>
          <a:p>
            <a:pPr marL="279797" indent="-279797"/>
            <a:endParaRPr lang="en-GB" altLang="en-US" sz="1950"/>
          </a:p>
          <a:p>
            <a:pPr marL="279797" indent="-279797"/>
            <a:endParaRPr lang="en-GB" altLang="en-US" sz="1950"/>
          </a:p>
          <a:p>
            <a:pPr marL="279797" indent="-279797"/>
            <a:r>
              <a:rPr lang="en-GB" altLang="en-US" sz="1950"/>
              <a:t>Viability of the proposal</a:t>
            </a:r>
          </a:p>
          <a:p>
            <a:pPr marL="279797" indent="-279797"/>
            <a:endParaRPr lang="en-GB" altLang="en-US" sz="1950"/>
          </a:p>
          <a:p>
            <a:pPr marL="279797" indent="-279797"/>
            <a:endParaRPr lang="en-GB" altLang="en-US" sz="1950"/>
          </a:p>
          <a:p>
            <a:pPr marL="279797" indent="-279797"/>
            <a:r>
              <a:rPr lang="en-GB" altLang="en-US" sz="1950"/>
              <a:t>Absence of preconceived ideas </a:t>
            </a:r>
          </a:p>
          <a:p>
            <a:pPr marL="279797" indent="-279797"/>
            <a:endParaRPr lang="en-GB" altLang="en-US" sz="1950"/>
          </a:p>
        </p:txBody>
      </p:sp>
    </p:spTree>
    <p:extLst>
      <p:ext uri="{BB962C8B-B14F-4D97-AF65-F5344CB8AC3E}">
        <p14:creationId xmlns:p14="http://schemas.microsoft.com/office/powerpoint/2010/main" val="5521766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084306" y="1060847"/>
            <a:ext cx="6402344" cy="514350"/>
          </a:xfrm>
        </p:spPr>
        <p:txBody>
          <a:bodyPr/>
          <a:lstStyle/>
          <a:p>
            <a:pPr eaLnBrk="1" hangingPunct="1"/>
            <a:r>
              <a:rPr lang="en-GB" altLang="en-US" sz="2400" dirty="0"/>
              <a:t>Summary</a:t>
            </a:r>
          </a:p>
        </p:txBody>
      </p:sp>
      <p:sp>
        <p:nvSpPr>
          <p:cNvPr id="15363" name="Rectangle 3"/>
          <p:cNvSpPr>
            <a:spLocks noGrp="1" noChangeArrowheads="1"/>
          </p:cNvSpPr>
          <p:nvPr>
            <p:ph type="body" idx="1"/>
          </p:nvPr>
        </p:nvSpPr>
        <p:spPr>
          <a:xfrm>
            <a:off x="101943" y="1802606"/>
            <a:ext cx="8785655" cy="3600450"/>
          </a:xfrm>
        </p:spPr>
        <p:txBody>
          <a:bodyPr>
            <a:normAutofit lnSpcReduction="10000"/>
          </a:bodyPr>
          <a:lstStyle/>
          <a:p>
            <a:pPr algn="ctr" eaLnBrk="1" hangingPunct="1">
              <a:buFontTx/>
              <a:buNone/>
            </a:pPr>
            <a:r>
              <a:rPr lang="en-GB" altLang="en-US" b="1" dirty="0">
                <a:latin typeface="Arial" panose="020B0604020202020204" pitchFamily="34" charset="0"/>
              </a:rPr>
              <a:t>Business and management research</a:t>
            </a:r>
          </a:p>
          <a:p>
            <a:pPr algn="ctr" eaLnBrk="1" hangingPunct="1">
              <a:buFontTx/>
              <a:buNone/>
            </a:pPr>
            <a:endParaRPr lang="en-GB" altLang="en-US" b="1" dirty="0">
              <a:latin typeface="Arial" panose="020B0604020202020204" pitchFamily="34" charset="0"/>
            </a:endParaRPr>
          </a:p>
          <a:p>
            <a:pPr eaLnBrk="1" hangingPunct="1"/>
            <a:r>
              <a:rPr lang="en-GB" altLang="en-US" sz="1950" dirty="0"/>
              <a:t>Is transdisciplinary</a:t>
            </a:r>
          </a:p>
          <a:p>
            <a:pPr eaLnBrk="1" hangingPunct="1">
              <a:buFontTx/>
              <a:buNone/>
            </a:pPr>
            <a:endParaRPr lang="en-GB" altLang="en-US" sz="1950" dirty="0"/>
          </a:p>
          <a:p>
            <a:pPr eaLnBrk="1" hangingPunct="1"/>
            <a:r>
              <a:rPr lang="en-GB" altLang="en-US" sz="1950" dirty="0"/>
              <a:t>Engages with both theory and practice</a:t>
            </a:r>
          </a:p>
          <a:p>
            <a:pPr eaLnBrk="1" hangingPunct="1">
              <a:buFontTx/>
              <a:buNone/>
            </a:pPr>
            <a:endParaRPr lang="en-GB" altLang="en-US" sz="1950" dirty="0"/>
          </a:p>
          <a:p>
            <a:pPr eaLnBrk="1" hangingPunct="1"/>
            <a:r>
              <a:rPr lang="en-GB" altLang="en-US" sz="1950" dirty="0"/>
              <a:t>Involves undertaking systematic research</a:t>
            </a:r>
          </a:p>
          <a:p>
            <a:pPr eaLnBrk="1" hangingPunct="1">
              <a:buFontTx/>
              <a:buNone/>
            </a:pPr>
            <a:endParaRPr lang="en-GB" altLang="en-US" sz="1950" dirty="0"/>
          </a:p>
          <a:p>
            <a:pPr eaLnBrk="1" hangingPunct="1"/>
            <a:r>
              <a:rPr lang="en-GB" altLang="en-US" sz="1950" dirty="0"/>
              <a:t>Should be undertaken with rigour</a:t>
            </a:r>
          </a:p>
        </p:txBody>
      </p:sp>
    </p:spTree>
    <p:extLst>
      <p:ext uri="{BB962C8B-B14F-4D97-AF65-F5344CB8AC3E}">
        <p14:creationId xmlns:p14="http://schemas.microsoft.com/office/powerpoint/2010/main" val="20757468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093573" y="1028700"/>
            <a:ext cx="6393077" cy="571500"/>
          </a:xfrm>
        </p:spPr>
        <p:txBody>
          <a:bodyPr/>
          <a:lstStyle/>
          <a:p>
            <a:pPr eaLnBrk="1" hangingPunct="1"/>
            <a:r>
              <a:rPr lang="en-GB" altLang="en-US" sz="2400" dirty="0"/>
              <a:t>Summary</a:t>
            </a:r>
          </a:p>
        </p:txBody>
      </p:sp>
      <p:sp>
        <p:nvSpPr>
          <p:cNvPr id="20483" name="Rectangle 3"/>
          <p:cNvSpPr>
            <a:spLocks noGrp="1" noChangeArrowheads="1"/>
          </p:cNvSpPr>
          <p:nvPr>
            <p:ph type="body" idx="1"/>
          </p:nvPr>
        </p:nvSpPr>
        <p:spPr>
          <a:xfrm>
            <a:off x="1509714" y="1828800"/>
            <a:ext cx="6194822" cy="3771900"/>
          </a:xfrm>
        </p:spPr>
        <p:txBody>
          <a:bodyPr>
            <a:normAutofit lnSpcReduction="10000"/>
          </a:bodyPr>
          <a:lstStyle/>
          <a:p>
            <a:pPr algn="ctr" eaLnBrk="1" hangingPunct="1">
              <a:lnSpc>
                <a:spcPct val="90000"/>
              </a:lnSpc>
              <a:buFontTx/>
              <a:buNone/>
            </a:pPr>
            <a:r>
              <a:rPr lang="en-GB" altLang="en-US" sz="2100" b="1"/>
              <a:t>The best research topics</a:t>
            </a:r>
          </a:p>
          <a:p>
            <a:pPr algn="ctr" eaLnBrk="1" hangingPunct="1">
              <a:lnSpc>
                <a:spcPct val="90000"/>
              </a:lnSpc>
              <a:buFontTx/>
              <a:buNone/>
            </a:pPr>
            <a:endParaRPr lang="en-GB" altLang="en-US" sz="2100" b="1"/>
          </a:p>
          <a:p>
            <a:pPr eaLnBrk="1" hangingPunct="1">
              <a:lnSpc>
                <a:spcPct val="90000"/>
              </a:lnSpc>
            </a:pPr>
            <a:r>
              <a:rPr lang="en-GB" altLang="en-US" sz="1950"/>
              <a:t>Formulate and clarify the topic </a:t>
            </a:r>
          </a:p>
          <a:p>
            <a:pPr eaLnBrk="1" hangingPunct="1">
              <a:lnSpc>
                <a:spcPct val="90000"/>
              </a:lnSpc>
              <a:buFontTx/>
              <a:buNone/>
            </a:pPr>
            <a:endParaRPr lang="en-GB" altLang="en-US" sz="1950"/>
          </a:p>
          <a:p>
            <a:pPr eaLnBrk="1" hangingPunct="1">
              <a:lnSpc>
                <a:spcPct val="90000"/>
              </a:lnSpc>
            </a:pPr>
            <a:r>
              <a:rPr lang="en-GB" altLang="en-US" sz="1950"/>
              <a:t>Meet the requirements of the examining body</a:t>
            </a:r>
            <a:br>
              <a:rPr lang="en-GB" altLang="en-US" sz="1950"/>
            </a:br>
            <a:endParaRPr lang="en-GB" altLang="en-US" sz="1950"/>
          </a:p>
          <a:p>
            <a:pPr eaLnBrk="1" hangingPunct="1">
              <a:lnSpc>
                <a:spcPct val="90000"/>
              </a:lnSpc>
            </a:pPr>
            <a:r>
              <a:rPr lang="en-GB" altLang="en-US" sz="1950"/>
              <a:t>Use a variety of techniques when generating research ideas</a:t>
            </a:r>
          </a:p>
          <a:p>
            <a:pPr eaLnBrk="1" hangingPunct="1">
              <a:lnSpc>
                <a:spcPct val="90000"/>
              </a:lnSpc>
              <a:buFontTx/>
              <a:buNone/>
            </a:pPr>
            <a:endParaRPr lang="en-GB" altLang="en-US" sz="1950"/>
          </a:p>
          <a:p>
            <a:pPr eaLnBrk="1" hangingPunct="1">
              <a:lnSpc>
                <a:spcPct val="90000"/>
              </a:lnSpc>
            </a:pPr>
            <a:r>
              <a:rPr lang="en-GB" altLang="en-US" sz="1950"/>
              <a:t>Are focused on clear questions based on relevant literature</a:t>
            </a:r>
            <a:endParaRPr lang="en-GB" altLang="en-US" sz="1950">
              <a:solidFill>
                <a:schemeClr val="tx2"/>
              </a:solidFill>
            </a:endParaRPr>
          </a:p>
        </p:txBody>
      </p:sp>
    </p:spTree>
    <p:extLst>
      <p:ext uri="{BB962C8B-B14F-4D97-AF65-F5344CB8AC3E}">
        <p14:creationId xmlns:p14="http://schemas.microsoft.com/office/powerpoint/2010/main" val="19773811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908221" y="1085850"/>
            <a:ext cx="6578429" cy="457200"/>
          </a:xfrm>
        </p:spPr>
        <p:txBody>
          <a:bodyPr/>
          <a:lstStyle/>
          <a:p>
            <a:pPr eaLnBrk="1" hangingPunct="1"/>
            <a:r>
              <a:rPr lang="en-GB" altLang="en-US" sz="2400" dirty="0"/>
              <a:t>Summary</a:t>
            </a:r>
            <a:endParaRPr lang="en-GB" altLang="en-US" sz="2100" dirty="0"/>
          </a:p>
        </p:txBody>
      </p:sp>
      <p:sp>
        <p:nvSpPr>
          <p:cNvPr id="21507" name="Rectangle 3"/>
          <p:cNvSpPr>
            <a:spLocks noGrp="1" noChangeArrowheads="1"/>
          </p:cNvSpPr>
          <p:nvPr>
            <p:ph type="body" idx="1"/>
          </p:nvPr>
        </p:nvSpPr>
        <p:spPr>
          <a:xfrm>
            <a:off x="92677" y="1828800"/>
            <a:ext cx="7611860" cy="3714750"/>
          </a:xfrm>
        </p:spPr>
        <p:txBody>
          <a:bodyPr>
            <a:normAutofit fontScale="92500" lnSpcReduction="10000"/>
          </a:bodyPr>
          <a:lstStyle/>
          <a:p>
            <a:pPr algn="ctr" eaLnBrk="1" hangingPunct="1">
              <a:lnSpc>
                <a:spcPct val="90000"/>
              </a:lnSpc>
              <a:buFontTx/>
              <a:buNone/>
            </a:pPr>
            <a:r>
              <a:rPr lang="en-GB" altLang="en-US" sz="2100" b="1"/>
              <a:t>The best research topics</a:t>
            </a:r>
          </a:p>
          <a:p>
            <a:pPr algn="ctr" eaLnBrk="1" hangingPunct="1">
              <a:lnSpc>
                <a:spcPct val="90000"/>
              </a:lnSpc>
              <a:buFontTx/>
              <a:buNone/>
            </a:pPr>
            <a:endParaRPr lang="en-GB" altLang="en-US" sz="2100" b="1"/>
          </a:p>
          <a:p>
            <a:pPr eaLnBrk="1" hangingPunct="1">
              <a:lnSpc>
                <a:spcPct val="90000"/>
              </a:lnSpc>
            </a:pPr>
            <a:r>
              <a:rPr lang="en-GB" altLang="en-US" sz="1950"/>
              <a:t>Are theory dependent </a:t>
            </a:r>
            <a:br>
              <a:rPr lang="en-GB" altLang="en-US" sz="1950"/>
            </a:br>
            <a:endParaRPr lang="en-GB" altLang="en-US" sz="1950"/>
          </a:p>
          <a:p>
            <a:pPr eaLnBrk="1" hangingPunct="1">
              <a:lnSpc>
                <a:spcPct val="90000"/>
              </a:lnSpc>
            </a:pPr>
            <a:r>
              <a:rPr lang="en-GB" altLang="en-US" sz="1950"/>
              <a:t>Have a proposal containing organised ideas</a:t>
            </a:r>
            <a:br>
              <a:rPr lang="en-GB" altLang="en-US" sz="1950">
                <a:solidFill>
                  <a:schemeClr val="tx2"/>
                </a:solidFill>
              </a:rPr>
            </a:br>
            <a:endParaRPr lang="en-GB" altLang="en-US" sz="1950"/>
          </a:p>
          <a:p>
            <a:pPr algn="ctr" eaLnBrk="1" hangingPunct="1">
              <a:lnSpc>
                <a:spcPct val="90000"/>
              </a:lnSpc>
              <a:buFontTx/>
              <a:buNone/>
            </a:pPr>
            <a:r>
              <a:rPr lang="en-GB" altLang="en-US" sz="2100" b="1"/>
              <a:t>Tell the reader:</a:t>
            </a:r>
            <a:br>
              <a:rPr lang="en-GB" altLang="en-US" sz="2100" b="1"/>
            </a:br>
            <a:endParaRPr lang="en-GB" altLang="en-US" sz="2100"/>
          </a:p>
          <a:p>
            <a:pPr eaLnBrk="1" hangingPunct="1">
              <a:lnSpc>
                <a:spcPct val="90000"/>
              </a:lnSpc>
            </a:pPr>
            <a:r>
              <a:rPr lang="en-GB" altLang="en-US" sz="1950"/>
              <a:t>What will be done and why</a:t>
            </a:r>
            <a:br>
              <a:rPr lang="en-GB" altLang="en-US" sz="1950"/>
            </a:br>
            <a:endParaRPr lang="en-GB" altLang="en-US" sz="1950"/>
          </a:p>
          <a:p>
            <a:pPr eaLnBrk="1" hangingPunct="1">
              <a:lnSpc>
                <a:spcPct val="90000"/>
              </a:lnSpc>
            </a:pPr>
            <a:r>
              <a:rPr lang="en-GB" altLang="en-US" sz="1950"/>
              <a:t>How it will be achieved</a:t>
            </a:r>
            <a:br>
              <a:rPr lang="en-GB" altLang="en-US" sz="1950"/>
            </a:br>
            <a:endParaRPr lang="en-GB" altLang="en-US" sz="1950"/>
          </a:p>
        </p:txBody>
      </p:sp>
    </p:spTree>
    <p:extLst>
      <p:ext uri="{BB962C8B-B14F-4D97-AF65-F5344CB8AC3E}">
        <p14:creationId xmlns:p14="http://schemas.microsoft.com/office/powerpoint/2010/main" val="24951471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 Finally….</a:t>
            </a:r>
          </a:p>
        </p:txBody>
      </p:sp>
      <p:sp>
        <p:nvSpPr>
          <p:cNvPr id="3" name="Content Placeholder 2"/>
          <p:cNvSpPr>
            <a:spLocks noGrp="1"/>
          </p:cNvSpPr>
          <p:nvPr>
            <p:ph idx="1"/>
          </p:nvPr>
        </p:nvSpPr>
        <p:spPr/>
        <p:txBody>
          <a:bodyPr/>
          <a:lstStyle/>
          <a:p>
            <a:pPr>
              <a:spcBef>
                <a:spcPct val="0"/>
              </a:spcBef>
            </a:pPr>
            <a:endParaRPr lang="en-GB" altLang="en-US" sz="2100" dirty="0"/>
          </a:p>
          <a:p>
            <a:pPr marL="0" indent="0">
              <a:spcBef>
                <a:spcPct val="0"/>
              </a:spcBef>
              <a:buNone/>
            </a:pPr>
            <a:r>
              <a:rPr lang="en-GB" altLang="en-US" b="1" dirty="0"/>
              <a:t>“there is no one best way for undertaking all research”</a:t>
            </a:r>
          </a:p>
          <a:p>
            <a:pPr>
              <a:spcBef>
                <a:spcPct val="0"/>
              </a:spcBef>
            </a:pPr>
            <a:endParaRPr lang="en-GB" altLang="en-US" sz="2100" dirty="0"/>
          </a:p>
          <a:p>
            <a:pPr algn="r">
              <a:spcBef>
                <a:spcPct val="0"/>
              </a:spcBef>
            </a:pPr>
            <a:endParaRPr lang="en-GB" altLang="en-US" sz="1800" i="1" dirty="0"/>
          </a:p>
          <a:p>
            <a:pPr algn="r">
              <a:spcBef>
                <a:spcPct val="0"/>
              </a:spcBef>
            </a:pPr>
            <a:endParaRPr lang="en-GB" altLang="en-US" sz="1800" i="1" dirty="0"/>
          </a:p>
          <a:p>
            <a:pPr marL="0" indent="0" algn="r">
              <a:spcBef>
                <a:spcPct val="0"/>
              </a:spcBef>
              <a:buNone/>
            </a:pPr>
            <a:r>
              <a:rPr lang="en-GB" altLang="en-US" sz="1500" i="1" dirty="0"/>
              <a:t>Saunders et al</a:t>
            </a:r>
            <a:r>
              <a:rPr lang="en-GB" altLang="en-US" sz="1500" dirty="0"/>
              <a:t>.</a:t>
            </a:r>
            <a:r>
              <a:rPr lang="en-GB" altLang="en-US" sz="1500" i="1" dirty="0"/>
              <a:t> </a:t>
            </a:r>
            <a:r>
              <a:rPr lang="en-GB" altLang="en-US" sz="1500" dirty="0"/>
              <a:t>(2009)</a:t>
            </a:r>
          </a:p>
          <a:p>
            <a:pPr marL="0" indent="0">
              <a:buNone/>
            </a:pPr>
            <a:endParaRPr lang="en-GB" dirty="0"/>
          </a:p>
        </p:txBody>
      </p:sp>
    </p:spTree>
    <p:extLst>
      <p:ext uri="{BB962C8B-B14F-4D97-AF65-F5344CB8AC3E}">
        <p14:creationId xmlns:p14="http://schemas.microsoft.com/office/powerpoint/2010/main" val="27464392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Ion</Template>
  <TotalTime>5101</TotalTime>
  <Words>2004</Words>
  <Application>Microsoft Office PowerPoint</Application>
  <PresentationFormat>On-screen Show (4:3)</PresentationFormat>
  <Paragraphs>399</Paragraphs>
  <Slides>45</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Arial</vt:lpstr>
      <vt:lpstr>Calibri</vt:lpstr>
      <vt:lpstr>Century Gothic</vt:lpstr>
      <vt:lpstr>Times New Roman</vt:lpstr>
      <vt:lpstr>Wingdings</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Academic and Business Research </vt:lpstr>
      <vt:lpstr>PowerPoint Presentation</vt:lpstr>
      <vt:lpstr>PowerPoint Presentation</vt:lpstr>
      <vt:lpstr>Introduction To The Research Process</vt:lpstr>
      <vt:lpstr>The Research Process</vt:lpstr>
      <vt:lpstr>Terminology</vt:lpstr>
      <vt:lpstr>The Nature of Research</vt:lpstr>
      <vt:lpstr>Features of Business and Management Research (1)</vt:lpstr>
      <vt:lpstr> Features of Business and Management Research (1)  </vt:lpstr>
      <vt:lpstr>Key Debates (2)</vt:lpstr>
      <vt:lpstr>The Research Process (1)</vt:lpstr>
      <vt:lpstr>The Research Process (2)</vt:lpstr>
      <vt:lpstr>Formulating and Clarifying your Research Topic</vt:lpstr>
      <vt:lpstr>Attributes of a good research topic (1)</vt:lpstr>
      <vt:lpstr>Attributes of a good research topic (2)</vt:lpstr>
      <vt:lpstr>Attributes of a good research topic (3)</vt:lpstr>
      <vt:lpstr>Generating research ideas</vt:lpstr>
      <vt:lpstr>Refining research ideas</vt:lpstr>
      <vt:lpstr>Writing research questions</vt:lpstr>
      <vt:lpstr>Turning ideas into research projects (1)</vt:lpstr>
      <vt:lpstr>Turning ideas into research projects (2)</vt:lpstr>
      <vt:lpstr>Turning ideas into research projects (3)</vt:lpstr>
      <vt:lpstr>Turning ideas into research projects (4)</vt:lpstr>
      <vt:lpstr>The importance of theory</vt:lpstr>
      <vt:lpstr>Threefold typology of theories</vt:lpstr>
      <vt:lpstr>Writing your research proposal</vt:lpstr>
      <vt:lpstr>Content of your research proposal (1)</vt:lpstr>
      <vt:lpstr>Content of your research proposal (2)</vt:lpstr>
      <vt:lpstr>Evaluating research proposals</vt:lpstr>
      <vt:lpstr>Summary</vt:lpstr>
      <vt:lpstr>Summary</vt:lpstr>
      <vt:lpstr>Summary</vt:lpstr>
      <vt:lpstr>And Finally….</vt:lpstr>
    </vt:vector>
  </TitlesOfParts>
  <Company>Wonder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lloyd</dc:creator>
  <cp:lastModifiedBy>Stuart Milligan</cp:lastModifiedBy>
  <cp:revision>51</cp:revision>
  <dcterms:created xsi:type="dcterms:W3CDTF">2013-03-27T10:38:03Z</dcterms:created>
  <dcterms:modified xsi:type="dcterms:W3CDTF">2021-05-11T09:45:39Z</dcterms:modified>
</cp:coreProperties>
</file>